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99" r:id="rId4"/>
    <p:sldId id="318" r:id="rId5"/>
    <p:sldId id="320" r:id="rId6"/>
    <p:sldId id="321" r:id="rId7"/>
    <p:sldId id="316" r:id="rId8"/>
    <p:sldId id="325" r:id="rId9"/>
    <p:sldId id="329" r:id="rId10"/>
    <p:sldId id="327" r:id="rId11"/>
    <p:sldId id="328" r:id="rId12"/>
    <p:sldId id="331" r:id="rId13"/>
    <p:sldId id="335" r:id="rId14"/>
    <p:sldId id="337" r:id="rId15"/>
    <p:sldId id="334" r:id="rId16"/>
    <p:sldId id="339" r:id="rId17"/>
    <p:sldId id="340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2144" autoAdjust="0"/>
  </p:normalViewPr>
  <p:slideViewPr>
    <p:cSldViewPr snapToGrid="0">
      <p:cViewPr varScale="1">
        <p:scale>
          <a:sx n="114" d="100"/>
          <a:sy n="114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11F8C-0F5A-49AA-9055-33A6F1255639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B2B0-E871-458D-A30D-7EE6449B0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0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Modularity was proposed as a quality measure of network clustering. For a clustering of graph with k clusters, the modularity is defined as: </a:t>
            </a:r>
          </a:p>
          <a:p>
            <a:r>
              <a:rPr lang="en-US" altLang="zh-CN" dirty="0"/>
              <a:t>Q = sigma(</a:t>
            </a:r>
            <a:r>
              <a:rPr lang="en-US" altLang="zh-CN" dirty="0" err="1"/>
              <a:t>k,s</a:t>
            </a:r>
            <a:r>
              <a:rPr lang="en-US" altLang="zh-CN" dirty="0"/>
              <a:t>=1) [Ls/L – (Ds/2L)^2]. By finding max Q - NP complete.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FB2B0-E871-458D-A30D-7EE6449B0B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2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9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69FF-0C07-4288-9221-1A50C5FEBCB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7784-058C-435E-BCD0-3717190C6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1285" y="6357914"/>
            <a:ext cx="60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latin typeface="Segoe UI Light" panose="020B0502040204020203" pitchFamily="34" charset="0"/>
              </a:rPr>
              <a:t>Group 8: </a:t>
            </a:r>
            <a:r>
              <a:rPr lang="en-US" altLang="zh-CN" dirty="0" err="1">
                <a:solidFill>
                  <a:schemeClr val="accent3"/>
                </a:solidFill>
                <a:latin typeface="Segoe UI Light" panose="020B0502040204020203" pitchFamily="34" charset="0"/>
              </a:rPr>
              <a:t>Pinchen</a:t>
            </a:r>
            <a:r>
              <a:rPr lang="en-US" altLang="zh-CN" dirty="0">
                <a:solidFill>
                  <a:schemeClr val="accent3"/>
                </a:solidFill>
                <a:latin typeface="Segoe UI Light" panose="020B0502040204020203" pitchFamily="34" charset="0"/>
              </a:rPr>
              <a:t> Cui, Qian Wang, </a:t>
            </a:r>
            <a:r>
              <a:rPr lang="en-US" altLang="zh-CN" dirty="0" err="1">
                <a:solidFill>
                  <a:schemeClr val="accent3"/>
                </a:solidFill>
                <a:latin typeface="Segoe UI Light" panose="020B0502040204020203" pitchFamily="34" charset="0"/>
              </a:rPr>
              <a:t>Wenyu</a:t>
            </a:r>
            <a:r>
              <a:rPr lang="en-US" altLang="zh-CN" dirty="0">
                <a:solidFill>
                  <a:schemeClr val="accent3"/>
                </a:solidFill>
                <a:latin typeface="Segoe UI Light" panose="020B0502040204020203" pitchFamily="34" charset="0"/>
              </a:rPr>
              <a:t> Zhu, </a:t>
            </a:r>
            <a:r>
              <a:rPr lang="en-US" altLang="zh-CN" dirty="0" err="1">
                <a:solidFill>
                  <a:schemeClr val="accent3"/>
                </a:solidFill>
                <a:latin typeface="Segoe UI Light" panose="020B0502040204020203" pitchFamily="34" charset="0"/>
              </a:rPr>
              <a:t>Yunfan</a:t>
            </a:r>
            <a:r>
              <a:rPr lang="en-US" altLang="zh-CN" dirty="0">
                <a:solidFill>
                  <a:schemeClr val="accent3"/>
                </a:solidFill>
                <a:latin typeface="Segoe UI Light" panose="020B0502040204020203" pitchFamily="34" charset="0"/>
              </a:rPr>
              <a:t> Rao</a:t>
            </a:r>
            <a:endParaRPr lang="en-US" dirty="0">
              <a:solidFill>
                <a:schemeClr val="accent3"/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3183" y="2168663"/>
            <a:ext cx="11215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egoe UI Light" panose="020B0502040204020203" pitchFamily="34" charset="0"/>
              </a:rPr>
              <a:t>Assigned Paper:</a:t>
            </a:r>
          </a:p>
          <a:p>
            <a:pPr algn="ctr"/>
            <a:r>
              <a:rPr lang="en-US" sz="4800" b="1" dirty="0">
                <a:latin typeface="Segoe UI Light" panose="020B0502040204020203" pitchFamily="34" charset="0"/>
              </a:rPr>
              <a:t> </a:t>
            </a:r>
            <a:r>
              <a:rPr lang="en-US" sz="3600" b="1" dirty="0">
                <a:latin typeface="Segoe UI Light" panose="020B0502040204020203" pitchFamily="34" charset="0"/>
              </a:rPr>
              <a:t>SCAN: a structural clustering algorithm for networks</a:t>
            </a:r>
          </a:p>
        </p:txBody>
      </p:sp>
    </p:spTree>
    <p:extLst>
      <p:ext uri="{BB962C8B-B14F-4D97-AF65-F5344CB8AC3E}">
        <p14:creationId xmlns:p14="http://schemas.microsoft.com/office/powerpoint/2010/main" val="941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Evaluation - Efficiency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F065436-58CC-47AB-8452-1B3DBD80132D}"/>
              </a:ext>
            </a:extLst>
          </p:cNvPr>
          <p:cNvSpPr/>
          <p:nvPr/>
        </p:nvSpPr>
        <p:spPr>
          <a:xfrm>
            <a:off x="832104" y="1251165"/>
            <a:ext cx="44315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Run time of all the datasets:</a:t>
            </a:r>
          </a:p>
          <a:p>
            <a:endParaRPr lang="zh-CN" altLang="zh-CN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83D01F79-AAED-4FAF-A211-725766B9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58751"/>
              </p:ext>
            </p:extLst>
          </p:nvPr>
        </p:nvGraphicFramePr>
        <p:xfrm>
          <a:off x="832104" y="2070210"/>
          <a:ext cx="10597895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579">
                  <a:extLst>
                    <a:ext uri="{9D8B030D-6E8A-4147-A177-3AD203B41FA5}">
                      <a16:colId xmlns:a16="http://schemas.microsoft.com/office/drawing/2014/main" xmlns="" val="2237935357"/>
                    </a:ext>
                  </a:extLst>
                </a:gridCol>
                <a:gridCol w="2119579">
                  <a:extLst>
                    <a:ext uri="{9D8B030D-6E8A-4147-A177-3AD203B41FA5}">
                      <a16:colId xmlns:a16="http://schemas.microsoft.com/office/drawing/2014/main" xmlns="" val="862791918"/>
                    </a:ext>
                  </a:extLst>
                </a:gridCol>
                <a:gridCol w="2119579">
                  <a:extLst>
                    <a:ext uri="{9D8B030D-6E8A-4147-A177-3AD203B41FA5}">
                      <a16:colId xmlns:a16="http://schemas.microsoft.com/office/drawing/2014/main" xmlns="" val="1810249783"/>
                    </a:ext>
                  </a:extLst>
                </a:gridCol>
                <a:gridCol w="2119579">
                  <a:extLst>
                    <a:ext uri="{9D8B030D-6E8A-4147-A177-3AD203B41FA5}">
                      <a16:colId xmlns:a16="http://schemas.microsoft.com/office/drawing/2014/main" xmlns="" val="2886728834"/>
                    </a:ext>
                  </a:extLst>
                </a:gridCol>
                <a:gridCol w="2119579">
                  <a:extLst>
                    <a:ext uri="{9D8B030D-6E8A-4147-A177-3AD203B41FA5}">
                      <a16:colId xmlns:a16="http://schemas.microsoft.com/office/drawing/2014/main" xmlns="" val="389527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Datasets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# of nodes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# of edges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SCAN Running time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FastModularity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Running time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80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Xsmall_dataset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0.00068s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0.00977s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23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CG1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0.00117s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0.01431s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9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CG2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81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0.00293s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0.01799s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60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CA-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GrQc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5242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28980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1.00958s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1.3176s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264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Facebook_combined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6039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90234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24.5235s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2.42043s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79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Com-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dblp.ungraph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317080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1049866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63.6722s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5763.2s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28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95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Evaluation - Efficiency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31C0766-BFE5-4C59-8C58-E04A00B9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4" y="1897598"/>
            <a:ext cx="5492496" cy="33212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7732D55-850B-40C3-A6AA-360C74BDE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20" y="1897598"/>
            <a:ext cx="5492495" cy="332124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92A212C-DDBE-4A6A-8EA7-7B3411867E8F}"/>
              </a:ext>
            </a:extLst>
          </p:cNvPr>
          <p:cNvSpPr/>
          <p:nvPr/>
        </p:nvSpPr>
        <p:spPr>
          <a:xfrm>
            <a:off x="2697480" y="1446753"/>
            <a:ext cx="3611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SCAN</a:t>
            </a:r>
          </a:p>
          <a:p>
            <a:endParaRPr lang="zh-CN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2A147FB-BEC9-4DB0-9BE1-D9CBF20414DF}"/>
              </a:ext>
            </a:extLst>
          </p:cNvPr>
          <p:cNvSpPr/>
          <p:nvPr/>
        </p:nvSpPr>
        <p:spPr>
          <a:xfrm>
            <a:off x="7951635" y="1511157"/>
            <a:ext cx="3611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Segoe UI Light" panose="020B0502040204020203" pitchFamily="34" charset="0"/>
              </a:rPr>
              <a:t>FastModularity</a:t>
            </a:r>
            <a:endParaRPr lang="en-US" altLang="zh-CN" sz="2400" dirty="0">
              <a:latin typeface="Segoe UI Light" panose="020B0502040204020203" pitchFamily="34" charset="0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515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Evaluation - Effectiveness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">
            <a:extLst>
              <a:ext uri="{FF2B5EF4-FFF2-40B4-BE49-F238E27FC236}">
                <a16:creationId xmlns:a16="http://schemas.microsoft.com/office/drawing/2014/main" xmlns="" id="{BBDA73B0-5923-4B5C-A343-8B71EE4ACB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25" y="1866963"/>
            <a:ext cx="325183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C2CE47-3CA5-4773-B4F5-0054DCAD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580" y="1755902"/>
            <a:ext cx="2981325" cy="2124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794AA0F-8167-4076-B894-4AB1DE575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16" y="3361900"/>
            <a:ext cx="2665531" cy="24193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B7CA04E-EAB1-4B80-ADE6-27D77E49B8CA}"/>
              </a:ext>
            </a:extLst>
          </p:cNvPr>
          <p:cNvSpPr/>
          <p:nvPr/>
        </p:nvSpPr>
        <p:spPr>
          <a:xfrm>
            <a:off x="3163972" y="3673057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Graph1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F7EE636-81C5-4E2C-8FD3-CBEF2478CAB8}"/>
              </a:ext>
            </a:extLst>
          </p:cNvPr>
          <p:cNvSpPr/>
          <p:nvPr/>
        </p:nvSpPr>
        <p:spPr>
          <a:xfrm>
            <a:off x="8701637" y="3319165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Graph3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AF6F1B6-BC53-494F-B454-6BEBEE2B6467}"/>
              </a:ext>
            </a:extLst>
          </p:cNvPr>
          <p:cNvSpPr/>
          <p:nvPr/>
        </p:nvSpPr>
        <p:spPr>
          <a:xfrm>
            <a:off x="5726259" y="5746635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Graph2</a:t>
            </a:r>
          </a:p>
        </p:txBody>
      </p:sp>
    </p:spTree>
    <p:extLst>
      <p:ext uri="{BB962C8B-B14F-4D97-AF65-F5344CB8AC3E}">
        <p14:creationId xmlns:p14="http://schemas.microsoft.com/office/powerpoint/2010/main" val="49069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Evaluation - Effectiveness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">
            <a:extLst>
              <a:ext uri="{FF2B5EF4-FFF2-40B4-BE49-F238E27FC236}">
                <a16:creationId xmlns:a16="http://schemas.microsoft.com/office/drawing/2014/main" xmlns="" id="{BBDA73B0-5923-4B5C-A343-8B71EE4ACB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2" y="1059477"/>
            <a:ext cx="325183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C2CE47-3CA5-4773-B4F5-0054DCAD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19" y="1349411"/>
            <a:ext cx="2981325" cy="2124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794AA0F-8167-4076-B894-4AB1DE575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160" y="1094891"/>
            <a:ext cx="2665531" cy="24193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B7CA04E-EAB1-4B80-ADE6-27D77E49B8CA}"/>
              </a:ext>
            </a:extLst>
          </p:cNvPr>
          <p:cNvSpPr/>
          <p:nvPr/>
        </p:nvSpPr>
        <p:spPr>
          <a:xfrm>
            <a:off x="1256100" y="107749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Graph1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F7EE636-81C5-4E2C-8FD3-CBEF2478CAB8}"/>
              </a:ext>
            </a:extLst>
          </p:cNvPr>
          <p:cNvSpPr/>
          <p:nvPr/>
        </p:nvSpPr>
        <p:spPr>
          <a:xfrm>
            <a:off x="9341717" y="1077496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Graph3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AF6F1B6-BC53-494F-B454-6BEBEE2B6467}"/>
              </a:ext>
            </a:extLst>
          </p:cNvPr>
          <p:cNvSpPr/>
          <p:nvPr/>
        </p:nvSpPr>
        <p:spPr>
          <a:xfrm>
            <a:off x="5751330" y="1077496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Graph2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xmlns="" id="{4B610A5E-88FF-48D5-A378-CAE84C229FB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" y="3675026"/>
            <a:ext cx="3576521" cy="1948907"/>
          </a:xfrm>
          <a:prstGeom prst="rect">
            <a:avLst/>
          </a:prstGeom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xmlns="" id="{E2241327-3DF9-43B9-94DB-8A20E6DE24A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16" y="3648324"/>
            <a:ext cx="3660222" cy="2049412"/>
          </a:xfrm>
          <a:prstGeom prst="rect">
            <a:avLst/>
          </a:prstGeom>
        </p:spPr>
      </p:pic>
      <p:pic>
        <p:nvPicPr>
          <p:cNvPr id="14" name="Picture 1">
            <a:extLst>
              <a:ext uri="{FF2B5EF4-FFF2-40B4-BE49-F238E27FC236}">
                <a16:creationId xmlns:a16="http://schemas.microsoft.com/office/drawing/2014/main" xmlns="" id="{DF334EB0-B6D5-4742-8391-B404B328A0B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0189450" y="3157829"/>
            <a:ext cx="1386241" cy="27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7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Evaluation - Effectiveness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C2CE47-3CA5-4773-B4F5-0054DCAD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33" y="2561808"/>
            <a:ext cx="2981325" cy="21240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AF6F1B6-BC53-494F-B454-6BEBEE2B6467}"/>
              </a:ext>
            </a:extLst>
          </p:cNvPr>
          <p:cNvSpPr/>
          <p:nvPr/>
        </p:nvSpPr>
        <p:spPr>
          <a:xfrm>
            <a:off x="1861516" y="217536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Graph2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xmlns="" id="{E2241327-3DF9-43B9-94DB-8A20E6DE24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15" y="1235437"/>
            <a:ext cx="3660222" cy="20494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AD4D017-B2AA-4A63-8166-DD0E8706A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287" y="3557546"/>
            <a:ext cx="3076575" cy="25431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66B80C2-8162-4EAA-A656-0042F661C2CF}"/>
              </a:ext>
            </a:extLst>
          </p:cNvPr>
          <p:cNvSpPr/>
          <p:nvPr/>
        </p:nvSpPr>
        <p:spPr>
          <a:xfrm>
            <a:off x="8067049" y="2990963"/>
            <a:ext cx="3297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We have a different clustering result with the paper in Graph 2.</a:t>
            </a:r>
          </a:p>
          <a:p>
            <a:r>
              <a:rPr lang="en-US" altLang="zh-CN" dirty="0">
                <a:latin typeface="Segoe UI Light" panose="020B0502040204020203" pitchFamily="34" charset="0"/>
              </a:rPr>
              <a:t>(Vertex 15)</a:t>
            </a:r>
          </a:p>
        </p:txBody>
      </p:sp>
    </p:spTree>
    <p:extLst>
      <p:ext uri="{BB962C8B-B14F-4D97-AF65-F5344CB8AC3E}">
        <p14:creationId xmlns:p14="http://schemas.microsoft.com/office/powerpoint/2010/main" val="230300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Evaluation - Effectiveness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xmlns="" id="{B5D5C731-F5C5-4CA4-87B5-AA2998B46B35}"/>
              </a:ext>
            </a:extLst>
          </p:cNvPr>
          <p:cNvSpPr txBox="1"/>
          <p:nvPr/>
        </p:nvSpPr>
        <p:spPr>
          <a:xfrm>
            <a:off x="924290" y="1535233"/>
            <a:ext cx="6337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</a:rPr>
              <a:t>Adjusted Rand Index</a:t>
            </a: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xmlns="" id="{86EE5B78-1266-4B90-A331-64A4F7CAF0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4" y="2196317"/>
            <a:ext cx="3913505" cy="8121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2FE507EE-5431-4A6E-913F-FC4C4A3E9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87124"/>
              </p:ext>
            </p:extLst>
          </p:nvPr>
        </p:nvGraphicFramePr>
        <p:xfrm>
          <a:off x="718451" y="3277154"/>
          <a:ext cx="379780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904">
                  <a:extLst>
                    <a:ext uri="{9D8B030D-6E8A-4147-A177-3AD203B41FA5}">
                      <a16:colId xmlns:a16="http://schemas.microsoft.com/office/drawing/2014/main" xmlns="" val="2237935357"/>
                    </a:ext>
                  </a:extLst>
                </a:gridCol>
                <a:gridCol w="1898904">
                  <a:extLst>
                    <a:ext uri="{9D8B030D-6E8A-4147-A177-3AD203B41FA5}">
                      <a16:colId xmlns:a16="http://schemas.microsoft.com/office/drawing/2014/main" xmlns="" val="86279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Graph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ARI Value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80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23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0.84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9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6043884"/>
                  </a:ext>
                </a:extLst>
              </a:tr>
            </a:tbl>
          </a:graphicData>
        </a:graphic>
      </p:graphicFrame>
      <p:sp>
        <p:nvSpPr>
          <p:cNvPr id="12" name="TextBox 13">
            <a:extLst>
              <a:ext uri="{FF2B5EF4-FFF2-40B4-BE49-F238E27FC236}">
                <a16:creationId xmlns:a16="http://schemas.microsoft.com/office/drawing/2014/main" xmlns="" id="{253F3182-7EC1-490E-B41B-CD2F485BEA09}"/>
              </a:ext>
            </a:extLst>
          </p:cNvPr>
          <p:cNvSpPr txBox="1"/>
          <p:nvPr/>
        </p:nvSpPr>
        <p:spPr>
          <a:xfrm>
            <a:off x="6980577" y="1259771"/>
            <a:ext cx="3617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egoe UI Light" panose="020B0502040204020203" pitchFamily="34" charset="0"/>
              </a:rPr>
              <a:t>Sihouette</a:t>
            </a:r>
            <a:r>
              <a:rPr lang="en-US" sz="2800" dirty="0">
                <a:latin typeface="Segoe UI Light" panose="020B0502040204020203" pitchFamily="34" charset="0"/>
              </a:rPr>
              <a:t> Coefficient</a:t>
            </a: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xmlns="" id="{5C555941-215D-473A-B7D8-7CBB9C9350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0489" y="1779021"/>
            <a:ext cx="3202806" cy="836280"/>
          </a:xfrm>
          <a:prstGeom prst="rect">
            <a:avLst/>
          </a:prstGeom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8CCA085E-5511-434E-8B15-6B5B96E5C6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06607" y="2627164"/>
            <a:ext cx="3290570" cy="762635"/>
          </a:xfrm>
          <a:prstGeom prst="rect">
            <a:avLst/>
          </a:prstGeo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xmlns="" id="{9243971F-22D5-4765-82F0-4A0664C063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00157" y="3614924"/>
            <a:ext cx="2703471" cy="657307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197FE276-ABED-446A-9A31-E758C7066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25494"/>
              </p:ext>
            </p:extLst>
          </p:nvPr>
        </p:nvGraphicFramePr>
        <p:xfrm>
          <a:off x="5890906" y="4380615"/>
          <a:ext cx="57219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95">
                  <a:extLst>
                    <a:ext uri="{9D8B030D-6E8A-4147-A177-3AD203B41FA5}">
                      <a16:colId xmlns:a16="http://schemas.microsoft.com/office/drawing/2014/main" xmlns="" val="2237935357"/>
                    </a:ext>
                  </a:extLst>
                </a:gridCol>
                <a:gridCol w="1144395">
                  <a:extLst>
                    <a:ext uri="{9D8B030D-6E8A-4147-A177-3AD203B41FA5}">
                      <a16:colId xmlns:a16="http://schemas.microsoft.com/office/drawing/2014/main" xmlns="" val="862791918"/>
                    </a:ext>
                  </a:extLst>
                </a:gridCol>
                <a:gridCol w="1144395">
                  <a:extLst>
                    <a:ext uri="{9D8B030D-6E8A-4147-A177-3AD203B41FA5}">
                      <a16:colId xmlns:a16="http://schemas.microsoft.com/office/drawing/2014/main" xmlns="" val="3751269143"/>
                    </a:ext>
                  </a:extLst>
                </a:gridCol>
                <a:gridCol w="1144395">
                  <a:extLst>
                    <a:ext uri="{9D8B030D-6E8A-4147-A177-3AD203B41FA5}">
                      <a16:colId xmlns:a16="http://schemas.microsoft.com/office/drawing/2014/main" xmlns="" val="1045488953"/>
                    </a:ext>
                  </a:extLst>
                </a:gridCol>
                <a:gridCol w="1144395">
                  <a:extLst>
                    <a:ext uri="{9D8B030D-6E8A-4147-A177-3AD203B41FA5}">
                      <a16:colId xmlns:a16="http://schemas.microsoft.com/office/drawing/2014/main" xmlns="" val="72102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Graph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Point #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a(o)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b(o)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s(o)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80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23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9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G3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0.68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604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2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Segoe UI Light" panose="020B0502040204020203" pitchFamily="34" charset="0"/>
              </a:rPr>
              <a:t>Extension and Improvements</a:t>
            </a:r>
            <a:endParaRPr lang="en-US" sz="4800" dirty="0">
              <a:latin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>
            <a:extLst>
              <a:ext uri="{FF2B5EF4-FFF2-40B4-BE49-F238E27FC236}">
                <a16:creationId xmlns:a16="http://schemas.microsoft.com/office/drawing/2014/main" xmlns="" id="{EFC3375C-4F14-4602-A686-E0805617BCA6}"/>
              </a:ext>
            </a:extLst>
          </p:cNvPr>
          <p:cNvSpPr txBox="1"/>
          <p:nvPr/>
        </p:nvSpPr>
        <p:spPr>
          <a:xfrm>
            <a:off x="4502045" y="1344277"/>
            <a:ext cx="69279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</a:rPr>
              <a:t>For a given dataset, the parameter </a:t>
            </a:r>
            <a:r>
              <a:rPr lang="el-GR" sz="2800" dirty="0">
                <a:latin typeface="Segoe UI Light" panose="020B0502040204020203" pitchFamily="34" charset="0"/>
              </a:rPr>
              <a:t>ε</a:t>
            </a:r>
            <a:r>
              <a:rPr lang="en-US" sz="2800" dirty="0">
                <a:latin typeface="Segoe UI Light" panose="020B0502040204020203" pitchFamily="34" charset="0"/>
              </a:rPr>
              <a:t> and </a:t>
            </a:r>
            <a:r>
              <a:rPr lang="el-GR" sz="2800" dirty="0">
                <a:latin typeface="Segoe UI Light" panose="020B0502040204020203" pitchFamily="34" charset="0"/>
              </a:rPr>
              <a:t>μ</a:t>
            </a:r>
            <a:r>
              <a:rPr lang="en-US" sz="2800" dirty="0">
                <a:latin typeface="Segoe UI Light" panose="020B0502040204020203" pitchFamily="34" charset="0"/>
              </a:rPr>
              <a:t> need to be </a:t>
            </a:r>
            <a:r>
              <a:rPr lang="en-US" altLang="zh-CN" sz="2800" dirty="0">
                <a:latin typeface="Segoe UI Light" panose="020B0502040204020203" pitchFamily="34" charset="0"/>
              </a:rPr>
              <a:t>manually</a:t>
            </a:r>
            <a:r>
              <a:rPr lang="en-US" sz="2800" dirty="0">
                <a:latin typeface="Segoe UI Light" panose="020B0502040204020203" pitchFamily="34" charset="0"/>
              </a:rPr>
              <a:t> picked.</a:t>
            </a:r>
          </a:p>
          <a:p>
            <a:endParaRPr lang="en-US" sz="2800" dirty="0">
              <a:latin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</a:rPr>
              <a:t>And the different parameters will change the clustering result.</a:t>
            </a:r>
          </a:p>
          <a:p>
            <a:endParaRPr lang="en-US" sz="2800" dirty="0">
              <a:latin typeface="Segoe UI Light" panose="020B0502040204020203" pitchFamily="34" charset="0"/>
            </a:endParaRPr>
          </a:p>
          <a:p>
            <a:r>
              <a:rPr lang="en-US" altLang="zh-CN" sz="2800" dirty="0">
                <a:latin typeface="Segoe UI Light" panose="020B0502040204020203" pitchFamily="34" charset="0"/>
              </a:rPr>
              <a:t>An </a:t>
            </a:r>
            <a:r>
              <a:rPr lang="en-US" sz="2800" dirty="0">
                <a:latin typeface="Segoe UI Light" panose="020B0502040204020203" pitchFamily="34" charset="0"/>
              </a:rPr>
              <a:t>algorithm has been proposed to eliminate the parameter sensitiv</a:t>
            </a:r>
            <a:r>
              <a:rPr lang="en-US" altLang="zh-CN" sz="2800" dirty="0">
                <a:latin typeface="Segoe UI Light" panose="020B0502040204020203" pitchFamily="34" charset="0"/>
              </a:rPr>
              <a:t>ity</a:t>
            </a:r>
            <a:r>
              <a:rPr lang="en-US" sz="2800" dirty="0">
                <a:latin typeface="Segoe UI Light" panose="020B0502040204020203" pitchFamily="34" charset="0"/>
              </a:rPr>
              <a:t> of SCAN.</a:t>
            </a:r>
          </a:p>
          <a:p>
            <a:r>
              <a:rPr lang="en-US" sz="2800" dirty="0">
                <a:latin typeface="Segoe UI Light" panose="020B0502040204020203" pitchFamily="34" charset="0"/>
              </a:rPr>
              <a:t>--A clustering algorithm based on natural nearest neighbor.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EC243D4-3E78-4D12-AA94-5E0212A9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2" y="2184032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3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Segoe UI Light" panose="020B0502040204020203" pitchFamily="34" charset="0"/>
              </a:rPr>
              <a:t>Extension and Improvements</a:t>
            </a:r>
            <a:endParaRPr lang="en-US" sz="4800" dirty="0">
              <a:latin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>
            <a:extLst>
              <a:ext uri="{FF2B5EF4-FFF2-40B4-BE49-F238E27FC236}">
                <a16:creationId xmlns:a16="http://schemas.microsoft.com/office/drawing/2014/main" xmlns="" id="{313AD1F7-678B-4B11-9DD7-55862ECC6276}"/>
              </a:ext>
            </a:extLst>
          </p:cNvPr>
          <p:cNvSpPr txBox="1"/>
          <p:nvPr/>
        </p:nvSpPr>
        <p:spPr>
          <a:xfrm>
            <a:off x="1851752" y="3013378"/>
            <a:ext cx="10763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</a:rPr>
              <a:t>SCAN++: Efficient Algorithm for Finding Clusters, Hubs</a:t>
            </a:r>
          </a:p>
          <a:p>
            <a:r>
              <a:rPr lang="en-US" sz="2800" dirty="0">
                <a:latin typeface="Segoe UI Light" panose="020B0502040204020203" pitchFamily="34" charset="0"/>
              </a:rPr>
              <a:t>and Outliers on Large-scale Graphs.</a:t>
            </a:r>
            <a:endParaRPr lang="en-US" sz="3600" dirty="0">
              <a:latin typeface="Segoe UI Light" panose="020B0502040204020203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xmlns="" id="{524FCA8B-4ADA-4ED1-8D56-108C705F1859}"/>
              </a:ext>
            </a:extLst>
          </p:cNvPr>
          <p:cNvSpPr txBox="1"/>
          <p:nvPr/>
        </p:nvSpPr>
        <p:spPr>
          <a:xfrm>
            <a:off x="1516409" y="1551440"/>
            <a:ext cx="9660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</a:rPr>
              <a:t>On the other hand, another paper propose</a:t>
            </a:r>
            <a:r>
              <a:rPr lang="en-US" altLang="zh-CN" sz="2800" dirty="0">
                <a:latin typeface="Segoe UI Light" panose="020B0502040204020203" pitchFamily="34" charset="0"/>
              </a:rPr>
              <a:t>s</a:t>
            </a:r>
            <a:r>
              <a:rPr lang="en-US" sz="2800" dirty="0">
                <a:latin typeface="Segoe UI Light" panose="020B0502040204020203" pitchFamily="34" charset="0"/>
              </a:rPr>
              <a:t> a optimized version of SCAN, which aims to reduce the time complexity. </a:t>
            </a:r>
          </a:p>
          <a:p>
            <a:endParaRPr lang="en-US" sz="28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3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874" y="1091682"/>
            <a:ext cx="1130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95" y="976430"/>
            <a:ext cx="11234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>
              <a:latin typeface="Segoe UI Light" panose="020B0502040204020203" pitchFamily="34" charset="0"/>
            </a:endParaRPr>
          </a:p>
          <a:p>
            <a:pPr algn="ctr"/>
            <a:endParaRPr lang="en-US" sz="4800" dirty="0">
              <a:latin typeface="Segoe UI Light" panose="020B0502040204020203" pitchFamily="34" charset="0"/>
            </a:endParaRPr>
          </a:p>
          <a:p>
            <a:pPr algn="ctr"/>
            <a:r>
              <a:rPr lang="en-US" sz="4800" dirty="0">
                <a:latin typeface="Segoe UI Light" panose="020B0502040204020203" pitchFamily="34" charset="0"/>
              </a:rPr>
              <a:t>Question?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</a:rPr>
              <a:t>  </a:t>
            </a:r>
          </a:p>
          <a:p>
            <a:endParaRPr lang="en-US" sz="48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Problem Definition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874" y="1091682"/>
            <a:ext cx="1130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874" y="1380414"/>
            <a:ext cx="112340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Network/Graph Clustering</a:t>
            </a:r>
          </a:p>
          <a:p>
            <a:endParaRPr lang="en-US" sz="32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Not only partition the data into clusters but also identify the hub and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Hub: vertices that bridge multiple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Outliers: vertices that are marginally connected to clusters.</a:t>
            </a: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Example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EF3074D-377D-4510-9BBC-DB12CFA256DD}"/>
              </a:ext>
            </a:extLst>
          </p:cNvPr>
          <p:cNvSpPr/>
          <p:nvPr/>
        </p:nvSpPr>
        <p:spPr>
          <a:xfrm>
            <a:off x="654341" y="5461129"/>
            <a:ext cx="528506" cy="511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448A6E5-A6E4-40EB-98E9-B0CC61044A49}"/>
              </a:ext>
            </a:extLst>
          </p:cNvPr>
          <p:cNvSpPr/>
          <p:nvPr/>
        </p:nvSpPr>
        <p:spPr>
          <a:xfrm>
            <a:off x="1849775" y="325355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09B7343-26C2-485F-B736-129288F57497}"/>
              </a:ext>
            </a:extLst>
          </p:cNvPr>
          <p:cNvSpPr/>
          <p:nvPr/>
        </p:nvSpPr>
        <p:spPr>
          <a:xfrm>
            <a:off x="2801589" y="2813820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325FE1E-A1DC-4765-9584-C101987AB456}"/>
              </a:ext>
            </a:extLst>
          </p:cNvPr>
          <p:cNvSpPr/>
          <p:nvPr/>
        </p:nvSpPr>
        <p:spPr>
          <a:xfrm>
            <a:off x="1784762" y="2199357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FDE6D55-9268-4334-8D4C-FD3158EDD9DF}"/>
              </a:ext>
            </a:extLst>
          </p:cNvPr>
          <p:cNvSpPr/>
          <p:nvPr/>
        </p:nvSpPr>
        <p:spPr>
          <a:xfrm>
            <a:off x="1110142" y="2900476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85F7F4E-5137-46B0-B8AB-A78DBD07709B}"/>
              </a:ext>
            </a:extLst>
          </p:cNvPr>
          <p:cNvSpPr/>
          <p:nvPr/>
        </p:nvSpPr>
        <p:spPr>
          <a:xfrm>
            <a:off x="1110142" y="3865534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FF71FA6-01F5-4C05-AE43-F068CB1EA84E}"/>
              </a:ext>
            </a:extLst>
          </p:cNvPr>
          <p:cNvSpPr/>
          <p:nvPr/>
        </p:nvSpPr>
        <p:spPr>
          <a:xfrm>
            <a:off x="2504115" y="3865534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42BF12E-A491-44CC-98A9-B6CBDF2DA4DF}"/>
              </a:ext>
            </a:extLst>
          </p:cNvPr>
          <p:cNvSpPr/>
          <p:nvPr/>
        </p:nvSpPr>
        <p:spPr>
          <a:xfrm>
            <a:off x="3818416" y="2516547"/>
            <a:ext cx="528506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0AFBC90-61E1-420D-856C-EC14CFFE50E2}"/>
              </a:ext>
            </a:extLst>
          </p:cNvPr>
          <p:cNvSpPr/>
          <p:nvPr/>
        </p:nvSpPr>
        <p:spPr>
          <a:xfrm>
            <a:off x="5500643" y="3218160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9F1FD08-E57E-4115-8D42-8480C9F7D245}"/>
              </a:ext>
            </a:extLst>
          </p:cNvPr>
          <p:cNvSpPr/>
          <p:nvPr/>
        </p:nvSpPr>
        <p:spPr>
          <a:xfrm>
            <a:off x="4849245" y="375257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CBD496A4-4177-4E49-BDDC-42A418B46156}"/>
              </a:ext>
            </a:extLst>
          </p:cNvPr>
          <p:cNvSpPr/>
          <p:nvPr/>
        </p:nvSpPr>
        <p:spPr>
          <a:xfrm>
            <a:off x="5572557" y="4083781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69A6F5F-76F9-4A8B-8C15-78CC600F457F}"/>
              </a:ext>
            </a:extLst>
          </p:cNvPr>
          <p:cNvSpPr/>
          <p:nvPr/>
        </p:nvSpPr>
        <p:spPr>
          <a:xfrm>
            <a:off x="6326276" y="366951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D44716E-76E3-4973-80F0-6F46D2DE891D}"/>
              </a:ext>
            </a:extLst>
          </p:cNvPr>
          <p:cNvSpPr/>
          <p:nvPr/>
        </p:nvSpPr>
        <p:spPr>
          <a:xfrm>
            <a:off x="4654438" y="448130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74245C0B-F8C1-4306-A048-049BB1C0B7D3}"/>
              </a:ext>
            </a:extLst>
          </p:cNvPr>
          <p:cNvSpPr/>
          <p:nvPr/>
        </p:nvSpPr>
        <p:spPr>
          <a:xfrm>
            <a:off x="6106882" y="4737169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E6EB432-A809-4405-BBDE-9762121BD88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1374395" y="3412204"/>
            <a:ext cx="0" cy="45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68C1BE6-DF83-47DA-9B99-42B2A3D7C23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1638648" y="4121398"/>
            <a:ext cx="865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1C110EE4-7FAF-4CAE-AA5D-CC413FDAD18A}"/>
              </a:ext>
            </a:extLst>
          </p:cNvPr>
          <p:cNvCxnSpPr>
            <a:cxnSpLocks/>
          </p:cNvCxnSpPr>
          <p:nvPr/>
        </p:nvCxnSpPr>
        <p:spPr>
          <a:xfrm flipH="1">
            <a:off x="1617675" y="3732197"/>
            <a:ext cx="226157" cy="14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133D76F0-D67B-4939-B154-BECDA7800BB1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2049015" y="2711085"/>
            <a:ext cx="65013" cy="54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2204497B-2410-4A98-98DB-964613E26F8B}"/>
              </a:ext>
            </a:extLst>
          </p:cNvPr>
          <p:cNvCxnSpPr>
            <a:stCxn id="15" idx="3"/>
          </p:cNvCxnSpPr>
          <p:nvPr/>
        </p:nvCxnSpPr>
        <p:spPr>
          <a:xfrm>
            <a:off x="1638648" y="3156340"/>
            <a:ext cx="205184" cy="12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46D65EF-9BB6-46FA-A775-A71EFE453FBE}"/>
              </a:ext>
            </a:extLst>
          </p:cNvPr>
          <p:cNvCxnSpPr>
            <a:cxnSpLocks/>
          </p:cNvCxnSpPr>
          <p:nvPr/>
        </p:nvCxnSpPr>
        <p:spPr>
          <a:xfrm flipH="1">
            <a:off x="2371990" y="3212637"/>
            <a:ext cx="416658" cy="4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28965B39-BA41-4878-B941-E68364256D44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768368" y="3325548"/>
            <a:ext cx="297474" cy="53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D8A6613C-FC4A-4285-ACF6-15F712FA94F0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313268" y="2455221"/>
            <a:ext cx="488321" cy="61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CD5D95BF-BB54-4E3C-8898-71593391EA95}"/>
              </a:ext>
            </a:extLst>
          </p:cNvPr>
          <p:cNvCxnSpPr/>
          <p:nvPr/>
        </p:nvCxnSpPr>
        <p:spPr>
          <a:xfrm>
            <a:off x="2371989" y="3765283"/>
            <a:ext cx="132126" cy="1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F136BF21-0062-4831-9274-B5BDA9D331D2}"/>
              </a:ext>
            </a:extLst>
          </p:cNvPr>
          <p:cNvCxnSpPr>
            <a:endCxn id="15" idx="0"/>
          </p:cNvCxnSpPr>
          <p:nvPr/>
        </p:nvCxnSpPr>
        <p:spPr>
          <a:xfrm flipH="1">
            <a:off x="1374395" y="2711085"/>
            <a:ext cx="410367" cy="18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5E8633C0-9ED1-4333-9945-02326DFE71C6}"/>
              </a:ext>
            </a:extLst>
          </p:cNvPr>
          <p:cNvCxnSpPr>
            <a:stCxn id="17" idx="2"/>
            <a:endCxn id="2" idx="0"/>
          </p:cNvCxnSpPr>
          <p:nvPr/>
        </p:nvCxnSpPr>
        <p:spPr>
          <a:xfrm flipH="1">
            <a:off x="918594" y="4377262"/>
            <a:ext cx="455801" cy="10838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5060EA68-2C7E-4B09-8AB2-728930E6BA4C}"/>
              </a:ext>
            </a:extLst>
          </p:cNvPr>
          <p:cNvCxnSpPr>
            <a:cxnSpLocks/>
          </p:cNvCxnSpPr>
          <p:nvPr/>
        </p:nvCxnSpPr>
        <p:spPr>
          <a:xfrm flipH="1" flipV="1">
            <a:off x="2313269" y="2277999"/>
            <a:ext cx="1505147" cy="3025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58EA063E-A626-4C54-858C-3356A60A5C9B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3330095" y="2772411"/>
            <a:ext cx="488321" cy="297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B2DF2450-AF4C-47EE-9DF2-074BA135139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2621" y="3012983"/>
            <a:ext cx="785795" cy="11084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94DEF21C-17C2-41E6-9907-1BE02FE1513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346922" y="2620742"/>
            <a:ext cx="1153721" cy="85328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C6C7B25F-1A4E-42DF-8C72-6EDEDB9FA006}"/>
              </a:ext>
            </a:extLst>
          </p:cNvPr>
          <p:cNvCxnSpPr>
            <a:cxnSpLocks/>
          </p:cNvCxnSpPr>
          <p:nvPr/>
        </p:nvCxnSpPr>
        <p:spPr>
          <a:xfrm>
            <a:off x="4346467" y="3028275"/>
            <a:ext cx="516546" cy="7370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E74FB2FA-730C-4186-A4B2-D3465117871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82669" y="3028275"/>
            <a:ext cx="571769" cy="17088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B683163D-A218-4AC1-B51E-C19C1E078FA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182944" y="4595509"/>
            <a:ext cx="384086" cy="14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6AB773CF-8A43-4E39-80BA-FB2CF1DC8A89}"/>
              </a:ext>
            </a:extLst>
          </p:cNvPr>
          <p:cNvCxnSpPr>
            <a:cxnSpLocks/>
          </p:cNvCxnSpPr>
          <p:nvPr/>
        </p:nvCxnSpPr>
        <p:spPr>
          <a:xfrm flipH="1" flipV="1">
            <a:off x="5182944" y="4878830"/>
            <a:ext cx="922267" cy="11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xmlns="" id="{E7A651D3-1BA8-4C91-BB56-1A73320C1653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4918691" y="4264303"/>
            <a:ext cx="194807" cy="21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xmlns="" id="{103A49AB-CB71-4630-B85A-B940CA2E5D70}"/>
              </a:ext>
            </a:extLst>
          </p:cNvPr>
          <p:cNvCxnSpPr>
            <a:cxnSpLocks/>
          </p:cNvCxnSpPr>
          <p:nvPr/>
        </p:nvCxnSpPr>
        <p:spPr>
          <a:xfrm flipH="1">
            <a:off x="5374987" y="3651577"/>
            <a:ext cx="125656" cy="14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300CCC17-224A-4C1C-BC86-AC4315438653}"/>
              </a:ext>
            </a:extLst>
          </p:cNvPr>
          <p:cNvCxnSpPr>
            <a:cxnSpLocks/>
          </p:cNvCxnSpPr>
          <p:nvPr/>
        </p:nvCxnSpPr>
        <p:spPr>
          <a:xfrm flipH="1" flipV="1">
            <a:off x="5375677" y="4051318"/>
            <a:ext cx="195457" cy="13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0924573D-FF2A-47D3-B642-CAF94B41D86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6371135" y="4181243"/>
            <a:ext cx="219394" cy="55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3757CDFF-D619-4B46-8B63-2087D156632A}"/>
              </a:ext>
            </a:extLst>
          </p:cNvPr>
          <p:cNvCxnSpPr>
            <a:cxnSpLocks/>
          </p:cNvCxnSpPr>
          <p:nvPr/>
        </p:nvCxnSpPr>
        <p:spPr>
          <a:xfrm flipH="1" flipV="1">
            <a:off x="6041572" y="4595510"/>
            <a:ext cx="104350" cy="14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E2851FF8-F9C1-4753-B682-26371C463CB2}"/>
              </a:ext>
            </a:extLst>
          </p:cNvPr>
          <p:cNvCxnSpPr>
            <a:cxnSpLocks/>
          </p:cNvCxnSpPr>
          <p:nvPr/>
        </p:nvCxnSpPr>
        <p:spPr>
          <a:xfrm flipV="1">
            <a:off x="6110738" y="4107908"/>
            <a:ext cx="215538" cy="3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3C596F48-5E47-4B4D-BA85-73E1F8EB1FAC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764896" y="3729888"/>
            <a:ext cx="71914" cy="35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xmlns="" id="{6938B2C8-0C4F-4306-A96F-022EC452C98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029149" y="3474024"/>
            <a:ext cx="283515" cy="19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D45F6E7F-AEB9-42D7-95F1-11F8C07DA7AD}"/>
              </a:ext>
            </a:extLst>
          </p:cNvPr>
          <p:cNvSpPr/>
          <p:nvPr/>
        </p:nvSpPr>
        <p:spPr>
          <a:xfrm>
            <a:off x="1354103" y="1597334"/>
            <a:ext cx="481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A Network with 2 Clusters, a Hub and an Outlier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C2083A4C-2A8D-4ECF-A53E-F1A0754A834C}"/>
              </a:ext>
            </a:extLst>
          </p:cNvPr>
          <p:cNvSpPr/>
          <p:nvPr/>
        </p:nvSpPr>
        <p:spPr>
          <a:xfrm>
            <a:off x="7371181" y="2535227"/>
            <a:ext cx="4152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Many methods such as modularity-based algorithm can partition this example into 2 clusters but cannot isolate vertex 6 and 13.</a:t>
            </a:r>
          </a:p>
        </p:txBody>
      </p:sp>
    </p:spTree>
    <p:extLst>
      <p:ext uri="{BB962C8B-B14F-4D97-AF65-F5344CB8AC3E}">
        <p14:creationId xmlns:p14="http://schemas.microsoft.com/office/powerpoint/2010/main" val="5213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Concepts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EF3074D-377D-4510-9BBC-DB12CFA256DD}"/>
              </a:ext>
            </a:extLst>
          </p:cNvPr>
          <p:cNvSpPr/>
          <p:nvPr/>
        </p:nvSpPr>
        <p:spPr>
          <a:xfrm>
            <a:off x="654341" y="5461129"/>
            <a:ext cx="528506" cy="511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448A6E5-A6E4-40EB-98E9-B0CC61044A49}"/>
              </a:ext>
            </a:extLst>
          </p:cNvPr>
          <p:cNvSpPr/>
          <p:nvPr/>
        </p:nvSpPr>
        <p:spPr>
          <a:xfrm>
            <a:off x="1849775" y="325355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09B7343-26C2-485F-B736-129288F57497}"/>
              </a:ext>
            </a:extLst>
          </p:cNvPr>
          <p:cNvSpPr/>
          <p:nvPr/>
        </p:nvSpPr>
        <p:spPr>
          <a:xfrm>
            <a:off x="2801589" y="2813820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325FE1E-A1DC-4765-9584-C101987AB456}"/>
              </a:ext>
            </a:extLst>
          </p:cNvPr>
          <p:cNvSpPr/>
          <p:nvPr/>
        </p:nvSpPr>
        <p:spPr>
          <a:xfrm>
            <a:off x="1784762" y="2199357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FDE6D55-9268-4334-8D4C-FD3158EDD9DF}"/>
              </a:ext>
            </a:extLst>
          </p:cNvPr>
          <p:cNvSpPr/>
          <p:nvPr/>
        </p:nvSpPr>
        <p:spPr>
          <a:xfrm>
            <a:off x="1110142" y="2900476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85F7F4E-5137-46B0-B8AB-A78DBD07709B}"/>
              </a:ext>
            </a:extLst>
          </p:cNvPr>
          <p:cNvSpPr/>
          <p:nvPr/>
        </p:nvSpPr>
        <p:spPr>
          <a:xfrm>
            <a:off x="1110142" y="3865534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FF71FA6-01F5-4C05-AE43-F068CB1EA84E}"/>
              </a:ext>
            </a:extLst>
          </p:cNvPr>
          <p:cNvSpPr/>
          <p:nvPr/>
        </p:nvSpPr>
        <p:spPr>
          <a:xfrm>
            <a:off x="2504115" y="3865534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42BF12E-A491-44CC-98A9-B6CBDF2DA4DF}"/>
              </a:ext>
            </a:extLst>
          </p:cNvPr>
          <p:cNvSpPr/>
          <p:nvPr/>
        </p:nvSpPr>
        <p:spPr>
          <a:xfrm>
            <a:off x="3818416" y="2516547"/>
            <a:ext cx="528506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0AFBC90-61E1-420D-856C-EC14CFFE50E2}"/>
              </a:ext>
            </a:extLst>
          </p:cNvPr>
          <p:cNvSpPr/>
          <p:nvPr/>
        </p:nvSpPr>
        <p:spPr>
          <a:xfrm>
            <a:off x="5500643" y="3218160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9F1FD08-E57E-4115-8D42-8480C9F7D245}"/>
              </a:ext>
            </a:extLst>
          </p:cNvPr>
          <p:cNvSpPr/>
          <p:nvPr/>
        </p:nvSpPr>
        <p:spPr>
          <a:xfrm>
            <a:off x="4849245" y="375257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CBD496A4-4177-4E49-BDDC-42A418B46156}"/>
              </a:ext>
            </a:extLst>
          </p:cNvPr>
          <p:cNvSpPr/>
          <p:nvPr/>
        </p:nvSpPr>
        <p:spPr>
          <a:xfrm>
            <a:off x="5572557" y="4083781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69A6F5F-76F9-4A8B-8C15-78CC600F457F}"/>
              </a:ext>
            </a:extLst>
          </p:cNvPr>
          <p:cNvSpPr/>
          <p:nvPr/>
        </p:nvSpPr>
        <p:spPr>
          <a:xfrm>
            <a:off x="6326276" y="366951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D44716E-76E3-4973-80F0-6F46D2DE891D}"/>
              </a:ext>
            </a:extLst>
          </p:cNvPr>
          <p:cNvSpPr/>
          <p:nvPr/>
        </p:nvSpPr>
        <p:spPr>
          <a:xfrm>
            <a:off x="4654438" y="448130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74245C0B-F8C1-4306-A048-049BB1C0B7D3}"/>
              </a:ext>
            </a:extLst>
          </p:cNvPr>
          <p:cNvSpPr/>
          <p:nvPr/>
        </p:nvSpPr>
        <p:spPr>
          <a:xfrm>
            <a:off x="6106882" y="4737169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E6EB432-A809-4405-BBDE-9762121BD88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1374395" y="3412204"/>
            <a:ext cx="0" cy="45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68C1BE6-DF83-47DA-9B99-42B2A3D7C23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1638648" y="4121398"/>
            <a:ext cx="865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1C110EE4-7FAF-4CAE-AA5D-CC413FDAD18A}"/>
              </a:ext>
            </a:extLst>
          </p:cNvPr>
          <p:cNvCxnSpPr>
            <a:cxnSpLocks/>
          </p:cNvCxnSpPr>
          <p:nvPr/>
        </p:nvCxnSpPr>
        <p:spPr>
          <a:xfrm flipH="1">
            <a:off x="1617675" y="3732197"/>
            <a:ext cx="226157" cy="14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133D76F0-D67B-4939-B154-BECDA7800BB1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2049015" y="2711085"/>
            <a:ext cx="65013" cy="54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2204497B-2410-4A98-98DB-964613E26F8B}"/>
              </a:ext>
            </a:extLst>
          </p:cNvPr>
          <p:cNvCxnSpPr>
            <a:stCxn id="15" idx="3"/>
          </p:cNvCxnSpPr>
          <p:nvPr/>
        </p:nvCxnSpPr>
        <p:spPr>
          <a:xfrm>
            <a:off x="1638648" y="3156340"/>
            <a:ext cx="205184" cy="12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46D65EF-9BB6-46FA-A775-A71EFE453FBE}"/>
              </a:ext>
            </a:extLst>
          </p:cNvPr>
          <p:cNvCxnSpPr>
            <a:cxnSpLocks/>
          </p:cNvCxnSpPr>
          <p:nvPr/>
        </p:nvCxnSpPr>
        <p:spPr>
          <a:xfrm flipH="1">
            <a:off x="2371990" y="3212637"/>
            <a:ext cx="416658" cy="4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28965B39-BA41-4878-B941-E68364256D44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768368" y="3325548"/>
            <a:ext cx="297474" cy="53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D8A6613C-FC4A-4285-ACF6-15F712FA94F0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313268" y="2455221"/>
            <a:ext cx="488321" cy="61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CD5D95BF-BB54-4E3C-8898-71593391EA95}"/>
              </a:ext>
            </a:extLst>
          </p:cNvPr>
          <p:cNvCxnSpPr/>
          <p:nvPr/>
        </p:nvCxnSpPr>
        <p:spPr>
          <a:xfrm>
            <a:off x="2371989" y="3765283"/>
            <a:ext cx="132126" cy="1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F136BF21-0062-4831-9274-B5BDA9D331D2}"/>
              </a:ext>
            </a:extLst>
          </p:cNvPr>
          <p:cNvCxnSpPr>
            <a:endCxn id="15" idx="0"/>
          </p:cNvCxnSpPr>
          <p:nvPr/>
        </p:nvCxnSpPr>
        <p:spPr>
          <a:xfrm flipH="1">
            <a:off x="1374395" y="2711085"/>
            <a:ext cx="410367" cy="18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5E8633C0-9ED1-4333-9945-02326DFE71C6}"/>
              </a:ext>
            </a:extLst>
          </p:cNvPr>
          <p:cNvCxnSpPr>
            <a:stCxn id="17" idx="2"/>
            <a:endCxn id="2" idx="0"/>
          </p:cNvCxnSpPr>
          <p:nvPr/>
        </p:nvCxnSpPr>
        <p:spPr>
          <a:xfrm flipH="1">
            <a:off x="918594" y="4377262"/>
            <a:ext cx="455801" cy="10838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5060EA68-2C7E-4B09-8AB2-728930E6BA4C}"/>
              </a:ext>
            </a:extLst>
          </p:cNvPr>
          <p:cNvCxnSpPr>
            <a:cxnSpLocks/>
          </p:cNvCxnSpPr>
          <p:nvPr/>
        </p:nvCxnSpPr>
        <p:spPr>
          <a:xfrm flipH="1" flipV="1">
            <a:off x="2313269" y="2277999"/>
            <a:ext cx="1505147" cy="3025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58EA063E-A626-4C54-858C-3356A60A5C9B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3330095" y="2772411"/>
            <a:ext cx="488321" cy="297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B2DF2450-AF4C-47EE-9DF2-074BA135139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2621" y="3012983"/>
            <a:ext cx="785795" cy="11084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94DEF21C-17C2-41E6-9907-1BE02FE1513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346922" y="2620742"/>
            <a:ext cx="1153721" cy="85328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C6C7B25F-1A4E-42DF-8C72-6EDEDB9FA006}"/>
              </a:ext>
            </a:extLst>
          </p:cNvPr>
          <p:cNvCxnSpPr>
            <a:cxnSpLocks/>
          </p:cNvCxnSpPr>
          <p:nvPr/>
        </p:nvCxnSpPr>
        <p:spPr>
          <a:xfrm>
            <a:off x="4346467" y="3028275"/>
            <a:ext cx="516546" cy="7370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E74FB2FA-730C-4186-A4B2-D3465117871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82669" y="3028275"/>
            <a:ext cx="571769" cy="17088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B683163D-A218-4AC1-B51E-C19C1E078FA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182944" y="4595509"/>
            <a:ext cx="384086" cy="14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6AB773CF-8A43-4E39-80BA-FB2CF1DC8A89}"/>
              </a:ext>
            </a:extLst>
          </p:cNvPr>
          <p:cNvCxnSpPr>
            <a:cxnSpLocks/>
          </p:cNvCxnSpPr>
          <p:nvPr/>
        </p:nvCxnSpPr>
        <p:spPr>
          <a:xfrm flipH="1" flipV="1">
            <a:off x="5182944" y="4878830"/>
            <a:ext cx="922267" cy="11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xmlns="" id="{E7A651D3-1BA8-4C91-BB56-1A73320C1653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4918691" y="4264303"/>
            <a:ext cx="194807" cy="21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xmlns="" id="{103A49AB-CB71-4630-B85A-B940CA2E5D70}"/>
              </a:ext>
            </a:extLst>
          </p:cNvPr>
          <p:cNvCxnSpPr>
            <a:cxnSpLocks/>
          </p:cNvCxnSpPr>
          <p:nvPr/>
        </p:nvCxnSpPr>
        <p:spPr>
          <a:xfrm flipH="1">
            <a:off x="5374987" y="3651577"/>
            <a:ext cx="125656" cy="14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300CCC17-224A-4C1C-BC86-AC4315438653}"/>
              </a:ext>
            </a:extLst>
          </p:cNvPr>
          <p:cNvCxnSpPr>
            <a:cxnSpLocks/>
          </p:cNvCxnSpPr>
          <p:nvPr/>
        </p:nvCxnSpPr>
        <p:spPr>
          <a:xfrm flipH="1" flipV="1">
            <a:off x="5375677" y="4051318"/>
            <a:ext cx="195457" cy="13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0924573D-FF2A-47D3-B642-CAF94B41D86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6371135" y="4181243"/>
            <a:ext cx="219394" cy="55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3757CDFF-D619-4B46-8B63-2087D156632A}"/>
              </a:ext>
            </a:extLst>
          </p:cNvPr>
          <p:cNvCxnSpPr>
            <a:cxnSpLocks/>
          </p:cNvCxnSpPr>
          <p:nvPr/>
        </p:nvCxnSpPr>
        <p:spPr>
          <a:xfrm flipH="1" flipV="1">
            <a:off x="6041572" y="4595510"/>
            <a:ext cx="104350" cy="14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E2851FF8-F9C1-4753-B682-26371C463CB2}"/>
              </a:ext>
            </a:extLst>
          </p:cNvPr>
          <p:cNvCxnSpPr>
            <a:cxnSpLocks/>
          </p:cNvCxnSpPr>
          <p:nvPr/>
        </p:nvCxnSpPr>
        <p:spPr>
          <a:xfrm flipV="1">
            <a:off x="6110738" y="4107908"/>
            <a:ext cx="215538" cy="3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3C596F48-5E47-4B4D-BA85-73E1F8EB1FAC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764896" y="3729888"/>
            <a:ext cx="71914" cy="35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xmlns="" id="{6938B2C8-0C4F-4306-A96F-022EC452C98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029149" y="3474024"/>
            <a:ext cx="283515" cy="19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8C37DC6-EB93-477D-A593-3BE71D3E5240}"/>
              </a:ext>
            </a:extLst>
          </p:cNvPr>
          <p:cNvSpPr/>
          <p:nvPr/>
        </p:nvSpPr>
        <p:spPr>
          <a:xfrm>
            <a:off x="7426962" y="2381714"/>
            <a:ext cx="4152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The SCAN algorithm use the neighborhood of the</a:t>
            </a:r>
          </a:p>
          <a:p>
            <a:r>
              <a:rPr lang="en-US" altLang="zh-CN" sz="2400" dirty="0">
                <a:latin typeface="Segoe UI Light" panose="020B0502040204020203" pitchFamily="34" charset="0"/>
              </a:rPr>
              <a:t>vertices as clustering criteria instead of only their direct</a:t>
            </a:r>
          </a:p>
          <a:p>
            <a:r>
              <a:rPr lang="en-US" altLang="zh-CN" sz="2400" dirty="0">
                <a:latin typeface="Segoe UI Light" panose="020B0502040204020203" pitchFamily="34" charset="0"/>
              </a:rPr>
              <a:t>connections.</a:t>
            </a:r>
          </a:p>
          <a:p>
            <a:endParaRPr lang="en-US" altLang="zh-CN" sz="2400" dirty="0">
              <a:latin typeface="Segoe UI Light" panose="020B0502040204020203" pitchFamily="34" charset="0"/>
            </a:endParaRPr>
          </a:p>
          <a:p>
            <a:r>
              <a:rPr lang="el-GR" altLang="zh-CN" sz="2400" dirty="0">
                <a:latin typeface="Segoe UI Light" panose="020B0502040204020203" pitchFamily="34" charset="0"/>
              </a:rPr>
              <a:t>Γ</a:t>
            </a:r>
            <a:r>
              <a:rPr lang="en-US" altLang="zh-CN" sz="2400" dirty="0">
                <a:latin typeface="Segoe UI Light" panose="020B0502040204020203" pitchFamily="34" charset="0"/>
              </a:rPr>
              <a:t>(0): {0,1,4,5,6}</a:t>
            </a:r>
          </a:p>
          <a:p>
            <a:r>
              <a:rPr lang="el-GR" altLang="zh-CN" sz="2400" dirty="0">
                <a:latin typeface="Segoe UI Light" panose="020B0502040204020203" pitchFamily="34" charset="0"/>
              </a:rPr>
              <a:t>Γ</a:t>
            </a:r>
            <a:r>
              <a:rPr lang="en-US" altLang="zh-CN" sz="2400" dirty="0">
                <a:latin typeface="Segoe UI Light" panose="020B0502040204020203" pitchFamily="34" charset="0"/>
              </a:rPr>
              <a:t>(5): {5,0,1,2,3,4}</a:t>
            </a:r>
          </a:p>
          <a:p>
            <a:endParaRPr lang="en-US" altLang="zh-CN" sz="2400" dirty="0">
              <a:latin typeface="Segoe UI Light" panose="020B0502040204020203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FCD14760-DCF5-413B-867B-A07B3C9EBAA7}"/>
              </a:ext>
            </a:extLst>
          </p:cNvPr>
          <p:cNvSpPr/>
          <p:nvPr/>
        </p:nvSpPr>
        <p:spPr>
          <a:xfrm>
            <a:off x="7110512" y="1258323"/>
            <a:ext cx="450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Vertex Structure</a:t>
            </a:r>
          </a:p>
          <a:p>
            <a:r>
              <a:rPr lang="el-GR" altLang="zh-CN" sz="2400" dirty="0">
                <a:latin typeface="Segoe UI Light" panose="020B0502040204020203" pitchFamily="34" charset="0"/>
              </a:rPr>
              <a:t>Γ(</a:t>
            </a:r>
            <a:r>
              <a:rPr lang="zh-CN" altLang="el-GR" sz="2400" dirty="0">
                <a:latin typeface="Segoe UI Light" panose="020B0502040204020203" pitchFamily="34" charset="0"/>
              </a:rPr>
              <a:t>𝑣</a:t>
            </a:r>
            <a:r>
              <a:rPr lang="el-GR" altLang="zh-CN" sz="2400" dirty="0">
                <a:latin typeface="Segoe UI Light" panose="020B0502040204020203" pitchFamily="34" charset="0"/>
              </a:rPr>
              <a:t>) = {</a:t>
            </a:r>
            <a:r>
              <a:rPr lang="zh-CN" altLang="el-GR" sz="2400" dirty="0">
                <a:latin typeface="Segoe UI Light" panose="020B0502040204020203" pitchFamily="34" charset="0"/>
              </a:rPr>
              <a:t>𝑤 ∈ 𝑉</a:t>
            </a:r>
            <a:r>
              <a:rPr lang="el-GR" altLang="zh-CN" sz="2400" dirty="0">
                <a:latin typeface="Segoe UI Light" panose="020B0502040204020203" pitchFamily="34" charset="0"/>
              </a:rPr>
              <a:t>|(</a:t>
            </a:r>
            <a:r>
              <a:rPr lang="zh-CN" altLang="el-GR" sz="2400" dirty="0">
                <a:latin typeface="Segoe UI Light" panose="020B0502040204020203" pitchFamily="34" charset="0"/>
              </a:rPr>
              <a:t>𝑣</a:t>
            </a:r>
            <a:r>
              <a:rPr lang="el-GR" altLang="zh-CN" sz="2400" dirty="0">
                <a:latin typeface="Segoe UI Light" panose="020B0502040204020203" pitchFamily="34" charset="0"/>
              </a:rPr>
              <a:t>, </a:t>
            </a:r>
            <a:r>
              <a:rPr lang="zh-CN" altLang="el-GR" sz="2400" dirty="0">
                <a:latin typeface="Segoe UI Light" panose="020B0502040204020203" pitchFamily="34" charset="0"/>
              </a:rPr>
              <a:t>𝑤</a:t>
            </a:r>
            <a:r>
              <a:rPr lang="el-GR" altLang="zh-CN" sz="2400" dirty="0">
                <a:latin typeface="Segoe UI Light" panose="020B0502040204020203" pitchFamily="34" charset="0"/>
              </a:rPr>
              <a:t>) ∈ </a:t>
            </a:r>
            <a:r>
              <a:rPr lang="zh-CN" altLang="el-GR" sz="2400" dirty="0">
                <a:latin typeface="Segoe UI Light" panose="020B0502040204020203" pitchFamily="34" charset="0"/>
              </a:rPr>
              <a:t>𝐸</a:t>
            </a:r>
            <a:r>
              <a:rPr lang="el-GR" altLang="zh-CN" sz="2400" dirty="0">
                <a:latin typeface="Segoe UI Light" panose="020B0502040204020203" pitchFamily="34" charset="0"/>
              </a:rPr>
              <a:t>} ∪ {</a:t>
            </a:r>
            <a:r>
              <a:rPr lang="zh-CN" altLang="el-GR" sz="2400" dirty="0">
                <a:latin typeface="Segoe UI Light" panose="020B0502040204020203" pitchFamily="34" charset="0"/>
              </a:rPr>
              <a:t>𝑣</a:t>
            </a:r>
            <a:r>
              <a:rPr lang="el-GR" altLang="zh-CN" sz="2400" dirty="0">
                <a:latin typeface="Segoe UI Light" panose="020B0502040204020203" pitchFamily="34" charset="0"/>
              </a:rPr>
              <a:t>}</a:t>
            </a:r>
            <a:endParaRPr lang="en-US" altLang="zh-CN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3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Concepts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EF3074D-377D-4510-9BBC-DB12CFA256DD}"/>
              </a:ext>
            </a:extLst>
          </p:cNvPr>
          <p:cNvSpPr/>
          <p:nvPr/>
        </p:nvSpPr>
        <p:spPr>
          <a:xfrm>
            <a:off x="654341" y="5461129"/>
            <a:ext cx="528506" cy="511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448A6E5-A6E4-40EB-98E9-B0CC61044A49}"/>
              </a:ext>
            </a:extLst>
          </p:cNvPr>
          <p:cNvSpPr/>
          <p:nvPr/>
        </p:nvSpPr>
        <p:spPr>
          <a:xfrm>
            <a:off x="1849775" y="325355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09B7343-26C2-485F-B736-129288F57497}"/>
              </a:ext>
            </a:extLst>
          </p:cNvPr>
          <p:cNvSpPr/>
          <p:nvPr/>
        </p:nvSpPr>
        <p:spPr>
          <a:xfrm>
            <a:off x="2801589" y="2813820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325FE1E-A1DC-4765-9584-C101987AB456}"/>
              </a:ext>
            </a:extLst>
          </p:cNvPr>
          <p:cNvSpPr/>
          <p:nvPr/>
        </p:nvSpPr>
        <p:spPr>
          <a:xfrm>
            <a:off x="1784762" y="2199357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FDE6D55-9268-4334-8D4C-FD3158EDD9DF}"/>
              </a:ext>
            </a:extLst>
          </p:cNvPr>
          <p:cNvSpPr/>
          <p:nvPr/>
        </p:nvSpPr>
        <p:spPr>
          <a:xfrm>
            <a:off x="1110142" y="2900476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85F7F4E-5137-46B0-B8AB-A78DBD07709B}"/>
              </a:ext>
            </a:extLst>
          </p:cNvPr>
          <p:cNvSpPr/>
          <p:nvPr/>
        </p:nvSpPr>
        <p:spPr>
          <a:xfrm>
            <a:off x="1110142" y="3865534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FF71FA6-01F5-4C05-AE43-F068CB1EA84E}"/>
              </a:ext>
            </a:extLst>
          </p:cNvPr>
          <p:cNvSpPr/>
          <p:nvPr/>
        </p:nvSpPr>
        <p:spPr>
          <a:xfrm>
            <a:off x="2504115" y="3865534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42BF12E-A491-44CC-98A9-B6CBDF2DA4DF}"/>
              </a:ext>
            </a:extLst>
          </p:cNvPr>
          <p:cNvSpPr/>
          <p:nvPr/>
        </p:nvSpPr>
        <p:spPr>
          <a:xfrm>
            <a:off x="3818416" y="2516547"/>
            <a:ext cx="528506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0AFBC90-61E1-420D-856C-EC14CFFE50E2}"/>
              </a:ext>
            </a:extLst>
          </p:cNvPr>
          <p:cNvSpPr/>
          <p:nvPr/>
        </p:nvSpPr>
        <p:spPr>
          <a:xfrm>
            <a:off x="5500643" y="3218160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9F1FD08-E57E-4115-8D42-8480C9F7D245}"/>
              </a:ext>
            </a:extLst>
          </p:cNvPr>
          <p:cNvSpPr/>
          <p:nvPr/>
        </p:nvSpPr>
        <p:spPr>
          <a:xfrm>
            <a:off x="4849245" y="375257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CBD496A4-4177-4E49-BDDC-42A418B46156}"/>
              </a:ext>
            </a:extLst>
          </p:cNvPr>
          <p:cNvSpPr/>
          <p:nvPr/>
        </p:nvSpPr>
        <p:spPr>
          <a:xfrm>
            <a:off x="5572557" y="4083781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69A6F5F-76F9-4A8B-8C15-78CC600F457F}"/>
              </a:ext>
            </a:extLst>
          </p:cNvPr>
          <p:cNvSpPr/>
          <p:nvPr/>
        </p:nvSpPr>
        <p:spPr>
          <a:xfrm>
            <a:off x="6326276" y="366951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D44716E-76E3-4973-80F0-6F46D2DE891D}"/>
              </a:ext>
            </a:extLst>
          </p:cNvPr>
          <p:cNvSpPr/>
          <p:nvPr/>
        </p:nvSpPr>
        <p:spPr>
          <a:xfrm>
            <a:off x="4654438" y="4481305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74245C0B-F8C1-4306-A048-049BB1C0B7D3}"/>
              </a:ext>
            </a:extLst>
          </p:cNvPr>
          <p:cNvSpPr/>
          <p:nvPr/>
        </p:nvSpPr>
        <p:spPr>
          <a:xfrm>
            <a:off x="6106882" y="4737169"/>
            <a:ext cx="528506" cy="511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CE6EB432-A809-4405-BBDE-9762121BD88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1374395" y="3412204"/>
            <a:ext cx="0" cy="45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68C1BE6-DF83-47DA-9B99-42B2A3D7C23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1638648" y="4121398"/>
            <a:ext cx="865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1C110EE4-7FAF-4CAE-AA5D-CC413FDAD18A}"/>
              </a:ext>
            </a:extLst>
          </p:cNvPr>
          <p:cNvCxnSpPr>
            <a:cxnSpLocks/>
          </p:cNvCxnSpPr>
          <p:nvPr/>
        </p:nvCxnSpPr>
        <p:spPr>
          <a:xfrm flipH="1">
            <a:off x="1617675" y="3732197"/>
            <a:ext cx="226157" cy="14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133D76F0-D67B-4939-B154-BECDA7800BB1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2049015" y="2711085"/>
            <a:ext cx="65013" cy="54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2204497B-2410-4A98-98DB-964613E26F8B}"/>
              </a:ext>
            </a:extLst>
          </p:cNvPr>
          <p:cNvCxnSpPr>
            <a:stCxn id="15" idx="3"/>
          </p:cNvCxnSpPr>
          <p:nvPr/>
        </p:nvCxnSpPr>
        <p:spPr>
          <a:xfrm>
            <a:off x="1638648" y="3156340"/>
            <a:ext cx="205184" cy="12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46D65EF-9BB6-46FA-A775-A71EFE453FBE}"/>
              </a:ext>
            </a:extLst>
          </p:cNvPr>
          <p:cNvCxnSpPr>
            <a:cxnSpLocks/>
          </p:cNvCxnSpPr>
          <p:nvPr/>
        </p:nvCxnSpPr>
        <p:spPr>
          <a:xfrm flipH="1">
            <a:off x="2371990" y="3212637"/>
            <a:ext cx="416658" cy="4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28965B39-BA41-4878-B941-E68364256D44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768368" y="3325548"/>
            <a:ext cx="297474" cy="53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D8A6613C-FC4A-4285-ACF6-15F712FA94F0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313268" y="2455221"/>
            <a:ext cx="488321" cy="61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CD5D95BF-BB54-4E3C-8898-71593391EA95}"/>
              </a:ext>
            </a:extLst>
          </p:cNvPr>
          <p:cNvCxnSpPr/>
          <p:nvPr/>
        </p:nvCxnSpPr>
        <p:spPr>
          <a:xfrm>
            <a:off x="2371989" y="3765283"/>
            <a:ext cx="132126" cy="1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F136BF21-0062-4831-9274-B5BDA9D331D2}"/>
              </a:ext>
            </a:extLst>
          </p:cNvPr>
          <p:cNvCxnSpPr>
            <a:endCxn id="15" idx="0"/>
          </p:cNvCxnSpPr>
          <p:nvPr/>
        </p:nvCxnSpPr>
        <p:spPr>
          <a:xfrm flipH="1">
            <a:off x="1374395" y="2711085"/>
            <a:ext cx="410367" cy="18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5E8633C0-9ED1-4333-9945-02326DFE71C6}"/>
              </a:ext>
            </a:extLst>
          </p:cNvPr>
          <p:cNvCxnSpPr>
            <a:stCxn id="17" idx="2"/>
            <a:endCxn id="2" idx="0"/>
          </p:cNvCxnSpPr>
          <p:nvPr/>
        </p:nvCxnSpPr>
        <p:spPr>
          <a:xfrm flipH="1">
            <a:off x="918594" y="4377262"/>
            <a:ext cx="455801" cy="10838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5060EA68-2C7E-4B09-8AB2-728930E6BA4C}"/>
              </a:ext>
            </a:extLst>
          </p:cNvPr>
          <p:cNvCxnSpPr>
            <a:cxnSpLocks/>
          </p:cNvCxnSpPr>
          <p:nvPr/>
        </p:nvCxnSpPr>
        <p:spPr>
          <a:xfrm flipH="1" flipV="1">
            <a:off x="2313269" y="2277999"/>
            <a:ext cx="1505147" cy="3025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58EA063E-A626-4C54-858C-3356A60A5C9B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3330095" y="2772411"/>
            <a:ext cx="488321" cy="2972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B2DF2450-AF4C-47EE-9DF2-074BA135139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2621" y="3012983"/>
            <a:ext cx="785795" cy="11084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94DEF21C-17C2-41E6-9907-1BE02FE1513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346922" y="2620742"/>
            <a:ext cx="1153721" cy="85328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C6C7B25F-1A4E-42DF-8C72-6EDEDB9FA006}"/>
              </a:ext>
            </a:extLst>
          </p:cNvPr>
          <p:cNvCxnSpPr>
            <a:cxnSpLocks/>
          </p:cNvCxnSpPr>
          <p:nvPr/>
        </p:nvCxnSpPr>
        <p:spPr>
          <a:xfrm>
            <a:off x="4346467" y="3028275"/>
            <a:ext cx="516546" cy="7370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E74FB2FA-730C-4186-A4B2-D3465117871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82669" y="3028275"/>
            <a:ext cx="571769" cy="17088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B683163D-A218-4AC1-B51E-C19C1E078FA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182944" y="4595509"/>
            <a:ext cx="384086" cy="14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6AB773CF-8A43-4E39-80BA-FB2CF1DC8A89}"/>
              </a:ext>
            </a:extLst>
          </p:cNvPr>
          <p:cNvCxnSpPr>
            <a:cxnSpLocks/>
          </p:cNvCxnSpPr>
          <p:nvPr/>
        </p:nvCxnSpPr>
        <p:spPr>
          <a:xfrm flipH="1" flipV="1">
            <a:off x="5182944" y="4878830"/>
            <a:ext cx="922267" cy="11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xmlns="" id="{E7A651D3-1BA8-4C91-BB56-1A73320C1653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4918691" y="4264303"/>
            <a:ext cx="194807" cy="21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xmlns="" id="{103A49AB-CB71-4630-B85A-B940CA2E5D70}"/>
              </a:ext>
            </a:extLst>
          </p:cNvPr>
          <p:cNvCxnSpPr>
            <a:cxnSpLocks/>
          </p:cNvCxnSpPr>
          <p:nvPr/>
        </p:nvCxnSpPr>
        <p:spPr>
          <a:xfrm flipH="1">
            <a:off x="5374987" y="3651577"/>
            <a:ext cx="125656" cy="14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xmlns="" id="{300CCC17-224A-4C1C-BC86-AC4315438653}"/>
              </a:ext>
            </a:extLst>
          </p:cNvPr>
          <p:cNvCxnSpPr>
            <a:cxnSpLocks/>
          </p:cNvCxnSpPr>
          <p:nvPr/>
        </p:nvCxnSpPr>
        <p:spPr>
          <a:xfrm flipH="1" flipV="1">
            <a:off x="5375677" y="4051318"/>
            <a:ext cx="195457" cy="13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0924573D-FF2A-47D3-B642-CAF94B41D86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6371135" y="4181243"/>
            <a:ext cx="219394" cy="55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3757CDFF-D619-4B46-8B63-2087D156632A}"/>
              </a:ext>
            </a:extLst>
          </p:cNvPr>
          <p:cNvCxnSpPr>
            <a:cxnSpLocks/>
          </p:cNvCxnSpPr>
          <p:nvPr/>
        </p:nvCxnSpPr>
        <p:spPr>
          <a:xfrm flipH="1" flipV="1">
            <a:off x="6041572" y="4595510"/>
            <a:ext cx="104350" cy="14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E2851FF8-F9C1-4753-B682-26371C463CB2}"/>
              </a:ext>
            </a:extLst>
          </p:cNvPr>
          <p:cNvCxnSpPr>
            <a:cxnSpLocks/>
          </p:cNvCxnSpPr>
          <p:nvPr/>
        </p:nvCxnSpPr>
        <p:spPr>
          <a:xfrm flipV="1">
            <a:off x="6110738" y="4107908"/>
            <a:ext cx="215538" cy="3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xmlns="" id="{3C596F48-5E47-4B4D-BA85-73E1F8EB1FAC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764896" y="3729888"/>
            <a:ext cx="71914" cy="35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xmlns="" id="{6938B2C8-0C4F-4306-A96F-022EC452C98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029149" y="3474024"/>
            <a:ext cx="283515" cy="19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8C37DC6-EB93-477D-A593-3BE71D3E5240}"/>
              </a:ext>
            </a:extLst>
          </p:cNvPr>
          <p:cNvSpPr/>
          <p:nvPr/>
        </p:nvSpPr>
        <p:spPr>
          <a:xfrm>
            <a:off x="7367910" y="2512625"/>
            <a:ext cx="4152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Vertex 6 ? </a:t>
            </a:r>
          </a:p>
          <a:p>
            <a:endParaRPr lang="en-US" altLang="zh-CN" sz="2400" dirty="0">
              <a:latin typeface="Segoe UI Light" panose="020B0502040204020203" pitchFamily="34" charset="0"/>
            </a:endParaRPr>
          </a:p>
          <a:p>
            <a:r>
              <a:rPr lang="en-US" altLang="zh-CN" sz="2400" dirty="0">
                <a:latin typeface="Segoe UI Light" panose="020B0502040204020203" pitchFamily="34" charset="0"/>
              </a:rPr>
              <a:t>Normalize the number of common neighbors</a:t>
            </a:r>
          </a:p>
          <a:p>
            <a:r>
              <a:rPr lang="en-US" altLang="zh-CN" sz="2400" dirty="0">
                <a:latin typeface="Segoe UI Light" panose="020B0502040204020203" pitchFamily="34" charset="0"/>
              </a:rPr>
              <a:t>by the geometric mean of the two neighborhoods’ size</a:t>
            </a:r>
          </a:p>
          <a:p>
            <a:endParaRPr lang="en-US" altLang="zh-CN" sz="2400" dirty="0">
              <a:latin typeface="Segoe UI Light" panose="020B0502040204020203" pitchFamily="34" charset="0"/>
            </a:endParaRPr>
          </a:p>
          <a:p>
            <a:r>
              <a:rPr lang="zh-CN" altLang="en-US" sz="2400" dirty="0">
                <a:latin typeface="Segoe UI Light" panose="020B0502040204020203" pitchFamily="34" charset="0"/>
              </a:rPr>
              <a:t>𝜎</a:t>
            </a:r>
            <a:r>
              <a:rPr lang="en-US" altLang="zh-CN" sz="2400" dirty="0">
                <a:latin typeface="Segoe UI Light" panose="020B0502040204020203" pitchFamily="34" charset="0"/>
              </a:rPr>
              <a:t>(0,5) = 0.73</a:t>
            </a:r>
          </a:p>
          <a:p>
            <a:r>
              <a:rPr lang="zh-CN" altLang="en-US" sz="2400" dirty="0">
                <a:latin typeface="Segoe UI Light" panose="020B0502040204020203" pitchFamily="34" charset="0"/>
              </a:rPr>
              <a:t>𝜎</a:t>
            </a:r>
            <a:r>
              <a:rPr lang="en-US" altLang="zh-CN" sz="2400" dirty="0">
                <a:latin typeface="Segoe UI Light" panose="020B0502040204020203" pitchFamily="34" charset="0"/>
              </a:rPr>
              <a:t>(0,4) = 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xmlns="" id="{FCD14760-DCF5-413B-867B-A07B3C9EBAA7}"/>
                  </a:ext>
                </a:extLst>
              </p:cNvPr>
              <p:cNvSpPr/>
              <p:nvPr/>
            </p:nvSpPr>
            <p:spPr>
              <a:xfrm>
                <a:off x="6480832" y="1207830"/>
                <a:ext cx="4431546" cy="14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Segoe UI Light" panose="020B0502040204020203" pitchFamily="34" charset="0"/>
                  </a:rPr>
                  <a:t>	Structural similarity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en-US" altLang="zh-CN" sz="2400" dirty="0">
                  <a:latin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CD14760-DCF5-413B-867B-A07B3C9E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32" y="1207830"/>
                <a:ext cx="4431546" cy="1484830"/>
              </a:xfrm>
              <a:prstGeom prst="rect">
                <a:avLst/>
              </a:prstGeom>
              <a:blipFill>
                <a:blip r:embed="rId2"/>
                <a:stretch>
                  <a:fillRect t="-2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5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Concepts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8C37DC6-EB93-477D-A593-3BE71D3E5240}"/>
              </a:ext>
            </a:extLst>
          </p:cNvPr>
          <p:cNvSpPr/>
          <p:nvPr/>
        </p:nvSpPr>
        <p:spPr>
          <a:xfrm>
            <a:off x="628782" y="2728175"/>
            <a:ext cx="4811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sz="2400" dirty="0">
                <a:latin typeface="Segoe UI Light" panose="020B0502040204020203" pitchFamily="34" charset="0"/>
              </a:rPr>
              <a:t>ε-</a:t>
            </a:r>
            <a:r>
              <a:rPr lang="en-US" altLang="zh-CN" sz="2400" dirty="0">
                <a:latin typeface="Segoe UI Light" panose="020B0502040204020203" pitchFamily="34" charset="0"/>
              </a:rPr>
              <a:t>neighborhood is a collection of vertex v: it contains all the neighbors of v that has similarity larger than threshold </a:t>
            </a:r>
            <a:r>
              <a:rPr lang="el-GR" altLang="zh-CN" sz="2400" dirty="0">
                <a:latin typeface="Segoe UI Light" panose="020B0502040204020203" pitchFamily="34" charset="0"/>
              </a:rPr>
              <a:t>ε</a:t>
            </a:r>
            <a:r>
              <a:rPr lang="en-US" altLang="zh-CN" sz="2400" dirty="0"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FCD14760-DCF5-413B-867B-A07B3C9EBAA7}"/>
              </a:ext>
            </a:extLst>
          </p:cNvPr>
          <p:cNvSpPr/>
          <p:nvPr/>
        </p:nvSpPr>
        <p:spPr>
          <a:xfrm>
            <a:off x="0" y="1290126"/>
            <a:ext cx="44315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	</a:t>
            </a:r>
            <a:r>
              <a:rPr lang="el-GR" altLang="zh-CN" sz="2400" dirty="0">
                <a:latin typeface="Segoe UI Light" panose="020B0502040204020203" pitchFamily="34" charset="0"/>
              </a:rPr>
              <a:t>ε-</a:t>
            </a:r>
            <a:r>
              <a:rPr lang="en-US" altLang="zh-CN" sz="2400" dirty="0">
                <a:latin typeface="Segoe UI Light" panose="020B0502040204020203" pitchFamily="34" charset="0"/>
              </a:rPr>
              <a:t>neighborhood</a:t>
            </a:r>
          </a:p>
          <a:p>
            <a:endParaRPr lang="zh-CN" altLang="zh-CN" dirty="0"/>
          </a:p>
          <a:p>
            <a:r>
              <a:rPr lang="en-US" altLang="zh-CN" sz="2400" dirty="0">
                <a:latin typeface="Segoe UI Light" panose="020B0502040204020203" pitchFamily="34" charset="0"/>
              </a:rPr>
              <a:t>	N</a:t>
            </a:r>
            <a:r>
              <a:rPr lang="el-GR" altLang="zh-CN" sz="2400" baseline="-25000" dirty="0">
                <a:latin typeface="Segoe UI Light" panose="020B0502040204020203" pitchFamily="34" charset="0"/>
              </a:rPr>
              <a:t>ε</a:t>
            </a:r>
            <a:r>
              <a:rPr lang="el-GR" altLang="zh-CN" sz="2400" dirty="0">
                <a:latin typeface="Segoe UI Light" panose="020B0502040204020203" pitchFamily="34" charset="0"/>
              </a:rPr>
              <a:t>(</a:t>
            </a:r>
            <a:r>
              <a:rPr lang="en-US" altLang="zh-CN" sz="2400" dirty="0">
                <a:latin typeface="Segoe UI Light" panose="020B0502040204020203" pitchFamily="34" charset="0"/>
              </a:rPr>
              <a:t>v)={w∈</a:t>
            </a:r>
            <a:r>
              <a:rPr lang="el-GR" altLang="zh-CN" sz="2400" dirty="0">
                <a:latin typeface="Segoe UI Light" panose="020B0502040204020203" pitchFamily="34" charset="0"/>
              </a:rPr>
              <a:t>Γ(</a:t>
            </a:r>
            <a:r>
              <a:rPr lang="en-US" altLang="zh-CN" sz="2400" dirty="0">
                <a:latin typeface="Segoe UI Light" panose="020B0502040204020203" pitchFamily="34" charset="0"/>
              </a:rPr>
              <a:t>v)|</a:t>
            </a:r>
            <a:r>
              <a:rPr lang="el-GR" altLang="zh-CN" sz="2400" dirty="0">
                <a:latin typeface="Segoe UI Light" panose="020B0502040204020203" pitchFamily="34" charset="0"/>
              </a:rPr>
              <a:t>σ(</a:t>
            </a:r>
            <a:r>
              <a:rPr lang="en-US" altLang="zh-CN" sz="2400" dirty="0" err="1">
                <a:latin typeface="Segoe UI Light" panose="020B0502040204020203" pitchFamily="34" charset="0"/>
              </a:rPr>
              <a:t>v,w</a:t>
            </a:r>
            <a:r>
              <a:rPr lang="en-US" altLang="zh-CN" sz="2400" dirty="0">
                <a:latin typeface="Segoe UI Light" panose="020B0502040204020203" pitchFamily="34" charset="0"/>
              </a:rPr>
              <a:t>)≥</a:t>
            </a:r>
            <a:r>
              <a:rPr lang="el-GR" altLang="zh-CN" sz="2400" dirty="0">
                <a:latin typeface="Segoe UI Light" panose="020B0502040204020203" pitchFamily="34" charset="0"/>
              </a:rPr>
              <a:t>ε }</a:t>
            </a:r>
            <a:endParaRPr lang="en-US" altLang="zh-CN" sz="2400" dirty="0">
              <a:latin typeface="Segoe UI Light" panose="020B0502040204020203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5253D0D4-C3A5-4D29-B9D2-2767320DAA94}"/>
              </a:ext>
            </a:extLst>
          </p:cNvPr>
          <p:cNvSpPr/>
          <p:nvPr/>
        </p:nvSpPr>
        <p:spPr>
          <a:xfrm>
            <a:off x="7297033" y="1290126"/>
            <a:ext cx="44315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Core </a:t>
            </a:r>
          </a:p>
          <a:p>
            <a:endParaRPr lang="zh-CN" altLang="zh-CN" dirty="0"/>
          </a:p>
          <a:p>
            <a:r>
              <a:rPr lang="en-US" altLang="zh-CN" sz="2400" dirty="0">
                <a:latin typeface="Segoe UI Light" panose="020B0502040204020203" pitchFamily="34" charset="0"/>
              </a:rPr>
              <a:t>CORE</a:t>
            </a:r>
            <a:r>
              <a:rPr lang="en-US" altLang="zh-CN" sz="2400" baseline="-25000" dirty="0">
                <a:latin typeface="Segoe UI Light" panose="020B0502040204020203" pitchFamily="34" charset="0"/>
              </a:rPr>
              <a:t>(</a:t>
            </a:r>
            <a:r>
              <a:rPr lang="el-GR" altLang="zh-CN" sz="2400" baseline="-25000" dirty="0">
                <a:latin typeface="Segoe UI Light" panose="020B0502040204020203" pitchFamily="34" charset="0"/>
              </a:rPr>
              <a:t>ε,μ)</a:t>
            </a:r>
            <a:r>
              <a:rPr lang="el-GR" altLang="zh-CN" sz="2400" dirty="0">
                <a:latin typeface="Segoe UI Light" panose="020B0502040204020203" pitchFamily="34" charset="0"/>
              </a:rPr>
              <a:t> (</a:t>
            </a:r>
            <a:r>
              <a:rPr lang="en-US" altLang="zh-CN" sz="2400" dirty="0">
                <a:latin typeface="Segoe UI Light" panose="020B0502040204020203" pitchFamily="34" charset="0"/>
              </a:rPr>
              <a:t>v)⇔|N_</a:t>
            </a:r>
            <a:r>
              <a:rPr lang="el-GR" altLang="zh-CN" sz="2400" dirty="0">
                <a:latin typeface="Segoe UI Light" panose="020B0502040204020203" pitchFamily="34" charset="0"/>
              </a:rPr>
              <a:t>ε (</a:t>
            </a:r>
            <a:r>
              <a:rPr lang="en-US" altLang="zh-CN" sz="2400" dirty="0">
                <a:latin typeface="Segoe UI Light" panose="020B0502040204020203" pitchFamily="34" charset="0"/>
              </a:rPr>
              <a:t>v)|≥</a:t>
            </a:r>
            <a:r>
              <a:rPr lang="el-GR" altLang="zh-CN" sz="2400" dirty="0">
                <a:latin typeface="Segoe UI Light" panose="020B0502040204020203" pitchFamily="34" charset="0"/>
              </a:rPr>
              <a:t>μ</a:t>
            </a:r>
            <a:endParaRPr lang="en-US" altLang="zh-CN" sz="2400" dirty="0">
              <a:latin typeface="Segoe UI Light" panose="020B0502040204020203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7B949033-E50F-46CE-8485-2EC31ADCDF5F}"/>
              </a:ext>
            </a:extLst>
          </p:cNvPr>
          <p:cNvSpPr/>
          <p:nvPr/>
        </p:nvSpPr>
        <p:spPr>
          <a:xfrm>
            <a:off x="6916681" y="2758870"/>
            <a:ext cx="4811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When the number of neighbors in N</a:t>
            </a:r>
            <a:r>
              <a:rPr lang="el-GR" altLang="zh-CN" sz="2400" baseline="-25000" dirty="0">
                <a:latin typeface="Segoe UI Light" panose="020B0502040204020203" pitchFamily="34" charset="0"/>
              </a:rPr>
              <a:t>ε</a:t>
            </a:r>
            <a:r>
              <a:rPr lang="el-GR" altLang="zh-CN" sz="2400" dirty="0">
                <a:latin typeface="Segoe UI Light" panose="020B0502040204020203" pitchFamily="34" charset="0"/>
              </a:rPr>
              <a:t>(</a:t>
            </a:r>
            <a:r>
              <a:rPr lang="en-US" altLang="zh-CN" sz="2400" dirty="0">
                <a:latin typeface="Segoe UI Light" panose="020B0502040204020203" pitchFamily="34" charset="0"/>
              </a:rPr>
              <a:t>v) &gt; </a:t>
            </a:r>
            <a:r>
              <a:rPr lang="el-GR" altLang="zh-CN" sz="2400" dirty="0">
                <a:latin typeface="Segoe UI Light" panose="020B0502040204020203" pitchFamily="34" charset="0"/>
              </a:rPr>
              <a:t>μ</a:t>
            </a:r>
            <a:r>
              <a:rPr lang="en-US" altLang="zh-CN" sz="2400" dirty="0">
                <a:latin typeface="Segoe UI Light" panose="020B0502040204020203" pitchFamily="34" charset="0"/>
              </a:rPr>
              <a:t>, then we mark v as Core vertex.  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1601188-8D72-4E11-BDC2-2CA30A11B9BD}"/>
              </a:ext>
            </a:extLst>
          </p:cNvPr>
          <p:cNvSpPr/>
          <p:nvPr/>
        </p:nvSpPr>
        <p:spPr>
          <a:xfrm>
            <a:off x="2067205" y="4799996"/>
            <a:ext cx="8079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</a:rPr>
              <a:t>If vertex w is a </a:t>
            </a:r>
            <a:r>
              <a:rPr lang="el-GR" altLang="zh-CN" sz="2400" dirty="0">
                <a:latin typeface="Segoe UI Light" panose="020B0502040204020203" pitchFamily="34" charset="0"/>
              </a:rPr>
              <a:t>ε-</a:t>
            </a:r>
            <a:r>
              <a:rPr lang="en-US" altLang="zh-CN" sz="2400" dirty="0">
                <a:latin typeface="Segoe UI Light" panose="020B0502040204020203" pitchFamily="34" charset="0"/>
              </a:rPr>
              <a:t>neighbor of core vertex v, then w is directly reachable from v. And they should be in one Cluster.</a:t>
            </a:r>
          </a:p>
        </p:txBody>
      </p:sp>
    </p:spTree>
    <p:extLst>
      <p:ext uri="{BB962C8B-B14F-4D97-AF65-F5344CB8AC3E}">
        <p14:creationId xmlns:p14="http://schemas.microsoft.com/office/powerpoint/2010/main" val="233982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Algorithm Overview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xmlns="" id="{B1A531C3-AA74-4974-9183-0581F376D1F0}"/>
              </a:ext>
            </a:extLst>
          </p:cNvPr>
          <p:cNvSpPr txBox="1"/>
          <p:nvPr/>
        </p:nvSpPr>
        <p:spPr>
          <a:xfrm>
            <a:off x="419874" y="1087806"/>
            <a:ext cx="112340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</a:rPr>
              <a:t>for each Vertex in Graph do: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if Vertex is Core:  A new Cluster is generated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insert all </a:t>
            </a:r>
            <a:r>
              <a:rPr lang="el-GR" altLang="zh-CN" sz="2000" dirty="0">
                <a:latin typeface="Segoe UI Light" panose="020B0502040204020203" pitchFamily="34" charset="0"/>
              </a:rPr>
              <a:t>ε-</a:t>
            </a:r>
            <a:r>
              <a:rPr lang="en-US" altLang="zh-CN" sz="2000" dirty="0">
                <a:latin typeface="Segoe UI Light" panose="020B0502040204020203" pitchFamily="34" charset="0"/>
              </a:rPr>
              <a:t>neighborhood of Vertex into queue Q</a:t>
            </a:r>
            <a:endParaRPr lang="en-US" sz="2000" dirty="0">
              <a:latin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</a:rPr>
              <a:t>			While Q!=0 do: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		y = first vertex in Q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		for each x in [direct reachable vertices of y] do: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			if x is unclassified or non-member: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				assign x to this Cluster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			if x is unclassified: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				insert x into Q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			remove y from Q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if Vertex is not Core: marked as a non-member</a:t>
            </a:r>
          </a:p>
          <a:p>
            <a:endParaRPr lang="en-US" sz="2000" dirty="0">
              <a:latin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</a:rPr>
              <a:t>for each non-member vertex v do: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if v’s neighbors locate in two or more clusters: marked as Hub</a:t>
            </a:r>
          </a:p>
          <a:p>
            <a:r>
              <a:rPr lang="en-US" sz="2000" dirty="0">
                <a:latin typeface="Segoe UI Light" panose="020B0502040204020203" pitchFamily="34" charset="0"/>
              </a:rPr>
              <a:t>	else: marked as Outlier</a:t>
            </a:r>
            <a:endParaRPr lang="en-US" sz="3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3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Implementation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>
            <a:extLst>
              <a:ext uri="{FF2B5EF4-FFF2-40B4-BE49-F238E27FC236}">
                <a16:creationId xmlns:a16="http://schemas.microsoft.com/office/drawing/2014/main" xmlns="" id="{38C6950C-14C8-4A8E-A85E-8A135C497F5F}"/>
              </a:ext>
            </a:extLst>
          </p:cNvPr>
          <p:cNvSpPr txBox="1"/>
          <p:nvPr/>
        </p:nvSpPr>
        <p:spPr>
          <a:xfrm>
            <a:off x="419874" y="1288974"/>
            <a:ext cx="63375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Programing Language: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Dataset: </a:t>
            </a:r>
            <a:endParaRPr lang="en-US" sz="3200" dirty="0" smtClean="0">
              <a:latin typeface="Segoe UI Light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Segoe UI Light" panose="020B0502040204020203" pitchFamily="34" charset="0"/>
              </a:rPr>
              <a:t>xsmall_dataset</a:t>
            </a:r>
            <a:endParaRPr lang="en-US" altLang="zh-CN" sz="3200" dirty="0">
              <a:latin typeface="Segoe UI Light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Segoe UI Light" panose="020B0502040204020203" pitchFamily="34" charset="0"/>
              </a:rPr>
              <a:t>CG1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Segoe UI Light" panose="020B0502040204020203" pitchFamily="34" charset="0"/>
              </a:rPr>
              <a:t>CG2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</a:rPr>
              <a:t>CA-</a:t>
            </a:r>
            <a:r>
              <a:rPr lang="en-US" sz="3200" dirty="0" err="1" smtClean="0">
                <a:latin typeface="Segoe UI Light" panose="020B0502040204020203" pitchFamily="34" charset="0"/>
              </a:rPr>
              <a:t>GrQc</a:t>
            </a:r>
            <a:endParaRPr lang="en-US" sz="3200" dirty="0" smtClean="0">
              <a:latin typeface="Segoe UI Light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Segoe UI Light" panose="020B0502040204020203" pitchFamily="34" charset="0"/>
              </a:rPr>
              <a:t>Facebook_combined</a:t>
            </a:r>
            <a:endParaRPr lang="en-US" sz="3200" b="1" dirty="0" smtClean="0">
              <a:latin typeface="Segoe UI Light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com-</a:t>
            </a:r>
            <a:r>
              <a:rPr lang="en-US" sz="3200" dirty="0" err="1">
                <a:latin typeface="Segoe UI Light" panose="020B0502040204020203" pitchFamily="34" charset="0"/>
              </a:rPr>
              <a:t>dblp.ungraph</a:t>
            </a:r>
            <a:endParaRPr lang="en-US" sz="3200" dirty="0">
              <a:latin typeface="Segoe UI Light" panose="020B0502040204020203" pitchFamily="34" charset="0"/>
            </a:endParaRP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E66AE14-670A-4915-ABDE-CDD4E1E0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600" y="1196888"/>
            <a:ext cx="2362855" cy="47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54563" y="6256178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522" y="111967"/>
            <a:ext cx="113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</a:rPr>
              <a:t>Evaluation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9874" y="960072"/>
            <a:ext cx="113740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>
            <a:extLst>
              <a:ext uri="{FF2B5EF4-FFF2-40B4-BE49-F238E27FC236}">
                <a16:creationId xmlns:a16="http://schemas.microsoft.com/office/drawing/2014/main" xmlns="" id="{38C6950C-14C8-4A8E-A85E-8A135C497F5F}"/>
              </a:ext>
            </a:extLst>
          </p:cNvPr>
          <p:cNvSpPr txBox="1"/>
          <p:nvPr/>
        </p:nvSpPr>
        <p:spPr>
          <a:xfrm>
            <a:off x="419873" y="1288974"/>
            <a:ext cx="94007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SCAN algorithm and </a:t>
            </a:r>
            <a:r>
              <a:rPr lang="en-US" sz="3200" dirty="0" err="1">
                <a:latin typeface="Segoe UI Light" panose="020B0502040204020203" pitchFamily="34" charset="0"/>
              </a:rPr>
              <a:t>FastModularity</a:t>
            </a:r>
            <a:r>
              <a:rPr lang="en-US" sz="3200" dirty="0">
                <a:latin typeface="Segoe UI Light" panose="020B0502040204020203" pitchFamily="34" charset="0"/>
              </a:rPr>
              <a:t> algorithm</a:t>
            </a:r>
            <a:r>
              <a:rPr lang="en-US" sz="3200" dirty="0" smtClean="0">
                <a:latin typeface="Segoe UI Light" panose="020B0502040204020203" pitchFamily="34" charset="0"/>
              </a:rPr>
              <a:t>.</a:t>
            </a:r>
            <a:endParaRPr lang="en-US" sz="32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</a:rPr>
              <a:t>Dataset: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Segoe UI Light" panose="020B0502040204020203" pitchFamily="34" charset="0"/>
              </a:rPr>
              <a:t>xsmall_dataset</a:t>
            </a:r>
            <a:endParaRPr lang="en-US" altLang="zh-CN" sz="3200" dirty="0">
              <a:latin typeface="Segoe UI Light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egoe UI Light" panose="020B0502040204020203" pitchFamily="34" charset="0"/>
              </a:rPr>
              <a:t>CG1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Segoe UI Light" panose="020B0502040204020203" pitchFamily="34" charset="0"/>
              </a:rPr>
              <a:t>CG2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CA-</a:t>
            </a:r>
            <a:r>
              <a:rPr lang="en-US" sz="3200" dirty="0" err="1">
                <a:latin typeface="Segoe UI Light" panose="020B0502040204020203" pitchFamily="34" charset="0"/>
              </a:rPr>
              <a:t>GrQc</a:t>
            </a:r>
            <a:endParaRPr lang="en-US" sz="3200" dirty="0">
              <a:latin typeface="Segoe UI Light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Segoe UI Light" panose="020B0502040204020203" pitchFamily="34" charset="0"/>
              </a:rPr>
              <a:t>Facebook_combined</a:t>
            </a:r>
            <a:endParaRPr lang="en-US" sz="3200" b="1" dirty="0">
              <a:latin typeface="Segoe UI Light" panose="020B05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</a:rPr>
              <a:t>com-</a:t>
            </a:r>
            <a:r>
              <a:rPr lang="en-US" sz="3200" dirty="0" err="1" smtClean="0">
                <a:latin typeface="Segoe UI Light" panose="020B0502040204020203" pitchFamily="34" charset="0"/>
              </a:rPr>
              <a:t>dblp.ungraph</a:t>
            </a:r>
            <a:endParaRPr lang="en-US" sz="32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</a:rPr>
              <a:t>Efficiency, Effectiveness</a:t>
            </a: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endParaRPr lang="en-US" sz="3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9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628</Words>
  <Application>Microsoft Macintosh PowerPoint</Application>
  <PresentationFormat>Widescreen</PresentationFormat>
  <Paragraphs>228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Cambria Math</vt:lpstr>
      <vt:lpstr>Segoe UI Light</vt:lpstr>
      <vt:lpstr>宋体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Anderson</dc:creator>
  <cp:lastModifiedBy>Microsoft Office User</cp:lastModifiedBy>
  <cp:revision>84</cp:revision>
  <dcterms:created xsi:type="dcterms:W3CDTF">2017-08-31T14:18:20Z</dcterms:created>
  <dcterms:modified xsi:type="dcterms:W3CDTF">2017-12-08T04:57:04Z</dcterms:modified>
</cp:coreProperties>
</file>