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44" name="矩形 43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任意多边形 47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任意多边形 48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任意多边形 49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直角三角形 109"/>
            <p:cNvSpPr>
              <a:spLocks noChangeArrowheads="1"/>
            </p:cNvSpPr>
            <p:nvPr/>
          </p:nvSpPr>
          <p:spPr bwMode="auto">
            <a:xfrm rot="5358376">
              <a:off x="7277067" y="455813"/>
              <a:ext cx="219208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任意多边形 51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直角三角形 138"/>
            <p:cNvSpPr>
              <a:spLocks noChangeArrowheads="1"/>
            </p:cNvSpPr>
            <p:nvPr/>
          </p:nvSpPr>
          <p:spPr bwMode="auto">
            <a:xfrm rot="16084695">
              <a:off x="5914905" y="410040"/>
              <a:ext cx="2175462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任意多边形 56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9964" y="3666772"/>
            <a:ext cx="5873503" cy="4749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04850" y="2357075"/>
            <a:ext cx="5873503" cy="115947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04145" y="2011131"/>
            <a:ext cx="4018202" cy="2847547"/>
            <a:chOff x="8693539" y="2599117"/>
            <a:chExt cx="2422149" cy="1716485"/>
          </a:xfrm>
        </p:grpSpPr>
        <p:grpSp>
          <p:nvGrpSpPr>
            <p:cNvPr id="58" name="Group 10"/>
            <p:cNvGrpSpPr>
              <a:grpSpLocks/>
            </p:cNvGrpSpPr>
            <p:nvPr userDrawn="1"/>
          </p:nvGrpSpPr>
          <p:grpSpPr bwMode="auto">
            <a:xfrm>
              <a:off x="8830267" y="2599117"/>
              <a:ext cx="1420561" cy="1568779"/>
              <a:chOff x="0" y="0"/>
              <a:chExt cx="1643999" cy="1784764"/>
            </a:xfrm>
            <a:solidFill>
              <a:schemeClr val="accent1"/>
            </a:solidFill>
          </p:grpSpPr>
          <p:sp>
            <p:nvSpPr>
              <p:cNvPr id="59" name="直角三角形 114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15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16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17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18"/>
              <p:cNvSpPr>
                <a:spLocks noChangeArrowheads="1"/>
              </p:cNvSpPr>
              <p:nvPr/>
            </p:nvSpPr>
            <p:spPr bwMode="auto">
              <a:xfrm rot="17894048">
                <a:off x="848573" y="88327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19"/>
              <p:cNvSpPr>
                <a:spLocks noChangeArrowheads="1"/>
              </p:cNvSpPr>
              <p:nvPr/>
            </p:nvSpPr>
            <p:spPr bwMode="auto">
              <a:xfrm rot="14400000">
                <a:off x="808498" y="291371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5" name="Group 10"/>
            <p:cNvGrpSpPr>
              <a:grpSpLocks/>
            </p:cNvGrpSpPr>
            <p:nvPr userDrawn="1"/>
          </p:nvGrpSpPr>
          <p:grpSpPr bwMode="auto">
            <a:xfrm>
              <a:off x="10778425" y="3943150"/>
              <a:ext cx="337263" cy="372452"/>
              <a:chOff x="0" y="0"/>
              <a:chExt cx="1643999" cy="1784764"/>
            </a:xfrm>
            <a:solidFill>
              <a:schemeClr val="accent1"/>
            </a:solidFill>
          </p:grpSpPr>
          <p:sp>
            <p:nvSpPr>
              <p:cNvPr id="66" name="直角三角形 114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5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6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7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8"/>
              <p:cNvSpPr>
                <a:spLocks noChangeArrowheads="1"/>
              </p:cNvSpPr>
              <p:nvPr/>
            </p:nvSpPr>
            <p:spPr bwMode="auto">
              <a:xfrm rot="17894048">
                <a:off x="848573" y="88327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直角三角形 119"/>
              <p:cNvSpPr>
                <a:spLocks noChangeArrowheads="1"/>
              </p:cNvSpPr>
              <p:nvPr/>
            </p:nvSpPr>
            <p:spPr bwMode="auto">
              <a:xfrm rot="14400000">
                <a:off x="808498" y="291371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72" name="Group 10"/>
            <p:cNvGrpSpPr>
              <a:grpSpLocks/>
            </p:cNvGrpSpPr>
            <p:nvPr userDrawn="1"/>
          </p:nvGrpSpPr>
          <p:grpSpPr bwMode="auto">
            <a:xfrm>
              <a:off x="8693539" y="3970970"/>
              <a:ext cx="154533" cy="170657"/>
              <a:chOff x="0" y="0"/>
              <a:chExt cx="1643999" cy="1784764"/>
            </a:xfrm>
            <a:solidFill>
              <a:schemeClr val="accent1"/>
            </a:solidFill>
          </p:grpSpPr>
          <p:sp>
            <p:nvSpPr>
              <p:cNvPr id="73" name="直角三角形 114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5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6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7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7" name="直角三角形 118"/>
              <p:cNvSpPr>
                <a:spLocks noChangeArrowheads="1"/>
              </p:cNvSpPr>
              <p:nvPr/>
            </p:nvSpPr>
            <p:spPr bwMode="auto">
              <a:xfrm rot="17894048">
                <a:off x="848573" y="883274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19"/>
              <p:cNvSpPr>
                <a:spLocks noChangeArrowheads="1"/>
              </p:cNvSpPr>
              <p:nvPr/>
            </p:nvSpPr>
            <p:spPr bwMode="auto">
              <a:xfrm rot="14400000">
                <a:off x="808498" y="291371"/>
                <a:ext cx="1008112" cy="582740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767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7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70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6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5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26" name="矩形 25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任意多边形 30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直角三角形 109"/>
            <p:cNvSpPr>
              <a:spLocks noChangeArrowheads="1"/>
            </p:cNvSpPr>
            <p:nvPr/>
          </p:nvSpPr>
          <p:spPr bwMode="auto">
            <a:xfrm rot="5358376">
              <a:off x="7277203" y="455948"/>
              <a:ext cx="219181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直角三角形 138"/>
            <p:cNvSpPr>
              <a:spLocks noChangeArrowheads="1"/>
            </p:cNvSpPr>
            <p:nvPr/>
          </p:nvSpPr>
          <p:spPr bwMode="auto">
            <a:xfrm rot="16084695">
              <a:off x="5971362" y="464635"/>
              <a:ext cx="206621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83BD-A85F-4DE7-9EEE-6FB202CA579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08F9-7B6A-4D00-9A58-01360B57F4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082676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3454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0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slide" Target="slide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" Target="slide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" Target="slide20.xml"/><Relationship Id="rId10" Type="http://schemas.openxmlformats.org/officeDocument/2006/relationships/tags" Target="../tags/tag10.xml"/><Relationship Id="rId19" Type="http://schemas.openxmlformats.org/officeDocument/2006/relationships/slide" Target="slide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徐欣晨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基于哈希感知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视频内固定</a:t>
            </a:r>
            <a:r>
              <a:rPr lang="zh-CN" altLang="en-US" dirty="0"/>
              <a:t>目标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7016"/>
              </p:ext>
            </p:extLst>
          </p:nvPr>
        </p:nvGraphicFramePr>
        <p:xfrm>
          <a:off x="10025903" y="5743297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3" imgW="1409040" imgH="711360" progId="Package">
                  <p:embed/>
                </p:oleObj>
              </mc:Choice>
              <mc:Fallback>
                <p:oleObj name="包装程序外壳对象" showAsIcon="1" r:id="rId3" imgW="1409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5903" y="5743297"/>
                        <a:ext cx="1409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5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相似度算法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主流的图片相似度比较有如下几种方法：</a:t>
            </a:r>
            <a:endParaRPr lang="en-US" altLang="zh-CN" dirty="0" smtClean="0"/>
          </a:p>
          <a:p>
            <a:pPr lvl="2"/>
            <a:r>
              <a:rPr lang="en-US" altLang="zh-CN" dirty="0"/>
              <a:t>PSNR</a:t>
            </a:r>
            <a:r>
              <a:rPr lang="zh-CN" altLang="en-US" dirty="0"/>
              <a:t>峰值信噪比</a:t>
            </a:r>
          </a:p>
          <a:p>
            <a:pPr lvl="2"/>
            <a:r>
              <a:rPr lang="zh-CN" altLang="en-US" dirty="0"/>
              <a:t>直方图方法</a:t>
            </a:r>
          </a:p>
          <a:p>
            <a:pPr lvl="2"/>
            <a:r>
              <a:rPr lang="zh-CN" altLang="en-US" dirty="0"/>
              <a:t>图像模板匹配</a:t>
            </a:r>
          </a:p>
          <a:p>
            <a:pPr lvl="2"/>
            <a:r>
              <a:rPr lang="en-US" altLang="zh-CN" dirty="0"/>
              <a:t>SSIM</a:t>
            </a:r>
            <a:r>
              <a:rPr lang="zh-CN" altLang="en-US" dirty="0"/>
              <a:t>（</a:t>
            </a:r>
            <a:r>
              <a:rPr lang="en-US" altLang="zh-CN" dirty="0"/>
              <a:t>structural similarity</a:t>
            </a:r>
            <a:r>
              <a:rPr lang="zh-CN" altLang="en-US" dirty="0"/>
              <a:t>）结构相似性</a:t>
            </a:r>
          </a:p>
          <a:p>
            <a:pPr lvl="2"/>
            <a:r>
              <a:rPr lang="zh-CN" altLang="en-US" dirty="0"/>
              <a:t>感知哈希算法</a:t>
            </a:r>
          </a:p>
          <a:p>
            <a:pPr marL="685800" lvl="2" indent="0">
              <a:buNone/>
            </a:pP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例考虑到效率，以及适用性等角度，选用了感知哈希算法中的差值哈希算法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7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差值哈希算法（</a:t>
            </a:r>
            <a:r>
              <a:rPr lang="en-US" altLang="zh-CN" dirty="0" err="1" smtClean="0"/>
              <a:t>dhash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为了隐藏细节，提取图片的主要特征，需要对原图进行合适的缩放，将原图缩放为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的像素图，如下图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65" y="3294529"/>
            <a:ext cx="2305558" cy="2305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3294529"/>
            <a:ext cx="2321681" cy="23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相似度算法</a:t>
            </a:r>
            <a:r>
              <a:rPr lang="en-US" altLang="zh-CN" dirty="0"/>
              <a:t>-</a:t>
            </a:r>
            <a:r>
              <a:rPr lang="zh-CN" altLang="en-US" dirty="0"/>
              <a:t>差值哈希算法（</a:t>
            </a:r>
            <a:r>
              <a:rPr lang="en-US" altLang="zh-CN" dirty="0" err="1"/>
              <a:t>dhash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差值哈希算法，是通过</a:t>
            </a:r>
            <a:r>
              <a:rPr lang="zh-CN" altLang="en-US" dirty="0"/>
              <a:t>计算相邻像素之间的颜色强度差异</a:t>
            </a:r>
            <a:r>
              <a:rPr lang="zh-CN" altLang="en-US" dirty="0" smtClean="0"/>
              <a:t>得出的，所以可以将色彩信息撇除，将像素图灰度化，方便比较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39" y="3389699"/>
            <a:ext cx="2235693" cy="22201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36" y="3389698"/>
            <a:ext cx="2243619" cy="22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相似度算法</a:t>
            </a:r>
            <a:r>
              <a:rPr lang="en-US" altLang="zh-CN" dirty="0"/>
              <a:t>-</a:t>
            </a:r>
            <a:r>
              <a:rPr lang="zh-CN" altLang="en-US" dirty="0"/>
              <a:t>差值哈希算法（</a:t>
            </a:r>
            <a:r>
              <a:rPr lang="en-US" altLang="zh-CN" dirty="0" err="1"/>
              <a:t>dhash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差异</a:t>
            </a:r>
            <a:r>
              <a:rPr lang="zh-CN" altLang="en-US" dirty="0"/>
              <a:t>值是通过计算每行相邻像素的强度对比得出的。我们的图片为</a:t>
            </a:r>
            <a:r>
              <a:rPr lang="en-US" altLang="zh-CN" dirty="0"/>
              <a:t>9*8</a:t>
            </a:r>
            <a:r>
              <a:rPr lang="zh-CN" altLang="en-US" dirty="0"/>
              <a:t>的分辨率，那么就有</a:t>
            </a:r>
            <a:r>
              <a:rPr lang="en-US" altLang="zh-CN" dirty="0"/>
              <a:t>8</a:t>
            </a:r>
            <a:r>
              <a:rPr lang="zh-CN" altLang="en-US" dirty="0"/>
              <a:t>行，每行</a:t>
            </a:r>
            <a:r>
              <a:rPr lang="en-US" altLang="zh-CN" dirty="0"/>
              <a:t>9</a:t>
            </a:r>
            <a:r>
              <a:rPr lang="zh-CN" altLang="en-US" dirty="0"/>
              <a:t>个像素。差异值是每行分别计算的，也就是第二行的第一个像素不会与第一行的任何像素比较。每一行有</a:t>
            </a:r>
            <a:r>
              <a:rPr lang="en-US" altLang="zh-CN" dirty="0"/>
              <a:t>9</a:t>
            </a:r>
            <a:r>
              <a:rPr lang="zh-CN" altLang="en-US" dirty="0"/>
              <a:t>个像素，那么就会产生</a:t>
            </a:r>
            <a:r>
              <a:rPr lang="en-US" altLang="zh-CN" dirty="0"/>
              <a:t>8</a:t>
            </a:r>
            <a:r>
              <a:rPr lang="zh-CN" altLang="en-US" dirty="0"/>
              <a:t>个差异值，这也是为何我们选择</a:t>
            </a:r>
            <a:r>
              <a:rPr lang="en-US" altLang="zh-CN" dirty="0"/>
              <a:t>9</a:t>
            </a:r>
            <a:r>
              <a:rPr lang="zh-CN" altLang="en-US" dirty="0"/>
              <a:t>作为</a:t>
            </a:r>
            <a:r>
              <a:rPr lang="zh-CN" altLang="en-US" dirty="0" smtClean="0"/>
              <a:t>宽度，最后可以得到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个差异值。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如果前一个像素的颜色强度大于第二个像素，那么差异值就设置为</a:t>
            </a:r>
            <a:r>
              <a:rPr lang="en-US" altLang="zh-CN" dirty="0"/>
              <a:t>True</a:t>
            </a:r>
            <a:r>
              <a:rPr lang="zh-CN" altLang="en-US" dirty="0"/>
              <a:t>（也就是</a:t>
            </a:r>
            <a:r>
              <a:rPr lang="en-US" altLang="zh-CN" dirty="0"/>
              <a:t>1</a:t>
            </a:r>
            <a:r>
              <a:rPr lang="zh-CN" altLang="en-US" dirty="0"/>
              <a:t>），如果不大于第二个像素，就设置为</a:t>
            </a:r>
            <a:r>
              <a:rPr lang="en-US" altLang="zh-CN" dirty="0"/>
              <a:t>False</a:t>
            </a:r>
            <a:r>
              <a:rPr lang="zh-CN" altLang="en-US" dirty="0"/>
              <a:t>（也就是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zh-CN" altLang="en-US" dirty="0" smtClean="0"/>
              <a:t>。最后每张图片都可以生成一个长度为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位的二进制指纹。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相似度算法</a:t>
            </a:r>
            <a:r>
              <a:rPr lang="en-US" altLang="zh-CN" dirty="0"/>
              <a:t>-</a:t>
            </a:r>
            <a:r>
              <a:rPr lang="zh-CN" altLang="en-US" dirty="0"/>
              <a:t>差值哈希算法（</a:t>
            </a:r>
            <a:r>
              <a:rPr lang="en-US" altLang="zh-CN" dirty="0" err="1"/>
              <a:t>dhash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最后是比较两个指纹间的相似度，这里采用汉明距离的概念，</a:t>
            </a:r>
            <a:r>
              <a:rPr lang="zh-CN" altLang="en-US" dirty="0"/>
              <a:t>汉明距离表示将</a:t>
            </a:r>
            <a:r>
              <a:rPr lang="en-US" altLang="zh-CN" dirty="0"/>
              <a:t>A</a:t>
            </a:r>
            <a:r>
              <a:rPr lang="zh-CN" altLang="en-US" dirty="0"/>
              <a:t>修改成为</a:t>
            </a:r>
            <a:r>
              <a:rPr lang="en-US" altLang="zh-CN" dirty="0"/>
              <a:t>B</a:t>
            </a:r>
            <a:r>
              <a:rPr lang="zh-CN" altLang="en-US" dirty="0"/>
              <a:t>，需要多少个</a:t>
            </a:r>
            <a:r>
              <a:rPr lang="zh-CN" altLang="en-US" dirty="0" smtClean="0"/>
              <a:t>步骤，在本例中，也就是汉明距离越小相似度越高。如下图，便是计算出来的两张图片的指纹，以及它们间的汉明距离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56" y="3804676"/>
            <a:ext cx="8206909" cy="7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本例的初始设计目标，是检测视频中的角标位置，选用如下两张图片，并将长宽切割系数均设为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，即每张图片分割为</a:t>
            </a:r>
            <a:r>
              <a:rPr lang="en-US" altLang="zh-CN" dirty="0" smtClean="0"/>
              <a:t>36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18" y="2492189"/>
            <a:ext cx="3579915" cy="3585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53" y="2492189"/>
            <a:ext cx="3579916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运行算法，结果如左图，再在文件夹中找到两张图片切割后，标号为</a:t>
            </a:r>
            <a:r>
              <a:rPr lang="en-US" altLang="zh-CN" dirty="0" smtClean="0"/>
              <a:t>6,1</a:t>
            </a:r>
            <a:r>
              <a:rPr lang="zh-CN" altLang="en-US" dirty="0" smtClean="0"/>
              <a:t>的图片，如右两图，发现确为角标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02" y="2103497"/>
            <a:ext cx="2171927" cy="467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97" y="3132309"/>
            <a:ext cx="1744132" cy="1744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08" y="3132308"/>
            <a:ext cx="1744133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其中还能发现标号为</a:t>
            </a:r>
            <a:r>
              <a:rPr lang="en-US" altLang="zh-CN" dirty="0" smtClean="0"/>
              <a:t>5,1</a:t>
            </a:r>
            <a:r>
              <a:rPr lang="zh-CN" altLang="en-US" dirty="0" smtClean="0"/>
              <a:t>的图片相似度也特别高，在文件夹中寻找，发现确为另一部分角标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02" y="2103497"/>
            <a:ext cx="2171927" cy="467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95" y="3132307"/>
            <a:ext cx="1744133" cy="1744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77" y="3132308"/>
            <a:ext cx="1744133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潜在问题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文档结构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潜在问题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本例的初始设计目标是识别视频中的角标，但由于体育赛事中还有记分牌，对阵队名等相似度极高的物体，在本方案中也很容易会被识别为角标。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且画面切割系数，由于实验样本较少且种类繁多，很难确定一个适当的切割系数。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所以个人认为，本解决方案可以使用在连续剧视频，或一些场景变化丰富的视频中，这样可以对角标进行较好的识别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3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5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/>
          <p:nvPr>
            <p:custDataLst>
              <p:tags r:id="rId1"/>
            </p:custDataLst>
          </p:nvPr>
        </p:nvSpPr>
        <p:spPr>
          <a:xfrm>
            <a:off x="2718922" y="1208414"/>
            <a:ext cx="45719" cy="448838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s_2"/>
          <p:cNvSpPr/>
          <p:nvPr>
            <p:custDataLst>
              <p:tags r:id="rId2"/>
            </p:custDataLst>
          </p:nvPr>
        </p:nvSpPr>
        <p:spPr>
          <a:xfrm>
            <a:off x="2079279" y="415909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6" name="MH_Number_1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565855" y="2267945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MH_Entry_1">
            <a:hlinkClick r:id="rId19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3345124" y="2220017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spc="200" dirty="0" smtClean="0">
                <a:solidFill>
                  <a:srgbClr val="4B4D4F">
                    <a:lumMod val="65000"/>
                    <a:lumOff val="35000"/>
                  </a:srgbClr>
                </a:solidFill>
              </a:rPr>
              <a:t>方案介绍</a:t>
            </a:r>
            <a:endParaRPr lang="zh-CN" altLang="en-US" sz="2000" spc="200" dirty="0">
              <a:solidFill>
                <a:srgbClr val="4B4D4F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MH_Number_2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565855" y="303887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MH_Entry_2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3345124" y="299094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 smtClean="0">
                <a:solidFill>
                  <a:srgbClr val="4B4D4F">
                    <a:lumMod val="65000"/>
                    <a:lumOff val="35000"/>
                  </a:srgbClr>
                </a:solidFill>
                <a:latin typeface="Times New Roman"/>
                <a:ea typeface="幼圆"/>
              </a:rPr>
              <a:t>切割方案</a:t>
            </a:r>
            <a:endParaRPr lang="zh-CN" altLang="en-US" sz="2000" dirty="0">
              <a:solidFill>
                <a:srgbClr val="4B4D4F">
                  <a:lumMod val="65000"/>
                  <a:lumOff val="3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10" name="MH_Others_3">
            <a:hlinkClick r:id="rId19" action="ppaction://hlinksldjump"/>
          </p:cNvPr>
          <p:cNvSpPr/>
          <p:nvPr>
            <p:custDataLst>
              <p:tags r:id="rId7"/>
            </p:custDataLst>
          </p:nvPr>
        </p:nvSpPr>
        <p:spPr>
          <a:xfrm rot="5400000">
            <a:off x="2939978" y="2390981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MH_Others_4">
            <a:hlinkClick r:id="rId20" action="ppaction://hlinksldjump"/>
          </p:cNvPr>
          <p:cNvSpPr/>
          <p:nvPr>
            <p:custDataLst>
              <p:tags r:id="rId8"/>
            </p:custDataLst>
          </p:nvPr>
        </p:nvSpPr>
        <p:spPr>
          <a:xfrm rot="5400000">
            <a:off x="2939978" y="3161905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MH_Number_2">
            <a:hlinkClick r:id="rId20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65855" y="3809795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MH_Entry_2">
            <a:hlinkClick r:id="rId20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3345124" y="3761867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 smtClean="0">
                <a:solidFill>
                  <a:srgbClr val="4B4D4F">
                    <a:lumMod val="65000"/>
                    <a:lumOff val="35000"/>
                  </a:srgbClr>
                </a:solidFill>
                <a:latin typeface="幼圆"/>
                <a:ea typeface="幼圆"/>
              </a:rPr>
              <a:t>相似度算法</a:t>
            </a:r>
            <a:endParaRPr lang="zh-CN" altLang="en-US" sz="2000" dirty="0">
              <a:solidFill>
                <a:srgbClr val="4B4D4F">
                  <a:lumMod val="65000"/>
                  <a:lumOff val="35000"/>
                </a:srgbClr>
              </a:solidFill>
              <a:latin typeface="幼圆"/>
              <a:ea typeface="幼圆"/>
            </a:endParaRPr>
          </a:p>
        </p:txBody>
      </p:sp>
      <p:sp>
        <p:nvSpPr>
          <p:cNvPr id="15" name="MH_Others_4">
            <a:hlinkClick r:id="rId21" action="ppaction://hlinksldjump"/>
          </p:cNvPr>
          <p:cNvSpPr/>
          <p:nvPr>
            <p:custDataLst>
              <p:tags r:id="rId11"/>
            </p:custDataLst>
          </p:nvPr>
        </p:nvSpPr>
        <p:spPr>
          <a:xfrm rot="5400000">
            <a:off x="2939978" y="3932830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6" name="MH_Number_2">
            <a:hlinkClick r:id="rId20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65855" y="458072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MH_Entry_2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3345124" y="453279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 smtClean="0">
                <a:solidFill>
                  <a:srgbClr val="4B4D4F">
                    <a:lumMod val="65000"/>
                    <a:lumOff val="35000"/>
                  </a:srgbClr>
                </a:solidFill>
                <a:latin typeface="幼圆"/>
                <a:ea typeface="幼圆"/>
              </a:rPr>
              <a:t>最终成果</a:t>
            </a:r>
            <a:endParaRPr lang="zh-CN" altLang="en-US" sz="2000" dirty="0">
              <a:solidFill>
                <a:srgbClr val="4B4D4F">
                  <a:lumMod val="65000"/>
                  <a:lumOff val="35000"/>
                </a:srgbClr>
              </a:solidFill>
              <a:latin typeface="幼圆"/>
              <a:ea typeface="幼圆"/>
            </a:endParaRPr>
          </a:p>
        </p:txBody>
      </p:sp>
      <p:sp>
        <p:nvSpPr>
          <p:cNvPr id="18" name="MH_Others_4">
            <a:hlinkClick r:id="rId22" action="ppaction://hlinksldjump"/>
          </p:cNvPr>
          <p:cNvSpPr/>
          <p:nvPr>
            <p:custDataLst>
              <p:tags r:id="rId14"/>
            </p:custDataLst>
          </p:nvPr>
        </p:nvSpPr>
        <p:spPr>
          <a:xfrm rot="5400000">
            <a:off x="2939978" y="4703755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6" name="MH_Number_2">
            <a:hlinkClick r:id="rId20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65855" y="5351645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7" name="MH_Entry_2">
            <a:hlinkClick r:id="rId20" action="ppaction://hlinksldjump"/>
          </p:cNvPr>
          <p:cNvSpPr txBox="1"/>
          <p:nvPr>
            <p:custDataLst>
              <p:tags r:id="rId16"/>
            </p:custDataLst>
          </p:nvPr>
        </p:nvSpPr>
        <p:spPr>
          <a:xfrm>
            <a:off x="3345124" y="5303717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 smtClean="0">
                <a:solidFill>
                  <a:srgbClr val="4B4D4F">
                    <a:lumMod val="65000"/>
                    <a:lumOff val="35000"/>
                  </a:srgbClr>
                </a:solidFill>
                <a:latin typeface="幼圆"/>
                <a:ea typeface="幼圆"/>
              </a:rPr>
              <a:t>潜在问题</a:t>
            </a:r>
            <a:endParaRPr lang="zh-CN" altLang="en-US" sz="2000" dirty="0">
              <a:solidFill>
                <a:srgbClr val="4B4D4F">
                  <a:lumMod val="65000"/>
                  <a:lumOff val="35000"/>
                </a:srgbClr>
              </a:solidFill>
              <a:latin typeface="幼圆"/>
              <a:ea typeface="幼圆"/>
            </a:endParaRPr>
          </a:p>
        </p:txBody>
      </p:sp>
      <p:sp>
        <p:nvSpPr>
          <p:cNvPr id="28" name="MH_Others_4">
            <a:hlinkClick r:id="rId23" action="ppaction://hlinksldjump"/>
          </p:cNvPr>
          <p:cNvSpPr/>
          <p:nvPr>
            <p:custDataLst>
              <p:tags r:id="rId17"/>
            </p:custDataLst>
          </p:nvPr>
        </p:nvSpPr>
        <p:spPr>
          <a:xfrm rot="5400000">
            <a:off x="2939978" y="5474679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26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视频中的目标检测一般是针对运动目标的，主流的有差分法，背景减除法和光流法等，对于视频中固定目标的检测，是本例需要研究的方向。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主要思想是在视频中抽取多帧，对每一帧进行相同方式的切割，并对每一帧切割出来的小图片进行标号。通过检测不同帧中，相同标号的小块间的相似度，便可以得出是哪一小块是固定目标。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开发工具选用</a:t>
            </a:r>
            <a:r>
              <a:rPr lang="en-US" altLang="zh-CN" dirty="0" err="1" smtClean="0"/>
              <a:t>Python+OpenCV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0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切割方案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切割方案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分别设立长和宽需要等分的系数，</a:t>
            </a:r>
            <a:r>
              <a:rPr lang="zh-CN" altLang="en-US" dirty="0"/>
              <a:t>使用</a:t>
            </a:r>
            <a:r>
              <a:rPr lang="en-US" altLang="zh-CN" dirty="0" smtClean="0"/>
              <a:t>ROI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,</a:t>
            </a:r>
            <a:r>
              <a:rPr lang="zh-CN" altLang="en-US" dirty="0"/>
              <a:t>英文全称是</a:t>
            </a:r>
            <a:r>
              <a:rPr lang="en-US" altLang="zh-CN" dirty="0"/>
              <a:t>Region Of Interest</a:t>
            </a:r>
            <a:r>
              <a:rPr lang="zh-CN" altLang="en-US" dirty="0" smtClean="0"/>
              <a:t>，即感兴趣区域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将图片分为大小相等的方块。如长宽的分割系数都设为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，即图片被分为</a:t>
            </a:r>
            <a:r>
              <a:rPr lang="en-US" altLang="zh-CN" dirty="0" smtClean="0"/>
              <a:t>2*2</a:t>
            </a:r>
            <a:r>
              <a:rPr lang="zh-CN" altLang="en-US" dirty="0" smtClean="0"/>
              <a:t>即</a:t>
            </a:r>
            <a:r>
              <a:rPr lang="en-US" altLang="zh-CN" dirty="0" smtClean="0"/>
              <a:t>4</a:t>
            </a:r>
            <a:r>
              <a:rPr lang="zh-CN" altLang="en-US" dirty="0" smtClean="0"/>
              <a:t>等分。如下图所示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02" y="4884272"/>
            <a:ext cx="1564967" cy="1564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71" y="2961967"/>
            <a:ext cx="1564967" cy="15649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71" y="4887938"/>
            <a:ext cx="1561301" cy="1561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02" y="2961967"/>
            <a:ext cx="1564967" cy="15649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94" y="3051615"/>
            <a:ext cx="3078510" cy="30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切割方案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再对切割后的每一小块进行标号，如下图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这样不同图片的相同区域都有了相同编号，可以很方便地做比较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73" y="3751103"/>
            <a:ext cx="1564967" cy="1564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42" y="1828798"/>
            <a:ext cx="1564967" cy="1564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42" y="3754769"/>
            <a:ext cx="1561301" cy="1561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73" y="1828798"/>
            <a:ext cx="1564967" cy="15649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30970" y="2789437"/>
            <a:ext cx="1197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1_</a:t>
            </a:r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807" y="2770055"/>
            <a:ext cx="1197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2_1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7689" y="3831184"/>
            <a:ext cx="1197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_2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7525" y="3811802"/>
            <a:ext cx="1197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2_2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相似度算法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ENTRY"/>
  <p:tag name="ID" val="626769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NUMBER"/>
  <p:tag name="ID" val="626769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ENTRY"/>
  <p:tag name="ID" val="626769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NUMBER"/>
  <p:tag name="ID" val="626769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ENTRY"/>
  <p:tag name="ID" val="626769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NUMBER"/>
  <p:tag name="ID" val="626769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ENTRY"/>
  <p:tag name="ID" val="626769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NUMBER"/>
  <p:tag name="ID" val="626769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ENTRY"/>
  <p:tag name="ID" val="62676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OTHERS"/>
  <p:tag name="ID" val="6267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23100106"/>
  <p:tag name="MH_LIBRARY" val="CONTENTS"/>
  <p:tag name="MH_TYPE" val="NUMBER"/>
  <p:tag name="ID" val="626769"/>
  <p:tag name="MH_ORDER" val="2"/>
</p:tagLst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A000120150608A08KPBG</Template>
  <TotalTime>82</TotalTime>
  <Words>819</Words>
  <Application>Microsoft Office PowerPoint</Application>
  <PresentationFormat>宽屏</PresentationFormat>
  <Paragraphs>76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华文中宋</vt:lpstr>
      <vt:lpstr>宋体</vt:lpstr>
      <vt:lpstr>微软雅黑</vt:lpstr>
      <vt:lpstr>幼圆</vt:lpstr>
      <vt:lpstr>Arial</vt:lpstr>
      <vt:lpstr>Times New Roman</vt:lpstr>
      <vt:lpstr>Wingdings 2</vt:lpstr>
      <vt:lpstr>A000120140530A99PPBG</vt:lpstr>
      <vt:lpstr>包装程序外壳对象</vt:lpstr>
      <vt:lpstr>基于哈希感知的 视频内固定目标检测</vt:lpstr>
      <vt:lpstr>文档结构</vt:lpstr>
      <vt:lpstr>PowerPoint 演示文稿</vt:lpstr>
      <vt:lpstr>方案介绍</vt:lpstr>
      <vt:lpstr>方案介绍</vt:lpstr>
      <vt:lpstr>切割方案</vt:lpstr>
      <vt:lpstr>切割方案</vt:lpstr>
      <vt:lpstr>切割方案</vt:lpstr>
      <vt:lpstr>相似度算法</vt:lpstr>
      <vt:lpstr>相似度算法</vt:lpstr>
      <vt:lpstr>相似度算法-差值哈希算法（dhash）</vt:lpstr>
      <vt:lpstr>相似度算法-差值哈希算法（dhash）</vt:lpstr>
      <vt:lpstr>相似度算法-差值哈希算法（dhash）</vt:lpstr>
      <vt:lpstr>相似度算法-差值哈希算法（dhash）</vt:lpstr>
      <vt:lpstr>最终成果</vt:lpstr>
      <vt:lpstr>最终成果</vt:lpstr>
      <vt:lpstr>最终成果</vt:lpstr>
      <vt:lpstr>最终成果</vt:lpstr>
      <vt:lpstr>潜在问题</vt:lpstr>
      <vt:lpstr>潜在问题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基于哈希感知的 视频内固定目标检测</dc:title>
  <dc:creator>徐欣晨 XinchenXu</dc:creator>
  <cp:lastModifiedBy>徐欣晨 XinchenXu</cp:lastModifiedBy>
  <cp:revision>14</cp:revision>
  <dcterms:created xsi:type="dcterms:W3CDTF">2018-01-30T01:56:38Z</dcterms:created>
  <dcterms:modified xsi:type="dcterms:W3CDTF">2018-01-30T03:19:59Z</dcterms:modified>
</cp:coreProperties>
</file>