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ABF95"/>
    <a:srgbClr val="CCD798"/>
    <a:srgbClr val="FBE691"/>
    <a:srgbClr val="F0B57C"/>
    <a:srgbClr val="EA7C60"/>
    <a:srgbClr val="4C4C4C"/>
    <a:srgbClr val="C77C4C"/>
    <a:srgbClr val="797979"/>
    <a:srgbClr val="F7C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37820" y="767080"/>
            <a:ext cx="11339830" cy="4942840"/>
            <a:chOff x="395" y="2017"/>
            <a:chExt cx="14502" cy="51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152" y="4362"/>
              <a:ext cx="9394" cy="2741"/>
              <a:chOff x="1152" y="2019"/>
              <a:chExt cx="9570" cy="407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508" y="2665"/>
                <a:ext cx="8848" cy="2829"/>
                <a:chOff x="1508" y="1611"/>
                <a:chExt cx="10474" cy="3883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520" y="1611"/>
                  <a:ext cx="10462" cy="1993"/>
                </a:xfrm>
                <a:prstGeom prst="roundRect">
                  <a:avLst/>
                </a:prstGeom>
              </p:spPr>
              <p:style>
                <a:lnRef idx="3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3200">
                      <a:solidFill>
                        <a:schemeClr val="tx1"/>
                      </a:solidFill>
                    </a:rPr>
                    <a:t>Virt</a:t>
                  </a:r>
                  <a:r>
                    <a:rPr lang="en-US" altLang="zh-CN" sz="3200"/>
                    <a:t>ual File System</a:t>
                  </a:r>
                  <a:endParaRPr lang="en-US" altLang="zh-CN" sz="320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508" y="3824"/>
                  <a:ext cx="3238" cy="167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EXT4 Fs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8744" y="3824"/>
                  <a:ext cx="3238" cy="167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Other Fs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5126" y="3824"/>
                  <a:ext cx="3238" cy="167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Proc Fs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1152" y="2019"/>
                <a:ext cx="9571" cy="4075"/>
              </a:xfrm>
              <a:prstGeom prst="rect">
                <a:avLst/>
              </a:prstGeom>
              <a:noFill/>
              <a:ln w="28575" cap="flat" cmpd="dbl">
                <a:solidFill>
                  <a:schemeClr val="tx1"/>
                </a:solidFill>
                <a:prstDash val="sysDot"/>
                <a:miter lim="800000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395" y="2017"/>
              <a:ext cx="11106" cy="58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Applications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649" y="2634"/>
              <a:ext cx="1596" cy="1728"/>
              <a:chOff x="11876" y="4971"/>
              <a:chExt cx="1596" cy="1728"/>
            </a:xfrm>
          </p:grpSpPr>
          <p:cxnSp>
            <p:nvCxnSpPr>
              <p:cNvPr id="19" name="直接箭头连接符 18" title="open"/>
              <p:cNvCxnSpPr/>
              <p:nvPr/>
            </p:nvCxnSpPr>
            <p:spPr>
              <a:xfrm>
                <a:off x="12674" y="4971"/>
                <a:ext cx="0" cy="17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1876" y="5626"/>
                <a:ext cx="1596" cy="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400"/>
                  <a:t>open (2)</a:t>
                </a:r>
                <a:endParaRPr lang="en-US" altLang="zh-CN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45" y="2635"/>
              <a:ext cx="1596" cy="1728"/>
              <a:chOff x="11876" y="4971"/>
              <a:chExt cx="1596" cy="1728"/>
            </a:xfrm>
          </p:grpSpPr>
          <p:cxnSp>
            <p:nvCxnSpPr>
              <p:cNvPr id="24" name="直接箭头连接符 23" title="open"/>
              <p:cNvCxnSpPr/>
              <p:nvPr/>
            </p:nvCxnSpPr>
            <p:spPr>
              <a:xfrm>
                <a:off x="12674" y="4971"/>
                <a:ext cx="0" cy="17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11876" y="5626"/>
                <a:ext cx="1596" cy="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400"/>
                  <a:t>read (2)</a:t>
                </a:r>
                <a:endParaRPr lang="en-US" altLang="zh-CN" sz="1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841" y="2603"/>
              <a:ext cx="1596" cy="1728"/>
              <a:chOff x="11876" y="4971"/>
              <a:chExt cx="1596" cy="1728"/>
            </a:xfrm>
          </p:grpSpPr>
          <p:cxnSp>
            <p:nvCxnSpPr>
              <p:cNvPr id="27" name="直接箭头连接符 26" title="open"/>
              <p:cNvCxnSpPr/>
              <p:nvPr/>
            </p:nvCxnSpPr>
            <p:spPr>
              <a:xfrm>
                <a:off x="12674" y="4971"/>
                <a:ext cx="0" cy="17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1876" y="5626"/>
                <a:ext cx="1596" cy="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400"/>
                  <a:t>write (2)</a:t>
                </a:r>
                <a:endParaRPr lang="en-US" altLang="zh-CN" sz="14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437" y="2636"/>
              <a:ext cx="1596" cy="1728"/>
              <a:chOff x="11876" y="4971"/>
              <a:chExt cx="1596" cy="1728"/>
            </a:xfrm>
          </p:grpSpPr>
          <p:cxnSp>
            <p:nvCxnSpPr>
              <p:cNvPr id="30" name="直接箭头连接符 29" title="open"/>
              <p:cNvCxnSpPr/>
              <p:nvPr/>
            </p:nvCxnSpPr>
            <p:spPr>
              <a:xfrm>
                <a:off x="12674" y="4971"/>
                <a:ext cx="0" cy="17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11876" y="5626"/>
                <a:ext cx="1596" cy="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400"/>
                  <a:t>stat (2)</a:t>
                </a:r>
                <a:endParaRPr lang="en-US" altLang="zh-CN" sz="14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033" y="2637"/>
              <a:ext cx="1596" cy="1728"/>
              <a:chOff x="11876" y="4971"/>
              <a:chExt cx="1596" cy="1728"/>
            </a:xfrm>
          </p:grpSpPr>
          <p:cxnSp>
            <p:nvCxnSpPr>
              <p:cNvPr id="33" name="直接箭头连接符 32" title="open"/>
              <p:cNvCxnSpPr/>
              <p:nvPr/>
            </p:nvCxnSpPr>
            <p:spPr>
              <a:xfrm>
                <a:off x="12674" y="4971"/>
                <a:ext cx="0" cy="17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1876" y="5626"/>
                <a:ext cx="1596" cy="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400"/>
                  <a:t>.......</a:t>
                </a:r>
                <a:endParaRPr lang="en-US" altLang="zh-CN" sz="1400"/>
              </a:p>
            </p:txBody>
          </p:sp>
        </p:grpSp>
        <p:sp>
          <p:nvSpPr>
            <p:cNvPr id="35" name="圆角矩形 34"/>
            <p:cNvSpPr/>
            <p:nvPr/>
          </p:nvSpPr>
          <p:spPr>
            <a:xfrm>
              <a:off x="11930" y="4294"/>
              <a:ext cx="2967" cy="289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PAGE CACHE</a:t>
              </a:r>
              <a:endParaRPr lang="en-US" altLang="zh-CN"/>
            </a:p>
          </p:txBody>
        </p:sp>
        <p:cxnSp>
          <p:nvCxnSpPr>
            <p:cNvPr id="36" name="直接连接符 35"/>
            <p:cNvCxnSpPr>
              <a:stCxn id="12" idx="3"/>
              <a:endCxn id="35" idx="1"/>
            </p:cNvCxnSpPr>
            <p:nvPr/>
          </p:nvCxnSpPr>
          <p:spPr>
            <a:xfrm>
              <a:off x="10547" y="5733"/>
              <a:ext cx="1383" cy="6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4" idx="3"/>
              <a:endCxn id="35" idx="0"/>
            </p:cNvCxnSpPr>
            <p:nvPr/>
          </p:nvCxnSpPr>
          <p:spPr>
            <a:xfrm>
              <a:off x="11501" y="2310"/>
              <a:ext cx="1913" cy="198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2385" y="3201"/>
              <a:ext cx="2056" cy="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mmap (2)</a:t>
              </a:r>
              <a:endParaRPr lang="en-US" altLang="zh-CN" sz="1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435610" y="359410"/>
            <a:ext cx="4661535" cy="1955800"/>
            <a:chOff x="7736" y="665"/>
            <a:chExt cx="10004" cy="3841"/>
          </a:xfrm>
        </p:grpSpPr>
        <p:sp>
          <p:nvSpPr>
            <p:cNvPr id="4" name="圆角矩形 3"/>
            <p:cNvSpPr/>
            <p:nvPr/>
          </p:nvSpPr>
          <p:spPr>
            <a:xfrm>
              <a:off x="7736" y="665"/>
              <a:ext cx="10004" cy="7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InodeTrait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36" y="3401"/>
              <a:ext cx="2814" cy="1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Ext4 Inode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131" y="3401"/>
              <a:ext cx="2814" cy="1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ProcFs Inode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926" y="3401"/>
              <a:ext cx="2814" cy="1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.... Inode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0"/>
              <a:endCxn id="4" idx="2"/>
            </p:cNvCxnSpPr>
            <p:nvPr/>
          </p:nvCxnSpPr>
          <p:spPr>
            <a:xfrm flipV="1">
              <a:off x="12538" y="1442"/>
              <a:ext cx="200" cy="1959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0"/>
              <a:endCxn id="4" idx="2"/>
            </p:cNvCxnSpPr>
            <p:nvPr/>
          </p:nvCxnSpPr>
          <p:spPr>
            <a:xfrm flipH="1" flipV="1">
              <a:off x="12738" y="1442"/>
              <a:ext cx="3595" cy="1959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0"/>
              <a:endCxn id="4" idx="2"/>
            </p:cNvCxnSpPr>
            <p:nvPr/>
          </p:nvCxnSpPr>
          <p:spPr>
            <a:xfrm flipV="1">
              <a:off x="9144" y="1442"/>
              <a:ext cx="3595" cy="1959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346" y="2016"/>
              <a:ext cx="1241" cy="6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altLang="zh-CN" sz="1400"/>
                <a:t>实现</a:t>
              </a:r>
              <a:endParaRPr lang="en-US" altLang="zh-CN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97" y="2016"/>
              <a:ext cx="1243" cy="6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altLang="zh-CN" sz="1400"/>
                <a:t>实现</a:t>
              </a:r>
              <a:endParaRPr lang="en-US" altLang="zh-CN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164" y="2014"/>
              <a:ext cx="1243" cy="6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altLang="zh-CN" sz="1400"/>
                <a:t>实现</a:t>
              </a:r>
              <a:endParaRPr lang="en-US" altLang="zh-CN" sz="1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741680" y="826135"/>
            <a:ext cx="10606405" cy="3119755"/>
            <a:chOff x="1168" y="1301"/>
            <a:chExt cx="16703" cy="4913"/>
          </a:xfrm>
        </p:grpSpPr>
        <p:sp>
          <p:nvSpPr>
            <p:cNvPr id="4" name="椭圆 3"/>
            <p:cNvSpPr/>
            <p:nvPr/>
          </p:nvSpPr>
          <p:spPr>
            <a:xfrm>
              <a:off x="8057" y="1301"/>
              <a:ext cx="1016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/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3" y="2613"/>
              <a:ext cx="2674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28" y="2613"/>
              <a:ext cx="2674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dev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468" y="2611"/>
              <a:ext cx="2674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sys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553" y="2613"/>
              <a:ext cx="2674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home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9" name="曲线连接符 8"/>
            <p:cNvCxnSpPr>
              <a:stCxn id="4" idx="1"/>
              <a:endCxn id="5" idx="1"/>
            </p:cNvCxnSpPr>
            <p:nvPr/>
          </p:nvCxnSpPr>
          <p:spPr>
            <a:xfrm rot="16200000" flipH="1" flipV="1">
              <a:off x="4854" y="-644"/>
              <a:ext cx="1312" cy="5391"/>
            </a:xfrm>
            <a:prstGeom prst="curvedConnector3">
              <a:avLst>
                <a:gd name="adj1" fmla="val 7812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曲线连接符 9"/>
            <p:cNvCxnSpPr>
              <a:stCxn id="4" idx="5"/>
              <a:endCxn id="6" idx="0"/>
            </p:cNvCxnSpPr>
            <p:nvPr/>
          </p:nvCxnSpPr>
          <p:spPr>
            <a:xfrm rot="5400000">
              <a:off x="7563" y="1252"/>
              <a:ext cx="762" cy="1959"/>
            </a:xfrm>
            <a:prstGeom prst="curvedConnector3">
              <a:avLst>
                <a:gd name="adj1" fmla="val 56102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/>
            <p:nvPr/>
          </p:nvCxnSpPr>
          <p:spPr>
            <a:xfrm rot="5400000" flipV="1">
              <a:off x="9166" y="1609"/>
              <a:ext cx="762" cy="1246"/>
            </a:xfrm>
            <a:prstGeom prst="curvedConnector3">
              <a:avLst>
                <a:gd name="adj1" fmla="val 11679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4" idx="6"/>
              <a:endCxn id="8" idx="1"/>
            </p:cNvCxnSpPr>
            <p:nvPr/>
          </p:nvCxnSpPr>
          <p:spPr>
            <a:xfrm>
              <a:off x="9073" y="1623"/>
              <a:ext cx="2872" cy="1084"/>
            </a:xfrm>
            <a:prstGeom prst="curved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412" y="4474"/>
              <a:ext cx="1255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0172" y="4474"/>
              <a:ext cx="1247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2923" y="4474"/>
              <a:ext cx="1203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" y="4474"/>
              <a:ext cx="2674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self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124" y="4474"/>
              <a:ext cx="2674" cy="64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meminfo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8" name="曲线连接符 17"/>
            <p:cNvCxnSpPr>
              <a:stCxn id="5" idx="4"/>
              <a:endCxn id="16" idx="0"/>
            </p:cNvCxnSpPr>
            <p:nvPr/>
          </p:nvCxnSpPr>
          <p:spPr>
            <a:xfrm rot="5400000">
              <a:off x="2524" y="3238"/>
              <a:ext cx="1217" cy="1255"/>
            </a:xfrm>
            <a:prstGeom prst="curvedConnector3">
              <a:avLst>
                <a:gd name="adj1" fmla="val 50041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5" idx="5"/>
              <a:endCxn id="17" idx="0"/>
            </p:cNvCxnSpPr>
            <p:nvPr/>
          </p:nvCxnSpPr>
          <p:spPr>
            <a:xfrm rot="5400000" flipV="1">
              <a:off x="4428" y="3440"/>
              <a:ext cx="1311" cy="756"/>
            </a:xfrm>
            <a:prstGeom prst="curvedConnector3">
              <a:avLst>
                <a:gd name="adj1" fmla="val 53585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6" idx="4"/>
              <a:endCxn id="13" idx="0"/>
            </p:cNvCxnSpPr>
            <p:nvPr/>
          </p:nvCxnSpPr>
          <p:spPr>
            <a:xfrm rot="5400000" flipV="1">
              <a:off x="6894" y="3328"/>
              <a:ext cx="1217" cy="1075"/>
            </a:xfrm>
            <a:prstGeom prst="curvedConnector3">
              <a:avLst>
                <a:gd name="adj1" fmla="val 50041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7" idx="4"/>
              <a:endCxn id="14" idx="0"/>
            </p:cNvCxnSpPr>
            <p:nvPr/>
          </p:nvCxnSpPr>
          <p:spPr>
            <a:xfrm rot="5400000" flipV="1">
              <a:off x="9691" y="3369"/>
              <a:ext cx="1219" cy="991"/>
            </a:xfrm>
            <a:prstGeom prst="curvedConnector3">
              <a:avLst>
                <a:gd name="adj1" fmla="val 50041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8" idx="4"/>
              <a:endCxn id="15" idx="0"/>
            </p:cNvCxnSpPr>
            <p:nvPr/>
          </p:nvCxnSpPr>
          <p:spPr>
            <a:xfrm rot="5400000" flipV="1">
              <a:off x="12599" y="3548"/>
              <a:ext cx="1217" cy="635"/>
            </a:xfrm>
            <a:prstGeom prst="curvedConnector3">
              <a:avLst>
                <a:gd name="adj1" fmla="val 50041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628" y="5634"/>
              <a:ext cx="122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/proc/../proc/meminfo</a:t>
              </a:r>
              <a:endParaRPr lang="en-US" altLang="zh-CN"/>
            </a:p>
          </p:txBody>
        </p:sp>
        <p:cxnSp>
          <p:nvCxnSpPr>
            <p:cNvPr id="26" name="曲线连接符 25"/>
            <p:cNvCxnSpPr>
              <a:stCxn id="5" idx="0"/>
              <a:endCxn id="4" idx="2"/>
            </p:cNvCxnSpPr>
            <p:nvPr/>
          </p:nvCxnSpPr>
          <p:spPr>
            <a:xfrm rot="16200000">
              <a:off x="5413" y="-30"/>
              <a:ext cx="990" cy="4297"/>
            </a:xfrm>
            <a:prstGeom prst="curvedConnector2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4" idx="3"/>
              <a:endCxn id="5" idx="7"/>
            </p:cNvCxnSpPr>
            <p:nvPr/>
          </p:nvCxnSpPr>
          <p:spPr>
            <a:xfrm rot="5400000">
              <a:off x="6027" y="528"/>
              <a:ext cx="856" cy="3501"/>
            </a:xfrm>
            <a:prstGeom prst="curvedConnector3">
              <a:avLst>
                <a:gd name="adj1" fmla="val 25058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454025" y="1249045"/>
            <a:ext cx="645160" cy="408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46200" y="417195"/>
            <a:ext cx="645160" cy="408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/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>
            <a:stCxn id="4" idx="2"/>
            <a:endCxn id="7" idx="0"/>
          </p:cNvCxnSpPr>
          <p:nvPr/>
        </p:nvCxnSpPr>
        <p:spPr>
          <a:xfrm rot="10800000" flipV="1">
            <a:off x="776605" y="621665"/>
            <a:ext cx="569595" cy="627380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6"/>
            <a:endCxn id="8" idx="0"/>
          </p:cNvCxnSpPr>
          <p:nvPr/>
        </p:nvCxnSpPr>
        <p:spPr>
          <a:xfrm>
            <a:off x="1991360" y="621665"/>
            <a:ext cx="471805" cy="628650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80365" y="2443480"/>
            <a:ext cx="791845" cy="408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stCxn id="7" idx="4"/>
            <a:endCxn id="14" idx="0"/>
          </p:cNvCxnSpPr>
          <p:nvPr/>
        </p:nvCxnSpPr>
        <p:spPr>
          <a:xfrm rot="5400000" flipV="1">
            <a:off x="384175" y="2051050"/>
            <a:ext cx="785495" cy="3175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1304925" y="1250315"/>
            <a:ext cx="2122170" cy="2625090"/>
            <a:chOff x="2055" y="1969"/>
            <a:chExt cx="3342" cy="4134"/>
          </a:xfrm>
        </p:grpSpPr>
        <p:sp>
          <p:nvSpPr>
            <p:cNvPr id="8" name="椭圆 7"/>
            <p:cNvSpPr/>
            <p:nvPr/>
          </p:nvSpPr>
          <p:spPr>
            <a:xfrm>
              <a:off x="2542" y="1969"/>
              <a:ext cx="2674" cy="6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mnt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055" y="3829"/>
              <a:ext cx="1615" cy="6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DIR A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2" name="曲线连接符 21"/>
            <p:cNvCxnSpPr>
              <a:stCxn id="8" idx="4"/>
              <a:endCxn id="15" idx="0"/>
            </p:cNvCxnSpPr>
            <p:nvPr/>
          </p:nvCxnSpPr>
          <p:spPr>
            <a:xfrm rot="5400000">
              <a:off x="2763" y="2713"/>
              <a:ext cx="1216" cy="10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3782" y="3830"/>
              <a:ext cx="1615" cy="6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DIR B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572" y="5459"/>
              <a:ext cx="1825" cy="6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FILE C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9" name="曲线连接符 28"/>
            <p:cNvCxnSpPr>
              <a:stCxn id="8" idx="4"/>
              <a:endCxn id="24" idx="0"/>
            </p:cNvCxnSpPr>
            <p:nvPr/>
          </p:nvCxnSpPr>
          <p:spPr>
            <a:xfrm rot="5400000" flipV="1">
              <a:off x="3626" y="2865"/>
              <a:ext cx="1217" cy="711"/>
            </a:xfrm>
            <a:prstGeom prst="curvedConnector3">
              <a:avLst>
                <a:gd name="adj1" fmla="val 5004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24" idx="4"/>
              <a:endCxn id="25" idx="0"/>
            </p:cNvCxnSpPr>
            <p:nvPr/>
          </p:nvCxnSpPr>
          <p:spPr>
            <a:xfrm rot="5400000">
              <a:off x="4045" y="4914"/>
              <a:ext cx="985" cy="105"/>
            </a:xfrm>
            <a:prstGeom prst="curvedConnector3">
              <a:avLst>
                <a:gd name="adj1" fmla="val 5005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551555" y="1250950"/>
            <a:ext cx="2122170" cy="2613660"/>
            <a:chOff x="6139" y="1990"/>
            <a:chExt cx="3342" cy="4116"/>
          </a:xfrm>
        </p:grpSpPr>
        <p:sp>
          <p:nvSpPr>
            <p:cNvPr id="36" name="椭圆 35"/>
            <p:cNvSpPr/>
            <p:nvPr/>
          </p:nvSpPr>
          <p:spPr>
            <a:xfrm>
              <a:off x="6626" y="1990"/>
              <a:ext cx="2674" cy="6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/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139" y="3850"/>
              <a:ext cx="1615" cy="6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DIR D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曲线连接符 41"/>
            <p:cNvCxnSpPr>
              <a:stCxn id="36" idx="4"/>
              <a:endCxn id="40" idx="0"/>
            </p:cNvCxnSpPr>
            <p:nvPr/>
          </p:nvCxnSpPr>
          <p:spPr>
            <a:xfrm rot="5400000">
              <a:off x="6847" y="2734"/>
              <a:ext cx="1216" cy="10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866" y="3851"/>
              <a:ext cx="1615" cy="6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DIR D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317" y="5462"/>
              <a:ext cx="1825" cy="6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FILE F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45" name="曲线连接符 44"/>
            <p:cNvCxnSpPr>
              <a:stCxn id="36" idx="4"/>
              <a:endCxn id="43" idx="0"/>
            </p:cNvCxnSpPr>
            <p:nvPr/>
          </p:nvCxnSpPr>
          <p:spPr>
            <a:xfrm rot="5400000" flipV="1">
              <a:off x="7710" y="2886"/>
              <a:ext cx="1217" cy="711"/>
            </a:xfrm>
            <a:prstGeom prst="curvedConnector3">
              <a:avLst>
                <a:gd name="adj1" fmla="val 5004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40" idx="4"/>
              <a:endCxn id="44" idx="0"/>
            </p:cNvCxnSpPr>
            <p:nvPr/>
          </p:nvCxnSpPr>
          <p:spPr>
            <a:xfrm rot="5400000" flipV="1">
              <a:off x="6605" y="4837"/>
              <a:ext cx="968" cy="283"/>
            </a:xfrm>
            <a:prstGeom prst="curvedConnector3">
              <a:avLst>
                <a:gd name="adj1" fmla="val 499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814320" y="457835"/>
            <a:ext cx="1851660" cy="766445"/>
            <a:chOff x="4432" y="721"/>
            <a:chExt cx="2916" cy="1207"/>
          </a:xfrm>
        </p:grpSpPr>
        <p:sp>
          <p:nvSpPr>
            <p:cNvPr id="48" name="上弧形箭头 47"/>
            <p:cNvSpPr/>
            <p:nvPr/>
          </p:nvSpPr>
          <p:spPr>
            <a:xfrm flipH="1">
              <a:off x="4432" y="1286"/>
              <a:ext cx="2916" cy="643"/>
            </a:xfrm>
            <a:prstGeom prst="curved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78" y="721"/>
              <a:ext cx="18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MOUNT</a:t>
              </a:r>
              <a:endParaRPr lang="en-US" altLang="zh-CN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724650" y="452120"/>
            <a:ext cx="3204210" cy="3460115"/>
            <a:chOff x="9458" y="712"/>
            <a:chExt cx="5046" cy="5449"/>
          </a:xfrm>
        </p:grpSpPr>
        <p:sp>
          <p:nvSpPr>
            <p:cNvPr id="53" name="椭圆 52"/>
            <p:cNvSpPr/>
            <p:nvPr/>
          </p:nvSpPr>
          <p:spPr>
            <a:xfrm>
              <a:off x="9574" y="2022"/>
              <a:ext cx="1016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79" y="712"/>
              <a:ext cx="1016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/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/>
            <p:cNvCxnSpPr>
              <a:stCxn id="54" idx="2"/>
              <a:endCxn id="53" idx="0"/>
            </p:cNvCxnSpPr>
            <p:nvPr/>
          </p:nvCxnSpPr>
          <p:spPr>
            <a:xfrm rot="10800000" flipV="1">
              <a:off x="10082" y="1034"/>
              <a:ext cx="897" cy="988"/>
            </a:xfrm>
            <a:prstGeom prst="curved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曲线连接符 55"/>
            <p:cNvCxnSpPr>
              <a:stCxn id="54" idx="6"/>
            </p:cNvCxnSpPr>
            <p:nvPr/>
          </p:nvCxnSpPr>
          <p:spPr>
            <a:xfrm>
              <a:off x="11995" y="1034"/>
              <a:ext cx="743" cy="990"/>
            </a:xfrm>
            <a:prstGeom prst="curved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9458" y="3903"/>
              <a:ext cx="1247" cy="6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8" name="曲线连接符 57"/>
            <p:cNvCxnSpPr>
              <a:stCxn id="53" idx="4"/>
              <a:endCxn id="57" idx="0"/>
            </p:cNvCxnSpPr>
            <p:nvPr/>
          </p:nvCxnSpPr>
          <p:spPr>
            <a:xfrm rot="5400000" flipV="1">
              <a:off x="9464" y="3285"/>
              <a:ext cx="1237" cy="5"/>
            </a:xfrm>
            <a:prstGeom prst="curved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066" y="2045"/>
              <a:ext cx="3439" cy="4116"/>
              <a:chOff x="6041" y="1990"/>
              <a:chExt cx="3439" cy="411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626" y="1990"/>
                <a:ext cx="2674" cy="64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nmt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6139" y="3850"/>
                <a:ext cx="1615" cy="64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DIR D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曲线连接符 69"/>
              <p:cNvCxnSpPr>
                <a:stCxn id="68" idx="4"/>
                <a:endCxn id="69" idx="0"/>
              </p:cNvCxnSpPr>
              <p:nvPr/>
            </p:nvCxnSpPr>
            <p:spPr>
              <a:xfrm rot="5400000">
                <a:off x="6847" y="2734"/>
                <a:ext cx="1216" cy="101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1" name="椭圆 70"/>
              <p:cNvSpPr/>
              <p:nvPr/>
            </p:nvSpPr>
            <p:spPr>
              <a:xfrm>
                <a:off x="7866" y="3851"/>
                <a:ext cx="1615" cy="64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DIR D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041" y="5462"/>
                <a:ext cx="1825" cy="64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F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曲线连接符 72"/>
              <p:cNvCxnSpPr>
                <a:stCxn id="68" idx="4"/>
                <a:endCxn id="71" idx="0"/>
              </p:cNvCxnSpPr>
              <p:nvPr/>
            </p:nvCxnSpPr>
            <p:spPr>
              <a:xfrm rot="5400000" flipV="1">
                <a:off x="7710" y="2886"/>
                <a:ext cx="1217" cy="711"/>
              </a:xfrm>
              <a:prstGeom prst="curvedConnector3">
                <a:avLst>
                  <a:gd name="adj1" fmla="val 50041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4" name="曲线连接符 73"/>
              <p:cNvCxnSpPr>
                <a:stCxn id="69" idx="4"/>
                <a:endCxn id="72" idx="0"/>
              </p:cNvCxnSpPr>
              <p:nvPr/>
            </p:nvCxnSpPr>
            <p:spPr>
              <a:xfrm rot="5400000" flipV="1">
                <a:off x="6467" y="4975"/>
                <a:ext cx="968" cy="7"/>
              </a:xfrm>
              <a:prstGeom prst="curvedConnector3">
                <a:avLst>
                  <a:gd name="adj1" fmla="val 4994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右箭头 78"/>
          <p:cNvSpPr/>
          <p:nvPr/>
        </p:nvSpPr>
        <p:spPr>
          <a:xfrm>
            <a:off x="5636895" y="2086610"/>
            <a:ext cx="1114425" cy="1651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8365" y="5518150"/>
            <a:ext cx="2531745" cy="141795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1588135" y="615315"/>
            <a:ext cx="7713980" cy="4478020"/>
            <a:chOff x="2501" y="969"/>
            <a:chExt cx="12148" cy="7052"/>
          </a:xfrm>
        </p:grpSpPr>
        <p:sp>
          <p:nvSpPr>
            <p:cNvPr id="30" name="矩形 29"/>
            <p:cNvSpPr/>
            <p:nvPr/>
          </p:nvSpPr>
          <p:spPr>
            <a:xfrm>
              <a:off x="2501" y="969"/>
              <a:ext cx="12149" cy="7053"/>
            </a:xfrm>
            <a:prstGeom prst="rect">
              <a:avLst/>
            </a:prstGeom>
            <a:solidFill>
              <a:srgbClr val="FFFFFF"/>
            </a:solidFill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047" y="1384"/>
              <a:ext cx="11055" cy="6300"/>
              <a:chOff x="3047" y="1643"/>
              <a:chExt cx="11055" cy="6300"/>
            </a:xfrm>
          </p:grpSpPr>
          <p:grpSp>
            <p:nvGrpSpPr>
              <p:cNvPr id="22" name="组合 21"/>
              <p:cNvGrpSpPr/>
              <p:nvPr/>
            </p:nvGrpSpPr>
            <p:grpSpPr>
              <a:xfrm rot="0">
                <a:off x="3047" y="1643"/>
                <a:ext cx="11054" cy="3255"/>
                <a:chOff x="978" y="1080"/>
                <a:chExt cx="11054" cy="3255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94" y="1080"/>
                  <a:ext cx="9222" cy="1123"/>
                </a:xfrm>
                <a:prstGeom prst="rect">
                  <a:avLst/>
                </a:prstGeom>
                <a:solidFill>
                  <a:srgbClr val="EA7C60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PingFang SC Semibold" panose="020B0400000000000000" charset="-122"/>
                      <a:ea typeface="PingFang SC Semibold" panose="020B0400000000000000" charset="-122"/>
                    </a:rPr>
                    <a:t>Application</a:t>
                  </a:r>
                  <a:endParaRPr lang="en-US" altLang="zh-CN" sz="2000" b="1">
                    <a:solidFill>
                      <a:schemeClr val="tx1"/>
                    </a:solidFill>
                    <a:latin typeface="PingFang SC Semibold" panose="020B0400000000000000" charset="-122"/>
                    <a:ea typeface="PingFang SC Semibold" panose="020B0400000000000000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623" y="2830"/>
                  <a:ext cx="4493" cy="354"/>
                </a:xfrm>
                <a:prstGeom prst="rect">
                  <a:avLst/>
                </a:prstGeom>
                <a:solidFill>
                  <a:srgbClr val="F0B57C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PingFang SC Semibold" panose="020B0400000000000000" charset="-122"/>
                      <a:ea typeface="PingFang SC Semibold" panose="020B0400000000000000" charset="-122"/>
                    </a:rPr>
                    <a:t>Library Routine</a:t>
                  </a:r>
                  <a:endParaRPr lang="en-US" altLang="zh-CN" sz="1600" b="1">
                    <a:solidFill>
                      <a:schemeClr val="tx1"/>
                    </a:solidFill>
                    <a:latin typeface="PingFang SC Semibold" panose="020B0400000000000000" charset="-122"/>
                    <a:ea typeface="PingFang SC Semibold" panose="020B0400000000000000" charset="-122"/>
                  </a:endParaRPr>
                </a:p>
              </p:txBody>
            </p:sp>
            <p:cxnSp>
              <p:nvCxnSpPr>
                <p:cNvPr id="15" name="直接箭头连接符 14"/>
                <p:cNvCxnSpPr>
                  <a:endCxn id="13" idx="0"/>
                </p:cNvCxnSpPr>
                <p:nvPr/>
              </p:nvCxnSpPr>
              <p:spPr>
                <a:xfrm>
                  <a:off x="8870" y="2199"/>
                  <a:ext cx="0" cy="631"/>
                </a:xfrm>
                <a:prstGeom prst="straightConnector1">
                  <a:avLst/>
                </a:prstGeom>
                <a:ln w="22225">
                  <a:solidFill>
                    <a:schemeClr val="accent3">
                      <a:lumMod val="5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/>
                <p:cNvSpPr/>
                <p:nvPr/>
              </p:nvSpPr>
              <p:spPr>
                <a:xfrm>
                  <a:off x="978" y="3803"/>
                  <a:ext cx="11054" cy="532"/>
                </a:xfrm>
                <a:prstGeom prst="rect">
                  <a:avLst/>
                </a:prstGeom>
                <a:solidFill>
                  <a:srgbClr val="FBE6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Syscall interface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4197" y="2163"/>
                  <a:ext cx="0" cy="1620"/>
                </a:xfrm>
                <a:prstGeom prst="straightConnector1">
                  <a:avLst/>
                </a:prstGeom>
                <a:ln w="25400"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13" idx="2"/>
                </p:cNvCxnSpPr>
                <p:nvPr/>
              </p:nvCxnSpPr>
              <p:spPr>
                <a:xfrm>
                  <a:off x="8870" y="3184"/>
                  <a:ext cx="0" cy="598"/>
                </a:xfrm>
                <a:prstGeom prst="straightConnector1">
                  <a:avLst/>
                </a:prstGeom>
                <a:ln w="22225"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矩形 23"/>
              <p:cNvSpPr/>
              <p:nvPr/>
            </p:nvSpPr>
            <p:spPr>
              <a:xfrm>
                <a:off x="3963" y="5593"/>
                <a:ext cx="9222" cy="1123"/>
              </a:xfrm>
              <a:prstGeom prst="rect">
                <a:avLst/>
              </a:prstGeom>
              <a:solidFill>
                <a:srgbClr val="CCD798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PingFang SC Semibold" panose="020B0400000000000000" charset="-122"/>
                    <a:ea typeface="PingFang SC Semibold" panose="020B0400000000000000" charset="-122"/>
                  </a:rPr>
                  <a:t>Kernel</a:t>
                </a:r>
                <a:endParaRPr lang="en-US" altLang="zh-CN" sz="2000" b="1">
                  <a:solidFill>
                    <a:schemeClr val="tx1"/>
                  </a:solidFill>
                  <a:latin typeface="PingFang SC Semibold" panose="020B0400000000000000" charset="-122"/>
                  <a:ea typeface="PingFang SC Semibold" panose="020B0400000000000000" charset="-122"/>
                </a:endParaRPr>
              </a:p>
            </p:txBody>
          </p:sp>
          <p:cxnSp>
            <p:nvCxnSpPr>
              <p:cNvPr id="25" name="直接箭头连接符 24"/>
              <p:cNvCxnSpPr>
                <a:endCxn id="24" idx="0"/>
              </p:cNvCxnSpPr>
              <p:nvPr/>
            </p:nvCxnSpPr>
            <p:spPr>
              <a:xfrm>
                <a:off x="8574" y="4898"/>
                <a:ext cx="0" cy="695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3048" y="7411"/>
                <a:ext cx="11054" cy="533"/>
              </a:xfrm>
              <a:prstGeom prst="rect">
                <a:avLst/>
              </a:prstGeom>
              <a:solidFill>
                <a:srgbClr val="8ABF95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PingFang SC" panose="020B0400000000000000" charset="-122"/>
                    <a:ea typeface="PingFang SC" panose="020B0400000000000000" charset="-122"/>
                  </a:rPr>
                  <a:t>Hardware</a:t>
                </a:r>
                <a:endParaRPr lang="en-US" altLang="zh-CN" sz="2000">
                  <a:solidFill>
                    <a:schemeClr val="tx1"/>
                  </a:solidFill>
                  <a:latin typeface="PingFang SC" panose="020B0400000000000000" charset="-122"/>
                  <a:ea typeface="PingFang SC" panose="020B0400000000000000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8574" y="6714"/>
                <a:ext cx="0" cy="695"/>
              </a:xfrm>
              <a:prstGeom prst="straightConnector1">
                <a:avLst/>
              </a:prstGeom>
              <a:ln w="31750">
                <a:solidFill>
                  <a:schemeClr val="accent4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7006" y="2746"/>
                <a:ext cx="0" cy="162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5320" y="2766"/>
                <a:ext cx="0" cy="162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11553" y="3803"/>
                <a:ext cx="0" cy="598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10325" y="3751"/>
                <a:ext cx="0" cy="598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1553" y="2762"/>
                <a:ext cx="0" cy="631"/>
              </a:xfrm>
              <a:prstGeom prst="straightConnector1">
                <a:avLst/>
              </a:prstGeom>
              <a:ln w="22225">
                <a:solidFill>
                  <a:schemeClr val="accent3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10325" y="2766"/>
                <a:ext cx="0" cy="631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7591" y="4898"/>
                <a:ext cx="0" cy="695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9600" y="4898"/>
                <a:ext cx="0" cy="695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10626" y="4915"/>
                <a:ext cx="0" cy="695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6522" y="4900"/>
                <a:ext cx="0" cy="695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6745" y="5700395"/>
            <a:ext cx="2254885" cy="11576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H="1">
            <a:off x="1001395" y="264795"/>
            <a:ext cx="535940" cy="2886710"/>
          </a:xfrm>
          <a:prstGeom prst="rect">
            <a:avLst/>
          </a:prstGeom>
          <a:gradFill>
            <a:gsLst>
              <a:gs pos="20000">
                <a:schemeClr val="accent2">
                  <a:hueOff val="-2520000"/>
                  <a:alpha val="60000"/>
                </a:schemeClr>
              </a:gs>
              <a:gs pos="100000">
                <a:schemeClr val="accent2"/>
              </a:gs>
            </a:gsLst>
          </a:gradFill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MM</a:t>
            </a:r>
            <a:endParaRPr lang="en-US" altLang="zh-CN" b="1">
              <a:solidFill>
                <a:schemeClr val="tx1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1962150" y="264795"/>
            <a:ext cx="535940" cy="2886710"/>
          </a:xfrm>
          <a:prstGeom prst="rect">
            <a:avLst/>
          </a:prstGeom>
          <a:gradFill>
            <a:gsLst>
              <a:gs pos="20000">
                <a:schemeClr val="accent3">
                  <a:hueOff val="-2520000"/>
                  <a:alpha val="60000"/>
                </a:schemeClr>
              </a:gs>
              <a:gs pos="100000">
                <a:schemeClr val="accent3"/>
              </a:gs>
            </a:gsLst>
          </a:gra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IPC</a:t>
            </a:r>
            <a:endParaRPr lang="en-US" altLang="zh-CN" b="1">
              <a:solidFill>
                <a:schemeClr val="tx1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2922905" y="264795"/>
            <a:ext cx="923925" cy="2886710"/>
          </a:xfrm>
          <a:prstGeom prst="rect">
            <a:avLst/>
          </a:prstGeom>
          <a:gradFill>
            <a:gsLst>
              <a:gs pos="20000">
                <a:schemeClr val="accent3">
                  <a:hueOff val="-2520000"/>
                  <a:alpha val="60000"/>
                </a:schemeClr>
              </a:gs>
              <a:gs pos="100000">
                <a:schemeClr val="accent3"/>
              </a:gs>
            </a:gsLst>
          </a:gra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IPC</a:t>
            </a:r>
            <a:endParaRPr lang="en-US" altLang="zh-CN" b="1">
              <a:solidFill>
                <a:schemeClr val="tx1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6430645" y="2605405"/>
            <a:ext cx="1369060" cy="1345565"/>
          </a:xfrm>
          <a:prstGeom prst="rect">
            <a:avLst/>
          </a:prstGeom>
          <a:gradFill>
            <a:gsLst>
              <a:gs pos="20000">
                <a:schemeClr val="accent3">
                  <a:hueOff val="-2520000"/>
                  <a:alpha val="60000"/>
                </a:schemeClr>
              </a:gs>
              <a:gs pos="100000">
                <a:schemeClr val="accent3"/>
              </a:gs>
            </a:gsLst>
          </a:gra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1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TASK</a:t>
            </a:r>
            <a:endParaRPr lang="en-US" altLang="zh-CN" sz="1600" b="1">
              <a:solidFill>
                <a:schemeClr val="tx1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1070" y="0"/>
            <a:ext cx="2531745" cy="141795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 rot="0">
            <a:off x="1202690" y="6229985"/>
            <a:ext cx="9343390" cy="448310"/>
            <a:chOff x="1933" y="8749"/>
            <a:chExt cx="14714" cy="706"/>
          </a:xfrm>
        </p:grpSpPr>
        <p:sp>
          <p:nvSpPr>
            <p:cNvPr id="64" name="矩形 63"/>
            <p:cNvSpPr/>
            <p:nvPr/>
          </p:nvSpPr>
          <p:spPr>
            <a:xfrm>
              <a:off x="1933" y="8749"/>
              <a:ext cx="14714" cy="707"/>
            </a:xfrm>
            <a:prstGeom prst="rect">
              <a:avLst/>
            </a:prstGeom>
            <a:solidFill>
              <a:srgbClr val="4C4C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cxnSp>
          <p:nvCxnSpPr>
            <p:cNvPr id="65" name="直接连接符 64"/>
            <p:cNvCxnSpPr/>
            <p:nvPr/>
          </p:nvCxnSpPr>
          <p:spPr>
            <a:xfrm flipH="1">
              <a:off x="9080" y="8749"/>
              <a:ext cx="1040" cy="675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831" y="8815"/>
              <a:ext cx="30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FFFFFF"/>
                  </a:solidFill>
                </a:rPr>
                <a:t>LOONGARCH平台</a:t>
              </a:r>
              <a:endParaRPr lang="en-US" altLang="zh-CN" sz="1600">
                <a:solidFill>
                  <a:srgbClr val="FFFFFF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993" y="8835"/>
              <a:ext cx="264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FFFFFF"/>
                  </a:solidFill>
                </a:rPr>
                <a:t>RISCV 平台</a:t>
              </a:r>
              <a:endParaRPr lang="en-US" altLang="zh-CN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019175" y="755015"/>
            <a:ext cx="9710420" cy="5149850"/>
            <a:chOff x="1605" y="1189"/>
            <a:chExt cx="15292" cy="8110"/>
          </a:xfrm>
        </p:grpSpPr>
        <p:sp>
          <p:nvSpPr>
            <p:cNvPr id="139" name="矩形 138"/>
            <p:cNvSpPr/>
            <p:nvPr/>
          </p:nvSpPr>
          <p:spPr>
            <a:xfrm>
              <a:off x="1605" y="1189"/>
              <a:ext cx="15293" cy="8110"/>
            </a:xfrm>
            <a:prstGeom prst="rect">
              <a:avLst/>
            </a:prstGeom>
            <a:noFill/>
            <a:ln w="25400" cmpd="sng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879" y="1353"/>
              <a:ext cx="14714" cy="342"/>
            </a:xfrm>
            <a:prstGeom prst="rect">
              <a:avLst/>
            </a:prstGeom>
            <a:solidFill>
              <a:srgbClr val="4C4C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POSIX</a:t>
              </a:r>
              <a:endParaRPr lang="en-US" altLang="zh-CN" sz="1400"/>
            </a:p>
          </p:txBody>
        </p:sp>
        <p:grpSp>
          <p:nvGrpSpPr>
            <p:cNvPr id="54" name="组合 53"/>
            <p:cNvGrpSpPr/>
            <p:nvPr/>
          </p:nvGrpSpPr>
          <p:grpSpPr>
            <a:xfrm rot="0">
              <a:off x="1879" y="2605"/>
              <a:ext cx="4370" cy="2774"/>
              <a:chOff x="1918" y="1134"/>
              <a:chExt cx="4370" cy="27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918" y="1134"/>
                <a:ext cx="4371" cy="2774"/>
              </a:xfrm>
              <a:prstGeom prst="roundRect">
                <a:avLst/>
              </a:prstGeom>
              <a:solidFill>
                <a:srgbClr val="F0B57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368" y="1368"/>
                <a:ext cx="3471" cy="5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/>
                  <a:t>任务管理子模块</a:t>
                </a:r>
                <a:endParaRPr lang="en-US" altLang="zh-CN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296" y="2160"/>
                <a:ext cx="1600" cy="539"/>
              </a:xfrm>
              <a:prstGeom prst="roundRect">
                <a:avLst/>
              </a:prstGeom>
              <a:solidFill>
                <a:srgbClr val="F0B57C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进程管理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239" y="2160"/>
                <a:ext cx="1600" cy="539"/>
              </a:xfrm>
              <a:prstGeom prst="roundRect">
                <a:avLst/>
              </a:prstGeom>
              <a:solidFill>
                <a:srgbClr val="F0B57C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异步调度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2296" y="2969"/>
                <a:ext cx="1600" cy="539"/>
              </a:xfrm>
              <a:prstGeom prst="roundRect">
                <a:avLst/>
              </a:prstGeom>
              <a:solidFill>
                <a:srgbClr val="F0B57C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CPU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239" y="2969"/>
                <a:ext cx="1600" cy="539"/>
              </a:xfrm>
              <a:prstGeom prst="roundRect">
                <a:avLst/>
              </a:prstGeom>
              <a:solidFill>
                <a:srgbClr val="F0B57C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信号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7063" y="2196"/>
              <a:ext cx="4370" cy="3650"/>
              <a:chOff x="1992" y="2287"/>
              <a:chExt cx="4370" cy="365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992" y="2287"/>
                <a:ext cx="4371" cy="3651"/>
              </a:xfrm>
              <a:prstGeom prst="roundRect">
                <a:avLst/>
              </a:prstGeom>
              <a:solidFill>
                <a:srgbClr val="FBE691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442" y="2521"/>
                <a:ext cx="3471" cy="5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/>
                  <a:t>内存管理子模块</a:t>
                </a:r>
                <a:endParaRPr lang="en-US" altLang="zh-CN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370" y="3313"/>
                <a:ext cx="1600" cy="539"/>
              </a:xfrm>
              <a:prstGeom prst="roundRect">
                <a:avLst/>
              </a:prstGeom>
              <a:solidFill>
                <a:srgbClr val="FBE69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虚拟地址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4313" y="3313"/>
                <a:ext cx="1600" cy="539"/>
              </a:xfrm>
              <a:prstGeom prst="roundRect">
                <a:avLst/>
              </a:prstGeom>
              <a:solidFill>
                <a:srgbClr val="FBE69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物理内存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370" y="4122"/>
                <a:ext cx="1600" cy="539"/>
              </a:xfrm>
              <a:prstGeom prst="roundRect">
                <a:avLst/>
              </a:prstGeom>
              <a:solidFill>
                <a:srgbClr val="FBE69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COW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313" y="4122"/>
                <a:ext cx="1600" cy="539"/>
              </a:xfrm>
              <a:prstGeom prst="roundRect">
                <a:avLst/>
              </a:prstGeom>
              <a:solidFill>
                <a:srgbClr val="FBE69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页缓存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370" y="4931"/>
                <a:ext cx="1600" cy="539"/>
              </a:xfrm>
              <a:prstGeom prst="roundRect">
                <a:avLst/>
              </a:prstGeom>
              <a:solidFill>
                <a:srgbClr val="FBE69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懒分配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12198" y="2181"/>
              <a:ext cx="4370" cy="3650"/>
              <a:chOff x="12208" y="1982"/>
              <a:chExt cx="4370" cy="365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2208" y="1982"/>
                <a:ext cx="4371" cy="3651"/>
              </a:xfrm>
              <a:prstGeom prst="roundRect">
                <a:avLst/>
              </a:prstGeom>
              <a:solidFill>
                <a:srgbClr val="CCD798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658" y="2216"/>
                <a:ext cx="3471" cy="5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/>
                  <a:t>文件系统子模块</a:t>
                </a:r>
                <a:endParaRPr lang="en-US" altLang="zh-CN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2660" y="2992"/>
                <a:ext cx="3470" cy="539"/>
              </a:xfrm>
              <a:prstGeom prst="roundRect">
                <a:avLst/>
              </a:prstGeom>
              <a:solidFill>
                <a:srgbClr val="CCD79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虚拟文件系统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2660" y="3785"/>
                <a:ext cx="1136" cy="1366"/>
              </a:xfrm>
              <a:prstGeom prst="roundRect">
                <a:avLst/>
              </a:prstGeom>
              <a:solidFill>
                <a:srgbClr val="CCD79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EXT4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3957" y="3785"/>
                <a:ext cx="1136" cy="1366"/>
              </a:xfrm>
              <a:prstGeom prst="roundRect">
                <a:avLst/>
              </a:prstGeom>
              <a:solidFill>
                <a:srgbClr val="CCD79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ProcFS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5254" y="3785"/>
                <a:ext cx="871" cy="1366"/>
              </a:xfrm>
              <a:prstGeom prst="roundRect">
                <a:avLst/>
              </a:prstGeom>
              <a:solidFill>
                <a:srgbClr val="CCD79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...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36" name="直接连接符 35"/>
            <p:cNvCxnSpPr>
              <a:endCxn id="5" idx="0"/>
            </p:cNvCxnSpPr>
            <p:nvPr/>
          </p:nvCxnSpPr>
          <p:spPr>
            <a:xfrm>
              <a:off x="4065" y="1697"/>
              <a:ext cx="0" cy="90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236" y="1677"/>
              <a:ext cx="0" cy="50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23" idx="0"/>
            </p:cNvCxnSpPr>
            <p:nvPr/>
          </p:nvCxnSpPr>
          <p:spPr>
            <a:xfrm>
              <a:off x="14384" y="1719"/>
              <a:ext cx="0" cy="4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5" idx="1"/>
            </p:cNvCxnSpPr>
            <p:nvPr/>
          </p:nvCxnSpPr>
          <p:spPr>
            <a:xfrm flipH="1">
              <a:off x="6251" y="4022"/>
              <a:ext cx="81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3" idx="1"/>
              <a:endCxn id="15" idx="3"/>
            </p:cNvCxnSpPr>
            <p:nvPr/>
          </p:nvCxnSpPr>
          <p:spPr>
            <a:xfrm flipH="1">
              <a:off x="11434" y="4007"/>
              <a:ext cx="764" cy="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 rot="0">
              <a:off x="12222" y="6318"/>
              <a:ext cx="4371" cy="1759"/>
              <a:chOff x="1992" y="956"/>
              <a:chExt cx="4371" cy="3651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992" y="956"/>
                <a:ext cx="4371" cy="3651"/>
              </a:xfrm>
              <a:prstGeom prst="roundRect">
                <a:avLst/>
              </a:prstGeom>
              <a:solidFill>
                <a:srgbClr val="8ABF9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444" y="1336"/>
                <a:ext cx="3471" cy="11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/>
                  <a:t>设备管理子模块</a:t>
                </a:r>
                <a:endParaRPr lang="en-US" altLang="zh-CN"/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9384" y="4840"/>
              <a:ext cx="1600" cy="539"/>
            </a:xfrm>
            <a:prstGeom prst="roundRect">
              <a:avLst/>
            </a:prstGeom>
            <a:solidFill>
              <a:srgbClr val="FBE69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bg2">
                      <a:lumMod val="10000"/>
                    </a:schemeClr>
                  </a:solidFill>
                </a:rPr>
                <a:t>页表</a:t>
              </a:r>
              <a:endParaRPr lang="en-US" altLang="zh-CN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2811" y="7153"/>
              <a:ext cx="1296" cy="539"/>
            </a:xfrm>
            <a:prstGeom prst="roundRect">
              <a:avLst/>
            </a:prstGeom>
            <a:solidFill>
              <a:srgbClr val="8ABF9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bg2">
                      <a:lumMod val="10000"/>
                    </a:schemeClr>
                  </a:solidFill>
                </a:rPr>
                <a:t>块设备</a:t>
              </a:r>
              <a:endParaRPr lang="en-US" altLang="zh-CN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4603" y="7158"/>
              <a:ext cx="1512" cy="539"/>
            </a:xfrm>
            <a:prstGeom prst="roundRect">
              <a:avLst/>
            </a:prstGeom>
            <a:solidFill>
              <a:srgbClr val="8ABF9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bg2">
                      <a:lumMod val="10000"/>
                    </a:schemeClr>
                  </a:solidFill>
                </a:rPr>
                <a:t>字符设备</a:t>
              </a:r>
              <a:endParaRPr lang="en-US" altLang="zh-CN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 rot="0">
              <a:off x="1880" y="8498"/>
              <a:ext cx="14712" cy="674"/>
              <a:chOff x="1919" y="7436"/>
              <a:chExt cx="14712" cy="674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1919" y="7436"/>
                <a:ext cx="14713" cy="675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933" y="7517"/>
                <a:ext cx="256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</a:rPr>
                  <a:t>硬件抽象层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5251" y="7573"/>
                <a:ext cx="3165" cy="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MMU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8825" y="7573"/>
                <a:ext cx="3165" cy="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CPU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2399" y="7589"/>
                <a:ext cx="3165" cy="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电源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9" name="直接连接符 68"/>
            <p:cNvCxnSpPr>
              <a:endCxn id="5" idx="2"/>
            </p:cNvCxnSpPr>
            <p:nvPr/>
          </p:nvCxnSpPr>
          <p:spPr>
            <a:xfrm flipV="1">
              <a:off x="4065" y="5379"/>
              <a:ext cx="0" cy="311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7" idx="0"/>
              <a:endCxn id="15" idx="2"/>
            </p:cNvCxnSpPr>
            <p:nvPr/>
          </p:nvCxnSpPr>
          <p:spPr>
            <a:xfrm flipV="1">
              <a:off x="9237" y="5847"/>
              <a:ext cx="12" cy="26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23" idx="2"/>
            </p:cNvCxnSpPr>
            <p:nvPr/>
          </p:nvCxnSpPr>
          <p:spPr>
            <a:xfrm flipH="1" flipV="1">
              <a:off x="14384" y="5832"/>
              <a:ext cx="12" cy="50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4384" y="8077"/>
              <a:ext cx="0" cy="47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5" name="直接连接符 74"/>
          <p:cNvCxnSpPr>
            <a:stCxn id="64" idx="0"/>
            <a:endCxn id="57" idx="2"/>
          </p:cNvCxnSpPr>
          <p:nvPr/>
        </p:nvCxnSpPr>
        <p:spPr>
          <a:xfrm flipH="1" flipV="1">
            <a:off x="5865495" y="5824855"/>
            <a:ext cx="8890" cy="4051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498715" y="5815965"/>
            <a:ext cx="8890" cy="4051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9124950" y="5815965"/>
            <a:ext cx="8890" cy="4051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4309745" y="5824855"/>
            <a:ext cx="8890" cy="4051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 flipV="1">
            <a:off x="2449195" y="5824855"/>
            <a:ext cx="8890" cy="4051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036445" y="274320"/>
            <a:ext cx="7611110" cy="3689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用户程序</a:t>
            </a:r>
            <a:endParaRPr lang="en-US" altLang="zh-CN"/>
          </a:p>
        </p:txBody>
      </p:sp>
      <p:cxnSp>
        <p:nvCxnSpPr>
          <p:cNvPr id="138" name="直接连接符 137"/>
          <p:cNvCxnSpPr/>
          <p:nvPr/>
        </p:nvCxnSpPr>
        <p:spPr>
          <a:xfrm>
            <a:off x="5864860" y="644525"/>
            <a:ext cx="0" cy="2146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8950" y="323850"/>
            <a:ext cx="272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文件系统超级块与块设备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文字</Application>
  <PresentationFormat>宽屏</PresentationFormat>
  <Paragraphs>174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PingFang SC Semibold</vt:lpstr>
      <vt:lpstr>PingFang SC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嗯</cp:lastModifiedBy>
  <cp:revision>167</cp:revision>
  <dcterms:created xsi:type="dcterms:W3CDTF">2025-06-28T12:19:05Z</dcterms:created>
  <dcterms:modified xsi:type="dcterms:W3CDTF">2025-06-28T12:19:05Z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C52725A1FEB54ACE25675E68CE8266A8_41</vt:lpwstr>
  </property>
</Properties>
</file>