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78" r:id="rId11"/>
    <p:sldId id="264" r:id="rId12"/>
    <p:sldId id="268" r:id="rId13"/>
    <p:sldId id="279" r:id="rId14"/>
    <p:sldId id="266" r:id="rId15"/>
    <p:sldId id="267" r:id="rId16"/>
    <p:sldId id="269" r:id="rId17"/>
    <p:sldId id="280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A9858-4B25-4C4A-ADDB-7264FA077810}" type="datetimeFigureOut">
              <a:rPr lang="ru-RU" smtClean="0"/>
              <a:t>23.05.2017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82C9-E8F7-4C27-B605-7468AF5E7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46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782C9-E8F7-4C27-B605-7468AF5E75D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471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782C9-E8F7-4C27-B605-7468AF5E75D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73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782C9-E8F7-4C27-B605-7468AF5E75D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73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782C9-E8F7-4C27-B605-7468AF5E75D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73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782C9-E8F7-4C27-B605-7468AF5E75D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73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782C9-E8F7-4C27-B605-7468AF5E75D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73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782C9-E8F7-4C27-B605-7468AF5E75D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73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782C9-E8F7-4C27-B605-7468AF5E75D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7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782C9-E8F7-4C27-B605-7468AF5E75D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73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782C9-E8F7-4C27-B605-7468AF5E75D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73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782C9-E8F7-4C27-B605-7468AF5E75D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7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782C9-E8F7-4C27-B605-7468AF5E75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7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782C9-E8F7-4C27-B605-7468AF5E75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73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782C9-E8F7-4C27-B605-7468AF5E75D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7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782C9-E8F7-4C27-B605-7468AF5E75D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7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782C9-E8F7-4C27-B605-7468AF5E75D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73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782C9-E8F7-4C27-B605-7468AF5E75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7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782C9-E8F7-4C27-B605-7468AF5E75D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73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782C9-E8F7-4C27-B605-7468AF5E75D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7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22EC-158E-4A73-882B-676FFD1FAE03}" type="datetime1">
              <a:rPr lang="ru-RU" smtClean="0"/>
              <a:t>23.05.2017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C742-44FD-4856-83D2-4024D78B9104}" type="datetime1">
              <a:rPr lang="ru-RU" smtClean="0"/>
              <a:t>23.05.2017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306B-4F71-411D-9684-7CE4C5ACB6B7}" type="datetime1">
              <a:rPr lang="ru-RU" smtClean="0"/>
              <a:t>23.05.2017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D540-D55D-458E-A424-98125251609F}" type="datetime1">
              <a:rPr lang="ru-RU" smtClean="0"/>
              <a:t>23.05.2017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E6D2-95AA-40E3-A1CD-F973B55DE8C0}" type="datetime1">
              <a:rPr lang="ru-RU" smtClean="0"/>
              <a:t>23.05.2017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B1E7-94B9-4B51-B620-BA439C6816BB}" type="datetime1">
              <a:rPr lang="ru-RU" smtClean="0"/>
              <a:t>23.05.2017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28B4-3C95-41E3-A5D3-622792796884}" type="datetime1">
              <a:rPr lang="ru-RU" smtClean="0"/>
              <a:t>23.05.2017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240E-7830-48A9-893F-8F13ABC6FBAE}" type="datetime1">
              <a:rPr lang="ru-RU" smtClean="0"/>
              <a:t>23.05.2017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A923-4866-458C-A06D-4130FC0BF304}" type="datetime1">
              <a:rPr lang="ru-RU" smtClean="0"/>
              <a:t>23.05.2017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81F7-5964-4E53-97E9-594D66C08BA1}" type="datetime1">
              <a:rPr lang="ru-RU" smtClean="0"/>
              <a:t>23.05.2017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2688-A78A-4F65-A76F-013A396C20DF}" type="datetime1">
              <a:rPr lang="ru-RU" smtClean="0"/>
              <a:t>23.05.2017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08D8F5D-BDD3-48E8-B1FC-10E49777B945}" type="datetime1">
              <a:rPr lang="ru-RU" smtClean="0"/>
              <a:t>23.05.2017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ilu\Desktop\800px-JEmblema_HA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9157" y="147045"/>
            <a:ext cx="1522926" cy="82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kss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9690" y="5350042"/>
            <a:ext cx="1580675" cy="1509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0" y="1270183"/>
            <a:ext cx="9358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tx2">
                    <a:lumMod val="50000"/>
                  </a:schemeClr>
                </a:solidFill>
              </a:rPr>
              <a:t>Национальный аэрокосмический университет </a:t>
            </a:r>
            <a:br>
              <a:rPr lang="ru-RU" sz="24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2400" b="1" dirty="0" smtClean="0">
                <a:solidFill>
                  <a:schemeClr val="tx2">
                    <a:lumMod val="50000"/>
                  </a:schemeClr>
                </a:solidFill>
              </a:rPr>
              <a:t>им. Н.Е. Жуковского „Харьковский авиационный институт”</a:t>
            </a:r>
            <a:endParaRPr lang="ru-RU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3800" y="2342720"/>
            <a:ext cx="857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ctr"/>
            <a:r>
              <a:rPr lang="ru-RU" sz="2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Кафедра компьютерных систем и сетей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9690" y="2996952"/>
            <a:ext cx="87966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Почтовый 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клиент (получение почты</a:t>
            </a:r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4756502"/>
            <a:ext cx="3706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/>
              <a:t>Докладчик: Бершадский Я.В.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студент 535а группы</a:t>
            </a: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t>1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4926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90863"/>
            <a:ext cx="6819718" cy="1437937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sz="2800" dirty="0"/>
              <a:t>Проектирование. </a:t>
            </a:r>
            <a:r>
              <a:rPr lang="ru-RU" sz="2800" dirty="0">
                <a:effectLst/>
              </a:rPr>
              <a:t>Графический интерфейс конфигуратора </a:t>
            </a:r>
            <a:r>
              <a:rPr lang="ru-RU" sz="2800" dirty="0" smtClean="0">
                <a:effectLst/>
              </a:rPr>
              <a:t>(Настройки работы с лог-файлами)</a:t>
            </a:r>
            <a:endParaRPr lang="ru-RU" sz="2800" dirty="0"/>
          </a:p>
        </p:txBody>
      </p:sp>
      <p:pic>
        <p:nvPicPr>
          <p:cNvPr id="5" name="Picture 2" descr="C:\Users\Lilu\Desktop\800px-JEmblema_HA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9157" y="147045"/>
            <a:ext cx="1522926" cy="82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t>10</a:t>
            </a:fld>
            <a:endParaRPr lang="ru-RU" sz="180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2601"/>
            <a:ext cx="5038725" cy="4610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6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602" y="116632"/>
            <a:ext cx="6819718" cy="1052736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sz="2800" dirty="0" smtClean="0"/>
              <a:t>Разработка. </a:t>
            </a:r>
            <a:r>
              <a:rPr lang="ru-RU" sz="2800" dirty="0" smtClean="0">
                <a:effectLst/>
              </a:rPr>
              <a:t>Комбинированная </a:t>
            </a:r>
            <a:r>
              <a:rPr lang="ru-RU" sz="2800" dirty="0">
                <a:effectLst/>
              </a:rPr>
              <a:t>д</a:t>
            </a:r>
            <a:r>
              <a:rPr lang="ru-RU" sz="2800" dirty="0" smtClean="0">
                <a:effectLst/>
              </a:rPr>
              <a:t>иаграмма пакетов и классов</a:t>
            </a:r>
            <a:endParaRPr lang="ru-RU" sz="2800" dirty="0"/>
          </a:p>
        </p:txBody>
      </p:sp>
      <p:pic>
        <p:nvPicPr>
          <p:cNvPr id="5" name="Picture 2" descr="C:\Users\Lilu\Desktop\800px-JEmblema_HA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9157" y="147045"/>
            <a:ext cx="1522926" cy="82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t>11</a:t>
            </a:fld>
            <a:endParaRPr lang="ru-RU" sz="180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 descr="C:\Study\3 course\Practic\3.6\CP\jpgPackAndClassDiagramm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9"/>
          <a:stretch/>
        </p:blipFill>
        <p:spPr bwMode="auto">
          <a:xfrm>
            <a:off x="2581657" y="1196753"/>
            <a:ext cx="3934559" cy="5470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12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439" y="-171400"/>
            <a:ext cx="6819718" cy="1052736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sz="2800" dirty="0" smtClean="0"/>
              <a:t>Разработка. </a:t>
            </a:r>
            <a:r>
              <a:rPr lang="ru-RU" sz="2800" dirty="0" smtClean="0">
                <a:effectLst/>
              </a:rPr>
              <a:t>Схема алгоритма (Часть 1)</a:t>
            </a:r>
            <a:endParaRPr lang="ru-RU" sz="2800" dirty="0"/>
          </a:p>
        </p:txBody>
      </p:sp>
      <p:pic>
        <p:nvPicPr>
          <p:cNvPr id="5" name="Picture 2" descr="C:\Users\Lilu\Desktop\800px-JEmblema_HA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9157" y="147045"/>
            <a:ext cx="1522926" cy="82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t>12</a:t>
            </a:fld>
            <a:endParaRPr lang="ru-RU" sz="180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477346"/>
              </p:ext>
            </p:extLst>
          </p:nvPr>
        </p:nvGraphicFramePr>
        <p:xfrm>
          <a:off x="2754916" y="969425"/>
          <a:ext cx="3977324" cy="540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Visio" r:id="rId5" imgW="4836819" imgH="8135332" progId="Visio.Drawing.11">
                  <p:embed/>
                </p:oleObj>
              </mc:Choice>
              <mc:Fallback>
                <p:oleObj name="Visio" r:id="rId5" imgW="4836819" imgH="8135332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2866"/>
                      <a:stretch>
                        <a:fillRect/>
                      </a:stretch>
                    </p:blipFill>
                    <p:spPr bwMode="auto">
                      <a:xfrm>
                        <a:off x="2754916" y="969425"/>
                        <a:ext cx="3977324" cy="5406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08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439" y="-171400"/>
            <a:ext cx="6819718" cy="1052736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sz="2800" dirty="0" smtClean="0"/>
              <a:t>Разработка. </a:t>
            </a:r>
            <a:r>
              <a:rPr lang="ru-RU" sz="2800" dirty="0" smtClean="0">
                <a:effectLst/>
              </a:rPr>
              <a:t>Схема алгоритма (Часть 2)</a:t>
            </a:r>
            <a:endParaRPr lang="ru-RU" sz="2800" dirty="0"/>
          </a:p>
        </p:txBody>
      </p:sp>
      <p:pic>
        <p:nvPicPr>
          <p:cNvPr id="5" name="Picture 2" descr="C:\Users\Lilu\Desktop\800px-JEmblema_HA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9157" y="147045"/>
            <a:ext cx="1522926" cy="82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t>13</a:t>
            </a:fld>
            <a:endParaRPr lang="ru-RU" sz="180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261071"/>
              </p:ext>
            </p:extLst>
          </p:nvPr>
        </p:nvGraphicFramePr>
        <p:xfrm>
          <a:off x="2339975" y="1196975"/>
          <a:ext cx="4164013" cy="542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Visio" r:id="rId5" imgW="6905744" imgH="10886073" progId="Visio.Drawing.11">
                  <p:embed/>
                </p:oleObj>
              </mc:Choice>
              <mc:Fallback>
                <p:oleObj name="Visio" r:id="rId5" imgW="6905744" imgH="1088607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31"/>
                      <a:stretch>
                        <a:fillRect/>
                      </a:stretch>
                    </p:blipFill>
                    <p:spPr bwMode="auto">
                      <a:xfrm>
                        <a:off x="2339975" y="1196975"/>
                        <a:ext cx="4164013" cy="5427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526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602" y="116632"/>
            <a:ext cx="6819718" cy="1052736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sz="3200" dirty="0" smtClean="0"/>
              <a:t>Верификация</a:t>
            </a:r>
            <a:endParaRPr lang="ru-RU" sz="3200" dirty="0"/>
          </a:p>
        </p:txBody>
      </p:sp>
      <p:pic>
        <p:nvPicPr>
          <p:cNvPr id="5" name="Picture 2" descr="C:\Users\Lilu\Desktop\800px-JEmblema_HA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9157" y="147045"/>
            <a:ext cx="1522926" cy="82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t>14</a:t>
            </a:fld>
            <a:endParaRPr lang="ru-RU" sz="18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06663"/>
              </p:ext>
            </p:extLst>
          </p:nvPr>
        </p:nvGraphicFramePr>
        <p:xfrm>
          <a:off x="719572" y="1340768"/>
          <a:ext cx="7704856" cy="5000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5351"/>
                <a:gridCol w="4789505"/>
              </a:tblGrid>
              <a:tr h="4601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Требование в ТЗ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(Задача или функция)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Подтверждение выполнения. Разработка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(Класс.Метод())</a:t>
                      </a:r>
                      <a:endParaRPr lang="ru-RU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</a:tr>
              <a:tr h="9151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Периодически</a:t>
                      </a:r>
                      <a:r>
                        <a:rPr lang="ru-RU" sz="1600" dirty="0">
                          <a:effectLst/>
                        </a:rPr>
                        <a:t>, в фоновом режиме, получение почты согласно конфигурациям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WorkWithConfig.GetConfigValue</a:t>
                      </a:r>
                      <a:r>
                        <a:rPr lang="ru-RU" sz="1600" dirty="0">
                          <a:effectLst/>
                        </a:rPr>
                        <a:t> ()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MailClient.connect</a:t>
                      </a:r>
                      <a:r>
                        <a:rPr lang="ru-RU" sz="1600" dirty="0">
                          <a:effectLst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MailClient.loopService</a:t>
                      </a:r>
                      <a:r>
                        <a:rPr lang="ru-RU" sz="1600" dirty="0">
                          <a:effectLst/>
                        </a:rPr>
                        <a:t>()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</a:tr>
              <a:tr h="9151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Распределение </a:t>
                      </a:r>
                      <a:r>
                        <a:rPr lang="ru-RU" sz="1600" dirty="0">
                          <a:effectLst/>
                        </a:rPr>
                        <a:t>писем по каталогам в зависимости от настроек пользователя;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MailClient.MoveToFolder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</a:tr>
              <a:tr h="9203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Распаковка </a:t>
                      </a:r>
                      <a:r>
                        <a:rPr lang="ru-RU" sz="1600" dirty="0">
                          <a:effectLst/>
                        </a:rPr>
                        <a:t>приложенных архивов в каталог в зависимости от отправителя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MailClient.FileName</a:t>
                      </a:r>
                      <a:r>
                        <a:rPr lang="en-US" sz="16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MailClient.GetAttachments</a:t>
                      </a:r>
                      <a:r>
                        <a:rPr lang="en-US" sz="16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</a:tr>
              <a:tr h="9203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Настройка </a:t>
                      </a:r>
                      <a:r>
                        <a:rPr lang="ru-RU" sz="1600" dirty="0">
                          <a:effectLst/>
                        </a:rPr>
                        <a:t>конфигурационного файла через графический интерфейс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WorkWithConfig.SetConfigValue</a:t>
                      </a:r>
                      <a:r>
                        <a:rPr lang="en-US" sz="16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</a:tr>
              <a:tr h="6902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 err="1" smtClean="0">
                          <a:effectLst/>
                        </a:rPr>
                        <a:t>Ведение</a:t>
                      </a:r>
                      <a:r>
                        <a:rPr lang="uk-UA" sz="1600" dirty="0" smtClean="0">
                          <a:effectLst/>
                        </a:rPr>
                        <a:t> </a:t>
                      </a:r>
                      <a:r>
                        <a:rPr lang="uk-UA" sz="1600" dirty="0" err="1">
                          <a:effectLst/>
                        </a:rPr>
                        <a:t>лога</a:t>
                      </a:r>
                      <a:r>
                        <a:rPr lang="uk-UA" sz="1600" dirty="0">
                          <a:effectLst/>
                        </a:rPr>
                        <a:t> </a:t>
                      </a:r>
                      <a:r>
                        <a:rPr lang="uk-UA" sz="1600" dirty="0" err="1">
                          <a:effectLst/>
                        </a:rPr>
                        <a:t>работы</a:t>
                      </a:r>
                      <a:r>
                        <a:rPr lang="uk-UA" sz="1600" dirty="0">
                          <a:effectLst/>
                        </a:rPr>
                        <a:t> в </a:t>
                      </a:r>
                      <a:r>
                        <a:rPr lang="uk-UA" sz="1600" dirty="0" err="1">
                          <a:effectLst/>
                        </a:rPr>
                        <a:t>текстовом</a:t>
                      </a:r>
                      <a:r>
                        <a:rPr lang="uk-UA" sz="1600" dirty="0">
                          <a:effectLst/>
                        </a:rPr>
                        <a:t> файле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 err="1">
                          <a:effectLst/>
                        </a:rPr>
                        <a:t>WorkWithConfig.SetConfigValue</a:t>
                      </a:r>
                      <a:r>
                        <a:rPr lang="uk-UA" sz="1600" dirty="0">
                          <a:effectLst/>
                        </a:rPr>
                        <a:t>()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 err="1">
                          <a:effectLst/>
                        </a:rPr>
                        <a:t>MailClient.AddLog</a:t>
                      </a:r>
                      <a:r>
                        <a:rPr lang="uk-UA" sz="1600" dirty="0">
                          <a:effectLst/>
                        </a:rPr>
                        <a:t>()</a:t>
                      </a:r>
                      <a:endParaRPr lang="ru-RU" sz="16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 err="1">
                          <a:effectLst/>
                        </a:rPr>
                        <a:t>MailClient.LogRotate</a:t>
                      </a:r>
                      <a:r>
                        <a:rPr lang="uk-UA" sz="1600" dirty="0">
                          <a:effectLst/>
                        </a:rPr>
                        <a:t>()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616" marR="6061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9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602" y="116632"/>
            <a:ext cx="6819718" cy="1052736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sz="3200" dirty="0" smtClean="0"/>
              <a:t>Тестирование</a:t>
            </a:r>
            <a:endParaRPr lang="ru-RU" sz="3200" dirty="0"/>
          </a:p>
        </p:txBody>
      </p:sp>
      <p:pic>
        <p:nvPicPr>
          <p:cNvPr id="5" name="Picture 2" descr="C:\Users\Lilu\Desktop\800px-JEmblema_HA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9157" y="147045"/>
            <a:ext cx="1522926" cy="82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t>15</a:t>
            </a:fld>
            <a:endParaRPr lang="ru-RU" sz="180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35595"/>
              </p:ext>
            </p:extLst>
          </p:nvPr>
        </p:nvGraphicFramePr>
        <p:xfrm>
          <a:off x="457200" y="1387436"/>
          <a:ext cx="8229600" cy="480961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Тестируемая функция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Цель теста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1) Запись данных в конфигурационный файл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Проверка наличия конфигурационного файла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Проверка синтаксиса введённых критериев размещения писем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30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Проверка на выбор несуществующей директории 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52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2) Перезапуск службы с конфигуратора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Проверка реакции конфигуратора на отсутствие службы  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4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3) Подключение к почтовому серверу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Проверка подключения к несуществующему серверу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Проверка на подключение к существующему серверу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4) Аутентификация  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Проверка авторизации по не правильный логину и паролю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Проверка авторизации по правильный логину и паролю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5) Помещение писем или их вложений в соответствующую подпапку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Проверка обработки критериев распределения писем по не валидному критерию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Проверка обработки критериев распределения писем по валидному критерию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Проверка на отсутствие корневого каталога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Проверка размещения письма которое подходит по двум критериям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602" y="116632"/>
            <a:ext cx="6819718" cy="1052736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sz="3200" dirty="0" smtClean="0"/>
              <a:t>Тестирование</a:t>
            </a:r>
            <a:endParaRPr lang="ru-RU" sz="3200" dirty="0"/>
          </a:p>
        </p:txBody>
      </p:sp>
      <p:pic>
        <p:nvPicPr>
          <p:cNvPr id="5" name="Picture 2" descr="C:\Users\Lilu\Desktop\800px-JEmblema_HA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9157" y="147045"/>
            <a:ext cx="1522926" cy="82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t>16</a:t>
            </a:fld>
            <a:endParaRPr lang="ru-RU" sz="180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0490"/>
              </p:ext>
            </p:extLst>
          </p:nvPr>
        </p:nvGraphicFramePr>
        <p:xfrm>
          <a:off x="457200" y="1508240"/>
          <a:ext cx="8229600" cy="42306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3607496"/>
                <a:gridCol w="462210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Тестируемая функция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Цель теста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  <a:effectLst/>
                        </a:rPr>
                        <a:t>6) Извлечение вложений и их распаковка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smtClean="0">
                          <a:solidFill>
                            <a:schemeClr val="tx1"/>
                          </a:solidFill>
                          <a:effectLst/>
                        </a:rPr>
                        <a:t>Проверка попытки распаковки не архива</a:t>
                      </a:r>
                      <a:endParaRPr lang="ru-RU" sz="140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Проверка распаковки архива в корень подпапки письма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endParaRPr lang="ru-RU" sz="20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Проверка распаковки архива в создаваемую для содержимого архива подпапку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Проверка отсутствия вложений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rowSpan="4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7) Ведение лог-файлов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Проверка записи в лог информации о текущей операции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Проверка создания лог файла по заданному в конфигурации имени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Проверка на переполнение заданного размера лог-файла 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Проверка на истечение даты хранения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8) Частота выполнения основного цикла программы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Проверка соответствия частоты работы службы 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5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602" y="116632"/>
            <a:ext cx="6819718" cy="1052736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sz="3600" dirty="0" smtClean="0"/>
              <a:t>Вы</a:t>
            </a:r>
            <a:r>
              <a:rPr lang="ru-RU" sz="3600" dirty="0"/>
              <a:t>в</a:t>
            </a:r>
            <a:r>
              <a:rPr lang="ru-RU" sz="3600" dirty="0" smtClean="0"/>
              <a:t>оды</a:t>
            </a:r>
            <a:endParaRPr lang="ru-RU" sz="3600" dirty="0"/>
          </a:p>
        </p:txBody>
      </p:sp>
      <p:pic>
        <p:nvPicPr>
          <p:cNvPr id="5" name="Picture 2" descr="C:\Users\Lilu\Desktop\800px-JEmblema_HA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9157" y="147045"/>
            <a:ext cx="1522926" cy="82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t>17</a:t>
            </a:fld>
            <a:endParaRPr lang="ru-RU" sz="180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611560" y="1628800"/>
            <a:ext cx="8294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24632" y="1556792"/>
            <a:ext cx="792088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Данная программа </a:t>
            </a:r>
            <a:r>
              <a:rPr lang="ru-RU" sz="28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выполняет следующие функции:</a:t>
            </a:r>
            <a:endParaRPr lang="ru-RU" sz="2800" dirty="0" smtClean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ru-RU" sz="2000" dirty="0"/>
              <a:t>периодически, в фоновом режиме, получение почты согласно настройкам, указанным в конфигурационном файле;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2000" dirty="0"/>
              <a:t>распределение писем по каталогам в зависимости от настроек пользователя;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2000" dirty="0"/>
              <a:t>распаковка приложенных архивов в каталог в зависимости от отправителя;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2000" dirty="0"/>
              <a:t>настройка конфигурационного файла через графический интерфейс;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2000" dirty="0"/>
              <a:t>ведение лога работы в текстовом файле.</a:t>
            </a:r>
          </a:p>
        </p:txBody>
      </p:sp>
    </p:spTree>
    <p:extLst>
      <p:ext uri="{BB962C8B-B14F-4D97-AF65-F5344CB8AC3E}">
        <p14:creationId xmlns:p14="http://schemas.microsoft.com/office/powerpoint/2010/main" val="24507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602" y="116632"/>
            <a:ext cx="6819718" cy="1052736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sz="3600" dirty="0" smtClean="0"/>
              <a:t>Вы</a:t>
            </a:r>
            <a:r>
              <a:rPr lang="ru-RU" sz="3600" dirty="0"/>
              <a:t>в</a:t>
            </a:r>
            <a:r>
              <a:rPr lang="ru-RU" sz="3600" dirty="0" smtClean="0"/>
              <a:t>оды</a:t>
            </a:r>
            <a:endParaRPr lang="ru-RU" sz="3600" dirty="0"/>
          </a:p>
        </p:txBody>
      </p:sp>
      <p:pic>
        <p:nvPicPr>
          <p:cNvPr id="5" name="Picture 2" descr="C:\Users\Lilu\Desktop\800px-JEmblema_HA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9157" y="147045"/>
            <a:ext cx="1522926" cy="82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t>18</a:t>
            </a:fld>
            <a:endParaRPr lang="ru-RU" sz="180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611560" y="1628800"/>
            <a:ext cx="8294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556792"/>
            <a:ext cx="792088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Пути дальнейшей модернизации:</a:t>
            </a:r>
            <a:endParaRPr lang="ru-RU" sz="28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ru-RU" sz="2000" dirty="0" smtClean="0"/>
              <a:t>1</a:t>
            </a:r>
            <a:r>
              <a:rPr lang="ru-RU" sz="2000" dirty="0"/>
              <a:t>) реализовать поддержку большего числа видов архивов;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2) повысить скорость работы данного ПО;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3) реализовать более удобный синтаксис создания критериев распределения писем;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4) реализовать вторую часть системы – автоматическое отправление писем, в результате возникновения каких-либо событий.</a:t>
            </a:r>
          </a:p>
        </p:txBody>
      </p:sp>
    </p:spTree>
    <p:extLst>
      <p:ext uri="{BB962C8B-B14F-4D97-AF65-F5344CB8AC3E}">
        <p14:creationId xmlns:p14="http://schemas.microsoft.com/office/powerpoint/2010/main" val="288875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2636912"/>
            <a:ext cx="7874355" cy="1052736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Спасибо за внимание!</a:t>
            </a:r>
            <a:endParaRPr lang="ru-RU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2" descr="C:\Users\Lilu\Desktop\800px-JEmblema_HA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9157" y="147045"/>
            <a:ext cx="1522926" cy="82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t>19</a:t>
            </a:fld>
            <a:endParaRPr lang="ru-RU" sz="180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611560" y="1628800"/>
            <a:ext cx="8294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54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756792"/>
          </a:xfrm>
        </p:spPr>
        <p:txBody>
          <a:bodyPr>
            <a:normAutofit fontScale="92500"/>
          </a:bodyPr>
          <a:lstStyle/>
          <a:p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Создание службы</a:t>
            </a:r>
            <a:r>
              <a:rPr lang="ru-RU" dirty="0"/>
              <a:t>, которая будет автоматически проверять почтовый ящик на наличие новых писем и хранить </a:t>
            </a:r>
            <a:r>
              <a:rPr lang="ru-RU" dirty="0" smtClean="0"/>
              <a:t>их содержимое в предопределённом месте.</a:t>
            </a:r>
            <a:endParaRPr lang="ru-RU" dirty="0"/>
          </a:p>
        </p:txBody>
      </p:sp>
      <p:pic>
        <p:nvPicPr>
          <p:cNvPr id="5" name="Picture 2" descr="C:\Users\Lilu\Desktop\800px-JEmblema_HA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9157" y="147045"/>
            <a:ext cx="1522926" cy="82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t>2</a:t>
            </a:fld>
            <a:endParaRPr lang="ru-RU" sz="18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18864" y="2708920"/>
            <a:ext cx="8229600" cy="10527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Актуальность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69404" y="3778672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Область применения разрабатываемой службы является узкой </a:t>
            </a:r>
            <a:r>
              <a:rPr lang="ru-RU" dirty="0"/>
              <a:t>и </a:t>
            </a:r>
            <a:r>
              <a:rPr lang="ru-RU" dirty="0" smtClean="0"/>
              <a:t>её можно использовать лишь для </a:t>
            </a:r>
            <a:r>
              <a:rPr lang="ru-RU" dirty="0"/>
              <a:t>решения </a:t>
            </a:r>
            <a:r>
              <a:rPr lang="ru-RU" dirty="0" smtClean="0"/>
              <a:t>небольшого количества </a:t>
            </a:r>
            <a:r>
              <a:rPr lang="ru-RU" dirty="0"/>
              <a:t>задач. Несмотря на </a:t>
            </a:r>
            <a:r>
              <a:rPr lang="ru-RU" dirty="0" smtClean="0"/>
              <a:t>это она обладает уникальными функциями, которые могут быть полезными для некоторого круга людей:</a:t>
            </a:r>
          </a:p>
          <a:p>
            <a:pPr algn="just"/>
            <a:r>
              <a:rPr lang="ru-RU" dirty="0" smtClean="0"/>
              <a:t>возможность автоматического разархивирования </a:t>
            </a:r>
            <a:r>
              <a:rPr lang="ru-RU" dirty="0"/>
              <a:t>прикреплённым к письму </a:t>
            </a:r>
            <a:r>
              <a:rPr lang="ru-RU" dirty="0" smtClean="0"/>
              <a:t>архивов;</a:t>
            </a:r>
          </a:p>
          <a:p>
            <a:pPr algn="just"/>
            <a:r>
              <a:rPr lang="ru-RU" dirty="0" smtClean="0"/>
              <a:t>распределение </a:t>
            </a:r>
            <a:r>
              <a:rPr lang="ru-RU" dirty="0"/>
              <a:t>писем по каталогам в зависимости от </a:t>
            </a:r>
            <a:r>
              <a:rPr lang="ru-RU" dirty="0" smtClean="0"/>
              <a:t>указанных настроек.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46856" y="620688"/>
            <a:ext cx="8229600" cy="10527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работы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73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8229600" cy="1052736"/>
          </a:xfrm>
        </p:spPr>
        <p:txBody>
          <a:bodyPr/>
          <a:lstStyle/>
          <a:p>
            <a:r>
              <a:rPr lang="ru-RU" sz="4400" dirty="0" smtClean="0"/>
              <a:t>Задачи работы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периодически, в фоновом режиме, получение почты согласно настройкам, указанным в конфигурационном </a:t>
            </a:r>
            <a:r>
              <a:rPr lang="ru-RU" dirty="0" smtClean="0"/>
              <a:t>файле;</a:t>
            </a:r>
            <a:endParaRPr lang="ru-RU" dirty="0"/>
          </a:p>
          <a:p>
            <a:pPr lvl="0"/>
            <a:r>
              <a:rPr lang="ru-RU" dirty="0"/>
              <a:t>распределение писем по каталогам в зависимости от настроек пользователя;</a:t>
            </a:r>
          </a:p>
          <a:p>
            <a:pPr lvl="0"/>
            <a:r>
              <a:rPr lang="ru-RU" dirty="0"/>
              <a:t>распаковка приложенных архивов в каталог в зависимости от отправителя;</a:t>
            </a:r>
          </a:p>
          <a:p>
            <a:pPr lvl="0"/>
            <a:r>
              <a:rPr lang="ru-RU" dirty="0"/>
              <a:t>настройка конфигурационного файла через графический </a:t>
            </a:r>
            <a:r>
              <a:rPr lang="ru-RU" dirty="0" smtClean="0"/>
              <a:t>интерфейс;</a:t>
            </a:r>
            <a:endParaRPr lang="ru-RU" dirty="0"/>
          </a:p>
          <a:p>
            <a:pPr lvl="0"/>
            <a:r>
              <a:rPr lang="ru-RU" dirty="0"/>
              <a:t>ведение лога работы в текстовом </a:t>
            </a:r>
            <a:r>
              <a:rPr lang="ru-RU" dirty="0" smtClean="0"/>
              <a:t>файле.</a:t>
            </a:r>
            <a:endParaRPr lang="ru-RU" dirty="0"/>
          </a:p>
        </p:txBody>
      </p:sp>
      <p:pic>
        <p:nvPicPr>
          <p:cNvPr id="5" name="Picture 2" descr="C:\Users\Lilu\Desktop\800px-JEmblema_HA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9157" y="147045"/>
            <a:ext cx="1522926" cy="82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t>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441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8229600" cy="1052736"/>
          </a:xfrm>
        </p:spPr>
        <p:txBody>
          <a:bodyPr/>
          <a:lstStyle/>
          <a:p>
            <a:r>
              <a:rPr lang="ru-RU" sz="3200" dirty="0" smtClean="0"/>
              <a:t>Проектирование. Выбор архитектуры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1296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Архитектура — это высокоуровневая часть проекта приложения, каркас, состоящий из </a:t>
            </a:r>
            <a:r>
              <a:rPr lang="ru-RU" dirty="0" smtClean="0"/>
              <a:t>обобщенных деталей </a:t>
            </a:r>
            <a:r>
              <a:rPr lang="ru-RU" dirty="0"/>
              <a:t>проекта. </a:t>
            </a:r>
            <a:endParaRPr lang="ru-RU" dirty="0" smtClean="0"/>
          </a:p>
        </p:txBody>
      </p:sp>
      <p:pic>
        <p:nvPicPr>
          <p:cNvPr id="5" name="Picture 2" descr="C:\Users\Lilu\Desktop\800px-JEmblema_HA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9157" y="147045"/>
            <a:ext cx="1522926" cy="82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t>4</a:t>
            </a:fld>
            <a:endParaRPr lang="ru-RU" sz="180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67544" y="3429000"/>
            <a:ext cx="3744416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В данном проекте было решено выбрать трехуровневую архитектуру.</a:t>
            </a:r>
          </a:p>
        </p:txBody>
      </p:sp>
      <p:pic>
        <p:nvPicPr>
          <p:cNvPr id="9" name="Рисунок 8" descr="C:\Study\3 course\Practic\3.6\CP\jpgPackageDiagramm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65420"/>
            <a:ext cx="2188641" cy="3575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994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602" y="116632"/>
            <a:ext cx="6819718" cy="1052736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sz="2800" dirty="0" smtClean="0"/>
              <a:t>Проектирование. </a:t>
            </a:r>
            <a:r>
              <a:rPr lang="ru-RU" sz="2800" dirty="0">
                <a:effectLst/>
              </a:rPr>
              <a:t>Диаграмма вариантов использования</a:t>
            </a:r>
            <a:endParaRPr lang="ru-RU" sz="2800" dirty="0"/>
          </a:p>
        </p:txBody>
      </p:sp>
      <p:pic>
        <p:nvPicPr>
          <p:cNvPr id="5" name="Picture 2" descr="C:\Users\Lilu\Desktop\800px-JEmblema_HA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9157" y="147045"/>
            <a:ext cx="1522926" cy="82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t>5</a:t>
            </a:fld>
            <a:endParaRPr lang="ru-RU" sz="180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 descr="C:\Study\3 course\Practic\3.6\CP\UseCaseDiagram1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" r="3376" b="5149"/>
          <a:stretch/>
        </p:blipFill>
        <p:spPr bwMode="auto">
          <a:xfrm>
            <a:off x="1652736" y="1340768"/>
            <a:ext cx="5943600" cy="5129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33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602" y="116632"/>
            <a:ext cx="6819718" cy="1052736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sz="2800" dirty="0" smtClean="0"/>
              <a:t>Проектирование. </a:t>
            </a:r>
            <a:r>
              <a:rPr lang="ru-RU" sz="2800" dirty="0">
                <a:effectLst/>
              </a:rPr>
              <a:t>Диаграмма </a:t>
            </a:r>
            <a:r>
              <a:rPr lang="ru-RU" sz="2800" dirty="0" smtClean="0">
                <a:effectLst/>
              </a:rPr>
              <a:t>последовательности</a:t>
            </a:r>
            <a:endParaRPr lang="ru-RU" sz="2800" dirty="0"/>
          </a:p>
        </p:txBody>
      </p:sp>
      <p:pic>
        <p:nvPicPr>
          <p:cNvPr id="5" name="Picture 2" descr="C:\Users\Lilu\Desktop\800px-JEmblema_HA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9157" y="147045"/>
            <a:ext cx="1522926" cy="82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t>6</a:t>
            </a:fld>
            <a:endParaRPr lang="ru-RU" sz="180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 descr="C:\Study\3 course\Practic\3.6\CP\jpgSequenceDiagramm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0" b="4282"/>
          <a:stretch/>
        </p:blipFill>
        <p:spPr bwMode="auto">
          <a:xfrm>
            <a:off x="1691680" y="1268760"/>
            <a:ext cx="5597477" cy="518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07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602" y="188640"/>
            <a:ext cx="6819718" cy="1440160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sz="2800" dirty="0" smtClean="0"/>
              <a:t>Проектирование. </a:t>
            </a:r>
            <a:r>
              <a:rPr lang="ru-RU" sz="2800" dirty="0" smtClean="0">
                <a:effectLst/>
              </a:rPr>
              <a:t>Графический интерфейс конфигуратора (Основные настройки)</a:t>
            </a:r>
            <a:endParaRPr lang="ru-RU" sz="2800" dirty="0"/>
          </a:p>
        </p:txBody>
      </p:sp>
      <p:pic>
        <p:nvPicPr>
          <p:cNvPr id="5" name="Picture 2" descr="C:\Users\Lilu\Desktop\800px-JEmblema_HA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9157" y="147045"/>
            <a:ext cx="1522926" cy="82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t>7</a:t>
            </a:fld>
            <a:endParaRPr lang="ru-RU" sz="180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06" y="1875239"/>
            <a:ext cx="5213985" cy="4650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50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819718" cy="136815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sz="2800" dirty="0"/>
              <a:t>Проектирование. </a:t>
            </a:r>
            <a:r>
              <a:rPr lang="ru-RU" sz="2800" dirty="0">
                <a:effectLst/>
              </a:rPr>
              <a:t>Графический интерфейс конфигуратора </a:t>
            </a:r>
            <a:r>
              <a:rPr lang="ru-RU" sz="2800" dirty="0" smtClean="0">
                <a:effectLst/>
              </a:rPr>
              <a:t>(Настройки аутентификации)</a:t>
            </a:r>
            <a:endParaRPr lang="ru-RU" sz="2800" dirty="0"/>
          </a:p>
        </p:txBody>
      </p:sp>
      <p:pic>
        <p:nvPicPr>
          <p:cNvPr id="5" name="Picture 2" descr="C:\Users\Lilu\Desktop\800px-JEmblema_HA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9157" y="147045"/>
            <a:ext cx="1522926" cy="82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t>8</a:t>
            </a:fld>
            <a:endParaRPr lang="ru-RU" sz="180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1979712" y="1723603"/>
            <a:ext cx="56959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602" y="116632"/>
            <a:ext cx="6819718" cy="1512168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ru-RU" sz="2800" dirty="0"/>
              <a:t>Проектирование. </a:t>
            </a:r>
            <a:r>
              <a:rPr lang="ru-RU" sz="2800" dirty="0">
                <a:effectLst/>
              </a:rPr>
              <a:t>Графический интерфейс конфигуратора </a:t>
            </a:r>
            <a:r>
              <a:rPr lang="ru-RU" sz="2800" dirty="0" smtClean="0">
                <a:effectLst/>
              </a:rPr>
              <a:t>(Настройки работы с архивами)</a:t>
            </a:r>
            <a:endParaRPr lang="ru-RU" sz="2800" dirty="0"/>
          </a:p>
        </p:txBody>
      </p:sp>
      <p:pic>
        <p:nvPicPr>
          <p:cNvPr id="5" name="Picture 2" descr="C:\Users\Lilu\Desktop\800px-JEmblema_HA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9157" y="147045"/>
            <a:ext cx="1522926" cy="82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smtClean="0"/>
              <a:t>9</a:t>
            </a:fld>
            <a:endParaRPr lang="ru-RU" sz="180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340" y="1832441"/>
            <a:ext cx="5427980" cy="4620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60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385</TotalTime>
  <Words>672</Words>
  <Application>Microsoft Office PowerPoint</Application>
  <PresentationFormat>Экран (4:3)</PresentationFormat>
  <Paragraphs>144</Paragraphs>
  <Slides>19</Slides>
  <Notes>19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Исполнительная</vt:lpstr>
      <vt:lpstr>Visio</vt:lpstr>
      <vt:lpstr>Презентация PowerPoint</vt:lpstr>
      <vt:lpstr>Презентация PowerPoint</vt:lpstr>
      <vt:lpstr>Задачи работы</vt:lpstr>
      <vt:lpstr>Проектирование. Выбор архитектуры </vt:lpstr>
      <vt:lpstr>Проектирование. Диаграмма вариантов использования</vt:lpstr>
      <vt:lpstr>Проектирование. Диаграмма последовательности</vt:lpstr>
      <vt:lpstr>Проектирование. Графический интерфейс конфигуратора (Основные настройки)</vt:lpstr>
      <vt:lpstr>Проектирование. Графический интерфейс конфигуратора (Настройки аутентификации)</vt:lpstr>
      <vt:lpstr>Проектирование. Графический интерфейс конфигуратора (Настройки работы с архивами)</vt:lpstr>
      <vt:lpstr>Проектирование. Графический интерфейс конфигуратора (Настройки работы с лог-файлами)</vt:lpstr>
      <vt:lpstr>Разработка. Комбинированная диаграмма пакетов и классов</vt:lpstr>
      <vt:lpstr>Разработка. Схема алгоритма (Часть 1)</vt:lpstr>
      <vt:lpstr>Разработка. Схема алгоритма (Часть 2)</vt:lpstr>
      <vt:lpstr>Верификация</vt:lpstr>
      <vt:lpstr>Тестирование</vt:lpstr>
      <vt:lpstr>Тестирование</vt:lpstr>
      <vt:lpstr>Выводы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Yaroslav Bershadskiy</dc:creator>
  <cp:lastModifiedBy>Ярослав Бершадский</cp:lastModifiedBy>
  <cp:revision>32</cp:revision>
  <dcterms:created xsi:type="dcterms:W3CDTF">2016-12-04T14:43:56Z</dcterms:created>
  <dcterms:modified xsi:type="dcterms:W3CDTF">2017-05-23T15:30:19Z</dcterms:modified>
</cp:coreProperties>
</file>