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3" r:id="rId3"/>
    <p:sldId id="308" r:id="rId4"/>
    <p:sldId id="307" r:id="rId5"/>
    <p:sldId id="309" r:id="rId6"/>
    <p:sldId id="310" r:id="rId7"/>
    <p:sldId id="311" r:id="rId8"/>
    <p:sldId id="312" r:id="rId9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2694" y="-112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03.03.2016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03.03.2016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03.03.2016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Коллекции </a:t>
            </a:r>
            <a:r>
              <a:rPr lang="ru-RU" b="1" dirty="0" smtClean="0"/>
              <a:t>в </a:t>
            </a:r>
            <a:r>
              <a:rPr lang="en-US" b="1" dirty="0" smtClean="0"/>
              <a:t>Java</a:t>
            </a:r>
            <a:br>
              <a:rPr lang="en-US" b="1" dirty="0" smtClean="0"/>
            </a:b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764704"/>
            <a:ext cx="73400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4000" dirty="0" smtClean="0"/>
              <a:t>Java Collection Framework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Коллекции </a:t>
            </a:r>
            <a:r>
              <a:rPr lang="en-US" sz="4000" dirty="0" smtClean="0"/>
              <a:t>List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Коллекции </a:t>
            </a:r>
            <a:r>
              <a:rPr lang="en-US" sz="4000" dirty="0" smtClean="0"/>
              <a:t>Set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en-US" sz="4000" dirty="0" smtClean="0"/>
          </a:p>
          <a:p>
            <a:pPr marL="457200" indent="-457200" algn="just">
              <a:buAutoNum type="arabicPeriod"/>
            </a:pPr>
            <a:r>
              <a:rPr lang="ru-RU" sz="4000" dirty="0" smtClean="0"/>
              <a:t>Коллекции </a:t>
            </a:r>
            <a:r>
              <a:rPr lang="en-US" sz="4000" dirty="0" smtClean="0"/>
              <a:t>Map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Java Collection Framework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95536" y="692696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 Framework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интерфейсов и их реализаций, которая является частью JDK и предоставляет разработчику набор средств для обработки массивов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7" y="2924944"/>
            <a:ext cx="7632848" cy="28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95536" y="1881188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ru-RU" dirty="0"/>
              <a:t> 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группа элементов с операциями добавления, извлечения и поиска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22091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</a:t>
            </a:r>
            <a:r>
              <a:rPr lang="ru-RU" dirty="0" smtClean="0"/>
              <a:t>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323528" y="764704"/>
            <a:ext cx="5205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используемого типа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4443" y="1628800"/>
            <a:ext cx="229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en-US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5392" y="213285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Строгая типизация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реализация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информации о типе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345094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List&lt;E&gt; { </a:t>
            </a:r>
          </a:p>
          <a:p>
            <a:pPr lvl="0"/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 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get(int i); </a:t>
            </a:r>
          </a:p>
          <a:p>
            <a:pPr lvl="0"/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set(int 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E e); </a:t>
            </a:r>
          </a:p>
          <a:p>
            <a:pPr lvl="0"/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add(E 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e); </a:t>
            </a:r>
          </a:p>
          <a:p>
            <a:pPr lvl="0"/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Iterator&lt;E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iterator(); </a:t>
            </a:r>
          </a:p>
          <a:p>
            <a:pPr lvl="0"/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… </a:t>
            </a:r>
            <a:endParaRPr lang="ru-RU" alt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1960" y="3650999"/>
            <a:ext cx="4932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List&lt;Integer&gt; li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Set&lt;String&gt; </a:t>
            </a:r>
            <a:r>
              <a:rPr lang="en-US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78090"/>
              </p:ext>
            </p:extLst>
          </p:nvPr>
        </p:nvGraphicFramePr>
        <p:xfrm>
          <a:off x="971600" y="692696"/>
          <a:ext cx="7128792" cy="511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5895"/>
                <a:gridCol w="4302897"/>
              </a:tblGrid>
              <a:tr h="311220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Таблица 1. Методы интерфейса </a:t>
                      </a:r>
                      <a:r>
                        <a:rPr lang="en-US" sz="1400">
                          <a:effectLst/>
                        </a:rPr>
                        <a:t>Collection</a:t>
                      </a:r>
                      <a:r>
                        <a:rPr lang="ru-RU" sz="1400">
                          <a:effectLst/>
                        </a:rPr>
                        <a:t>&lt;</a:t>
                      </a:r>
                      <a:r>
                        <a:rPr lang="en-US" sz="1400">
                          <a:effectLst/>
                        </a:rPr>
                        <a:t>E</a:t>
                      </a:r>
                      <a:r>
                        <a:rPr lang="ru-RU" sz="1400">
                          <a:effectLst/>
                        </a:rPr>
                        <a:t>&gt;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12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80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boolean add(E item)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добавляет в коллекцию объект item типа </a:t>
                      </a:r>
                      <a:r>
                        <a:rPr lang="en-US" sz="1400">
                          <a:effectLst/>
                        </a:rPr>
                        <a:t>E</a:t>
                      </a:r>
                      <a:r>
                        <a:rPr lang="ru-RU" sz="1400">
                          <a:effectLst/>
                        </a:rPr>
                        <a:t>; при удачном добавлении возвращает true, при неудачном – false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void clear()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удаляет все элементы из коллекции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boolean contains(Object item)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true, если объект item содержится в коллекции, иначе возвращает false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boolean isEmpty()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895350" algn="l"/>
                        </a:tabLst>
                      </a:pPr>
                      <a:r>
                        <a:rPr lang="ru-RU" sz="1400">
                          <a:effectLst/>
                        </a:rPr>
                        <a:t>возвращает true, если коллекция пуста, иначе возвращает false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boolean remove(Object item)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true, если объект item удачно удален из коллекции, иначе возвращается false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int size()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количество элементов в коллекции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Object[] toArray()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массив, содержащий все элементы коллекции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Iterator&lt;E&gt; iterator()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итератор коллекции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5" name="Picture 4" descr="https://habrastorage.org/files/187/da1/649/187da164972c4519b6affbc4a2c6fda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6090989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7" name="Picture 6" descr="https://habrastorage.org/files/aca/208/428/aca20842816a48628772bd23d2bb0f2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666754" cy="4458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6" name="Picture 5" descr="https://habrastorage.org/files/40a/eca/09a/40aeca09ac1c4cc7bdbd475a3c12fd9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735836" cy="4860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4897</TotalTime>
  <Words>235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lecture template</vt:lpstr>
      <vt:lpstr>Лекция 11   Коллекции в Java </vt:lpstr>
      <vt:lpstr>Вопросы лекции</vt:lpstr>
      <vt:lpstr>Java Collection Framework</vt:lpstr>
      <vt:lpstr>Generics в Java</vt:lpstr>
      <vt:lpstr>Collection</vt:lpstr>
      <vt:lpstr>List</vt:lpstr>
      <vt:lpstr>Set</vt:lpstr>
      <vt:lpstr>Map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Globa, Darya</cp:lastModifiedBy>
  <cp:revision>325</cp:revision>
  <cp:lastPrinted>2008-10-06T12:12:35Z</cp:lastPrinted>
  <dcterms:created xsi:type="dcterms:W3CDTF">2011-07-27T18:24:16Z</dcterms:created>
  <dcterms:modified xsi:type="dcterms:W3CDTF">2016-03-03T12:25:21Z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