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6" r:id="rId2"/>
    <p:sldId id="283" r:id="rId3"/>
    <p:sldId id="308" r:id="rId4"/>
    <p:sldId id="307" r:id="rId5"/>
    <p:sldId id="309" r:id="rId6"/>
  </p:sldIdLst>
  <p:sldSz cx="9144000" cy="6858000" type="screen4x3"/>
  <p:notesSz cx="6799263" cy="99314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4B9E4"/>
    <a:srgbClr val="EDA95A"/>
    <a:srgbClr val="DDD674"/>
    <a:srgbClr val="BABD5A"/>
    <a:srgbClr val="427BAB"/>
    <a:srgbClr val="CCCCCC"/>
    <a:srgbClr val="262626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Стиль из темы 2 - акцент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B344D84-9AFB-497E-A393-DC336BA19D2E}" styleName="Средний стиль 3 -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46F890A9-2807-4EBB-B81D-B2AA78EC7F39}" styleName="Темный стиль 2 - акцент 5/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3" autoAdjust="0"/>
    <p:restoredTop sz="93333" autoAdjust="0"/>
  </p:normalViewPr>
  <p:slideViewPr>
    <p:cSldViewPr>
      <p:cViewPr>
        <p:scale>
          <a:sx n="74" d="100"/>
          <a:sy n="74" d="100"/>
        </p:scale>
        <p:origin x="-2694" y="-1128"/>
      </p:cViewPr>
      <p:guideLst>
        <p:guide orient="horz" pos="3793"/>
        <p:guide pos="2880"/>
      </p:guideLst>
    </p:cSldViewPr>
  </p:slideViewPr>
  <p:outlineViewPr>
    <p:cViewPr>
      <p:scale>
        <a:sx n="33" d="100"/>
        <a:sy n="33" d="100"/>
      </p:scale>
      <p:origin x="0" y="609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959100" y="9525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 smtClean="0">
                <a:cs typeface="Arial" charset="0"/>
              </a:defRPr>
            </a:lvl1pPr>
          </a:lstStyle>
          <a:p>
            <a:pPr>
              <a:defRPr/>
            </a:pPr>
            <a:fld id="{37871109-B94C-4714-B1A9-8B797842DEC0}" type="datetime1">
              <a:rPr lang="ru-RU"/>
              <a:pPr>
                <a:defRPr/>
              </a:pPr>
              <a:t>29.02.2016</a:t>
            </a:fld>
            <a:endParaRPr lang="de-DE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959100" y="203200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fld id="{9EB3D6C2-9D9F-4087-A8C7-37EAF633367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959100" y="106363"/>
            <a:ext cx="3302000" cy="1285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r>
              <a:rPr lang="de-DE"/>
              <a:t>–streng vertraulich, vertraulich, intern, öffentlich–                         Autor / Thema der Präsentation</a:t>
            </a:r>
          </a:p>
        </p:txBody>
      </p:sp>
      <p:pic>
        <p:nvPicPr>
          <p:cNvPr id="14341" name="Picture 11" descr="T_Kurzform_1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" t="23399" r="2734" b="23399"/>
          <a:stretch>
            <a:fillRect/>
          </a:stretch>
        </p:blipFill>
        <p:spPr bwMode="auto">
          <a:xfrm>
            <a:off x="585788" y="1588"/>
            <a:ext cx="163036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83687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42950" y="820738"/>
            <a:ext cx="5316538" cy="3987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2925" y="5043488"/>
            <a:ext cx="5718175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68" tIns="46084" rIns="92168" bIns="460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959100" y="9525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 smtClean="0">
                <a:cs typeface="Arial" charset="0"/>
              </a:defRPr>
            </a:lvl1pPr>
          </a:lstStyle>
          <a:p>
            <a:pPr>
              <a:defRPr/>
            </a:pPr>
            <a:fld id="{B48130D8-D23E-4A4E-A28F-892323674FBE}" type="datetime1">
              <a:rPr lang="ru-RU"/>
              <a:pPr>
                <a:defRPr/>
              </a:pPr>
              <a:t>29.02.2016</a:t>
            </a:fld>
            <a:endParaRPr lang="de-DE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959100" y="203200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fld id="{0EC253D9-6D54-46DB-A7B4-6C8C45063CF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8208" name="Rectangle 1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959100" y="106363"/>
            <a:ext cx="3302000" cy="1285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r>
              <a:rPr lang="de-DE"/>
              <a:t>–streng vertraulich, vertraulich, intern, öffentlich–                         Autor / Thema der Präsentation</a:t>
            </a:r>
          </a:p>
        </p:txBody>
      </p:sp>
      <p:pic>
        <p:nvPicPr>
          <p:cNvPr id="13319" name="Picture 17" descr="T_Kurzform_1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" t="23399" r="2734" b="23399"/>
          <a:stretch>
            <a:fillRect/>
          </a:stretch>
        </p:blipFill>
        <p:spPr bwMode="auto">
          <a:xfrm>
            <a:off x="585788" y="1588"/>
            <a:ext cx="163036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7740387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180975" indent="-180975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1pPr>
    <a:lvl2pPr marL="541338" indent="-203200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2pPr>
    <a:lvl3pPr marL="903288" indent="-192088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3pPr>
    <a:lvl4pPr marL="1263650" indent="-190500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4pPr>
    <a:lvl5pPr marL="1625600" indent="-192088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T_Menschen_Blank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70"/>
          <a:stretch>
            <a:fillRect/>
          </a:stretch>
        </p:blipFill>
        <p:spPr bwMode="auto">
          <a:xfrm>
            <a:off x="2771775" y="0"/>
            <a:ext cx="5821363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04801" y="3603029"/>
            <a:ext cx="4123184" cy="1554163"/>
          </a:xfrm>
        </p:spPr>
        <p:txBody>
          <a:bodyPr lIns="216000" tIns="126000"/>
          <a:lstStyle>
            <a:lvl1pPr>
              <a:defRPr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D384DBC-BD4F-4EB0-A293-DF20630571D5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pic>
        <p:nvPicPr>
          <p:cNvPr id="7" name="Picture 8" descr="TSY_PPT_Label_neu"/>
          <p:cNvPicPr preferRelativeResize="0">
            <a:picLocks noChangeAspect="1" noChangeArrowheads="1"/>
          </p:cNvPicPr>
          <p:nvPr userDrawn="1"/>
        </p:nvPicPr>
        <p:blipFill>
          <a:blip r:embed="rId3" cstate="print"/>
          <a:srcRect r="84" b="1210"/>
          <a:stretch>
            <a:fillRect/>
          </a:stretch>
        </p:blipFill>
        <p:spPr bwMode="auto">
          <a:xfrm>
            <a:off x="304800" y="5929330"/>
            <a:ext cx="8524875" cy="587375"/>
          </a:xfrm>
          <a:prstGeom prst="rect">
            <a:avLst/>
          </a:prstGeom>
          <a:noFill/>
          <a:effectLst/>
        </p:spPr>
      </p:pic>
      <p:sp>
        <p:nvSpPr>
          <p:cNvPr id="675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04800" y="5949280"/>
            <a:ext cx="8532813" cy="281434"/>
          </a:xfrm>
        </p:spPr>
        <p:txBody>
          <a:bodyPr lIns="234000"/>
          <a:lstStyle>
            <a:lvl1pPr marL="0" indent="0" algn="r">
              <a:buFont typeface="Wingdings" pitchFamily="2" charset="2"/>
              <a:buNone/>
              <a:defRPr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3408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F7413B-4F20-4754-AC27-266A06348B9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5274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304800"/>
            <a:ext cx="2132013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2484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576F15-8DF2-44D0-A1B5-B71F8DCE0AB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3082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8416F-B3F9-4C0C-A60C-308AA625E00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4491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E47974-CD0D-411A-9C41-1AD903959BC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8462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485900"/>
            <a:ext cx="4189413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485900"/>
            <a:ext cx="4191000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7E6BFE-2C05-4556-94D7-35F1E93619A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3059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EED153-FF54-494E-BB50-83A75AA1D98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3660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7269163" y="6602413"/>
            <a:ext cx="809625" cy="14446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9362BB-7AEB-4253-A862-0CD989E3E5DA}" type="datetime1">
              <a:rPr lang="ru-RU"/>
              <a:pPr>
                <a:defRPr/>
              </a:pPr>
              <a:t>29.02.2016</a:t>
            </a:fld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989013" y="6602413"/>
            <a:ext cx="6607175" cy="193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–strictly confidentia -lAlexey Toskin / SI Head Introduction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301D65-E1D3-4758-8C63-3F4AE36C92E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5140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206EAB-88CB-4C12-AC7D-3C43CC844F8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998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05A698-B4BC-475B-A9B9-F0762E98D90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713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u-R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B0E805-31E4-4A31-A2CF-ACCC3F3929A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3893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04800" y="88776"/>
            <a:ext cx="8532813" cy="459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301038" y="6602413"/>
            <a:ext cx="539750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900" smtClean="0">
                <a:cs typeface="+mn-cs"/>
              </a:defRPr>
            </a:lvl1pPr>
          </a:lstStyle>
          <a:p>
            <a:pPr>
              <a:defRPr/>
            </a:pPr>
            <a:fld id="{B4083B1F-B18F-4BA4-AF25-77046510C68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764704"/>
            <a:ext cx="8532813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04800" y="476672"/>
            <a:ext cx="8532813" cy="0"/>
          </a:xfrm>
          <a:prstGeom prst="line">
            <a:avLst/>
          </a:prstGeom>
          <a:solidFill>
            <a:schemeClr val="bg2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Picture 8" descr="TSY_PPT_Label_neu"/>
          <p:cNvPicPr preferRelativeResize="0">
            <a:picLocks noChangeAspect="1" noChangeArrowheads="1"/>
          </p:cNvPicPr>
          <p:nvPr/>
        </p:nvPicPr>
        <p:blipFill>
          <a:blip r:embed="rId13" cstate="print"/>
          <a:srcRect r="84" b="1210"/>
          <a:stretch>
            <a:fillRect/>
          </a:stretch>
        </p:blipFill>
        <p:spPr bwMode="auto">
          <a:xfrm>
            <a:off x="304800" y="5929330"/>
            <a:ext cx="8524875" cy="587375"/>
          </a:xfrm>
          <a:prstGeom prst="rect">
            <a:avLst/>
          </a:prstGeom>
          <a:noFill/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2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Narrow" pitchFamily="34" charset="0"/>
          <a:ea typeface="+mj-ea"/>
          <a:cs typeface="Arial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9pPr>
    </p:titleStyle>
    <p:bodyStyle>
      <a:lvl1pPr marL="222250" indent="-2222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  <a:ea typeface="+mn-ea"/>
          <a:cs typeface="+mn-cs"/>
        </a:defRPr>
      </a:lvl1pPr>
      <a:lvl2pPr marL="582613" indent="-2222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2pPr>
      <a:lvl3pPr marL="941388" indent="-22066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3pPr>
      <a:lvl4pPr marL="1209675" indent="-13811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4pPr>
      <a:lvl5pPr marL="16621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5pPr>
      <a:lvl6pPr marL="21193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765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337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909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5594" y="5904656"/>
            <a:ext cx="8532813" cy="332656"/>
          </a:xfrm>
        </p:spPr>
        <p:txBody>
          <a:bodyPr/>
          <a:lstStyle/>
          <a:p>
            <a:pPr algn="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Saint Petersburg, 2016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3068638"/>
            <a:ext cx="6193383" cy="1554162"/>
          </a:xfrm>
        </p:spPr>
        <p:txBody>
          <a:bodyPr/>
          <a:lstStyle/>
          <a:p>
            <a:r>
              <a:rPr lang="ru-RU" dirty="0"/>
              <a:t>Лекция </a:t>
            </a:r>
            <a:r>
              <a:rPr lang="en-US" dirty="0" smtClean="0"/>
              <a:t>10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ru-RU" b="1" dirty="0" smtClean="0"/>
              <a:t>И</a:t>
            </a:r>
            <a:r>
              <a:rPr lang="ru-RU" b="1" dirty="0" smtClean="0"/>
              <a:t>сключения в </a:t>
            </a:r>
            <a:r>
              <a:rPr lang="en-US" b="1" dirty="0" smtClean="0"/>
              <a:t>Java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 лекции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  <p:sp>
        <p:nvSpPr>
          <p:cNvPr id="6" name="Прямоугольник 5"/>
          <p:cNvSpPr/>
          <p:nvPr/>
        </p:nvSpPr>
        <p:spPr>
          <a:xfrm>
            <a:off x="971600" y="764704"/>
            <a:ext cx="734004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AutoNum type="arabicPeriod"/>
            </a:pPr>
            <a:r>
              <a:rPr lang="ru-RU" sz="4000" dirty="0" smtClean="0"/>
              <a:t>Что такое исключение?</a:t>
            </a:r>
            <a:endParaRPr lang="ru-RU" sz="4000" dirty="0" smtClean="0"/>
          </a:p>
          <a:p>
            <a:pPr marL="457200" indent="-457200" algn="just">
              <a:buAutoNum type="arabicPeriod"/>
            </a:pPr>
            <a:endParaRPr lang="ru-RU" sz="4000" dirty="0"/>
          </a:p>
          <a:p>
            <a:pPr marL="457200" indent="-457200" algn="just">
              <a:buAutoNum type="arabicPeriod"/>
            </a:pPr>
            <a:r>
              <a:rPr lang="ru-RU" sz="4000" dirty="0" smtClean="0"/>
              <a:t>Каких видов бывают исключения?</a:t>
            </a:r>
          </a:p>
          <a:p>
            <a:pPr marL="457200" indent="-457200" algn="just">
              <a:buAutoNum type="arabicPeriod"/>
            </a:pPr>
            <a:endParaRPr lang="ru-RU" sz="4000" dirty="0"/>
          </a:p>
          <a:p>
            <a:pPr marL="457200" indent="-457200" algn="just">
              <a:buAutoNum type="arabicPeriod"/>
            </a:pPr>
            <a:r>
              <a:rPr lang="ru-RU" sz="4000" dirty="0" smtClean="0"/>
              <a:t>Как обработать исключение?</a:t>
            </a:r>
            <a:endParaRPr lang="ru-RU" sz="4000" dirty="0" smtClean="0"/>
          </a:p>
          <a:p>
            <a:pPr marL="457200" indent="-457200" algn="just">
              <a:buAutoNum type="arabicPeriod"/>
            </a:pPr>
            <a:endParaRPr lang="ru-RU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ru-RU" dirty="0"/>
              <a:t>Что такое исключение?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  <p:sp>
        <p:nvSpPr>
          <p:cNvPr id="3" name="Rectangle 2"/>
          <p:cNvSpPr/>
          <p:nvPr/>
        </p:nvSpPr>
        <p:spPr>
          <a:xfrm>
            <a:off x="395536" y="692696"/>
            <a:ext cx="84969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Исключения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(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это обьект, который описывает исключителъное состояние, возникшее в каком-либо участке программного кода.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47664" y="1988840"/>
            <a:ext cx="61926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try, catch, throw, </a:t>
            </a:r>
            <a:r>
              <a:rPr lang="ru-RU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throws</a:t>
            </a:r>
            <a:r>
              <a:rPr lang="en-US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finally</a:t>
            </a:r>
            <a:endParaRPr lang="ru-RU" sz="32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0500" y="2924944"/>
            <a:ext cx="770193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Часть кода, которая может «бросить» исключение, заключается в </a:t>
            </a:r>
            <a:r>
              <a:rPr lang="ru-RU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ru-RU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(как бы «попытаться выполнить это»)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возникает ошибка, система возбуждает (</a:t>
            </a:r>
            <a:r>
              <a:rPr lang="ru-RU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throw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или иначе говоря «бросает» исключение.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зависимости от типа исключения, необходимо его «поймать» (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и обработать в соответсвующем блоке catch или передатъ обработчику по умолчанию </a:t>
            </a:r>
            <a:r>
              <a:rPr lang="ru-RU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finally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914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исключений: иерархия исключений в </a:t>
            </a:r>
            <a:r>
              <a:rPr lang="en-US" dirty="0" smtClean="0"/>
              <a:t>Java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  <p:pic>
        <p:nvPicPr>
          <p:cNvPr id="6" name="Picture 5" descr="C:\Users\dgloba\Desktop\NLGTX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75" y="809625"/>
            <a:ext cx="6267450" cy="5238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095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Исключения в </a:t>
            </a:r>
            <a:r>
              <a:rPr lang="en-US" dirty="0" smtClean="0"/>
              <a:t>Java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  <p:sp>
        <p:nvSpPr>
          <p:cNvPr id="6" name="Rectangle 5"/>
          <p:cNvSpPr/>
          <p:nvPr/>
        </p:nvSpPr>
        <p:spPr>
          <a:xfrm>
            <a:off x="755576" y="836712"/>
            <a:ext cx="7632848" cy="4693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try</a:t>
            </a:r>
            <a:r>
              <a:rPr lang="ru-RU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{</a:t>
            </a:r>
            <a:r>
              <a:rPr lang="en-US" dirty="0"/>
              <a:t>  </a:t>
            </a:r>
            <a:endParaRPr lang="ru-RU" sz="1800" dirty="0"/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dirty="0"/>
              <a:t>         // блок кода, который может генерировать исключительную ситуацию </a:t>
            </a:r>
            <a:endParaRPr lang="ru-RU" sz="1800" dirty="0"/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dirty="0"/>
              <a:t>}</a:t>
            </a:r>
            <a:endParaRPr lang="ru-RU" sz="1800" dirty="0"/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catch</a:t>
            </a:r>
            <a:r>
              <a:rPr lang="ru-RU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(ТипИсключения1 е) {</a:t>
            </a:r>
            <a:r>
              <a:rPr lang="en-US" dirty="0"/>
              <a:t> 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         // обработчик исключений типа ТипИсключения1 </a:t>
            </a:r>
            <a:endParaRPr lang="ru-RU" sz="1800" dirty="0"/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dirty="0"/>
              <a:t>}</a:t>
            </a:r>
            <a:r>
              <a:rPr lang="en-US" dirty="0"/>
              <a:t> </a:t>
            </a:r>
            <a:r>
              <a:rPr lang="ru-RU" dirty="0"/>
              <a:t/>
            </a:r>
            <a:br>
              <a:rPr lang="ru-RU" dirty="0"/>
            </a:br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catch</a:t>
            </a:r>
            <a:r>
              <a:rPr lang="ru-RU" dirty="0"/>
              <a:t> (ТипИсключения2 е) {</a:t>
            </a:r>
            <a:r>
              <a:rPr lang="en-US" dirty="0"/>
              <a:t> 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        // обработчик исключений типа ТипИсключения2</a:t>
            </a:r>
            <a:r>
              <a:rPr lang="en-US" dirty="0"/>
              <a:t> 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        </a:t>
            </a:r>
            <a:r>
              <a:rPr lang="en-US" dirty="0"/>
              <a:t>throw</a:t>
            </a:r>
            <a:r>
              <a:rPr lang="ru-RU" dirty="0"/>
              <a:t>(</a:t>
            </a:r>
            <a:r>
              <a:rPr lang="en-US" dirty="0"/>
              <a:t>e</a:t>
            </a:r>
            <a:r>
              <a:rPr lang="ru-RU" dirty="0"/>
              <a:t>) // повторное возбуждение исключения </a:t>
            </a:r>
            <a:endParaRPr lang="ru-RU" sz="1800" dirty="0"/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dirty="0"/>
              <a:t>}</a:t>
            </a:r>
            <a:r>
              <a:rPr lang="en-US" dirty="0"/>
              <a:t> </a:t>
            </a:r>
            <a:r>
              <a:rPr lang="ru-RU" dirty="0"/>
              <a:t/>
            </a:r>
            <a:br>
              <a:rPr lang="ru-RU" dirty="0"/>
            </a:br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finally</a:t>
            </a:r>
            <a:r>
              <a:rPr lang="ru-RU" dirty="0"/>
              <a:t> {</a:t>
            </a:r>
            <a:r>
              <a:rPr lang="en-US" dirty="0"/>
              <a:t> </a:t>
            </a:r>
            <a:endParaRPr lang="ru-RU" sz="1800" dirty="0"/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dirty="0"/>
              <a:t>       // действия, которые необходимо проделать в любом случае</a:t>
            </a:r>
            <a:br>
              <a:rPr lang="ru-RU" dirty="0"/>
            </a:br>
            <a:r>
              <a:rPr lang="ru-RU" dirty="0"/>
              <a:t>}</a:t>
            </a:r>
            <a:endParaRPr lang="ru-RU" sz="1800" dirty="0"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7948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 template">
  <a:themeElements>
    <a:clrScheme name="">
      <a:dk1>
        <a:srgbClr val="000000"/>
      </a:dk1>
      <a:lt1>
        <a:srgbClr val="FFFFFF"/>
      </a:lt1>
      <a:dk2>
        <a:srgbClr val="E20074"/>
      </a:dk2>
      <a:lt2>
        <a:srgbClr val="CCCCCC"/>
      </a:lt2>
      <a:accent1>
        <a:srgbClr val="427BAB"/>
      </a:accent1>
      <a:accent2>
        <a:srgbClr val="FDD167"/>
      </a:accent2>
      <a:accent3>
        <a:srgbClr val="FFFFFF"/>
      </a:accent3>
      <a:accent4>
        <a:srgbClr val="000000"/>
      </a:accent4>
      <a:accent5>
        <a:srgbClr val="B0BFD2"/>
      </a:accent5>
      <a:accent6>
        <a:srgbClr val="E5BD5D"/>
      </a:accent6>
      <a:hlink>
        <a:srgbClr val="E20074"/>
      </a:hlink>
      <a:folHlink>
        <a:srgbClr val="64B9E4"/>
      </a:folHlink>
    </a:clrScheme>
    <a:fontScheme name="2_DTE Master">
      <a:majorFont>
        <a:latin typeface="Tele-GroteskNor"/>
        <a:ea typeface=""/>
        <a:cs typeface=""/>
      </a:majorFont>
      <a:minorFont>
        <a:latin typeface="Tele-GroteskNo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220663" marR="0" indent="-220663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tx2"/>
          </a:buClr>
          <a:buSzPct val="75000"/>
          <a:buFont typeface="Wingdings" pitchFamily="2" charset="2"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ele-GroteskNor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220663" marR="0" indent="-220663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tx2"/>
          </a:buClr>
          <a:buSzPct val="75000"/>
          <a:buFont typeface="Wingdings" pitchFamily="2" charset="2"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ele-GroteskNor" pitchFamily="2" charset="0"/>
          </a:defRPr>
        </a:defPPr>
      </a:lstStyle>
    </a:lnDef>
  </a:objectDefaults>
  <a:extraClrSchemeLst>
    <a:extraClrScheme>
      <a:clrScheme name="2_DTE Master 1">
        <a:dk1>
          <a:srgbClr val="000000"/>
        </a:dk1>
        <a:lt1>
          <a:srgbClr val="FFFFFF"/>
        </a:lt1>
        <a:dk2>
          <a:srgbClr val="E20074"/>
        </a:dk2>
        <a:lt2>
          <a:srgbClr val="CCCCCC"/>
        </a:lt2>
        <a:accent1>
          <a:srgbClr val="3366CC"/>
        </a:accent1>
        <a:accent2>
          <a:srgbClr val="FDCD67"/>
        </a:accent2>
        <a:accent3>
          <a:srgbClr val="FFFFFF"/>
        </a:accent3>
        <a:accent4>
          <a:srgbClr val="000000"/>
        </a:accent4>
        <a:accent5>
          <a:srgbClr val="ADB8E2"/>
        </a:accent5>
        <a:accent6>
          <a:srgbClr val="E5BA5D"/>
        </a:accent6>
        <a:hlink>
          <a:srgbClr val="E20074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E20074"/>
      </a:dk2>
      <a:lt2>
        <a:srgbClr val="CCCCCC"/>
      </a:lt2>
      <a:accent1>
        <a:srgbClr val="3366CC"/>
      </a:accent1>
      <a:accent2>
        <a:srgbClr val="FDCD67"/>
      </a:accent2>
      <a:accent3>
        <a:srgbClr val="FFFFFF"/>
      </a:accent3>
      <a:accent4>
        <a:srgbClr val="000000"/>
      </a:accent4>
      <a:accent5>
        <a:srgbClr val="ADB8E2"/>
      </a:accent5>
      <a:accent6>
        <a:srgbClr val="E5BA5D"/>
      </a:accent6>
      <a:hlink>
        <a:srgbClr val="E20074"/>
      </a:hlink>
      <a:folHlink>
        <a:srgbClr val="99CC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template</Template>
  <TotalTime>4881</TotalTime>
  <Words>130</Words>
  <Application>Microsoft Office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lecture template</vt:lpstr>
      <vt:lpstr>Лекция 10   Исключения в Java </vt:lpstr>
      <vt:lpstr>Вопросы лекции</vt:lpstr>
      <vt:lpstr>Что такое исключение?</vt:lpstr>
      <vt:lpstr>Виды исключений: иерархия исключений в Java</vt:lpstr>
      <vt:lpstr>Исключения в Java</vt:lpstr>
    </vt:vector>
  </TitlesOfParts>
  <Company>Microsoft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Lecture #01  Platform Overview</dc:title>
  <dc:creator>Satrac</dc:creator>
  <cp:lastModifiedBy>Globa, Darya</cp:lastModifiedBy>
  <cp:revision>322</cp:revision>
  <cp:lastPrinted>2008-10-06T12:12:35Z</cp:lastPrinted>
  <dcterms:created xsi:type="dcterms:W3CDTF">2011-07-27T18:24:16Z</dcterms:created>
  <dcterms:modified xsi:type="dcterms:W3CDTF">2016-02-29T12:41:11Z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TAG2">
    <vt:lpwstr>0008003618000000000001023720</vt:lpwstr>
  </property>
</Properties>
</file>