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307" r:id="rId4"/>
    <p:sldId id="284" r:id="rId5"/>
    <p:sldId id="311" r:id="rId6"/>
    <p:sldId id="313" r:id="rId7"/>
    <p:sldId id="312" r:id="rId8"/>
    <p:sldId id="314" r:id="rId9"/>
    <p:sldId id="315" r:id="rId10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1020" y="-720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31.01.2016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31.01.2016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31.01.2016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Т</a:t>
            </a:r>
            <a:r>
              <a:rPr lang="ru-RU" dirty="0" smtClean="0"/>
              <a:t>ипизация в </a:t>
            </a:r>
            <a:r>
              <a:rPr lang="en-US" dirty="0" smtClean="0"/>
              <a:t>Java.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Классы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268760"/>
            <a:ext cx="6043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Понятие класса</a:t>
            </a:r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Структура класса</a:t>
            </a:r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Объявление классов</a:t>
            </a:r>
            <a:endParaRPr lang="ru-RU" sz="4000" dirty="0"/>
          </a:p>
          <a:p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класса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87" name="Прямоугольник 86"/>
          <p:cNvSpPr/>
          <p:nvPr/>
        </p:nvSpPr>
        <p:spPr>
          <a:xfrm>
            <a:off x="323528" y="764704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Класс</a:t>
            </a:r>
            <a:r>
              <a:rPr lang="ru-RU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dirty="0"/>
              <a:t>это тип данных, являющийся отображением сущностей, явлений или процессов предметной области, который может содержать свойства этого явления и характерное поведение.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1994322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Объект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dirty="0"/>
              <a:t>конкретное отображение класса в памяти, обладающее определённым состоянием (заданными значениями свойств) и поведением.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aria\Desktop\silikonovye-formy-dla-vypechki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4176464" cy="27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 smtClean="0"/>
              <a:t>Структура класса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92696"/>
            <a:ext cx="849694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  класса </a:t>
            </a:r>
            <a:r>
              <a:rPr lang="ru-RU" dirty="0" smtClean="0"/>
              <a:t>– это набор характеристик (свойств), описываемого явления.</a:t>
            </a:r>
          </a:p>
          <a:p>
            <a:endParaRPr lang="ru-RU" dirty="0"/>
          </a:p>
          <a:p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класса  </a:t>
            </a:r>
            <a:r>
              <a:rPr lang="ru-RU" dirty="0" smtClean="0"/>
              <a:t>- это набор действий, которые можно произвести с явлением.</a:t>
            </a:r>
          </a:p>
          <a:p>
            <a:endParaRPr lang="ru-RU" dirty="0"/>
          </a:p>
          <a:p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Состояние объекта </a:t>
            </a:r>
            <a:r>
              <a:rPr lang="ru-RU" dirty="0" smtClean="0"/>
              <a:t>– это конкретное значение описанных в классе свойств и доступное объекту поведение.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4131"/>
              </p:ext>
            </p:extLst>
          </p:nvPr>
        </p:nvGraphicFramePr>
        <p:xfrm>
          <a:off x="3131840" y="3429000"/>
          <a:ext cx="3160533" cy="2419989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160533"/>
              </a:tblGrid>
              <a:tr h="8066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Класс</a:t>
                      </a:r>
                      <a:endParaRPr lang="ru-RU" sz="4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66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2"/>
                          </a:solidFill>
                          <a:effectLst/>
                        </a:rPr>
                        <a:t>Поля</a:t>
                      </a:r>
                      <a:endParaRPr lang="ru-RU" sz="28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66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2"/>
                          </a:solidFill>
                          <a:effectLst/>
                        </a:rPr>
                        <a:t>Методы</a:t>
                      </a:r>
                      <a:endParaRPr lang="ru-RU" sz="28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 smtClean="0"/>
              <a:t>Пример описания класса (проектирование класса)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92696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Создание класса – это процесс сбора сведений о проектируемой сущности и последующий анализ полученных данных с целью выделения присущих явлению свойств и поведения.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3656" y="198884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класса 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Собака</a:t>
            </a:r>
            <a:r>
              <a:rPr lang="ru-RU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852936"/>
            <a:ext cx="30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Характеристики «собаки»: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dirty="0" smtClean="0"/>
              <a:t>имя</a:t>
            </a:r>
            <a:r>
              <a:rPr lang="en-US" dirty="0"/>
              <a:t>;</a:t>
            </a:r>
            <a:endParaRPr lang="ru-RU" dirty="0"/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dirty="0"/>
              <a:t>возраст;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dirty="0"/>
              <a:t>название породы</a:t>
            </a:r>
            <a:r>
              <a:rPr lang="ru-RU" dirty="0" smtClean="0"/>
              <a:t>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33172"/>
              </p:ext>
            </p:extLst>
          </p:nvPr>
        </p:nvGraphicFramePr>
        <p:xfrm>
          <a:off x="5076056" y="2898960"/>
          <a:ext cx="3180080" cy="283588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180080"/>
              </a:tblGrid>
              <a:tr h="382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Собака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ele-GroteskNor" pitchFamily="2" charset="0"/>
                        <a:ea typeface="+mn-ea"/>
                        <a:cs typeface="Aria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4088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rgbClr val="64B9E4"/>
                          </a:solidFill>
                          <a:effectLst/>
                        </a:rPr>
                        <a:t>Поле: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     </a:t>
                      </a:r>
                      <a:r>
                        <a:rPr lang="ru-RU" sz="1400" b="0" dirty="0" smtClean="0">
                          <a:effectLst/>
                        </a:rPr>
                        <a:t>имя</a:t>
                      </a:r>
                      <a:endParaRPr lang="ru-RU" sz="1100" b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88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kern="1200" dirty="0">
                          <a:solidFill>
                            <a:srgbClr val="64B9E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Поле: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     </a:t>
                      </a:r>
                      <a:r>
                        <a:rPr lang="ru-RU" sz="1400" b="0" dirty="0" smtClean="0">
                          <a:effectLst/>
                        </a:rPr>
                        <a:t>возраст</a:t>
                      </a:r>
                      <a:endParaRPr lang="ru-RU" sz="1100" b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88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kern="1200" dirty="0">
                          <a:solidFill>
                            <a:srgbClr val="64B9E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Поле: </a:t>
                      </a:r>
                      <a:r>
                        <a:rPr lang="ru-RU" sz="1400" b="1" i="0" kern="1200" dirty="0" smtClean="0">
                          <a:solidFill>
                            <a:srgbClr val="64B9E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породы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88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B050"/>
                          </a:solidFill>
                          <a:effectLst/>
                        </a:rPr>
                        <a:t>Метод: </a:t>
                      </a:r>
                      <a:r>
                        <a:rPr lang="ru-RU" sz="1400" dirty="0" smtClean="0">
                          <a:effectLst/>
                        </a:rPr>
                        <a:t>     </a:t>
                      </a:r>
                      <a:r>
                        <a:rPr lang="ru-RU" sz="1400" b="0" dirty="0" smtClean="0">
                          <a:effectLst/>
                        </a:rPr>
                        <a:t>задать </a:t>
                      </a:r>
                      <a:r>
                        <a:rPr lang="ru-RU" sz="1400" b="0" dirty="0">
                          <a:effectLst/>
                        </a:rPr>
                        <a:t>имя</a:t>
                      </a:r>
                      <a:endParaRPr lang="ru-RU" sz="1100" b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088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B050"/>
                          </a:solidFill>
                          <a:effectLst/>
                        </a:rPr>
                        <a:t>Метод: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     </a:t>
                      </a:r>
                      <a:r>
                        <a:rPr lang="ru-RU" sz="1400" b="0" dirty="0" smtClean="0">
                          <a:effectLst/>
                        </a:rPr>
                        <a:t>получить </a:t>
                      </a:r>
                      <a:r>
                        <a:rPr lang="ru-RU" sz="1400" b="0" dirty="0">
                          <a:effectLst/>
                        </a:rPr>
                        <a:t>имя</a:t>
                      </a:r>
                      <a:endParaRPr lang="ru-RU" sz="1100" b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088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B050"/>
                          </a:solidFill>
                          <a:effectLst/>
                        </a:rPr>
                        <a:t>Метод: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     </a:t>
                      </a:r>
                      <a:r>
                        <a:rPr lang="ru-RU" sz="1400" b="0" dirty="0" smtClean="0">
                          <a:effectLst/>
                        </a:rPr>
                        <a:t>подать </a:t>
                      </a:r>
                      <a:r>
                        <a:rPr lang="ru-RU" sz="1400" b="0" dirty="0">
                          <a:effectLst/>
                        </a:rPr>
                        <a:t>голос</a:t>
                      </a:r>
                      <a:endParaRPr lang="ru-RU" sz="1100" b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53656" y="4437112"/>
            <a:ext cx="30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Действия над «собакой»: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dirty="0"/>
              <a:t>д</a:t>
            </a:r>
            <a:r>
              <a:rPr lang="ru-RU" dirty="0" smtClean="0"/>
              <a:t>ать </a:t>
            </a:r>
            <a:r>
              <a:rPr lang="ru-RU" dirty="0"/>
              <a:t>имя;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dirty="0" smtClean="0"/>
              <a:t>узнать </a:t>
            </a:r>
            <a:r>
              <a:rPr lang="ru-RU" dirty="0"/>
              <a:t>имя;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dirty="0" smtClean="0"/>
              <a:t>подать </a:t>
            </a:r>
            <a:r>
              <a:rPr lang="ru-RU" dirty="0"/>
              <a:t>голос.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9269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объявления класса в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используется ключевое слово </a:t>
            </a: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340768"/>
            <a:ext cx="849694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модификатор_доступа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ru-RU" dirty="0"/>
              <a:t> </a:t>
            </a:r>
            <a:r>
              <a:rPr lang="en-US" dirty="0" smtClean="0"/>
              <a:t>     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ru-RU" sz="2800" b="1" dirty="0" err="1" smtClean="0">
                <a:solidFill>
                  <a:srgbClr val="00B050"/>
                </a:solidFill>
              </a:rPr>
              <a:t>Имя_класса</a:t>
            </a:r>
            <a:r>
              <a:rPr lang="en-US" dirty="0" smtClean="0"/>
              <a:t>   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00B050"/>
                </a:solidFill>
              </a:rPr>
              <a:t>{ 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	</a:t>
            </a:r>
            <a:r>
              <a:rPr lang="ru-RU" dirty="0" smtClean="0"/>
              <a:t>/* </a:t>
            </a:r>
            <a:r>
              <a:rPr lang="ru-RU" dirty="0"/>
              <a:t>тело класса </a:t>
            </a:r>
            <a:r>
              <a:rPr lang="ru-RU" dirty="0" smtClean="0"/>
              <a:t>*/</a:t>
            </a:r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00B050"/>
                </a:solidFill>
              </a:rPr>
              <a:t>}</a:t>
            </a:r>
            <a:endParaRPr lang="ru-RU" b="1" dirty="0">
              <a:solidFill>
                <a:srgbClr val="00B05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357301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1.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     </a:t>
            </a:r>
            <a:r>
              <a:rPr lang="en-US" sz="2800" b="1" dirty="0" smtClean="0">
                <a:solidFill>
                  <a:srgbClr val="0070C0"/>
                </a:solidFill>
              </a:rPr>
              <a:t>public</a:t>
            </a:r>
            <a:r>
              <a:rPr lang="en-US" sz="2800" b="1" dirty="0" smtClean="0"/>
              <a:t> </a:t>
            </a:r>
            <a:r>
              <a:rPr lang="ru-RU" sz="2800" b="1" dirty="0" smtClean="0"/>
              <a:t>     </a:t>
            </a:r>
            <a:r>
              <a:rPr lang="en-US" sz="2800" b="1" dirty="0" smtClean="0">
                <a:solidFill>
                  <a:srgbClr val="0070C0"/>
                </a:solidFill>
              </a:rPr>
              <a:t>class</a:t>
            </a:r>
            <a:r>
              <a:rPr lang="en-US" sz="2800" b="1" dirty="0" smtClean="0"/>
              <a:t> </a:t>
            </a:r>
            <a:r>
              <a:rPr lang="ru-RU" sz="2800" b="1" dirty="0" smtClean="0"/>
              <a:t>     </a:t>
            </a:r>
            <a:r>
              <a:rPr lang="en-US" sz="2800" b="1" dirty="0" smtClean="0"/>
              <a:t>Dog { </a:t>
            </a:r>
            <a:r>
              <a:rPr lang="en-US" sz="2800" b="1" dirty="0"/>
              <a:t>/*  </a:t>
            </a:r>
            <a:r>
              <a:rPr lang="ru-RU" sz="1600" b="1" dirty="0"/>
              <a:t>тело класса</a:t>
            </a:r>
            <a:r>
              <a:rPr lang="en-US" sz="2800" b="1" dirty="0"/>
              <a:t>  */} </a:t>
            </a:r>
            <a:endParaRPr lang="ru-RU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2087" y="424863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.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ru-RU" sz="2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    </a:t>
            </a:r>
            <a:r>
              <a:rPr lang="en-US" sz="2800" b="1" dirty="0" smtClean="0">
                <a:solidFill>
                  <a:srgbClr val="0070C0"/>
                </a:solidFill>
              </a:rPr>
              <a:t>class</a:t>
            </a:r>
            <a:r>
              <a:rPr lang="en-US" sz="2800" b="1" dirty="0" smtClean="0"/>
              <a:t> </a:t>
            </a:r>
            <a:r>
              <a:rPr lang="ru-RU" sz="2800" b="1" dirty="0" smtClean="0"/>
              <a:t>     </a:t>
            </a:r>
            <a:r>
              <a:rPr lang="en-US" sz="2800" b="1" dirty="0" smtClean="0"/>
              <a:t>Dog </a:t>
            </a:r>
            <a:r>
              <a:rPr lang="ru-RU" sz="2800" b="1" dirty="0" smtClean="0"/>
              <a:t>   </a:t>
            </a:r>
            <a:r>
              <a:rPr lang="en-US" sz="2800" b="1" dirty="0" smtClean="0"/>
              <a:t>{ </a:t>
            </a:r>
            <a:r>
              <a:rPr lang="en-US" sz="2800" b="1" dirty="0"/>
              <a:t>/*  </a:t>
            </a:r>
            <a:r>
              <a:rPr lang="ru-RU" sz="1600" b="1" dirty="0"/>
              <a:t>тело класса</a:t>
            </a:r>
            <a:r>
              <a:rPr lang="en-US" sz="2800" b="1" dirty="0"/>
              <a:t>  */} 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0763" y="501317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3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.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     </a:t>
            </a:r>
            <a:r>
              <a:rPr lang="en-US" sz="2800" b="1" dirty="0">
                <a:solidFill>
                  <a:srgbClr val="0070C0"/>
                </a:solidFill>
              </a:rPr>
              <a:t>private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    </a:t>
            </a:r>
            <a:r>
              <a:rPr lang="en-US" sz="2800" b="1" dirty="0" smtClean="0">
                <a:solidFill>
                  <a:srgbClr val="0070C0"/>
                </a:solidFill>
              </a:rPr>
              <a:t>class</a:t>
            </a:r>
            <a:r>
              <a:rPr lang="en-US" sz="2800" b="1" dirty="0" smtClean="0"/>
              <a:t> </a:t>
            </a:r>
            <a:r>
              <a:rPr lang="ru-RU" sz="2800" b="1" dirty="0" smtClean="0"/>
              <a:t>     </a:t>
            </a:r>
            <a:r>
              <a:rPr lang="en-US" sz="2800" b="1" dirty="0" smtClean="0"/>
              <a:t>Dog </a:t>
            </a:r>
            <a:r>
              <a:rPr lang="ru-RU" sz="2800" b="1" dirty="0" smtClean="0"/>
              <a:t>   </a:t>
            </a:r>
            <a:r>
              <a:rPr lang="en-US" sz="2800" b="1" dirty="0" smtClean="0"/>
              <a:t>{ </a:t>
            </a:r>
            <a:r>
              <a:rPr lang="en-US" sz="2800" b="1" dirty="0"/>
              <a:t>/*  </a:t>
            </a:r>
            <a:r>
              <a:rPr lang="ru-RU" sz="1600" b="1" dirty="0"/>
              <a:t>тело класса</a:t>
            </a:r>
            <a:r>
              <a:rPr lang="en-US" sz="2800" b="1" dirty="0"/>
              <a:t>  */}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450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94967" y="83671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Рекомендации по именованию классов</a:t>
            </a:r>
            <a:endParaRPr lang="ru-RU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7808" y="1556792"/>
            <a:ext cx="8496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1.  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Плохо: 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class Get{}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latin typeface="Calibri"/>
                <a:cs typeface="Times New Roman"/>
              </a:rPr>
              <a:t> </a:t>
            </a:r>
            <a:r>
              <a:rPr lang="en-US" sz="2800" b="1" dirty="0" smtClean="0">
                <a:latin typeface="Calibri"/>
                <a:cs typeface="Times New Roman"/>
              </a:rPr>
              <a:t>      </a:t>
            </a:r>
            <a:r>
              <a:rPr lang="ru-RU" sz="2800" b="1" dirty="0" smtClean="0">
                <a:solidFill>
                  <a:schemeClr val="tx2"/>
                </a:solidFill>
                <a:latin typeface="Calibri"/>
                <a:cs typeface="Times New Roman"/>
              </a:rPr>
              <a:t>Хорошо:</a:t>
            </a:r>
            <a:r>
              <a:rPr lang="ru-RU" sz="2800" b="1" dirty="0" smtClean="0">
                <a:latin typeface="Calibri"/>
                <a:cs typeface="Times New Roman"/>
              </a:rPr>
              <a:t> </a:t>
            </a:r>
            <a:r>
              <a:rPr lang="en-US" sz="2800" b="1" dirty="0" smtClean="0">
                <a:latin typeface="Calibri"/>
                <a:cs typeface="Times New Roman"/>
              </a:rPr>
              <a:t>class Getter {}</a:t>
            </a:r>
            <a:endParaRPr lang="ru-RU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7808" y="2852936"/>
            <a:ext cx="84969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.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 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Плохо</a:t>
            </a:r>
            <a:r>
              <a:rPr lang="ru-RU" sz="2800" dirty="0">
                <a:latin typeface="Calibri"/>
                <a:ea typeface="Calibri"/>
                <a:cs typeface="Times New Roman"/>
              </a:rPr>
              <a:t>: </a:t>
            </a:r>
            <a:r>
              <a:rPr lang="en-US" sz="2800" dirty="0">
                <a:latin typeface="Calibri"/>
                <a:ea typeface="Calibri"/>
                <a:cs typeface="Times New Roman"/>
              </a:rPr>
              <a:t>class 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address{}; class </a:t>
            </a:r>
            <a:r>
              <a:rPr lang="en-US" sz="2800" dirty="0" err="1" smtClean="0">
                <a:latin typeface="Calibri"/>
                <a:ea typeface="Calibri"/>
                <a:cs typeface="Times New Roman"/>
              </a:rPr>
              <a:t>postaladdress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{}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latin typeface="Calibri"/>
                <a:cs typeface="Times New Roman"/>
              </a:rPr>
              <a:t>       </a:t>
            </a:r>
            <a:r>
              <a:rPr lang="ru-RU" sz="2800" b="1" dirty="0">
                <a:solidFill>
                  <a:schemeClr val="tx2"/>
                </a:solidFill>
                <a:latin typeface="Calibri"/>
                <a:cs typeface="Times New Roman"/>
              </a:rPr>
              <a:t>Хорошо:</a:t>
            </a:r>
            <a:r>
              <a:rPr lang="ru-RU" sz="2800" b="1" dirty="0">
                <a:latin typeface="Calibri"/>
                <a:cs typeface="Times New Roman"/>
              </a:rPr>
              <a:t> </a:t>
            </a:r>
            <a:r>
              <a:rPr lang="en-US" sz="2800" b="1" dirty="0">
                <a:latin typeface="Calibri"/>
                <a:cs typeface="Times New Roman"/>
              </a:rPr>
              <a:t>class </a:t>
            </a:r>
            <a:r>
              <a:rPr lang="en-US" sz="2800" b="1" dirty="0" smtClean="0">
                <a:latin typeface="Calibri"/>
                <a:cs typeface="Times New Roman"/>
              </a:rPr>
              <a:t>Address {}; class </a:t>
            </a:r>
            <a:r>
              <a:rPr lang="en-US" sz="2800" b="1" dirty="0" err="1" smtClean="0">
                <a:latin typeface="Calibri"/>
                <a:cs typeface="Times New Roman"/>
              </a:rPr>
              <a:t>PostalAddress</a:t>
            </a:r>
            <a:r>
              <a:rPr lang="en-US" sz="2800" b="1" dirty="0" smtClean="0">
                <a:latin typeface="Calibri"/>
                <a:cs typeface="Times New Roman"/>
              </a:rPr>
              <a:t>{}</a:t>
            </a:r>
            <a:endParaRPr lang="ru-RU" sz="2800" b="1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ru-RU" sz="28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17808" y="4255968"/>
            <a:ext cx="84969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3.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 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Плохо</a:t>
            </a:r>
            <a:r>
              <a:rPr lang="ru-RU" sz="2800" dirty="0">
                <a:latin typeface="Calibri"/>
                <a:ea typeface="Calibri"/>
                <a:cs typeface="Times New Roman"/>
              </a:rPr>
              <a:t>: 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class </a:t>
            </a:r>
            <a:r>
              <a:rPr lang="en-US" sz="2800" dirty="0" err="1" smtClean="0">
                <a:latin typeface="Calibri"/>
                <a:ea typeface="Calibri"/>
                <a:cs typeface="Times New Roman"/>
              </a:rPr>
              <a:t>HTTP_Convertor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{}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latin typeface="Calibri"/>
                <a:cs typeface="Times New Roman"/>
              </a:rPr>
              <a:t>       </a:t>
            </a:r>
            <a:r>
              <a:rPr lang="ru-RU" sz="2800" b="1" dirty="0">
                <a:solidFill>
                  <a:schemeClr val="tx2"/>
                </a:solidFill>
                <a:latin typeface="Calibri"/>
                <a:cs typeface="Times New Roman"/>
              </a:rPr>
              <a:t>Хорошо:</a:t>
            </a:r>
            <a:r>
              <a:rPr lang="ru-RU" sz="2800" b="1" dirty="0">
                <a:latin typeface="Calibri"/>
                <a:cs typeface="Times New Roman"/>
              </a:rPr>
              <a:t> </a:t>
            </a:r>
            <a:r>
              <a:rPr lang="en-US" sz="2800" b="1" dirty="0" smtClean="0">
                <a:latin typeface="Calibri"/>
                <a:cs typeface="Times New Roman"/>
              </a:rPr>
              <a:t>class </a:t>
            </a:r>
            <a:r>
              <a:rPr lang="en-US" sz="2800" b="1" dirty="0" err="1" smtClean="0">
                <a:latin typeface="Calibri"/>
                <a:cs typeface="Times New Roman"/>
              </a:rPr>
              <a:t>HttpConvertor</a:t>
            </a:r>
            <a:r>
              <a:rPr lang="en-US" sz="2800" b="1" dirty="0" smtClean="0">
                <a:latin typeface="Calibri"/>
                <a:cs typeface="Times New Roman"/>
              </a:rPr>
              <a:t>{}</a:t>
            </a:r>
            <a:endParaRPr lang="ru-RU" sz="2800" b="1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999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504326" y="836712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Объявление полей класса:</a:t>
            </a:r>
          </a:p>
          <a:p>
            <a:endParaRPr lang="ru-RU" dirty="0" smtClean="0"/>
          </a:p>
          <a:p>
            <a:pPr algn="ctr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модификатор_доступа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ru-RU" dirty="0" smtClean="0"/>
              <a:t>        </a:t>
            </a:r>
            <a:r>
              <a:rPr lang="ru-RU" b="1" dirty="0" err="1" smtClean="0">
                <a:solidFill>
                  <a:srgbClr val="00B0F0"/>
                </a:solidFill>
              </a:rPr>
              <a:t>тип_данных</a:t>
            </a:r>
            <a:r>
              <a:rPr lang="ru-RU" b="1" dirty="0" smtClean="0"/>
              <a:t>         </a:t>
            </a:r>
            <a:r>
              <a:rPr lang="ru-RU" b="1" dirty="0" err="1" smtClean="0">
                <a:solidFill>
                  <a:srgbClr val="00B050"/>
                </a:solidFill>
              </a:rPr>
              <a:t>имя_поля</a:t>
            </a:r>
            <a:r>
              <a:rPr lang="ru-RU" b="1" dirty="0" smtClean="0">
                <a:solidFill>
                  <a:srgbClr val="00B050"/>
                </a:solidFill>
              </a:rPr>
              <a:t>  ;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4835" y="219944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Рекомендации по </a:t>
            </a:r>
            <a:r>
              <a:rPr lang="ru-RU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именованию полей </a:t>
            </a:r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классов</a:t>
            </a:r>
            <a:endParaRPr lang="ru-RU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17808" y="2924944"/>
            <a:ext cx="8496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1.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Плохо: </a:t>
            </a:r>
            <a:r>
              <a:rPr lang="en-US" sz="2800" dirty="0" err="1" smtClean="0">
                <a:latin typeface="Calibri"/>
                <a:ea typeface="Calibri"/>
                <a:cs typeface="Times New Roman"/>
              </a:rPr>
              <a:t>boolean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sweet; String named</a:t>
            </a:r>
            <a:endParaRPr lang="ru-RU" sz="2800" dirty="0" smtClean="0">
              <a:latin typeface="Calibri"/>
              <a:ea typeface="Calibri"/>
              <a:cs typeface="Times New Roman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chemeClr val="tx2"/>
                </a:solidFill>
                <a:latin typeface="Calibri"/>
                <a:cs typeface="Times New Roman"/>
              </a:rPr>
              <a:t>     Хорошо:</a:t>
            </a:r>
            <a:r>
              <a:rPr lang="ru-RU" sz="2800" b="1" dirty="0" smtClean="0">
                <a:latin typeface="Calibri"/>
                <a:cs typeface="Times New Roman"/>
              </a:rPr>
              <a:t> </a:t>
            </a:r>
            <a:r>
              <a:rPr lang="en-US" sz="2800" b="1" dirty="0" err="1" smtClean="0">
                <a:latin typeface="Calibri"/>
                <a:cs typeface="Times New Roman"/>
              </a:rPr>
              <a:t>boolean</a:t>
            </a:r>
            <a:r>
              <a:rPr lang="en-US" sz="2800" b="1" dirty="0" smtClean="0">
                <a:latin typeface="Calibri"/>
                <a:cs typeface="Times New Roman"/>
              </a:rPr>
              <a:t> </a:t>
            </a:r>
            <a:r>
              <a:rPr lang="en-US" sz="2800" b="1" dirty="0" err="1" smtClean="0">
                <a:latin typeface="Calibri"/>
                <a:cs typeface="Times New Roman"/>
              </a:rPr>
              <a:t>isSweet</a:t>
            </a:r>
            <a:r>
              <a:rPr lang="en-US" sz="2800" b="1" dirty="0" smtClean="0">
                <a:latin typeface="Calibri"/>
                <a:cs typeface="Times New Roman"/>
              </a:rPr>
              <a:t>; String name</a:t>
            </a:r>
            <a:endParaRPr lang="ru-RU" sz="28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17808" y="4221088"/>
            <a:ext cx="84969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2.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  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Плохо: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String </a:t>
            </a:r>
            <a:r>
              <a:rPr lang="en-US" sz="2800" dirty="0" err="1" smtClean="0">
                <a:latin typeface="Calibri"/>
                <a:ea typeface="Calibri"/>
                <a:cs typeface="Times New Roman"/>
              </a:rPr>
              <a:t>dog_name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latin typeface="Calibri"/>
                <a:cs typeface="Times New Roman"/>
              </a:rPr>
              <a:t>       </a:t>
            </a:r>
            <a:r>
              <a:rPr lang="ru-RU" sz="2800" b="1" dirty="0">
                <a:solidFill>
                  <a:schemeClr val="tx2"/>
                </a:solidFill>
                <a:latin typeface="Calibri"/>
                <a:cs typeface="Times New Roman"/>
              </a:rPr>
              <a:t>Хорошо:</a:t>
            </a:r>
            <a:r>
              <a:rPr lang="ru-RU" sz="2800" b="1" dirty="0">
                <a:latin typeface="Calibri"/>
                <a:cs typeface="Times New Roman"/>
              </a:rPr>
              <a:t> </a:t>
            </a:r>
            <a:r>
              <a:rPr lang="en-US" sz="2800" b="1" dirty="0" smtClean="0">
                <a:latin typeface="Calibri"/>
                <a:cs typeface="Times New Roman"/>
              </a:rPr>
              <a:t>String </a:t>
            </a:r>
            <a:r>
              <a:rPr lang="en-US" sz="2800" b="1" dirty="0" err="1" smtClean="0">
                <a:latin typeface="Calibri"/>
                <a:cs typeface="Times New Roman"/>
              </a:rPr>
              <a:t>dogName</a:t>
            </a:r>
            <a:endParaRPr lang="ru-RU" sz="2800" b="1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475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324306" y="836712"/>
            <a:ext cx="8590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Объявление методов класса:</a:t>
            </a:r>
          </a:p>
          <a:p>
            <a:pPr algn="ctr"/>
            <a:endParaRPr lang="ru-RU" dirty="0"/>
          </a:p>
          <a:p>
            <a:pPr algn="ctr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модификатор_доступа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b="1" dirty="0" err="1" smtClean="0">
                <a:solidFill>
                  <a:srgbClr val="00B0F0"/>
                </a:solidFill>
              </a:rPr>
              <a:t>тип_вовращаемого_значения</a:t>
            </a:r>
            <a:r>
              <a:rPr lang="ru-RU" dirty="0" smtClean="0"/>
              <a:t>     </a:t>
            </a:r>
            <a:br>
              <a:rPr lang="ru-RU" dirty="0" smtClean="0"/>
            </a:br>
            <a:r>
              <a:rPr lang="ru-RU" b="1" dirty="0" err="1" smtClean="0">
                <a:solidFill>
                  <a:srgbClr val="00B050"/>
                </a:solidFill>
              </a:rPr>
              <a:t>имя_метода</a:t>
            </a:r>
            <a:r>
              <a:rPr lang="ru-RU" dirty="0" smtClean="0"/>
              <a:t> </a:t>
            </a:r>
            <a:r>
              <a:rPr lang="ru-RU" b="1" dirty="0">
                <a:solidFill>
                  <a:srgbClr val="00B050"/>
                </a:solidFill>
              </a:rPr>
              <a:t>(</a:t>
            </a:r>
            <a:r>
              <a:rPr lang="ru-RU" dirty="0"/>
              <a:t>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список_параметров</a:t>
            </a:r>
            <a:r>
              <a:rPr lang="ru-RU" dirty="0"/>
              <a:t>]</a:t>
            </a:r>
            <a:r>
              <a:rPr lang="ru-RU" b="1" dirty="0">
                <a:solidFill>
                  <a:srgbClr val="00B050"/>
                </a:solidFill>
              </a:rPr>
              <a:t>)</a:t>
            </a:r>
            <a:r>
              <a:rPr lang="ru-RU" dirty="0"/>
              <a:t> </a:t>
            </a:r>
            <a:r>
              <a:rPr lang="ru-RU" dirty="0"/>
              <a:t> </a:t>
            </a:r>
            <a:r>
              <a:rPr lang="ru-RU" b="1" dirty="0" smtClean="0">
                <a:solidFill>
                  <a:srgbClr val="00B050"/>
                </a:solidFill>
              </a:rPr>
              <a:t>{</a:t>
            </a:r>
            <a:r>
              <a:rPr lang="ru-RU" dirty="0" smtClean="0"/>
              <a:t>  /* </a:t>
            </a:r>
            <a:r>
              <a:rPr lang="ru-RU" dirty="0"/>
              <a:t>тело метода </a:t>
            </a:r>
            <a:r>
              <a:rPr lang="ru-RU" dirty="0" smtClean="0"/>
              <a:t>*/  </a:t>
            </a:r>
            <a:r>
              <a:rPr lang="ru-RU" b="1" dirty="0" smtClean="0">
                <a:solidFill>
                  <a:srgbClr val="00B050"/>
                </a:solidFill>
              </a:rPr>
              <a:t>}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1037" y="2852936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Рекомендации по </a:t>
            </a:r>
            <a:r>
              <a:rPr lang="ru-RU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именованию методов </a:t>
            </a:r>
            <a:r>
              <a:rPr lang="ru-RU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классов</a:t>
            </a:r>
            <a:endParaRPr lang="ru-RU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19672" y="3861048"/>
            <a:ext cx="65527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	</a:t>
            </a:r>
            <a:r>
              <a:rPr lang="ru-RU" sz="2800" dirty="0" smtClean="0">
                <a:latin typeface="Calibri"/>
                <a:ea typeface="Calibri"/>
                <a:cs typeface="Times New Roman"/>
              </a:rPr>
              <a:t>Плохо: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Calibri"/>
                <a:ea typeface="Calibri"/>
                <a:cs typeface="Times New Roman"/>
              </a:rPr>
              <a:t>dogName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()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b="1" dirty="0">
                <a:latin typeface="Calibri"/>
                <a:cs typeface="Times New Roman"/>
              </a:rPr>
              <a:t>       </a:t>
            </a:r>
            <a:r>
              <a:rPr lang="en-US" sz="2800" b="1" dirty="0" smtClean="0">
                <a:latin typeface="Calibri"/>
                <a:cs typeface="Times New Roman"/>
              </a:rPr>
              <a:t>     </a:t>
            </a:r>
            <a:r>
              <a:rPr lang="ru-RU" sz="2800" b="1" dirty="0" smtClean="0">
                <a:solidFill>
                  <a:schemeClr val="tx2"/>
                </a:solidFill>
                <a:latin typeface="Calibri"/>
                <a:cs typeface="Times New Roman"/>
              </a:rPr>
              <a:t>Хорошо</a:t>
            </a:r>
            <a:r>
              <a:rPr lang="ru-RU" sz="2800" b="1" dirty="0">
                <a:solidFill>
                  <a:schemeClr val="tx2"/>
                </a:solidFill>
                <a:latin typeface="Calibri"/>
                <a:cs typeface="Times New Roman"/>
              </a:rPr>
              <a:t>:</a:t>
            </a:r>
            <a:r>
              <a:rPr lang="ru-RU" sz="2800" b="1" dirty="0">
                <a:latin typeface="Calibri"/>
                <a:cs typeface="Times New Roman"/>
              </a:rPr>
              <a:t> </a:t>
            </a:r>
            <a:r>
              <a:rPr lang="en-US" sz="2800" b="1" dirty="0" err="1" smtClean="0">
                <a:latin typeface="Calibri"/>
                <a:cs typeface="Times New Roman"/>
              </a:rPr>
              <a:t>getDogName</a:t>
            </a:r>
            <a:r>
              <a:rPr lang="en-US" sz="2800" b="1" dirty="0" smtClean="0">
                <a:latin typeface="Calibri"/>
                <a:cs typeface="Times New Roman"/>
              </a:rPr>
              <a:t> ()</a:t>
            </a:r>
            <a:endParaRPr lang="ru-RU" sz="2800" b="1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07186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4571</TotalTime>
  <Words>360</Words>
  <Application>Microsoft Office PowerPoint</Application>
  <PresentationFormat>Экран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lecture template</vt:lpstr>
      <vt:lpstr>Лекция 4   Типизация в Java. Классы</vt:lpstr>
      <vt:lpstr>Вопросы лекции</vt:lpstr>
      <vt:lpstr>Понятие класса</vt:lpstr>
      <vt:lpstr>Структура класса</vt:lpstr>
      <vt:lpstr>Пример описания класса (проектирование класса)</vt:lpstr>
      <vt:lpstr>Классы в Java</vt:lpstr>
      <vt:lpstr>Классы в Java</vt:lpstr>
      <vt:lpstr>Классы в Java</vt:lpstr>
      <vt:lpstr>Классы в Java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Daria</cp:lastModifiedBy>
  <cp:revision>301</cp:revision>
  <cp:lastPrinted>2008-10-06T12:12:35Z</cp:lastPrinted>
  <dcterms:created xsi:type="dcterms:W3CDTF">2011-07-27T18:24:16Z</dcterms:created>
  <dcterms:modified xsi:type="dcterms:W3CDTF">2016-02-01T15:51:26Z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