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94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56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80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28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adaļas galve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9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49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5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68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00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6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66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BE7A89-836E-4AEC-A1CA-E51256BCDD74}" type="datetimeFigureOut">
              <a:rPr lang="en-GB" smtClean="0"/>
              <a:t>11/12/2019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A072E9-A660-4269-B794-8EB945CBCFB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4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engineeringprojects.com/2018/06/introduction-to-arduino-nano.html" TargetMode="External"/><Relationship Id="rId7" Type="http://schemas.openxmlformats.org/officeDocument/2006/relationships/hyperlink" Target="https://create.arduino.cc/projecthub/Arduino_Genuino/getting-started-with-the-arduino-desktop-ide-623be4" TargetMode="External"/><Relationship Id="rId2" Type="http://schemas.openxmlformats.org/officeDocument/2006/relationships/hyperlink" Target="https://blog.tigerstop.com/what-is-an-i/o-p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engineeringprojects.com/2017/08/introduction-to-atmega328.html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learn.sparkfun.com/tutorials/what-is-an-arduino/al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7EC3F3A-A2FC-40DE-BBA5-61A365FB6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err="1"/>
              <a:t>Arduino</a:t>
            </a:r>
            <a:r>
              <a:rPr lang="lv-LV" dirty="0"/>
              <a:t>, ATMEGA 328 un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endParaRPr lang="en-GB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A9A944B4-5AD7-411A-9345-BB47DE492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err="1"/>
              <a:t>Autors:Alens</a:t>
            </a:r>
            <a:r>
              <a:rPr lang="lv-LV" dirty="0"/>
              <a:t> </a:t>
            </a:r>
            <a:r>
              <a:rPr lang="lv-LV" dirty="0" err="1"/>
              <a:t>Ilgavižs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80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27F5B87-4233-4461-B565-7AB8E0D2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DD545C52-5292-4B72-BE7C-E9AF82E6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/>
              <a:t>2. Temperatūras sensors</a:t>
            </a:r>
          </a:p>
          <a:p>
            <a:pPr marL="0" indent="0">
              <a:buNone/>
            </a:pPr>
            <a:r>
              <a:rPr lang="lv-LV" dirty="0"/>
              <a:t> Šis projekts ir paredzēts, lai tiktu noteikta temperatūra,</a:t>
            </a:r>
          </a:p>
          <a:p>
            <a:pPr marL="0" indent="0">
              <a:buNone/>
            </a:pPr>
            <a:r>
              <a:rPr lang="lv-LV" dirty="0"/>
              <a:t> palīdzībā ar sensoriem un </a:t>
            </a:r>
            <a:r>
              <a:rPr lang="lv-LV" dirty="0" err="1"/>
              <a:t>Arduino</a:t>
            </a:r>
            <a:r>
              <a:rPr lang="lv-LV" dirty="0"/>
              <a:t>.</a:t>
            </a:r>
          </a:p>
          <a:p>
            <a:pPr marL="0" indent="0">
              <a:buNone/>
            </a:pPr>
            <a:r>
              <a:rPr lang="lv-LV" dirty="0"/>
              <a:t> Šeit arī tiks izmantots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uno</a:t>
            </a:r>
            <a:r>
              <a:rPr lang="lv-LV" dirty="0"/>
              <a:t>(jo vispopulārākā iz-</a:t>
            </a:r>
          </a:p>
          <a:p>
            <a:pPr marL="0" indent="0">
              <a:buNone/>
            </a:pPr>
            <a:r>
              <a:rPr lang="lv-LV" dirty="0"/>
              <a:t> </a:t>
            </a:r>
            <a:r>
              <a:rPr lang="lv-LV" dirty="0" err="1"/>
              <a:t>vēle</a:t>
            </a:r>
            <a:r>
              <a:rPr lang="lv-LV" dirty="0"/>
              <a:t>).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122" name="Picture 2" descr="Image result for temperature sensor arduino">
            <a:extLst>
              <a:ext uri="{FF2B5EF4-FFF2-40B4-BE49-F238E27FC236}">
                <a16:creationId xmlns:a16="http://schemas.microsoft.com/office/drawing/2014/main" id="{E9888A9B-4F34-4B72-83DD-7E1C4C7F8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02" y="1845734"/>
            <a:ext cx="4089918" cy="204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temperature sensor">
            <a:extLst>
              <a:ext uri="{FF2B5EF4-FFF2-40B4-BE49-F238E27FC236}">
                <a16:creationId xmlns:a16="http://schemas.microsoft.com/office/drawing/2014/main" id="{00AF1841-DE3F-4A86-B8B4-35E06AE9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661" y="3999067"/>
            <a:ext cx="1873898" cy="133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small  lcd screen">
            <a:extLst>
              <a:ext uri="{FF2B5EF4-FFF2-40B4-BE49-F238E27FC236}">
                <a16:creationId xmlns:a16="http://schemas.microsoft.com/office/drawing/2014/main" id="{7C4F5C74-D655-4188-8C7C-F1A0C188F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768" y="3960017"/>
            <a:ext cx="1811183" cy="181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152C0F9-9DA7-48FD-A704-6260F0CC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BAC4FBD6-03EC-46FD-8B74-41E4348F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3. Digitāls pulkstenis</a:t>
            </a:r>
          </a:p>
          <a:p>
            <a:r>
              <a:rPr lang="lv-LV" dirty="0"/>
              <a:t>Šeit ir parādīts projekts, kurā ir pulkstenis, kas precīzi no-</a:t>
            </a:r>
          </a:p>
          <a:p>
            <a:r>
              <a:rPr lang="lv-LV" dirty="0"/>
              <a:t>rāda laiku, izmantojot interneta savienojumu un dažādas</a:t>
            </a:r>
          </a:p>
          <a:p>
            <a:r>
              <a:rPr lang="lv-LV" dirty="0"/>
              <a:t>citas ierīces.</a:t>
            </a:r>
          </a:p>
          <a:p>
            <a:r>
              <a:rPr lang="lv-LV" dirty="0"/>
              <a:t> </a:t>
            </a:r>
            <a:endParaRPr lang="en-GB" dirty="0"/>
          </a:p>
        </p:txBody>
      </p:sp>
      <p:pic>
        <p:nvPicPr>
          <p:cNvPr id="6146" name="Picture 2" descr="Image result for real time clock arduino">
            <a:extLst>
              <a:ext uri="{FF2B5EF4-FFF2-40B4-BE49-F238E27FC236}">
                <a16:creationId xmlns:a16="http://schemas.microsoft.com/office/drawing/2014/main" id="{B0CE124B-110B-49E6-A3B8-71A4DEDC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05" y="1737360"/>
            <a:ext cx="4097175" cy="230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real time clock arduino">
            <a:extLst>
              <a:ext uri="{FF2B5EF4-FFF2-40B4-BE49-F238E27FC236}">
                <a16:creationId xmlns:a16="http://schemas.microsoft.com/office/drawing/2014/main" id="{92AF9391-3C00-44A2-9F2C-42774AE25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040" y="4133600"/>
            <a:ext cx="1940068" cy="194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ttēls 3">
            <a:extLst>
              <a:ext uri="{FF2B5EF4-FFF2-40B4-BE49-F238E27FC236}">
                <a16:creationId xmlns:a16="http://schemas.microsoft.com/office/drawing/2014/main" id="{9A4E8CAB-E788-4B92-ABA2-EE6B66151F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4" b="13781"/>
          <a:stretch/>
        </p:blipFill>
        <p:spPr>
          <a:xfrm>
            <a:off x="6990197" y="4150396"/>
            <a:ext cx="2225415" cy="113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2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FCD0A-FADE-4996-8955-C89191673C22}"/>
              </a:ext>
            </a:extLst>
          </p:cNvPr>
          <p:cNvSpPr txBox="1"/>
          <p:nvPr/>
        </p:nvSpPr>
        <p:spPr>
          <a:xfrm>
            <a:off x="4233887" y="3152001"/>
            <a:ext cx="37242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3000" b="1" dirty="0">
                <a:solidFill>
                  <a:schemeClr val="tx1">
                    <a:lumMod val="95000"/>
                    <a:lumOff val="5000"/>
                  </a:schemeClr>
                </a:solidFill>
                <a:cs typeface="Aldhabi" panose="020B0604020202020204" pitchFamily="2" charset="-78"/>
              </a:rPr>
              <a:t>Paldies par uzmanību!</a:t>
            </a:r>
            <a:endParaRPr lang="en-GB" sz="3000" b="1" dirty="0">
              <a:solidFill>
                <a:schemeClr val="tx1">
                  <a:lumMod val="95000"/>
                  <a:lumOff val="5000"/>
                </a:schemeClr>
              </a:solidFill>
              <a:cs typeface="Aldhabi" panose="020B06040202020202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981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B7723CF-2A89-4D89-A9AC-60B6247E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Kas ir </a:t>
            </a:r>
            <a:r>
              <a:rPr lang="lv-LV" dirty="0" err="1"/>
              <a:t>arduino</a:t>
            </a:r>
            <a:r>
              <a:rPr lang="lv-LV" dirty="0"/>
              <a:t>?</a:t>
            </a:r>
            <a:endParaRPr lang="en-GB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33F776F1-A827-4EE0-81FC-E00D2472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lv-LV" dirty="0" err="1"/>
              <a:t>Arduino</a:t>
            </a:r>
            <a:r>
              <a:rPr lang="lv-LV" dirty="0"/>
              <a:t> īsumā ir shēmas plate, kas padara robotu, ierīču programmēšanu daudz vieglāku.</a:t>
            </a:r>
          </a:p>
          <a:p>
            <a:r>
              <a:rPr lang="lv-LV" dirty="0"/>
              <a:t>Šo aparatūru izmanto visvairāk tie, kas tikko ir iesākuši ar elektroniku un programmēšanu. Atšķirībā no vecākām shēmas platēm, </a:t>
            </a:r>
            <a:r>
              <a:rPr lang="lv-LV" dirty="0" err="1"/>
              <a:t>Arduino</a:t>
            </a:r>
            <a:r>
              <a:rPr lang="lv-LV" dirty="0"/>
              <a:t> nav vajadzības papildus aparatūru.</a:t>
            </a:r>
          </a:p>
          <a:p>
            <a:r>
              <a:rPr lang="lv-LV" dirty="0" err="1"/>
              <a:t>Arduino</a:t>
            </a:r>
            <a:r>
              <a:rPr lang="lv-LV" dirty="0"/>
              <a:t> sastāv no: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err="1"/>
              <a:t>Atmega</a:t>
            </a:r>
            <a:r>
              <a:rPr lang="lv-LV" dirty="0"/>
              <a:t> 328 </a:t>
            </a:r>
            <a:r>
              <a:rPr lang="lv-LV" dirty="0" err="1"/>
              <a:t>mikrokontrolers</a:t>
            </a:r>
            <a:endParaRPr lang="lv-LV" dirty="0"/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(</a:t>
            </a:r>
            <a:r>
              <a:rPr lang="lv-LV" dirty="0" err="1"/>
              <a:t>In-circuit</a:t>
            </a:r>
            <a:r>
              <a:rPr lang="lv-LV" dirty="0"/>
              <a:t> </a:t>
            </a:r>
            <a:r>
              <a:rPr lang="lv-LV" dirty="0" err="1"/>
              <a:t>serial</a:t>
            </a:r>
            <a:r>
              <a:rPr lang="lv-LV" dirty="0"/>
              <a:t>) Programmētājs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err="1"/>
              <a:t>Reset</a:t>
            </a:r>
            <a:r>
              <a:rPr lang="lv-LV" dirty="0"/>
              <a:t> poga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Ārējais barošanas avots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Digitālie pini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Analogi(0-5)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err="1"/>
              <a:t>Reset</a:t>
            </a:r>
            <a:r>
              <a:rPr lang="lv-LV" dirty="0"/>
              <a:t>, 3.3V lieluma, 5V lieluma, zemes(</a:t>
            </a:r>
            <a:r>
              <a:rPr lang="lv-LV" dirty="0" err="1"/>
              <a:t>ground</a:t>
            </a:r>
            <a:r>
              <a:rPr lang="lv-LV" dirty="0"/>
              <a:t>)pini.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Mazi </a:t>
            </a:r>
            <a:r>
              <a:rPr lang="lv-LV" dirty="0" err="1"/>
              <a:t>mikrokontrolleri</a:t>
            </a:r>
            <a:r>
              <a:rPr lang="lv-LV" dirty="0"/>
              <a:t>, kas vada darbības.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Pati ’’mātesplate’’</a:t>
            </a:r>
          </a:p>
          <a:p>
            <a:pPr marL="0" indent="0">
              <a:buNone/>
            </a:pPr>
            <a:endParaRPr lang="lv-LV" dirty="0"/>
          </a:p>
          <a:p>
            <a:endParaRPr lang="en-GB" dirty="0"/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1A86B7E3-5992-49C8-9FA5-37B9D243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608" y="2723502"/>
            <a:ext cx="4842846" cy="30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2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E2C2B63-5738-475D-9967-ACC86B23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ATmega</a:t>
            </a:r>
            <a:r>
              <a:rPr lang="lv-LV" dirty="0"/>
              <a:t> 328</a:t>
            </a:r>
            <a:endParaRPr lang="en-GB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CC287D9D-E2C3-4E0B-B968-706249A2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Atmega</a:t>
            </a:r>
            <a:r>
              <a:rPr lang="lv-LV" dirty="0"/>
              <a:t> 328 ir </a:t>
            </a:r>
            <a:r>
              <a:rPr lang="lv-LV" dirty="0" err="1"/>
              <a:t>advancēts</a:t>
            </a:r>
            <a:r>
              <a:rPr lang="lv-LV" dirty="0"/>
              <a:t> RISC(AVR) </a:t>
            </a:r>
            <a:r>
              <a:rPr lang="lv-LV" dirty="0" err="1"/>
              <a:t>mikrokontrolieris.Tās</a:t>
            </a:r>
            <a:r>
              <a:rPr lang="lv-LV" dirty="0"/>
              <a:t> atbalsts ir līdz 8 bitiem.</a:t>
            </a:r>
          </a:p>
          <a:p>
            <a:r>
              <a:rPr lang="lv-LV" dirty="0"/>
              <a:t>Tā ir 1kb elektriski dzēšama programmējamā(</a:t>
            </a:r>
            <a:r>
              <a:rPr lang="lv-LV" dirty="0" err="1"/>
              <a:t>Read</a:t>
            </a:r>
            <a:r>
              <a:rPr lang="lv-LV" dirty="0"/>
              <a:t> </a:t>
            </a:r>
            <a:r>
              <a:rPr lang="lv-LV" dirty="0" err="1"/>
              <a:t>Only</a:t>
            </a:r>
            <a:r>
              <a:rPr lang="lv-LV" dirty="0"/>
              <a:t>) atmiņa. Šī sistēma parāda, vai </a:t>
            </a:r>
            <a:r>
              <a:rPr lang="lv-LV" dirty="0" err="1"/>
              <a:t>mikrodispečeram</a:t>
            </a:r>
            <a:r>
              <a:rPr lang="lv-LV" dirty="0"/>
              <a:t> piegādātā elektropiegāde ir izņemta, pat tad tas var saglabāt datus un nodrošināt rezultātus pēc elektroapgādes nodrošināšanas.</a:t>
            </a:r>
          </a:p>
          <a:p>
            <a:endParaRPr lang="lv-LV" dirty="0"/>
          </a:p>
          <a:p>
            <a:endParaRPr lang="lv-LV" dirty="0"/>
          </a:p>
          <a:p>
            <a:r>
              <a:rPr lang="lv-LV" dirty="0"/>
              <a:t> </a:t>
            </a:r>
          </a:p>
        </p:txBody>
      </p:sp>
      <p:pic>
        <p:nvPicPr>
          <p:cNvPr id="1028" name="Picture 4" descr="Image result for atmega328">
            <a:extLst>
              <a:ext uri="{FF2B5EF4-FFF2-40B4-BE49-F238E27FC236}">
                <a16:creationId xmlns:a16="http://schemas.microsoft.com/office/drawing/2014/main" id="{514EAD28-C6DE-46B4-833A-B7D215DF9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720" y="2886853"/>
            <a:ext cx="38100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3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26E5D07-8507-415B-ACEE-9F70AF81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endParaRPr lang="en-GB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78FE6973-2E5D-485B-8EF7-BBE2B22C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 ir </a:t>
            </a:r>
            <a:r>
              <a:rPr lang="lv-LV" dirty="0" err="1"/>
              <a:t>mikrokontrolieris</a:t>
            </a:r>
            <a:r>
              <a:rPr lang="lv-LV" dirty="0"/>
              <a:t>, kas balstās(darbojas) uz ATmega328p vai </a:t>
            </a:r>
            <a:r>
              <a:rPr lang="lv-LV" dirty="0" err="1"/>
              <a:t>ATmega</a:t>
            </a:r>
            <a:r>
              <a:rPr lang="lv-LV" dirty="0"/>
              <a:t> 168.</a:t>
            </a:r>
          </a:p>
          <a:p>
            <a:r>
              <a:rPr lang="lv-LV" dirty="0"/>
              <a:t>Tas ir mazs, daudz saderīgs, lokans un </a:t>
            </a:r>
            <a:r>
              <a:rPr lang="lv-LV" dirty="0" err="1"/>
              <a:t>breadborda</a:t>
            </a:r>
            <a:r>
              <a:rPr lang="lv-LV" dirty="0"/>
              <a:t> draudzīgs </a:t>
            </a:r>
            <a:r>
              <a:rPr lang="lv-LV" dirty="0" err="1"/>
              <a:t>Mikrokontrollera</a:t>
            </a:r>
            <a:r>
              <a:rPr lang="lv-LV" dirty="0"/>
              <a:t> </a:t>
            </a:r>
            <a:r>
              <a:rPr lang="lv-LV" dirty="0" err="1"/>
              <a:t>platne</a:t>
            </a:r>
            <a:r>
              <a:rPr lang="lv-LV" dirty="0"/>
              <a:t>, izveidota </a:t>
            </a:r>
            <a:r>
              <a:rPr lang="lv-LV" dirty="0" err="1"/>
              <a:t>Itālijā.Tās</a:t>
            </a:r>
            <a:r>
              <a:rPr lang="lv-LV" dirty="0"/>
              <a:t> funkcijas ir tādas pašas kā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uno</a:t>
            </a:r>
            <a:r>
              <a:rPr lang="lv-LV" dirty="0"/>
              <a:t>, taču atšķirīgais ir izmērs.</a:t>
            </a:r>
          </a:p>
          <a:p>
            <a:r>
              <a:rPr lang="lv-LV" dirty="0"/>
              <a:t>Tas nāk ar operējošu spriegumu, kas ir 5V, tomēr, </a:t>
            </a:r>
            <a:r>
              <a:rPr lang="lv-LV" dirty="0" err="1"/>
              <a:t>ievadības</a:t>
            </a:r>
            <a:r>
              <a:rPr lang="lv-LV" dirty="0"/>
              <a:t> vērtība var mainīties no 7 līdz 12V.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Uz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 atrodas: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ATmega328p mikročips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24 savienojumi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USB-mini A </a:t>
            </a:r>
            <a:r>
              <a:rPr lang="lv-LV" dirty="0" err="1"/>
              <a:t>input</a:t>
            </a:r>
            <a:r>
              <a:rPr lang="lv-LV" dirty="0"/>
              <a:t> spraudnis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Sprieguma regulētājs priekš noteiktās jaudas.</a:t>
            </a:r>
          </a:p>
          <a:p>
            <a:pPr marL="457200" indent="-457200">
              <a:buFont typeface="+mj-lt"/>
              <a:buAutoNum type="arabicPeriod"/>
            </a:pPr>
            <a:endParaRPr lang="lv-LV" dirty="0"/>
          </a:p>
        </p:txBody>
      </p:sp>
      <p:pic>
        <p:nvPicPr>
          <p:cNvPr id="2052" name="Picture 4" descr="Image result for arduino nano shēmas">
            <a:extLst>
              <a:ext uri="{FF2B5EF4-FFF2-40B4-BE49-F238E27FC236}">
                <a16:creationId xmlns:a16="http://schemas.microsoft.com/office/drawing/2014/main" id="{B8B7DC5E-F449-477D-A51B-FF2438526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86" y="3429000"/>
            <a:ext cx="4280116" cy="227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76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F7B241B-6B9A-4D5C-B240-A164FD5D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 sagatavot </a:t>
            </a:r>
            <a:r>
              <a:rPr lang="lv-LV" dirty="0" err="1"/>
              <a:t>arduino</a:t>
            </a:r>
            <a:r>
              <a:rPr lang="lv-LV" dirty="0"/>
              <a:t> darbam?</a:t>
            </a:r>
            <a:endParaRPr lang="en-GB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3079D6E-2041-45A5-A096-A9B8ED00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lv-LV" dirty="0" err="1"/>
              <a:t>Arduino</a:t>
            </a:r>
            <a:r>
              <a:rPr lang="lv-LV" dirty="0"/>
              <a:t> sākumā pievienot pie noteiktā enerģijas avota.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Ar interneta </a:t>
            </a:r>
            <a:r>
              <a:rPr lang="lv-LV" dirty="0" err="1"/>
              <a:t>pieslēgumu</a:t>
            </a:r>
            <a:r>
              <a:rPr lang="lv-LV" dirty="0"/>
              <a:t> instalēt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desktop</a:t>
            </a:r>
            <a:r>
              <a:rPr lang="lv-LV" dirty="0"/>
              <a:t> IDE.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Kad ieinstalēta programmatūra, izvēlēties pareizo plati, ar kuru strādāsi kādā </a:t>
            </a:r>
            <a:r>
              <a:rPr lang="lv-LV" dirty="0" err="1"/>
              <a:t>notiektā</a:t>
            </a:r>
            <a:r>
              <a:rPr lang="lv-LV" dirty="0"/>
              <a:t> projektā.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/>
              <a:t>Sāc programmēt attiecīgās komandas priekš </a:t>
            </a:r>
            <a:r>
              <a:rPr lang="lv-LV" dirty="0" err="1"/>
              <a:t>arduino</a:t>
            </a:r>
            <a:r>
              <a:rPr lang="lv-LV" dirty="0"/>
              <a:t>, izmantojot C/C++.</a:t>
            </a:r>
          </a:p>
          <a:p>
            <a:pPr marL="457200" indent="-457200">
              <a:buFont typeface="+mj-lt"/>
              <a:buAutoNum type="arabicPeriod"/>
            </a:pPr>
            <a:endParaRPr lang="lv-LV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pic>
        <p:nvPicPr>
          <p:cNvPr id="3074" name="Picture 2" descr="Attēlu rezultāti vaicājumam “arduino ide”">
            <a:extLst>
              <a:ext uri="{FF2B5EF4-FFF2-40B4-BE49-F238E27FC236}">
                <a16:creationId xmlns:a16="http://schemas.microsoft.com/office/drawing/2014/main" id="{FC377388-4EFD-44A8-B618-5CDAF98F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784" y="3750906"/>
            <a:ext cx="3242604" cy="22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30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8FB74BA5-13BE-4755-9E44-2A4B82C6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Kādos veidos var programmēt </a:t>
            </a:r>
            <a:r>
              <a:rPr lang="lv-LV" dirty="0" err="1"/>
              <a:t>arduino</a:t>
            </a:r>
            <a:r>
              <a:rPr lang="lv-LV" dirty="0"/>
              <a:t>?</a:t>
            </a:r>
            <a:endParaRPr lang="en-GB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D5BF2EF-E71F-405C-B7D2-6B8950E2E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Arduino</a:t>
            </a:r>
            <a:r>
              <a:rPr lang="lv-LV" dirty="0"/>
              <a:t> var programmēt, izmantojot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desktop</a:t>
            </a:r>
            <a:r>
              <a:rPr lang="lv-LV" dirty="0"/>
              <a:t> IDE, kas atbalstīta </a:t>
            </a:r>
            <a:r>
              <a:rPr lang="lv-LV" dirty="0" err="1"/>
              <a:t>Linux</a:t>
            </a:r>
            <a:r>
              <a:rPr lang="lv-LV" dirty="0"/>
              <a:t>, Windows un </a:t>
            </a:r>
          </a:p>
          <a:p>
            <a:r>
              <a:rPr lang="lv-LV" dirty="0"/>
              <a:t>Mac </a:t>
            </a:r>
            <a:r>
              <a:rPr lang="lv-LV" dirty="0" err="1"/>
              <a:t>os</a:t>
            </a:r>
            <a:r>
              <a:rPr lang="lv-LV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dirty="0"/>
              <a:t> Var izmantot attiecīgās programmēšanas valodas, kuras ir C, C++ un Java.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dirty="0"/>
              <a:t>Esmu </a:t>
            </a:r>
            <a:r>
              <a:rPr lang="lv-LV" dirty="0" err="1"/>
              <a:t>saskāries</a:t>
            </a:r>
            <a:r>
              <a:rPr lang="lv-LV" dirty="0"/>
              <a:t> ar C++ un C, taču ērtāk izmantot būtu C++, jo tajā iesākot, var ātrāk saprast vajadzīgās/galvenās komandas.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23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438CEF2-AA5F-4AFA-B714-DF9EBB43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I/O pini</a:t>
            </a:r>
            <a:endParaRPr lang="en-GB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6289F6A8-6CF5-466D-AB68-2FF220EE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I/O(</a:t>
            </a:r>
            <a:r>
              <a:rPr lang="lv-LV" dirty="0" err="1"/>
              <a:t>input</a:t>
            </a:r>
            <a:r>
              <a:rPr lang="lv-LV" dirty="0"/>
              <a:t>/</a:t>
            </a:r>
            <a:r>
              <a:rPr lang="lv-LV" dirty="0" err="1"/>
              <a:t>output</a:t>
            </a:r>
            <a:r>
              <a:rPr lang="lv-LV" dirty="0"/>
              <a:t>) pini domāti, lai savienotu dažādus barošanās avotus un </a:t>
            </a:r>
            <a:r>
              <a:rPr lang="lv-LV" dirty="0" err="1"/>
              <a:t>notiektās</a:t>
            </a:r>
            <a:r>
              <a:rPr lang="lv-LV" dirty="0"/>
              <a:t> aparatūras, kuras lietotas uz noteiktās shēmas plates.(vienkāršoti=pārnes doto informāciju)</a:t>
            </a:r>
          </a:p>
          <a:p>
            <a:r>
              <a:rPr lang="lv-LV" dirty="0"/>
              <a:t>Ievades un izvades ir savienotas ar vienu un to pašu pinu katram no 8 bitiem. Izmantojot šo savienojumu, jebkuru pinu var izmantot gan kā ievadi, gan kā izvadi, un testa iemeslu dēļ var izlasīt savas izvades.</a:t>
            </a:r>
          </a:p>
          <a:p>
            <a:endParaRPr lang="en-GB" dirty="0"/>
          </a:p>
        </p:txBody>
      </p:sp>
      <p:pic>
        <p:nvPicPr>
          <p:cNvPr id="4098" name="Picture 2" descr="Attēlu rezultāti vaicājumam “I/O pins”">
            <a:extLst>
              <a:ext uri="{FF2B5EF4-FFF2-40B4-BE49-F238E27FC236}">
                <a16:creationId xmlns:a16="http://schemas.microsoft.com/office/drawing/2014/main" id="{379DCF41-121F-40F3-82E5-81055FE05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041" y="3191155"/>
            <a:ext cx="3720679" cy="278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ttēlu rezultāti vaicājumam “I/O pins”">
            <a:extLst>
              <a:ext uri="{FF2B5EF4-FFF2-40B4-BE49-F238E27FC236}">
                <a16:creationId xmlns:a16="http://schemas.microsoft.com/office/drawing/2014/main" id="{C3BBB03B-9367-47F6-BE30-8DB9DF11F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684" y="3453537"/>
            <a:ext cx="2960915" cy="22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26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57F8051-E1FE-4972-B608-3AD7EB67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Saites, kur atrast vajadzīgo informāciju</a:t>
            </a:r>
            <a:endParaRPr lang="en-GB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BF7E0E8-B397-4F51-A10E-5A94F3E0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hlinkClick r:id="rId2"/>
              </a:rPr>
              <a:t>https://blog.tigerstop.com/what-is-an-i/o-pin</a:t>
            </a:r>
            <a:endParaRPr lang="lv-LV" dirty="0"/>
          </a:p>
          <a:p>
            <a:pPr>
              <a:buFont typeface="Wingdings" panose="05000000000000000000" pitchFamily="2" charset="2"/>
              <a:buChar char="§"/>
            </a:pPr>
            <a:r>
              <a:rPr lang="lv-LV" dirty="0"/>
              <a:t>Par I/O </a:t>
            </a:r>
            <a:r>
              <a:rPr lang="lv-LV" dirty="0" err="1"/>
              <a:t>piniem</a:t>
            </a:r>
            <a:r>
              <a:rPr lang="lv-LV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hlinkClick r:id="rId3"/>
              </a:rPr>
              <a:t>https://www.theengineeringprojects.com/2018/06/introduction-to-arduino-nano.html</a:t>
            </a:r>
            <a:endParaRPr lang="lv-LV" dirty="0"/>
          </a:p>
          <a:p>
            <a:pPr>
              <a:buFont typeface="Wingdings" panose="05000000000000000000" pitchFamily="2" charset="2"/>
              <a:buChar char="§"/>
            </a:pP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nano</a:t>
            </a:r>
            <a:r>
              <a:rPr lang="lv-LV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hlinkClick r:id="rId4"/>
              </a:rPr>
              <a:t>https://learn.sparkfun.com/tutorials/what-is-an-arduino/all</a:t>
            </a:r>
            <a:endParaRPr lang="lv-LV" dirty="0"/>
          </a:p>
          <a:p>
            <a:pPr>
              <a:buFont typeface="Wingdings" panose="05000000000000000000" pitchFamily="2" charset="2"/>
              <a:buChar char="§"/>
            </a:pPr>
            <a:r>
              <a:rPr lang="lv-LV" dirty="0" err="1"/>
              <a:t>Arduino</a:t>
            </a:r>
            <a:r>
              <a:rPr lang="lv-LV" dirty="0"/>
              <a:t> skaidrojums.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hlinkClick r:id="rId5"/>
              </a:rPr>
              <a:t>https://github.com/</a:t>
            </a:r>
            <a:endParaRPr lang="lv-LV" dirty="0"/>
          </a:p>
          <a:p>
            <a:pPr>
              <a:buFont typeface="Wingdings" panose="05000000000000000000" pitchFamily="2" charset="2"/>
              <a:buChar char="§"/>
            </a:pPr>
            <a:r>
              <a:rPr lang="lv-LV" dirty="0"/>
              <a:t>Atrast </a:t>
            </a:r>
            <a:r>
              <a:rPr lang="lv-LV" dirty="0" err="1"/>
              <a:t>Arduino</a:t>
            </a:r>
            <a:r>
              <a:rPr lang="lv-LV" dirty="0"/>
              <a:t> projektus.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hlinkClick r:id="rId6"/>
              </a:rPr>
              <a:t>https://www.theengineeringprojects.com/2017/08/introduction-to-atmega328.html</a:t>
            </a:r>
            <a:endParaRPr lang="lv-LV" dirty="0"/>
          </a:p>
          <a:p>
            <a:pPr>
              <a:buFont typeface="Wingdings" panose="05000000000000000000" pitchFamily="2" charset="2"/>
              <a:buChar char="§"/>
            </a:pPr>
            <a:r>
              <a:rPr lang="lv-LV" dirty="0" err="1"/>
              <a:t>Atmega</a:t>
            </a:r>
            <a:r>
              <a:rPr lang="lv-LV" dirty="0"/>
              <a:t> 328 skaidrojums.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hlinkClick r:id="rId7"/>
              </a:rPr>
              <a:t>https://create.arduino.cc/projecthub/Arduino_Genuino/getting-started-with-the-arduino-desktop-ide-623be4</a:t>
            </a:r>
            <a:endParaRPr lang="lv-LV" dirty="0"/>
          </a:p>
          <a:p>
            <a:pPr>
              <a:buFont typeface="Wingdings" panose="05000000000000000000" pitchFamily="2" charset="2"/>
              <a:buChar char="§"/>
            </a:pP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desktop</a:t>
            </a:r>
            <a:r>
              <a:rPr lang="lv-LV" dirty="0"/>
              <a:t> IDE izmantošana.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3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881E2611-8299-4989-A223-7D12502F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Mani 3 </a:t>
            </a:r>
            <a:r>
              <a:rPr lang="lv-LV" dirty="0" err="1"/>
              <a:t>arduino</a:t>
            </a:r>
            <a:r>
              <a:rPr lang="lv-LV" dirty="0"/>
              <a:t> projekti, kurus vēlētos īstenot.</a:t>
            </a:r>
            <a:endParaRPr lang="en-GB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F90105B-B924-45C6-BFC9-3AC988A91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lv-LV" dirty="0" err="1"/>
              <a:t>Arduino</a:t>
            </a:r>
            <a:r>
              <a:rPr lang="lv-LV" dirty="0"/>
              <a:t> spēļu kontrolieris.</a:t>
            </a:r>
          </a:p>
          <a:p>
            <a:pPr marL="0" indent="0">
              <a:buNone/>
            </a:pPr>
            <a:r>
              <a:rPr lang="lv-LV" dirty="0"/>
              <a:t> Šajā projektā tiek iesaistīts </a:t>
            </a:r>
            <a:r>
              <a:rPr lang="lv-LV" dirty="0" err="1"/>
              <a:t>arduino</a:t>
            </a:r>
            <a:r>
              <a:rPr lang="lv-LV" dirty="0"/>
              <a:t> </a:t>
            </a:r>
            <a:r>
              <a:rPr lang="lv-LV" dirty="0" err="1"/>
              <a:t>uno</a:t>
            </a:r>
            <a:r>
              <a:rPr lang="lv-LV" dirty="0"/>
              <a:t>, ar kuru veidošu spēļu</a:t>
            </a:r>
          </a:p>
          <a:p>
            <a:pPr marL="0" indent="0">
              <a:buNone/>
            </a:pPr>
            <a:r>
              <a:rPr lang="lv-LV" dirty="0"/>
              <a:t> kontrolieri, kas spēlēs ļaus kustēties/veikt kustību.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/>
              <a:t> </a:t>
            </a:r>
          </a:p>
        </p:txBody>
      </p:sp>
      <p:pic>
        <p:nvPicPr>
          <p:cNvPr id="4" name="Attēls 3">
            <a:extLst>
              <a:ext uri="{FF2B5EF4-FFF2-40B4-BE49-F238E27FC236}">
                <a16:creationId xmlns:a16="http://schemas.microsoft.com/office/drawing/2014/main" id="{9686458B-7E34-4E4A-9307-2053D237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39" y="1845734"/>
            <a:ext cx="2815706" cy="1758947"/>
          </a:xfrm>
          <a:prstGeom prst="rect">
            <a:avLst/>
          </a:prstGeom>
        </p:spPr>
      </p:pic>
      <p:pic>
        <p:nvPicPr>
          <p:cNvPr id="5" name="Attēls 4">
            <a:extLst>
              <a:ext uri="{FF2B5EF4-FFF2-40B4-BE49-F238E27FC236}">
                <a16:creationId xmlns:a16="http://schemas.microsoft.com/office/drawing/2014/main" id="{A7244549-F37F-4DF5-9499-E6B9BA14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620" y="3708390"/>
            <a:ext cx="1724025" cy="390525"/>
          </a:xfrm>
          <a:prstGeom prst="rect">
            <a:avLst/>
          </a:prstGeom>
        </p:spPr>
      </p:pic>
      <p:pic>
        <p:nvPicPr>
          <p:cNvPr id="6" name="Attēls 5">
            <a:extLst>
              <a:ext uri="{FF2B5EF4-FFF2-40B4-BE49-F238E27FC236}">
                <a16:creationId xmlns:a16="http://schemas.microsoft.com/office/drawing/2014/main" id="{9F978FF7-4DCB-4EF8-8729-D55AA8629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721" y="4162001"/>
            <a:ext cx="1596999" cy="1758948"/>
          </a:xfrm>
          <a:prstGeom prst="rect">
            <a:avLst/>
          </a:prstGeo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9C36373B-E237-495C-9987-68F7A64C0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955" y="3604681"/>
            <a:ext cx="1670439" cy="14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20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cija">
  <a:themeElements>
    <a:clrScheme name="Retrospekci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i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i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609</Words>
  <Application>Microsoft Office PowerPoint</Application>
  <PresentationFormat>Platekrāna</PresentationFormat>
  <Paragraphs>73</Paragraphs>
  <Slides>12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4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Retrospekcija</vt:lpstr>
      <vt:lpstr>Arduino, ATMEGA 328 un Arduino nano</vt:lpstr>
      <vt:lpstr>Kas ir arduino?</vt:lpstr>
      <vt:lpstr>ATmega 328</vt:lpstr>
      <vt:lpstr>Arduino nano</vt:lpstr>
      <vt:lpstr>Kā sagatavot arduino darbam?</vt:lpstr>
      <vt:lpstr>Kādos veidos var programmēt arduino?</vt:lpstr>
      <vt:lpstr>I/O pini</vt:lpstr>
      <vt:lpstr>Saites, kur atrast vajadzīgo informāciju</vt:lpstr>
      <vt:lpstr>Mani 3 arduino projekti, kurus vēlētos īstenot.</vt:lpstr>
      <vt:lpstr>PowerPoint prezentācija</vt:lpstr>
      <vt:lpstr>PowerPoint prezentācija</vt:lpstr>
      <vt:lpstr>PowerPoint prezentācija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Alens Ilgavizs</dc:creator>
  <cp:lastModifiedBy>Alens Ilgavizs</cp:lastModifiedBy>
  <cp:revision>15</cp:revision>
  <dcterms:created xsi:type="dcterms:W3CDTF">2019-12-10T20:26:09Z</dcterms:created>
  <dcterms:modified xsi:type="dcterms:W3CDTF">2019-12-11T18:00:01Z</dcterms:modified>
</cp:coreProperties>
</file>