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0064075" cy="42665650"/>
  <p:notesSz cx="29819600" cy="42341800"/>
  <p:defaultTextStyle>
    <a:defPPr>
      <a:defRPr lang="de-DE"/>
    </a:defPPr>
    <a:lvl1pPr algn="l" rtl="0" fontAlgn="base">
      <a:spcBef>
        <a:spcPct val="20000"/>
      </a:spcBef>
      <a:spcAft>
        <a:spcPct val="0"/>
      </a:spcAft>
      <a:buChar char="•"/>
      <a:defRPr sz="3000" kern="1200">
        <a:solidFill>
          <a:schemeClr val="tx1"/>
        </a:solidFill>
        <a:latin typeface="Arial" charset="0"/>
        <a:ea typeface="+mn-ea"/>
        <a:cs typeface="+mn-cs"/>
      </a:defRPr>
    </a:lvl1pPr>
    <a:lvl2pPr marL="457200" algn="l" rtl="0" fontAlgn="base">
      <a:spcBef>
        <a:spcPct val="20000"/>
      </a:spcBef>
      <a:spcAft>
        <a:spcPct val="0"/>
      </a:spcAft>
      <a:buChar char="•"/>
      <a:defRPr sz="3000" kern="1200">
        <a:solidFill>
          <a:schemeClr val="tx1"/>
        </a:solidFill>
        <a:latin typeface="Arial" charset="0"/>
        <a:ea typeface="+mn-ea"/>
        <a:cs typeface="+mn-cs"/>
      </a:defRPr>
    </a:lvl2pPr>
    <a:lvl3pPr marL="914400" algn="l" rtl="0" fontAlgn="base">
      <a:spcBef>
        <a:spcPct val="20000"/>
      </a:spcBef>
      <a:spcAft>
        <a:spcPct val="0"/>
      </a:spcAft>
      <a:buChar char="•"/>
      <a:defRPr sz="3000" kern="1200">
        <a:solidFill>
          <a:schemeClr val="tx1"/>
        </a:solidFill>
        <a:latin typeface="Arial" charset="0"/>
        <a:ea typeface="+mn-ea"/>
        <a:cs typeface="+mn-cs"/>
      </a:defRPr>
    </a:lvl3pPr>
    <a:lvl4pPr marL="1371600" algn="l" rtl="0" fontAlgn="base">
      <a:spcBef>
        <a:spcPct val="20000"/>
      </a:spcBef>
      <a:spcAft>
        <a:spcPct val="0"/>
      </a:spcAft>
      <a:buChar char="•"/>
      <a:defRPr sz="3000" kern="1200">
        <a:solidFill>
          <a:schemeClr val="tx1"/>
        </a:solidFill>
        <a:latin typeface="Arial" charset="0"/>
        <a:ea typeface="+mn-ea"/>
        <a:cs typeface="+mn-cs"/>
      </a:defRPr>
    </a:lvl4pPr>
    <a:lvl5pPr marL="1828800" algn="l" rtl="0" fontAlgn="base">
      <a:spcBef>
        <a:spcPct val="20000"/>
      </a:spcBef>
      <a:spcAft>
        <a:spcPct val="0"/>
      </a:spcAft>
      <a:buChar char="•"/>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177"/>
    <a:srgbClr val="0050A0"/>
    <a:srgbClr val="969696"/>
    <a:srgbClr val="E6E6E6"/>
    <a:srgbClr val="FFFFCC"/>
    <a:srgbClr val="D2D2D2"/>
    <a:srgbClr val="C8C8C8"/>
    <a:srgbClr val="181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073" autoAdjust="0"/>
    <p:restoredTop sz="99805" autoAdjust="0"/>
  </p:normalViewPr>
  <p:slideViewPr>
    <p:cSldViewPr snapToObjects="1">
      <p:cViewPr>
        <p:scale>
          <a:sx n="33" d="100"/>
          <a:sy n="33" d="100"/>
        </p:scale>
        <p:origin x="-618" y="3072"/>
      </p:cViewPr>
      <p:guideLst>
        <p:guide orient="horz" pos="26592"/>
        <p:guide pos="1811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12922250" cy="213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4219" tIns="197118" rIns="394219" bIns="197118" numCol="1" anchor="t" anchorCtr="0" compatLnSpc="1">
            <a:prstTxWarp prst="textNoShape">
              <a:avLst/>
            </a:prstTxWarp>
          </a:bodyPr>
          <a:lstStyle>
            <a:lvl1pPr defTabSz="3950321">
              <a:defRPr sz="5800"/>
            </a:lvl1pPr>
          </a:lstStyle>
          <a:p>
            <a:pPr>
              <a:defRPr/>
            </a:pPr>
            <a:endParaRPr lang="de-DE"/>
          </a:p>
        </p:txBody>
      </p:sp>
      <p:sp>
        <p:nvSpPr>
          <p:cNvPr id="5123" name="Rectangle 3"/>
          <p:cNvSpPr>
            <a:spLocks noGrp="1" noChangeArrowheads="1"/>
          </p:cNvSpPr>
          <p:nvPr>
            <p:ph type="dt" sz="quarter" idx="1"/>
          </p:nvPr>
        </p:nvSpPr>
        <p:spPr bwMode="auto">
          <a:xfrm>
            <a:off x="16897350" y="0"/>
            <a:ext cx="12922250" cy="213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4219" tIns="197118" rIns="394219" bIns="197118" numCol="1" anchor="t" anchorCtr="0" compatLnSpc="1">
            <a:prstTxWarp prst="textNoShape">
              <a:avLst/>
            </a:prstTxWarp>
          </a:bodyPr>
          <a:lstStyle>
            <a:lvl1pPr algn="r" defTabSz="3950321">
              <a:defRPr sz="5800"/>
            </a:lvl1pPr>
          </a:lstStyle>
          <a:p>
            <a:pPr>
              <a:defRPr/>
            </a:pPr>
            <a:endParaRPr lang="de-DE"/>
          </a:p>
        </p:txBody>
      </p:sp>
      <p:sp>
        <p:nvSpPr>
          <p:cNvPr id="5124" name="Rectangle 4"/>
          <p:cNvSpPr>
            <a:spLocks noGrp="1" noChangeArrowheads="1"/>
          </p:cNvSpPr>
          <p:nvPr>
            <p:ph type="ftr" sz="quarter" idx="2"/>
          </p:nvPr>
        </p:nvSpPr>
        <p:spPr bwMode="auto">
          <a:xfrm>
            <a:off x="0" y="40209788"/>
            <a:ext cx="12922250" cy="213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4219" tIns="197118" rIns="394219" bIns="197118" numCol="1" anchor="b" anchorCtr="0" compatLnSpc="1">
            <a:prstTxWarp prst="textNoShape">
              <a:avLst/>
            </a:prstTxWarp>
          </a:bodyPr>
          <a:lstStyle>
            <a:lvl1pPr defTabSz="3950321">
              <a:defRPr sz="5800"/>
            </a:lvl1pPr>
          </a:lstStyle>
          <a:p>
            <a:pPr>
              <a:defRPr/>
            </a:pPr>
            <a:endParaRPr lang="de-DE"/>
          </a:p>
        </p:txBody>
      </p:sp>
      <p:sp>
        <p:nvSpPr>
          <p:cNvPr id="5125" name="Rectangle 5"/>
          <p:cNvSpPr>
            <a:spLocks noGrp="1" noChangeArrowheads="1"/>
          </p:cNvSpPr>
          <p:nvPr>
            <p:ph type="sldNum" sz="quarter" idx="3"/>
          </p:nvPr>
        </p:nvSpPr>
        <p:spPr bwMode="auto">
          <a:xfrm>
            <a:off x="16897350" y="40209788"/>
            <a:ext cx="12922250" cy="213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4219" tIns="197118" rIns="394219" bIns="197118" numCol="1" anchor="b" anchorCtr="0" compatLnSpc="1">
            <a:prstTxWarp prst="textNoShape">
              <a:avLst/>
            </a:prstTxWarp>
          </a:bodyPr>
          <a:lstStyle>
            <a:lvl1pPr algn="r" defTabSz="3950321">
              <a:defRPr sz="5800"/>
            </a:lvl1pPr>
          </a:lstStyle>
          <a:p>
            <a:pPr>
              <a:defRPr/>
            </a:pPr>
            <a:fld id="{8C46BA9E-E3EC-4A97-AFA9-F049ABF74225}" type="slidenum">
              <a:rPr lang="de-DE"/>
              <a:pPr>
                <a:defRPr/>
              </a:pPr>
              <a:t>‹Nr.›</a:t>
            </a:fld>
            <a:endParaRPr lang="de-DE"/>
          </a:p>
        </p:txBody>
      </p:sp>
    </p:spTree>
    <p:extLst>
      <p:ext uri="{BB962C8B-B14F-4D97-AF65-F5344CB8AC3E}">
        <p14:creationId xmlns:p14="http://schemas.microsoft.com/office/powerpoint/2010/main" val="16128460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12922250" cy="21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7795" tIns="198896" rIns="397795" bIns="198896" numCol="1" anchor="t" anchorCtr="0" compatLnSpc="1">
            <a:prstTxWarp prst="textNoShape">
              <a:avLst/>
            </a:prstTxWarp>
          </a:bodyPr>
          <a:lstStyle>
            <a:lvl1pPr>
              <a:spcBef>
                <a:spcPct val="0"/>
              </a:spcBef>
              <a:buFontTx/>
              <a:buNone/>
              <a:defRPr sz="5400"/>
            </a:lvl1pPr>
          </a:lstStyle>
          <a:p>
            <a:pPr>
              <a:defRPr/>
            </a:pPr>
            <a:endParaRPr lang="de-DE"/>
          </a:p>
        </p:txBody>
      </p:sp>
      <p:sp>
        <p:nvSpPr>
          <p:cNvPr id="21507" name="Rectangle 3"/>
          <p:cNvSpPr>
            <a:spLocks noGrp="1" noChangeArrowheads="1"/>
          </p:cNvSpPr>
          <p:nvPr>
            <p:ph type="dt" idx="1"/>
          </p:nvPr>
        </p:nvSpPr>
        <p:spPr bwMode="auto">
          <a:xfrm>
            <a:off x="16889413" y="0"/>
            <a:ext cx="12923837" cy="21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7795" tIns="198896" rIns="397795" bIns="198896" numCol="1" anchor="t" anchorCtr="0" compatLnSpc="1">
            <a:prstTxWarp prst="textNoShape">
              <a:avLst/>
            </a:prstTxWarp>
          </a:bodyPr>
          <a:lstStyle>
            <a:lvl1pPr algn="r">
              <a:spcBef>
                <a:spcPct val="0"/>
              </a:spcBef>
              <a:buFontTx/>
              <a:buNone/>
              <a:defRPr sz="5400"/>
            </a:lvl1pPr>
          </a:lstStyle>
          <a:p>
            <a:pPr>
              <a:defRPr/>
            </a:pPr>
            <a:endParaRPr lang="de-DE"/>
          </a:p>
        </p:txBody>
      </p:sp>
      <p:sp>
        <p:nvSpPr>
          <p:cNvPr id="3076" name="Rectangle 4"/>
          <p:cNvSpPr>
            <a:spLocks noGrp="1" noRot="1" noChangeAspect="1" noChangeArrowheads="1" noTextEdit="1"/>
          </p:cNvSpPr>
          <p:nvPr>
            <p:ph type="sldImg" idx="2"/>
          </p:nvPr>
        </p:nvSpPr>
        <p:spPr bwMode="auto">
          <a:xfrm>
            <a:off x="9317038" y="3171825"/>
            <a:ext cx="11191875" cy="158813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5"/>
          <p:cNvSpPr>
            <a:spLocks noGrp="1" noChangeArrowheads="1"/>
          </p:cNvSpPr>
          <p:nvPr>
            <p:ph type="body" sz="quarter" idx="3"/>
          </p:nvPr>
        </p:nvSpPr>
        <p:spPr bwMode="auto">
          <a:xfrm>
            <a:off x="2981325" y="20115213"/>
            <a:ext cx="23856950" cy="1905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7795" tIns="198896" rIns="397795" bIns="198896"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21510" name="Rectangle 6"/>
          <p:cNvSpPr>
            <a:spLocks noGrp="1" noChangeArrowheads="1"/>
          </p:cNvSpPr>
          <p:nvPr>
            <p:ph type="ftr" sz="quarter" idx="4"/>
          </p:nvPr>
        </p:nvSpPr>
        <p:spPr bwMode="auto">
          <a:xfrm>
            <a:off x="0" y="40216138"/>
            <a:ext cx="12922250" cy="211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7795" tIns="198896" rIns="397795" bIns="198896" numCol="1" anchor="b" anchorCtr="0" compatLnSpc="1">
            <a:prstTxWarp prst="textNoShape">
              <a:avLst/>
            </a:prstTxWarp>
          </a:bodyPr>
          <a:lstStyle>
            <a:lvl1pPr>
              <a:spcBef>
                <a:spcPct val="0"/>
              </a:spcBef>
              <a:buFontTx/>
              <a:buNone/>
              <a:defRPr sz="5400"/>
            </a:lvl1pPr>
          </a:lstStyle>
          <a:p>
            <a:pPr>
              <a:defRPr/>
            </a:pPr>
            <a:endParaRPr lang="de-DE"/>
          </a:p>
        </p:txBody>
      </p:sp>
      <p:sp>
        <p:nvSpPr>
          <p:cNvPr id="21511" name="Rectangle 7"/>
          <p:cNvSpPr>
            <a:spLocks noGrp="1" noChangeArrowheads="1"/>
          </p:cNvSpPr>
          <p:nvPr>
            <p:ph type="sldNum" sz="quarter" idx="5"/>
          </p:nvPr>
        </p:nvSpPr>
        <p:spPr bwMode="auto">
          <a:xfrm>
            <a:off x="16889413" y="40216138"/>
            <a:ext cx="12923837" cy="211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7795" tIns="198896" rIns="397795" bIns="198896" numCol="1" anchor="b" anchorCtr="0" compatLnSpc="1">
            <a:prstTxWarp prst="textNoShape">
              <a:avLst/>
            </a:prstTxWarp>
          </a:bodyPr>
          <a:lstStyle>
            <a:lvl1pPr algn="r">
              <a:spcBef>
                <a:spcPct val="0"/>
              </a:spcBef>
              <a:buFontTx/>
              <a:buNone/>
              <a:defRPr sz="5400"/>
            </a:lvl1pPr>
          </a:lstStyle>
          <a:p>
            <a:pPr>
              <a:defRPr/>
            </a:pPr>
            <a:fld id="{27CCCA8D-9DAA-46D2-830C-3CD8BD469C18}" type="slidenum">
              <a:rPr lang="de-DE"/>
              <a:pPr>
                <a:defRPr/>
              </a:pPr>
              <a:t>‹Nr.›</a:t>
            </a:fld>
            <a:endParaRPr lang="de-DE"/>
          </a:p>
        </p:txBody>
      </p:sp>
    </p:spTree>
    <p:extLst>
      <p:ext uri="{BB962C8B-B14F-4D97-AF65-F5344CB8AC3E}">
        <p14:creationId xmlns:p14="http://schemas.microsoft.com/office/powerpoint/2010/main" val="13404374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20000"/>
              </a:spcBef>
              <a:spcAft>
                <a:spcPct val="0"/>
              </a:spcAft>
              <a:buChar char="•"/>
              <a:defRPr sz="3000">
                <a:solidFill>
                  <a:schemeClr val="tx1"/>
                </a:solidFill>
                <a:latin typeface="Arial" charset="0"/>
              </a:defRPr>
            </a:lvl6pPr>
            <a:lvl7pPr marL="2971800" indent="-228600" eaLnBrk="0" fontAlgn="base" hangingPunct="0">
              <a:spcBef>
                <a:spcPct val="20000"/>
              </a:spcBef>
              <a:spcAft>
                <a:spcPct val="0"/>
              </a:spcAft>
              <a:buChar char="•"/>
              <a:defRPr sz="3000">
                <a:solidFill>
                  <a:schemeClr val="tx1"/>
                </a:solidFill>
                <a:latin typeface="Arial" charset="0"/>
              </a:defRPr>
            </a:lvl7pPr>
            <a:lvl8pPr marL="3429000" indent="-228600" eaLnBrk="0" fontAlgn="base" hangingPunct="0">
              <a:spcBef>
                <a:spcPct val="20000"/>
              </a:spcBef>
              <a:spcAft>
                <a:spcPct val="0"/>
              </a:spcAft>
              <a:buChar char="•"/>
              <a:defRPr sz="3000">
                <a:solidFill>
                  <a:schemeClr val="tx1"/>
                </a:solidFill>
                <a:latin typeface="Arial" charset="0"/>
              </a:defRPr>
            </a:lvl8pPr>
            <a:lvl9pPr marL="3886200" indent="-228600" eaLnBrk="0" fontAlgn="base" hangingPunct="0">
              <a:spcBef>
                <a:spcPct val="20000"/>
              </a:spcBef>
              <a:spcAft>
                <a:spcPct val="0"/>
              </a:spcAft>
              <a:buChar char="•"/>
              <a:defRPr sz="3000">
                <a:solidFill>
                  <a:schemeClr val="tx1"/>
                </a:solidFill>
                <a:latin typeface="Arial" charset="0"/>
              </a:defRPr>
            </a:lvl9pPr>
          </a:lstStyle>
          <a:p>
            <a:pPr eaLnBrk="1" hangingPunct="1"/>
            <a:fld id="{267A7C16-B367-4CC5-970D-E699018B5C4E}" type="slidenum">
              <a:rPr lang="de-DE" altLang="de-DE" sz="5400" smtClean="0"/>
              <a:pPr eaLnBrk="1" hangingPunct="1"/>
              <a:t>1</a:t>
            </a:fld>
            <a:endParaRPr lang="de-DE" altLang="de-DE" sz="5400"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54250" y="13254038"/>
            <a:ext cx="25555575" cy="9145587"/>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4510088" y="24177625"/>
            <a:ext cx="21043900" cy="109029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Tree>
    <p:extLst>
      <p:ext uri="{BB962C8B-B14F-4D97-AF65-F5344CB8AC3E}">
        <p14:creationId xmlns:p14="http://schemas.microsoft.com/office/powerpoint/2010/main" val="1955305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1553185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09088" y="1141413"/>
            <a:ext cx="6843712" cy="3869690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373188" y="1141413"/>
            <a:ext cx="20383500" cy="3869690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4279057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3978274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74900" y="27416125"/>
            <a:ext cx="25553988" cy="8474075"/>
          </a:xfrm>
        </p:spPr>
        <p:txBody>
          <a:bodyPr/>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2374900" y="18083213"/>
            <a:ext cx="25553988" cy="93329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1301375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1373188" y="6931025"/>
            <a:ext cx="6550025" cy="32907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8075613" y="6931025"/>
            <a:ext cx="6551612" cy="32907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3987268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03363" y="1708150"/>
            <a:ext cx="27057350" cy="7112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1503363" y="9550400"/>
            <a:ext cx="13282612" cy="39798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1503363" y="13530263"/>
            <a:ext cx="13282612" cy="245824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15271750" y="9550400"/>
            <a:ext cx="13288963" cy="39798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15271750" y="13530263"/>
            <a:ext cx="13288963" cy="245824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3817063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2521907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685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03363" y="1698625"/>
            <a:ext cx="9890125" cy="7229475"/>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11753850" y="1698625"/>
            <a:ext cx="16806863" cy="364140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1503363" y="8928100"/>
            <a:ext cx="9890125" cy="29184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606481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892800" y="29865638"/>
            <a:ext cx="18038763" cy="3525837"/>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5892800" y="3811588"/>
            <a:ext cx="18038763" cy="25600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5892800" y="33391475"/>
            <a:ext cx="18038763" cy="50069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259417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w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4" descr="Uni_Logo_E2_A4_CMYK"/>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998663" y="357188"/>
            <a:ext cx="341947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42" descr="IMTEK_Logo_Farbe_2107x928"/>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0935950" y="40106600"/>
            <a:ext cx="4926013"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9"/>
          <p:cNvSpPr>
            <a:spLocks noGrp="1" noChangeArrowheads="1"/>
          </p:cNvSpPr>
          <p:nvPr>
            <p:ph type="title"/>
          </p:nvPr>
        </p:nvSpPr>
        <p:spPr bwMode="auto">
          <a:xfrm>
            <a:off x="6499225" y="1141413"/>
            <a:ext cx="22253575" cy="1828800"/>
          </a:xfrm>
          <a:prstGeom prst="rect">
            <a:avLst/>
          </a:prstGeom>
          <a:noFill/>
          <a:ln>
            <a:noFill/>
          </a:ln>
          <a:effectLst/>
          <a:extLst>
            <a:ext uri="{909E8E84-426E-40DD-AFC4-6F175D3DCCD1}">
              <a14:hiddenFill xmlns:a14="http://schemas.microsoft.com/office/drawing/2010/main">
                <a:solidFill>
                  <a:schemeClr val="accent1">
                    <a:alpha val="16078"/>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de-DE" smtClean="0"/>
              <a:t>Titelmasterformat durch Klicken bearbeiten</a:t>
            </a:r>
          </a:p>
        </p:txBody>
      </p:sp>
      <p:sp>
        <p:nvSpPr>
          <p:cNvPr id="1029" name="Rectangle 8"/>
          <p:cNvSpPr>
            <a:spLocks noChangeArrowheads="1"/>
          </p:cNvSpPr>
          <p:nvPr/>
        </p:nvSpPr>
        <p:spPr bwMode="auto">
          <a:xfrm>
            <a:off x="1370013" y="6931025"/>
            <a:ext cx="27362150" cy="32907288"/>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15678" tIns="157839" rIns="315678" bIns="157839" anchor="ctr"/>
          <a:lstStyle>
            <a:lvl1pPr marL="1601788" indent="-1601788" defTabSz="4271963" eaLnBrk="0" hangingPunct="0">
              <a:defRPr sz="3000">
                <a:solidFill>
                  <a:schemeClr val="tx1"/>
                </a:solidFill>
                <a:latin typeface="Arial" charset="0"/>
              </a:defRPr>
            </a:lvl1pPr>
            <a:lvl2pPr marL="742950" indent="-285750" defTabSz="4271963" eaLnBrk="0" hangingPunct="0">
              <a:defRPr sz="3000">
                <a:solidFill>
                  <a:schemeClr val="tx1"/>
                </a:solidFill>
                <a:latin typeface="Arial" charset="0"/>
              </a:defRPr>
            </a:lvl2pPr>
            <a:lvl3pPr marL="1143000" indent="-228600" defTabSz="4271963" eaLnBrk="0" hangingPunct="0">
              <a:defRPr sz="3000">
                <a:solidFill>
                  <a:schemeClr val="tx1"/>
                </a:solidFill>
                <a:latin typeface="Arial" charset="0"/>
              </a:defRPr>
            </a:lvl3pPr>
            <a:lvl4pPr marL="1600200" indent="-228600" defTabSz="4271963" eaLnBrk="0" hangingPunct="0">
              <a:defRPr sz="3000">
                <a:solidFill>
                  <a:schemeClr val="tx1"/>
                </a:solidFill>
                <a:latin typeface="Arial" charset="0"/>
              </a:defRPr>
            </a:lvl4pPr>
            <a:lvl5pPr marL="2057400" indent="-228600" defTabSz="4271963" eaLnBrk="0" hangingPunct="0">
              <a:defRPr sz="3000">
                <a:solidFill>
                  <a:schemeClr val="tx1"/>
                </a:solidFill>
                <a:latin typeface="Arial" charset="0"/>
              </a:defRPr>
            </a:lvl5pPr>
            <a:lvl6pPr marL="2514600" indent="-228600" defTabSz="4271963" eaLnBrk="0" fontAlgn="base" hangingPunct="0">
              <a:spcBef>
                <a:spcPct val="20000"/>
              </a:spcBef>
              <a:spcAft>
                <a:spcPct val="0"/>
              </a:spcAft>
              <a:buChar char="•"/>
              <a:defRPr sz="3000">
                <a:solidFill>
                  <a:schemeClr val="tx1"/>
                </a:solidFill>
                <a:latin typeface="Arial" charset="0"/>
              </a:defRPr>
            </a:lvl6pPr>
            <a:lvl7pPr marL="2971800" indent="-228600" defTabSz="4271963" eaLnBrk="0" fontAlgn="base" hangingPunct="0">
              <a:spcBef>
                <a:spcPct val="20000"/>
              </a:spcBef>
              <a:spcAft>
                <a:spcPct val="0"/>
              </a:spcAft>
              <a:buChar char="•"/>
              <a:defRPr sz="3000">
                <a:solidFill>
                  <a:schemeClr val="tx1"/>
                </a:solidFill>
                <a:latin typeface="Arial" charset="0"/>
              </a:defRPr>
            </a:lvl7pPr>
            <a:lvl8pPr marL="3429000" indent="-228600" defTabSz="4271963" eaLnBrk="0" fontAlgn="base" hangingPunct="0">
              <a:spcBef>
                <a:spcPct val="20000"/>
              </a:spcBef>
              <a:spcAft>
                <a:spcPct val="0"/>
              </a:spcAft>
              <a:buChar char="•"/>
              <a:defRPr sz="3000">
                <a:solidFill>
                  <a:schemeClr val="tx1"/>
                </a:solidFill>
                <a:latin typeface="Arial" charset="0"/>
              </a:defRPr>
            </a:lvl8pPr>
            <a:lvl9pPr marL="3886200" indent="-228600" defTabSz="4271963" eaLnBrk="0" fontAlgn="base" hangingPunct="0">
              <a:spcBef>
                <a:spcPct val="20000"/>
              </a:spcBef>
              <a:spcAft>
                <a:spcPct val="0"/>
              </a:spcAft>
              <a:buChar char="•"/>
              <a:defRPr sz="3000">
                <a:solidFill>
                  <a:schemeClr val="tx1"/>
                </a:solidFill>
                <a:latin typeface="Arial" charset="0"/>
              </a:defRPr>
            </a:lvl9pPr>
          </a:lstStyle>
          <a:p>
            <a:pPr algn="ctr" eaLnBrk="1" hangingPunct="1"/>
            <a:endParaRPr lang="en-US" altLang="de-DE" sz="3600"/>
          </a:p>
        </p:txBody>
      </p:sp>
      <p:sp>
        <p:nvSpPr>
          <p:cNvPr id="1030" name="Line 12"/>
          <p:cNvSpPr>
            <a:spLocks noChangeShapeType="1"/>
          </p:cNvSpPr>
          <p:nvPr/>
        </p:nvSpPr>
        <p:spPr bwMode="auto">
          <a:xfrm>
            <a:off x="6499225" y="3367088"/>
            <a:ext cx="22232938" cy="0"/>
          </a:xfrm>
          <a:prstGeom prst="line">
            <a:avLst/>
          </a:prstGeom>
          <a:noFill/>
          <a:ln w="88900">
            <a:solidFill>
              <a:srgbClr val="1810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15678" tIns="157839" rIns="315678" bIns="157839"/>
          <a:lstStyle/>
          <a:p>
            <a:endParaRPr lang="de-DE"/>
          </a:p>
        </p:txBody>
      </p:sp>
      <p:graphicFrame>
        <p:nvGraphicFramePr>
          <p:cNvPr id="1031" name="Object 31"/>
          <p:cNvGraphicFramePr>
            <a:graphicFrameLocks noChangeAspect="1"/>
          </p:cNvGraphicFramePr>
          <p:nvPr/>
        </p:nvGraphicFramePr>
        <p:xfrm>
          <a:off x="14628813" y="6931025"/>
          <a:ext cx="798512" cy="33175575"/>
        </p:xfrm>
        <a:graphic>
          <a:graphicData uri="http://schemas.openxmlformats.org/presentationml/2006/ole">
            <mc:AlternateContent xmlns:mc="http://schemas.openxmlformats.org/markup-compatibility/2006">
              <mc:Choice xmlns:v="urn:schemas-microsoft-com:vml" Requires="v">
                <p:oleObj spid="_x0000_s1056" name="Bilddokument" r:id="rId16" imgW="3232298" imgH="1286540" progId="Imaging.Document">
                  <p:embed/>
                </p:oleObj>
              </mc:Choice>
              <mc:Fallback>
                <p:oleObj name="Bilddokument" r:id="rId16" imgW="3232298" imgH="1286540" progId="Imaging.Document">
                  <p:embed/>
                  <p:pic>
                    <p:nvPicPr>
                      <p:cNvPr id="0" name="Object 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628813" y="6931025"/>
                        <a:ext cx="798512" cy="33175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2" name="Rectangle 37"/>
          <p:cNvSpPr>
            <a:spLocks noGrp="1" noChangeArrowheads="1"/>
          </p:cNvSpPr>
          <p:nvPr>
            <p:ph type="body" idx="1"/>
          </p:nvPr>
        </p:nvSpPr>
        <p:spPr bwMode="auto">
          <a:xfrm>
            <a:off x="1373188" y="6931025"/>
            <a:ext cx="13254037" cy="32907288"/>
          </a:xfrm>
          <a:prstGeom prst="rect">
            <a:avLst/>
          </a:prstGeom>
          <a:noFill/>
          <a:ln>
            <a:noFill/>
          </a:ln>
          <a:effectLst/>
          <a:extLst>
            <a:ext uri="{909E8E84-426E-40DD-AFC4-6F175D3DCCD1}">
              <a14:hiddenFill xmlns:a14="http://schemas.microsoft.com/office/drawing/2010/main">
                <a:solidFill>
                  <a:srgbClr val="FF0000">
                    <a:alpha val="23921"/>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0" tIns="360000" rIns="360000" bIns="360000" numCol="1" anchor="t" anchorCtr="0" compatLnSpc="1">
            <a:prstTxWarp prst="textNoShape">
              <a:avLst/>
            </a:prstTxWarp>
          </a:bodyPr>
          <a:lstStyle/>
          <a:p>
            <a:pPr lvl="0"/>
            <a:r>
              <a:rPr lang="en-US" altLang="de-DE" smtClean="0"/>
              <a:t>Textmasterformate durch Klicken bearbeiten</a:t>
            </a:r>
          </a:p>
          <a:p>
            <a:pPr lvl="1"/>
            <a:r>
              <a:rPr lang="en-US" altLang="de-DE" smtClean="0"/>
              <a:t>Zweite Ebene</a:t>
            </a:r>
          </a:p>
          <a:p>
            <a:pPr lvl="2"/>
            <a:r>
              <a:rPr lang="en-US" altLang="de-DE" smtClean="0"/>
              <a:t>Dritte Ebene</a:t>
            </a:r>
          </a:p>
          <a:p>
            <a:pPr lvl="3"/>
            <a:r>
              <a:rPr lang="en-US" altLang="de-DE" smtClean="0"/>
              <a:t>Vierte Ebene</a:t>
            </a:r>
          </a:p>
          <a:p>
            <a:pPr lvl="4"/>
            <a:r>
              <a:rPr lang="en-US" altLang="de-DE" smtClean="0"/>
              <a:t>Fünfte Ebene</a:t>
            </a:r>
          </a:p>
        </p:txBody>
      </p:sp>
      <p:pic>
        <p:nvPicPr>
          <p:cNvPr id="1033" name="Picture 9" descr="C:\Users\ruehle\Desktop\iif-logo.gif"/>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6499225" y="39941500"/>
            <a:ext cx="2243138"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4151313" rtl="0" eaLnBrk="0" fontAlgn="base" hangingPunct="0">
        <a:spcBef>
          <a:spcPct val="0"/>
        </a:spcBef>
        <a:spcAft>
          <a:spcPct val="0"/>
        </a:spcAft>
        <a:defRPr sz="6000">
          <a:solidFill>
            <a:schemeClr val="tx2"/>
          </a:solidFill>
          <a:latin typeface="+mj-lt"/>
          <a:ea typeface="+mj-ea"/>
          <a:cs typeface="+mj-cs"/>
        </a:defRPr>
      </a:lvl1pPr>
      <a:lvl2pPr algn="r" defTabSz="4151313" rtl="0" eaLnBrk="0" fontAlgn="base" hangingPunct="0">
        <a:spcBef>
          <a:spcPct val="0"/>
        </a:spcBef>
        <a:spcAft>
          <a:spcPct val="0"/>
        </a:spcAft>
        <a:defRPr sz="6000">
          <a:solidFill>
            <a:schemeClr val="tx2"/>
          </a:solidFill>
          <a:latin typeface="Arial" charset="0"/>
        </a:defRPr>
      </a:lvl2pPr>
      <a:lvl3pPr algn="r" defTabSz="4151313" rtl="0" eaLnBrk="0" fontAlgn="base" hangingPunct="0">
        <a:spcBef>
          <a:spcPct val="0"/>
        </a:spcBef>
        <a:spcAft>
          <a:spcPct val="0"/>
        </a:spcAft>
        <a:defRPr sz="6000">
          <a:solidFill>
            <a:schemeClr val="tx2"/>
          </a:solidFill>
          <a:latin typeface="Arial" charset="0"/>
        </a:defRPr>
      </a:lvl3pPr>
      <a:lvl4pPr algn="r" defTabSz="4151313" rtl="0" eaLnBrk="0" fontAlgn="base" hangingPunct="0">
        <a:spcBef>
          <a:spcPct val="0"/>
        </a:spcBef>
        <a:spcAft>
          <a:spcPct val="0"/>
        </a:spcAft>
        <a:defRPr sz="6000">
          <a:solidFill>
            <a:schemeClr val="tx2"/>
          </a:solidFill>
          <a:latin typeface="Arial" charset="0"/>
        </a:defRPr>
      </a:lvl4pPr>
      <a:lvl5pPr algn="r" defTabSz="4151313" rtl="0" eaLnBrk="0" fontAlgn="base" hangingPunct="0">
        <a:spcBef>
          <a:spcPct val="0"/>
        </a:spcBef>
        <a:spcAft>
          <a:spcPct val="0"/>
        </a:spcAft>
        <a:defRPr sz="6000">
          <a:solidFill>
            <a:schemeClr val="tx2"/>
          </a:solidFill>
          <a:latin typeface="Arial" charset="0"/>
        </a:defRPr>
      </a:lvl5pPr>
      <a:lvl6pPr marL="457200" algn="r" defTabSz="4151313" rtl="0" fontAlgn="base">
        <a:spcBef>
          <a:spcPct val="0"/>
        </a:spcBef>
        <a:spcAft>
          <a:spcPct val="0"/>
        </a:spcAft>
        <a:defRPr sz="6000">
          <a:solidFill>
            <a:schemeClr val="tx2"/>
          </a:solidFill>
          <a:latin typeface="Arial" charset="0"/>
        </a:defRPr>
      </a:lvl6pPr>
      <a:lvl7pPr marL="914400" algn="r" defTabSz="4151313" rtl="0" fontAlgn="base">
        <a:spcBef>
          <a:spcPct val="0"/>
        </a:spcBef>
        <a:spcAft>
          <a:spcPct val="0"/>
        </a:spcAft>
        <a:defRPr sz="6000">
          <a:solidFill>
            <a:schemeClr val="tx2"/>
          </a:solidFill>
          <a:latin typeface="Arial" charset="0"/>
        </a:defRPr>
      </a:lvl7pPr>
      <a:lvl8pPr marL="1371600" algn="r" defTabSz="4151313" rtl="0" fontAlgn="base">
        <a:spcBef>
          <a:spcPct val="0"/>
        </a:spcBef>
        <a:spcAft>
          <a:spcPct val="0"/>
        </a:spcAft>
        <a:defRPr sz="6000">
          <a:solidFill>
            <a:schemeClr val="tx2"/>
          </a:solidFill>
          <a:latin typeface="Arial" charset="0"/>
        </a:defRPr>
      </a:lvl8pPr>
      <a:lvl9pPr marL="1828800" algn="r" defTabSz="4151313" rtl="0" fontAlgn="base">
        <a:spcBef>
          <a:spcPct val="0"/>
        </a:spcBef>
        <a:spcAft>
          <a:spcPct val="0"/>
        </a:spcAft>
        <a:defRPr sz="6000">
          <a:solidFill>
            <a:schemeClr val="tx2"/>
          </a:solidFill>
          <a:latin typeface="Arial" charset="0"/>
        </a:defRPr>
      </a:lvl9pPr>
    </p:titleStyle>
    <p:bodyStyle>
      <a:lvl1pPr marL="342900" indent="-342900" algn="l" rtl="0" eaLnBrk="0" fontAlgn="base" hangingPunct="0">
        <a:spcBef>
          <a:spcPct val="20000"/>
        </a:spcBef>
        <a:spcAft>
          <a:spcPct val="0"/>
        </a:spcAft>
        <a:defRPr sz="3600">
          <a:solidFill>
            <a:schemeClr val="tx1"/>
          </a:solidFill>
          <a:latin typeface="+mn-lt"/>
          <a:ea typeface="+mn-ea"/>
          <a:cs typeface="+mn-cs"/>
        </a:defRPr>
      </a:lvl1pPr>
      <a:lvl2pPr marL="1262063" indent="-550863" algn="l" rtl="0" eaLnBrk="0" fontAlgn="base" hangingPunct="0">
        <a:spcBef>
          <a:spcPct val="20000"/>
        </a:spcBef>
        <a:spcAft>
          <a:spcPct val="0"/>
        </a:spcAft>
        <a:buChar char="•"/>
        <a:defRPr sz="3600">
          <a:solidFill>
            <a:schemeClr val="tx1"/>
          </a:solidFill>
          <a:latin typeface="+mn-lt"/>
        </a:defRPr>
      </a:lvl2pPr>
      <a:lvl3pPr marL="1973263" indent="-449263" algn="l" rtl="0" eaLnBrk="0" fontAlgn="base" hangingPunct="0">
        <a:spcBef>
          <a:spcPct val="20000"/>
        </a:spcBef>
        <a:spcAft>
          <a:spcPct val="0"/>
        </a:spcAft>
        <a:buChar char="•"/>
        <a:defRPr sz="3600">
          <a:solidFill>
            <a:schemeClr val="tx1"/>
          </a:solidFill>
          <a:latin typeface="+mn-lt"/>
        </a:defRPr>
      </a:lvl3pPr>
      <a:lvl4pPr marL="2468563" indent="-228600" algn="l" rtl="0" eaLnBrk="0" fontAlgn="base" hangingPunct="0">
        <a:spcBef>
          <a:spcPct val="20000"/>
        </a:spcBef>
        <a:spcAft>
          <a:spcPct val="0"/>
        </a:spcAft>
        <a:buChar char="•"/>
        <a:defRPr sz="3600">
          <a:solidFill>
            <a:schemeClr val="tx1"/>
          </a:solidFill>
          <a:latin typeface="+mn-lt"/>
        </a:defRPr>
      </a:lvl4pPr>
      <a:lvl5pPr marL="2876550" indent="-228600" algn="l" rtl="0" eaLnBrk="0" fontAlgn="base" hangingPunct="0">
        <a:spcBef>
          <a:spcPct val="20000"/>
        </a:spcBef>
        <a:spcAft>
          <a:spcPct val="0"/>
        </a:spcAft>
        <a:buChar char="•"/>
        <a:defRPr sz="3600">
          <a:solidFill>
            <a:schemeClr val="tx1"/>
          </a:solidFill>
          <a:latin typeface="+mn-lt"/>
        </a:defRPr>
      </a:lvl5pPr>
      <a:lvl6pPr marL="3333750" indent="-228600" algn="l" rtl="0" fontAlgn="base">
        <a:spcBef>
          <a:spcPct val="20000"/>
        </a:spcBef>
        <a:spcAft>
          <a:spcPct val="0"/>
        </a:spcAft>
        <a:buChar char="•"/>
        <a:defRPr sz="3600">
          <a:solidFill>
            <a:schemeClr val="tx1"/>
          </a:solidFill>
          <a:latin typeface="+mn-lt"/>
        </a:defRPr>
      </a:lvl6pPr>
      <a:lvl7pPr marL="3790950" indent="-228600" algn="l" rtl="0" fontAlgn="base">
        <a:spcBef>
          <a:spcPct val="20000"/>
        </a:spcBef>
        <a:spcAft>
          <a:spcPct val="0"/>
        </a:spcAft>
        <a:buChar char="•"/>
        <a:defRPr sz="3600">
          <a:solidFill>
            <a:schemeClr val="tx1"/>
          </a:solidFill>
          <a:latin typeface="+mn-lt"/>
        </a:defRPr>
      </a:lvl7pPr>
      <a:lvl8pPr marL="4248150" indent="-228600" algn="l" rtl="0" fontAlgn="base">
        <a:spcBef>
          <a:spcPct val="20000"/>
        </a:spcBef>
        <a:spcAft>
          <a:spcPct val="0"/>
        </a:spcAft>
        <a:buChar char="•"/>
        <a:defRPr sz="3600">
          <a:solidFill>
            <a:schemeClr val="tx1"/>
          </a:solidFill>
          <a:latin typeface="+mn-lt"/>
        </a:defRPr>
      </a:lvl8pPr>
      <a:lvl9pPr marL="4705350" indent="-228600" algn="l" rtl="0" fontAlgn="base">
        <a:spcBef>
          <a:spcPct val="20000"/>
        </a:spcBef>
        <a:spcAft>
          <a:spcPct val="0"/>
        </a:spcAft>
        <a:buChar char="•"/>
        <a:defRPr sz="3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wmf"/><Relationship Id="rId4" Type="http://schemas.openxmlformats.org/officeDocument/2006/relationships/oleObject" Target="../embeddings/oleObject2.bin"/><Relationship Id="rId9"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2" name="Text Box 494"/>
          <p:cNvSpPr txBox="1">
            <a:spLocks noChangeArrowheads="1"/>
          </p:cNvSpPr>
          <p:nvPr/>
        </p:nvSpPr>
        <p:spPr bwMode="auto">
          <a:xfrm>
            <a:off x="6486525" y="3357563"/>
            <a:ext cx="22209125" cy="1342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360000" rIns="360000" bIns="360000">
            <a:spAutoFit/>
          </a:bodyPr>
          <a:lstStyle>
            <a:lvl1pPr marL="1601788" indent="-1601788" defTabSz="4271963">
              <a:spcBef>
                <a:spcPct val="0"/>
              </a:spcBef>
              <a:defRPr sz="2400">
                <a:solidFill>
                  <a:schemeClr val="tx1"/>
                </a:solidFill>
                <a:latin typeface="Arial" charset="0"/>
              </a:defRPr>
            </a:lvl1pPr>
            <a:lvl2pPr marL="914400" indent="-457200" defTabSz="4271963">
              <a:spcBef>
                <a:spcPct val="0"/>
              </a:spcBef>
              <a:defRPr sz="2400">
                <a:solidFill>
                  <a:schemeClr val="tx1"/>
                </a:solidFill>
                <a:latin typeface="Arial" charset="0"/>
              </a:defRPr>
            </a:lvl2pPr>
            <a:lvl3pPr marL="1371600" indent="-457200" defTabSz="4271963">
              <a:spcBef>
                <a:spcPct val="0"/>
              </a:spcBef>
              <a:defRPr sz="2400">
                <a:solidFill>
                  <a:schemeClr val="tx1"/>
                </a:solidFill>
                <a:latin typeface="Arial" charset="0"/>
              </a:defRPr>
            </a:lvl3pPr>
            <a:lvl4pPr marL="1828800" indent="-457200" defTabSz="4271963">
              <a:spcBef>
                <a:spcPct val="0"/>
              </a:spcBef>
              <a:defRPr sz="2400">
                <a:solidFill>
                  <a:schemeClr val="tx1"/>
                </a:solidFill>
                <a:latin typeface="Arial" charset="0"/>
              </a:defRPr>
            </a:lvl4pPr>
            <a:lvl5pPr marL="2286000" indent="-457200" defTabSz="4271963">
              <a:spcBef>
                <a:spcPct val="0"/>
              </a:spcBef>
              <a:defRPr sz="2400">
                <a:solidFill>
                  <a:schemeClr val="tx1"/>
                </a:solidFill>
                <a:latin typeface="Arial" charset="0"/>
              </a:defRPr>
            </a:lvl5pPr>
            <a:lvl6pPr marL="2743200" indent="-457200" defTabSz="4271963" fontAlgn="base">
              <a:spcBef>
                <a:spcPct val="0"/>
              </a:spcBef>
              <a:spcAft>
                <a:spcPct val="0"/>
              </a:spcAft>
              <a:defRPr sz="2400">
                <a:solidFill>
                  <a:schemeClr val="tx1"/>
                </a:solidFill>
                <a:latin typeface="Arial" charset="0"/>
              </a:defRPr>
            </a:lvl6pPr>
            <a:lvl7pPr marL="3200400" indent="-457200" defTabSz="4271963" fontAlgn="base">
              <a:spcBef>
                <a:spcPct val="0"/>
              </a:spcBef>
              <a:spcAft>
                <a:spcPct val="0"/>
              </a:spcAft>
              <a:defRPr sz="2400">
                <a:solidFill>
                  <a:schemeClr val="tx1"/>
                </a:solidFill>
                <a:latin typeface="Arial" charset="0"/>
              </a:defRPr>
            </a:lvl7pPr>
            <a:lvl8pPr marL="3657600" indent="-457200" defTabSz="4271963" fontAlgn="base">
              <a:spcBef>
                <a:spcPct val="0"/>
              </a:spcBef>
              <a:spcAft>
                <a:spcPct val="0"/>
              </a:spcAft>
              <a:defRPr sz="2400">
                <a:solidFill>
                  <a:schemeClr val="tx1"/>
                </a:solidFill>
                <a:latin typeface="Arial" charset="0"/>
              </a:defRPr>
            </a:lvl8pPr>
            <a:lvl9pPr marL="4114800" indent="-457200" defTabSz="4271963" fontAlgn="base">
              <a:spcBef>
                <a:spcPct val="0"/>
              </a:spcBef>
              <a:spcAft>
                <a:spcPct val="0"/>
              </a:spcAft>
              <a:defRPr sz="2400">
                <a:solidFill>
                  <a:schemeClr val="tx1"/>
                </a:solidFill>
                <a:latin typeface="Arial" charset="0"/>
              </a:defRPr>
            </a:lvl9pPr>
          </a:lstStyle>
          <a:p>
            <a:pPr algn="r">
              <a:spcBef>
                <a:spcPct val="20000"/>
              </a:spcBef>
              <a:buFontTx/>
              <a:buNone/>
              <a:defRPr/>
            </a:pPr>
            <a:r>
              <a:rPr lang="de-DE" sz="4000" b="1" dirty="0" smtClean="0"/>
              <a:t>Fritz Gebhardt, Yannik Rieder, Moritz </a:t>
            </a:r>
            <a:r>
              <a:rPr lang="de-DE" sz="4000" b="1" dirty="0" err="1" smtClean="0"/>
              <a:t>Schiltenwolf</a:t>
            </a:r>
            <a:r>
              <a:rPr lang="de-DE" sz="4000" b="1" dirty="0" smtClean="0"/>
              <a:t>, Rob Falkenstein</a:t>
            </a:r>
            <a:endParaRPr lang="de-DE" sz="4000" b="1" dirty="0"/>
          </a:p>
        </p:txBody>
      </p:sp>
      <p:sp>
        <p:nvSpPr>
          <p:cNvPr id="2051" name="Rectangle 560"/>
          <p:cNvSpPr>
            <a:spLocks noGrp="1" noChangeArrowheads="1"/>
          </p:cNvSpPr>
          <p:nvPr>
            <p:ph type="title"/>
          </p:nvPr>
        </p:nvSpPr>
        <p:spPr/>
        <p:txBody>
          <a:bodyPr/>
          <a:lstStyle/>
          <a:p>
            <a:pPr algn="ctr" eaLnBrk="1" hangingPunct="1"/>
            <a:r>
              <a:rPr lang="de-DE" altLang="de-DE" b="1" dirty="0" smtClean="0"/>
              <a:t>Der fühlende Roboter – </a:t>
            </a:r>
            <a:r>
              <a:rPr lang="de-DE" altLang="de-DE" b="1" dirty="0" err="1" smtClean="0"/>
              <a:t>Psi</a:t>
            </a:r>
            <a:r>
              <a:rPr lang="de-DE" altLang="de-DE" b="1" dirty="0" smtClean="0"/>
              <a:t> Bot. Er weiß, was ihr wollt!</a:t>
            </a:r>
            <a:endParaRPr lang="en-US" altLang="de-DE" b="1" dirty="0" smtClean="0"/>
          </a:p>
        </p:txBody>
      </p:sp>
      <p:sp>
        <p:nvSpPr>
          <p:cNvPr id="2052" name="Rectangle 557"/>
          <p:cNvSpPr>
            <a:spLocks noChangeArrowheads="1"/>
          </p:cNvSpPr>
          <p:nvPr/>
        </p:nvSpPr>
        <p:spPr bwMode="auto">
          <a:xfrm>
            <a:off x="15441613" y="6931025"/>
            <a:ext cx="13254037" cy="19111913"/>
          </a:xfrm>
          <a:prstGeom prst="rect">
            <a:avLst/>
          </a:prstGeom>
          <a:noFill/>
          <a:ln>
            <a:noFill/>
          </a:ln>
          <a:effectLst/>
          <a:extLst>
            <a:ext uri="{909E8E84-426E-40DD-AFC4-6F175D3DCCD1}">
              <a14:hiddenFill xmlns:a14="http://schemas.microsoft.com/office/drawing/2010/main">
                <a:solidFill>
                  <a:srgbClr val="FF0000">
                    <a:alpha val="23921"/>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360000" rIns="360000" bIns="360000"/>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20000"/>
              </a:spcBef>
              <a:spcAft>
                <a:spcPct val="0"/>
              </a:spcAft>
              <a:buChar char="•"/>
              <a:defRPr sz="3000">
                <a:solidFill>
                  <a:schemeClr val="tx1"/>
                </a:solidFill>
                <a:latin typeface="Arial" charset="0"/>
              </a:defRPr>
            </a:lvl6pPr>
            <a:lvl7pPr marL="2971800" indent="-228600" eaLnBrk="0" fontAlgn="base" hangingPunct="0">
              <a:spcBef>
                <a:spcPct val="20000"/>
              </a:spcBef>
              <a:spcAft>
                <a:spcPct val="0"/>
              </a:spcAft>
              <a:buChar char="•"/>
              <a:defRPr sz="3000">
                <a:solidFill>
                  <a:schemeClr val="tx1"/>
                </a:solidFill>
                <a:latin typeface="Arial" charset="0"/>
              </a:defRPr>
            </a:lvl7pPr>
            <a:lvl8pPr marL="3429000" indent="-228600" eaLnBrk="0" fontAlgn="base" hangingPunct="0">
              <a:spcBef>
                <a:spcPct val="20000"/>
              </a:spcBef>
              <a:spcAft>
                <a:spcPct val="0"/>
              </a:spcAft>
              <a:buChar char="•"/>
              <a:defRPr sz="3000">
                <a:solidFill>
                  <a:schemeClr val="tx1"/>
                </a:solidFill>
                <a:latin typeface="Arial" charset="0"/>
              </a:defRPr>
            </a:lvl8pPr>
            <a:lvl9pPr marL="3886200" indent="-228600" eaLnBrk="0" fontAlgn="base" hangingPunct="0">
              <a:spcBef>
                <a:spcPct val="20000"/>
              </a:spcBef>
              <a:spcAft>
                <a:spcPct val="0"/>
              </a:spcAft>
              <a:buChar char="•"/>
              <a:defRPr sz="3000">
                <a:solidFill>
                  <a:schemeClr val="tx1"/>
                </a:solidFill>
                <a:latin typeface="Arial" charset="0"/>
              </a:defRPr>
            </a:lvl9pPr>
          </a:lstStyle>
          <a:p>
            <a:pPr eaLnBrk="1" hangingPunct="1">
              <a:buFontTx/>
              <a:buNone/>
            </a:pPr>
            <a:r>
              <a:rPr lang="de-DE" altLang="de-DE" sz="4800" b="1" dirty="0" smtClean="0"/>
              <a:t>Die Sensoren</a:t>
            </a:r>
          </a:p>
          <a:p>
            <a:pPr eaLnBrk="1" hangingPunct="1">
              <a:buFontTx/>
              <a:buNone/>
            </a:pPr>
            <a:endParaRPr lang="de-DE" altLang="de-DE" sz="3600" dirty="0" smtClean="0"/>
          </a:p>
          <a:p>
            <a:pPr eaLnBrk="1" hangingPunct="1">
              <a:buFontTx/>
              <a:buNone/>
            </a:pPr>
            <a:r>
              <a:rPr lang="de-DE" altLang="de-DE" sz="3600" dirty="0" smtClean="0"/>
              <a:t>Der Roboter benutzt drei Sensoren zur Orientierung: </a:t>
            </a:r>
          </a:p>
          <a:p>
            <a:pPr marL="571500" indent="-571500" eaLnBrk="1" hangingPunct="1">
              <a:buFontTx/>
              <a:buChar char="-"/>
            </a:pPr>
            <a:r>
              <a:rPr lang="de-DE" altLang="de-DE" sz="3600" dirty="0" smtClean="0"/>
              <a:t>2 Lichtsensoren</a:t>
            </a:r>
          </a:p>
          <a:p>
            <a:pPr marL="571500" indent="-571500" eaLnBrk="1" hangingPunct="1">
              <a:buFontTx/>
              <a:buChar char="-"/>
            </a:pPr>
            <a:r>
              <a:rPr lang="de-DE" altLang="de-DE" sz="3600" dirty="0" smtClean="0"/>
              <a:t>1 </a:t>
            </a:r>
            <a:r>
              <a:rPr lang="de-DE" altLang="de-DE" sz="3600" dirty="0" err="1" smtClean="0"/>
              <a:t>Touchsensor</a:t>
            </a:r>
            <a:endParaRPr lang="de-DE" altLang="de-DE" sz="3600" dirty="0" smtClean="0"/>
          </a:p>
          <a:p>
            <a:pPr eaLnBrk="1" hangingPunct="1">
              <a:buNone/>
            </a:pPr>
            <a:r>
              <a:rPr lang="de-DE" altLang="de-DE" sz="3600" dirty="0" smtClean="0"/>
              <a:t>Bei den Lichtsensoren ist es wichtig, diese möglichst stabil und symmetrisch anzubringen, um einen eindeutigen Schwellenwert einstellen zu können.</a:t>
            </a:r>
          </a:p>
          <a:p>
            <a:pPr eaLnBrk="1" hangingPunct="1">
              <a:buNone/>
            </a:pPr>
            <a:endParaRPr lang="de-DE" altLang="de-DE" sz="3600" dirty="0" smtClean="0"/>
          </a:p>
          <a:p>
            <a:pPr eaLnBrk="1" hangingPunct="1">
              <a:buNone/>
            </a:pPr>
            <a:r>
              <a:rPr lang="de-DE" altLang="de-DE" sz="3600" dirty="0" smtClean="0"/>
              <a:t>Der </a:t>
            </a:r>
            <a:r>
              <a:rPr lang="de-DE" altLang="de-DE" sz="3600" dirty="0" err="1" smtClean="0"/>
              <a:t>Touchsensor</a:t>
            </a:r>
            <a:r>
              <a:rPr lang="de-DE" altLang="de-DE" sz="3600" dirty="0" smtClean="0"/>
              <a:t> ist asymmetrisch verbaut, da es keine andere Möglichkeit gab, den Motor für den Greifarm  ohne Raumverlust anzubringen. Trotz der Verfolgung des symmetrischen Konzepts war dies leider nicht möglich, (vgl. kleines Rad vorne auf dem Foto als Sensor-Ende).</a:t>
            </a:r>
            <a:endParaRPr lang="en-US" altLang="de-DE" sz="3600" dirty="0"/>
          </a:p>
          <a:p>
            <a:pPr eaLnBrk="1" hangingPunct="1">
              <a:buFontTx/>
              <a:buNone/>
            </a:pPr>
            <a:endParaRPr lang="en-US" altLang="de-DE" sz="3600" dirty="0"/>
          </a:p>
          <a:p>
            <a:pPr eaLnBrk="1" hangingPunct="1">
              <a:buFontTx/>
              <a:buNone/>
            </a:pPr>
            <a:endParaRPr lang="en-US" altLang="de-DE" sz="3600" dirty="0"/>
          </a:p>
          <a:p>
            <a:pPr eaLnBrk="1" hangingPunct="1">
              <a:buFontTx/>
              <a:buNone/>
            </a:pPr>
            <a:endParaRPr lang="en-US" altLang="de-DE" sz="3600" dirty="0"/>
          </a:p>
          <a:p>
            <a:pPr eaLnBrk="1" hangingPunct="1">
              <a:buFontTx/>
              <a:buNone/>
            </a:pPr>
            <a:endParaRPr lang="en-US" altLang="de-DE" sz="3600" dirty="0"/>
          </a:p>
          <a:p>
            <a:pPr eaLnBrk="1" hangingPunct="1">
              <a:buFontTx/>
              <a:buNone/>
            </a:pPr>
            <a:endParaRPr lang="en-US" altLang="de-DE" sz="3600" dirty="0"/>
          </a:p>
          <a:p>
            <a:pPr eaLnBrk="1" hangingPunct="1">
              <a:buFontTx/>
              <a:buNone/>
            </a:pPr>
            <a:endParaRPr lang="en-US" altLang="de-DE" sz="3600" dirty="0"/>
          </a:p>
          <a:p>
            <a:pPr eaLnBrk="1" hangingPunct="1">
              <a:buFontTx/>
              <a:buNone/>
            </a:pPr>
            <a:endParaRPr lang="en-US" altLang="de-DE" sz="3600" dirty="0"/>
          </a:p>
          <a:p>
            <a:pPr eaLnBrk="1" hangingPunct="1">
              <a:buFontTx/>
              <a:buNone/>
            </a:pPr>
            <a:endParaRPr lang="en-US" altLang="de-DE" sz="3600" dirty="0"/>
          </a:p>
          <a:p>
            <a:pPr eaLnBrk="1" hangingPunct="1">
              <a:buFontTx/>
              <a:buNone/>
            </a:pPr>
            <a:endParaRPr lang="en-US" altLang="de-DE" sz="3600" dirty="0"/>
          </a:p>
          <a:p>
            <a:pPr eaLnBrk="1" hangingPunct="1">
              <a:buFontTx/>
              <a:buNone/>
            </a:pPr>
            <a:endParaRPr lang="en-US" altLang="de-DE" sz="3600" dirty="0"/>
          </a:p>
          <a:p>
            <a:pPr eaLnBrk="1" hangingPunct="1">
              <a:buFontTx/>
              <a:buNone/>
            </a:pPr>
            <a:endParaRPr lang="en-US" altLang="de-DE" sz="3600" dirty="0"/>
          </a:p>
          <a:p>
            <a:pPr eaLnBrk="1" hangingPunct="1">
              <a:buFontTx/>
              <a:buNone/>
            </a:pPr>
            <a:endParaRPr lang="en-US" altLang="de-DE" sz="3600" dirty="0"/>
          </a:p>
          <a:p>
            <a:pPr eaLnBrk="1" hangingPunct="1">
              <a:buFontTx/>
              <a:buNone/>
            </a:pPr>
            <a:endParaRPr lang="en-US" altLang="de-DE" sz="3600" dirty="0"/>
          </a:p>
          <a:p>
            <a:pPr eaLnBrk="1" hangingPunct="1">
              <a:buFontTx/>
              <a:buNone/>
            </a:pPr>
            <a:endParaRPr lang="en-US" altLang="de-DE" sz="3600" dirty="0"/>
          </a:p>
          <a:p>
            <a:pPr eaLnBrk="1" hangingPunct="1">
              <a:buFontTx/>
              <a:buNone/>
            </a:pPr>
            <a:endParaRPr lang="en-US" altLang="de-DE" sz="3600" dirty="0"/>
          </a:p>
          <a:p>
            <a:pPr eaLnBrk="1" hangingPunct="1">
              <a:buFontTx/>
              <a:buNone/>
            </a:pPr>
            <a:endParaRPr lang="en-US" altLang="de-DE" sz="3600" dirty="0"/>
          </a:p>
          <a:p>
            <a:pPr eaLnBrk="1" hangingPunct="1">
              <a:buFontTx/>
              <a:buNone/>
            </a:pPr>
            <a:endParaRPr lang="en-US" altLang="de-DE" sz="3600" dirty="0"/>
          </a:p>
          <a:p>
            <a:pPr eaLnBrk="1" hangingPunct="1">
              <a:buFontTx/>
              <a:buNone/>
            </a:pPr>
            <a:endParaRPr lang="en-US" altLang="de-DE" sz="3600" dirty="0"/>
          </a:p>
          <a:p>
            <a:pPr eaLnBrk="1" hangingPunct="1">
              <a:buFontTx/>
              <a:buNone/>
            </a:pPr>
            <a:endParaRPr lang="en-US" altLang="de-DE" sz="3600" dirty="0"/>
          </a:p>
          <a:p>
            <a:pPr eaLnBrk="1" hangingPunct="1">
              <a:buFontTx/>
              <a:buNone/>
            </a:pPr>
            <a:endParaRPr lang="en-US" altLang="de-DE" sz="3600" dirty="0"/>
          </a:p>
          <a:p>
            <a:pPr eaLnBrk="1" hangingPunct="1">
              <a:buFontTx/>
              <a:buNone/>
            </a:pPr>
            <a:r>
              <a:rPr lang="en-US" altLang="de-DE" sz="3600" dirty="0"/>
              <a:t/>
            </a:r>
            <a:br>
              <a:rPr lang="en-US" altLang="de-DE" sz="3600" dirty="0"/>
            </a:br>
            <a:r>
              <a:rPr lang="en-US" altLang="de-DE" sz="3600" dirty="0"/>
              <a:t/>
            </a:r>
            <a:br>
              <a:rPr lang="en-US" altLang="de-DE" sz="3600" dirty="0"/>
            </a:br>
            <a:r>
              <a:rPr lang="en-US" altLang="de-DE" sz="3600" dirty="0"/>
              <a:t/>
            </a:r>
            <a:br>
              <a:rPr lang="en-US" altLang="de-DE" sz="3600" dirty="0"/>
            </a:br>
            <a:endParaRPr lang="en-US" altLang="de-DE" sz="3600" dirty="0"/>
          </a:p>
          <a:p>
            <a:pPr eaLnBrk="1" hangingPunct="1">
              <a:buFontTx/>
              <a:buNone/>
            </a:pPr>
            <a:r>
              <a:rPr lang="en-US" altLang="de-DE" sz="3600" dirty="0"/>
              <a:t>L</a:t>
            </a:r>
          </a:p>
          <a:p>
            <a:pPr eaLnBrk="1" hangingPunct="1">
              <a:buFontTx/>
              <a:buNone/>
            </a:pPr>
            <a:endParaRPr lang="en-US" altLang="de-DE" sz="3600" dirty="0"/>
          </a:p>
          <a:p>
            <a:pPr eaLnBrk="1" hangingPunct="1">
              <a:buFontTx/>
              <a:buNone/>
            </a:pPr>
            <a:endParaRPr lang="en-US" altLang="de-DE" sz="3600" b="1" dirty="0"/>
          </a:p>
          <a:p>
            <a:pPr eaLnBrk="1" hangingPunct="1">
              <a:buFontTx/>
              <a:buNone/>
            </a:pPr>
            <a:endParaRPr lang="en-US" altLang="de-DE" sz="3600" b="1" dirty="0"/>
          </a:p>
          <a:p>
            <a:pPr eaLnBrk="1" hangingPunct="1">
              <a:buFontTx/>
              <a:buNone/>
            </a:pPr>
            <a:endParaRPr lang="en-US" altLang="de-DE" sz="3600" b="1" dirty="0"/>
          </a:p>
        </p:txBody>
      </p:sp>
      <p:sp>
        <p:nvSpPr>
          <p:cNvPr id="2" name="Rectangle 559"/>
          <p:cNvSpPr>
            <a:spLocks noGrp="1" noChangeArrowheads="1"/>
          </p:cNvSpPr>
          <p:nvPr>
            <p:ph type="body" idx="1"/>
          </p:nvPr>
        </p:nvSpPr>
        <p:spPr>
          <a:xfrm>
            <a:off x="1373188" y="6931024"/>
            <a:ext cx="13254037" cy="10958513"/>
          </a:xfrm>
        </p:spPr>
        <p:txBody>
          <a:bodyPr/>
          <a:lstStyle/>
          <a:p>
            <a:pPr marL="0" indent="0" eaLnBrk="1" hangingPunct="1">
              <a:defRPr/>
            </a:pPr>
            <a:r>
              <a:rPr lang="de-DE" sz="4800" b="1" dirty="0" smtClean="0"/>
              <a:t>Unser Konzept</a:t>
            </a:r>
          </a:p>
          <a:p>
            <a:pPr marL="0" indent="0" eaLnBrk="1" hangingPunct="1">
              <a:defRPr/>
            </a:pPr>
            <a:endParaRPr lang="de-DE" sz="4800" dirty="0"/>
          </a:p>
          <a:p>
            <a:pPr marL="0" indent="0" eaLnBrk="1" hangingPunct="1">
              <a:defRPr/>
            </a:pPr>
            <a:r>
              <a:rPr lang="de-DE" dirty="0" smtClean="0"/>
              <a:t>Nach anfänglichen Startschwierigkeiten bezüglich der Koordination der Treffen, vereinbarten wir ein wöchentliches Treffen mit allen Teammitgliedern während der Tutorenzeiten, um zusammen den Roboter zu gestalten. Code-Stücke wurden sowohl daheim wie auch vor Ort geschrieben. </a:t>
            </a:r>
          </a:p>
          <a:p>
            <a:pPr marL="0" indent="0" eaLnBrk="1" hangingPunct="1">
              <a:defRPr/>
            </a:pPr>
            <a:r>
              <a:rPr lang="de-DE" dirty="0" smtClean="0"/>
              <a:t>Jeder Aufgabenteil wird dabei einzeln geschrieben und abgespeichert und am Ende in den vollständigen Code integriert. </a:t>
            </a:r>
            <a:endParaRPr lang="de-DE" dirty="0"/>
          </a:p>
          <a:p>
            <a:pPr marL="0" indent="0" eaLnBrk="1" hangingPunct="1">
              <a:defRPr/>
            </a:pPr>
            <a:r>
              <a:rPr lang="en-US" dirty="0" smtClean="0"/>
              <a:t>Die </a:t>
            </a:r>
            <a:r>
              <a:rPr lang="en-US" dirty="0" err="1" smtClean="0"/>
              <a:t>Übertragungswege</a:t>
            </a:r>
            <a:r>
              <a:rPr lang="en-US" dirty="0" smtClean="0"/>
              <a:t> auf die </a:t>
            </a:r>
            <a:r>
              <a:rPr lang="en-US" dirty="0" err="1" smtClean="0"/>
              <a:t>beiden</a:t>
            </a:r>
            <a:r>
              <a:rPr lang="en-US" dirty="0" smtClean="0"/>
              <a:t> </a:t>
            </a:r>
            <a:r>
              <a:rPr lang="en-US" dirty="0" err="1" smtClean="0"/>
              <a:t>Achsen</a:t>
            </a:r>
            <a:r>
              <a:rPr lang="en-US" dirty="0" smtClean="0"/>
              <a:t> </a:t>
            </a:r>
            <a:r>
              <a:rPr lang="en-US" dirty="0" err="1" smtClean="0"/>
              <a:t>waren</a:t>
            </a:r>
            <a:r>
              <a:rPr lang="en-US" dirty="0" smtClean="0"/>
              <a:t> </a:t>
            </a:r>
            <a:r>
              <a:rPr lang="en-US" dirty="0" err="1" smtClean="0"/>
              <a:t>direkt</a:t>
            </a:r>
            <a:r>
              <a:rPr lang="en-US" dirty="0" smtClean="0"/>
              <a:t> und der Grip am Hang </a:t>
            </a:r>
            <a:r>
              <a:rPr lang="en-US" dirty="0" err="1" smtClean="0"/>
              <a:t>sollte</a:t>
            </a:r>
            <a:r>
              <a:rPr lang="en-US" dirty="0" smtClean="0"/>
              <a:t> </a:t>
            </a:r>
            <a:r>
              <a:rPr lang="en-US" dirty="0" err="1" smtClean="0"/>
              <a:t>durch</a:t>
            </a:r>
            <a:r>
              <a:rPr lang="en-US" dirty="0" smtClean="0"/>
              <a:t> </a:t>
            </a:r>
            <a:r>
              <a:rPr lang="en-US" dirty="0" err="1" smtClean="0"/>
              <a:t>doppelte</a:t>
            </a:r>
            <a:r>
              <a:rPr lang="en-US" dirty="0" smtClean="0"/>
              <a:t> </a:t>
            </a:r>
            <a:r>
              <a:rPr lang="en-US" dirty="0" err="1" smtClean="0"/>
              <a:t>Räder</a:t>
            </a:r>
            <a:r>
              <a:rPr lang="en-US" dirty="0" smtClean="0"/>
              <a:t> </a:t>
            </a:r>
            <a:r>
              <a:rPr lang="en-US" dirty="0" err="1" smtClean="0"/>
              <a:t>verstärkt</a:t>
            </a:r>
            <a:r>
              <a:rPr lang="en-US" dirty="0" smtClean="0"/>
              <a:t> </a:t>
            </a:r>
            <a:r>
              <a:rPr lang="en-US" dirty="0" err="1" smtClean="0"/>
              <a:t>werden</a:t>
            </a:r>
            <a:r>
              <a:rPr lang="en-US" dirty="0" smtClean="0"/>
              <a:t>. </a:t>
            </a:r>
            <a:r>
              <a:rPr lang="en-US" dirty="0" err="1" smtClean="0"/>
              <a:t>Zur</a:t>
            </a:r>
            <a:r>
              <a:rPr lang="en-US" dirty="0" smtClean="0"/>
              <a:t> </a:t>
            </a:r>
            <a:r>
              <a:rPr lang="en-US" dirty="0" err="1" smtClean="0"/>
              <a:t>Stabilisierung</a:t>
            </a:r>
            <a:r>
              <a:rPr lang="en-US" dirty="0" smtClean="0"/>
              <a:t> </a:t>
            </a:r>
            <a:r>
              <a:rPr lang="en-US" dirty="0" err="1" smtClean="0"/>
              <a:t>nach</a:t>
            </a:r>
            <a:r>
              <a:rPr lang="en-US" dirty="0" smtClean="0"/>
              <a:t> </a:t>
            </a:r>
            <a:r>
              <a:rPr lang="en-US" dirty="0" err="1" smtClean="0"/>
              <a:t>hinten</a:t>
            </a:r>
            <a:r>
              <a:rPr lang="en-US" dirty="0" smtClean="0"/>
              <a:t> </a:t>
            </a:r>
            <a:r>
              <a:rPr lang="en-US" dirty="0" err="1" smtClean="0"/>
              <a:t>diente</a:t>
            </a:r>
            <a:r>
              <a:rPr lang="en-US" dirty="0" smtClean="0"/>
              <a:t> </a:t>
            </a:r>
            <a:r>
              <a:rPr lang="en-US" dirty="0" err="1" smtClean="0"/>
              <a:t>eine</a:t>
            </a:r>
            <a:r>
              <a:rPr lang="en-US" dirty="0" smtClean="0"/>
              <a:t> </a:t>
            </a:r>
            <a:r>
              <a:rPr lang="en-US" dirty="0" err="1" smtClean="0"/>
              <a:t>Schlittenkonstruktion</a:t>
            </a:r>
            <a:r>
              <a:rPr lang="en-US" dirty="0" smtClean="0"/>
              <a:t>, die </a:t>
            </a:r>
            <a:r>
              <a:rPr lang="en-US" dirty="0" smtClean="0"/>
              <a:t>den </a:t>
            </a:r>
            <a:r>
              <a:rPr lang="en-US" dirty="0" err="1" smtClean="0"/>
              <a:t>Roboter</a:t>
            </a:r>
            <a:r>
              <a:rPr lang="en-US" dirty="0" smtClean="0"/>
              <a:t> am </a:t>
            </a:r>
            <a:r>
              <a:rPr lang="en-US" dirty="0" err="1" smtClean="0"/>
              <a:t>Umkippen</a:t>
            </a:r>
            <a:r>
              <a:rPr lang="en-US" dirty="0" smtClean="0"/>
              <a:t> </a:t>
            </a:r>
            <a:r>
              <a:rPr lang="en-US" dirty="0" err="1" smtClean="0"/>
              <a:t>hinderte</a:t>
            </a:r>
            <a:r>
              <a:rPr lang="en-US" dirty="0" smtClean="0"/>
              <a:t>. Der </a:t>
            </a:r>
            <a:r>
              <a:rPr lang="en-US" dirty="0" err="1" smtClean="0"/>
              <a:t>Greifarm</a:t>
            </a:r>
            <a:r>
              <a:rPr lang="en-US" dirty="0" smtClean="0"/>
              <a:t> </a:t>
            </a:r>
            <a:r>
              <a:rPr lang="en-US" dirty="0" err="1" smtClean="0"/>
              <a:t>ist</a:t>
            </a:r>
            <a:r>
              <a:rPr lang="en-US" dirty="0" smtClean="0"/>
              <a:t> </a:t>
            </a:r>
            <a:r>
              <a:rPr lang="en-US" dirty="0" err="1" smtClean="0"/>
              <a:t>eine</a:t>
            </a:r>
            <a:r>
              <a:rPr lang="en-US" dirty="0" smtClean="0"/>
              <a:t> </a:t>
            </a:r>
            <a:r>
              <a:rPr lang="en-US" dirty="0" err="1" smtClean="0"/>
              <a:t>indirekte</a:t>
            </a:r>
            <a:r>
              <a:rPr lang="en-US" dirty="0" smtClean="0"/>
              <a:t> </a:t>
            </a:r>
            <a:r>
              <a:rPr lang="en-US" dirty="0" err="1" smtClean="0"/>
              <a:t>Konstruktion</a:t>
            </a:r>
            <a:r>
              <a:rPr lang="en-US" dirty="0" smtClean="0"/>
              <a:t> </a:t>
            </a:r>
            <a:r>
              <a:rPr lang="en-US" dirty="0" err="1" smtClean="0"/>
              <a:t>über</a:t>
            </a:r>
            <a:r>
              <a:rPr lang="en-US" dirty="0" smtClean="0"/>
              <a:t> </a:t>
            </a:r>
            <a:r>
              <a:rPr lang="en-US" dirty="0" err="1" smtClean="0"/>
              <a:t>zwei</a:t>
            </a:r>
            <a:r>
              <a:rPr lang="en-US" dirty="0" smtClean="0"/>
              <a:t> </a:t>
            </a:r>
            <a:r>
              <a:rPr lang="en-US" dirty="0" err="1" smtClean="0"/>
              <a:t>Zahnräder</a:t>
            </a:r>
            <a:r>
              <a:rPr lang="en-US" dirty="0" smtClean="0"/>
              <a:t>, </a:t>
            </a:r>
            <a:r>
              <a:rPr lang="en-US" dirty="0" err="1" smtClean="0"/>
              <a:t>welche</a:t>
            </a:r>
            <a:r>
              <a:rPr lang="en-US" dirty="0" smtClean="0"/>
              <a:t> </a:t>
            </a:r>
            <a:r>
              <a:rPr lang="en-US" dirty="0" err="1" smtClean="0"/>
              <a:t>symmetrisch</a:t>
            </a:r>
            <a:r>
              <a:rPr lang="en-US" dirty="0" smtClean="0"/>
              <a:t> die </a:t>
            </a:r>
            <a:r>
              <a:rPr lang="en-US" dirty="0" err="1" smtClean="0"/>
              <a:t>beiden</a:t>
            </a:r>
            <a:r>
              <a:rPr lang="en-US" dirty="0" smtClean="0"/>
              <a:t> </a:t>
            </a:r>
            <a:r>
              <a:rPr lang="en-US" dirty="0" err="1" smtClean="0"/>
              <a:t>Teile</a:t>
            </a:r>
            <a:r>
              <a:rPr lang="en-US" dirty="0" smtClean="0"/>
              <a:t> des </a:t>
            </a:r>
            <a:r>
              <a:rPr lang="en-US" dirty="0" err="1" smtClean="0"/>
              <a:t>Greifarms</a:t>
            </a:r>
            <a:r>
              <a:rPr lang="en-US" dirty="0" smtClean="0"/>
              <a:t> </a:t>
            </a:r>
            <a:r>
              <a:rPr lang="en-US" dirty="0" err="1" smtClean="0"/>
              <a:t>bewegt</a:t>
            </a:r>
            <a:r>
              <a:rPr lang="en-US" dirty="0" smtClean="0"/>
              <a:t>.</a:t>
            </a:r>
          </a:p>
          <a:p>
            <a:pPr lvl="1" eaLnBrk="1" hangingPunct="1">
              <a:defRPr/>
            </a:pPr>
            <a:endParaRPr lang="en-US" dirty="0" smtClean="0"/>
          </a:p>
          <a:p>
            <a:pPr marL="0" indent="0" eaLnBrk="1" hangingPunct="1">
              <a:defRPr/>
            </a:pPr>
            <a:endParaRPr lang="en-US" dirty="0" smtClean="0"/>
          </a:p>
          <a:p>
            <a:pPr marL="0" indent="0" eaLnBrk="1" hangingPunct="1">
              <a:defRPr/>
            </a:pPr>
            <a:endParaRPr lang="en-US" dirty="0" smtClean="0"/>
          </a:p>
        </p:txBody>
      </p:sp>
      <p:sp>
        <p:nvSpPr>
          <p:cNvPr id="2054" name="Rectangle 420"/>
          <p:cNvSpPr>
            <a:spLocks noChangeArrowheads="1"/>
          </p:cNvSpPr>
          <p:nvPr/>
        </p:nvSpPr>
        <p:spPr bwMode="auto">
          <a:xfrm>
            <a:off x="16552863" y="29049663"/>
            <a:ext cx="889000" cy="130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0" tIns="360000" rIns="360000" bIns="360000">
            <a:spAutoFit/>
          </a:bodyPr>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20000"/>
              </a:spcBef>
              <a:spcAft>
                <a:spcPct val="0"/>
              </a:spcAft>
              <a:buChar char="•"/>
              <a:defRPr sz="3000">
                <a:solidFill>
                  <a:schemeClr val="tx1"/>
                </a:solidFill>
                <a:latin typeface="Arial" charset="0"/>
              </a:defRPr>
            </a:lvl6pPr>
            <a:lvl7pPr marL="2971800" indent="-228600" eaLnBrk="0" fontAlgn="base" hangingPunct="0">
              <a:spcBef>
                <a:spcPct val="20000"/>
              </a:spcBef>
              <a:spcAft>
                <a:spcPct val="0"/>
              </a:spcAft>
              <a:buChar char="•"/>
              <a:defRPr sz="3000">
                <a:solidFill>
                  <a:schemeClr val="tx1"/>
                </a:solidFill>
                <a:latin typeface="Arial" charset="0"/>
              </a:defRPr>
            </a:lvl7pPr>
            <a:lvl8pPr marL="3429000" indent="-228600" eaLnBrk="0" fontAlgn="base" hangingPunct="0">
              <a:spcBef>
                <a:spcPct val="20000"/>
              </a:spcBef>
              <a:spcAft>
                <a:spcPct val="0"/>
              </a:spcAft>
              <a:buChar char="•"/>
              <a:defRPr sz="3000">
                <a:solidFill>
                  <a:schemeClr val="tx1"/>
                </a:solidFill>
                <a:latin typeface="Arial" charset="0"/>
              </a:defRPr>
            </a:lvl8pPr>
            <a:lvl9pPr marL="3886200" indent="-228600" eaLnBrk="0" fontAlgn="base" hangingPunct="0">
              <a:spcBef>
                <a:spcPct val="20000"/>
              </a:spcBef>
              <a:spcAft>
                <a:spcPct val="0"/>
              </a:spcAft>
              <a:buChar char="•"/>
              <a:defRPr sz="3000">
                <a:solidFill>
                  <a:schemeClr val="tx1"/>
                </a:solidFill>
                <a:latin typeface="Arial" charset="0"/>
              </a:defRPr>
            </a:lvl9pPr>
          </a:lstStyle>
          <a:p>
            <a:pPr eaLnBrk="1" hangingPunct="1"/>
            <a:endParaRPr lang="en-US" altLang="de-DE" sz="3800"/>
          </a:p>
        </p:txBody>
      </p:sp>
      <p:sp>
        <p:nvSpPr>
          <p:cNvPr id="2055" name="Rectangle 441"/>
          <p:cNvSpPr>
            <a:spLocks noChangeArrowheads="1"/>
          </p:cNvSpPr>
          <p:nvPr/>
        </p:nvSpPr>
        <p:spPr bwMode="auto">
          <a:xfrm>
            <a:off x="-365125" y="26160413"/>
            <a:ext cx="300640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0" tIns="360000" rIns="360000" bIns="360000" anchor="ctr">
            <a:spAutoFit/>
          </a:bodyPr>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20000"/>
              </a:spcBef>
              <a:spcAft>
                <a:spcPct val="0"/>
              </a:spcAft>
              <a:buChar char="•"/>
              <a:defRPr sz="3000">
                <a:solidFill>
                  <a:schemeClr val="tx1"/>
                </a:solidFill>
                <a:latin typeface="Arial" charset="0"/>
              </a:defRPr>
            </a:lvl6pPr>
            <a:lvl7pPr marL="2971800" indent="-228600" eaLnBrk="0" fontAlgn="base" hangingPunct="0">
              <a:spcBef>
                <a:spcPct val="20000"/>
              </a:spcBef>
              <a:spcAft>
                <a:spcPct val="0"/>
              </a:spcAft>
              <a:buChar char="•"/>
              <a:defRPr sz="3000">
                <a:solidFill>
                  <a:schemeClr val="tx1"/>
                </a:solidFill>
                <a:latin typeface="Arial" charset="0"/>
              </a:defRPr>
            </a:lvl7pPr>
            <a:lvl8pPr marL="3429000" indent="-228600" eaLnBrk="0" fontAlgn="base" hangingPunct="0">
              <a:spcBef>
                <a:spcPct val="20000"/>
              </a:spcBef>
              <a:spcAft>
                <a:spcPct val="0"/>
              </a:spcAft>
              <a:buChar char="•"/>
              <a:defRPr sz="3000">
                <a:solidFill>
                  <a:schemeClr val="tx1"/>
                </a:solidFill>
                <a:latin typeface="Arial" charset="0"/>
              </a:defRPr>
            </a:lvl8pPr>
            <a:lvl9pPr marL="3886200" indent="-228600" eaLnBrk="0" fontAlgn="base" hangingPunct="0">
              <a:spcBef>
                <a:spcPct val="20000"/>
              </a:spcBef>
              <a:spcAft>
                <a:spcPct val="0"/>
              </a:spcAft>
              <a:buChar char="•"/>
              <a:defRPr sz="3000">
                <a:solidFill>
                  <a:schemeClr val="tx1"/>
                </a:solidFill>
                <a:latin typeface="Arial" charset="0"/>
              </a:defRPr>
            </a:lvl9pPr>
          </a:lstStyle>
          <a:p>
            <a:pPr eaLnBrk="1" hangingPunct="1"/>
            <a:endParaRPr lang="de-DE" altLang="de-DE"/>
          </a:p>
        </p:txBody>
      </p:sp>
      <p:sp>
        <p:nvSpPr>
          <p:cNvPr id="2056" name="Rectangle 443"/>
          <p:cNvSpPr>
            <a:spLocks noChangeArrowheads="1"/>
          </p:cNvSpPr>
          <p:nvPr/>
        </p:nvSpPr>
        <p:spPr bwMode="auto">
          <a:xfrm>
            <a:off x="0" y="17889538"/>
            <a:ext cx="300640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0" tIns="360000" rIns="360000" bIns="360000" anchor="ctr">
            <a:spAutoFit/>
          </a:bodyPr>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20000"/>
              </a:spcBef>
              <a:spcAft>
                <a:spcPct val="0"/>
              </a:spcAft>
              <a:buChar char="•"/>
              <a:defRPr sz="3000">
                <a:solidFill>
                  <a:schemeClr val="tx1"/>
                </a:solidFill>
                <a:latin typeface="Arial" charset="0"/>
              </a:defRPr>
            </a:lvl6pPr>
            <a:lvl7pPr marL="2971800" indent="-228600" eaLnBrk="0" fontAlgn="base" hangingPunct="0">
              <a:spcBef>
                <a:spcPct val="20000"/>
              </a:spcBef>
              <a:spcAft>
                <a:spcPct val="0"/>
              </a:spcAft>
              <a:buChar char="•"/>
              <a:defRPr sz="3000">
                <a:solidFill>
                  <a:schemeClr val="tx1"/>
                </a:solidFill>
                <a:latin typeface="Arial" charset="0"/>
              </a:defRPr>
            </a:lvl7pPr>
            <a:lvl8pPr marL="3429000" indent="-228600" eaLnBrk="0" fontAlgn="base" hangingPunct="0">
              <a:spcBef>
                <a:spcPct val="20000"/>
              </a:spcBef>
              <a:spcAft>
                <a:spcPct val="0"/>
              </a:spcAft>
              <a:buChar char="•"/>
              <a:defRPr sz="3000">
                <a:solidFill>
                  <a:schemeClr val="tx1"/>
                </a:solidFill>
                <a:latin typeface="Arial" charset="0"/>
              </a:defRPr>
            </a:lvl8pPr>
            <a:lvl9pPr marL="3886200" indent="-228600" eaLnBrk="0" fontAlgn="base" hangingPunct="0">
              <a:spcBef>
                <a:spcPct val="20000"/>
              </a:spcBef>
              <a:spcAft>
                <a:spcPct val="0"/>
              </a:spcAft>
              <a:buChar char="•"/>
              <a:defRPr sz="3000">
                <a:solidFill>
                  <a:schemeClr val="tx1"/>
                </a:solidFill>
                <a:latin typeface="Arial" charset="0"/>
              </a:defRPr>
            </a:lvl9pPr>
          </a:lstStyle>
          <a:p>
            <a:pPr eaLnBrk="1" hangingPunct="1"/>
            <a:endParaRPr lang="de-DE" altLang="de-DE"/>
          </a:p>
        </p:txBody>
      </p:sp>
      <p:sp>
        <p:nvSpPr>
          <p:cNvPr id="2057" name="Text Box 491"/>
          <p:cNvSpPr txBox="1">
            <a:spLocks noChangeArrowheads="1"/>
          </p:cNvSpPr>
          <p:nvPr/>
        </p:nvSpPr>
        <p:spPr bwMode="auto">
          <a:xfrm>
            <a:off x="6210300" y="4554538"/>
            <a:ext cx="22253575"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63600" eaLnBrk="0" hangingPunct="0">
              <a:defRPr sz="3000">
                <a:solidFill>
                  <a:schemeClr val="tx1"/>
                </a:solidFill>
                <a:latin typeface="Arial" charset="0"/>
              </a:defRPr>
            </a:lvl1pPr>
            <a:lvl2pPr marL="742950" indent="-285750" defTabSz="863600" eaLnBrk="0" hangingPunct="0">
              <a:defRPr sz="3000">
                <a:solidFill>
                  <a:schemeClr val="tx1"/>
                </a:solidFill>
                <a:latin typeface="Arial" charset="0"/>
              </a:defRPr>
            </a:lvl2pPr>
            <a:lvl3pPr marL="1143000" indent="-228600" defTabSz="863600" eaLnBrk="0" hangingPunct="0">
              <a:defRPr sz="3000">
                <a:solidFill>
                  <a:schemeClr val="tx1"/>
                </a:solidFill>
                <a:latin typeface="Arial" charset="0"/>
              </a:defRPr>
            </a:lvl3pPr>
            <a:lvl4pPr marL="1600200" indent="-228600" defTabSz="863600" eaLnBrk="0" hangingPunct="0">
              <a:defRPr sz="3000">
                <a:solidFill>
                  <a:schemeClr val="tx1"/>
                </a:solidFill>
                <a:latin typeface="Arial" charset="0"/>
              </a:defRPr>
            </a:lvl4pPr>
            <a:lvl5pPr marL="2057400" indent="-228600" defTabSz="863600" eaLnBrk="0" hangingPunct="0">
              <a:defRPr sz="3000">
                <a:solidFill>
                  <a:schemeClr val="tx1"/>
                </a:solidFill>
                <a:latin typeface="Arial" charset="0"/>
              </a:defRPr>
            </a:lvl5pPr>
            <a:lvl6pPr marL="2514600" indent="-228600" defTabSz="863600" eaLnBrk="0" fontAlgn="base" hangingPunct="0">
              <a:spcBef>
                <a:spcPct val="20000"/>
              </a:spcBef>
              <a:spcAft>
                <a:spcPct val="0"/>
              </a:spcAft>
              <a:buChar char="•"/>
              <a:defRPr sz="3000">
                <a:solidFill>
                  <a:schemeClr val="tx1"/>
                </a:solidFill>
                <a:latin typeface="Arial" charset="0"/>
              </a:defRPr>
            </a:lvl6pPr>
            <a:lvl7pPr marL="2971800" indent="-228600" defTabSz="863600" eaLnBrk="0" fontAlgn="base" hangingPunct="0">
              <a:spcBef>
                <a:spcPct val="20000"/>
              </a:spcBef>
              <a:spcAft>
                <a:spcPct val="0"/>
              </a:spcAft>
              <a:buChar char="•"/>
              <a:defRPr sz="3000">
                <a:solidFill>
                  <a:schemeClr val="tx1"/>
                </a:solidFill>
                <a:latin typeface="Arial" charset="0"/>
              </a:defRPr>
            </a:lvl7pPr>
            <a:lvl8pPr marL="3429000" indent="-228600" defTabSz="863600" eaLnBrk="0" fontAlgn="base" hangingPunct="0">
              <a:spcBef>
                <a:spcPct val="20000"/>
              </a:spcBef>
              <a:spcAft>
                <a:spcPct val="0"/>
              </a:spcAft>
              <a:buChar char="•"/>
              <a:defRPr sz="3000">
                <a:solidFill>
                  <a:schemeClr val="tx1"/>
                </a:solidFill>
                <a:latin typeface="Arial" charset="0"/>
              </a:defRPr>
            </a:lvl8pPr>
            <a:lvl9pPr marL="3886200" indent="-228600" defTabSz="863600" eaLnBrk="0" fontAlgn="base" hangingPunct="0">
              <a:spcBef>
                <a:spcPct val="20000"/>
              </a:spcBef>
              <a:spcAft>
                <a:spcPct val="0"/>
              </a:spcAft>
              <a:buChar char="•"/>
              <a:defRPr sz="3000">
                <a:solidFill>
                  <a:schemeClr val="tx1"/>
                </a:solidFill>
                <a:latin typeface="Arial" charset="0"/>
              </a:defRPr>
            </a:lvl9pPr>
          </a:lstStyle>
          <a:p>
            <a:pPr algn="r">
              <a:spcBef>
                <a:spcPct val="0"/>
              </a:spcBef>
              <a:buFontTx/>
              <a:buNone/>
            </a:pPr>
            <a:r>
              <a:rPr lang="de-DE" altLang="de-DE" sz="3200" dirty="0" smtClean="0"/>
              <a:t>#14</a:t>
            </a:r>
            <a:endParaRPr lang="de-DE" altLang="de-DE" sz="3200" dirty="0"/>
          </a:p>
        </p:txBody>
      </p:sp>
      <p:graphicFrame>
        <p:nvGraphicFramePr>
          <p:cNvPr id="2058" name="Object 534"/>
          <p:cNvGraphicFramePr>
            <a:graphicFrameLocks noChangeAspect="1"/>
          </p:cNvGraphicFramePr>
          <p:nvPr/>
        </p:nvGraphicFramePr>
        <p:xfrm>
          <a:off x="684213" y="17889538"/>
          <a:ext cx="14252575" cy="762000"/>
        </p:xfrm>
        <a:graphic>
          <a:graphicData uri="http://schemas.openxmlformats.org/presentationml/2006/ole">
            <mc:AlternateContent xmlns:mc="http://schemas.openxmlformats.org/markup-compatibility/2006">
              <mc:Choice xmlns:v="urn:schemas-microsoft-com:vml" Requires="v">
                <p:oleObj spid="_x0000_s2158" name="Bilddokument" r:id="rId4" imgW="3232298" imgH="1286540" progId="Imaging.Document">
                  <p:embed/>
                </p:oleObj>
              </mc:Choice>
              <mc:Fallback>
                <p:oleObj name="Bilddokument" r:id="rId4" imgW="3232298" imgH="1286540" progId="Imaging.Document">
                  <p:embed/>
                  <p:pic>
                    <p:nvPicPr>
                      <p:cNvPr id="0" name="Object 5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17889538"/>
                        <a:ext cx="1425257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9" name="Object 542"/>
          <p:cNvGraphicFramePr>
            <a:graphicFrameLocks noChangeAspect="1"/>
          </p:cNvGraphicFramePr>
          <p:nvPr/>
        </p:nvGraphicFramePr>
        <p:xfrm>
          <a:off x="593725" y="32991425"/>
          <a:ext cx="14252575" cy="762000"/>
        </p:xfrm>
        <a:graphic>
          <a:graphicData uri="http://schemas.openxmlformats.org/presentationml/2006/ole">
            <mc:AlternateContent xmlns:mc="http://schemas.openxmlformats.org/markup-compatibility/2006">
              <mc:Choice xmlns:v="urn:schemas-microsoft-com:vml" Requires="v">
                <p:oleObj spid="_x0000_s2159" name="Bilddokument" r:id="rId6" imgW="3232298" imgH="1286540" progId="Imaging.Document">
                  <p:embed/>
                </p:oleObj>
              </mc:Choice>
              <mc:Fallback>
                <p:oleObj name="Bilddokument" r:id="rId6" imgW="3232298" imgH="1286540" progId="Imaging.Document">
                  <p:embed/>
                  <p:pic>
                    <p:nvPicPr>
                      <p:cNvPr id="0" name="Object 5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725" y="32991425"/>
                        <a:ext cx="1425257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0" name="Object 544"/>
          <p:cNvGraphicFramePr>
            <a:graphicFrameLocks noChangeAspect="1"/>
          </p:cNvGraphicFramePr>
          <p:nvPr/>
        </p:nvGraphicFramePr>
        <p:xfrm>
          <a:off x="15397163" y="31227713"/>
          <a:ext cx="14224000" cy="762000"/>
        </p:xfrm>
        <a:graphic>
          <a:graphicData uri="http://schemas.openxmlformats.org/presentationml/2006/ole">
            <mc:AlternateContent xmlns:mc="http://schemas.openxmlformats.org/markup-compatibility/2006">
              <mc:Choice xmlns:v="urn:schemas-microsoft-com:vml" Requires="v">
                <p:oleObj spid="_x0000_s2160" name="Bilddokument" r:id="rId7" imgW="3232298" imgH="1286540" progId="Imaging.Document">
                  <p:embed/>
                </p:oleObj>
              </mc:Choice>
              <mc:Fallback>
                <p:oleObj name="Bilddokument" r:id="rId7" imgW="3232298" imgH="1286540" progId="Imaging.Document">
                  <p:embed/>
                  <p:pic>
                    <p:nvPicPr>
                      <p:cNvPr id="0" name="Object 5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97163" y="31227713"/>
                        <a:ext cx="142240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1" name="Object 545"/>
          <p:cNvGraphicFramePr>
            <a:graphicFrameLocks noChangeAspect="1"/>
          </p:cNvGraphicFramePr>
          <p:nvPr/>
        </p:nvGraphicFramePr>
        <p:xfrm>
          <a:off x="15319375" y="26042938"/>
          <a:ext cx="14301788" cy="762000"/>
        </p:xfrm>
        <a:graphic>
          <a:graphicData uri="http://schemas.openxmlformats.org/presentationml/2006/ole">
            <mc:AlternateContent xmlns:mc="http://schemas.openxmlformats.org/markup-compatibility/2006">
              <mc:Choice xmlns:v="urn:schemas-microsoft-com:vml" Requires="v">
                <p:oleObj spid="_x0000_s2161" name="Bilddokument" r:id="rId8" imgW="3232298" imgH="1286540" progId="Imaging.Document">
                  <p:embed/>
                </p:oleObj>
              </mc:Choice>
              <mc:Fallback>
                <p:oleObj name="Bilddokument" r:id="rId8" imgW="3232298" imgH="1286540" progId="Imaging.Document">
                  <p:embed/>
                  <p:pic>
                    <p:nvPicPr>
                      <p:cNvPr id="0" name="Object 5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19375" y="26042938"/>
                        <a:ext cx="1430178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2" name="Rectangle 557"/>
          <p:cNvSpPr>
            <a:spLocks noChangeArrowheads="1"/>
          </p:cNvSpPr>
          <p:nvPr/>
        </p:nvSpPr>
        <p:spPr bwMode="auto">
          <a:xfrm>
            <a:off x="15479713" y="26804938"/>
            <a:ext cx="13254037" cy="4422775"/>
          </a:xfrm>
          <a:prstGeom prst="rect">
            <a:avLst/>
          </a:prstGeom>
          <a:noFill/>
          <a:ln>
            <a:noFill/>
          </a:ln>
          <a:effectLst/>
          <a:extLst>
            <a:ext uri="{909E8E84-426E-40DD-AFC4-6F175D3DCCD1}">
              <a14:hiddenFill xmlns:a14="http://schemas.microsoft.com/office/drawing/2010/main">
                <a:solidFill>
                  <a:srgbClr val="FF0000">
                    <a:alpha val="23921"/>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360000" rIns="360000" bIns="360000"/>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20000"/>
              </a:spcBef>
              <a:spcAft>
                <a:spcPct val="0"/>
              </a:spcAft>
              <a:buChar char="•"/>
              <a:defRPr sz="3000">
                <a:solidFill>
                  <a:schemeClr val="tx1"/>
                </a:solidFill>
                <a:latin typeface="Arial" charset="0"/>
              </a:defRPr>
            </a:lvl6pPr>
            <a:lvl7pPr marL="2971800" indent="-228600" eaLnBrk="0" fontAlgn="base" hangingPunct="0">
              <a:spcBef>
                <a:spcPct val="20000"/>
              </a:spcBef>
              <a:spcAft>
                <a:spcPct val="0"/>
              </a:spcAft>
              <a:buChar char="•"/>
              <a:defRPr sz="3000">
                <a:solidFill>
                  <a:schemeClr val="tx1"/>
                </a:solidFill>
                <a:latin typeface="Arial" charset="0"/>
              </a:defRPr>
            </a:lvl7pPr>
            <a:lvl8pPr marL="3429000" indent="-228600" eaLnBrk="0" fontAlgn="base" hangingPunct="0">
              <a:spcBef>
                <a:spcPct val="20000"/>
              </a:spcBef>
              <a:spcAft>
                <a:spcPct val="0"/>
              </a:spcAft>
              <a:buChar char="•"/>
              <a:defRPr sz="3000">
                <a:solidFill>
                  <a:schemeClr val="tx1"/>
                </a:solidFill>
                <a:latin typeface="Arial" charset="0"/>
              </a:defRPr>
            </a:lvl8pPr>
            <a:lvl9pPr marL="3886200" indent="-228600" eaLnBrk="0" fontAlgn="base" hangingPunct="0">
              <a:spcBef>
                <a:spcPct val="20000"/>
              </a:spcBef>
              <a:spcAft>
                <a:spcPct val="0"/>
              </a:spcAft>
              <a:buChar char="•"/>
              <a:defRPr sz="3000">
                <a:solidFill>
                  <a:schemeClr val="tx1"/>
                </a:solidFill>
                <a:latin typeface="Arial" charset="0"/>
              </a:defRPr>
            </a:lvl9pPr>
          </a:lstStyle>
          <a:p>
            <a:pPr eaLnBrk="1" hangingPunct="1">
              <a:buFontTx/>
              <a:buNone/>
            </a:pPr>
            <a:r>
              <a:rPr lang="de-DE" altLang="de-DE" sz="4800" b="1" dirty="0" smtClean="0"/>
              <a:t>Der Code</a:t>
            </a:r>
          </a:p>
          <a:p>
            <a:pPr eaLnBrk="1" hangingPunct="1">
              <a:buFontTx/>
              <a:buNone/>
            </a:pPr>
            <a:endParaRPr lang="de-DE" altLang="de-DE" sz="3600" dirty="0" smtClean="0"/>
          </a:p>
          <a:p>
            <a:pPr eaLnBrk="1" hangingPunct="1">
              <a:buFontTx/>
              <a:buNone/>
            </a:pPr>
            <a:r>
              <a:rPr lang="de-DE" altLang="de-DE" sz="3600" dirty="0" smtClean="0"/>
              <a:t>Der finale Code wurde aus einzelnen Versatzstücken zusammengebaut. Dies waren ursprünglich folgende:</a:t>
            </a:r>
          </a:p>
          <a:p>
            <a:pPr eaLnBrk="1" hangingPunct="1">
              <a:buNone/>
            </a:pPr>
            <a:endParaRPr lang="de-DE" altLang="de-DE" sz="3600" dirty="0" smtClean="0"/>
          </a:p>
          <a:p>
            <a:pPr eaLnBrk="1" hangingPunct="1">
              <a:buNone/>
            </a:pPr>
            <a:endParaRPr lang="en-US" altLang="de-DE" sz="3600" dirty="0"/>
          </a:p>
          <a:p>
            <a:pPr eaLnBrk="1" hangingPunct="1">
              <a:buFontTx/>
              <a:buNone/>
            </a:pPr>
            <a:endParaRPr lang="en-US" altLang="de-DE" sz="3600" dirty="0"/>
          </a:p>
          <a:p>
            <a:pPr eaLnBrk="1" hangingPunct="1">
              <a:buFontTx/>
              <a:buNone/>
            </a:pPr>
            <a:endParaRPr lang="en-US" altLang="de-DE" sz="3600" b="1" dirty="0"/>
          </a:p>
          <a:p>
            <a:pPr eaLnBrk="1" hangingPunct="1">
              <a:buFontTx/>
              <a:buNone/>
            </a:pPr>
            <a:endParaRPr lang="en-US" altLang="de-DE" sz="3600" b="1" dirty="0"/>
          </a:p>
          <a:p>
            <a:pPr eaLnBrk="1" hangingPunct="1">
              <a:buFontTx/>
              <a:buNone/>
            </a:pPr>
            <a:endParaRPr lang="en-US" altLang="de-DE" sz="3600" b="1" dirty="0"/>
          </a:p>
        </p:txBody>
      </p:sp>
      <p:sp>
        <p:nvSpPr>
          <p:cNvPr id="2064" name="Rectangle 557"/>
          <p:cNvSpPr>
            <a:spLocks noChangeArrowheads="1"/>
          </p:cNvSpPr>
          <p:nvPr/>
        </p:nvSpPr>
        <p:spPr bwMode="auto">
          <a:xfrm>
            <a:off x="1374775" y="33753425"/>
            <a:ext cx="13254038" cy="6084888"/>
          </a:xfrm>
          <a:prstGeom prst="rect">
            <a:avLst/>
          </a:prstGeom>
          <a:noFill/>
          <a:ln>
            <a:noFill/>
          </a:ln>
          <a:effectLst/>
          <a:extLst>
            <a:ext uri="{909E8E84-426E-40DD-AFC4-6F175D3DCCD1}">
              <a14:hiddenFill xmlns:a14="http://schemas.microsoft.com/office/drawing/2010/main">
                <a:solidFill>
                  <a:srgbClr val="FF0000">
                    <a:alpha val="23921"/>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360000" rIns="360000" bIns="360000"/>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20000"/>
              </a:spcBef>
              <a:spcAft>
                <a:spcPct val="0"/>
              </a:spcAft>
              <a:buChar char="•"/>
              <a:defRPr sz="3000">
                <a:solidFill>
                  <a:schemeClr val="tx1"/>
                </a:solidFill>
                <a:latin typeface="Arial" charset="0"/>
              </a:defRPr>
            </a:lvl6pPr>
            <a:lvl7pPr marL="2971800" indent="-228600" eaLnBrk="0" fontAlgn="base" hangingPunct="0">
              <a:spcBef>
                <a:spcPct val="20000"/>
              </a:spcBef>
              <a:spcAft>
                <a:spcPct val="0"/>
              </a:spcAft>
              <a:buChar char="•"/>
              <a:defRPr sz="3000">
                <a:solidFill>
                  <a:schemeClr val="tx1"/>
                </a:solidFill>
                <a:latin typeface="Arial" charset="0"/>
              </a:defRPr>
            </a:lvl7pPr>
            <a:lvl8pPr marL="3429000" indent="-228600" eaLnBrk="0" fontAlgn="base" hangingPunct="0">
              <a:spcBef>
                <a:spcPct val="20000"/>
              </a:spcBef>
              <a:spcAft>
                <a:spcPct val="0"/>
              </a:spcAft>
              <a:buChar char="•"/>
              <a:defRPr sz="3000">
                <a:solidFill>
                  <a:schemeClr val="tx1"/>
                </a:solidFill>
                <a:latin typeface="Arial" charset="0"/>
              </a:defRPr>
            </a:lvl8pPr>
            <a:lvl9pPr marL="3886200" indent="-228600" eaLnBrk="0" fontAlgn="base" hangingPunct="0">
              <a:spcBef>
                <a:spcPct val="20000"/>
              </a:spcBef>
              <a:spcAft>
                <a:spcPct val="0"/>
              </a:spcAft>
              <a:buChar char="•"/>
              <a:defRPr sz="3000">
                <a:solidFill>
                  <a:schemeClr val="tx1"/>
                </a:solidFill>
                <a:latin typeface="Arial" charset="0"/>
              </a:defRPr>
            </a:lvl9pPr>
          </a:lstStyle>
          <a:p>
            <a:pPr eaLnBrk="1" hangingPunct="1">
              <a:buFontTx/>
              <a:buNone/>
            </a:pPr>
            <a:r>
              <a:rPr lang="de-DE" altLang="de-DE" sz="4800" b="1" dirty="0" smtClean="0"/>
              <a:t>Hardware  - la </a:t>
            </a:r>
            <a:r>
              <a:rPr lang="de-DE" altLang="de-DE" sz="4800" b="1" dirty="0" err="1" smtClean="0"/>
              <a:t>stabilidad</a:t>
            </a:r>
            <a:endParaRPr lang="de-DE" altLang="de-DE" sz="4800" b="1" dirty="0" smtClean="0"/>
          </a:p>
          <a:p>
            <a:pPr eaLnBrk="1" hangingPunct="1">
              <a:buFontTx/>
              <a:buNone/>
            </a:pPr>
            <a:r>
              <a:rPr lang="de-DE" altLang="de-DE" sz="3600" dirty="0" smtClean="0"/>
              <a:t>Um den Roboter möglichst stabil zu gestalten, wurde darauf geachtet, dass möglichst starre sowie möglichst wenig freistehende Teile eingebaut wurden. Die zentralen Bauelemente für die Stabilität sind der NXT-Baustein und die beiden Achsmotoren. </a:t>
            </a:r>
          </a:p>
          <a:p>
            <a:pPr eaLnBrk="1" hangingPunct="1">
              <a:buFontTx/>
              <a:buNone/>
            </a:pPr>
            <a:r>
              <a:rPr lang="de-DE" altLang="de-DE" sz="3600" dirty="0" smtClean="0"/>
              <a:t>Anfangs war die Orientierung an der offiziellen Lego-Anleitung sinnig – dies wurde jedoch bald verworfen, als es um die Feinjustierung der benötigten Sensoren ging. </a:t>
            </a:r>
          </a:p>
          <a:p>
            <a:pPr eaLnBrk="1" hangingPunct="1">
              <a:buFontTx/>
              <a:buNone/>
            </a:pPr>
            <a:endParaRPr lang="en-US" altLang="de-DE" sz="3600" dirty="0"/>
          </a:p>
          <a:p>
            <a:pPr eaLnBrk="1" hangingPunct="1">
              <a:buFontTx/>
              <a:buNone/>
            </a:pPr>
            <a:endParaRPr lang="en-US" altLang="de-DE" sz="3600" dirty="0"/>
          </a:p>
          <a:p>
            <a:pPr eaLnBrk="1" hangingPunct="1">
              <a:buFontTx/>
              <a:buNone/>
            </a:pPr>
            <a:endParaRPr lang="en-US" altLang="de-DE" sz="3600" b="1" dirty="0"/>
          </a:p>
          <a:p>
            <a:pPr eaLnBrk="1" hangingPunct="1">
              <a:buFontTx/>
              <a:buNone/>
            </a:pPr>
            <a:endParaRPr lang="en-US" altLang="de-DE" sz="3600" b="1" dirty="0"/>
          </a:p>
          <a:p>
            <a:pPr eaLnBrk="1" hangingPunct="1">
              <a:buFontTx/>
              <a:buNone/>
            </a:pPr>
            <a:endParaRPr lang="en-US" altLang="de-DE" sz="3600" b="1" dirty="0"/>
          </a:p>
        </p:txBody>
      </p:sp>
      <p:sp>
        <p:nvSpPr>
          <p:cNvPr id="2065" name="Rectangle 557"/>
          <p:cNvSpPr>
            <a:spLocks noChangeArrowheads="1"/>
          </p:cNvSpPr>
          <p:nvPr/>
        </p:nvSpPr>
        <p:spPr bwMode="auto">
          <a:xfrm>
            <a:off x="1357313" y="18651539"/>
            <a:ext cx="13254037" cy="21186774"/>
          </a:xfrm>
          <a:prstGeom prst="rect">
            <a:avLst/>
          </a:prstGeom>
          <a:noFill/>
          <a:ln>
            <a:noFill/>
          </a:ln>
          <a:effectLst/>
          <a:extLst>
            <a:ext uri="{909E8E84-426E-40DD-AFC4-6F175D3DCCD1}">
              <a14:hiddenFill xmlns:a14="http://schemas.microsoft.com/office/drawing/2010/main">
                <a:solidFill>
                  <a:srgbClr val="FF0000">
                    <a:alpha val="23921"/>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360000" rIns="360000" bIns="360000"/>
          <a:lstStyle>
            <a:lvl1pPr eaLnBrk="0" hangingPunct="0">
              <a:defRPr sz="3000">
                <a:solidFill>
                  <a:schemeClr val="tx1"/>
                </a:solidFill>
                <a:latin typeface="Arial" charset="0"/>
              </a:defRPr>
            </a:lvl1pPr>
            <a:lvl2pPr marL="742950" indent="-285750" eaLnBrk="0" hangingPunct="0">
              <a:defRPr sz="3000">
                <a:solidFill>
                  <a:schemeClr val="tx1"/>
                </a:solidFill>
                <a:latin typeface="Arial" charset="0"/>
              </a:defRPr>
            </a:lvl2pPr>
            <a:lvl3pPr marL="1143000" indent="-228600" eaLnBrk="0" hangingPunct="0">
              <a:defRPr sz="3000">
                <a:solidFill>
                  <a:schemeClr val="tx1"/>
                </a:solidFill>
                <a:latin typeface="Arial" charset="0"/>
              </a:defRPr>
            </a:lvl3pPr>
            <a:lvl4pPr marL="1600200" indent="-228600" eaLnBrk="0" hangingPunct="0">
              <a:defRPr sz="3000">
                <a:solidFill>
                  <a:schemeClr val="tx1"/>
                </a:solidFill>
                <a:latin typeface="Arial" charset="0"/>
              </a:defRPr>
            </a:lvl4pPr>
            <a:lvl5pPr marL="2057400" indent="-228600" eaLnBrk="0" hangingPunct="0">
              <a:defRPr sz="3000">
                <a:solidFill>
                  <a:schemeClr val="tx1"/>
                </a:solidFill>
                <a:latin typeface="Arial" charset="0"/>
              </a:defRPr>
            </a:lvl5pPr>
            <a:lvl6pPr marL="2514600" indent="-228600" eaLnBrk="0" fontAlgn="base" hangingPunct="0">
              <a:spcBef>
                <a:spcPct val="20000"/>
              </a:spcBef>
              <a:spcAft>
                <a:spcPct val="0"/>
              </a:spcAft>
              <a:buChar char="•"/>
              <a:defRPr sz="3000">
                <a:solidFill>
                  <a:schemeClr val="tx1"/>
                </a:solidFill>
                <a:latin typeface="Arial" charset="0"/>
              </a:defRPr>
            </a:lvl6pPr>
            <a:lvl7pPr marL="2971800" indent="-228600" eaLnBrk="0" fontAlgn="base" hangingPunct="0">
              <a:spcBef>
                <a:spcPct val="20000"/>
              </a:spcBef>
              <a:spcAft>
                <a:spcPct val="0"/>
              </a:spcAft>
              <a:buChar char="•"/>
              <a:defRPr sz="3000">
                <a:solidFill>
                  <a:schemeClr val="tx1"/>
                </a:solidFill>
                <a:latin typeface="Arial" charset="0"/>
              </a:defRPr>
            </a:lvl7pPr>
            <a:lvl8pPr marL="3429000" indent="-228600" eaLnBrk="0" fontAlgn="base" hangingPunct="0">
              <a:spcBef>
                <a:spcPct val="20000"/>
              </a:spcBef>
              <a:spcAft>
                <a:spcPct val="0"/>
              </a:spcAft>
              <a:buChar char="•"/>
              <a:defRPr sz="3000">
                <a:solidFill>
                  <a:schemeClr val="tx1"/>
                </a:solidFill>
                <a:latin typeface="Arial" charset="0"/>
              </a:defRPr>
            </a:lvl8pPr>
            <a:lvl9pPr marL="3886200" indent="-228600" eaLnBrk="0" fontAlgn="base" hangingPunct="0">
              <a:spcBef>
                <a:spcPct val="20000"/>
              </a:spcBef>
              <a:spcAft>
                <a:spcPct val="0"/>
              </a:spcAft>
              <a:buChar char="•"/>
              <a:defRPr sz="3000">
                <a:solidFill>
                  <a:schemeClr val="tx1"/>
                </a:solidFill>
                <a:latin typeface="Arial" charset="0"/>
              </a:defRPr>
            </a:lvl9pPr>
          </a:lstStyle>
          <a:p>
            <a:pPr eaLnBrk="1" hangingPunct="1">
              <a:buFontTx/>
              <a:buNone/>
            </a:pPr>
            <a:r>
              <a:rPr lang="de-DE" altLang="de-DE" sz="4800" b="1" dirty="0" smtClean="0"/>
              <a:t>Grundlage der Zusammenarbeit: Fließende Trennung von Hard- und </a:t>
            </a:r>
            <a:r>
              <a:rPr lang="de-DE" altLang="de-DE" sz="4800" b="1" dirty="0" smtClean="0"/>
              <a:t>Softwareentwicklern</a:t>
            </a:r>
            <a:endParaRPr lang="de-DE" altLang="de-DE" sz="4800" b="1" dirty="0" smtClean="0"/>
          </a:p>
          <a:p>
            <a:pPr eaLnBrk="1" hangingPunct="1">
              <a:buFontTx/>
              <a:buNone/>
            </a:pPr>
            <a:endParaRPr lang="de-DE" altLang="de-DE" sz="3600" dirty="0" smtClean="0"/>
          </a:p>
          <a:p>
            <a:pPr eaLnBrk="1" hangingPunct="1">
              <a:buFontTx/>
              <a:buNone/>
            </a:pPr>
            <a:r>
              <a:rPr lang="de-DE" altLang="de-DE" sz="3600" dirty="0" smtClean="0"/>
              <a:t>Unser Team ist aufgeteilt in das Software- und das Hardware-Team. Prinzipiell besitzen Mitglieder des Software-Teams grundlegende Hardware-Kenntnisse im Sinne von Job-</a:t>
            </a:r>
            <a:r>
              <a:rPr lang="de-DE" altLang="de-DE" sz="3600" dirty="0" err="1" smtClean="0"/>
              <a:t>Enrichment</a:t>
            </a:r>
            <a:r>
              <a:rPr lang="de-DE" altLang="de-DE" sz="3600" dirty="0" smtClean="0"/>
              <a:t> und andersherum; die Expertise liegt  jedoch im jeweiligen Team. </a:t>
            </a:r>
          </a:p>
          <a:p>
            <a:pPr eaLnBrk="1" hangingPunct="1">
              <a:buFontTx/>
              <a:buNone/>
            </a:pPr>
            <a:r>
              <a:rPr lang="de-DE" altLang="de-DE" sz="3600" dirty="0" smtClean="0"/>
              <a:t>Das Hardware-Team wird angeleitet vom herausragenden Hardware-Experten </a:t>
            </a:r>
            <a:r>
              <a:rPr lang="de-DE" altLang="de-DE" sz="3600" dirty="0" err="1" smtClean="0"/>
              <a:t>Mechanicos</a:t>
            </a:r>
            <a:r>
              <a:rPr lang="de-DE" altLang="de-DE" sz="3600" dirty="0" smtClean="0"/>
              <a:t>, während das Software-Team keine strikte Hierarchie hat. </a:t>
            </a:r>
          </a:p>
          <a:p>
            <a:pPr eaLnBrk="1" hangingPunct="1">
              <a:buFontTx/>
              <a:buNone/>
            </a:pPr>
            <a:r>
              <a:rPr lang="de-DE" altLang="de-DE" sz="3600" dirty="0" smtClean="0"/>
              <a:t>Die Hardware wurde größtenteils vor Ort, also direkt an der Bahn, zusammengebaut. Einzig </a:t>
            </a:r>
            <a:r>
              <a:rPr lang="de-DE" altLang="de-DE" sz="3600" dirty="0" err="1" smtClean="0"/>
              <a:t>stabilisatorische</a:t>
            </a:r>
            <a:r>
              <a:rPr lang="de-DE" altLang="de-DE" sz="3600" dirty="0" smtClean="0"/>
              <a:t> Verbesserungen wurden auch daheim vorgenommen.</a:t>
            </a:r>
            <a:endParaRPr lang="en-US" altLang="de-DE" sz="3600" dirty="0"/>
          </a:p>
          <a:p>
            <a:pPr eaLnBrk="1" hangingPunct="1">
              <a:buFontTx/>
              <a:buNone/>
            </a:pPr>
            <a:endParaRPr lang="en-US" altLang="de-DE" sz="3600" dirty="0"/>
          </a:p>
          <a:p>
            <a:pPr eaLnBrk="1" hangingPunct="1">
              <a:buFontTx/>
              <a:buNone/>
            </a:pPr>
            <a:endParaRPr lang="en-US" altLang="de-DE" sz="3600" b="1" dirty="0"/>
          </a:p>
          <a:p>
            <a:pPr eaLnBrk="1" hangingPunct="1">
              <a:buFontTx/>
              <a:buNone/>
            </a:pPr>
            <a:endParaRPr lang="en-US" altLang="de-DE" sz="3600" b="1" dirty="0"/>
          </a:p>
          <a:p>
            <a:pPr eaLnBrk="1" hangingPunct="1">
              <a:buFontTx/>
              <a:buNone/>
            </a:pPr>
            <a:endParaRPr lang="en-US" altLang="de-DE" sz="3600" b="1" dirty="0"/>
          </a:p>
        </p:txBody>
      </p:sp>
      <p:sp>
        <p:nvSpPr>
          <p:cNvPr id="4" name="Textfeld 3"/>
          <p:cNvSpPr txBox="1"/>
          <p:nvPr/>
        </p:nvSpPr>
        <p:spPr>
          <a:xfrm>
            <a:off x="15427325" y="31718588"/>
            <a:ext cx="13306425" cy="8402300"/>
          </a:xfrm>
          <a:prstGeom prst="rect">
            <a:avLst/>
          </a:prstGeom>
          <a:noFill/>
        </p:spPr>
        <p:txBody>
          <a:bodyPr wrap="square" rtlCol="0">
            <a:spAutoFit/>
          </a:bodyPr>
          <a:lstStyle/>
          <a:p>
            <a:pPr marL="571500" indent="-571500" eaLnBrk="1" hangingPunct="1">
              <a:buFontTx/>
              <a:buChar char="-"/>
            </a:pPr>
            <a:endParaRPr lang="de-DE" altLang="de-DE" sz="3600" dirty="0" smtClean="0"/>
          </a:p>
          <a:p>
            <a:pPr marL="571500" indent="-571500" eaLnBrk="1" hangingPunct="1">
              <a:buFontTx/>
              <a:buChar char="-"/>
            </a:pPr>
            <a:r>
              <a:rPr lang="de-DE" altLang="de-DE" sz="3600" b="1" dirty="0" smtClean="0"/>
              <a:t>Die </a:t>
            </a:r>
            <a:r>
              <a:rPr lang="de-DE" altLang="de-DE" sz="3600" b="1" dirty="0"/>
              <a:t>Linienverfolgung </a:t>
            </a:r>
            <a:r>
              <a:rPr lang="de-DE" altLang="de-DE" sz="3600" dirty="0"/>
              <a:t>mithilfe der beiden Lichtsensoren, welche </a:t>
            </a:r>
            <a:r>
              <a:rPr lang="de-DE" altLang="de-DE" sz="3600" dirty="0" smtClean="0"/>
              <a:t>beim </a:t>
            </a:r>
            <a:r>
              <a:rPr lang="de-DE" altLang="de-DE" sz="3600" dirty="0"/>
              <a:t>Abweichen von der schwarzen Linie die Motoren zu einer Regulation zwingen. </a:t>
            </a:r>
          </a:p>
          <a:p>
            <a:pPr marL="571500" indent="-571500" eaLnBrk="1" hangingPunct="1">
              <a:buFontTx/>
              <a:buChar char="-"/>
            </a:pPr>
            <a:r>
              <a:rPr lang="de-DE" altLang="de-DE" sz="3600" b="1" dirty="0"/>
              <a:t>Der </a:t>
            </a:r>
            <a:r>
              <a:rPr lang="de-DE" altLang="de-DE" sz="3600" b="1" dirty="0" err="1"/>
              <a:t>Drehcode</a:t>
            </a:r>
            <a:r>
              <a:rPr lang="de-DE" altLang="de-DE" sz="3600" dirty="0"/>
              <a:t>: Da der </a:t>
            </a:r>
            <a:r>
              <a:rPr lang="de-DE" altLang="de-DE" sz="3600" dirty="0" err="1"/>
              <a:t>Robo</a:t>
            </a:r>
            <a:r>
              <a:rPr lang="de-DE" altLang="de-DE" sz="3600" dirty="0"/>
              <a:t> nur vorwärts fahren sollte, wurde dieser Code </a:t>
            </a:r>
            <a:r>
              <a:rPr lang="de-DE" altLang="de-DE" sz="3600" dirty="0" smtClean="0"/>
              <a:t>implementiert.</a:t>
            </a:r>
            <a:endParaRPr lang="de-DE" altLang="de-DE" sz="3600" dirty="0"/>
          </a:p>
          <a:p>
            <a:pPr marL="571500" indent="-571500" eaLnBrk="1" hangingPunct="1">
              <a:buFontTx/>
              <a:buChar char="-"/>
            </a:pPr>
            <a:r>
              <a:rPr lang="de-DE" altLang="de-DE" sz="3600" b="1" dirty="0"/>
              <a:t>Der </a:t>
            </a:r>
            <a:r>
              <a:rPr lang="de-DE" altLang="de-DE" sz="3600" b="1" dirty="0" err="1"/>
              <a:t>touch_grab</a:t>
            </a:r>
            <a:r>
              <a:rPr lang="de-DE" altLang="de-DE" sz="3600" b="1" dirty="0"/>
              <a:t> Code</a:t>
            </a:r>
            <a:r>
              <a:rPr lang="de-DE" altLang="de-DE" sz="3600" dirty="0"/>
              <a:t>: Dieser Code aktiviert den Motor für den Greifarm, um den Ball aufnehmen zu können und fährt dann für eine kurze Zeit rückwärts, damit der </a:t>
            </a:r>
            <a:r>
              <a:rPr lang="de-DE" altLang="de-DE" sz="3600" dirty="0" err="1"/>
              <a:t>Robo</a:t>
            </a:r>
            <a:r>
              <a:rPr lang="de-DE" altLang="de-DE" sz="3600" dirty="0"/>
              <a:t> in der Drehung nirgends anstößt.</a:t>
            </a:r>
          </a:p>
          <a:p>
            <a:pPr marL="571500" indent="-571500" eaLnBrk="1" hangingPunct="1">
              <a:buFontTx/>
              <a:buChar char="-"/>
            </a:pPr>
            <a:r>
              <a:rPr lang="de-DE" altLang="de-DE" sz="3600" b="1" dirty="0"/>
              <a:t>Der </a:t>
            </a:r>
            <a:r>
              <a:rPr lang="de-DE" altLang="de-DE" sz="3600" b="1" dirty="0" err="1"/>
              <a:t>touch_open</a:t>
            </a:r>
            <a:r>
              <a:rPr lang="de-DE" altLang="de-DE" sz="3600" b="1" dirty="0"/>
              <a:t> Code</a:t>
            </a:r>
            <a:r>
              <a:rPr lang="de-DE" altLang="de-DE" sz="3600" dirty="0"/>
              <a:t>: Mit diesem Code sollte der Greifarm den Ball wieder fallen lassen, sobald der Touch-Sensor des </a:t>
            </a:r>
            <a:r>
              <a:rPr lang="de-DE" altLang="de-DE" sz="3600" dirty="0" err="1"/>
              <a:t>Robos</a:t>
            </a:r>
            <a:r>
              <a:rPr lang="de-DE" altLang="de-DE" sz="3600" dirty="0"/>
              <a:t> auf </a:t>
            </a:r>
            <a:r>
              <a:rPr lang="de-DE" altLang="de-DE" sz="3600" dirty="0" smtClean="0"/>
              <a:t>das Zielhindernis </a:t>
            </a:r>
            <a:r>
              <a:rPr lang="de-DE" altLang="de-DE" sz="3600" dirty="0"/>
              <a:t>stößt. </a:t>
            </a:r>
          </a:p>
          <a:p>
            <a:endParaRPr lang="de-DE" sz="3600" dirty="0"/>
          </a:p>
        </p:txBody>
      </p:sp>
      <p:pic>
        <p:nvPicPr>
          <p:cNvPr id="5" name="Grafik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968141" y="16486981"/>
            <a:ext cx="12140225" cy="910516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IMTEK Poster deutsch 2006">
  <a:themeElements>
    <a:clrScheme name="IMTEK Poster deutsch 2006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IMTEK Poster deutsch 2006">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0" tIns="360000" rIns="360000" bIns="360000" numCol="1" anchor="t" anchorCtr="0" compatLnSpc="1">
        <a:prstTxWarp prst="textNoShape">
          <a:avLst/>
        </a:prstTxWarp>
        <a:spAutoFit/>
      </a:bodyPr>
      <a:lstStyle>
        <a:defPPr marL="1601788" marR="0" indent="-1601788" algn="l" defTabSz="4271963" rtl="0" eaLnBrk="1" fontAlgn="base" latinLnBrk="0" hangingPunct="1">
          <a:lnSpc>
            <a:spcPct val="100000"/>
          </a:lnSpc>
          <a:spcBef>
            <a:spcPct val="20000"/>
          </a:spcBef>
          <a:spcAft>
            <a:spcPct val="0"/>
          </a:spcAft>
          <a:buClrTx/>
          <a:buSzTx/>
          <a:buFontTx/>
          <a:buChar char="•"/>
          <a:tabLst/>
          <a:defRPr kumimoji="0" lang="de-DE"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0" tIns="360000" rIns="360000" bIns="360000" numCol="1" anchor="t" anchorCtr="0" compatLnSpc="1">
        <a:prstTxWarp prst="textNoShape">
          <a:avLst/>
        </a:prstTxWarp>
        <a:spAutoFit/>
      </a:bodyPr>
      <a:lstStyle>
        <a:defPPr marL="1601788" marR="0" indent="-1601788" algn="l" defTabSz="4271963" rtl="0" eaLnBrk="1" fontAlgn="base" latinLnBrk="0" hangingPunct="1">
          <a:lnSpc>
            <a:spcPct val="100000"/>
          </a:lnSpc>
          <a:spcBef>
            <a:spcPct val="20000"/>
          </a:spcBef>
          <a:spcAft>
            <a:spcPct val="0"/>
          </a:spcAft>
          <a:buClrTx/>
          <a:buSzTx/>
          <a:buFontTx/>
          <a:buChar char="•"/>
          <a:tabLst/>
          <a:defRPr kumimoji="0" lang="de-DE" sz="3000" b="0" i="0" u="none" strike="noStrike" cap="none" normalizeH="0" baseline="0" smtClean="0">
            <a:ln>
              <a:noFill/>
            </a:ln>
            <a:solidFill>
              <a:schemeClr val="tx1"/>
            </a:solidFill>
            <a:effectLst/>
            <a:latin typeface="Arial" charset="0"/>
          </a:defRPr>
        </a:defPPr>
      </a:lstStyle>
    </a:lnDef>
  </a:objectDefaults>
  <a:extraClrSchemeLst>
    <a:extraClrScheme>
      <a:clrScheme name="IMTEK Poster deutsch 2006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MTEK Poster deutsch 2006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MTEK Poster deutsch 2006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MTEK Poster deutsch 2006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MTEK Poster deutsch 2006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MTEK Poster deutsch 2006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MTEK Poster deutsch 2006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487</Words>
  <Application>Microsoft Office PowerPoint</Application>
  <PresentationFormat>Benutzerdefiniert</PresentationFormat>
  <Paragraphs>67</Paragraphs>
  <Slides>1</Slides>
  <Notes>1</Notes>
  <HiddenSlides>0</HiddenSlides>
  <MMClips>0</MMClips>
  <ScaleCrop>false</ScaleCrop>
  <HeadingPairs>
    <vt:vector size="6" baseType="variant">
      <vt:variant>
        <vt:lpstr>Design</vt:lpstr>
      </vt:variant>
      <vt:variant>
        <vt:i4>1</vt:i4>
      </vt:variant>
      <vt:variant>
        <vt:lpstr>Eingebettete OLE-Server</vt:lpstr>
      </vt:variant>
      <vt:variant>
        <vt:i4>1</vt:i4>
      </vt:variant>
      <vt:variant>
        <vt:lpstr>Folientitel</vt:lpstr>
      </vt:variant>
      <vt:variant>
        <vt:i4>1</vt:i4>
      </vt:variant>
    </vt:vector>
  </HeadingPairs>
  <TitlesOfParts>
    <vt:vector size="3" baseType="lpstr">
      <vt:lpstr>IMTEK Poster deutsch 2006</vt:lpstr>
      <vt:lpstr>Bilddokument</vt:lpstr>
      <vt:lpstr>Der fühlende Roboter – Psi Bot. Er weiß, was ihr wollt!</vt:lpstr>
    </vt:vector>
  </TitlesOfParts>
  <Company>University of Freiburg - IMTEK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IMTEK Scientific Poster Template 2008 - Revision 2</dc:title>
  <dc:creator>Karola Rühle</dc:creator>
  <cp:lastModifiedBy>Rob</cp:lastModifiedBy>
  <cp:revision>116</cp:revision>
  <cp:lastPrinted>2013-01-16T14:12:14Z</cp:lastPrinted>
  <dcterms:created xsi:type="dcterms:W3CDTF">2006-04-10T13:19:56Z</dcterms:created>
  <dcterms:modified xsi:type="dcterms:W3CDTF">2016-02-16T12:17:01Z</dcterms:modified>
</cp:coreProperties>
</file>