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29819600" cy="423418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77"/>
    <a:srgbClr val="0050A0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73" autoAdjust="0"/>
    <p:restoredTop sz="99805" autoAdjust="0"/>
  </p:normalViewPr>
  <p:slideViewPr>
    <p:cSldViewPr snapToObjects="1">
      <p:cViewPr varScale="1">
        <p:scale>
          <a:sx n="18" d="100"/>
          <a:sy n="18" d="100"/>
        </p:scale>
        <p:origin x="-3846" y="-240"/>
      </p:cViewPr>
      <p:guideLst>
        <p:guide orient="horz" pos="26592"/>
        <p:guide pos="18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735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735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fld id="{8C46BA9E-E3EC-4A97-AFA9-F049ABF742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4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413" y="0"/>
            <a:ext cx="1292383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7038" y="3171825"/>
            <a:ext cx="11191875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1325" y="20115213"/>
            <a:ext cx="23856950" cy="190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6138"/>
            <a:ext cx="12922250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413" y="40216138"/>
            <a:ext cx="12923837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fld id="{27CCCA8D-9DAA-46D2-830C-3CD8BD469C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A7C16-B367-4CC5-970D-E699018B5C4E}" type="slidenum">
              <a:rPr lang="de-DE" altLang="de-DE" sz="5400" smtClean="0"/>
              <a:pPr eaLnBrk="1" hangingPunct="1"/>
              <a:t>1</a:t>
            </a:fld>
            <a:endParaRPr lang="de-DE" altLang="de-DE" sz="54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13254038"/>
            <a:ext cx="25555575" cy="9145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0088" y="24177625"/>
            <a:ext cx="21043900" cy="109029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09088" y="1141413"/>
            <a:ext cx="6843712" cy="38696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3188" y="1141413"/>
            <a:ext cx="20383500" cy="38696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4900" y="27416125"/>
            <a:ext cx="25553988" cy="8474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74900" y="18083213"/>
            <a:ext cx="25553988" cy="9332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3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3188" y="6931025"/>
            <a:ext cx="6550025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75613" y="6931025"/>
            <a:ext cx="6551612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708150"/>
            <a:ext cx="27057350" cy="711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3363" y="9550400"/>
            <a:ext cx="13282612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03363" y="13530263"/>
            <a:ext cx="13282612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271750" y="9550400"/>
            <a:ext cx="13288963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271750" y="13530263"/>
            <a:ext cx="13288963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698625"/>
            <a:ext cx="9890125" cy="7229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53850" y="1698625"/>
            <a:ext cx="16806863" cy="36414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3363" y="8928100"/>
            <a:ext cx="9890125" cy="29184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64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800" y="29865638"/>
            <a:ext cx="18038763" cy="3525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92800" y="3811588"/>
            <a:ext cx="18038763" cy="25600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2800" y="33391475"/>
            <a:ext cx="18038763" cy="500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Uni_Logo_E2_A4_CMY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7188"/>
            <a:ext cx="3419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2" descr="IMTEK_Logo_Farbe_2107x9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0" y="40106600"/>
            <a:ext cx="49260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6078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370013" y="6931025"/>
            <a:ext cx="27362150" cy="329072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de-DE" sz="3600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>
            <a:off x="6499225" y="3367088"/>
            <a:ext cx="22232938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graphicFrame>
        <p:nvGraphicFramePr>
          <p:cNvPr id="1031" name="Object 31"/>
          <p:cNvGraphicFramePr>
            <a:graphicFrameLocks noChangeAspect="1"/>
          </p:cNvGraphicFramePr>
          <p:nvPr/>
        </p:nvGraphicFramePr>
        <p:xfrm>
          <a:off x="14628813" y="6931025"/>
          <a:ext cx="798512" cy="3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lddokument" r:id="rId16" imgW="3232298" imgH="1286540" progId="Imaging.Document">
                  <p:embed/>
                </p:oleObj>
              </mc:Choice>
              <mc:Fallback>
                <p:oleObj name="Bilddokument" r:id="rId16" imgW="3232298" imgH="1286540" progId="Imaging.Documen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813" y="6931025"/>
                        <a:ext cx="798512" cy="3317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188" y="6931025"/>
            <a:ext cx="13254037" cy="329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pic>
        <p:nvPicPr>
          <p:cNvPr id="1033" name="Picture 9" descr="C:\Users\ruehle\Desktop\iif-logo.gi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39941500"/>
            <a:ext cx="2243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2pPr>
      <a:lvl3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3pPr>
      <a:lvl4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4pPr>
      <a:lvl5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5pPr>
      <a:lvl6pPr marL="4572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6pPr>
      <a:lvl7pPr marL="9144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7pPr>
      <a:lvl8pPr marL="13716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8pPr>
      <a:lvl9pPr marL="18288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1262063" indent="-5508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2pPr>
      <a:lvl3pPr marL="1973263" indent="-4492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6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4pPr>
      <a:lvl5pPr marL="287655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5pPr>
      <a:lvl6pPr marL="33337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6pPr>
      <a:lvl7pPr marL="37909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7pPr>
      <a:lvl8pPr marL="42481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8pPr>
      <a:lvl9pPr marL="47053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494"/>
          <p:cNvSpPr txBox="1">
            <a:spLocks noChangeArrowheads="1"/>
          </p:cNvSpPr>
          <p:nvPr/>
        </p:nvSpPr>
        <p:spPr bwMode="auto">
          <a:xfrm>
            <a:off x="6486525" y="3357563"/>
            <a:ext cx="22209125" cy="134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Tx/>
              <a:buNone/>
              <a:defRPr/>
            </a:pPr>
            <a:r>
              <a:rPr lang="de-DE" sz="4000" b="1" dirty="0" smtClean="0"/>
              <a:t>Fritz Gebhardt, Yannik Rieder, Moritz </a:t>
            </a:r>
            <a:r>
              <a:rPr lang="de-DE" sz="4000" b="1" dirty="0" err="1" smtClean="0"/>
              <a:t>Schiltenwolf</a:t>
            </a:r>
            <a:r>
              <a:rPr lang="de-DE" sz="4000" b="1" dirty="0" smtClean="0"/>
              <a:t>, Rob Falkenstein</a:t>
            </a:r>
            <a:endParaRPr lang="de-DE" sz="4000" b="1" dirty="0"/>
          </a:p>
        </p:txBody>
      </p:sp>
      <p:sp>
        <p:nvSpPr>
          <p:cNvPr id="2051" name="Rectangle 5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b="1" dirty="0" smtClean="0"/>
              <a:t>Der fühlende Roboter – </a:t>
            </a:r>
            <a:r>
              <a:rPr lang="de-DE" altLang="de-DE" b="1" dirty="0" err="1" smtClean="0"/>
              <a:t>Psi</a:t>
            </a:r>
            <a:r>
              <a:rPr lang="de-DE" altLang="de-DE" b="1" dirty="0" smtClean="0"/>
              <a:t> Bot. Er weiß, was ihr wollt!</a:t>
            </a:r>
            <a:endParaRPr lang="en-US" altLang="de-DE" b="1" dirty="0" smtClean="0"/>
          </a:p>
        </p:txBody>
      </p:sp>
      <p:sp>
        <p:nvSpPr>
          <p:cNvPr id="2052" name="Rectangle 557"/>
          <p:cNvSpPr>
            <a:spLocks noChangeArrowheads="1"/>
          </p:cNvSpPr>
          <p:nvPr/>
        </p:nvSpPr>
        <p:spPr bwMode="auto">
          <a:xfrm>
            <a:off x="15441613" y="6931025"/>
            <a:ext cx="13254037" cy="191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 dirty="0" smtClean="0"/>
              <a:t>Die </a:t>
            </a:r>
            <a:r>
              <a:rPr lang="en-US" altLang="de-DE" sz="4800" b="1" dirty="0" err="1" smtClean="0"/>
              <a:t>Sensoren</a:t>
            </a:r>
            <a:endParaRPr lang="en-US" altLang="de-DE" sz="4800" b="1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 smtClean="0"/>
              <a:t>Der </a:t>
            </a:r>
            <a:r>
              <a:rPr lang="en-US" altLang="de-DE" sz="3600" dirty="0" err="1" smtClean="0"/>
              <a:t>Roboter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benutzt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drei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Sensoren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Orientierung</a:t>
            </a:r>
            <a:r>
              <a:rPr lang="en-US" altLang="de-DE" sz="3600" dirty="0" smtClean="0"/>
              <a:t>: </a:t>
            </a:r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2 </a:t>
            </a:r>
            <a:r>
              <a:rPr lang="en-US" altLang="de-DE" sz="3600" dirty="0" err="1" smtClean="0"/>
              <a:t>Lichtsensoren</a:t>
            </a:r>
            <a:endParaRPr lang="en-US" altLang="de-DE" sz="3600" dirty="0" smtClean="0"/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1 </a:t>
            </a:r>
            <a:r>
              <a:rPr lang="en-US" altLang="de-DE" sz="3600" dirty="0" err="1" smtClean="0"/>
              <a:t>Touchsensor</a:t>
            </a:r>
            <a:endParaRPr lang="en-US" altLang="de-DE" sz="3600" dirty="0" smtClean="0"/>
          </a:p>
          <a:p>
            <a:pPr eaLnBrk="1" hangingPunct="1">
              <a:buNone/>
            </a:pPr>
            <a:r>
              <a:rPr lang="en-US" altLang="de-DE" sz="3600" dirty="0" err="1" smtClean="0"/>
              <a:t>Bei</a:t>
            </a:r>
            <a:r>
              <a:rPr lang="en-US" altLang="de-DE" sz="3600" dirty="0" smtClean="0"/>
              <a:t> den </a:t>
            </a:r>
            <a:r>
              <a:rPr lang="en-US" altLang="de-DE" sz="3600" dirty="0" err="1" smtClean="0"/>
              <a:t>Lichtsensoren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ist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wichtig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diese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möglichst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stabil</a:t>
            </a:r>
            <a:r>
              <a:rPr lang="en-US" altLang="de-DE" sz="3600" dirty="0" smtClean="0"/>
              <a:t> und </a:t>
            </a:r>
            <a:r>
              <a:rPr lang="en-US" altLang="de-DE" sz="3600" dirty="0" err="1" smtClean="0"/>
              <a:t>symmetrisch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anzubringen</a:t>
            </a:r>
            <a:r>
              <a:rPr lang="en-US" altLang="de-DE" sz="3600" dirty="0" smtClean="0"/>
              <a:t>, um </a:t>
            </a:r>
            <a:r>
              <a:rPr lang="en-US" altLang="de-DE" sz="3600" dirty="0" err="1" smtClean="0"/>
              <a:t>einen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eindeutigen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Schwellenwert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einstellen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können</a:t>
            </a:r>
            <a:r>
              <a:rPr lang="en-US" altLang="de-DE" sz="3600" dirty="0" smtClean="0"/>
              <a:t>.</a:t>
            </a:r>
          </a:p>
          <a:p>
            <a:pPr eaLnBrk="1" hangingPunct="1">
              <a:buNone/>
            </a:pPr>
            <a:endParaRPr lang="en-US" altLang="de-DE" sz="3600" dirty="0"/>
          </a:p>
          <a:p>
            <a:pPr eaLnBrk="1" hangingPunct="1">
              <a:buNone/>
            </a:pPr>
            <a:r>
              <a:rPr lang="en-US" altLang="de-DE" sz="3600" dirty="0" smtClean="0"/>
              <a:t>Der </a:t>
            </a:r>
            <a:r>
              <a:rPr lang="en-US" altLang="de-DE" sz="3600" dirty="0" err="1" smtClean="0"/>
              <a:t>Touchsensor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ist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asymmetrisch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verbaut</a:t>
            </a:r>
            <a:r>
              <a:rPr lang="en-US" altLang="de-DE" sz="3600" dirty="0" smtClean="0"/>
              <a:t>, da </a:t>
            </a:r>
            <a:r>
              <a:rPr lang="en-US" altLang="de-DE" sz="3600" dirty="0" err="1" smtClean="0"/>
              <a:t>es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keine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andere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Möglichkeit</a:t>
            </a:r>
            <a:r>
              <a:rPr lang="en-US" altLang="de-DE" sz="3600" dirty="0" smtClean="0"/>
              <a:t> gab, den Motor </a:t>
            </a:r>
            <a:r>
              <a:rPr lang="en-US" altLang="de-DE" sz="3600" dirty="0" err="1" smtClean="0"/>
              <a:t>für</a:t>
            </a:r>
            <a:r>
              <a:rPr lang="en-US" altLang="de-DE" sz="3600" dirty="0" smtClean="0"/>
              <a:t> den </a:t>
            </a:r>
            <a:r>
              <a:rPr lang="en-US" altLang="de-DE" sz="3600" dirty="0" err="1" smtClean="0"/>
              <a:t>Greifarm</a:t>
            </a:r>
            <a:r>
              <a:rPr lang="en-US" altLang="de-DE" sz="3600" dirty="0" smtClean="0"/>
              <a:t>  </a:t>
            </a:r>
            <a:r>
              <a:rPr lang="en-US" altLang="de-DE" sz="3600" dirty="0" err="1" smtClean="0"/>
              <a:t>ohne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Raum</a:t>
            </a:r>
            <a:r>
              <a:rPr lang="en-US" altLang="de-DE" sz="3600" dirty="0" err="1" smtClean="0"/>
              <a:t>verlust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anzubringen</a:t>
            </a:r>
            <a:r>
              <a:rPr lang="en-US" altLang="de-DE" sz="3600" dirty="0" smtClean="0"/>
              <a:t>. </a:t>
            </a:r>
            <a:r>
              <a:rPr lang="en-US" altLang="de-DE" sz="3600" dirty="0" err="1" smtClean="0"/>
              <a:t>Für</a:t>
            </a:r>
            <a:r>
              <a:rPr lang="en-US" altLang="de-DE" sz="3600" dirty="0" smtClean="0"/>
              <a:t> die </a:t>
            </a:r>
            <a:r>
              <a:rPr lang="en-US" altLang="de-DE" sz="3600" dirty="0" err="1" smtClean="0"/>
              <a:t>vorhandene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Aufgabenstellung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genügt</a:t>
            </a:r>
            <a:r>
              <a:rPr lang="en-US" altLang="de-DE" sz="3600" dirty="0" smtClean="0"/>
              <a:t> dies </a:t>
            </a:r>
            <a:r>
              <a:rPr lang="en-US" altLang="de-DE" sz="3600" dirty="0" err="1" smtClean="0"/>
              <a:t>aber</a:t>
            </a:r>
            <a:r>
              <a:rPr lang="en-US" altLang="de-DE" sz="3600" dirty="0" smtClean="0"/>
              <a:t>. 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>L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" name="Rectangle 559"/>
          <p:cNvSpPr>
            <a:spLocks noGrp="1" noChangeArrowheads="1"/>
          </p:cNvSpPr>
          <p:nvPr>
            <p:ph type="body" idx="1"/>
          </p:nvPr>
        </p:nvSpPr>
        <p:spPr>
          <a:xfrm>
            <a:off x="1373188" y="6931025"/>
            <a:ext cx="13254037" cy="9555956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b="1" dirty="0" err="1" smtClean="0"/>
              <a:t>Unsere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Vorstellung</a:t>
            </a:r>
            <a:endParaRPr lang="en-US" sz="4800" b="1" dirty="0" smtClean="0"/>
          </a:p>
          <a:p>
            <a:pPr marL="0" indent="0" eaLnBrk="1" hangingPunct="1">
              <a:defRPr/>
            </a:pPr>
            <a:r>
              <a:rPr lang="de-DE" dirty="0" smtClean="0"/>
              <a:t>Da unser Team nur bedingt aus leistungsfähigen Informatikern und Technischen Fakultätslern besteht, habe n wir unseren Schwerpunkt auf die Gefühlswelt des </a:t>
            </a:r>
            <a:r>
              <a:rPr lang="de-DE" dirty="0" err="1" smtClean="0"/>
              <a:t>Robos</a:t>
            </a:r>
            <a:r>
              <a:rPr lang="de-DE" dirty="0" smtClean="0"/>
              <a:t> gelegt. </a:t>
            </a:r>
          </a:p>
          <a:p>
            <a:pPr marL="0" indent="0" eaLnBrk="1" hangingPunct="1">
              <a:defRPr/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r>
              <a:rPr lang="en-US" dirty="0" smtClean="0"/>
              <a:t> </a:t>
            </a:r>
            <a:r>
              <a:rPr lang="en-US" dirty="0" err="1" smtClean="0"/>
              <a:t>testet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das </a:t>
            </a:r>
            <a:r>
              <a:rPr lang="en-US" dirty="0" err="1" smtClean="0"/>
              <a:t>außenstehende</a:t>
            </a:r>
            <a:r>
              <a:rPr lang="en-US" dirty="0" smtClean="0"/>
              <a:t> Karma.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gut, </a:t>
            </a:r>
            <a:r>
              <a:rPr lang="en-US" dirty="0" err="1" smtClean="0"/>
              <a:t>fährt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, </a:t>
            </a:r>
            <a:r>
              <a:rPr lang="en-US" dirty="0" err="1" smtClean="0"/>
              <a:t>fährt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eigenem</a:t>
            </a:r>
            <a:r>
              <a:rPr lang="en-US" dirty="0" smtClean="0"/>
              <a:t> gusto. </a:t>
            </a:r>
          </a:p>
          <a:p>
            <a:pPr marL="0" indent="0" eaLnBrk="1" hangingPunct="1">
              <a:defRPr/>
            </a:pPr>
            <a:r>
              <a:rPr lang="en-US" dirty="0" smtClean="0"/>
              <a:t>- Der </a:t>
            </a:r>
            <a:r>
              <a:rPr lang="en-US" dirty="0" err="1" smtClean="0"/>
              <a:t>fühlende</a:t>
            </a:r>
            <a:r>
              <a:rPr lang="en-US" dirty="0" smtClean="0"/>
              <a:t> </a:t>
            </a:r>
            <a:r>
              <a:rPr lang="en-US" dirty="0" err="1" smtClean="0"/>
              <a:t>Roboter</a:t>
            </a:r>
            <a:r>
              <a:rPr lang="en-US" dirty="0" smtClean="0"/>
              <a:t>. 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54" name="Rectangle 420"/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de-DE" sz="3800"/>
          </a:p>
        </p:txBody>
      </p:sp>
      <p:sp>
        <p:nvSpPr>
          <p:cNvPr id="2055" name="Rectangle 441"/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6" name="Rectangle 443"/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7" name="Text Box 491"/>
          <p:cNvSpPr txBox="1">
            <a:spLocks noChangeArrowheads="1"/>
          </p:cNvSpPr>
          <p:nvPr/>
        </p:nvSpPr>
        <p:spPr bwMode="auto">
          <a:xfrm>
            <a:off x="6210300" y="4554538"/>
            <a:ext cx="22253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de-DE" altLang="de-DE" sz="3200" dirty="0" smtClean="0"/>
              <a:t>#14</a:t>
            </a:r>
            <a:endParaRPr lang="de-DE" altLang="de-DE" sz="3200" dirty="0"/>
          </a:p>
        </p:txBody>
      </p:sp>
      <p:graphicFrame>
        <p:nvGraphicFramePr>
          <p:cNvPr id="2058" name="Object 534"/>
          <p:cNvGraphicFramePr>
            <a:graphicFrameLocks noChangeAspect="1"/>
          </p:cNvGraphicFramePr>
          <p:nvPr/>
        </p:nvGraphicFramePr>
        <p:xfrm>
          <a:off x="684213" y="17889538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Bilddokument" r:id="rId4" imgW="3232298" imgH="1286540" progId="Imaging.Document">
                  <p:embed/>
                </p:oleObj>
              </mc:Choice>
              <mc:Fallback>
                <p:oleObj name="Bilddokument" r:id="rId4" imgW="3232298" imgH="1286540" progId="Imaging.Document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89538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42"/>
          <p:cNvGraphicFramePr>
            <a:graphicFrameLocks noChangeAspect="1"/>
          </p:cNvGraphicFramePr>
          <p:nvPr/>
        </p:nvGraphicFramePr>
        <p:xfrm>
          <a:off x="593725" y="32991425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Bilddokument" r:id="rId6" imgW="3232298" imgH="1286540" progId="Imaging.Document">
                  <p:embed/>
                </p:oleObj>
              </mc:Choice>
              <mc:Fallback>
                <p:oleObj name="Bilddokument" r:id="rId6" imgW="3232298" imgH="1286540" progId="Imaging.Document">
                  <p:embed/>
                  <p:pic>
                    <p:nvPicPr>
                      <p:cNvPr id="0" name="Object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991425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44"/>
          <p:cNvGraphicFramePr>
            <a:graphicFrameLocks noChangeAspect="1"/>
          </p:cNvGraphicFramePr>
          <p:nvPr/>
        </p:nvGraphicFramePr>
        <p:xfrm>
          <a:off x="15397163" y="31227713"/>
          <a:ext cx="142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ilddokument" r:id="rId7" imgW="3232298" imgH="1286540" progId="Imaging.Document">
                  <p:embed/>
                </p:oleObj>
              </mc:Choice>
              <mc:Fallback>
                <p:oleObj name="Bilddokument" r:id="rId7" imgW="3232298" imgH="1286540" progId="Imaging.Document">
                  <p:embed/>
                  <p:pic>
                    <p:nvPicPr>
                      <p:cNvPr id="0" name="Object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7163" y="31227713"/>
                        <a:ext cx="142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545"/>
          <p:cNvGraphicFramePr>
            <a:graphicFrameLocks noChangeAspect="1"/>
          </p:cNvGraphicFramePr>
          <p:nvPr/>
        </p:nvGraphicFramePr>
        <p:xfrm>
          <a:off x="15319375" y="26042938"/>
          <a:ext cx="143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lddokument" r:id="rId8" imgW="3232298" imgH="1286540" progId="Imaging.Document">
                  <p:embed/>
                </p:oleObj>
              </mc:Choice>
              <mc:Fallback>
                <p:oleObj name="Bilddokument" r:id="rId8" imgW="3232298" imgH="1286540" progId="Imaging.Document">
                  <p:embed/>
                  <p:pic>
                    <p:nvPicPr>
                      <p:cNvPr id="0" name="Object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5" y="26042938"/>
                        <a:ext cx="143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557"/>
          <p:cNvSpPr>
            <a:spLocks noChangeArrowheads="1"/>
          </p:cNvSpPr>
          <p:nvPr/>
        </p:nvSpPr>
        <p:spPr bwMode="auto">
          <a:xfrm>
            <a:off x="15479713" y="26804938"/>
            <a:ext cx="13254037" cy="130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 dirty="0" smtClean="0"/>
              <a:t>Der Code</a:t>
            </a:r>
            <a:endParaRPr lang="en-US" altLang="de-DE" sz="4800" b="1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 smtClean="0"/>
              <a:t>Der finale Code </a:t>
            </a:r>
            <a:r>
              <a:rPr lang="en-US" altLang="de-DE" sz="3600" dirty="0" err="1" smtClean="0"/>
              <a:t>wurde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aus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einzelnen</a:t>
            </a:r>
            <a:r>
              <a:rPr lang="en-US" altLang="de-DE" sz="3600" dirty="0" smtClean="0"/>
              <a:t> Code-</a:t>
            </a:r>
            <a:r>
              <a:rPr lang="en-US" altLang="de-DE" sz="3600" dirty="0" err="1" smtClean="0"/>
              <a:t>Versatzstücken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zusammengebaut</a:t>
            </a:r>
            <a:r>
              <a:rPr lang="en-US" altLang="de-DE" sz="3600" dirty="0" smtClean="0"/>
              <a:t>. Dies </a:t>
            </a:r>
            <a:r>
              <a:rPr lang="en-US" altLang="de-DE" sz="3600" dirty="0" err="1" smtClean="0"/>
              <a:t>waren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ursprünglich</a:t>
            </a:r>
            <a:r>
              <a:rPr lang="en-US" altLang="de-DE" sz="3600" dirty="0" smtClean="0"/>
              <a:t>:</a:t>
            </a:r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Die </a:t>
            </a:r>
            <a:r>
              <a:rPr lang="en-US" altLang="de-DE" sz="3600" dirty="0" err="1" smtClean="0"/>
              <a:t>Linienverfolgung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mithilfe</a:t>
            </a:r>
            <a:r>
              <a:rPr lang="en-US" altLang="de-DE" sz="3600" dirty="0" smtClean="0"/>
              <a:t> der </a:t>
            </a:r>
            <a:r>
              <a:rPr lang="en-US" altLang="de-DE" sz="3600" dirty="0" err="1" smtClean="0"/>
              <a:t>beiden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Lichtsensoren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welche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bei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Abweichen</a:t>
            </a:r>
            <a:r>
              <a:rPr lang="en-US" altLang="de-DE" sz="3600" dirty="0" smtClean="0"/>
              <a:t> von der </a:t>
            </a:r>
            <a:r>
              <a:rPr lang="en-US" altLang="de-DE" sz="3600" dirty="0" err="1" smtClean="0"/>
              <a:t>schwarzen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Linie</a:t>
            </a:r>
            <a:r>
              <a:rPr lang="en-US" altLang="de-DE" sz="3600" dirty="0" smtClean="0"/>
              <a:t> die </a:t>
            </a:r>
            <a:r>
              <a:rPr lang="en-US" altLang="de-DE" sz="3600" dirty="0" err="1" smtClean="0"/>
              <a:t>Motoren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einer</a:t>
            </a:r>
            <a:r>
              <a:rPr lang="en-US" altLang="de-DE" sz="3600" dirty="0" smtClean="0"/>
              <a:t> Regulation </a:t>
            </a:r>
            <a:r>
              <a:rPr lang="en-US" altLang="de-DE" sz="3600" dirty="0" err="1" smtClean="0"/>
              <a:t>zwingen</a:t>
            </a:r>
            <a:r>
              <a:rPr lang="en-US" altLang="de-DE" sz="3600" dirty="0" smtClean="0"/>
              <a:t>. </a:t>
            </a:r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Der </a:t>
            </a:r>
            <a:r>
              <a:rPr lang="en-US" altLang="de-DE" sz="3600" dirty="0" err="1" smtClean="0"/>
              <a:t>Drehcode</a:t>
            </a:r>
            <a:r>
              <a:rPr lang="en-US" altLang="de-DE" sz="3600" dirty="0" smtClean="0"/>
              <a:t>: Da der </a:t>
            </a:r>
            <a:r>
              <a:rPr lang="en-US" altLang="de-DE" sz="3600" dirty="0" err="1" smtClean="0"/>
              <a:t>Robo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nur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vorwärts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fahren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sollte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wurde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dieser</a:t>
            </a:r>
            <a:r>
              <a:rPr lang="en-US" altLang="de-DE" sz="3600" dirty="0" smtClean="0"/>
              <a:t> Code </a:t>
            </a:r>
            <a:r>
              <a:rPr lang="en-US" altLang="de-DE" sz="3600" dirty="0" err="1" smtClean="0"/>
              <a:t>implementiert</a:t>
            </a:r>
            <a:endParaRPr lang="en-US" altLang="de-DE" sz="3600" dirty="0" smtClean="0"/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Der </a:t>
            </a:r>
            <a:r>
              <a:rPr lang="en-US" altLang="de-DE" sz="3600" dirty="0" err="1" smtClean="0"/>
              <a:t>touch_grab</a:t>
            </a:r>
            <a:r>
              <a:rPr lang="en-US" altLang="de-DE" sz="3600" dirty="0" smtClean="0"/>
              <a:t> Code: </a:t>
            </a:r>
            <a:r>
              <a:rPr lang="en-US" altLang="de-DE" sz="3600" dirty="0" err="1" smtClean="0"/>
              <a:t>Dieser</a:t>
            </a:r>
            <a:r>
              <a:rPr lang="en-US" altLang="de-DE" sz="3600" dirty="0" smtClean="0"/>
              <a:t> Code </a:t>
            </a:r>
            <a:r>
              <a:rPr lang="en-US" altLang="de-DE" sz="3600" dirty="0" err="1" smtClean="0"/>
              <a:t>aktiviert</a:t>
            </a:r>
            <a:r>
              <a:rPr lang="en-US" altLang="de-DE" sz="3600" dirty="0" smtClean="0"/>
              <a:t> den Motor </a:t>
            </a:r>
            <a:r>
              <a:rPr lang="en-US" altLang="de-DE" sz="3600" dirty="0" err="1" smtClean="0"/>
              <a:t>für</a:t>
            </a:r>
            <a:r>
              <a:rPr lang="en-US" altLang="de-DE" sz="3600" dirty="0" smtClean="0"/>
              <a:t> den </a:t>
            </a:r>
            <a:r>
              <a:rPr lang="en-US" altLang="de-DE" sz="3600" dirty="0" err="1" smtClean="0"/>
              <a:t>Greifarm</a:t>
            </a:r>
            <a:r>
              <a:rPr lang="en-US" altLang="de-DE" sz="3600" dirty="0" smtClean="0"/>
              <a:t>, um den Ball </a:t>
            </a:r>
            <a:r>
              <a:rPr lang="en-US" altLang="de-DE" sz="3600" dirty="0" err="1" smtClean="0"/>
              <a:t>aufnehmen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können</a:t>
            </a:r>
            <a:r>
              <a:rPr lang="en-US" altLang="de-DE" sz="3600" dirty="0" smtClean="0"/>
              <a:t> und </a:t>
            </a:r>
            <a:r>
              <a:rPr lang="en-US" altLang="de-DE" sz="3600" dirty="0" err="1" smtClean="0"/>
              <a:t>fährt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dann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für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kurze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Zeit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rückwärts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damit</a:t>
            </a:r>
            <a:r>
              <a:rPr lang="en-US" altLang="de-DE" sz="3600" dirty="0" smtClean="0"/>
              <a:t> der </a:t>
            </a:r>
            <a:r>
              <a:rPr lang="en-US" altLang="de-DE" sz="3600" dirty="0" err="1" smtClean="0"/>
              <a:t>Robo</a:t>
            </a:r>
            <a:r>
              <a:rPr lang="en-US" altLang="de-DE" sz="3600" dirty="0" smtClean="0"/>
              <a:t> in der </a:t>
            </a:r>
            <a:r>
              <a:rPr lang="en-US" altLang="de-DE" sz="3600" dirty="0" err="1" smtClean="0"/>
              <a:t>Drehung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nirgends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anstößt</a:t>
            </a:r>
            <a:r>
              <a:rPr lang="en-US" altLang="de-DE" sz="3600" dirty="0" smtClean="0"/>
              <a:t>.</a:t>
            </a:r>
          </a:p>
          <a:p>
            <a:pPr marL="571500" indent="-571500" eaLnBrk="1" hangingPunct="1">
              <a:buFontTx/>
              <a:buChar char="-"/>
            </a:pPr>
            <a:r>
              <a:rPr lang="en-US" altLang="de-DE" sz="3600" dirty="0" smtClean="0"/>
              <a:t>Der </a:t>
            </a:r>
            <a:r>
              <a:rPr lang="en-US" altLang="de-DE" sz="3600" dirty="0" err="1" smtClean="0"/>
              <a:t>touch_open</a:t>
            </a:r>
            <a:r>
              <a:rPr lang="en-US" altLang="de-DE" sz="3600" dirty="0" smtClean="0"/>
              <a:t> Code: </a:t>
            </a:r>
            <a:r>
              <a:rPr lang="en-US" altLang="de-DE" sz="3600" dirty="0" err="1" smtClean="0"/>
              <a:t>Mit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diesem</a:t>
            </a:r>
            <a:r>
              <a:rPr lang="en-US" altLang="de-DE" sz="3600" dirty="0" smtClean="0"/>
              <a:t> Code </a:t>
            </a:r>
            <a:r>
              <a:rPr lang="en-US" altLang="de-DE" sz="3600" dirty="0" err="1" smtClean="0"/>
              <a:t>sollte</a:t>
            </a:r>
            <a:r>
              <a:rPr lang="en-US" altLang="de-DE" sz="3600" dirty="0" smtClean="0"/>
              <a:t> der </a:t>
            </a:r>
            <a:r>
              <a:rPr lang="en-US" altLang="de-DE" sz="3600" dirty="0" err="1" smtClean="0"/>
              <a:t>Greifarm</a:t>
            </a:r>
            <a:r>
              <a:rPr lang="en-US" altLang="de-DE" sz="3600" dirty="0" smtClean="0"/>
              <a:t> den Ball </a:t>
            </a:r>
            <a:r>
              <a:rPr lang="en-US" altLang="de-DE" sz="3600" dirty="0" err="1" smtClean="0"/>
              <a:t>wieder</a:t>
            </a:r>
            <a:r>
              <a:rPr lang="en-US" altLang="de-DE" sz="3600" dirty="0" smtClean="0"/>
              <a:t> fallen </a:t>
            </a:r>
            <a:r>
              <a:rPr lang="en-US" altLang="de-DE" sz="3600" dirty="0" err="1" smtClean="0"/>
              <a:t>lassen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sobald</a:t>
            </a:r>
            <a:r>
              <a:rPr lang="en-US" altLang="de-DE" sz="3600" dirty="0" smtClean="0"/>
              <a:t> der Touch-Sensor des </a:t>
            </a:r>
            <a:r>
              <a:rPr lang="en-US" altLang="de-DE" sz="3600" dirty="0" err="1" smtClean="0"/>
              <a:t>Robos</a:t>
            </a:r>
            <a:r>
              <a:rPr lang="en-US" altLang="de-DE" sz="3600" dirty="0" smtClean="0"/>
              <a:t> auf </a:t>
            </a:r>
            <a:r>
              <a:rPr lang="en-US" altLang="de-DE" sz="3600" dirty="0" err="1" smtClean="0"/>
              <a:t>ein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Hindernis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stößt</a:t>
            </a:r>
            <a:r>
              <a:rPr lang="en-US" altLang="de-DE" sz="3600" dirty="0" smtClean="0"/>
              <a:t>. </a:t>
            </a:r>
          </a:p>
          <a:p>
            <a:pPr eaLnBrk="1" hangingPunct="1">
              <a:buNone/>
            </a:pPr>
            <a:endParaRPr lang="en-US" altLang="de-DE" sz="3600" dirty="0" smtClean="0"/>
          </a:p>
          <a:p>
            <a:pPr eaLnBrk="1" hangingPunct="1"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4" name="Rectangle 557"/>
          <p:cNvSpPr>
            <a:spLocks noChangeArrowheads="1"/>
          </p:cNvSpPr>
          <p:nvPr/>
        </p:nvSpPr>
        <p:spPr bwMode="auto">
          <a:xfrm>
            <a:off x="1374775" y="33753425"/>
            <a:ext cx="13254038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 dirty="0" smtClean="0"/>
              <a:t>Hardware  - la </a:t>
            </a:r>
            <a:r>
              <a:rPr lang="en-US" altLang="de-DE" sz="4800" b="1" dirty="0" err="1" smtClean="0"/>
              <a:t>stabilidad</a:t>
            </a:r>
            <a:endParaRPr lang="en-US" altLang="de-DE" sz="4800" b="1" dirty="0" smtClean="0"/>
          </a:p>
          <a:p>
            <a:pPr eaLnBrk="1" hangingPunct="1">
              <a:buFontTx/>
              <a:buNone/>
            </a:pPr>
            <a:endParaRPr lang="en-US" altLang="de-DE" sz="4800" b="1" dirty="0"/>
          </a:p>
          <a:p>
            <a:pPr eaLnBrk="1" hangingPunct="1">
              <a:buFontTx/>
              <a:buNone/>
            </a:pPr>
            <a:r>
              <a:rPr lang="en-US" altLang="de-DE" sz="3600" dirty="0" smtClean="0"/>
              <a:t>Um den </a:t>
            </a:r>
            <a:r>
              <a:rPr lang="en-US" altLang="de-DE" sz="3600" dirty="0" err="1" smtClean="0"/>
              <a:t>Roboter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möglichst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stabil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zu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gestalten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wurde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darauf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geachtet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dass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möglichst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widerstandsfähige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sowie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möglichst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wenig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freistehende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Teile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eingebaut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wurden</a:t>
            </a:r>
            <a:r>
              <a:rPr lang="en-US" altLang="de-DE" sz="3600" dirty="0" smtClean="0"/>
              <a:t>. </a:t>
            </a:r>
            <a:r>
              <a:rPr lang="en-US" altLang="de-DE" sz="3600" dirty="0" err="1" smtClean="0"/>
              <a:t>Anfangs</a:t>
            </a:r>
            <a:r>
              <a:rPr lang="en-US" altLang="de-DE" sz="3600" dirty="0" smtClean="0"/>
              <a:t> war die </a:t>
            </a:r>
            <a:r>
              <a:rPr lang="en-US" altLang="de-DE" sz="3600" dirty="0" err="1" smtClean="0"/>
              <a:t>Orientierung</a:t>
            </a:r>
            <a:r>
              <a:rPr lang="en-US" altLang="de-DE" sz="3600" dirty="0" smtClean="0"/>
              <a:t> an der </a:t>
            </a:r>
            <a:r>
              <a:rPr lang="en-US" altLang="de-DE" sz="3600" dirty="0" err="1" smtClean="0"/>
              <a:t>offiziellen</a:t>
            </a:r>
            <a:r>
              <a:rPr lang="en-US" altLang="de-DE" sz="3600" dirty="0" smtClean="0"/>
              <a:t> Lego-</a:t>
            </a:r>
            <a:r>
              <a:rPr lang="en-US" altLang="de-DE" sz="3600" dirty="0" err="1" smtClean="0"/>
              <a:t>Anleitung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sinnig</a:t>
            </a:r>
            <a:r>
              <a:rPr lang="en-US" altLang="de-DE" sz="3600" dirty="0" smtClean="0"/>
              <a:t> – dies </a:t>
            </a:r>
            <a:r>
              <a:rPr lang="en-US" altLang="de-DE" sz="3600" dirty="0" err="1" smtClean="0"/>
              <a:t>wurde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jedoch</a:t>
            </a:r>
            <a:r>
              <a:rPr lang="en-US" altLang="de-DE" sz="3600" dirty="0" smtClean="0"/>
              <a:t> bald </a:t>
            </a:r>
            <a:r>
              <a:rPr lang="en-US" altLang="de-DE" sz="3600" dirty="0" err="1" smtClean="0"/>
              <a:t>verworfen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als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es</a:t>
            </a:r>
            <a:r>
              <a:rPr lang="en-US" altLang="de-DE" sz="3600" dirty="0" smtClean="0"/>
              <a:t> um die </a:t>
            </a:r>
            <a:r>
              <a:rPr lang="en-US" altLang="de-DE" sz="3600" dirty="0" err="1" smtClean="0"/>
              <a:t>Feinjustierung</a:t>
            </a:r>
            <a:r>
              <a:rPr lang="en-US" altLang="de-DE" sz="3600" dirty="0" smtClean="0"/>
              <a:t> der </a:t>
            </a:r>
            <a:r>
              <a:rPr lang="en-US" altLang="de-DE" sz="3600" dirty="0" err="1" smtClean="0"/>
              <a:t>benötigten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Sensoren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ging</a:t>
            </a:r>
            <a:r>
              <a:rPr lang="en-US" altLang="de-DE" sz="3600" dirty="0" smtClean="0"/>
              <a:t>. 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5" name="Rectangle 557"/>
          <p:cNvSpPr>
            <a:spLocks noChangeArrowheads="1"/>
          </p:cNvSpPr>
          <p:nvPr/>
        </p:nvSpPr>
        <p:spPr bwMode="auto">
          <a:xfrm>
            <a:off x="1357313" y="18651539"/>
            <a:ext cx="13254037" cy="81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 dirty="0" err="1" smtClean="0"/>
              <a:t>Grundlage</a:t>
            </a:r>
            <a:r>
              <a:rPr lang="en-US" altLang="de-DE" sz="4800" b="1" dirty="0" smtClean="0"/>
              <a:t>: </a:t>
            </a:r>
            <a:r>
              <a:rPr lang="en-US" altLang="de-DE" sz="4800" b="1" dirty="0" err="1" smtClean="0"/>
              <a:t>Fließende</a:t>
            </a:r>
            <a:r>
              <a:rPr lang="en-US" altLang="de-DE" sz="4800" b="1" dirty="0" smtClean="0"/>
              <a:t> </a:t>
            </a:r>
            <a:r>
              <a:rPr lang="en-US" altLang="de-DE" sz="4800" b="1" dirty="0" err="1" smtClean="0"/>
              <a:t>Trennung</a:t>
            </a:r>
            <a:r>
              <a:rPr lang="en-US" altLang="de-DE" sz="4800" b="1" dirty="0" smtClean="0"/>
              <a:t> von Hard- und </a:t>
            </a:r>
            <a:r>
              <a:rPr lang="en-US" altLang="de-DE" sz="4800" b="1" dirty="0" err="1" smtClean="0"/>
              <a:t>Softwareentwickler</a:t>
            </a:r>
            <a:endParaRPr lang="en-US" altLang="de-DE" sz="4800" b="1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 smtClean="0"/>
              <a:t>Unser Team </a:t>
            </a:r>
            <a:r>
              <a:rPr lang="en-US" altLang="de-DE" sz="3600" dirty="0" err="1" smtClean="0"/>
              <a:t>ist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aufgeteilt</a:t>
            </a:r>
            <a:r>
              <a:rPr lang="en-US" altLang="de-DE" sz="3600" dirty="0" smtClean="0"/>
              <a:t> in das Software- und das Hardware-Team. </a:t>
            </a:r>
            <a:r>
              <a:rPr lang="en-US" altLang="de-DE" sz="3600" dirty="0" err="1" smtClean="0"/>
              <a:t>Prinzipiell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besitzen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Mitglieder</a:t>
            </a:r>
            <a:r>
              <a:rPr lang="en-US" altLang="de-DE" sz="3600" dirty="0" smtClean="0"/>
              <a:t> des Software-Teams </a:t>
            </a:r>
            <a:r>
              <a:rPr lang="en-US" altLang="de-DE" sz="3600" dirty="0" err="1" smtClean="0"/>
              <a:t>grundlegende</a:t>
            </a:r>
            <a:r>
              <a:rPr lang="en-US" altLang="de-DE" sz="3600" dirty="0" smtClean="0"/>
              <a:t> Hardware-</a:t>
            </a:r>
            <a:r>
              <a:rPr lang="en-US" altLang="de-DE" sz="3600" dirty="0" err="1" smtClean="0"/>
              <a:t>Kenntnisse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im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Sinne</a:t>
            </a:r>
            <a:r>
              <a:rPr lang="en-US" altLang="de-DE" sz="3600" dirty="0" smtClean="0"/>
              <a:t> von Job-Enrichment und </a:t>
            </a:r>
            <a:r>
              <a:rPr lang="en-US" altLang="de-DE" sz="3600" dirty="0" err="1" smtClean="0"/>
              <a:t>andersherum</a:t>
            </a:r>
            <a:r>
              <a:rPr lang="en-US" altLang="de-DE" sz="3600" dirty="0" smtClean="0"/>
              <a:t>; die Expertise </a:t>
            </a:r>
            <a:r>
              <a:rPr lang="en-US" altLang="de-DE" sz="3600" dirty="0" err="1" smtClean="0"/>
              <a:t>liegt</a:t>
            </a:r>
            <a:r>
              <a:rPr lang="en-US" altLang="de-DE" sz="3600" dirty="0" smtClean="0"/>
              <a:t>  </a:t>
            </a:r>
            <a:r>
              <a:rPr lang="en-US" altLang="de-DE" sz="3600" dirty="0" err="1" smtClean="0"/>
              <a:t>jedoch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im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jeweiligen</a:t>
            </a:r>
            <a:r>
              <a:rPr lang="en-US" altLang="de-DE" sz="3600" dirty="0" smtClean="0"/>
              <a:t> Team. </a:t>
            </a:r>
          </a:p>
          <a:p>
            <a:pPr eaLnBrk="1" hangingPunct="1">
              <a:buFontTx/>
              <a:buNone/>
            </a:pPr>
            <a:r>
              <a:rPr lang="en-US" altLang="de-DE" sz="3600" dirty="0" smtClean="0"/>
              <a:t>Das Hardware-Team </a:t>
            </a:r>
            <a:r>
              <a:rPr lang="en-US" altLang="de-DE" sz="3600" dirty="0" err="1" smtClean="0"/>
              <a:t>wird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angeleitet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vom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herausragenden</a:t>
            </a:r>
            <a:r>
              <a:rPr lang="en-US" altLang="de-DE" sz="3600" dirty="0" smtClean="0"/>
              <a:t> Hardware-</a:t>
            </a:r>
            <a:r>
              <a:rPr lang="en-US" altLang="de-DE" sz="3600" dirty="0" err="1" smtClean="0"/>
              <a:t>Experten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Mechanicos</a:t>
            </a:r>
            <a:r>
              <a:rPr lang="en-US" altLang="de-DE" sz="3600" dirty="0" smtClean="0"/>
              <a:t>, </a:t>
            </a:r>
            <a:r>
              <a:rPr lang="en-US" altLang="de-DE" sz="3600" dirty="0" err="1" smtClean="0"/>
              <a:t>während</a:t>
            </a:r>
            <a:r>
              <a:rPr lang="en-US" altLang="de-DE" sz="3600" dirty="0" smtClean="0"/>
              <a:t> das Software-Team </a:t>
            </a:r>
            <a:r>
              <a:rPr lang="en-US" altLang="de-DE" sz="3600" dirty="0" err="1" smtClean="0"/>
              <a:t>keine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strikte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Hierarchie</a:t>
            </a:r>
            <a:r>
              <a:rPr lang="en-US" altLang="de-DE" sz="3600" dirty="0" smtClean="0"/>
              <a:t> hat. 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Benutzerdefiniert</PresentationFormat>
  <Paragraphs>77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IMTEK Poster deutsch 2006</vt:lpstr>
      <vt:lpstr>Bilddokument</vt:lpstr>
      <vt:lpstr>Der fühlende Roboter – Psi Bot. Er weiß, was ihr wollt!</vt:lpstr>
    </vt:vector>
  </TitlesOfParts>
  <Company>University of Freiburg - IMTEK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Scientific Poster Template 2008 - Revision 2</dc:title>
  <dc:creator>Karola Rühle</dc:creator>
  <cp:lastModifiedBy>Rob</cp:lastModifiedBy>
  <cp:revision>102</cp:revision>
  <cp:lastPrinted>2013-01-16T14:12:14Z</cp:lastPrinted>
  <dcterms:created xsi:type="dcterms:W3CDTF">2006-04-10T13:19:56Z</dcterms:created>
  <dcterms:modified xsi:type="dcterms:W3CDTF">2016-01-30T20:38:48Z</dcterms:modified>
</cp:coreProperties>
</file>