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064075" cy="42665650"/>
  <p:notesSz cx="29819600" cy="42341800"/>
  <p:defaultTextStyle>
    <a:defPPr>
      <a:defRPr lang="de-DE"/>
    </a:defPPr>
    <a:lvl1pPr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77"/>
    <a:srgbClr val="0050A0"/>
    <a:srgbClr val="969696"/>
    <a:srgbClr val="E6E6E6"/>
    <a:srgbClr val="FFFFCC"/>
    <a:srgbClr val="D2D2D2"/>
    <a:srgbClr val="C8C8C8"/>
    <a:srgbClr val="181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073" autoAdjust="0"/>
    <p:restoredTop sz="99805" autoAdjust="0"/>
  </p:normalViewPr>
  <p:slideViewPr>
    <p:cSldViewPr snapToObjects="1">
      <p:cViewPr>
        <p:scale>
          <a:sx n="33" d="100"/>
          <a:sy n="33" d="100"/>
        </p:scale>
        <p:origin x="-2280" y="-72"/>
      </p:cViewPr>
      <p:guideLst>
        <p:guide orient="horz" pos="26592"/>
        <p:guide pos="181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2922250" cy="213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4219" tIns="197118" rIns="394219" bIns="197118" numCol="1" anchor="t" anchorCtr="0" compatLnSpc="1">
            <a:prstTxWarp prst="textNoShape">
              <a:avLst/>
            </a:prstTxWarp>
          </a:bodyPr>
          <a:lstStyle>
            <a:lvl1pPr defTabSz="3950321">
              <a:defRPr sz="58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6897350" y="0"/>
            <a:ext cx="12922250" cy="213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4219" tIns="197118" rIns="394219" bIns="197118" numCol="1" anchor="t" anchorCtr="0" compatLnSpc="1">
            <a:prstTxWarp prst="textNoShape">
              <a:avLst/>
            </a:prstTxWarp>
          </a:bodyPr>
          <a:lstStyle>
            <a:lvl1pPr algn="r" defTabSz="3950321">
              <a:defRPr sz="58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0209788"/>
            <a:ext cx="12922250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4219" tIns="197118" rIns="394219" bIns="197118" numCol="1" anchor="b" anchorCtr="0" compatLnSpc="1">
            <a:prstTxWarp prst="textNoShape">
              <a:avLst/>
            </a:prstTxWarp>
          </a:bodyPr>
          <a:lstStyle>
            <a:lvl1pPr defTabSz="3950321">
              <a:defRPr sz="58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6897350" y="40209788"/>
            <a:ext cx="12922250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4219" tIns="197118" rIns="394219" bIns="197118" numCol="1" anchor="b" anchorCtr="0" compatLnSpc="1">
            <a:prstTxWarp prst="textNoShape">
              <a:avLst/>
            </a:prstTxWarp>
          </a:bodyPr>
          <a:lstStyle>
            <a:lvl1pPr algn="r" defTabSz="3950321">
              <a:defRPr sz="5800"/>
            </a:lvl1pPr>
          </a:lstStyle>
          <a:p>
            <a:pPr>
              <a:defRPr/>
            </a:pPr>
            <a:fld id="{8C46BA9E-E3EC-4A97-AFA9-F049ABF7422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846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2922250" cy="2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7795" tIns="198896" rIns="397795" bIns="19889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5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6889413" y="0"/>
            <a:ext cx="12923837" cy="2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7795" tIns="198896" rIns="397795" bIns="19889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5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7038" y="3171825"/>
            <a:ext cx="11191875" cy="15881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981325" y="20115213"/>
            <a:ext cx="23856950" cy="1905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7795" tIns="198896" rIns="397795" bIns="1988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0216138"/>
            <a:ext cx="12922250" cy="211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7795" tIns="198896" rIns="397795" bIns="198896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5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6889413" y="40216138"/>
            <a:ext cx="12923837" cy="211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7795" tIns="198896" rIns="397795" bIns="198896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5400"/>
            </a:lvl1pPr>
          </a:lstStyle>
          <a:p>
            <a:pPr>
              <a:defRPr/>
            </a:pPr>
            <a:fld id="{27CCCA8D-9DAA-46D2-830C-3CD8BD469C1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4374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7A7C16-B367-4CC5-970D-E699018B5C4E}" type="slidenum">
              <a:rPr lang="de-DE" altLang="de-DE" sz="5400" smtClean="0"/>
              <a:pPr eaLnBrk="1" hangingPunct="1"/>
              <a:t>1</a:t>
            </a:fld>
            <a:endParaRPr lang="de-DE" altLang="de-DE" sz="5400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54250" y="13254038"/>
            <a:ext cx="25555575" cy="91455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10088" y="24177625"/>
            <a:ext cx="21043900" cy="109029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30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18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09088" y="1141413"/>
            <a:ext cx="6843712" cy="386969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73188" y="1141413"/>
            <a:ext cx="20383500" cy="386969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05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27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74900" y="27416125"/>
            <a:ext cx="25553988" cy="8474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74900" y="18083213"/>
            <a:ext cx="25553988" cy="93329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0137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73188" y="6931025"/>
            <a:ext cx="6550025" cy="3290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075613" y="6931025"/>
            <a:ext cx="6551612" cy="3290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26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03363" y="1708150"/>
            <a:ext cx="27057350" cy="7112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03363" y="9550400"/>
            <a:ext cx="13282612" cy="39798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03363" y="13530263"/>
            <a:ext cx="13282612" cy="245824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271750" y="9550400"/>
            <a:ext cx="13288963" cy="39798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271750" y="13530263"/>
            <a:ext cx="13288963" cy="245824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06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90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5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03363" y="1698625"/>
            <a:ext cx="9890125" cy="7229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753850" y="1698625"/>
            <a:ext cx="16806863" cy="36414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03363" y="8928100"/>
            <a:ext cx="9890125" cy="29184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0648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92800" y="29865638"/>
            <a:ext cx="18038763" cy="3525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892800" y="3811588"/>
            <a:ext cx="18038763" cy="25600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92800" y="33391475"/>
            <a:ext cx="18038763" cy="5006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9417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4" descr="Uni_Logo_E2_A4_CMYK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3" y="357188"/>
            <a:ext cx="34194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2" descr="IMTEK_Logo_Farbe_2107x92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5950" y="40106600"/>
            <a:ext cx="4926013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6499225" y="1141413"/>
            <a:ext cx="222535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16078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Titelmasterformat durch Klicken bearbeiten</a:t>
            </a: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1370013" y="6931025"/>
            <a:ext cx="27362150" cy="32907288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15678" tIns="157839" rIns="315678" bIns="157839" anchor="ctr"/>
          <a:lstStyle>
            <a:lvl1pPr marL="1601788" indent="-1601788" defTabSz="4271963"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271963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271963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271963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271963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2719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2719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2719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2719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de-DE" sz="3600"/>
          </a:p>
        </p:txBody>
      </p:sp>
      <p:sp>
        <p:nvSpPr>
          <p:cNvPr id="1030" name="Line 12"/>
          <p:cNvSpPr>
            <a:spLocks noChangeShapeType="1"/>
          </p:cNvSpPr>
          <p:nvPr/>
        </p:nvSpPr>
        <p:spPr bwMode="auto">
          <a:xfrm>
            <a:off x="6499225" y="3367088"/>
            <a:ext cx="22232938" cy="0"/>
          </a:xfrm>
          <a:prstGeom prst="line">
            <a:avLst/>
          </a:prstGeom>
          <a:noFill/>
          <a:ln w="88900">
            <a:solidFill>
              <a:srgbClr val="1810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15678" tIns="157839" rIns="315678" bIns="157839"/>
          <a:lstStyle/>
          <a:p>
            <a:endParaRPr lang="de-DE"/>
          </a:p>
        </p:txBody>
      </p:sp>
      <p:graphicFrame>
        <p:nvGraphicFramePr>
          <p:cNvPr id="1031" name="Object 31"/>
          <p:cNvGraphicFramePr>
            <a:graphicFrameLocks noChangeAspect="1"/>
          </p:cNvGraphicFramePr>
          <p:nvPr/>
        </p:nvGraphicFramePr>
        <p:xfrm>
          <a:off x="14628813" y="6931025"/>
          <a:ext cx="798512" cy="3317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Bilddokument" r:id="rId16" imgW="3232298" imgH="1286540" progId="Imaging.Document">
                  <p:embed/>
                </p:oleObj>
              </mc:Choice>
              <mc:Fallback>
                <p:oleObj name="Bilddokument" r:id="rId16" imgW="3232298" imgH="1286540" progId="Imaging.Document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8813" y="6931025"/>
                        <a:ext cx="798512" cy="3317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3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3188" y="6931025"/>
            <a:ext cx="13254037" cy="3290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2392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0" tIns="360000" rIns="360000" bIns="36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Textmasterformate durch Klicken bearbeiten</a:t>
            </a:r>
          </a:p>
          <a:p>
            <a:pPr lvl="1"/>
            <a:r>
              <a:rPr lang="en-US" altLang="de-DE" smtClean="0"/>
              <a:t>Zweite Ebene</a:t>
            </a:r>
          </a:p>
          <a:p>
            <a:pPr lvl="2"/>
            <a:r>
              <a:rPr lang="en-US" altLang="de-DE" smtClean="0"/>
              <a:t>Dritte Ebene</a:t>
            </a:r>
          </a:p>
          <a:p>
            <a:pPr lvl="3"/>
            <a:r>
              <a:rPr lang="en-US" altLang="de-DE" smtClean="0"/>
              <a:t>Vierte Ebene</a:t>
            </a:r>
          </a:p>
          <a:p>
            <a:pPr lvl="4"/>
            <a:r>
              <a:rPr lang="en-US" altLang="de-DE" smtClean="0"/>
              <a:t>Fünfte Ebene</a:t>
            </a:r>
          </a:p>
        </p:txBody>
      </p:sp>
      <p:pic>
        <p:nvPicPr>
          <p:cNvPr id="1033" name="Picture 9" descr="C:\Users\ruehle\Desktop\iif-logo.gif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225" y="39941500"/>
            <a:ext cx="2243138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4151313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+mj-lt"/>
          <a:ea typeface="+mj-ea"/>
          <a:cs typeface="+mj-cs"/>
        </a:defRPr>
      </a:lvl1pPr>
      <a:lvl2pPr algn="r" defTabSz="4151313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2pPr>
      <a:lvl3pPr algn="r" defTabSz="4151313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3pPr>
      <a:lvl4pPr algn="r" defTabSz="4151313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4pPr>
      <a:lvl5pPr algn="r" defTabSz="4151313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5pPr>
      <a:lvl6pPr marL="457200" algn="r" defTabSz="4151313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6pPr>
      <a:lvl7pPr marL="914400" algn="r" defTabSz="4151313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7pPr>
      <a:lvl8pPr marL="1371600" algn="r" defTabSz="4151313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8pPr>
      <a:lvl9pPr marL="1828800" algn="r" defTabSz="4151313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1262063" indent="-550863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2pPr>
      <a:lvl3pPr marL="1973263" indent="-449263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3pPr>
      <a:lvl4pPr marL="2468563" indent="-2286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4pPr>
      <a:lvl5pPr marL="2876550" indent="-2286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5pPr>
      <a:lvl6pPr marL="3333750" indent="-228600" algn="l" rtl="0" fontAlgn="base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6pPr>
      <a:lvl7pPr marL="3790950" indent="-228600" algn="l" rtl="0" fontAlgn="base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7pPr>
      <a:lvl8pPr marL="4248150" indent="-228600" algn="l" rtl="0" fontAlgn="base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8pPr>
      <a:lvl9pPr marL="4705350" indent="-228600" algn="l" rtl="0" fontAlgn="base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Text Box 494"/>
          <p:cNvSpPr txBox="1">
            <a:spLocks noChangeArrowheads="1"/>
          </p:cNvSpPr>
          <p:nvPr/>
        </p:nvSpPr>
        <p:spPr bwMode="auto">
          <a:xfrm>
            <a:off x="6486525" y="3357563"/>
            <a:ext cx="22209125" cy="134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360000" rIns="360000" bIns="360000">
            <a:spAutoFit/>
          </a:bodyPr>
          <a:lstStyle>
            <a:lvl1pPr marL="1601788" indent="-1601788"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914400" indent="-457200"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371600" indent="-457200"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828800" indent="-457200"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 indent="-457200"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indent="-457200" defTabSz="42719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indent="-457200" defTabSz="42719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indent="-457200" defTabSz="42719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indent="-457200" defTabSz="42719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  <a:buFontTx/>
              <a:buNone/>
              <a:defRPr/>
            </a:pPr>
            <a:r>
              <a:rPr lang="de-DE" sz="4000" b="1" dirty="0" smtClean="0"/>
              <a:t>Fritz Gebhardt, Yannik Rieder, Moritz </a:t>
            </a:r>
            <a:r>
              <a:rPr lang="de-DE" sz="4000" b="1" dirty="0" err="1" smtClean="0"/>
              <a:t>Schiltenwolf</a:t>
            </a:r>
            <a:r>
              <a:rPr lang="de-DE" sz="4000" b="1" dirty="0" smtClean="0"/>
              <a:t>, Rob Falkenstein</a:t>
            </a:r>
            <a:endParaRPr lang="de-DE" sz="4000" b="1" dirty="0"/>
          </a:p>
        </p:txBody>
      </p:sp>
      <p:sp>
        <p:nvSpPr>
          <p:cNvPr id="2051" name="Rectangle 5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de-DE" altLang="de-DE" b="1" dirty="0" smtClean="0"/>
              <a:t>Der fühlende Roboter – </a:t>
            </a:r>
            <a:r>
              <a:rPr lang="de-DE" altLang="de-DE" b="1" dirty="0" err="1" smtClean="0"/>
              <a:t>Psi</a:t>
            </a:r>
            <a:r>
              <a:rPr lang="de-DE" altLang="de-DE" b="1" dirty="0" smtClean="0"/>
              <a:t> Bot. Er weiß, was ihr wollt!</a:t>
            </a:r>
            <a:endParaRPr lang="en-US" altLang="de-DE" b="1" dirty="0" smtClean="0"/>
          </a:p>
        </p:txBody>
      </p:sp>
      <p:sp>
        <p:nvSpPr>
          <p:cNvPr id="2052" name="Rectangle 557"/>
          <p:cNvSpPr>
            <a:spLocks noChangeArrowheads="1"/>
          </p:cNvSpPr>
          <p:nvPr/>
        </p:nvSpPr>
        <p:spPr bwMode="auto">
          <a:xfrm>
            <a:off x="15441613" y="6931025"/>
            <a:ext cx="13254037" cy="1911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2392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360000" rIns="360000" bIns="36000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de-DE" sz="4800" b="1" dirty="0" smtClean="0"/>
              <a:t>Die Sensoren</a:t>
            </a:r>
          </a:p>
          <a:p>
            <a:pPr eaLnBrk="1" hangingPunct="1">
              <a:buFontTx/>
              <a:buNone/>
            </a:pPr>
            <a:endParaRPr lang="de-DE" altLang="de-DE" sz="3600" dirty="0" smtClean="0"/>
          </a:p>
          <a:p>
            <a:pPr eaLnBrk="1" hangingPunct="1">
              <a:buFontTx/>
              <a:buNone/>
            </a:pPr>
            <a:r>
              <a:rPr lang="de-DE" altLang="de-DE" sz="3600" dirty="0" smtClean="0"/>
              <a:t>Der Roboter benutzt drei Sensoren zur Orientierung: </a:t>
            </a:r>
          </a:p>
          <a:p>
            <a:pPr marL="571500" indent="-571500" eaLnBrk="1" hangingPunct="1">
              <a:buFontTx/>
              <a:buChar char="-"/>
            </a:pPr>
            <a:r>
              <a:rPr lang="de-DE" altLang="de-DE" sz="3600" dirty="0" smtClean="0"/>
              <a:t>2 Lichtsensoren</a:t>
            </a:r>
          </a:p>
          <a:p>
            <a:pPr marL="571500" indent="-571500" eaLnBrk="1" hangingPunct="1">
              <a:buFontTx/>
              <a:buChar char="-"/>
            </a:pPr>
            <a:r>
              <a:rPr lang="de-DE" altLang="de-DE" sz="3600" dirty="0" smtClean="0"/>
              <a:t>1 </a:t>
            </a:r>
            <a:r>
              <a:rPr lang="de-DE" altLang="de-DE" sz="3600" dirty="0" err="1" smtClean="0"/>
              <a:t>Touchsensor</a:t>
            </a:r>
            <a:endParaRPr lang="de-DE" altLang="de-DE" sz="3600" dirty="0" smtClean="0"/>
          </a:p>
          <a:p>
            <a:pPr eaLnBrk="1" hangingPunct="1">
              <a:buNone/>
            </a:pPr>
            <a:r>
              <a:rPr lang="de-DE" altLang="de-DE" sz="3600" dirty="0" smtClean="0"/>
              <a:t>Bei den Lichtsensoren ist es wichtig, diese möglichst stabil und symmetrisch anzubringen, um einen eindeutigen Schwellenwert einstellen zu können.</a:t>
            </a:r>
          </a:p>
          <a:p>
            <a:pPr eaLnBrk="1" hangingPunct="1">
              <a:buNone/>
            </a:pPr>
            <a:endParaRPr lang="de-DE" altLang="de-DE" sz="3600" dirty="0" smtClean="0"/>
          </a:p>
          <a:p>
            <a:pPr eaLnBrk="1" hangingPunct="1">
              <a:buNone/>
            </a:pPr>
            <a:r>
              <a:rPr lang="de-DE" altLang="de-DE" sz="3600" dirty="0" smtClean="0"/>
              <a:t>Der </a:t>
            </a:r>
            <a:r>
              <a:rPr lang="de-DE" altLang="de-DE" sz="3600" dirty="0" err="1" smtClean="0"/>
              <a:t>Touchsensor</a:t>
            </a:r>
            <a:r>
              <a:rPr lang="de-DE" altLang="de-DE" sz="3600" dirty="0" smtClean="0"/>
              <a:t> ist asymmetrisch verbaut, da es keine andere Möglichkeit gab, den Motor für den Greifarm  ohne Raumverlust anzubringen. </a:t>
            </a:r>
            <a:r>
              <a:rPr lang="de-DE" altLang="de-DE" sz="3600" dirty="0" smtClean="0"/>
              <a:t>Trotz der Verfolgung des symmetrischen Konzepts war dies leider nicht möglich. </a:t>
            </a: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r>
              <a:rPr lang="en-US" altLang="de-DE" sz="3600" dirty="0"/>
              <a:t/>
            </a:r>
            <a:br>
              <a:rPr lang="en-US" altLang="de-DE" sz="3600" dirty="0"/>
            </a:br>
            <a:r>
              <a:rPr lang="en-US" altLang="de-DE" sz="3600" dirty="0"/>
              <a:t/>
            </a:r>
            <a:br>
              <a:rPr lang="en-US" altLang="de-DE" sz="3600" dirty="0"/>
            </a:br>
            <a:r>
              <a:rPr lang="en-US" altLang="de-DE" sz="3600" dirty="0"/>
              <a:t/>
            </a:r>
            <a:br>
              <a:rPr lang="en-US" altLang="de-DE" sz="3600" dirty="0"/>
            </a:br>
            <a:endParaRPr lang="en-US" altLang="de-DE" sz="3600" dirty="0"/>
          </a:p>
          <a:p>
            <a:pPr eaLnBrk="1" hangingPunct="1">
              <a:buFontTx/>
              <a:buNone/>
            </a:pPr>
            <a:r>
              <a:rPr lang="en-US" altLang="de-DE" sz="3600" dirty="0"/>
              <a:t>L</a:t>
            </a:r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b="1" dirty="0"/>
          </a:p>
          <a:p>
            <a:pPr eaLnBrk="1" hangingPunct="1">
              <a:buFontTx/>
              <a:buNone/>
            </a:pPr>
            <a:endParaRPr lang="en-US" altLang="de-DE" sz="3600" b="1" dirty="0"/>
          </a:p>
          <a:p>
            <a:pPr eaLnBrk="1" hangingPunct="1">
              <a:buFontTx/>
              <a:buNone/>
            </a:pPr>
            <a:endParaRPr lang="en-US" altLang="de-DE" sz="3600" b="1" dirty="0"/>
          </a:p>
        </p:txBody>
      </p:sp>
      <p:sp>
        <p:nvSpPr>
          <p:cNvPr id="2" name="Rectangle 559"/>
          <p:cNvSpPr>
            <a:spLocks noGrp="1" noChangeArrowheads="1"/>
          </p:cNvSpPr>
          <p:nvPr>
            <p:ph type="body" idx="1"/>
          </p:nvPr>
        </p:nvSpPr>
        <p:spPr>
          <a:xfrm>
            <a:off x="1373188" y="6931024"/>
            <a:ext cx="13254037" cy="10958513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de-DE" sz="4800" b="1" dirty="0" smtClean="0"/>
              <a:t>Unser Konzept</a:t>
            </a:r>
          </a:p>
          <a:p>
            <a:pPr marL="0" indent="0" eaLnBrk="1" hangingPunct="1">
              <a:defRPr/>
            </a:pPr>
            <a:endParaRPr lang="de-DE" sz="4800" dirty="0"/>
          </a:p>
          <a:p>
            <a:pPr marL="0" indent="0" eaLnBrk="1" hangingPunct="1">
              <a:defRPr/>
            </a:pPr>
            <a:r>
              <a:rPr lang="de-DE" dirty="0" smtClean="0"/>
              <a:t>Nach anfänglichen Startschwierigkeiten bezüglich der Koordination der Treffen, vereinbarten wir ein wöchentliches Treffen mit allen Teammitgliedern während der Tutorenzeiten, um zusammen den Roboter zu gestalten. Code-Stücke wurden sowohl daheim wie auch vor Ort geschrieben. </a:t>
            </a:r>
          </a:p>
          <a:p>
            <a:pPr marL="0" indent="0" eaLnBrk="1" hangingPunct="1">
              <a:defRPr/>
            </a:pPr>
            <a:r>
              <a:rPr lang="de-DE" dirty="0" smtClean="0"/>
              <a:t>Jeder Aufgabenteil wird dabei einzeln geschrieben und abgespeichert und am Ende in den vollständigen Code integriert. </a:t>
            </a:r>
            <a:endParaRPr lang="de-DE" dirty="0"/>
          </a:p>
          <a:p>
            <a:pPr marL="0" indent="0" eaLnBrk="1" hangingPunct="1">
              <a:defRPr/>
            </a:pPr>
            <a:r>
              <a:rPr lang="en-US" dirty="0" smtClean="0"/>
              <a:t>Die </a:t>
            </a:r>
            <a:r>
              <a:rPr lang="en-US" dirty="0" err="1" smtClean="0"/>
              <a:t>Übertragungswege</a:t>
            </a:r>
            <a:r>
              <a:rPr lang="en-US" dirty="0" smtClean="0"/>
              <a:t> auf die </a:t>
            </a:r>
            <a:r>
              <a:rPr lang="en-US" dirty="0" err="1" smtClean="0"/>
              <a:t>beiden</a:t>
            </a:r>
            <a:r>
              <a:rPr lang="en-US" dirty="0" smtClean="0"/>
              <a:t> </a:t>
            </a:r>
            <a:r>
              <a:rPr lang="en-US" dirty="0" err="1" smtClean="0"/>
              <a:t>Achsen</a:t>
            </a:r>
            <a:r>
              <a:rPr lang="en-US" dirty="0" smtClean="0"/>
              <a:t> </a:t>
            </a:r>
            <a:r>
              <a:rPr lang="en-US" dirty="0" err="1" smtClean="0"/>
              <a:t>waren</a:t>
            </a:r>
            <a:r>
              <a:rPr lang="en-US" dirty="0" smtClean="0"/>
              <a:t> </a:t>
            </a:r>
            <a:r>
              <a:rPr lang="en-US" dirty="0" err="1" smtClean="0"/>
              <a:t>direkt</a:t>
            </a:r>
            <a:r>
              <a:rPr lang="en-US" dirty="0" smtClean="0"/>
              <a:t> und der Grip am Hang </a:t>
            </a:r>
            <a:r>
              <a:rPr lang="en-US" dirty="0" err="1" smtClean="0"/>
              <a:t>sollte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doppelte</a:t>
            </a:r>
            <a:r>
              <a:rPr lang="en-US" dirty="0" smtClean="0"/>
              <a:t> </a:t>
            </a:r>
            <a:r>
              <a:rPr lang="en-US" dirty="0" err="1" smtClean="0"/>
              <a:t>Räder</a:t>
            </a:r>
            <a:r>
              <a:rPr lang="en-US" dirty="0" smtClean="0"/>
              <a:t> </a:t>
            </a:r>
            <a:r>
              <a:rPr lang="en-US" dirty="0" err="1" smtClean="0"/>
              <a:t>verstärkt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Stabilisierung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hinten</a:t>
            </a:r>
            <a:r>
              <a:rPr lang="en-US" dirty="0" smtClean="0"/>
              <a:t> </a:t>
            </a:r>
            <a:r>
              <a:rPr lang="en-US" dirty="0" err="1" smtClean="0"/>
              <a:t>diente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Schlittenkonstrukt</a:t>
            </a:r>
            <a:r>
              <a:rPr lang="en-US" dirty="0" smtClean="0"/>
              <a:t>, das den </a:t>
            </a:r>
            <a:r>
              <a:rPr lang="en-US" dirty="0" err="1" smtClean="0"/>
              <a:t>Roboter</a:t>
            </a:r>
            <a:r>
              <a:rPr lang="en-US" dirty="0" smtClean="0"/>
              <a:t> am </a:t>
            </a:r>
            <a:r>
              <a:rPr lang="en-US" dirty="0" err="1" smtClean="0"/>
              <a:t>Umkippen</a:t>
            </a:r>
            <a:r>
              <a:rPr lang="en-US" dirty="0" smtClean="0"/>
              <a:t> </a:t>
            </a:r>
            <a:r>
              <a:rPr lang="en-US" dirty="0" err="1" smtClean="0"/>
              <a:t>hinderte</a:t>
            </a:r>
            <a:r>
              <a:rPr lang="en-US" dirty="0" smtClean="0"/>
              <a:t>. Der </a:t>
            </a:r>
            <a:r>
              <a:rPr lang="en-US" dirty="0" err="1" smtClean="0"/>
              <a:t>Greifarm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indirekte</a:t>
            </a:r>
            <a:r>
              <a:rPr lang="en-US" dirty="0" smtClean="0"/>
              <a:t> </a:t>
            </a:r>
            <a:r>
              <a:rPr lang="en-US" dirty="0" err="1" smtClean="0"/>
              <a:t>Konstruktion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Zahnräder</a:t>
            </a:r>
            <a:r>
              <a:rPr lang="en-US" dirty="0" smtClean="0"/>
              <a:t>,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symmetrisch</a:t>
            </a:r>
            <a:r>
              <a:rPr lang="en-US" dirty="0" smtClean="0"/>
              <a:t> die </a:t>
            </a:r>
            <a:r>
              <a:rPr lang="en-US" dirty="0" err="1" smtClean="0"/>
              <a:t>beiden</a:t>
            </a:r>
            <a:r>
              <a:rPr lang="en-US" dirty="0" smtClean="0"/>
              <a:t> </a:t>
            </a:r>
            <a:r>
              <a:rPr lang="en-US" dirty="0" err="1" smtClean="0"/>
              <a:t>Greifarme</a:t>
            </a:r>
            <a:r>
              <a:rPr lang="en-US" dirty="0" smtClean="0"/>
              <a:t> </a:t>
            </a:r>
            <a:r>
              <a:rPr lang="en-US" dirty="0" err="1" smtClean="0"/>
              <a:t>bewegen</a:t>
            </a:r>
            <a:r>
              <a:rPr lang="en-US" dirty="0" smtClean="0"/>
              <a:t>.</a:t>
            </a: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</p:txBody>
      </p:sp>
      <p:sp>
        <p:nvSpPr>
          <p:cNvPr id="2054" name="Rectangle 420"/>
          <p:cNvSpPr>
            <a:spLocks noChangeArrowheads="1"/>
          </p:cNvSpPr>
          <p:nvPr/>
        </p:nvSpPr>
        <p:spPr bwMode="auto">
          <a:xfrm>
            <a:off x="16552863" y="29049663"/>
            <a:ext cx="889000" cy="130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360000" rIns="360000" bIns="360000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de-DE" sz="3800"/>
          </a:p>
        </p:txBody>
      </p:sp>
      <p:sp>
        <p:nvSpPr>
          <p:cNvPr id="2055" name="Rectangle 441"/>
          <p:cNvSpPr>
            <a:spLocks noChangeArrowheads="1"/>
          </p:cNvSpPr>
          <p:nvPr/>
        </p:nvSpPr>
        <p:spPr bwMode="auto">
          <a:xfrm>
            <a:off x="-365125" y="26160413"/>
            <a:ext cx="30064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360000" rIns="360000" bIns="360000" anchor="ctr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56" name="Rectangle 443"/>
          <p:cNvSpPr>
            <a:spLocks noChangeArrowheads="1"/>
          </p:cNvSpPr>
          <p:nvPr/>
        </p:nvSpPr>
        <p:spPr bwMode="auto">
          <a:xfrm>
            <a:off x="0" y="17889538"/>
            <a:ext cx="30064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360000" rIns="360000" bIns="360000" anchor="ctr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57" name="Text Box 491"/>
          <p:cNvSpPr txBox="1">
            <a:spLocks noChangeArrowheads="1"/>
          </p:cNvSpPr>
          <p:nvPr/>
        </p:nvSpPr>
        <p:spPr bwMode="auto">
          <a:xfrm>
            <a:off x="6210300" y="4554538"/>
            <a:ext cx="2225357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63600"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6360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63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63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63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de-DE" altLang="de-DE" sz="3200" dirty="0" smtClean="0"/>
              <a:t>#14</a:t>
            </a:r>
            <a:endParaRPr lang="de-DE" altLang="de-DE" sz="3200" dirty="0"/>
          </a:p>
        </p:txBody>
      </p:sp>
      <p:graphicFrame>
        <p:nvGraphicFramePr>
          <p:cNvPr id="2058" name="Object 534"/>
          <p:cNvGraphicFramePr>
            <a:graphicFrameLocks noChangeAspect="1"/>
          </p:cNvGraphicFramePr>
          <p:nvPr/>
        </p:nvGraphicFramePr>
        <p:xfrm>
          <a:off x="684213" y="17889538"/>
          <a:ext cx="142525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Bilddokument" r:id="rId4" imgW="3232298" imgH="1286540" progId="Imaging.Document">
                  <p:embed/>
                </p:oleObj>
              </mc:Choice>
              <mc:Fallback>
                <p:oleObj name="Bilddokument" r:id="rId4" imgW="3232298" imgH="1286540" progId="Imaging.Document">
                  <p:embed/>
                  <p:pic>
                    <p:nvPicPr>
                      <p:cNvPr id="0" name="Object 5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889538"/>
                        <a:ext cx="142525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" name="Object 542"/>
          <p:cNvGraphicFramePr>
            <a:graphicFrameLocks noChangeAspect="1"/>
          </p:cNvGraphicFramePr>
          <p:nvPr/>
        </p:nvGraphicFramePr>
        <p:xfrm>
          <a:off x="593725" y="32991425"/>
          <a:ext cx="142525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Bilddokument" r:id="rId6" imgW="3232298" imgH="1286540" progId="Imaging.Document">
                  <p:embed/>
                </p:oleObj>
              </mc:Choice>
              <mc:Fallback>
                <p:oleObj name="Bilddokument" r:id="rId6" imgW="3232298" imgH="1286540" progId="Imaging.Document">
                  <p:embed/>
                  <p:pic>
                    <p:nvPicPr>
                      <p:cNvPr id="0" name="Object 5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32991425"/>
                        <a:ext cx="142525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" name="Object 544"/>
          <p:cNvGraphicFramePr>
            <a:graphicFrameLocks noChangeAspect="1"/>
          </p:cNvGraphicFramePr>
          <p:nvPr/>
        </p:nvGraphicFramePr>
        <p:xfrm>
          <a:off x="15397163" y="31227713"/>
          <a:ext cx="1422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Bilddokument" r:id="rId7" imgW="3232298" imgH="1286540" progId="Imaging.Document">
                  <p:embed/>
                </p:oleObj>
              </mc:Choice>
              <mc:Fallback>
                <p:oleObj name="Bilddokument" r:id="rId7" imgW="3232298" imgH="1286540" progId="Imaging.Document">
                  <p:embed/>
                  <p:pic>
                    <p:nvPicPr>
                      <p:cNvPr id="0" name="Object 5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7163" y="31227713"/>
                        <a:ext cx="14224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1" name="Object 545"/>
          <p:cNvGraphicFramePr>
            <a:graphicFrameLocks noChangeAspect="1"/>
          </p:cNvGraphicFramePr>
          <p:nvPr/>
        </p:nvGraphicFramePr>
        <p:xfrm>
          <a:off x="15319375" y="26042938"/>
          <a:ext cx="143017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Bilddokument" r:id="rId8" imgW="3232298" imgH="1286540" progId="Imaging.Document">
                  <p:embed/>
                </p:oleObj>
              </mc:Choice>
              <mc:Fallback>
                <p:oleObj name="Bilddokument" r:id="rId8" imgW="3232298" imgH="1286540" progId="Imaging.Document">
                  <p:embed/>
                  <p:pic>
                    <p:nvPicPr>
                      <p:cNvPr id="0" name="Object 5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75" y="26042938"/>
                        <a:ext cx="1430178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Rectangle 557"/>
          <p:cNvSpPr>
            <a:spLocks noChangeArrowheads="1"/>
          </p:cNvSpPr>
          <p:nvPr/>
        </p:nvSpPr>
        <p:spPr bwMode="auto">
          <a:xfrm>
            <a:off x="15479713" y="26804938"/>
            <a:ext cx="13254037" cy="442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2392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360000" rIns="360000" bIns="36000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de-DE" sz="4800" b="1" dirty="0" smtClean="0"/>
              <a:t>Der Code</a:t>
            </a:r>
          </a:p>
          <a:p>
            <a:pPr eaLnBrk="1" hangingPunct="1">
              <a:buFontTx/>
              <a:buNone/>
            </a:pPr>
            <a:endParaRPr lang="de-DE" altLang="de-DE" sz="3600" dirty="0" smtClean="0"/>
          </a:p>
          <a:p>
            <a:pPr eaLnBrk="1" hangingPunct="1">
              <a:buFontTx/>
              <a:buNone/>
            </a:pPr>
            <a:r>
              <a:rPr lang="de-DE" altLang="de-DE" sz="3600" dirty="0" smtClean="0"/>
              <a:t>Der finale Code wurde aus einzelnen </a:t>
            </a:r>
            <a:r>
              <a:rPr lang="de-DE" altLang="de-DE" sz="3600" dirty="0" smtClean="0"/>
              <a:t>Versatzstücken </a:t>
            </a:r>
            <a:r>
              <a:rPr lang="de-DE" altLang="de-DE" sz="3600" dirty="0" smtClean="0"/>
              <a:t>zusammengebaut. Dies waren </a:t>
            </a:r>
            <a:r>
              <a:rPr lang="de-DE" altLang="de-DE" sz="3600" dirty="0" smtClean="0"/>
              <a:t>ursprünglich folgende:</a:t>
            </a:r>
            <a:endParaRPr lang="de-DE" altLang="de-DE" sz="3600" dirty="0" smtClean="0"/>
          </a:p>
          <a:p>
            <a:pPr eaLnBrk="1" hangingPunct="1">
              <a:buNone/>
            </a:pPr>
            <a:endParaRPr lang="de-DE" altLang="de-DE" sz="3600" dirty="0" smtClean="0"/>
          </a:p>
          <a:p>
            <a:pPr eaLnBrk="1" hangingPunct="1"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b="1" dirty="0"/>
          </a:p>
          <a:p>
            <a:pPr eaLnBrk="1" hangingPunct="1">
              <a:buFontTx/>
              <a:buNone/>
            </a:pPr>
            <a:endParaRPr lang="en-US" altLang="de-DE" sz="3600" b="1" dirty="0"/>
          </a:p>
          <a:p>
            <a:pPr eaLnBrk="1" hangingPunct="1">
              <a:buFontTx/>
              <a:buNone/>
            </a:pPr>
            <a:endParaRPr lang="en-US" altLang="de-DE" sz="3600" b="1" dirty="0"/>
          </a:p>
        </p:txBody>
      </p:sp>
      <p:sp>
        <p:nvSpPr>
          <p:cNvPr id="2064" name="Rectangle 557"/>
          <p:cNvSpPr>
            <a:spLocks noChangeArrowheads="1"/>
          </p:cNvSpPr>
          <p:nvPr/>
        </p:nvSpPr>
        <p:spPr bwMode="auto">
          <a:xfrm>
            <a:off x="1374775" y="33753425"/>
            <a:ext cx="13254038" cy="608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2392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360000" rIns="360000" bIns="36000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de-DE" sz="4800" b="1" dirty="0" smtClean="0"/>
              <a:t>Hardware  - la </a:t>
            </a:r>
            <a:r>
              <a:rPr lang="de-DE" altLang="de-DE" sz="4800" b="1" dirty="0" err="1" smtClean="0"/>
              <a:t>stabilidad</a:t>
            </a:r>
            <a:endParaRPr lang="de-DE" altLang="de-DE" sz="4800" b="1" dirty="0" smtClean="0"/>
          </a:p>
          <a:p>
            <a:pPr eaLnBrk="1" hangingPunct="1">
              <a:buFontTx/>
              <a:buNone/>
            </a:pPr>
            <a:endParaRPr lang="de-DE" altLang="de-DE" sz="4800" b="1" dirty="0" smtClean="0"/>
          </a:p>
          <a:p>
            <a:pPr eaLnBrk="1" hangingPunct="1">
              <a:buFontTx/>
              <a:buNone/>
            </a:pPr>
            <a:r>
              <a:rPr lang="de-DE" altLang="de-DE" sz="3600" dirty="0" smtClean="0"/>
              <a:t>Um den Roboter möglichst stabil zu gestalten, wurde darauf geachtet, dass möglichst widerstandsfähige sowie möglichst wenig freistehende Teile eingebaut wurden. Anfangs war die Orientierung an der offiziellen Lego-Anleitung sinnig – dies wurde jedoch bald verworfen, als es um die Feinjustierung der benötigten Sensoren ging. </a:t>
            </a:r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b="1" dirty="0"/>
          </a:p>
          <a:p>
            <a:pPr eaLnBrk="1" hangingPunct="1">
              <a:buFontTx/>
              <a:buNone/>
            </a:pPr>
            <a:endParaRPr lang="en-US" altLang="de-DE" sz="3600" b="1" dirty="0"/>
          </a:p>
          <a:p>
            <a:pPr eaLnBrk="1" hangingPunct="1">
              <a:buFontTx/>
              <a:buNone/>
            </a:pPr>
            <a:endParaRPr lang="en-US" altLang="de-DE" sz="3600" b="1" dirty="0"/>
          </a:p>
        </p:txBody>
      </p:sp>
      <p:sp>
        <p:nvSpPr>
          <p:cNvPr id="2065" name="Rectangle 557"/>
          <p:cNvSpPr>
            <a:spLocks noChangeArrowheads="1"/>
          </p:cNvSpPr>
          <p:nvPr/>
        </p:nvSpPr>
        <p:spPr bwMode="auto">
          <a:xfrm>
            <a:off x="1357313" y="18651539"/>
            <a:ext cx="13254037" cy="1433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2392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360000" rIns="360000" bIns="36000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de-DE" sz="4800" b="1" dirty="0" smtClean="0"/>
              <a:t>Grundlage der Zusammenarbeit: </a:t>
            </a:r>
            <a:r>
              <a:rPr lang="de-DE" altLang="de-DE" sz="4800" b="1" dirty="0" smtClean="0"/>
              <a:t>Fließende Trennung von Hard- und Softwareentwickler</a:t>
            </a:r>
          </a:p>
          <a:p>
            <a:pPr eaLnBrk="1" hangingPunct="1">
              <a:buFontTx/>
              <a:buNone/>
            </a:pPr>
            <a:endParaRPr lang="de-DE" altLang="de-DE" sz="3600" dirty="0" smtClean="0"/>
          </a:p>
          <a:p>
            <a:pPr eaLnBrk="1" hangingPunct="1">
              <a:buFontTx/>
              <a:buNone/>
            </a:pPr>
            <a:r>
              <a:rPr lang="de-DE" altLang="de-DE" sz="3600" dirty="0" smtClean="0"/>
              <a:t>Unser Team ist aufgeteilt in das Software- und das Hardware-Team. Prinzipiell besitzen Mitglieder des Software-Teams grundlegende Hardware-Kenntnisse im Sinne von Job-</a:t>
            </a:r>
            <a:r>
              <a:rPr lang="de-DE" altLang="de-DE" sz="3600" dirty="0" err="1" smtClean="0"/>
              <a:t>Enrichment</a:t>
            </a:r>
            <a:r>
              <a:rPr lang="de-DE" altLang="de-DE" sz="3600" dirty="0" smtClean="0"/>
              <a:t> und andersherum; die Expertise liegt  jedoch im jeweiligen Team. </a:t>
            </a:r>
          </a:p>
          <a:p>
            <a:pPr eaLnBrk="1" hangingPunct="1">
              <a:buFontTx/>
              <a:buNone/>
            </a:pPr>
            <a:r>
              <a:rPr lang="de-DE" altLang="de-DE" sz="3600" dirty="0" smtClean="0"/>
              <a:t>Das Hardware-Team wird angeleitet vom herausragenden Hardware-Experten </a:t>
            </a:r>
            <a:r>
              <a:rPr lang="de-DE" altLang="de-DE" sz="3600" dirty="0" err="1" smtClean="0"/>
              <a:t>Mechanicos</a:t>
            </a:r>
            <a:r>
              <a:rPr lang="de-DE" altLang="de-DE" sz="3600" dirty="0" smtClean="0"/>
              <a:t>, während das Software-Team keine strikte Hierarchie hat. </a:t>
            </a:r>
            <a:endParaRPr lang="de-DE" altLang="de-DE" sz="3600" dirty="0" smtClean="0"/>
          </a:p>
          <a:p>
            <a:pPr eaLnBrk="1" hangingPunct="1">
              <a:buFontTx/>
              <a:buNone/>
            </a:pPr>
            <a:r>
              <a:rPr lang="de-DE" altLang="de-DE" sz="3600" dirty="0" smtClean="0"/>
              <a:t>Die Hardware wurde größtenteils vor Ort, also direkt an der Bahn, zusammengebaut. Einzig </a:t>
            </a:r>
            <a:r>
              <a:rPr lang="de-DE" altLang="de-DE" sz="3600" dirty="0" err="1" smtClean="0"/>
              <a:t>stabilisatorische</a:t>
            </a:r>
            <a:r>
              <a:rPr lang="de-DE" altLang="de-DE" sz="3600" dirty="0" smtClean="0"/>
              <a:t> Verbesserungen wurden auch daheim vorgenommen. </a:t>
            </a:r>
            <a:endParaRPr lang="de-DE" altLang="de-DE" sz="3600" dirty="0" smtClean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b="1" dirty="0"/>
          </a:p>
          <a:p>
            <a:pPr eaLnBrk="1" hangingPunct="1">
              <a:buFontTx/>
              <a:buNone/>
            </a:pPr>
            <a:endParaRPr lang="en-US" altLang="de-DE" sz="3600" b="1" dirty="0"/>
          </a:p>
          <a:p>
            <a:pPr eaLnBrk="1" hangingPunct="1">
              <a:buFontTx/>
              <a:buNone/>
            </a:pPr>
            <a:endParaRPr lang="en-US" altLang="de-DE" sz="3600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2117" y="15716201"/>
            <a:ext cx="12711758" cy="9533817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5427325" y="31718588"/>
            <a:ext cx="13306425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eaLnBrk="1" hangingPunct="1">
              <a:buFontTx/>
              <a:buChar char="-"/>
            </a:pPr>
            <a:endParaRPr lang="de-DE" altLang="de-DE" sz="3600" dirty="0" smtClean="0"/>
          </a:p>
          <a:p>
            <a:pPr marL="571500" indent="-571500" eaLnBrk="1" hangingPunct="1">
              <a:buFontTx/>
              <a:buChar char="-"/>
            </a:pPr>
            <a:r>
              <a:rPr lang="de-DE" altLang="de-DE" sz="3600" b="1" dirty="0" smtClean="0"/>
              <a:t>Die </a:t>
            </a:r>
            <a:r>
              <a:rPr lang="de-DE" altLang="de-DE" sz="3600" b="1" dirty="0"/>
              <a:t>Linienverfolgung </a:t>
            </a:r>
            <a:r>
              <a:rPr lang="de-DE" altLang="de-DE" sz="3600" dirty="0"/>
              <a:t>mithilfe der beiden Lichtsensoren, welche </a:t>
            </a:r>
            <a:r>
              <a:rPr lang="de-DE" altLang="de-DE" sz="3600" dirty="0" smtClean="0"/>
              <a:t>beim </a:t>
            </a:r>
            <a:r>
              <a:rPr lang="de-DE" altLang="de-DE" sz="3600" dirty="0"/>
              <a:t>Abweichen von der schwarzen Linie die Motoren zu einer Regulation zwingen. </a:t>
            </a:r>
          </a:p>
          <a:p>
            <a:pPr marL="571500" indent="-571500" eaLnBrk="1" hangingPunct="1">
              <a:buFontTx/>
              <a:buChar char="-"/>
            </a:pPr>
            <a:r>
              <a:rPr lang="de-DE" altLang="de-DE" sz="3600" b="1" dirty="0"/>
              <a:t>Der </a:t>
            </a:r>
            <a:r>
              <a:rPr lang="de-DE" altLang="de-DE" sz="3600" b="1" dirty="0" err="1"/>
              <a:t>Drehcode</a:t>
            </a:r>
            <a:r>
              <a:rPr lang="de-DE" altLang="de-DE" sz="3600" dirty="0"/>
              <a:t>: Da der </a:t>
            </a:r>
            <a:r>
              <a:rPr lang="de-DE" altLang="de-DE" sz="3600" dirty="0" err="1"/>
              <a:t>Robo</a:t>
            </a:r>
            <a:r>
              <a:rPr lang="de-DE" altLang="de-DE" sz="3600" dirty="0"/>
              <a:t> nur vorwärts fahren sollte, wurde dieser Code </a:t>
            </a:r>
            <a:r>
              <a:rPr lang="de-DE" altLang="de-DE" sz="3600" dirty="0" smtClean="0"/>
              <a:t>implementiert.</a:t>
            </a:r>
            <a:endParaRPr lang="de-DE" altLang="de-DE" sz="3600" dirty="0"/>
          </a:p>
          <a:p>
            <a:pPr marL="571500" indent="-571500" eaLnBrk="1" hangingPunct="1">
              <a:buFontTx/>
              <a:buChar char="-"/>
            </a:pPr>
            <a:r>
              <a:rPr lang="de-DE" altLang="de-DE" sz="3600" b="1" dirty="0"/>
              <a:t>Der </a:t>
            </a:r>
            <a:r>
              <a:rPr lang="de-DE" altLang="de-DE" sz="3600" b="1" dirty="0" err="1"/>
              <a:t>touch_grab</a:t>
            </a:r>
            <a:r>
              <a:rPr lang="de-DE" altLang="de-DE" sz="3600" b="1" dirty="0"/>
              <a:t> Code</a:t>
            </a:r>
            <a:r>
              <a:rPr lang="de-DE" altLang="de-DE" sz="3600" dirty="0"/>
              <a:t>: Dieser Code aktiviert den Motor für den Greifarm, um den Ball aufnehmen zu können und fährt dann für eine kurze Zeit rückwärts, damit der </a:t>
            </a:r>
            <a:r>
              <a:rPr lang="de-DE" altLang="de-DE" sz="3600" dirty="0" err="1"/>
              <a:t>Robo</a:t>
            </a:r>
            <a:r>
              <a:rPr lang="de-DE" altLang="de-DE" sz="3600" dirty="0"/>
              <a:t> in der Drehung nirgends anstößt.</a:t>
            </a:r>
          </a:p>
          <a:p>
            <a:pPr marL="571500" indent="-571500" eaLnBrk="1" hangingPunct="1">
              <a:buFontTx/>
              <a:buChar char="-"/>
            </a:pPr>
            <a:r>
              <a:rPr lang="de-DE" altLang="de-DE" sz="3600" b="1" dirty="0"/>
              <a:t>Der </a:t>
            </a:r>
            <a:r>
              <a:rPr lang="de-DE" altLang="de-DE" sz="3600" b="1" dirty="0" err="1"/>
              <a:t>touch_open</a:t>
            </a:r>
            <a:r>
              <a:rPr lang="de-DE" altLang="de-DE" sz="3600" b="1" dirty="0"/>
              <a:t> Code</a:t>
            </a:r>
            <a:r>
              <a:rPr lang="de-DE" altLang="de-DE" sz="3600" dirty="0"/>
              <a:t>: Mit diesem Code sollte der Greifarm den Ball wieder fallen lassen, sobald der Touch-Sensor des </a:t>
            </a:r>
            <a:r>
              <a:rPr lang="de-DE" altLang="de-DE" sz="3600" dirty="0" err="1"/>
              <a:t>Robos</a:t>
            </a:r>
            <a:r>
              <a:rPr lang="de-DE" altLang="de-DE" sz="3600" dirty="0"/>
              <a:t> auf </a:t>
            </a:r>
            <a:r>
              <a:rPr lang="de-DE" altLang="de-DE" sz="3600" dirty="0" smtClean="0"/>
              <a:t>das Zielhindernis </a:t>
            </a:r>
            <a:r>
              <a:rPr lang="de-DE" altLang="de-DE" sz="3600" dirty="0"/>
              <a:t>stößt. </a:t>
            </a:r>
          </a:p>
          <a:p>
            <a:endParaRPr lang="de-D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TEK Poster deutsch 2006">
  <a:themeElements>
    <a:clrScheme name="IMTEK Poster deutsch 2006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MTEK Poster deutsch 20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0" tIns="360000" rIns="360000" bIns="360000" numCol="1" anchor="t" anchorCtr="0" compatLnSpc="1">
        <a:prstTxWarp prst="textNoShape">
          <a:avLst/>
        </a:prstTxWarp>
        <a:spAutoFit/>
      </a:bodyPr>
      <a:lstStyle>
        <a:defPPr marL="1601788" marR="0" indent="-1601788" algn="l" defTabSz="427196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de-DE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0" tIns="360000" rIns="360000" bIns="360000" numCol="1" anchor="t" anchorCtr="0" compatLnSpc="1">
        <a:prstTxWarp prst="textNoShape">
          <a:avLst/>
        </a:prstTxWarp>
        <a:spAutoFit/>
      </a:bodyPr>
      <a:lstStyle>
        <a:defPPr marL="1601788" marR="0" indent="-1601788" algn="l" defTabSz="427196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de-DE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MTEK Poster deutsch 2006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TEK Poster deutsch 2006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459</Words>
  <Application>Microsoft Office PowerPoint</Application>
  <PresentationFormat>Benutzerdefiniert</PresentationFormat>
  <Paragraphs>79</Paragraphs>
  <Slides>1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IMTEK Poster deutsch 2006</vt:lpstr>
      <vt:lpstr>Bilddokument</vt:lpstr>
      <vt:lpstr>Der fühlende Roboter – Psi Bot. Er weiß, was ihr wollt!</vt:lpstr>
    </vt:vector>
  </TitlesOfParts>
  <Company>University of Freiburg - IMTEK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IMTEK Scientific Poster Template 2008 - Revision 2</dc:title>
  <dc:creator>Karola Rühle</dc:creator>
  <cp:lastModifiedBy>Rob</cp:lastModifiedBy>
  <cp:revision>110</cp:revision>
  <cp:lastPrinted>2013-01-16T14:12:14Z</cp:lastPrinted>
  <dcterms:created xsi:type="dcterms:W3CDTF">2006-04-10T13:19:56Z</dcterms:created>
  <dcterms:modified xsi:type="dcterms:W3CDTF">2016-02-10T15:29:35Z</dcterms:modified>
</cp:coreProperties>
</file>