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3"/>
  </p:notesMasterIdLst>
  <p:handoutMasterIdLst>
    <p:handoutMasterId r:id="rId94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1" r:id="rId9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650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7E3A6EF-DB4B-4B2E-9091-8747C02B8336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河南大学</a:t>
            </a:r>
            <a:r>
              <a:rPr lang="en-US" altLang="zh-CN"/>
              <a:t>2011</a:t>
            </a:r>
            <a:r>
              <a:rPr lang="zh-CN" altLang="en-US"/>
              <a:t>年度校级规划教材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55842FD-1CD9-442C-97F2-D1D076D45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AA9300-4160-4A5A-874F-91AA56EF7151}" type="datetimeFigureOut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E61ADA-2B43-4415-BA5E-7EB96454C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A35BE9-4309-47EE-A562-902473A2FE4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E8565-10F6-4282-8153-B80B24003FC0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E7B2E-4DCE-4BBF-891D-886909ECA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5ADA2-7F53-41ED-96CD-3902C6E6CA49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F4EF4-CFB3-491B-B57E-E0CBC294C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9F1D7-3950-43D1-9AB8-6B47CC3157AD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DB7B8-C228-401A-B74E-F5E88B3D27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6596-D177-4EA2-B65E-06344C475BC3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39E22-0A03-4445-B8F0-CE9843920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B04E-7856-417C-BAD3-B3B4BE984DA0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C53B-DE0F-4373-9909-CDB6B9BCC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8BB262-F778-4D37-A1CD-1837AA22E35A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DBDB5D-F950-48B2-A520-1A1CAB1AFA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4E28-D4F7-42F5-9426-DC8FAE578DA2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B6003-D1F9-4D3F-8B1B-AD4BFDB526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F5E51F-85BC-4895-8D25-7729643008C0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F0110E-E65A-4488-9D1C-8CE20B4BC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822B889-3B9D-4EB8-B1FC-2A6621B4DE42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11BB965-505C-4C05-91D9-4B921B9573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r>
              <a:rPr lang="zh-CN" altLang="en-US"/>
              <a:t>杭州电子科技大学出版社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A7B72-36FA-45C2-AEEC-AF5990FF15CE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3674-8E65-40DC-999B-AD1B684C4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BF9438-354E-4171-8725-A2AADCFE88C6}" type="datetime1">
              <a:rPr lang="zh-CN" altLang="en-US"/>
              <a:pPr>
                <a:defRPr/>
              </a:pPr>
              <a:t>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清华大学出版社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022F2BF-10F7-4DB3-B01E-73E01EC57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27" r:id="rId3"/>
    <p:sldLayoutId id="2147483826" r:id="rId4"/>
    <p:sldLayoutId id="2147483830" r:id="rId5"/>
    <p:sldLayoutId id="2147483825" r:id="rId6"/>
    <p:sldLayoutId id="2147483831" r:id="rId7"/>
    <p:sldLayoutId id="2147483832" r:id="rId8"/>
    <p:sldLayoutId id="2147483824" r:id="rId9"/>
    <p:sldLayoutId id="2147483823" r:id="rId10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38" y="1500188"/>
            <a:ext cx="6786562" cy="18938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 smtClean="0"/>
              <a:t>Java Web </a:t>
            </a:r>
            <a:r>
              <a:rPr lang="zh-CN" altLang="en-US" sz="4000" dirty="0" smtClean="0"/>
              <a:t>应用开发与实践</a:t>
            </a:r>
            <a:endParaRPr lang="zh-CN" altLang="en-US" sz="4000" dirty="0"/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144713" y="3429000"/>
            <a:ext cx="6172200" cy="1371600"/>
          </a:xfrm>
        </p:spPr>
        <p:txBody>
          <a:bodyPr/>
          <a:lstStyle/>
          <a:p>
            <a:pPr algn="ctr"/>
            <a:endParaRPr lang="en-US" altLang="zh-CN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00B050"/>
                </a:solidFill>
              </a:rPr>
              <a:t>第</a:t>
            </a:r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</a:rPr>
              <a:t>章：</a:t>
            </a:r>
            <a:r>
              <a:rPr lang="en-US" altLang="zh-CN" sz="2800" dirty="0" smtClean="0">
                <a:solidFill>
                  <a:srgbClr val="00B050"/>
                </a:solidFill>
              </a:rPr>
              <a:t>Java</a:t>
            </a:r>
            <a:r>
              <a:rPr lang="zh-CN" altLang="en-US" sz="2800" dirty="0" smtClean="0">
                <a:solidFill>
                  <a:srgbClr val="00B050"/>
                </a:solidFill>
              </a:rPr>
              <a:t>语法基础</a:t>
            </a:r>
            <a:r>
              <a:rPr lang="en-US" altLang="zh-CN" sz="2800" dirty="0" smtClean="0">
                <a:solidFill>
                  <a:srgbClr val="00B050"/>
                </a:solidFill>
              </a:rPr>
              <a:t>-</a:t>
            </a:r>
            <a:r>
              <a:rPr lang="en-US" altLang="zh-CN" sz="2800" dirty="0" smtClean="0">
                <a:solidFill>
                  <a:srgbClr val="00B050"/>
                </a:solidFill>
              </a:rPr>
              <a:t>Web</a:t>
            </a:r>
            <a:r>
              <a:rPr lang="zh-CN" altLang="en-US" sz="2800" dirty="0" smtClean="0">
                <a:solidFill>
                  <a:srgbClr val="00B050"/>
                </a:solidFill>
              </a:rPr>
              <a:t>基础</a:t>
            </a:r>
            <a:endParaRPr lang="zh-CN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143250" y="5072063"/>
            <a:ext cx="4500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杭州电子科技大学</a:t>
            </a:r>
          </a:p>
        </p:txBody>
      </p:sp>
      <p:sp>
        <p:nvSpPr>
          <p:cNvPr id="15365" name="WordArt 5"/>
          <p:cNvSpPr>
            <a:spLocks noChangeArrowheads="1" noChangeShapeType="1" noTextEdit="1"/>
          </p:cNvSpPr>
          <p:nvPr/>
        </p:nvSpPr>
        <p:spPr bwMode="auto">
          <a:xfrm rot="5400000">
            <a:off x="7204075" y="4457700"/>
            <a:ext cx="2098675" cy="11715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9" lon="20699999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en-US" altLang="zh-CN" sz="3600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2</a:t>
            </a:r>
            <a:endParaRPr lang="zh-CN" altLang="en-US" sz="3600" kern="10">
              <a:ln w="9525">
                <a:round/>
                <a:headEnd/>
                <a:tailEnd/>
              </a:ln>
              <a:solidFill>
                <a:srgbClr val="CC0000"/>
              </a:solidFill>
              <a:latin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超级链接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11188" y="2052638"/>
            <a:ext cx="8532812" cy="20145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案例名称：使用超级链接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2-05.htm</a:t>
            </a:r>
            <a:endParaRPr lang="en-US" altLang="zh-CN"/>
          </a:p>
          <a:p>
            <a:pPr eaLnBrk="0" hangingPunct="0"/>
            <a:r>
              <a:rPr lang="en-US" altLang="zh-CN"/>
              <a:t>&lt;HTML&gt;	&lt;BODY&gt;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其他文件</a:t>
            </a:r>
            <a:r>
              <a:rPr lang="en-US" altLang="zh-CN"/>
              <a:t>&lt;A HREF="2-04.htm"&gt;</a:t>
            </a:r>
            <a:r>
              <a:rPr lang="zh-CN" altLang="en-US"/>
              <a:t>上一个页面</a:t>
            </a:r>
            <a:r>
              <a:rPr lang="en-US" altLang="zh-CN"/>
              <a:t>&lt;/A&gt;&lt;BR&gt;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位于北京的</a:t>
            </a:r>
            <a:r>
              <a:rPr lang="en-US" altLang="zh-CN"/>
              <a:t>&lt;A HREF="http://www.tsinghua.edu.cn"&gt;</a:t>
            </a:r>
            <a:r>
              <a:rPr lang="zh-CN" altLang="en-US"/>
              <a:t>清华大学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19475" y="4221163"/>
            <a:ext cx="4933950" cy="207645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列表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39750" y="1989138"/>
            <a:ext cx="4714875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案例名称：使用有序列表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2-06.htm</a:t>
            </a:r>
            <a:endParaRPr lang="en-US" altLang="zh-CN"/>
          </a:p>
          <a:p>
            <a:pPr eaLnBrk="0" hangingPunct="0"/>
            <a:r>
              <a:rPr lang="en-US" altLang="zh-CN"/>
              <a:t>&lt;HTML&gt;	&lt;BODY&gt;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有序列表</a:t>
            </a:r>
            <a:r>
              <a:rPr lang="en-US" altLang="zh-CN"/>
              <a:t>&lt;OL&gt;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热爱祖国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热爱人民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&lt;/OL&gt;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无序列表</a:t>
            </a:r>
            <a:r>
              <a:rPr lang="en-US" altLang="zh-CN"/>
              <a:t>&lt;UL&gt;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热爱祖国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  &lt;LI&gt;</a:t>
            </a:r>
            <a:r>
              <a:rPr lang="zh-CN" altLang="en-US"/>
              <a:t>热爱党</a:t>
            </a:r>
            <a:r>
              <a:rPr lang="en-US" altLang="zh-CN"/>
              <a:t>&lt;/LI&gt;</a:t>
            </a:r>
          </a:p>
          <a:p>
            <a:pPr eaLnBrk="0" hangingPunct="0"/>
            <a:r>
              <a:rPr lang="en-US" altLang="zh-CN"/>
              <a:t>		&lt;/UL&gt;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932363" y="2349500"/>
            <a:ext cx="4211637" cy="2522538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1.</a:t>
            </a:r>
            <a:r>
              <a:rPr lang="zh-CN" altLang="en-US" cap="none" smtClean="0"/>
              <a:t>基本表格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923088" cy="4873625"/>
          </a:xfrm>
        </p:spPr>
        <p:txBody>
          <a:bodyPr/>
          <a:lstStyle/>
          <a:p>
            <a:r>
              <a:rPr lang="en-US" altLang="zh-CN" sz="1600" smtClean="0"/>
              <a:t>&lt;TABLE&gt;</a:t>
            </a:r>
            <a:r>
              <a:rPr lang="zh-CN" altLang="en-US" sz="1600" smtClean="0"/>
              <a:t>是表格的基本标记。</a:t>
            </a:r>
            <a:r>
              <a:rPr lang="en-US" altLang="zh-CN" sz="1600" smtClean="0"/>
              <a:t>&lt;TR&gt;</a:t>
            </a:r>
            <a:r>
              <a:rPr lang="zh-CN" altLang="en-US" sz="1600" smtClean="0"/>
              <a:t>代表表格的行，</a:t>
            </a:r>
            <a:r>
              <a:rPr lang="en-US" altLang="zh-CN" sz="1600" smtClean="0"/>
              <a:t>&lt;TD&gt;</a:t>
            </a:r>
            <a:r>
              <a:rPr lang="zh-CN" altLang="en-US" sz="1600" smtClean="0"/>
              <a:t>代表表格的列。</a:t>
            </a:r>
            <a:r>
              <a:rPr lang="zh-CN" altLang="en-US" sz="2000" smtClean="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2997200"/>
            <a:ext cx="9467850" cy="256381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案例名称：基本表格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2-07.htm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&lt;TABLE BORDER="1"&gt;</a:t>
            </a:r>
          </a:p>
          <a:p>
            <a:pPr eaLnBrk="0" hangingPunct="0"/>
            <a:r>
              <a:rPr lang="en-US" altLang="zh-CN"/>
              <a:t>		&lt;TR&gt;  &lt;TD&gt;</a:t>
            </a:r>
            <a:r>
              <a:rPr lang="zh-CN" altLang="en-US"/>
              <a:t>第一行第一列</a:t>
            </a:r>
            <a:r>
              <a:rPr lang="en-US" altLang="zh-CN"/>
              <a:t>&lt;/TD&gt;&lt;TD&gt;</a:t>
            </a:r>
            <a:r>
              <a:rPr lang="zh-CN" altLang="en-US"/>
              <a:t>第一行第二列</a:t>
            </a:r>
            <a:r>
              <a:rPr lang="en-US" altLang="zh-CN"/>
              <a:t>&lt;/TD&gt; &lt;/TR&gt;</a:t>
            </a:r>
          </a:p>
          <a:p>
            <a:pPr eaLnBrk="0" hangingPunct="0"/>
            <a:r>
              <a:rPr lang="en-US" altLang="zh-CN"/>
              <a:t>		&lt;TR&gt;  &lt;TD&gt;</a:t>
            </a:r>
            <a:r>
              <a:rPr lang="zh-CN" altLang="en-US"/>
              <a:t>第二行第一列</a:t>
            </a:r>
            <a:r>
              <a:rPr lang="en-US" altLang="zh-CN"/>
              <a:t>&lt;/TD&gt;&lt;TD&gt;</a:t>
            </a:r>
            <a:r>
              <a:rPr lang="zh-CN" altLang="en-US"/>
              <a:t>第二行第二列</a:t>
            </a:r>
            <a:r>
              <a:rPr lang="en-US" altLang="zh-CN"/>
              <a:t>&lt;/TD&gt; &lt;/TR&gt;</a:t>
            </a:r>
          </a:p>
          <a:p>
            <a:pPr eaLnBrk="0" hangingPunct="0"/>
            <a:r>
              <a:rPr lang="en-US" altLang="zh-CN"/>
              <a:t>		&lt;TR&gt;  &lt;TD&gt;</a:t>
            </a:r>
            <a:r>
              <a:rPr lang="zh-CN" altLang="en-US"/>
              <a:t>第三行第一列</a:t>
            </a:r>
            <a:r>
              <a:rPr lang="en-US" altLang="zh-CN"/>
              <a:t>&lt;/TD&gt;&lt;TD&gt;</a:t>
            </a:r>
            <a:r>
              <a:rPr lang="zh-CN" altLang="en-US"/>
              <a:t>第三行第二列</a:t>
            </a:r>
            <a:r>
              <a:rPr lang="en-US" altLang="zh-CN"/>
              <a:t>&lt;/TD&gt; &lt;/TR&gt;</a:t>
            </a:r>
          </a:p>
          <a:p>
            <a:pPr eaLnBrk="0" hangingPunct="0"/>
            <a:r>
              <a:rPr lang="en-US" altLang="zh-CN"/>
              <a:t>	&lt;/TABLE&gt;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7987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5229225"/>
            <a:ext cx="3810000" cy="1809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表格的灵活应用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23850" y="1844675"/>
            <a:ext cx="4371975" cy="4737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案例名称：跨行和跨列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2-08.htm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&lt;HTML&gt;&lt;BODY&gt;</a:t>
            </a:r>
          </a:p>
          <a:p>
            <a:pPr eaLnBrk="0" hangingPunct="0"/>
            <a:r>
              <a:rPr lang="en-US" altLang="zh-CN" sz="1600"/>
              <a:t>  &lt;TABLE BORDER="1"&gt;</a:t>
            </a:r>
          </a:p>
          <a:p>
            <a:pPr eaLnBrk="0" hangingPunct="0"/>
            <a:r>
              <a:rPr lang="en-US" altLang="zh-CN" sz="1600"/>
              <a:t>    &lt;TR&gt;</a:t>
            </a:r>
          </a:p>
          <a:p>
            <a:pPr eaLnBrk="0" hangingPunct="0"/>
            <a:r>
              <a:rPr lang="en-US" altLang="zh-CN" sz="1600"/>
              <a:t>      &lt;TD ROWSPAN="2"&gt;</a:t>
            </a:r>
            <a:r>
              <a:rPr lang="zh-CN" altLang="en-US" sz="1600"/>
              <a:t>跨两行</a:t>
            </a:r>
            <a:r>
              <a:rPr lang="en-US" altLang="zh-CN" sz="1600"/>
              <a:t>&lt;/TD&gt;</a:t>
            </a:r>
          </a:p>
          <a:p>
            <a:pPr eaLnBrk="0" hangingPunct="0"/>
            <a:r>
              <a:rPr lang="en-US" altLang="zh-CN" sz="1600"/>
              <a:t>      &lt;TD COLSPAN="2"&gt;</a:t>
            </a:r>
            <a:r>
              <a:rPr lang="zh-CN" altLang="en-US" sz="1600"/>
              <a:t>跨两列</a:t>
            </a:r>
            <a:r>
              <a:rPr lang="en-US" altLang="zh-CN" sz="1600"/>
              <a:t>&lt;/TD&gt;</a:t>
            </a:r>
          </a:p>
          <a:p>
            <a:pPr eaLnBrk="0" hangingPunct="0"/>
            <a:r>
              <a:rPr lang="en-US" altLang="zh-CN" sz="1600"/>
              <a:t>    &lt;/TR&gt;</a:t>
            </a:r>
          </a:p>
          <a:p>
            <a:pPr eaLnBrk="0" hangingPunct="0"/>
            <a:r>
              <a:rPr lang="en-US" altLang="zh-CN" sz="1600"/>
              <a:t>    &lt;TR&gt;</a:t>
            </a:r>
          </a:p>
          <a:p>
            <a:pPr eaLnBrk="0" hangingPunct="0"/>
            <a:r>
              <a:rPr lang="en-US" altLang="zh-CN" sz="1600"/>
              <a:t>      &lt;TD&gt;1000&lt;/TD&gt;</a:t>
            </a:r>
          </a:p>
          <a:p>
            <a:pPr eaLnBrk="0" hangingPunct="0"/>
            <a:r>
              <a:rPr lang="en-US" altLang="zh-CN" sz="1600"/>
              <a:t>      &lt;TD&gt;1000&lt;/TD&gt;</a:t>
            </a:r>
          </a:p>
          <a:p>
            <a:pPr eaLnBrk="0" hangingPunct="0"/>
            <a:r>
              <a:rPr lang="en-US" altLang="zh-CN" sz="1600"/>
              <a:t>    &lt;/TR&gt;</a:t>
            </a:r>
          </a:p>
          <a:p>
            <a:pPr eaLnBrk="0" hangingPunct="0"/>
            <a:r>
              <a:rPr lang="en-US" altLang="zh-CN" sz="1600"/>
              <a:t>    &lt;TR&gt;</a:t>
            </a:r>
          </a:p>
          <a:p>
            <a:pPr eaLnBrk="0" hangingPunct="0"/>
            <a:r>
              <a:rPr lang="en-US" altLang="zh-CN" sz="1600"/>
              <a:t>      &lt;TD&gt;3000&lt;/TD&gt;</a:t>
            </a:r>
          </a:p>
          <a:p>
            <a:pPr eaLnBrk="0" hangingPunct="0"/>
            <a:r>
              <a:rPr lang="en-US" altLang="zh-CN" sz="1600"/>
              <a:t>      &lt;TD&gt;2000&lt;/TD&gt;</a:t>
            </a:r>
          </a:p>
          <a:p>
            <a:pPr eaLnBrk="0" hangingPunct="0"/>
            <a:r>
              <a:rPr lang="en-US" altLang="zh-CN" sz="1600"/>
              <a:t>      &lt;TD&gt;4000&lt;/TD&gt;</a:t>
            </a:r>
          </a:p>
          <a:p>
            <a:pPr eaLnBrk="0" hangingPunct="0"/>
            <a:r>
              <a:rPr lang="en-US" altLang="zh-CN" sz="1600"/>
              <a:t>    &lt;/TR&gt;</a:t>
            </a:r>
          </a:p>
          <a:p>
            <a:pPr eaLnBrk="0" hangingPunct="0"/>
            <a:r>
              <a:rPr lang="en-US" altLang="zh-CN" sz="1600"/>
              <a:t>  &lt;/TABLE&gt;</a:t>
            </a:r>
          </a:p>
          <a:p>
            <a:pPr eaLnBrk="0" hangingPunct="0"/>
            <a:r>
              <a:rPr lang="en-US" altLang="zh-CN" sz="1600"/>
              <a:t>&lt;/BODY&gt;&lt;/HTML&gt;</a:t>
            </a: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2636838"/>
            <a:ext cx="5010150" cy="226695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Cellpadding</a:t>
            </a:r>
            <a:r>
              <a:rPr lang="zh-CN" altLang="en-US" cap="none" smtClean="0"/>
              <a:t>和</a:t>
            </a:r>
            <a:r>
              <a:rPr lang="en-US" altLang="zh-CN" cap="none" smtClean="0"/>
              <a:t>Cellspacing</a:t>
            </a:r>
            <a:r>
              <a:rPr lang="zh-CN" altLang="en-US" cap="none" smtClean="0"/>
              <a:t>属性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84213" y="1916113"/>
            <a:ext cx="3810000" cy="4114800"/>
          </a:xfrm>
        </p:spPr>
        <p:txBody>
          <a:bodyPr/>
          <a:lstStyle/>
          <a:p>
            <a:r>
              <a:rPr lang="en-US" altLang="zh-CN" sz="2000" smtClean="0"/>
              <a:t>Cellpading</a:t>
            </a:r>
            <a:r>
              <a:rPr lang="zh-CN" altLang="en-US" sz="2000" smtClean="0"/>
              <a:t>的意思是单元格的边距，指的是字与单元格边框的距离。</a:t>
            </a:r>
            <a:r>
              <a:rPr lang="en-US" altLang="zh-CN" sz="2000" smtClean="0"/>
              <a:t>Cellspacing</a:t>
            </a:r>
            <a:r>
              <a:rPr lang="zh-CN" altLang="en-US" sz="2000" smtClean="0"/>
              <a:t>的意思是单元格间距，指的是单元格之间的距离。 </a:t>
            </a: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83013" y="2673350"/>
            <a:ext cx="3659187" cy="2257425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案例</a:t>
            </a:r>
            <a:r>
              <a:rPr lang="en-US" altLang="zh-CN" b="1" cap="none" smtClean="0"/>
              <a:t>2-1</a:t>
            </a:r>
            <a:r>
              <a:rPr lang="zh-CN" altLang="en-US" b="1" cap="none" smtClean="0"/>
              <a:t>：表格的样式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2120900"/>
            <a:ext cx="8172450" cy="4737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案例名称：表格的样式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StyleTable.htm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&lt;HTML&gt;&lt;BODY&gt;</a:t>
            </a:r>
          </a:p>
          <a:p>
            <a:pPr eaLnBrk="0" hangingPunct="0"/>
            <a:r>
              <a:rPr lang="en-US" altLang="zh-CN" sz="1600"/>
              <a:t>&lt;TABLE BORDER="4" BORDERCOLOR="ORANGE"&gt;</a:t>
            </a:r>
          </a:p>
          <a:p>
            <a:pPr eaLnBrk="0" hangingPunct="0"/>
            <a:r>
              <a:rPr lang="en-US" altLang="zh-CN" sz="1600"/>
              <a:t>&lt;TR BGCOLOR="ORANGE" ALIGN="MIDDLE"&gt;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序号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大学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师资评分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学生评分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&lt;TD&gt;&lt;FONT COLOR="WHITE"&gt;&lt;B&gt;</a:t>
            </a:r>
            <a:r>
              <a:rPr lang="zh-CN" altLang="en-US" sz="1600"/>
              <a:t>设备评分</a:t>
            </a:r>
            <a:r>
              <a:rPr lang="en-US" altLang="zh-CN" sz="1600"/>
              <a:t>&lt;/B&gt;&lt;/FONT&gt;&lt;/TD&gt;</a:t>
            </a:r>
          </a:p>
          <a:p>
            <a:pPr eaLnBrk="0" hangingPunct="0"/>
            <a:r>
              <a:rPr lang="en-US" altLang="zh-CN" sz="1600"/>
              <a:t>&lt;/TR&gt;</a:t>
            </a:r>
          </a:p>
          <a:p>
            <a:pPr eaLnBrk="0" hangingPunct="0"/>
            <a:r>
              <a:rPr lang="en-US" altLang="zh-CN" sz="1600"/>
              <a:t>&lt;TR ALIGN="MIDDLE"&gt;</a:t>
            </a:r>
          </a:p>
          <a:p>
            <a:pPr eaLnBrk="0" hangingPunct="0"/>
            <a:r>
              <a:rPr lang="en-US" altLang="zh-CN" sz="1600"/>
              <a:t>&lt;TD&gt;1&lt;/TD&gt;&lt;TD&gt;</a:t>
            </a:r>
            <a:r>
              <a:rPr lang="zh-CN" altLang="en-US" sz="1600"/>
              <a:t>清华大学</a:t>
            </a:r>
            <a:r>
              <a:rPr lang="en-US" altLang="zh-CN" sz="1600"/>
              <a:t>&lt;/TD&gt;&lt;TD&gt;100&lt;/TD&gt;&lt;TD&gt;100&lt;/TD&gt;&lt;TD&gt;100&lt;/TD&gt;</a:t>
            </a:r>
          </a:p>
          <a:p>
            <a:pPr eaLnBrk="0" hangingPunct="0"/>
            <a:r>
              <a:rPr lang="en-US" altLang="zh-CN" sz="1600"/>
              <a:t>&lt;/TR&gt;</a:t>
            </a:r>
          </a:p>
          <a:p>
            <a:pPr eaLnBrk="0" hangingPunct="0"/>
            <a:r>
              <a:rPr lang="en-US" altLang="zh-CN" sz="1600"/>
              <a:t>&lt;TR ALIGN="MIDDLE"&gt;</a:t>
            </a:r>
          </a:p>
          <a:p>
            <a:pPr eaLnBrk="0" hangingPunct="0"/>
            <a:r>
              <a:rPr lang="en-US" altLang="zh-CN" sz="1600"/>
              <a:t>&lt;TD&gt;2&lt;/TD&gt;&lt;TD&gt;</a:t>
            </a:r>
            <a:r>
              <a:rPr lang="zh-CN" altLang="en-US" sz="1600"/>
              <a:t>北京大学</a:t>
            </a:r>
            <a:r>
              <a:rPr lang="en-US" altLang="zh-CN" sz="1600"/>
              <a:t>&lt;/TD&gt;&lt;TD&gt;100&lt;/TD&gt;&lt;TD&gt;100&lt;/TD&gt;&lt;TD&gt;97&lt;/TD&gt;</a:t>
            </a:r>
          </a:p>
          <a:p>
            <a:pPr eaLnBrk="0" hangingPunct="0"/>
            <a:r>
              <a:rPr lang="en-US" altLang="zh-CN" sz="1600"/>
              <a:t>&lt;/TR&gt;</a:t>
            </a:r>
          </a:p>
          <a:p>
            <a:pPr eaLnBrk="0" hangingPunct="0"/>
            <a:r>
              <a:rPr lang="en-US" altLang="zh-CN" sz="1600"/>
              <a:t>&lt;/TABLE&gt;</a:t>
            </a:r>
          </a:p>
          <a:p>
            <a:pPr eaLnBrk="0" hangingPunct="0"/>
            <a:r>
              <a:rPr lang="en-US" altLang="zh-CN" sz="1600"/>
              <a:t>&lt;/BODY&gt;&lt;/HTML&gt;</a:t>
            </a:r>
          </a:p>
        </p:txBody>
      </p:sp>
      <p:pic>
        <p:nvPicPr>
          <p:cNvPr id="829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443663" y="2060575"/>
            <a:ext cx="5010150" cy="226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 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表单的功能是收集用户信息实现系统与用户交互。比如</a:t>
            </a:r>
            <a:r>
              <a:rPr lang="en-US" altLang="zh-CN" smtClean="0"/>
              <a:t>E-mail</a:t>
            </a:r>
            <a:r>
              <a:rPr lang="zh-CN" altLang="en-US" smtClean="0"/>
              <a:t>信箱的注册页面就是一个十分典型的表单页面。</a:t>
            </a:r>
          </a:p>
          <a:p>
            <a:r>
              <a:rPr lang="zh-CN" altLang="en-US" smtClean="0"/>
              <a:t>表单信息的处理过程如下：当单击表单中的提交按钮时，表单中的信息就会上传到服务器中，然后由服务器端的应用程序（例如</a:t>
            </a:r>
            <a:r>
              <a:rPr lang="en-US" altLang="zh-CN" smtClean="0"/>
              <a:t>CGI</a:t>
            </a:r>
            <a:r>
              <a:rPr lang="zh-CN" altLang="en-US" smtClean="0"/>
              <a:t>，</a:t>
            </a:r>
            <a:r>
              <a:rPr lang="en-US" altLang="zh-CN" smtClean="0"/>
              <a:t>ASP</a:t>
            </a:r>
            <a:r>
              <a:rPr lang="zh-CN" altLang="en-US" smtClean="0"/>
              <a:t>，</a:t>
            </a:r>
            <a:r>
              <a:rPr lang="en-US" altLang="zh-CN" smtClean="0"/>
              <a:t>PHP</a:t>
            </a:r>
            <a:r>
              <a:rPr lang="zh-CN" altLang="en-US" smtClean="0"/>
              <a:t>，</a:t>
            </a:r>
            <a:r>
              <a:rPr lang="en-US" altLang="zh-CN" smtClean="0"/>
              <a:t>JSP</a:t>
            </a:r>
            <a:r>
              <a:rPr lang="zh-CN" altLang="en-US" smtClean="0"/>
              <a:t>等）进行处理，处理后将用户提交的信息存储在服务器端的数据库中，或者将有关信息返回到客户端浏览器上。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表单头及其属性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34938" y="2009775"/>
            <a:ext cx="887412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案例名称：表单的基本使用方法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2-10.htm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&lt;FORM METHOD="Post" ACTION="do_submit.htm" 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用户名： </a:t>
            </a:r>
            <a:r>
              <a:rPr lang="en-US" altLang="zh-CN"/>
              <a:t>&lt;INPUT TYPE="Text" NAME="UserID"&gt;&lt;BR&gt;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密码：　 </a:t>
            </a:r>
            <a:r>
              <a:rPr lang="en-US" altLang="zh-CN"/>
              <a:t>&lt;INPUT TYPE="Password" NAME="UserPWD"&gt;&lt;BR&gt;&lt;BR&gt;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　　　　 </a:t>
            </a:r>
            <a:r>
              <a:rPr lang="en-US" altLang="zh-CN"/>
              <a:t>&lt;INPUT TYPE="Submit" VALUE="</a:t>
            </a:r>
            <a:r>
              <a:rPr lang="zh-CN" altLang="en-US"/>
              <a:t>提交</a:t>
            </a:r>
            <a:r>
              <a:rPr lang="en-US" altLang="zh-CN"/>
              <a:t>" NAME="B1"&gt;</a:t>
            </a:r>
          </a:p>
          <a:p>
            <a:pPr eaLnBrk="0" hangingPunct="0"/>
            <a:r>
              <a:rPr lang="en-US" altLang="zh-CN"/>
              <a:t>		</a:t>
            </a:r>
            <a:r>
              <a:rPr lang="zh-CN" altLang="en-US"/>
              <a:t>　　</a:t>
            </a:r>
            <a:r>
              <a:rPr lang="en-US" altLang="zh-CN"/>
              <a:t>&lt;INPUT TYPE="Reset" VALUE="</a:t>
            </a:r>
            <a:r>
              <a:rPr lang="zh-CN" altLang="en-US"/>
              <a:t>重写</a:t>
            </a:r>
            <a:r>
              <a:rPr lang="en-US" altLang="zh-CN"/>
              <a:t>" NAME="B2"&gt;</a:t>
            </a:r>
          </a:p>
          <a:p>
            <a:pPr eaLnBrk="0" hangingPunct="0"/>
            <a:r>
              <a:rPr lang="en-US" altLang="zh-CN"/>
              <a:t>	&lt;/FORM&gt;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348038" y="4941888"/>
            <a:ext cx="5010150" cy="226695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表单中常用控件 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577013" cy="4873625"/>
          </a:xfrm>
        </p:spPr>
        <p:txBody>
          <a:bodyPr/>
          <a:lstStyle/>
          <a:p>
            <a:r>
              <a:rPr lang="zh-CN" altLang="en-US" sz="1600" smtClean="0"/>
              <a:t>在常用的表单制作过程中，经常遇到的是按钮制作、输入元素的制作等。常见的表单控件包括文本框、文本域、密码框、多选框、单选框和下拉列表框，等等。 </a:t>
            </a:r>
          </a:p>
        </p:txBody>
      </p:sp>
      <p:pic>
        <p:nvPicPr>
          <p:cNvPr id="860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222375" y="2844800"/>
            <a:ext cx="4705350" cy="33464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块级元素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1989138"/>
            <a:ext cx="9312275" cy="15589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案例名称：使用块级元素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2-12.htm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	&lt;BODY&gt;</a:t>
            </a:r>
          </a:p>
          <a:p>
            <a:pPr eaLnBrk="0" hangingPunct="0"/>
            <a:r>
              <a:rPr lang="en-US" altLang="zh-CN" sz="1600"/>
              <a:t>		&lt;DIV ID="MYDIV" STYLE="Background:yellow"&gt;I am a layer!&lt;/DIV&gt;</a:t>
            </a:r>
          </a:p>
          <a:p>
            <a:pPr eaLnBrk="0" hangingPunct="0"/>
            <a:r>
              <a:rPr lang="en-US" altLang="zh-CN" sz="1600"/>
              <a:t>		&lt;SPAN ID="MYDIV" STYLE="Background:yellow"&gt;I am a Span!&lt;/SPAN&gt;</a:t>
            </a:r>
          </a:p>
          <a:p>
            <a:pPr eaLnBrk="0" hangingPunct="0"/>
            <a:r>
              <a:rPr lang="en-US" altLang="zh-CN" sz="1600"/>
              <a:t>	&lt;/BODY&gt;&lt;/HTML&gt;</a:t>
            </a:r>
          </a:p>
        </p:txBody>
      </p:sp>
      <p:pic>
        <p:nvPicPr>
          <p:cNvPr id="870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0075" y="3527425"/>
            <a:ext cx="4814888" cy="26844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内容提要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000" b="1" smtClean="0"/>
              <a:t>本章首先介绍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的发展历史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然后介绍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的基本框架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详细介绍了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的各种常用标记：文字标记、图片标记、超级链接标记，等等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的基本使用方法，如何让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与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协同工作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JavaScript</a:t>
            </a:r>
            <a:r>
              <a:rPr lang="zh-CN" altLang="en-US" sz="2000" b="1" smtClean="0"/>
              <a:t>中的变量、数组、表达式、运算符、流程控制语句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smtClean="0"/>
              <a:t>JavaScript</a:t>
            </a:r>
            <a:r>
              <a:rPr lang="zh-CN" altLang="en-US" sz="2000" b="1" smtClean="0"/>
              <a:t>的函数、内置对象、浏览器对象的层次和</a:t>
            </a:r>
            <a:r>
              <a:rPr lang="en-US" altLang="zh-CN" sz="2000" b="1" smtClean="0"/>
              <a:t>DOM</a:t>
            </a:r>
            <a:r>
              <a:rPr lang="zh-CN" altLang="en-US" sz="2000" b="1" smtClean="0"/>
              <a:t>模型的建立和使用</a:t>
            </a:r>
            <a:r>
              <a:rPr lang="zh-CN" alt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设计网页框架 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23850" y="1916113"/>
            <a:ext cx="817562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案例名称：上下框架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2-14.htm</a:t>
            </a:r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     &lt;FRAMESET ROWS="20%,*"&gt;</a:t>
            </a:r>
          </a:p>
          <a:p>
            <a:pPr eaLnBrk="0" hangingPunct="0"/>
            <a:r>
              <a:rPr lang="en-US" altLang="zh-CN"/>
              <a:t>          &lt;FRAME NAME="TOP" SRC="TOP.HTM" NORESIZE&gt;</a:t>
            </a:r>
          </a:p>
          <a:p>
            <a:pPr eaLnBrk="0" hangingPunct="0"/>
            <a:r>
              <a:rPr lang="en-US" altLang="zh-CN"/>
              <a:t>          &lt;FRAME NAME="BOTTOM" SRC="BOTTOM.HTM" NORESIZE&gt;</a:t>
            </a:r>
          </a:p>
          <a:p>
            <a:pPr eaLnBrk="0" hangingPunct="0"/>
            <a:r>
              <a:rPr lang="en-US" altLang="zh-CN"/>
              <a:t>     &lt;/FRAMESET&gt;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8909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059113" y="4221163"/>
            <a:ext cx="5705475" cy="29527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使用框架 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092825" cy="4873625"/>
          </a:xfrm>
        </p:spPr>
        <p:txBody>
          <a:bodyPr/>
          <a:lstStyle/>
          <a:p>
            <a:r>
              <a:rPr lang="zh-CN" altLang="en-US" sz="1600" smtClean="0"/>
              <a:t>一般在工程应用中，都是由三个页面组成的框架组合，分成上框架，右框架和左框架 </a:t>
            </a:r>
          </a:p>
        </p:txBody>
      </p:sp>
      <p:pic>
        <p:nvPicPr>
          <p:cNvPr id="901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68450" y="2760663"/>
            <a:ext cx="3660775" cy="2560637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CSS</a:t>
            </a:r>
            <a:r>
              <a:rPr lang="zh-CN" altLang="en-US" cap="none" smtClean="0"/>
              <a:t>编程技术 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smtClean="0"/>
              <a:t>CSS</a:t>
            </a:r>
            <a:r>
              <a:rPr lang="zh-CN" altLang="en-US" sz="1800" smtClean="0"/>
              <a:t>（</a:t>
            </a:r>
            <a:r>
              <a:rPr lang="en-US" altLang="zh-CN" sz="1800" smtClean="0"/>
              <a:t>Cascading Style Sheets</a:t>
            </a:r>
            <a:r>
              <a:rPr lang="zh-CN" altLang="en-US" sz="1800" smtClean="0"/>
              <a:t>）中文翻译为层叠样式表单，简称样式单，是近几年才发展起来的新技术</a:t>
            </a:r>
          </a:p>
          <a:p>
            <a:endParaRPr lang="zh-CN" altLang="en-US" sz="1800" smtClean="0"/>
          </a:p>
          <a:p>
            <a:r>
              <a:rPr lang="en-US" altLang="zh-CN" sz="2000" smtClean="0"/>
              <a:t>1998</a:t>
            </a:r>
            <a:r>
              <a:rPr lang="zh-CN" altLang="en-US" sz="2000" smtClean="0"/>
              <a:t>年</a:t>
            </a:r>
            <a:r>
              <a:rPr lang="en-US" altLang="zh-CN" sz="2000" smtClean="0"/>
              <a:t>5</a:t>
            </a:r>
            <a:r>
              <a:rPr lang="zh-CN" altLang="en-US" sz="2000" smtClean="0"/>
              <a:t>月</a:t>
            </a:r>
            <a:r>
              <a:rPr lang="en-US" altLang="zh-CN" sz="2000" smtClean="0"/>
              <a:t>12</a:t>
            </a:r>
            <a:r>
              <a:rPr lang="zh-CN" altLang="en-US" sz="2000" smtClean="0"/>
              <a:t>日，</a:t>
            </a:r>
            <a:r>
              <a:rPr lang="en-US" altLang="zh-CN" sz="2000" smtClean="0"/>
              <a:t>CSS level 2</a:t>
            </a:r>
            <a:r>
              <a:rPr lang="zh-CN" altLang="en-US" sz="2000" smtClean="0"/>
              <a:t>才成为</a:t>
            </a:r>
            <a:r>
              <a:rPr lang="en-US" altLang="zh-CN" sz="2000" smtClean="0"/>
              <a:t>W3C </a:t>
            </a:r>
            <a:r>
              <a:rPr lang="zh-CN" altLang="en-US" sz="2000" smtClean="0"/>
              <a:t>的标准，它是一组样式，样式中的属性在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元素中依次出现，并显示在浏览器中。样式可以定义在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文档的标志里，也可以在外部附加文档作为外加文档。</a:t>
            </a:r>
            <a:r>
              <a:rPr lang="en-US" altLang="zh-CN" sz="2000" smtClean="0"/>
              <a:t>CSS</a:t>
            </a:r>
            <a:r>
              <a:rPr lang="zh-CN" altLang="en-US" sz="2000" smtClean="0"/>
              <a:t>的功能无比强大，</a:t>
            </a:r>
            <a:r>
              <a:rPr lang="en-US" altLang="zh-CN" sz="2000" smtClean="0"/>
              <a:t>W3C</a:t>
            </a:r>
            <a:r>
              <a:rPr lang="zh-CN" altLang="en-US" sz="2000" smtClean="0"/>
              <a:t>也极力向世界推广这一先进技术。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CSS</a:t>
            </a:r>
            <a:r>
              <a:rPr lang="zh-CN" altLang="en-US" cap="none" smtClean="0"/>
              <a:t>概述 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简单来说，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是一种标记语言，而</a:t>
            </a:r>
            <a:r>
              <a:rPr lang="en-US" altLang="zh-CN" sz="2000" smtClean="0"/>
              <a:t>CSS</a:t>
            </a:r>
            <a:r>
              <a:rPr lang="zh-CN" altLang="en-US" sz="2000" smtClean="0"/>
              <a:t>是这种标记的一种重要扩展，可以进一步美化页面。换句话说，</a:t>
            </a:r>
            <a:r>
              <a:rPr lang="en-US" altLang="zh-CN" sz="2000" smtClean="0"/>
              <a:t>CSS</a:t>
            </a:r>
            <a:r>
              <a:rPr lang="zh-CN" altLang="en-US" sz="2000" smtClean="0"/>
              <a:t>是一种用来装饰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的标记集合。</a:t>
            </a:r>
          </a:p>
          <a:p>
            <a:endParaRPr lang="zh-CN" altLang="en-US" sz="2000" smtClean="0"/>
          </a:p>
          <a:p>
            <a:r>
              <a:rPr lang="en-US" altLang="zh-CN" sz="2000" smtClean="0"/>
              <a:t>CSS</a:t>
            </a:r>
            <a:r>
              <a:rPr lang="zh-CN" altLang="en-US" sz="2000" smtClean="0"/>
              <a:t>样式规则组成为：选择符 </a:t>
            </a:r>
            <a:r>
              <a:rPr lang="en-US" altLang="zh-CN" sz="2000" smtClean="0"/>
              <a:t>{ </a:t>
            </a:r>
            <a:r>
              <a:rPr lang="zh-CN" altLang="en-US" sz="2000" smtClean="0"/>
              <a:t>属性</a:t>
            </a:r>
            <a:r>
              <a:rPr lang="en-US" altLang="zh-CN" sz="2000" smtClean="0"/>
              <a:t>: </a:t>
            </a:r>
            <a:r>
              <a:rPr lang="zh-CN" altLang="en-US" sz="2000" smtClean="0"/>
              <a:t>值 </a:t>
            </a:r>
            <a:r>
              <a:rPr lang="en-US" altLang="zh-CN" sz="2000" smtClean="0"/>
              <a:t>}</a:t>
            </a:r>
            <a:r>
              <a:rPr lang="zh-CN" altLang="en-US" sz="2000" smtClean="0"/>
              <a:t>，单一选择符的复合样式声明应该用分号隔开，如：选择符 </a:t>
            </a:r>
            <a:r>
              <a:rPr lang="en-US" altLang="zh-CN" sz="2000" smtClean="0"/>
              <a:t>{ </a:t>
            </a:r>
            <a:r>
              <a:rPr lang="zh-CN" altLang="en-US" sz="2000" smtClean="0"/>
              <a:t>属性</a:t>
            </a:r>
            <a:r>
              <a:rPr lang="en-US" altLang="zh-CN" sz="2000" smtClean="0"/>
              <a:t>1: </a:t>
            </a:r>
            <a:r>
              <a:rPr lang="zh-CN" altLang="en-US" sz="2000" smtClean="0"/>
              <a:t>值</a:t>
            </a:r>
            <a:r>
              <a:rPr lang="en-US" altLang="zh-CN" sz="2000" smtClean="0"/>
              <a:t>1; </a:t>
            </a:r>
            <a:r>
              <a:rPr lang="zh-CN" altLang="en-US" sz="2000" smtClean="0"/>
              <a:t>属性</a:t>
            </a:r>
            <a:r>
              <a:rPr lang="en-US" altLang="zh-CN" sz="2000" smtClean="0"/>
              <a:t>2: </a:t>
            </a:r>
            <a:r>
              <a:rPr lang="zh-CN" altLang="en-US" sz="2000" smtClean="0"/>
              <a:t>值</a:t>
            </a:r>
            <a:r>
              <a:rPr lang="en-US" altLang="zh-CN" sz="2000" smtClean="0"/>
              <a:t>2 }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CSS</a:t>
            </a:r>
            <a:endParaRPr lang="zh-CN" altLang="en-US" b="1" cap="none" smtClean="0">
              <a:solidFill>
                <a:schemeClr val="tx1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50825" y="1989138"/>
            <a:ext cx="8131175" cy="3937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CSS</a:t>
            </a:r>
            <a:endParaRPr lang="en-US" altLang="zh-CN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2-16.htm</a:t>
            </a:r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	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	H1 { FONT-SIZE: X-LARGE; COLOR: RED }</a:t>
            </a:r>
          </a:p>
          <a:p>
            <a:pPr eaLnBrk="0" hangingPunct="0"/>
            <a:r>
              <a:rPr lang="en-US" altLang="zh-CN"/>
              <a:t>			H2 { FONT-SIZE: LARGE; COLOR: BLUE }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	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中国，我的祖国！</a:t>
            </a:r>
            <a:r>
              <a:rPr lang="en-US" altLang="zh-CN"/>
              <a:t>H1</a:t>
            </a:r>
            <a:r>
              <a:rPr lang="zh-CN" altLang="en-US"/>
              <a:t>显示的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&lt;H2&gt;</a:t>
            </a:r>
            <a:r>
              <a:rPr lang="zh-CN" altLang="en-US"/>
              <a:t>中国，我的祖国！</a:t>
            </a:r>
            <a:r>
              <a:rPr lang="en-US" altLang="zh-CN"/>
              <a:t>H2</a:t>
            </a:r>
            <a:r>
              <a:rPr lang="zh-CN" altLang="en-US"/>
              <a:t>显示的</a:t>
            </a:r>
            <a:r>
              <a:rPr lang="en-US" altLang="zh-CN"/>
              <a:t>&lt;/H2&gt;</a:t>
            </a:r>
          </a:p>
          <a:p>
            <a:pPr eaLnBrk="0" hangingPunct="0"/>
            <a:r>
              <a:rPr lang="en-US" altLang="zh-CN"/>
              <a:t>	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9318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0"/>
            <a:ext cx="5010150" cy="226695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加载</a:t>
            </a:r>
            <a:r>
              <a:rPr lang="en-US" altLang="zh-CN" cap="none" smtClean="0"/>
              <a:t>CSS</a:t>
            </a:r>
            <a:r>
              <a:rPr lang="zh-CN" altLang="en-US" cap="none" smtClean="0"/>
              <a:t>样式的三种方式 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CSS</a:t>
            </a:r>
            <a:r>
              <a:rPr lang="zh-CN" altLang="en-US" smtClean="0"/>
              <a:t>来格式化网页，共有三种方式：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HEAD</a:t>
            </a:r>
            <a:r>
              <a:rPr lang="zh-CN" altLang="en-US" smtClean="0"/>
              <a:t>中引用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BODY</a:t>
            </a:r>
            <a:r>
              <a:rPr lang="zh-CN" altLang="en-US" smtClean="0"/>
              <a:t>中引用</a:t>
            </a:r>
          </a:p>
          <a:p>
            <a:pPr lvl="1"/>
            <a:r>
              <a:rPr lang="zh-CN" altLang="en-US" smtClean="0"/>
              <a:t>作为文件来引用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HEAD</a:t>
            </a:r>
            <a:r>
              <a:rPr lang="zh-CN" altLang="en-US" cap="none" smtClean="0"/>
              <a:t>内引用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95288" y="1989138"/>
            <a:ext cx="7038975" cy="3937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HEAD</a:t>
            </a:r>
            <a:r>
              <a:rPr lang="zh-CN" altLang="en-US" b="1"/>
              <a:t>内引用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2-17.htm</a:t>
            </a:r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    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   H1 {COLOR:GREEN;FONT-SIZE:37PX;}</a:t>
            </a:r>
          </a:p>
          <a:p>
            <a:pPr eaLnBrk="0" hangingPunct="0"/>
            <a:r>
              <a:rPr lang="en-US" altLang="zh-CN"/>
              <a:t>		   P {BACKGROUND:YELLOW;}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    &lt;/HEAD&gt;</a:t>
            </a:r>
          </a:p>
          <a:p>
            <a:pPr eaLnBrk="0" hangingPunct="0"/>
            <a:r>
              <a:rPr lang="en-US" altLang="zh-CN"/>
              <a:t>    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北京大学，清华大学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&lt;P&gt;</a:t>
            </a:r>
            <a:r>
              <a:rPr lang="zh-CN" altLang="en-US"/>
              <a:t>南京大学，复旦大学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    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  <p:pic>
        <p:nvPicPr>
          <p:cNvPr id="9523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0"/>
            <a:ext cx="5010150" cy="2266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BODY</a:t>
            </a:r>
            <a:r>
              <a:rPr lang="zh-CN" altLang="en-US" cap="none" smtClean="0"/>
              <a:t>内引用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42913" y="1989138"/>
            <a:ext cx="8701087" cy="18034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</a:t>
            </a:r>
            <a:r>
              <a:rPr lang="en-US" altLang="zh-CN" sz="1600" b="1"/>
              <a:t>BODY</a:t>
            </a:r>
            <a:r>
              <a:rPr lang="zh-CN" altLang="en-US" sz="1600" b="1"/>
              <a:t>内引用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2-18.htm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 &lt;BODY&gt;</a:t>
            </a:r>
          </a:p>
          <a:p>
            <a:pPr eaLnBrk="0" hangingPunct="0"/>
            <a:r>
              <a:rPr lang="en-US" altLang="zh-CN" sz="1600"/>
              <a:t>		&lt;H1 STYLE="COLOR:GREEN;FONT-SIZE:37PX;"&gt;</a:t>
            </a:r>
          </a:p>
          <a:p>
            <a:pPr eaLnBrk="0" hangingPunct="0"/>
            <a:r>
              <a:rPr lang="zh-CN" altLang="en-US" sz="1600"/>
              <a:t>		北京大学，清华大学</a:t>
            </a:r>
            <a:r>
              <a:rPr lang="en-US" altLang="zh-CN" sz="1600"/>
              <a:t>&lt;/H1&gt;</a:t>
            </a:r>
          </a:p>
          <a:p>
            <a:pPr eaLnBrk="0" hangingPunct="0"/>
            <a:r>
              <a:rPr lang="en-US" altLang="zh-CN" sz="1600"/>
              <a:t>		&lt;P STYLE="BACKGROUND:YELLOW;"&gt;</a:t>
            </a:r>
            <a:r>
              <a:rPr lang="zh-CN" altLang="en-US" sz="1600"/>
              <a:t>南京大学，复旦大学</a:t>
            </a:r>
            <a:r>
              <a:rPr lang="en-US" altLang="zh-CN" sz="1600"/>
              <a:t>&lt;/P&gt;</a:t>
            </a:r>
          </a:p>
          <a:p>
            <a:pPr eaLnBrk="0" hangingPunct="0"/>
            <a:r>
              <a:rPr lang="en-US" altLang="zh-CN" sz="1600"/>
              <a:t>    &lt;/BODY&gt;&lt;/HTML&gt;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文件外引用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4213" y="1989138"/>
            <a:ext cx="5934075" cy="11906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案例名称：样式表文件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mystyle.css</a:t>
            </a:r>
            <a:endParaRPr lang="en-US" altLang="zh-CN"/>
          </a:p>
          <a:p>
            <a:pPr eaLnBrk="0" hangingPunct="0"/>
            <a:r>
              <a:rPr lang="en-US" altLang="zh-CN"/>
              <a:t>	H1 {COLOR:GREEN;FONT-SIZE:37PX;}</a:t>
            </a:r>
          </a:p>
          <a:p>
            <a:pPr eaLnBrk="0" hangingPunct="0"/>
            <a:r>
              <a:rPr lang="en-US" altLang="zh-CN"/>
              <a:t>	P {BACKGROUND:YELLOW;}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95288" y="3357563"/>
            <a:ext cx="7488237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案例名称：链接</a:t>
            </a:r>
            <a:r>
              <a:rPr lang="en-US" altLang="zh-CN" b="1"/>
              <a:t>CSS</a:t>
            </a:r>
            <a:r>
              <a:rPr lang="zh-CN" altLang="en-US" b="1"/>
              <a:t>文件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2-19.htm</a:t>
            </a:r>
            <a:endParaRPr lang="en-US" altLang="zh-CN"/>
          </a:p>
          <a:p>
            <a:pPr eaLnBrk="0" hangingPunct="0"/>
            <a:r>
              <a:rPr lang="en-US" altLang="zh-CN"/>
              <a:t>&lt;HTML&gt; &lt;HEAD&gt;</a:t>
            </a:r>
          </a:p>
          <a:p>
            <a:pPr eaLnBrk="0" hangingPunct="0"/>
            <a:r>
              <a:rPr lang="en-US" altLang="zh-CN"/>
              <a:t>		&lt;LINK REL=STYLESHEET HREF="mystyle.css" TYPE="TEXT/CSS"&gt;</a:t>
            </a:r>
          </a:p>
          <a:p>
            <a:pPr eaLnBrk="0" hangingPunct="0"/>
            <a:r>
              <a:rPr lang="en-US" altLang="zh-CN"/>
              <a:t>    &lt;/HEAD&gt;</a:t>
            </a:r>
          </a:p>
          <a:p>
            <a:pPr eaLnBrk="0" hangingPunct="0"/>
            <a:r>
              <a:rPr lang="en-US" altLang="zh-CN"/>
              <a:t>    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北京大学，清华大学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&lt;P&gt;</a:t>
            </a:r>
            <a:r>
              <a:rPr lang="zh-CN" altLang="en-US"/>
              <a:t>南京大学，复旦大学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    &lt;/BODY&gt;&lt;/HTML&gt;</a:t>
            </a:r>
          </a:p>
        </p:txBody>
      </p:sp>
      <p:pic>
        <p:nvPicPr>
          <p:cNvPr id="9728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33850" y="0"/>
            <a:ext cx="5010150" cy="226695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文件外导入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006475" y="2009775"/>
            <a:ext cx="7131050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案例名称：导入</a:t>
            </a:r>
            <a:r>
              <a:rPr lang="en-US" altLang="zh-CN" b="1"/>
              <a:t>CSS</a:t>
            </a:r>
            <a:r>
              <a:rPr lang="zh-CN" altLang="en-US" b="1"/>
              <a:t>文件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2-20.htm</a:t>
            </a:r>
            <a:endParaRPr lang="en-US" altLang="zh-CN"/>
          </a:p>
          <a:p>
            <a:pPr eaLnBrk="0" hangingPunct="0"/>
            <a:r>
              <a:rPr lang="en-US" altLang="zh-CN"/>
              <a:t>&lt;HTML&gt; 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	 @IMPORT URL(MYSTYLE.CSS);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    &lt;BODY&gt;</a:t>
            </a:r>
          </a:p>
          <a:p>
            <a:pPr eaLnBrk="0" hangingPunct="0"/>
            <a:r>
              <a:rPr lang="en-US" altLang="zh-CN"/>
              <a:t>		&lt;H1&gt;</a:t>
            </a:r>
            <a:r>
              <a:rPr lang="zh-CN" altLang="en-US"/>
              <a:t>北京大学，清华大学</a:t>
            </a:r>
            <a:r>
              <a:rPr lang="en-US" altLang="zh-CN"/>
              <a:t>&lt;/H1&gt;</a:t>
            </a:r>
          </a:p>
          <a:p>
            <a:pPr eaLnBrk="0" hangingPunct="0"/>
            <a:r>
              <a:rPr lang="en-US" altLang="zh-CN"/>
              <a:t>		&lt;P&gt;</a:t>
            </a:r>
            <a:r>
              <a:rPr lang="zh-CN" altLang="en-US"/>
              <a:t>南京大学，复旦大学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    &lt;/BODY&gt;&lt;/HTML&gt;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HTML</a:t>
            </a:r>
            <a:r>
              <a:rPr lang="zh-CN" altLang="en-US" cap="none" smtClean="0"/>
              <a:t>编程技术 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要把信息发布到全球，就必须要使用能够被大众接受的语言，也就是使用一种大多数计算机能够识别的语言。</a:t>
            </a:r>
          </a:p>
          <a:p>
            <a:r>
              <a:rPr lang="zh-CN" altLang="en-US" sz="2000" smtClean="0"/>
              <a:t>在</a:t>
            </a:r>
            <a:r>
              <a:rPr lang="en-US" altLang="zh-CN" sz="2000" smtClean="0"/>
              <a:t>Internet</a:t>
            </a:r>
            <a:r>
              <a:rPr lang="zh-CN" altLang="en-US" sz="2000" smtClean="0"/>
              <a:t>上，通常使用的发布语言是</a:t>
            </a:r>
            <a:r>
              <a:rPr lang="en-US" altLang="zh-CN" sz="2000" smtClean="0"/>
              <a:t>HTML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CSS</a:t>
            </a:r>
            <a:r>
              <a:rPr lang="zh-CN" altLang="en-US" cap="none" smtClean="0"/>
              <a:t>与标记对应的三种方式 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标记选择符</a:t>
            </a:r>
          </a:p>
          <a:p>
            <a:pPr lvl="1"/>
            <a:r>
              <a:rPr lang="zh-CN" altLang="en-US" smtClean="0"/>
              <a:t>任何</a:t>
            </a:r>
            <a:r>
              <a:rPr lang="en-US" altLang="zh-CN" smtClean="0"/>
              <a:t>HTML</a:t>
            </a:r>
            <a:r>
              <a:rPr lang="zh-CN" altLang="en-US" smtClean="0"/>
              <a:t>元素都可以是一个</a:t>
            </a:r>
            <a:r>
              <a:rPr lang="en-US" altLang="zh-CN" smtClean="0"/>
              <a:t>CSS</a:t>
            </a:r>
            <a:r>
              <a:rPr lang="zh-CN" altLang="en-US" smtClean="0"/>
              <a:t>的选择符。上面所有的样式表都是采用标记选择符引入的。例如：</a:t>
            </a:r>
            <a:r>
              <a:rPr lang="en-US" altLang="zh-CN" smtClean="0"/>
              <a:t>P { BACKGROUND:YELLOW;}</a:t>
            </a:r>
            <a:r>
              <a:rPr lang="zh-CN" altLang="en-US" smtClean="0"/>
              <a:t>，这里用的标记选择符是</a:t>
            </a:r>
            <a:r>
              <a:rPr lang="en-US" altLang="zh-CN" smtClean="0"/>
              <a:t>P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类选择符 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71550" y="1989138"/>
            <a:ext cx="7056438" cy="4114800"/>
          </a:xfrm>
        </p:spPr>
        <p:txBody>
          <a:bodyPr/>
          <a:lstStyle/>
          <a:p>
            <a:r>
              <a:rPr lang="zh-CN" altLang="en-US" sz="1600" smtClean="0"/>
              <a:t>在</a:t>
            </a:r>
            <a:r>
              <a:rPr lang="en-US" altLang="zh-CN" sz="1600" smtClean="0"/>
              <a:t>STYLE</a:t>
            </a:r>
            <a:r>
              <a:rPr lang="zh-CN" altLang="en-US" sz="1600" smtClean="0"/>
              <a:t>标记定义一个“</a:t>
            </a:r>
            <a:r>
              <a:rPr lang="en-US" altLang="zh-CN" sz="1600" smtClean="0"/>
              <a:t>.</a:t>
            </a:r>
            <a:r>
              <a:rPr lang="zh-CN" altLang="en-US" sz="1600" smtClean="0"/>
              <a:t>类名”，然后在</a:t>
            </a:r>
            <a:r>
              <a:rPr lang="en-US" altLang="zh-CN" sz="1600" smtClean="0"/>
              <a:t>HTML</a:t>
            </a:r>
            <a:r>
              <a:rPr lang="zh-CN" altLang="en-US" sz="1600" smtClean="0"/>
              <a:t>标记中使用</a:t>
            </a:r>
            <a:r>
              <a:rPr lang="en-US" altLang="zh-CN" sz="1600" smtClean="0"/>
              <a:t>CLASS=“</a:t>
            </a:r>
            <a:r>
              <a:rPr lang="zh-CN" altLang="en-US" sz="1600" smtClean="0"/>
              <a:t>类名”就可以引入该样式 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95288" y="2782888"/>
            <a:ext cx="8424862" cy="3937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案例名称：类选择符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2-21.htm</a:t>
            </a:r>
            <a:endParaRPr lang="en-US" altLang="zh-CN"/>
          </a:p>
          <a:p>
            <a:pPr eaLnBrk="0" hangingPunct="0"/>
            <a:r>
              <a:rPr lang="en-US" altLang="zh-CN"/>
              <a:t>&lt;HTML&gt;&lt;HEAD&gt;</a:t>
            </a:r>
          </a:p>
          <a:p>
            <a:pPr eaLnBrk="0" hangingPunct="0"/>
            <a:r>
              <a:rPr lang="en-US" altLang="zh-CN"/>
              <a:t>	&lt;STYLE TYPE="TEXT/CSS"&gt;</a:t>
            </a:r>
          </a:p>
          <a:p>
            <a:pPr eaLnBrk="0" hangingPunct="0"/>
            <a:r>
              <a:rPr lang="en-US" altLang="zh-CN"/>
              <a:t>		.LITTLERED{COLOR:RED;FONT-SIZE:18px}</a:t>
            </a:r>
          </a:p>
          <a:p>
            <a:pPr eaLnBrk="0" hangingPunct="0"/>
            <a:r>
              <a:rPr lang="en-US" altLang="zh-CN"/>
              <a:t>		.LITTLEGREEN{COLOR:GREEN;FONT-SIZE:18px}    </a:t>
            </a:r>
          </a:p>
          <a:p>
            <a:pPr eaLnBrk="0" hangingPunct="0"/>
            <a:r>
              <a:rPr lang="en-US" altLang="zh-CN"/>
              <a:t>	&lt;/STYLE&gt;</a:t>
            </a:r>
          </a:p>
          <a:p>
            <a:pPr eaLnBrk="0" hangingPunct="0"/>
            <a:r>
              <a:rPr lang="en-US" altLang="zh-CN"/>
              <a:t>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&lt;DIV CLASS="LITTLERED"&gt;</a:t>
            </a:r>
            <a:r>
              <a:rPr lang="zh-CN" altLang="en-US"/>
              <a:t>这是红色，而且比较小！</a:t>
            </a:r>
            <a:r>
              <a:rPr lang="en-US" altLang="zh-CN"/>
              <a:t>&lt;/DIV&gt;</a:t>
            </a:r>
          </a:p>
          <a:p>
            <a:pPr eaLnBrk="0" hangingPunct="0"/>
            <a:r>
              <a:rPr lang="en-US" altLang="zh-CN"/>
              <a:t>		&lt;SPAN CLASS="LITTLEGREEN"&gt;</a:t>
            </a:r>
            <a:r>
              <a:rPr lang="zh-CN" altLang="en-US"/>
              <a:t>这是绿色，而且比较小！</a:t>
            </a:r>
            <a:r>
              <a:rPr lang="en-US" altLang="zh-CN"/>
              <a:t>&lt;/SPAN&gt;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10035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0"/>
            <a:ext cx="3810000" cy="146050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ID</a:t>
            </a:r>
            <a:r>
              <a:rPr lang="zh-CN" altLang="en-US" cap="none" smtClean="0"/>
              <a:t>选择符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438900" cy="4873625"/>
          </a:xfrm>
        </p:spPr>
        <p:txBody>
          <a:bodyPr/>
          <a:lstStyle/>
          <a:p>
            <a:r>
              <a:rPr lang="zh-CN" altLang="en-US" sz="2000" smtClean="0"/>
              <a:t>定义</a:t>
            </a:r>
            <a:r>
              <a:rPr lang="en-US" altLang="zh-CN" sz="2000" smtClean="0"/>
              <a:t>ID</a:t>
            </a:r>
            <a:r>
              <a:rPr lang="zh-CN" altLang="en-US" sz="2000" smtClean="0"/>
              <a:t>选择符时，在样式名之前加“</a:t>
            </a:r>
            <a:r>
              <a:rPr lang="en-US" altLang="zh-CN" sz="2000" smtClean="0"/>
              <a:t>#</a:t>
            </a:r>
            <a:r>
              <a:rPr lang="zh-CN" altLang="en-US" sz="2000" smtClean="0"/>
              <a:t>名字”，引用的时候使用“</a:t>
            </a:r>
            <a:r>
              <a:rPr lang="en-US" altLang="zh-CN" sz="2000" smtClean="0"/>
              <a:t>ID=</a:t>
            </a:r>
            <a:r>
              <a:rPr lang="zh-CN" altLang="en-US" sz="2000" smtClean="0"/>
              <a:t>名字”。 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79388" y="3213100"/>
            <a:ext cx="6321425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ID</a:t>
            </a:r>
            <a:r>
              <a:rPr lang="zh-CN" altLang="en-US" b="1"/>
              <a:t>选择符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2-22.htm</a:t>
            </a:r>
            <a:endParaRPr lang="en-US" altLang="zh-CN"/>
          </a:p>
          <a:p>
            <a:pPr eaLnBrk="0" hangingPunct="0"/>
            <a:r>
              <a:rPr lang="en-US" altLang="zh-CN"/>
              <a:t>&lt;HTML&gt;	&lt;HEAD&gt;</a:t>
            </a:r>
          </a:p>
          <a:p>
            <a:pPr eaLnBrk="0" hangingPunct="0"/>
            <a:r>
              <a:rPr lang="en-US" altLang="zh-CN"/>
              <a:t>		&lt;STYLE TYPE="TEXT/CSS"&gt;</a:t>
            </a:r>
          </a:p>
          <a:p>
            <a:pPr eaLnBrk="0" hangingPunct="0"/>
            <a:r>
              <a:rPr lang="en-US" altLang="zh-CN"/>
              <a:t>			#SZG { COLOR:RED }</a:t>
            </a:r>
          </a:p>
          <a:p>
            <a:pPr eaLnBrk="0" hangingPunct="0"/>
            <a:r>
              <a:rPr lang="en-US" altLang="zh-CN"/>
              <a:t>		&lt;/STYLE&gt;</a:t>
            </a:r>
          </a:p>
          <a:p>
            <a:pPr eaLnBrk="0" hangingPunct="0"/>
            <a:r>
              <a:rPr lang="en-US" altLang="zh-CN"/>
              <a:t>	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&lt;P ID=SZG&gt;</a:t>
            </a:r>
            <a:r>
              <a:rPr lang="zh-CN" altLang="en-US"/>
              <a:t>这是</a:t>
            </a:r>
            <a:r>
              <a:rPr lang="en-US" altLang="zh-CN"/>
              <a:t>ID</a:t>
            </a:r>
            <a:r>
              <a:rPr lang="zh-CN" altLang="en-US"/>
              <a:t>选择符号！</a:t>
            </a:r>
            <a:r>
              <a:rPr lang="en-US" altLang="zh-CN"/>
              <a:t>&lt;/P&gt;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10138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59338" y="0"/>
            <a:ext cx="3810000" cy="1543050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定义超级链接样式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可以指定</a:t>
            </a:r>
            <a:r>
              <a:rPr lang="en-US" altLang="zh-CN" sz="2000" smtClean="0"/>
              <a:t>A</a:t>
            </a:r>
            <a:r>
              <a:rPr lang="zh-CN" altLang="en-US" sz="2000" smtClean="0"/>
              <a:t>标记以不同的方式显示。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一个超级链接有几种不同的状态：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未被访问链接（</a:t>
            </a:r>
            <a:r>
              <a:rPr lang="en-US" altLang="zh-CN" sz="1900" smtClean="0"/>
              <a:t>Link</a:t>
            </a:r>
            <a:r>
              <a:rPr lang="zh-CN" altLang="en-US" sz="190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已访问链接（</a:t>
            </a:r>
            <a:r>
              <a:rPr lang="en-US" altLang="zh-CN" sz="1900" smtClean="0"/>
              <a:t>Visited</a:t>
            </a:r>
            <a:r>
              <a:rPr lang="zh-CN" altLang="en-US" sz="1900" smtClean="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900" smtClean="0"/>
              <a:t>鼠标移动过（</a:t>
            </a:r>
            <a:r>
              <a:rPr lang="en-US" altLang="zh-CN" sz="1900" smtClean="0"/>
              <a:t>Hover</a:t>
            </a:r>
            <a:r>
              <a:rPr lang="zh-CN" altLang="en-US" sz="1900" smtClean="0"/>
              <a:t>）</a:t>
            </a:r>
          </a:p>
          <a:p>
            <a:pPr lvl="1">
              <a:lnSpc>
                <a:spcPct val="90000"/>
              </a:lnSpc>
            </a:pPr>
            <a:endParaRPr lang="zh-CN" altLang="en-US" sz="1900" smtClean="0"/>
          </a:p>
          <a:p>
            <a:pPr>
              <a:lnSpc>
                <a:spcPct val="90000"/>
              </a:lnSpc>
            </a:pPr>
            <a:r>
              <a:rPr lang="zh-CN" altLang="en-US" sz="2000" smtClean="0"/>
              <a:t>可以定义超级链接文字的颜色，可以定义字体的大小，一般超级链接都有下划线，可以利用“</a:t>
            </a:r>
            <a:r>
              <a:rPr lang="en-US" altLang="zh-CN" sz="2000" smtClean="0"/>
              <a:t>TEXT-DECORATION:NONE”</a:t>
            </a:r>
            <a:r>
              <a:rPr lang="zh-CN" altLang="en-US" sz="2000" smtClean="0"/>
              <a:t>将超级链接的下划线去掉。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定义超级链接样式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5288" y="1916113"/>
            <a:ext cx="7529512" cy="42116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案例名称：定义超级链接样式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2-23.htm</a:t>
            </a:r>
            <a:endParaRPr lang="en-US" altLang="zh-CN"/>
          </a:p>
          <a:p>
            <a:pPr eaLnBrk="0" hangingPunct="0"/>
            <a:r>
              <a:rPr lang="en-US" altLang="zh-CN"/>
              <a:t>&lt;HTML&gt;&lt;HEAD&gt;</a:t>
            </a:r>
          </a:p>
          <a:p>
            <a:pPr eaLnBrk="0" hangingPunct="0"/>
            <a:r>
              <a:rPr lang="en-US" altLang="zh-CN"/>
              <a:t>	&lt;STYLE TYPE="TEXT/CSS"&gt;</a:t>
            </a:r>
          </a:p>
          <a:p>
            <a:pPr eaLnBrk="0" hangingPunct="0"/>
            <a:r>
              <a:rPr lang="en-US" altLang="zh-CN"/>
              <a:t>	A:LINK{COLOR:RED ;FONT-SIZE:9PT;TEXT-DECORATION:NONE}</a:t>
            </a:r>
          </a:p>
          <a:p>
            <a:pPr eaLnBrk="0" hangingPunct="0"/>
            <a:r>
              <a:rPr lang="en-US" altLang="zh-CN"/>
              <a:t>	A:VISITED{COLOR:BLUE;FONT-SIZE:9PT;TEXT-DECORATION:NONE}</a:t>
            </a:r>
          </a:p>
          <a:p>
            <a:pPr eaLnBrk="0" hangingPunct="0"/>
            <a:r>
              <a:rPr lang="en-US" altLang="zh-CN"/>
              <a:t>	A:HOVER{COLOR:GREEN;FONT-SIZE:15PT;TEXT-DECORATION:UNDERLINE}</a:t>
            </a:r>
          </a:p>
          <a:p>
            <a:pPr eaLnBrk="0" hangingPunct="0"/>
            <a:r>
              <a:rPr lang="en-US" altLang="zh-CN"/>
              <a:t>	&lt;/STYLE&gt;</a:t>
            </a:r>
          </a:p>
          <a:p>
            <a:pPr eaLnBrk="0" hangingPunct="0"/>
            <a:r>
              <a:rPr lang="en-US" altLang="zh-CN"/>
              <a:t>&lt;/HEAD&gt;</a:t>
            </a:r>
          </a:p>
          <a:p>
            <a:pPr eaLnBrk="0" hangingPunct="0"/>
            <a:r>
              <a:rPr lang="en-US" altLang="zh-CN"/>
              <a:t>	&lt;BODY&gt;</a:t>
            </a:r>
          </a:p>
          <a:p>
            <a:pPr eaLnBrk="0" hangingPunct="0"/>
            <a:r>
              <a:rPr lang="en-US" altLang="zh-CN"/>
              <a:t>		&lt;A HREF="#"&gt;</a:t>
            </a:r>
            <a:r>
              <a:rPr lang="zh-CN" altLang="en-US"/>
              <a:t>这是超级链接</a:t>
            </a:r>
            <a:r>
              <a:rPr lang="en-US" altLang="zh-CN"/>
              <a:t>&lt;/A&gt;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1034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14850" y="0"/>
            <a:ext cx="4629150" cy="1905000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JavaScript</a:t>
            </a:r>
            <a:r>
              <a:rPr lang="zh-CN" altLang="en-US" cap="none" smtClean="0"/>
              <a:t>编程技术 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 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是一种</a:t>
            </a:r>
            <a:r>
              <a:rPr lang="en-US" altLang="zh-CN" sz="2000" smtClean="0"/>
              <a:t>Script</a:t>
            </a:r>
            <a:r>
              <a:rPr lang="zh-CN" altLang="en-US" sz="2000" smtClean="0"/>
              <a:t>脚本语言，所谓的脚本语言就是可以和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语言混合使用的语言。</a:t>
            </a:r>
            <a:r>
              <a:rPr lang="en-US" altLang="zh-CN" sz="2000" smtClean="0"/>
              <a:t>VBScript</a:t>
            </a:r>
            <a:r>
              <a:rPr lang="zh-CN" altLang="en-US" sz="2000" smtClean="0"/>
              <a:t>也是</a:t>
            </a:r>
            <a:r>
              <a:rPr lang="en-US" altLang="zh-CN" sz="2000" smtClean="0"/>
              <a:t>Script</a:t>
            </a:r>
            <a:r>
              <a:rPr lang="zh-CN" altLang="en-US" sz="2000" smtClean="0"/>
              <a:t>语言中的一种，但是</a:t>
            </a:r>
            <a:r>
              <a:rPr lang="en-US" altLang="zh-CN" sz="2000" smtClean="0"/>
              <a:t>VBScript</a:t>
            </a:r>
            <a:r>
              <a:rPr lang="zh-CN" altLang="en-US" sz="2000" smtClean="0"/>
              <a:t>只有微软的浏览器</a:t>
            </a:r>
            <a:r>
              <a:rPr lang="en-US" altLang="zh-CN" sz="2000" smtClean="0"/>
              <a:t>Internet Explore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IE</a:t>
            </a:r>
            <a:r>
              <a:rPr lang="zh-CN" altLang="en-US" sz="2000" smtClean="0"/>
              <a:t>）才能完全支持。而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则不管是什么浏览器都可以运行，这也是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的一个优点。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JavaScript</a:t>
            </a:r>
            <a:r>
              <a:rPr lang="zh-CN" altLang="en-US" sz="2000" smtClean="0"/>
              <a:t>是一种高级的脚本描述性语言，并不需要依赖于特定的机器和操作系统，所以说它是独立于操作平台的。</a:t>
            </a:r>
            <a:r>
              <a:rPr lang="en-US" altLang="zh-CN" sz="2000" smtClean="0"/>
              <a:t>JavaScript 1.0</a:t>
            </a:r>
            <a:r>
              <a:rPr lang="zh-CN" altLang="en-US" sz="2000" smtClean="0"/>
              <a:t>最初是在</a:t>
            </a:r>
            <a:r>
              <a:rPr lang="en-US" altLang="zh-CN" sz="2000" smtClean="0"/>
              <a:t>Netscape Navigator 2.0</a:t>
            </a:r>
            <a:r>
              <a:rPr lang="zh-CN" altLang="en-US" sz="2000" smtClean="0"/>
              <a:t>及</a:t>
            </a:r>
            <a:r>
              <a:rPr lang="en-US" altLang="zh-CN" sz="2000" smtClean="0"/>
              <a:t>Netscape LiveWire 1.0</a:t>
            </a:r>
            <a:r>
              <a:rPr lang="zh-CN" altLang="en-US" sz="2000" smtClean="0"/>
              <a:t>上实现的，目前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的版本是</a:t>
            </a:r>
            <a:r>
              <a:rPr lang="en-US" altLang="zh-CN" sz="2000" smtClean="0"/>
              <a:t>JavaScript 1.2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zh-CN" altLang="en-US" cap="none" smtClean="0"/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从本质上说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没有什么联系，但是同时作为语言，可以从三个角度来区别。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1</a:t>
            </a:r>
            <a:r>
              <a:rPr lang="zh-CN" altLang="en-US" sz="1900" smtClean="0"/>
              <a:t>）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是解释型的语言，当程序执行的时候，浏览器一边解释一边执行。而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是编译型的语言，必须经过编译才能执行。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2</a:t>
            </a:r>
            <a:r>
              <a:rPr lang="zh-CN" altLang="en-US" sz="1900" smtClean="0"/>
              <a:t>）代码格式不一样，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代码经过编译后成为二进制文件，而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是纯文本的文件。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3</a:t>
            </a:r>
            <a:r>
              <a:rPr lang="zh-CN" altLang="en-US" sz="1900" smtClean="0"/>
              <a:t>）在</a:t>
            </a:r>
            <a:r>
              <a:rPr lang="en-US" altLang="zh-CN" sz="1900" smtClean="0"/>
              <a:t>HTML</a:t>
            </a:r>
            <a:r>
              <a:rPr lang="zh-CN" altLang="en-US" sz="1900" smtClean="0"/>
              <a:t>中的嵌入方式不一样。</a:t>
            </a:r>
            <a:r>
              <a:rPr lang="en-US" altLang="zh-CN" sz="1900" smtClean="0"/>
              <a:t>Java</a:t>
            </a:r>
            <a:r>
              <a:rPr lang="zh-CN" altLang="en-US" sz="1900" smtClean="0"/>
              <a:t>可以通过小应用程序嵌入</a:t>
            </a:r>
            <a:r>
              <a:rPr lang="en-US" altLang="zh-CN" sz="1900" smtClean="0"/>
              <a:t>HTML</a:t>
            </a:r>
            <a:r>
              <a:rPr lang="zh-CN" altLang="en-US" sz="1900" smtClean="0"/>
              <a:t>文件，而</a:t>
            </a:r>
            <a:r>
              <a:rPr lang="en-US" altLang="zh-CN" sz="1900" smtClean="0"/>
              <a:t>JavaScript</a:t>
            </a:r>
            <a:r>
              <a:rPr lang="zh-CN" altLang="en-US" sz="1900" smtClean="0"/>
              <a:t>可直接写入一个文本文件或</a:t>
            </a:r>
            <a:r>
              <a:rPr lang="en-US" altLang="zh-CN" sz="1900" smtClean="0"/>
              <a:t>HTML</a:t>
            </a:r>
            <a:r>
              <a:rPr lang="zh-CN" altLang="en-US" sz="1900" smtClean="0"/>
              <a:t>文件中。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网页中引入</a:t>
            </a:r>
            <a:r>
              <a:rPr lang="en-US" altLang="zh-CN" cap="none" smtClean="0"/>
              <a:t>JavaScript </a:t>
            </a:r>
            <a:endParaRPr lang="zh-CN" altLang="en-US" cap="none" smtClean="0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23850" y="1916113"/>
            <a:ext cx="7061200" cy="20145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案例名称：第一个</a:t>
            </a:r>
            <a:r>
              <a:rPr lang="en-US" altLang="zh-CN" b="1"/>
              <a:t>JavaScript</a:t>
            </a:r>
            <a:r>
              <a:rPr lang="zh-CN" altLang="en-US" b="1"/>
              <a:t>程序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2-24.htm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document.write("</a:t>
            </a:r>
            <a:r>
              <a:rPr lang="zh-CN" altLang="en-US"/>
              <a:t>这是以</a:t>
            </a:r>
            <a:r>
              <a:rPr lang="en-US" altLang="zh-CN"/>
              <a:t>JavaScript</a:t>
            </a:r>
            <a:r>
              <a:rPr lang="zh-CN" altLang="en-US"/>
              <a:t>输出的</a:t>
            </a:r>
            <a:r>
              <a:rPr lang="en-US" altLang="zh-CN"/>
              <a:t>!")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065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76525" y="4125913"/>
            <a:ext cx="4740275" cy="2211387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变量与数组 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变量和数组是</a:t>
            </a:r>
            <a:r>
              <a:rPr lang="en-US" altLang="zh-CN" smtClean="0"/>
              <a:t>JavaScript</a:t>
            </a:r>
            <a:r>
              <a:rPr lang="zh-CN" altLang="en-US" smtClean="0"/>
              <a:t>的基础，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 smtClean="0"/>
              <a:t>语言属于同一语系，许多基本语法一样。不管是在</a:t>
            </a:r>
            <a:r>
              <a:rPr lang="en-US" altLang="zh-CN" smtClean="0"/>
              <a:t>JavaScript</a:t>
            </a:r>
            <a:r>
              <a:rPr lang="zh-CN" altLang="en-US" smtClean="0"/>
              <a:t>中还是在其他程序语言中，最基本的概念是变量。</a:t>
            </a:r>
          </a:p>
          <a:p>
            <a:r>
              <a:rPr lang="en-US" altLang="zh-CN" smtClean="0"/>
              <a:t>JavaScript</a:t>
            </a:r>
            <a:r>
              <a:rPr lang="zh-CN" altLang="en-US" smtClean="0"/>
              <a:t>定义变量只有一个关键字“</a:t>
            </a:r>
            <a:r>
              <a:rPr lang="en-US" altLang="zh-CN" smtClean="0"/>
              <a:t>var”</a:t>
            </a:r>
            <a:r>
              <a:rPr lang="zh-CN" altLang="en-US" smtClean="0"/>
              <a:t>，在</a:t>
            </a:r>
            <a:r>
              <a:rPr lang="en-US" altLang="zh-CN" smtClean="0"/>
              <a:t>JavaScript</a:t>
            </a:r>
            <a:r>
              <a:rPr lang="zh-CN" altLang="en-US" smtClean="0"/>
              <a:t>中定义一个用户名变量的语法为：“</a:t>
            </a:r>
            <a:r>
              <a:rPr lang="en-US" altLang="zh-CN" smtClean="0"/>
              <a:t>var strUserName;”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变量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95288" y="1844675"/>
            <a:ext cx="6267450" cy="42116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案例名称：使用变量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2-25.htm</a:t>
            </a:r>
            <a:endParaRPr lang="en-US" altLang="zh-CN"/>
          </a:p>
          <a:p>
            <a:pPr eaLnBrk="0" hangingPunct="0"/>
            <a:r>
              <a:rPr lang="en-US" altLang="zh-CN"/>
              <a:t>&lt;HTML&gt;&lt;HEAD&gt;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strWelcome = "</a:t>
            </a:r>
            <a:r>
              <a:rPr lang="zh-CN" altLang="en-US"/>
              <a:t>欢迎您！</a:t>
            </a:r>
            <a:r>
              <a:rPr lang="en-US" altLang="zh-CN"/>
              <a:t>&lt;BR&gt;";</a:t>
            </a:r>
          </a:p>
          <a:p>
            <a:pPr eaLnBrk="0" hangingPunct="0"/>
            <a:r>
              <a:rPr lang="en-US" altLang="zh-CN"/>
              <a:t>		var iCounter = 10;</a:t>
            </a:r>
          </a:p>
          <a:p>
            <a:pPr eaLnBrk="0" hangingPunct="0"/>
            <a:r>
              <a:rPr lang="en-US" altLang="zh-CN"/>
              <a:t>		iCounter = iCounter + 1;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&lt;/HEAD&gt;</a:t>
            </a:r>
          </a:p>
          <a:p>
            <a:pPr eaLnBrk="0" hangingPunct="0"/>
            <a:r>
              <a:rPr lang="en-US" altLang="zh-CN"/>
              <a:t>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document.write(strWelcome);</a:t>
            </a:r>
          </a:p>
          <a:p>
            <a:pPr eaLnBrk="0" hangingPunct="0"/>
            <a:r>
              <a:rPr lang="en-US" altLang="zh-CN"/>
              <a:t>		document.write(iCounter);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085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81475" y="0"/>
            <a:ext cx="4962525" cy="2009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HTML</a:t>
            </a:r>
            <a:r>
              <a:rPr lang="zh-CN" altLang="en-US" cap="none" smtClean="0"/>
              <a:t>概述 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在</a:t>
            </a:r>
            <a:r>
              <a:rPr lang="en-US" altLang="zh-CN" sz="2000" smtClean="0"/>
              <a:t>20</a:t>
            </a:r>
            <a:r>
              <a:rPr lang="zh-CN" altLang="en-US" sz="2000" smtClean="0"/>
              <a:t>世纪</a:t>
            </a:r>
            <a:r>
              <a:rPr lang="en-US" altLang="zh-CN" sz="2000" smtClean="0"/>
              <a:t>90</a:t>
            </a:r>
            <a:r>
              <a:rPr lang="zh-CN" altLang="en-US" sz="2000" smtClean="0"/>
              <a:t>年代</a:t>
            </a:r>
            <a:r>
              <a:rPr lang="en-US" altLang="zh-CN" sz="2000" smtClean="0"/>
              <a:t>Web</a:t>
            </a:r>
            <a:r>
              <a:rPr lang="zh-CN" altLang="en-US" sz="2000" smtClean="0"/>
              <a:t>网络的迅速兴起，使得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空前繁荣。当时，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被发展成了许多不同的版本。出于解决这种混乱局面的考虑，迫切需要制定一个公认的</a:t>
            </a:r>
            <a:r>
              <a:rPr lang="en-US" altLang="zh-CN" sz="2000" smtClean="0"/>
              <a:t>HTML</a:t>
            </a:r>
            <a:r>
              <a:rPr lang="zh-CN" altLang="en-US" sz="2000" smtClean="0"/>
              <a:t>语言规范。</a:t>
            </a:r>
          </a:p>
          <a:p>
            <a:pPr>
              <a:lnSpc>
                <a:spcPct val="90000"/>
              </a:lnSpc>
            </a:pPr>
            <a:r>
              <a:rPr lang="en-US" altLang="zh-CN" sz="2000" smtClean="0"/>
              <a:t>1995</a:t>
            </a:r>
            <a:r>
              <a:rPr lang="zh-CN" altLang="en-US" sz="2000" smtClean="0"/>
              <a:t>年</a:t>
            </a:r>
            <a:r>
              <a:rPr lang="en-US" altLang="zh-CN" sz="2000" smtClean="0"/>
              <a:t>11</a:t>
            </a:r>
            <a:r>
              <a:rPr lang="zh-CN" altLang="en-US" sz="2000" smtClean="0"/>
              <a:t>月，</a:t>
            </a:r>
            <a:r>
              <a:rPr lang="en-US" altLang="zh-CN" sz="2000" smtClean="0"/>
              <a:t>Internet Engineering Task Force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IETF</a:t>
            </a:r>
            <a:r>
              <a:rPr lang="zh-CN" altLang="en-US" sz="2000" smtClean="0"/>
              <a:t>）整理了以前的各种版本，倡导并主持开发</a:t>
            </a:r>
            <a:r>
              <a:rPr lang="en-US" altLang="zh-CN" sz="2000" smtClean="0"/>
              <a:t>HTML2.0</a:t>
            </a:r>
            <a:r>
              <a:rPr lang="zh-CN" altLang="en-US" sz="2000" smtClean="0"/>
              <a:t>规范，同年推出</a:t>
            </a:r>
            <a:r>
              <a:rPr lang="en-US" altLang="zh-CN" sz="2000" smtClean="0"/>
              <a:t>HTML3.0</a:t>
            </a:r>
            <a:r>
              <a:rPr lang="zh-CN" altLang="en-US" sz="2000" smtClean="0"/>
              <a:t>技术规范。</a:t>
            </a:r>
            <a:r>
              <a:rPr lang="en-US" altLang="zh-CN" sz="2000" smtClean="0"/>
              <a:t>1996</a:t>
            </a:r>
            <a:r>
              <a:rPr lang="zh-CN" altLang="en-US" sz="2000" smtClean="0"/>
              <a:t>年，</a:t>
            </a:r>
            <a:r>
              <a:rPr lang="en-US" altLang="zh-CN" sz="2000" smtClean="0"/>
              <a:t>World Wide Web Consortium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W3C</a:t>
            </a:r>
            <a:r>
              <a:rPr lang="zh-CN" altLang="en-US" sz="2000" smtClean="0"/>
              <a:t>）的</a:t>
            </a:r>
            <a:r>
              <a:rPr lang="en-US" altLang="zh-CN" sz="2000" smtClean="0"/>
              <a:t>HTML Working Group</a:t>
            </a:r>
            <a:r>
              <a:rPr lang="zh-CN" altLang="en-US" sz="2000" smtClean="0"/>
              <a:t>开始组织编写新的规范，于</a:t>
            </a:r>
            <a:r>
              <a:rPr lang="en-US" altLang="zh-CN" sz="2000" smtClean="0"/>
              <a:t>1997</a:t>
            </a:r>
            <a:r>
              <a:rPr lang="zh-CN" altLang="en-US" sz="2000" smtClean="0"/>
              <a:t>年</a:t>
            </a:r>
            <a:r>
              <a:rPr lang="en-US" altLang="zh-CN" sz="2000" smtClean="0"/>
              <a:t>1</a:t>
            </a:r>
            <a:r>
              <a:rPr lang="zh-CN" altLang="en-US" sz="2000" smtClean="0"/>
              <a:t>月推出了</a:t>
            </a:r>
            <a:r>
              <a:rPr lang="en-US" altLang="zh-CN" sz="2000" smtClean="0"/>
              <a:t>HTML3.2</a:t>
            </a:r>
            <a:r>
              <a:rPr lang="zh-CN" altLang="en-US" sz="2000" smtClean="0"/>
              <a:t>。在</a:t>
            </a:r>
            <a:r>
              <a:rPr lang="en-US" altLang="zh-CN" sz="2000" smtClean="0"/>
              <a:t>HTML3.2</a:t>
            </a:r>
            <a:r>
              <a:rPr lang="zh-CN" altLang="en-US" sz="2000" smtClean="0"/>
              <a:t>中做了许多重要改动。到</a:t>
            </a:r>
            <a:r>
              <a:rPr lang="en-US" altLang="zh-CN" sz="2000" smtClean="0"/>
              <a:t>1999</a:t>
            </a:r>
            <a:r>
              <a:rPr lang="zh-CN" altLang="en-US" sz="2000" smtClean="0"/>
              <a:t>年下半年推出到现在依然使用的</a:t>
            </a:r>
            <a:r>
              <a:rPr lang="en-US" altLang="zh-CN" sz="2000" smtClean="0"/>
              <a:t>HTML4.0 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600" cap="none" smtClean="0"/>
              <a:t>变量命名需要遵守以下六个规则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en-US" sz="1600" smtClean="0"/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）变量命名必须以一个英文字母或是下划线为开头，也就是变量名第一个字符必须是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Z</a:t>
            </a:r>
            <a:r>
              <a:rPr lang="zh-CN" altLang="en-US" smtClean="0"/>
              <a:t>或是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z</a:t>
            </a:r>
            <a:r>
              <a:rPr lang="zh-CN" altLang="en-US" smtClean="0"/>
              <a:t>之间的字母或是“</a:t>
            </a:r>
            <a:r>
              <a:rPr lang="en-US" altLang="zh-CN" smtClean="0"/>
              <a:t>_”</a:t>
            </a:r>
            <a:r>
              <a:rPr lang="zh-CN" altLang="en-US" smtClean="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）变量名长度在</a:t>
            </a:r>
            <a:r>
              <a:rPr lang="en-US" altLang="zh-CN" smtClean="0"/>
              <a:t>0</a:t>
            </a:r>
            <a:r>
              <a:rPr lang="zh-CN" altLang="en-US" smtClean="0"/>
              <a:t>～</a:t>
            </a:r>
            <a:r>
              <a:rPr lang="en-US" altLang="zh-CN" smtClean="0"/>
              <a:t>255</a:t>
            </a:r>
            <a:r>
              <a:rPr lang="zh-CN" altLang="en-US" smtClean="0"/>
              <a:t>字符之间。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）除了首字符，其他字符可以使用任何字符、数字及下划线，但是不可以使用空格。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）不可以使用</a:t>
            </a:r>
            <a:r>
              <a:rPr lang="en-US" altLang="zh-CN" smtClean="0"/>
              <a:t>JavaScript</a:t>
            </a:r>
            <a:r>
              <a:rPr lang="zh-CN" altLang="en-US" smtClean="0"/>
              <a:t>的运算符号，例如：</a:t>
            </a:r>
            <a:r>
              <a:rPr lang="en-US" altLang="zh-CN" smtClean="0"/>
              <a:t>+</a:t>
            </a:r>
            <a:r>
              <a:rPr lang="zh-CN" altLang="en-US" smtClean="0"/>
              <a:t>，</a:t>
            </a:r>
            <a:r>
              <a:rPr lang="en-US" altLang="zh-CN" smtClean="0"/>
              <a:t>–</a:t>
            </a:r>
            <a:r>
              <a:rPr lang="zh-CN" altLang="en-US" smtClean="0"/>
              <a:t>，＊，／等。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）不可以使用</a:t>
            </a:r>
            <a:r>
              <a:rPr lang="en-US" altLang="zh-CN" smtClean="0"/>
              <a:t>JavaScript</a:t>
            </a:r>
            <a:r>
              <a:rPr lang="zh-CN" altLang="en-US" smtClean="0"/>
              <a:t>用到的保留字，例如：</a:t>
            </a:r>
            <a:r>
              <a:rPr lang="en-US" altLang="zh-CN" smtClean="0"/>
              <a:t>sqrt</a:t>
            </a:r>
            <a:r>
              <a:rPr lang="zh-CN" altLang="en-US" smtClean="0"/>
              <a:t>（开方），</a:t>
            </a:r>
            <a:r>
              <a:rPr lang="en-US" altLang="zh-CN" smtClean="0"/>
              <a:t>parseInt</a:t>
            </a:r>
            <a:r>
              <a:rPr lang="zh-CN" altLang="en-US" smtClean="0"/>
              <a:t>（转换成整型）等。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）在</a:t>
            </a:r>
            <a:r>
              <a:rPr lang="en-US" altLang="zh-CN" smtClean="0"/>
              <a:t>JavaScript</a:t>
            </a:r>
            <a:r>
              <a:rPr lang="zh-CN" altLang="en-US" smtClean="0"/>
              <a:t>中，变量名大小写是有所区别的，例如：变量</a:t>
            </a:r>
            <a:r>
              <a:rPr lang="en-US" altLang="zh-CN" smtClean="0"/>
              <a:t>s12</a:t>
            </a:r>
            <a:r>
              <a:rPr lang="zh-CN" altLang="en-US" smtClean="0"/>
              <a:t>和</a:t>
            </a:r>
            <a:r>
              <a:rPr lang="en-US" altLang="zh-CN" smtClean="0"/>
              <a:t>S12</a:t>
            </a:r>
            <a:r>
              <a:rPr lang="zh-CN" altLang="en-US" smtClean="0"/>
              <a:t>是不同的两个变量。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声明数组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Array</a:t>
            </a:r>
            <a:r>
              <a:rPr lang="zh-CN" altLang="en-US" smtClean="0"/>
              <a:t>关键字，</a:t>
            </a:r>
            <a:r>
              <a:rPr lang="en-US" altLang="zh-CN" smtClean="0"/>
              <a:t>new</a:t>
            </a:r>
            <a:r>
              <a:rPr lang="zh-CN" altLang="en-US" smtClean="0"/>
              <a:t>代表建立一个新的对象，</a:t>
            </a:r>
            <a:r>
              <a:rPr lang="en-US" altLang="zh-CN" smtClean="0"/>
              <a:t>Array</a:t>
            </a:r>
            <a:r>
              <a:rPr lang="zh-CN" altLang="en-US" smtClean="0"/>
              <a:t>是</a:t>
            </a:r>
            <a:r>
              <a:rPr lang="en-US" altLang="zh-CN" smtClean="0"/>
              <a:t>JavaScript</a:t>
            </a:r>
            <a:r>
              <a:rPr lang="zh-CN" altLang="en-US" smtClean="0"/>
              <a:t>内置的一个对象</a:t>
            </a:r>
          </a:p>
          <a:p>
            <a:r>
              <a:rPr lang="zh-CN" altLang="en-US" smtClean="0"/>
              <a:t>由于</a:t>
            </a:r>
            <a:r>
              <a:rPr lang="en-US" altLang="zh-CN" smtClean="0"/>
              <a:t>JavaScript</a:t>
            </a:r>
            <a:r>
              <a:rPr lang="zh-CN" altLang="en-US" smtClean="0"/>
              <a:t>区分大小写，所以</a:t>
            </a:r>
            <a:r>
              <a:rPr lang="en-US" altLang="zh-CN" smtClean="0"/>
              <a:t>Array</a:t>
            </a:r>
            <a:r>
              <a:rPr lang="zh-CN" altLang="en-US" smtClean="0"/>
              <a:t>的首字母必须是大写。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使用数组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23850" y="1989138"/>
            <a:ext cx="6086475" cy="366236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案例名称：使用数组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2-26.htm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arrUserName = new Array(2);</a:t>
            </a:r>
          </a:p>
          <a:p>
            <a:pPr eaLnBrk="0" hangingPunct="0"/>
            <a:r>
              <a:rPr lang="en-US" altLang="zh-CN"/>
              <a:t>		arrUserName[0] = "Bill";</a:t>
            </a:r>
          </a:p>
          <a:p>
            <a:pPr eaLnBrk="0" hangingPunct="0"/>
            <a:r>
              <a:rPr lang="en-US" altLang="zh-CN"/>
              <a:t>		arrUserName[1] = "Bob";</a:t>
            </a:r>
          </a:p>
          <a:p>
            <a:pPr eaLnBrk="0" hangingPunct="0"/>
            <a:r>
              <a:rPr lang="en-US" altLang="zh-CN"/>
              <a:t>		document.write(arrUserName[0]);</a:t>
            </a:r>
          </a:p>
          <a:p>
            <a:pPr eaLnBrk="0" hangingPunct="0"/>
            <a:r>
              <a:rPr lang="en-US" altLang="zh-CN"/>
              <a:t>		document.write("&lt;br&gt;");</a:t>
            </a:r>
          </a:p>
          <a:p>
            <a:pPr eaLnBrk="0" hangingPunct="0"/>
            <a:r>
              <a:rPr lang="en-US" altLang="zh-CN"/>
              <a:t>		document.write(arrUserName[1]);</a:t>
            </a:r>
          </a:p>
          <a:p>
            <a:pPr eaLnBrk="0" hangingPunct="0"/>
            <a:r>
              <a:rPr lang="en-US" altLang="zh-CN"/>
              <a:t>		document.write("&lt;br&gt;");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162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48125" y="260350"/>
            <a:ext cx="5095875" cy="1924050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表达式与运算符 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508750" cy="4873625"/>
          </a:xfrm>
        </p:spPr>
        <p:txBody>
          <a:bodyPr/>
          <a:lstStyle/>
          <a:p>
            <a:r>
              <a:rPr lang="zh-CN" altLang="en-US" sz="1600" smtClean="0"/>
              <a:t>程序主要功能是运算，例如加、减、乘、除等基本操作。</a:t>
            </a:r>
          </a:p>
          <a:p>
            <a:r>
              <a:rPr lang="zh-CN" altLang="en-US" sz="1600" smtClean="0"/>
              <a:t>算术运算符主要提供加、减、乘、除等操作，计算机中没有通常的乘号，用“*”代替。取余操作用“</a:t>
            </a:r>
            <a:r>
              <a:rPr lang="en-US" altLang="zh-CN" sz="1600" smtClean="0"/>
              <a:t>%”</a:t>
            </a:r>
            <a:r>
              <a:rPr lang="zh-CN" altLang="en-US" sz="1600" smtClean="0"/>
              <a:t>， 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3744913"/>
            <a:ext cx="5581650" cy="311308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案例名称：算术运算符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2-27.htm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 document.write(3*2);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document.write(3/2);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document.write(3%2);//</a:t>
            </a:r>
            <a:r>
              <a:rPr lang="zh-CN" altLang="en-US"/>
              <a:t>取余数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264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4581525"/>
            <a:ext cx="3810000" cy="1560513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逻辑运算符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784975" cy="4873625"/>
          </a:xfrm>
        </p:spPr>
        <p:txBody>
          <a:bodyPr/>
          <a:lstStyle/>
          <a:p>
            <a:r>
              <a:rPr lang="zh-CN" altLang="en-US" sz="2000" smtClean="0"/>
              <a:t>逻辑运算符包括：与运算符“</a:t>
            </a:r>
            <a:r>
              <a:rPr lang="en-US" altLang="zh-CN" sz="2000" smtClean="0"/>
              <a:t>&amp;&amp;”</a:t>
            </a:r>
            <a:r>
              <a:rPr lang="zh-CN" altLang="en-US" sz="2000" smtClean="0"/>
              <a:t>、或运算符“</a:t>
            </a:r>
            <a:r>
              <a:rPr lang="en-US" altLang="zh-CN" sz="2000" smtClean="0"/>
              <a:t>||”</a:t>
            </a:r>
            <a:r>
              <a:rPr lang="zh-CN" altLang="en-US" sz="2000" smtClean="0"/>
              <a:t>和取反运算符“！”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539750" y="2997200"/>
            <a:ext cx="5581650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案例名称：逻辑运算符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2-28.htm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 document.write(true&amp;&amp;false);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document.write(false&amp;&amp;false);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document.write(true||false);</a:t>
            </a:r>
          </a:p>
          <a:p>
            <a:pPr eaLnBrk="0" hangingPunct="0"/>
            <a:r>
              <a:rPr lang="en-US" altLang="zh-CN"/>
              <a:t>	   document.write("&lt;br&gt;");</a:t>
            </a:r>
          </a:p>
          <a:p>
            <a:pPr eaLnBrk="0" hangingPunct="0"/>
            <a:r>
              <a:rPr lang="en-US" altLang="zh-CN"/>
              <a:t>	   document.write(!false);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366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580063" y="4508500"/>
            <a:ext cx="3810000" cy="1652588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字符串运算符的使用方法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68313" y="2060575"/>
            <a:ext cx="6899275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案例名称：字符串运算符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2-29.htm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strHello = "</a:t>
            </a:r>
            <a:r>
              <a:rPr lang="zh-CN" altLang="en-US"/>
              <a:t>网页编程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	var strResult = "</a:t>
            </a:r>
            <a:r>
              <a:rPr lang="zh-CN" altLang="en-US"/>
              <a:t>你好，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	strResult += strHello;</a:t>
            </a:r>
          </a:p>
          <a:p>
            <a:pPr eaLnBrk="0" hangingPunct="0"/>
            <a:r>
              <a:rPr lang="en-US" altLang="zh-CN"/>
              <a:t>		//</a:t>
            </a:r>
            <a:r>
              <a:rPr lang="zh-CN" altLang="en-US"/>
              <a:t>等价于：</a:t>
            </a:r>
            <a:r>
              <a:rPr lang="en-US" altLang="zh-CN"/>
              <a:t>strResult = strResult + strHello;</a:t>
            </a:r>
          </a:p>
          <a:p>
            <a:pPr eaLnBrk="0" hangingPunct="0"/>
            <a:r>
              <a:rPr lang="en-US" altLang="zh-CN"/>
              <a:t>		document.write(strResult);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469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10050" y="4991100"/>
            <a:ext cx="4933950" cy="1866900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条件表达式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50825" y="2060575"/>
            <a:ext cx="5581650" cy="311308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案例名称：条件表达式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2-30.htm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a = (4&gt;3) ? 5 : 7;</a:t>
            </a:r>
          </a:p>
          <a:p>
            <a:pPr eaLnBrk="0" hangingPunct="0"/>
            <a:r>
              <a:rPr lang="en-US" altLang="zh-CN"/>
              <a:t>	  b = (4&lt;3) ? 5 : 7; </a:t>
            </a:r>
          </a:p>
          <a:p>
            <a:pPr eaLnBrk="0" hangingPunct="0"/>
            <a:r>
              <a:rPr lang="en-US" altLang="zh-CN"/>
              <a:t>	  document.write(a);</a:t>
            </a:r>
          </a:p>
          <a:p>
            <a:pPr eaLnBrk="0" hangingPunct="0"/>
            <a:r>
              <a:rPr lang="en-US" altLang="zh-CN"/>
              <a:t>	  document.write("&lt;br&gt;");</a:t>
            </a:r>
          </a:p>
          <a:p>
            <a:pPr eaLnBrk="0" hangingPunct="0"/>
            <a:r>
              <a:rPr lang="en-US" altLang="zh-CN"/>
              <a:t>	  document.write(b);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1571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08400" y="4991100"/>
            <a:ext cx="4933950" cy="1866900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控制语句之条件语句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JavaScript</a:t>
            </a:r>
            <a:r>
              <a:rPr lang="zh-CN" altLang="en-US" sz="2000" smtClean="0"/>
              <a:t>提供的语句可以分为以下</a:t>
            </a:r>
            <a:r>
              <a:rPr lang="en-US" altLang="zh-CN" sz="2000" smtClean="0"/>
              <a:t>4</a:t>
            </a:r>
            <a:r>
              <a:rPr lang="zh-CN" altLang="en-US" sz="2000" smtClean="0"/>
              <a:t>大类。</a:t>
            </a:r>
          </a:p>
          <a:p>
            <a:endParaRPr lang="zh-CN" altLang="en-US" sz="2000" smtClean="0"/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1</a:t>
            </a:r>
            <a:r>
              <a:rPr lang="zh-CN" altLang="en-US" sz="1900" smtClean="0"/>
              <a:t>）条件和分支语句：</a:t>
            </a:r>
            <a:r>
              <a:rPr lang="en-US" altLang="zh-CN" sz="1900" smtClean="0"/>
              <a:t>If…else</a:t>
            </a:r>
            <a:r>
              <a:rPr lang="zh-CN" altLang="en-US" sz="1900" smtClean="0"/>
              <a:t>语句，</a:t>
            </a:r>
            <a:r>
              <a:rPr lang="en-US" altLang="zh-CN" sz="1900" smtClean="0"/>
              <a:t>switch</a:t>
            </a:r>
            <a:r>
              <a:rPr lang="zh-CN" altLang="en-US" sz="1900" smtClean="0"/>
              <a:t>语句。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2</a:t>
            </a:r>
            <a:r>
              <a:rPr lang="zh-CN" altLang="en-US" sz="1900" smtClean="0"/>
              <a:t>）循环语句：</a:t>
            </a:r>
            <a:r>
              <a:rPr lang="en-US" altLang="zh-CN" sz="1900" smtClean="0"/>
              <a:t>for</a:t>
            </a:r>
            <a:r>
              <a:rPr lang="zh-CN" altLang="en-US" sz="1900" smtClean="0"/>
              <a:t>语句，</a:t>
            </a:r>
            <a:r>
              <a:rPr lang="en-US" altLang="zh-CN" sz="1900" smtClean="0"/>
              <a:t>do…while</a:t>
            </a:r>
            <a:r>
              <a:rPr lang="zh-CN" altLang="en-US" sz="1900" smtClean="0"/>
              <a:t>语句，	</a:t>
            </a:r>
            <a:r>
              <a:rPr lang="en-US" altLang="zh-CN" sz="1900" smtClean="0"/>
              <a:t>break</a:t>
            </a:r>
            <a:r>
              <a:rPr lang="zh-CN" altLang="en-US" sz="1900" smtClean="0"/>
              <a:t>语句和</a:t>
            </a:r>
            <a:r>
              <a:rPr lang="en-US" altLang="zh-CN" sz="1900" smtClean="0"/>
              <a:t>continue</a:t>
            </a:r>
            <a:r>
              <a:rPr lang="zh-CN" altLang="en-US" sz="1900" smtClean="0"/>
              <a:t>语句。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3</a:t>
            </a:r>
            <a:r>
              <a:rPr lang="zh-CN" altLang="en-US" sz="1900" smtClean="0"/>
              <a:t>）对象操作语句：</a:t>
            </a:r>
            <a:r>
              <a:rPr lang="en-US" altLang="zh-CN" sz="1900" smtClean="0"/>
              <a:t>new</a:t>
            </a:r>
            <a:r>
              <a:rPr lang="zh-CN" altLang="en-US" sz="1900" smtClean="0"/>
              <a:t>，</a:t>
            </a:r>
            <a:r>
              <a:rPr lang="en-US" altLang="zh-CN" sz="1900" smtClean="0"/>
              <a:t>this</a:t>
            </a:r>
            <a:r>
              <a:rPr lang="zh-CN" altLang="en-US" sz="1900" smtClean="0"/>
              <a:t>和</a:t>
            </a:r>
            <a:r>
              <a:rPr lang="en-US" altLang="zh-CN" sz="1900" smtClean="0"/>
              <a:t>with</a:t>
            </a:r>
            <a:r>
              <a:rPr lang="zh-CN" altLang="en-US" sz="1900" smtClean="0"/>
              <a:t>。</a:t>
            </a:r>
          </a:p>
          <a:p>
            <a:pPr lvl="1"/>
            <a:r>
              <a:rPr lang="zh-CN" altLang="en-US" sz="1900" smtClean="0"/>
              <a:t>（</a:t>
            </a:r>
            <a:r>
              <a:rPr lang="en-US" altLang="zh-CN" sz="1900" smtClean="0"/>
              <a:t>4</a:t>
            </a:r>
            <a:r>
              <a:rPr lang="zh-CN" altLang="en-US" sz="1900" smtClean="0"/>
              <a:t>）注释语句：“</a:t>
            </a:r>
            <a:r>
              <a:rPr lang="en-US" altLang="zh-CN" sz="1900" smtClean="0"/>
              <a:t>//”</a:t>
            </a:r>
            <a:r>
              <a:rPr lang="zh-CN" altLang="en-US" sz="1900" smtClean="0"/>
              <a:t>或“</a:t>
            </a:r>
            <a:r>
              <a:rPr lang="en-US" altLang="zh-CN" sz="1900" smtClean="0"/>
              <a:t>/*   */”</a:t>
            </a:r>
            <a:r>
              <a:rPr lang="zh-CN" altLang="en-US" sz="1900" smtClean="0"/>
              <a:t>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if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23850" y="2060575"/>
            <a:ext cx="5664200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if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2-31.htm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iHour = 13;</a:t>
            </a:r>
          </a:p>
          <a:p>
            <a:pPr eaLnBrk="0" hangingPunct="0"/>
            <a:r>
              <a:rPr lang="en-US" altLang="zh-CN"/>
              <a:t>		if (iHour &lt; 12)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  document.write("</a:t>
            </a:r>
            <a:r>
              <a:rPr lang="zh-CN" altLang="en-US"/>
              <a:t>早上好！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else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  document.write("</a:t>
            </a:r>
            <a:r>
              <a:rPr lang="zh-CN" altLang="en-US"/>
              <a:t>下午好！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1776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356100" y="549275"/>
            <a:ext cx="4410075" cy="173355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switch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611188" y="1822450"/>
            <a:ext cx="6073775" cy="50355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switch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2-32.htm</a:t>
            </a:r>
            <a:endParaRPr lang="en-US" altLang="zh-CN"/>
          </a:p>
          <a:p>
            <a:pPr eaLnBrk="0" hangingPunct="0"/>
            <a:r>
              <a:rPr lang="en-US" altLang="zh-CN"/>
              <a:t>&lt;SCRIPT LANGUAGE="JavaScript"&gt;</a:t>
            </a:r>
          </a:p>
          <a:p>
            <a:pPr eaLnBrk="0" hangingPunct="0"/>
            <a:r>
              <a:rPr lang="en-US" altLang="zh-CN"/>
              <a:t>	var val = "";</a:t>
            </a:r>
          </a:p>
          <a:p>
            <a:pPr eaLnBrk="0" hangingPunct="0"/>
            <a:r>
              <a:rPr lang="en-US" altLang="zh-CN"/>
              <a:t>	var i = 5;</a:t>
            </a:r>
          </a:p>
          <a:p>
            <a:pPr eaLnBrk="0" hangingPunct="0"/>
            <a:r>
              <a:rPr lang="en-US" altLang="zh-CN"/>
              <a:t>	switch(i)</a:t>
            </a:r>
          </a:p>
          <a:p>
            <a:pPr eaLnBrk="0" hangingPunct="0"/>
            <a:r>
              <a:rPr lang="en-US" altLang="zh-CN"/>
              <a:t>	{</a:t>
            </a:r>
          </a:p>
          <a:p>
            <a:pPr eaLnBrk="0" hangingPunct="0"/>
            <a:r>
              <a:rPr lang="en-US" altLang="zh-CN"/>
              <a:t>		case 3: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三</a:t>
            </a:r>
            <a:r>
              <a:rPr lang="en-US" altLang="zh-CN"/>
              <a:t>";	break;</a:t>
            </a:r>
          </a:p>
          <a:p>
            <a:pPr eaLnBrk="0" hangingPunct="0"/>
            <a:r>
              <a:rPr lang="en-US" altLang="zh-CN"/>
              <a:t>		case 4: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四</a:t>
            </a:r>
            <a:r>
              <a:rPr lang="en-US" altLang="zh-CN"/>
              <a:t>";	break;</a:t>
            </a:r>
          </a:p>
          <a:p>
            <a:pPr eaLnBrk="0" hangingPunct="0"/>
            <a:r>
              <a:rPr lang="en-US" altLang="zh-CN"/>
              <a:t>		case 5: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五</a:t>
            </a:r>
            <a:r>
              <a:rPr lang="en-US" altLang="zh-CN"/>
              <a:t>";	break;</a:t>
            </a:r>
          </a:p>
          <a:p>
            <a:pPr eaLnBrk="0" hangingPunct="0"/>
            <a:r>
              <a:rPr lang="en-US" altLang="zh-CN"/>
              <a:t>		default:</a:t>
            </a:r>
          </a:p>
          <a:p>
            <a:pPr eaLnBrk="0" hangingPunct="0"/>
            <a:r>
              <a:rPr lang="en-US" altLang="zh-CN"/>
              <a:t>			val = "</a:t>
            </a:r>
            <a:r>
              <a:rPr lang="zh-CN" altLang="en-US"/>
              <a:t>不知道</a:t>
            </a:r>
            <a:r>
              <a:rPr lang="en-US" altLang="zh-CN"/>
              <a:t>";</a:t>
            </a:r>
          </a:p>
          <a:p>
            <a:pPr eaLnBrk="0" hangingPunct="0"/>
            <a:r>
              <a:rPr lang="en-US" altLang="zh-CN"/>
              <a:t>	}</a:t>
            </a:r>
          </a:p>
          <a:p>
            <a:pPr eaLnBrk="0" hangingPunct="0"/>
            <a:r>
              <a:rPr lang="en-US" altLang="zh-CN"/>
              <a:t>   document.write(val);</a:t>
            </a:r>
          </a:p>
          <a:p>
            <a:pPr eaLnBrk="0" hangingPunct="0"/>
            <a:r>
              <a:rPr lang="en-US" altLang="zh-CN"/>
              <a:t>&lt;/SCRIPT&gt;</a:t>
            </a:r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33925" y="188913"/>
            <a:ext cx="4410075" cy="173355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HTML</a:t>
            </a:r>
            <a:r>
              <a:rPr lang="zh-CN" altLang="en-US" cap="none" smtClean="0"/>
              <a:t>概述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258888" y="2133600"/>
            <a:ext cx="4537075" cy="256381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HTML</a:t>
            </a:r>
            <a:r>
              <a:rPr lang="zh-CN" altLang="en-US" b="1"/>
              <a:t>网页框架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2-01.htm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&lt;HTML&gt;</a:t>
            </a:r>
          </a:p>
          <a:p>
            <a:pPr eaLnBrk="0" hangingPunct="0"/>
            <a:r>
              <a:rPr lang="en-US" altLang="zh-CN"/>
              <a:t>	&lt;HEAD&gt;</a:t>
            </a:r>
          </a:p>
          <a:p>
            <a:pPr eaLnBrk="0" hangingPunct="0"/>
            <a:r>
              <a:rPr lang="en-US" altLang="zh-CN"/>
              <a:t>		&lt;TITLE&gt;&lt;/TITLE&gt;</a:t>
            </a:r>
          </a:p>
          <a:p>
            <a:pPr eaLnBrk="0" hangingPunct="0"/>
            <a:r>
              <a:rPr lang="en-US" altLang="zh-CN"/>
              <a:t>	&lt;/HEAD&gt;</a:t>
            </a:r>
          </a:p>
          <a:p>
            <a:pPr eaLnBrk="0" hangingPunct="0"/>
            <a:r>
              <a:rPr lang="en-US" altLang="zh-CN"/>
              <a:t>	&lt;BODY&gt;&lt;/BODY&gt;</a:t>
            </a:r>
          </a:p>
          <a:p>
            <a:pPr eaLnBrk="0" hangingPunct="0"/>
            <a:r>
              <a:rPr lang="en-US" altLang="zh-CN"/>
              <a:t>&lt;/HTML&gt;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流控制语句之循环语句 </a:t>
            </a:r>
          </a:p>
        </p:txBody>
      </p:sp>
      <p:sp>
        <p:nvSpPr>
          <p:cNvPr id="1198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循环语句包括：</a:t>
            </a:r>
            <a:r>
              <a:rPr lang="en-US" altLang="zh-CN" smtClean="0"/>
              <a:t>for</a:t>
            </a:r>
            <a:r>
              <a:rPr lang="zh-CN" altLang="en-US" smtClean="0"/>
              <a:t>语句、</a:t>
            </a:r>
            <a:r>
              <a:rPr lang="en-US" altLang="zh-CN" smtClean="0"/>
              <a:t>while</a:t>
            </a:r>
            <a:r>
              <a:rPr lang="zh-CN" altLang="en-US" smtClean="0"/>
              <a:t>语句，循环控制转移语句</a:t>
            </a:r>
            <a:r>
              <a:rPr lang="en-US" altLang="zh-CN" smtClean="0"/>
              <a:t>continue</a:t>
            </a:r>
            <a:r>
              <a:rPr lang="zh-CN" altLang="en-US" smtClean="0"/>
              <a:t>和</a:t>
            </a:r>
            <a:r>
              <a:rPr lang="en-US" altLang="zh-CN" smtClean="0"/>
              <a:t>break</a:t>
            </a:r>
            <a:r>
              <a:rPr lang="zh-CN" altLang="en-US" smtClean="0"/>
              <a:t>语句。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for</a:t>
            </a:r>
            <a:r>
              <a:rPr lang="zh-CN" altLang="en-US" smtClean="0"/>
              <a:t>语句的基本语法如下。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for (</a:t>
            </a:r>
            <a:r>
              <a:rPr lang="zh-CN" altLang="en-US" smtClean="0"/>
              <a:t>初始化部分；条件部分；更新部分</a:t>
            </a:r>
            <a:r>
              <a:rPr lang="en-US" altLang="zh-CN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{</a:t>
            </a:r>
          </a:p>
          <a:p>
            <a:pPr lvl="2">
              <a:lnSpc>
                <a:spcPct val="90000"/>
              </a:lnSpc>
            </a:pPr>
            <a:r>
              <a:rPr lang="zh-CN" altLang="en-US" smtClean="0"/>
              <a:t>语句块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for 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827088" y="1989138"/>
            <a:ext cx="5581650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for 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2-33.htm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iSum = 0;</a:t>
            </a:r>
          </a:p>
          <a:p>
            <a:pPr eaLnBrk="0" hangingPunct="0"/>
            <a:r>
              <a:rPr lang="en-US" altLang="zh-CN"/>
              <a:t>		for(var i = 0; i &lt;= 100; i++)</a:t>
            </a:r>
          </a:p>
          <a:p>
            <a:pPr eaLnBrk="0" hangingPunct="0"/>
            <a:r>
              <a:rPr lang="en-US" altLang="zh-CN"/>
              <a:t>			{</a:t>
            </a:r>
          </a:p>
          <a:p>
            <a:pPr eaLnBrk="0" hangingPunct="0"/>
            <a:r>
              <a:rPr lang="en-US" altLang="zh-CN"/>
              <a:t>			   iSum += i;</a:t>
            </a:r>
          </a:p>
          <a:p>
            <a:pPr eaLnBrk="0" hangingPunct="0"/>
            <a:r>
              <a:rPr lang="en-US" altLang="zh-CN"/>
              <a:t>			}</a:t>
            </a:r>
          </a:p>
          <a:p>
            <a:pPr eaLnBrk="0" hangingPunct="0"/>
            <a:r>
              <a:rPr lang="en-US" altLang="zh-CN"/>
              <a:t>		document.write(iSum);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083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33925" y="4724400"/>
            <a:ext cx="4410075" cy="1733550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while 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18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11188" y="2060575"/>
            <a:ext cx="55816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while 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2-34.htm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iSum = 0;</a:t>
            </a:r>
          </a:p>
          <a:p>
            <a:pPr eaLnBrk="0" hangingPunct="0"/>
            <a:r>
              <a:rPr lang="en-US" altLang="zh-CN"/>
              <a:t>		var i = 0;</a:t>
            </a:r>
          </a:p>
          <a:p>
            <a:pPr eaLnBrk="0" hangingPunct="0"/>
            <a:r>
              <a:rPr lang="en-US" altLang="zh-CN"/>
              <a:t>		while( i&lt;=100 )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iSum += i;</a:t>
            </a:r>
          </a:p>
          <a:p>
            <a:pPr eaLnBrk="0" hangingPunct="0"/>
            <a:r>
              <a:rPr lang="en-US" altLang="zh-CN"/>
              <a:t>			i++;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document.write(iSum);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break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11188" y="2133600"/>
            <a:ext cx="63182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break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2-35.htm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for(i = 1; i &lt; 20; i++)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if(i%5 == 0) </a:t>
            </a:r>
          </a:p>
          <a:p>
            <a:pPr eaLnBrk="0" hangingPunct="0"/>
            <a:r>
              <a:rPr lang="en-US" altLang="zh-CN"/>
              <a:t>			{</a:t>
            </a:r>
          </a:p>
          <a:p>
            <a:pPr eaLnBrk="0" hangingPunct="0"/>
            <a:r>
              <a:rPr lang="en-US" altLang="zh-CN"/>
              <a:t>				 break;</a:t>
            </a:r>
          </a:p>
          <a:p>
            <a:pPr eaLnBrk="0" hangingPunct="0"/>
            <a:r>
              <a:rPr lang="en-US" altLang="zh-CN"/>
              <a:t>			}</a:t>
            </a:r>
          </a:p>
          <a:p>
            <a:pPr eaLnBrk="0" hangingPunct="0"/>
            <a:r>
              <a:rPr lang="en-US" altLang="zh-CN"/>
              <a:t>			document.write(i + "&lt;br&gt;");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288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0"/>
            <a:ext cx="4962525" cy="2447925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b="1" cap="none" smtClean="0">
                <a:solidFill>
                  <a:schemeClr val="tx1"/>
                </a:solidFill>
              </a:rPr>
              <a:t>continue</a:t>
            </a:r>
            <a:r>
              <a:rPr lang="zh-CN" altLang="en-US" b="1" cap="none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68313" y="1916113"/>
            <a:ext cx="63182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continue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2-36.htm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for(i = 1; i &lt; 20; i++)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if(i%5 == 0) </a:t>
            </a:r>
          </a:p>
          <a:p>
            <a:pPr eaLnBrk="0" hangingPunct="0"/>
            <a:r>
              <a:rPr lang="en-US" altLang="zh-CN"/>
              <a:t>			{</a:t>
            </a:r>
          </a:p>
          <a:p>
            <a:pPr eaLnBrk="0" hangingPunct="0"/>
            <a:r>
              <a:rPr lang="en-US" altLang="zh-CN"/>
              <a:t>				 continue;</a:t>
            </a:r>
          </a:p>
          <a:p>
            <a:pPr eaLnBrk="0" hangingPunct="0"/>
            <a:r>
              <a:rPr lang="en-US" altLang="zh-CN"/>
              <a:t>			}</a:t>
            </a:r>
          </a:p>
          <a:p>
            <a:pPr eaLnBrk="0" hangingPunct="0"/>
            <a:r>
              <a:rPr lang="en-US" altLang="zh-CN"/>
              <a:t>			document.write(i + "&lt;br&gt;");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372225" y="188913"/>
            <a:ext cx="5003800" cy="2533650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JavaScript</a:t>
            </a:r>
            <a:r>
              <a:rPr lang="zh-CN" altLang="en-US" cap="none" smtClean="0"/>
              <a:t>函数 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smtClean="0"/>
              <a:t>函数在定义时并没有被执行，只有函数被调用时，其中的代码才真正被执行。为了实现函数的定义和调用，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语句提供了两个关键字：</a:t>
            </a:r>
            <a:r>
              <a:rPr lang="en-US" altLang="zh-CN" sz="2000" smtClean="0"/>
              <a:t>function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return</a:t>
            </a:r>
            <a:r>
              <a:rPr lang="zh-CN" altLang="en-US" sz="2000" smtClean="0"/>
              <a:t>。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函数的基本语法如下：</a:t>
            </a:r>
          </a:p>
          <a:p>
            <a:pPr>
              <a:lnSpc>
                <a:spcPct val="80000"/>
              </a:lnSpc>
            </a:pPr>
            <a:endParaRPr lang="zh-CN" altLang="en-US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function </a:t>
            </a:r>
            <a:r>
              <a:rPr lang="zh-CN" altLang="en-US" sz="2000" smtClean="0"/>
              <a:t>函数名称（参数表）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	</a:t>
            </a:r>
            <a:r>
              <a:rPr lang="zh-CN" altLang="en-US" sz="1900" smtClean="0"/>
              <a:t>语句块</a:t>
            </a:r>
            <a:r>
              <a:rPr lang="en-US" altLang="zh-CN" sz="1900" smtClean="0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1900" smtClean="0"/>
              <a:t>}</a:t>
            </a:r>
            <a:endParaRPr lang="zh-CN" altLang="en-US" sz="190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函数定义和调用</a:t>
            </a:r>
          </a:p>
        </p:txBody>
      </p:sp>
      <p:sp>
        <p:nvSpPr>
          <p:cNvPr id="1259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4389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smtClean="0"/>
              <a:t>案例名称：函数定义和调用</a:t>
            </a:r>
          </a:p>
          <a:p>
            <a:pPr>
              <a:lnSpc>
                <a:spcPct val="90000"/>
              </a:lnSpc>
            </a:pPr>
            <a:r>
              <a:rPr lang="zh-CN" altLang="en-US" sz="1600" b="1" smtClean="0"/>
              <a:t>程序名称：</a:t>
            </a:r>
            <a:r>
              <a:rPr lang="en-US" altLang="zh-CN" sz="1600" b="1" smtClean="0"/>
              <a:t>2-37.htm</a:t>
            </a:r>
            <a:endParaRPr lang="en-US" altLang="zh-CN" sz="1600" smtClean="0"/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function getSqrt(iNum)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{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var iTemp = iNum * iNum;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document.write(iTemp);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&lt;/SCRIPT&gt;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getSqrt(8);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&lt;/SCRIPT&gt;</a:t>
            </a:r>
            <a:endParaRPr lang="zh-CN" altLang="en-US" sz="1600" smtClean="0"/>
          </a:p>
        </p:txBody>
      </p:sp>
      <p:pic>
        <p:nvPicPr>
          <p:cNvPr id="1259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508625" y="0"/>
            <a:ext cx="3810000" cy="1497013"/>
          </a:xfr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函数的返回值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23850" y="1916113"/>
            <a:ext cx="6007100" cy="476091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案例名称：函数的返回值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2-38.htm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function f(y)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  var x = y * y;</a:t>
            </a:r>
          </a:p>
          <a:p>
            <a:pPr eaLnBrk="0" hangingPunct="0"/>
            <a:r>
              <a:rPr lang="en-US" altLang="zh-CN"/>
              <a:t>		  return x;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&lt;/SCRIPT&gt;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for(x = 0; x &lt; 10; x++)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y = f(x);</a:t>
            </a:r>
          </a:p>
          <a:p>
            <a:pPr eaLnBrk="0" hangingPunct="0"/>
            <a:r>
              <a:rPr lang="en-US" altLang="zh-CN"/>
              <a:t>			document.write(y);</a:t>
            </a:r>
          </a:p>
          <a:p>
            <a:pPr eaLnBrk="0" hangingPunct="0"/>
            <a:r>
              <a:rPr lang="en-US" altLang="zh-CN"/>
              <a:t>			document.write("&lt;br&gt;");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2698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76725" y="0"/>
            <a:ext cx="4867275" cy="2228850"/>
          </a:xfr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事件的概念 </a:t>
            </a:r>
          </a:p>
        </p:txBody>
      </p:sp>
      <p:sp>
        <p:nvSpPr>
          <p:cNvPr id="1280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/>
              <a:t>JavaScript</a:t>
            </a:r>
            <a:r>
              <a:rPr lang="zh-CN" altLang="en-US" sz="2000" smtClean="0"/>
              <a:t>事件主要包括三大类的事件：超级连接事件，浏览器事件和界面事件。</a:t>
            </a:r>
          </a:p>
          <a:p>
            <a:endParaRPr lang="zh-CN" altLang="en-US" sz="2000" smtClean="0"/>
          </a:p>
          <a:p>
            <a:r>
              <a:rPr lang="zh-CN" altLang="en-US" sz="2000" smtClean="0"/>
              <a:t>界面事件包括：</a:t>
            </a:r>
          </a:p>
          <a:p>
            <a:pPr lvl="1"/>
            <a:r>
              <a:rPr lang="en-US" altLang="zh-CN" sz="1900" smtClean="0"/>
              <a:t>Click</a:t>
            </a:r>
            <a:r>
              <a:rPr lang="zh-CN" altLang="en-US" sz="1900" smtClean="0"/>
              <a:t>（单击）</a:t>
            </a:r>
          </a:p>
          <a:p>
            <a:pPr lvl="1"/>
            <a:r>
              <a:rPr lang="en-US" altLang="zh-CN" sz="1900" smtClean="0"/>
              <a:t>MouseOut</a:t>
            </a:r>
            <a:r>
              <a:rPr lang="zh-CN" altLang="en-US" sz="1900" smtClean="0"/>
              <a:t>（鼠标移出）</a:t>
            </a:r>
          </a:p>
          <a:p>
            <a:pPr lvl="1"/>
            <a:r>
              <a:rPr lang="en-US" altLang="zh-CN" sz="1900" smtClean="0"/>
              <a:t>MouseOver</a:t>
            </a:r>
            <a:r>
              <a:rPr lang="zh-CN" altLang="en-US" sz="1900" smtClean="0"/>
              <a:t>（鼠标移过）</a:t>
            </a:r>
          </a:p>
          <a:p>
            <a:pPr lvl="1"/>
            <a:r>
              <a:rPr lang="en-US" altLang="zh-CN" sz="1900" smtClean="0"/>
              <a:t>MouseDown</a:t>
            </a:r>
            <a:r>
              <a:rPr lang="zh-CN" altLang="en-US" sz="1900" smtClean="0"/>
              <a:t>（鼠标按下）等。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单击事件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68313" y="2133600"/>
            <a:ext cx="7019925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案例名称：单击事件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2-39.htm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&lt;FORM&gt;</a:t>
            </a:r>
          </a:p>
          <a:p>
            <a:pPr eaLnBrk="0" hangingPunct="0"/>
            <a:r>
              <a:rPr lang="en-US" altLang="zh-CN"/>
              <a:t>		&lt;INPUT TYPE="BUTTON" VALUE="</a:t>
            </a:r>
            <a:r>
              <a:rPr lang="zh-CN" altLang="en-US"/>
              <a:t>单击</a:t>
            </a:r>
            <a:r>
              <a:rPr lang="en-US" altLang="zh-CN"/>
              <a:t>" ONCLICK="alert('</a:t>
            </a:r>
            <a:r>
              <a:rPr lang="zh-CN" altLang="en-US"/>
              <a:t>鼠标单击</a:t>
            </a:r>
            <a:r>
              <a:rPr lang="en-US" altLang="zh-CN"/>
              <a:t>')"&gt;</a:t>
            </a:r>
          </a:p>
          <a:p>
            <a:pPr eaLnBrk="0" hangingPunct="0"/>
            <a:r>
              <a:rPr lang="en-US" altLang="zh-CN"/>
              <a:t>	&lt;/FORM&gt;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2902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4365625"/>
            <a:ext cx="5133975" cy="230505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HEAD</a:t>
            </a:r>
            <a:r>
              <a:rPr lang="zh-CN" altLang="en-US" cap="none" smtClean="0"/>
              <a:t>头元素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1989138"/>
            <a:ext cx="8713788" cy="32702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sz="1600" b="1"/>
              <a:t>案例名称：</a:t>
            </a:r>
            <a:r>
              <a:rPr lang="en-US" altLang="zh-CN" sz="1600" b="1"/>
              <a:t>HTML</a:t>
            </a:r>
            <a:r>
              <a:rPr lang="zh-CN" altLang="en-US" sz="1600" b="1"/>
              <a:t>网页框架</a:t>
            </a:r>
            <a:endParaRPr lang="zh-CN" altLang="en-US" sz="1600"/>
          </a:p>
          <a:p>
            <a:pPr eaLnBrk="0" hangingPunct="0"/>
            <a:r>
              <a:rPr lang="zh-CN" altLang="en-US" sz="1600" b="1"/>
              <a:t>程序名称：</a:t>
            </a:r>
            <a:r>
              <a:rPr lang="en-US" altLang="zh-CN" sz="1600" b="1"/>
              <a:t>2-02.htm</a:t>
            </a:r>
            <a:endParaRPr lang="en-US" altLang="zh-CN" sz="1600"/>
          </a:p>
          <a:p>
            <a:pPr eaLnBrk="0" hangingPunct="0"/>
            <a:r>
              <a:rPr lang="en-US" altLang="zh-CN" sz="1600"/>
              <a:t>&lt;HTML&gt;&lt;HEAD&gt;</a:t>
            </a:r>
          </a:p>
          <a:p>
            <a:pPr eaLnBrk="0" hangingPunct="0"/>
            <a:r>
              <a:rPr lang="en-US" altLang="zh-CN" sz="1600"/>
              <a:t>	&lt;META NAME="Description" CONTENT="The Page Of HTML"&gt;</a:t>
            </a:r>
          </a:p>
          <a:p>
            <a:pPr eaLnBrk="0" hangingPunct="0"/>
            <a:r>
              <a:rPr lang="en-US" altLang="zh-CN" sz="1600"/>
              <a:t>	&lt;META NAME="Keywords" CONTENT="Good,Better,Best"&gt;</a:t>
            </a:r>
          </a:p>
          <a:p>
            <a:pPr eaLnBrk="0" hangingPunct="0"/>
            <a:r>
              <a:rPr lang="en-US" altLang="zh-CN" sz="1600"/>
              <a:t>	&lt;META HTTP-EQUIV="Content-type" CONTENT="Text/html;charset=gb2312"&gt;</a:t>
            </a:r>
          </a:p>
          <a:p>
            <a:pPr eaLnBrk="0" hangingPunct="0"/>
            <a:r>
              <a:rPr lang="en-US" altLang="zh-CN" sz="1600"/>
              <a:t>	&lt;META NAME="Author" CONTENT="Zhou RunFa"&gt;</a:t>
            </a:r>
          </a:p>
          <a:p>
            <a:pPr eaLnBrk="0" hangingPunct="0"/>
            <a:r>
              <a:rPr lang="en-US" altLang="zh-CN" sz="1600"/>
              <a:t>	&lt;META HTTP-EQUIV="Refresh" CONTENT="3; URL=http://www.263.net"&gt;</a:t>
            </a:r>
          </a:p>
          <a:p>
            <a:pPr eaLnBrk="0" hangingPunct="0"/>
            <a:r>
              <a:rPr lang="en-US" altLang="zh-CN" sz="1600"/>
              <a:t>&lt;TITLE&gt;</a:t>
            </a:r>
            <a:r>
              <a:rPr lang="zh-CN" altLang="en-US" sz="1600"/>
              <a:t>我的第一页面</a:t>
            </a:r>
            <a:r>
              <a:rPr lang="en-US" altLang="zh-CN" sz="1600"/>
              <a:t>&lt;/TITLE&gt;</a:t>
            </a:r>
          </a:p>
          <a:p>
            <a:pPr eaLnBrk="0" hangingPunct="0"/>
            <a:r>
              <a:rPr lang="en-US" altLang="zh-CN" sz="1600"/>
              <a:t>&lt;/HEAD&gt;</a:t>
            </a:r>
          </a:p>
          <a:p>
            <a:pPr eaLnBrk="0" hangingPunct="0"/>
            <a:r>
              <a:rPr lang="en-US" altLang="zh-CN" sz="1600"/>
              <a:t>&lt;BODY&gt;&lt;/BODY&gt;</a:t>
            </a:r>
          </a:p>
          <a:p>
            <a:pPr eaLnBrk="0" hangingPunct="0"/>
            <a:r>
              <a:rPr lang="en-US" altLang="zh-CN" sz="1600"/>
              <a:t>&lt;/HTML&gt;</a:t>
            </a:r>
          </a:p>
        </p:txBody>
      </p:sp>
      <p:pic>
        <p:nvPicPr>
          <p:cNvPr id="7373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563938" y="4781550"/>
            <a:ext cx="4933950" cy="2076450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下拉列表</a:t>
            </a:r>
          </a:p>
        </p:txBody>
      </p:sp>
      <p:sp>
        <p:nvSpPr>
          <p:cNvPr id="1300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39750" y="2017713"/>
            <a:ext cx="8208963" cy="4114800"/>
          </a:xfrm>
        </p:spPr>
        <p:txBody>
          <a:bodyPr/>
          <a:lstStyle/>
          <a:p>
            <a:r>
              <a:rPr lang="zh-CN" altLang="en-US" sz="1600" smtClean="0"/>
              <a:t>下拉列表是常用的一种网页元素，一般利用</a:t>
            </a:r>
            <a:r>
              <a:rPr lang="en-US" altLang="zh-CN" sz="1600" smtClean="0"/>
              <a:t>ONCHANGE</a:t>
            </a:r>
            <a:r>
              <a:rPr lang="zh-CN" altLang="en-US" sz="1600" smtClean="0"/>
              <a:t>事件来处理。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2646363"/>
            <a:ext cx="8337550" cy="4211637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案例名称：处理下拉列表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2-40.htm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&lt;SELECT NAME="selAddr" SIZE="1" ONCHANGE="func()"&gt; </a:t>
            </a:r>
          </a:p>
          <a:p>
            <a:pPr eaLnBrk="0" hangingPunct="0"/>
            <a:r>
              <a:rPr lang="en-US" altLang="zh-CN"/>
              <a:t>		&lt;OPTION SELECTED VALUE="</a:t>
            </a:r>
            <a:r>
              <a:rPr lang="zh-CN" altLang="en-US"/>
              <a:t>北京</a:t>
            </a:r>
            <a:r>
              <a:rPr lang="en-US" altLang="zh-CN"/>
              <a:t>"&gt;</a:t>
            </a:r>
            <a:r>
              <a:rPr lang="zh-CN" altLang="en-US"/>
              <a:t>北京</a:t>
            </a:r>
            <a:r>
              <a:rPr lang="en-US" altLang="zh-CN"/>
              <a:t>&lt;/OPTION&gt;</a:t>
            </a:r>
          </a:p>
          <a:p>
            <a:pPr eaLnBrk="0" hangingPunct="0"/>
            <a:r>
              <a:rPr lang="en-US" altLang="zh-CN"/>
              <a:t>		&lt;OPTION VALUE="</a:t>
            </a:r>
            <a:r>
              <a:rPr lang="zh-CN" altLang="en-US"/>
              <a:t>上海</a:t>
            </a:r>
            <a:r>
              <a:rPr lang="en-US" altLang="zh-CN"/>
              <a:t>"&gt;</a:t>
            </a:r>
            <a:r>
              <a:rPr lang="zh-CN" altLang="en-US"/>
              <a:t>上海</a:t>
            </a:r>
            <a:r>
              <a:rPr lang="en-US" altLang="zh-CN"/>
              <a:t>&lt;/OPTION&gt;</a:t>
            </a:r>
          </a:p>
          <a:p>
            <a:pPr eaLnBrk="0" hangingPunct="0"/>
            <a:r>
              <a:rPr lang="en-US" altLang="zh-CN"/>
              <a:t>		&lt;OPTION VALUE="</a:t>
            </a:r>
            <a:r>
              <a:rPr lang="zh-CN" altLang="en-US"/>
              <a:t>广州</a:t>
            </a:r>
            <a:r>
              <a:rPr lang="en-US" altLang="zh-CN"/>
              <a:t>"&gt;</a:t>
            </a:r>
            <a:r>
              <a:rPr lang="zh-CN" altLang="en-US"/>
              <a:t>广州</a:t>
            </a:r>
            <a:r>
              <a:rPr lang="en-US" altLang="zh-CN"/>
              <a:t>&lt;/OPTION&gt;</a:t>
            </a:r>
          </a:p>
          <a:p>
            <a:pPr eaLnBrk="0" hangingPunct="0"/>
            <a:r>
              <a:rPr lang="en-US" altLang="zh-CN"/>
              <a:t>	&lt;/SELECT&gt;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function func()</a:t>
            </a:r>
          </a:p>
          <a:p>
            <a:pPr eaLnBrk="0" hangingPunct="0"/>
            <a:r>
              <a:rPr lang="en-US" altLang="zh-CN"/>
              <a:t>	  {</a:t>
            </a:r>
          </a:p>
          <a:p>
            <a:pPr eaLnBrk="0" hangingPunct="0"/>
            <a:r>
              <a:rPr lang="en-US" altLang="zh-CN"/>
              <a:t>		alert("</a:t>
            </a:r>
            <a:r>
              <a:rPr lang="zh-CN" altLang="en-US"/>
              <a:t>你选择了</a:t>
            </a:r>
            <a:r>
              <a:rPr lang="en-US" altLang="zh-CN"/>
              <a:t>" + selAddr.value);</a:t>
            </a:r>
          </a:p>
          <a:p>
            <a:pPr eaLnBrk="0" hangingPunct="0"/>
            <a:r>
              <a:rPr lang="en-US" altLang="zh-CN"/>
              <a:t>	  }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3005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03800" y="0"/>
            <a:ext cx="3810000" cy="1681163"/>
          </a:xfr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动态按钮 </a:t>
            </a:r>
          </a:p>
        </p:txBody>
      </p:sp>
      <p:sp>
        <p:nvSpPr>
          <p:cNvPr id="131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当鼠标移动到按钮上的时候，按钮就会凸起来。这通过</a:t>
            </a:r>
            <a:r>
              <a:rPr lang="en-US" altLang="zh-CN" smtClean="0"/>
              <a:t>JavaScript</a:t>
            </a:r>
            <a:r>
              <a:rPr lang="zh-CN" altLang="en-US" smtClean="0"/>
              <a:t>的事件实现起来非常方便。</a:t>
            </a:r>
          </a:p>
          <a:p>
            <a:r>
              <a:rPr lang="zh-CN" altLang="en-US" smtClean="0"/>
              <a:t>首先必须准备两张图片，当鼠标移上去的时候，自动切换成另一张图片就可以了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动态按钮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79388" y="1916113"/>
            <a:ext cx="8118475" cy="4760912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案例名称：动态按钮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hoverbutton.htm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function DoOver(oimg)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var imgSRC;</a:t>
            </a:r>
          </a:p>
          <a:p>
            <a:pPr eaLnBrk="0" hangingPunct="0"/>
            <a:r>
              <a:rPr lang="en-US" altLang="zh-CN"/>
              <a:t>			imgSRC  = 'Edit_' + oimg.name + '_Over.gif';</a:t>
            </a:r>
          </a:p>
          <a:p>
            <a:pPr eaLnBrk="0" hangingPunct="0"/>
            <a:r>
              <a:rPr lang="en-US" altLang="zh-CN"/>
              <a:t>			oimg.src = 'images/' + imgSRC;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	function DoOut(oimg)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var imgSRC;</a:t>
            </a:r>
          </a:p>
          <a:p>
            <a:pPr eaLnBrk="0" hangingPunct="0"/>
            <a:r>
              <a:rPr lang="en-US" altLang="zh-CN"/>
              <a:t>			imgSRC  = 'Edit_' + oimg.name + '.gif';</a:t>
            </a:r>
          </a:p>
          <a:p>
            <a:pPr eaLnBrk="0" hangingPunct="0"/>
            <a:r>
              <a:rPr lang="en-US" altLang="zh-CN"/>
              <a:t>			oimg.src = 'images/' + imgSRC;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3210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84663" y="333375"/>
            <a:ext cx="4410075" cy="1733550"/>
          </a:xfr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对象处理语句 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5288" y="2060575"/>
            <a:ext cx="6677025" cy="36623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this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2-41.htm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function imgclick(oimg)</a:t>
            </a:r>
          </a:p>
          <a:p>
            <a:pPr eaLnBrk="0" hangingPunct="0"/>
            <a:r>
              <a:rPr lang="en-US" altLang="zh-CN"/>
              <a:t>	{</a:t>
            </a:r>
          </a:p>
          <a:p>
            <a:pPr eaLnBrk="0" hangingPunct="0"/>
            <a:r>
              <a:rPr lang="en-US" altLang="zh-CN"/>
              <a:t>		alert("</a:t>
            </a:r>
            <a:r>
              <a:rPr lang="zh-CN" altLang="en-US"/>
              <a:t>图片名称是：</a:t>
            </a:r>
            <a:r>
              <a:rPr lang="en-US" altLang="zh-CN"/>
              <a:t>" + oimg.name+"\r\n</a:t>
            </a:r>
            <a:r>
              <a:rPr lang="zh-CN" altLang="en-US"/>
              <a:t>图片地址是：</a:t>
            </a:r>
            <a:r>
              <a:rPr lang="en-US" altLang="zh-CN"/>
              <a:t>" + oimg.src );</a:t>
            </a:r>
          </a:p>
          <a:p>
            <a:pPr eaLnBrk="0" hangingPunct="0"/>
            <a:r>
              <a:rPr lang="en-US" altLang="zh-CN"/>
              <a:t>	}</a:t>
            </a:r>
          </a:p>
          <a:p>
            <a:pPr eaLnBrk="0" hangingPunct="0"/>
            <a:r>
              <a:rPr lang="en-US" altLang="zh-CN"/>
              <a:t>  	&lt;/SCRIPT&gt;</a:t>
            </a:r>
          </a:p>
          <a:p>
            <a:pPr eaLnBrk="0" hangingPunct="0"/>
            <a:r>
              <a:rPr lang="en-US" altLang="zh-CN"/>
              <a:t>	&lt;IMG src="Edit_Commit.gif" NAME="img1" ONCLICK="imgclick(this)"&gt;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3312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59338" y="5157788"/>
            <a:ext cx="5143500" cy="2305050"/>
          </a:xfr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for…in</a:t>
            </a:r>
            <a:r>
              <a:rPr lang="zh-CN" altLang="en-US" cap="none" smtClean="0"/>
              <a:t>语句 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5288" y="2060575"/>
            <a:ext cx="7458075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for…in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2-42.htm</a:t>
            </a:r>
            <a:endParaRPr lang="en-US" altLang="zh-CN"/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var arr = new Array(3);</a:t>
            </a:r>
          </a:p>
          <a:p>
            <a:pPr eaLnBrk="0" hangingPunct="0"/>
            <a:r>
              <a:rPr lang="en-US" altLang="zh-CN"/>
              <a:t>	  arr[0] = "Jack";</a:t>
            </a:r>
          </a:p>
          <a:p>
            <a:pPr eaLnBrk="0" hangingPunct="0"/>
            <a:r>
              <a:rPr lang="en-US" altLang="zh-CN"/>
              <a:t>	  arr[1] = "Mike";</a:t>
            </a:r>
          </a:p>
          <a:p>
            <a:pPr eaLnBrk="0" hangingPunct="0"/>
            <a:r>
              <a:rPr lang="en-US" altLang="zh-CN"/>
              <a:t>	  arr[2] = "Rose";</a:t>
            </a:r>
          </a:p>
          <a:p>
            <a:pPr eaLnBrk="0" hangingPunct="0"/>
            <a:r>
              <a:rPr lang="en-US" altLang="zh-CN"/>
              <a:t>	  for(i in arr)</a:t>
            </a:r>
          </a:p>
          <a:p>
            <a:pPr eaLnBrk="0" hangingPunct="0"/>
            <a:r>
              <a:rPr lang="en-US" altLang="zh-CN"/>
              <a:t>	  {</a:t>
            </a:r>
          </a:p>
          <a:p>
            <a:pPr eaLnBrk="0" hangingPunct="0"/>
            <a:r>
              <a:rPr lang="en-US" altLang="zh-CN"/>
              <a:t>		document.write("&lt;br&gt;</a:t>
            </a:r>
            <a:r>
              <a:rPr lang="zh-CN" altLang="en-US"/>
              <a:t>第</a:t>
            </a:r>
            <a:r>
              <a:rPr lang="en-US" altLang="zh-CN"/>
              <a:t>" + i + "</a:t>
            </a:r>
            <a:r>
              <a:rPr lang="zh-CN" altLang="en-US"/>
              <a:t>个为：</a:t>
            </a:r>
            <a:r>
              <a:rPr lang="en-US" altLang="zh-CN"/>
              <a:t>" + arr[i]);</a:t>
            </a:r>
          </a:p>
          <a:p>
            <a:pPr eaLnBrk="0" hangingPunct="0"/>
            <a:r>
              <a:rPr lang="en-US" altLang="zh-CN"/>
              <a:t>	  }</a:t>
            </a:r>
          </a:p>
          <a:p>
            <a:pPr eaLnBrk="0" hangingPunct="0"/>
            <a:r>
              <a:rPr lang="en-US" altLang="zh-CN"/>
              <a:t>	&lt;/SCRIPT&gt;</a:t>
            </a:r>
          </a:p>
        </p:txBody>
      </p:sp>
      <p:pic>
        <p:nvPicPr>
          <p:cNvPr id="1341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010025" y="260350"/>
            <a:ext cx="5133975" cy="230505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with</a:t>
            </a:r>
            <a:r>
              <a:rPr lang="zh-CN" altLang="en-US" cap="none" smtClean="0"/>
              <a:t>语句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23850" y="1989138"/>
            <a:ext cx="4794250" cy="283845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</a:t>
            </a:r>
            <a:r>
              <a:rPr lang="en-US" altLang="zh-CN" b="1"/>
              <a:t>with</a:t>
            </a:r>
            <a:r>
              <a:rPr lang="zh-CN" altLang="en-US" b="1"/>
              <a:t>语句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2-43.htm</a:t>
            </a:r>
            <a:endParaRPr lang="en-US" altLang="zh-CN"/>
          </a:p>
          <a:p>
            <a:pPr eaLnBrk="0" hangingPunct="0"/>
            <a:r>
              <a:rPr lang="en-US" altLang="zh-CN"/>
              <a:t>&lt;SCRIPT LANGUAGE = "JavaScript"&gt;</a:t>
            </a:r>
          </a:p>
          <a:p>
            <a:pPr eaLnBrk="0" hangingPunct="0"/>
            <a:r>
              <a:rPr lang="en-US" altLang="zh-CN"/>
              <a:t>  with(document)</a:t>
            </a:r>
          </a:p>
          <a:p>
            <a:pPr eaLnBrk="0" hangingPunct="0"/>
            <a:r>
              <a:rPr lang="en-US" altLang="zh-CN"/>
              <a:t>  {</a:t>
            </a:r>
          </a:p>
          <a:p>
            <a:pPr eaLnBrk="0" hangingPunct="0"/>
            <a:r>
              <a:rPr lang="en-US" altLang="zh-CN"/>
              <a:t>    write("</a:t>
            </a:r>
            <a:r>
              <a:rPr lang="zh-CN" altLang="en-US"/>
              <a:t>你好世界</a:t>
            </a:r>
            <a:r>
              <a:rPr lang="en-US" altLang="zh-CN"/>
              <a:t>&lt;br&gt;");</a:t>
            </a:r>
          </a:p>
          <a:p>
            <a:pPr eaLnBrk="0" hangingPunct="0"/>
            <a:r>
              <a:rPr lang="en-US" altLang="zh-CN"/>
              <a:t>    write("</a:t>
            </a:r>
            <a:r>
              <a:rPr lang="zh-CN" altLang="en-US"/>
              <a:t>你好中国</a:t>
            </a:r>
            <a:r>
              <a:rPr lang="en-US" altLang="zh-CN"/>
              <a:t>&lt;br&gt;");</a:t>
            </a:r>
          </a:p>
          <a:p>
            <a:pPr eaLnBrk="0" hangingPunct="0"/>
            <a:r>
              <a:rPr lang="en-US" altLang="zh-CN"/>
              <a:t>    write("</a:t>
            </a:r>
            <a:r>
              <a:rPr lang="zh-CN" altLang="en-US"/>
              <a:t>再见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  }</a:t>
            </a:r>
          </a:p>
          <a:p>
            <a:pPr eaLnBrk="0" hangingPunct="0"/>
            <a:r>
              <a:rPr lang="en-US" altLang="zh-CN"/>
              <a:t>&lt;/SCRIPT&gt;</a:t>
            </a:r>
          </a:p>
        </p:txBody>
      </p:sp>
      <p:pic>
        <p:nvPicPr>
          <p:cNvPr id="13517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635375" y="4221163"/>
            <a:ext cx="5124450" cy="2095500"/>
          </a:xfr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 </a:t>
            </a:r>
            <a:r>
              <a:rPr lang="en-US" altLang="zh-CN" cap="none" smtClean="0"/>
              <a:t>JavaScript</a:t>
            </a:r>
            <a:r>
              <a:rPr lang="zh-CN" altLang="en-US" cap="none" smtClean="0"/>
              <a:t>内置对象 </a:t>
            </a:r>
          </a:p>
        </p:txBody>
      </p:sp>
      <p:sp>
        <p:nvSpPr>
          <p:cNvPr id="136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内置对象都有自己的方法和属性，访问属性的语法是：“对象名</a:t>
            </a:r>
            <a:r>
              <a:rPr lang="en-US" altLang="zh-CN" smtClean="0"/>
              <a:t>.</a:t>
            </a:r>
            <a:r>
              <a:rPr lang="zh-CN" altLang="en-US" smtClean="0"/>
              <a:t>属性名称”。</a:t>
            </a:r>
          </a:p>
          <a:p>
            <a:r>
              <a:rPr lang="zh-CN" altLang="en-US" smtClean="0"/>
              <a:t>访问方法的语法是：“对象名</a:t>
            </a:r>
            <a:r>
              <a:rPr lang="en-US" altLang="zh-CN" smtClean="0"/>
              <a:t>.</a:t>
            </a:r>
            <a:r>
              <a:rPr lang="zh-CN" altLang="en-US" smtClean="0"/>
              <a:t>方法名称（参数表）”。所谓的方法就是一个普通的函数被封装到一个对象中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使用时间对象</a:t>
            </a:r>
          </a:p>
        </p:txBody>
      </p:sp>
      <p:sp>
        <p:nvSpPr>
          <p:cNvPr id="1372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11188" y="2017713"/>
            <a:ext cx="8137525" cy="484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b="1" smtClean="0"/>
              <a:t>案例名称：使用时间对象</a:t>
            </a:r>
          </a:p>
          <a:p>
            <a:pPr>
              <a:lnSpc>
                <a:spcPct val="80000"/>
              </a:lnSpc>
            </a:pPr>
            <a:r>
              <a:rPr lang="zh-CN" altLang="en-US" sz="1200" b="1" smtClean="0"/>
              <a:t>程序名称：</a:t>
            </a:r>
            <a:r>
              <a:rPr lang="en-US" altLang="zh-CN" sz="1200" b="1" smtClean="0"/>
              <a:t>2-44.htm</a:t>
            </a:r>
          </a:p>
          <a:p>
            <a:pPr>
              <a:lnSpc>
                <a:spcPct val="80000"/>
              </a:lnSpc>
            </a:pPr>
            <a:endParaRPr lang="en-US" altLang="zh-CN" sz="1200" smtClean="0"/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&lt;HTML&gt;&lt;BODY&gt;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var curr=new Date();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document.write("</a:t>
            </a:r>
            <a:r>
              <a:rPr lang="zh-CN" altLang="en-US" sz="1200" b="1" smtClean="0"/>
              <a:t>今天是</a:t>
            </a:r>
            <a:r>
              <a:rPr lang="en-US" altLang="zh-CN" sz="1200" b="1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switch(curr.getDay()){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0:document.write("</a:t>
            </a:r>
            <a:r>
              <a:rPr lang="zh-CN" altLang="en-US" sz="1200" b="1" smtClean="0"/>
              <a:t>周日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休息了！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1:document.write("</a:t>
            </a:r>
            <a:r>
              <a:rPr lang="zh-CN" altLang="en-US" sz="1200" b="1" smtClean="0"/>
              <a:t>周一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需要工作！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2:document.write("</a:t>
            </a:r>
            <a:r>
              <a:rPr lang="zh-CN" altLang="en-US" sz="1200" b="1" smtClean="0"/>
              <a:t>周二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需要工作！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3:document.write("</a:t>
            </a:r>
            <a:r>
              <a:rPr lang="zh-CN" altLang="en-US" sz="1200" b="1" smtClean="0"/>
              <a:t>周三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需要工作！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4:document.write("</a:t>
            </a:r>
            <a:r>
              <a:rPr lang="zh-CN" altLang="en-US" sz="1200" b="1" smtClean="0"/>
              <a:t>周四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需要工作！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5:document.write("</a:t>
            </a:r>
            <a:r>
              <a:rPr lang="zh-CN" altLang="en-US" sz="1200" b="1" smtClean="0"/>
              <a:t>周五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需要工作！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		case 6:document.write("</a:t>
            </a:r>
            <a:r>
              <a:rPr lang="zh-CN" altLang="en-US" sz="1200" b="1" smtClean="0"/>
              <a:t>周六</a:t>
            </a:r>
            <a:r>
              <a:rPr lang="en-US" altLang="zh-CN" sz="1200" b="1" smtClean="0"/>
              <a:t>,</a:t>
            </a:r>
            <a:r>
              <a:rPr lang="zh-CN" altLang="en-US" sz="1200" b="1" smtClean="0"/>
              <a:t>休息了！</a:t>
            </a:r>
            <a:r>
              <a:rPr lang="en-US" altLang="zh-CN" sz="1200" b="1" smtClean="0"/>
              <a:t>");break;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	&lt;/SCRIPT&gt;</a:t>
            </a:r>
          </a:p>
          <a:p>
            <a:pPr>
              <a:lnSpc>
                <a:spcPct val="80000"/>
              </a:lnSpc>
            </a:pPr>
            <a:r>
              <a:rPr lang="en-US" altLang="zh-CN" sz="1200" b="1" smtClean="0"/>
              <a:t>&lt;/BODY&gt;&lt;/HTML&gt;</a:t>
            </a:r>
            <a:endParaRPr lang="zh-CN" altLang="en-US" sz="1200" b="1" smtClean="0"/>
          </a:p>
        </p:txBody>
      </p:sp>
      <p:pic>
        <p:nvPicPr>
          <p:cNvPr id="1372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88913"/>
            <a:ext cx="3810000" cy="1447800"/>
          </a:xfr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网页时钟 </a:t>
            </a:r>
          </a:p>
        </p:txBody>
      </p:sp>
      <p:pic>
        <p:nvPicPr>
          <p:cNvPr id="13824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292225" y="1993900"/>
            <a:ext cx="4548188" cy="2662238"/>
          </a:xfr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Math</a:t>
            </a:r>
            <a:r>
              <a:rPr lang="zh-CN" altLang="en-US" cap="none" smtClean="0"/>
              <a:t>对象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755650" y="1989138"/>
            <a:ext cx="5581650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Math</a:t>
            </a:r>
            <a:r>
              <a:rPr lang="zh-CN" altLang="en-US" b="1"/>
              <a:t>对象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2-45.htm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a = Math.sin(1);</a:t>
            </a:r>
          </a:p>
          <a:p>
            <a:pPr eaLnBrk="0" hangingPunct="0"/>
            <a:r>
              <a:rPr lang="en-US" altLang="zh-CN"/>
              <a:t>		document.write(a)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3926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140200" y="4365625"/>
            <a:ext cx="4714875" cy="185737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HTML</a:t>
            </a:r>
            <a:r>
              <a:rPr lang="zh-CN" altLang="en-US" cap="none" smtClean="0"/>
              <a:t>的常用标记 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的常用标记有一些共同特点：都放在</a:t>
            </a:r>
            <a:r>
              <a:rPr lang="en-US" altLang="zh-CN" smtClean="0"/>
              <a:t>BODY</a:t>
            </a:r>
            <a:r>
              <a:rPr lang="zh-CN" altLang="en-US" smtClean="0"/>
              <a:t>标记里面。</a:t>
            </a:r>
          </a:p>
          <a:p>
            <a:r>
              <a:rPr lang="zh-CN" altLang="en-US" smtClean="0"/>
              <a:t>常用的标记有字体标记、图片标记、超级链接、列表、表格和表单等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String</a:t>
            </a:r>
            <a:r>
              <a:rPr lang="zh-CN" altLang="en-US" cap="none" smtClean="0"/>
              <a:t>对象</a:t>
            </a:r>
          </a:p>
        </p:txBody>
      </p:sp>
      <p:sp>
        <p:nvSpPr>
          <p:cNvPr id="1402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 smtClean="0"/>
              <a:t>一般利用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对象提供的函数来处理字符串。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对字符串的处理主要提供了下列方法。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1</a:t>
            </a:r>
            <a:r>
              <a:rPr lang="zh-CN" altLang="en-US" sz="1700" smtClean="0"/>
              <a:t>）</a:t>
            </a:r>
            <a:r>
              <a:rPr lang="en-US" altLang="zh-CN" sz="1700" smtClean="0"/>
              <a:t>charAt(idx)</a:t>
            </a:r>
            <a:r>
              <a:rPr lang="zh-CN" altLang="en-US" sz="1700" smtClean="0"/>
              <a:t>：第一个字符位置是“</a:t>
            </a:r>
            <a:r>
              <a:rPr lang="en-US" altLang="zh-CN" sz="1700" smtClean="0"/>
              <a:t>0”</a:t>
            </a:r>
            <a:r>
              <a:rPr lang="zh-CN" altLang="en-US" sz="1700" smtClean="0"/>
              <a:t>，返回指定位置处的字符。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2</a:t>
            </a:r>
            <a:r>
              <a:rPr lang="zh-CN" altLang="en-US" sz="1700" smtClean="0"/>
              <a:t>）</a:t>
            </a:r>
            <a:r>
              <a:rPr lang="en-US" altLang="zh-CN" sz="1700" smtClean="0"/>
              <a:t>indexOf(Chr)</a:t>
            </a:r>
            <a:r>
              <a:rPr lang="zh-CN" altLang="en-US" sz="1700" smtClean="0"/>
              <a:t>：返回指定子字符串的位置，从左到右，找不到返回</a:t>
            </a:r>
            <a:r>
              <a:rPr lang="en-US" altLang="zh-CN" sz="1700" smtClean="0"/>
              <a:t>–1</a:t>
            </a:r>
            <a:r>
              <a:rPr lang="zh-CN" altLang="en-US" sz="170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3</a:t>
            </a:r>
            <a:r>
              <a:rPr lang="zh-CN" altLang="en-US" sz="1700" smtClean="0"/>
              <a:t>）</a:t>
            </a:r>
            <a:r>
              <a:rPr lang="en-US" altLang="zh-CN" sz="1700" smtClean="0"/>
              <a:t>lastIndexOf(chr)</a:t>
            </a:r>
            <a:r>
              <a:rPr lang="zh-CN" altLang="en-US" sz="1700" smtClean="0"/>
              <a:t>：返回指定子字符串的位置，从右到左。找不到返回</a:t>
            </a:r>
            <a:r>
              <a:rPr lang="en-US" altLang="zh-CN" sz="1700" smtClean="0"/>
              <a:t>–1</a:t>
            </a:r>
            <a:r>
              <a:rPr lang="zh-CN" altLang="en-US" sz="170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4</a:t>
            </a:r>
            <a:r>
              <a:rPr lang="zh-CN" altLang="en-US" sz="1700" smtClean="0"/>
              <a:t>）</a:t>
            </a:r>
            <a:r>
              <a:rPr lang="en-US" altLang="zh-CN" sz="1700" smtClean="0"/>
              <a:t>toLowerCase()</a:t>
            </a:r>
            <a:r>
              <a:rPr lang="zh-CN" altLang="en-US" sz="1700" smtClean="0"/>
              <a:t>：将字符串中的字符全部转化成小写。</a:t>
            </a:r>
          </a:p>
          <a:p>
            <a:pPr lvl="1">
              <a:lnSpc>
                <a:spcPct val="90000"/>
              </a:lnSpc>
            </a:pPr>
            <a:r>
              <a:rPr lang="zh-CN" altLang="en-US" sz="1700" smtClean="0"/>
              <a:t>（</a:t>
            </a:r>
            <a:r>
              <a:rPr lang="en-US" altLang="zh-CN" sz="1700" smtClean="0"/>
              <a:t>5</a:t>
            </a:r>
            <a:r>
              <a:rPr lang="zh-CN" altLang="en-US" sz="1700" smtClean="0"/>
              <a:t>）</a:t>
            </a:r>
            <a:r>
              <a:rPr lang="en-US" altLang="zh-CN" sz="1700" smtClean="0"/>
              <a:t>toUpperCase()</a:t>
            </a:r>
            <a:r>
              <a:rPr lang="zh-CN" altLang="en-US" sz="1700" smtClean="0"/>
              <a:t>：将字符串中的字符全部转化成大写。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String</a:t>
            </a:r>
            <a:r>
              <a:rPr lang="zh-CN" altLang="en-US" cap="none" smtClean="0"/>
              <a:t>对象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23850" y="2133600"/>
            <a:ext cx="6953250" cy="42116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案例名称：使用字符串处理函数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2-46.htm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	var str = "I am a boy, I like programming!";</a:t>
            </a:r>
          </a:p>
          <a:p>
            <a:pPr eaLnBrk="0" hangingPunct="0"/>
            <a:r>
              <a:rPr lang="en-US" altLang="zh-CN"/>
              <a:t>		a = str.charAt(7);</a:t>
            </a:r>
          </a:p>
          <a:p>
            <a:pPr eaLnBrk="0" hangingPunct="0"/>
            <a:r>
              <a:rPr lang="en-US" altLang="zh-CN"/>
              <a:t>		b = str.indexOf("a");</a:t>
            </a:r>
          </a:p>
          <a:p>
            <a:pPr eaLnBrk="0" hangingPunct="0"/>
            <a:r>
              <a:rPr lang="en-US" altLang="zh-CN"/>
              <a:t>		c = str.lastIndexOf("a");</a:t>
            </a:r>
          </a:p>
          <a:p>
            <a:pPr eaLnBrk="0" hangingPunct="0"/>
            <a:r>
              <a:rPr lang="en-US" altLang="zh-CN"/>
              <a:t>		d = str.toUpperCase();</a:t>
            </a:r>
          </a:p>
          <a:p>
            <a:pPr eaLnBrk="0" hangingPunct="0"/>
            <a:r>
              <a:rPr lang="en-US" altLang="zh-CN"/>
              <a:t>		document.write(a + "&lt;br&gt;");</a:t>
            </a:r>
          </a:p>
          <a:p>
            <a:pPr eaLnBrk="0" hangingPunct="0"/>
            <a:r>
              <a:rPr lang="en-US" altLang="zh-CN"/>
              <a:t>		document.write(b + "&lt;br&gt;")</a:t>
            </a:r>
          </a:p>
          <a:p>
            <a:pPr eaLnBrk="0" hangingPunct="0"/>
            <a:r>
              <a:rPr lang="en-US" altLang="zh-CN"/>
              <a:t>		document.write(c + "&lt;br&gt;")</a:t>
            </a:r>
          </a:p>
          <a:p>
            <a:pPr eaLnBrk="0" hangingPunct="0"/>
            <a:r>
              <a:rPr lang="en-US" altLang="zh-CN"/>
              <a:t>		document.write(d + "&lt;br&gt;")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38625" y="260350"/>
            <a:ext cx="4905375" cy="2114550"/>
          </a:xfr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案例</a:t>
            </a:r>
            <a:r>
              <a:rPr lang="en-US" altLang="zh-CN" b="1" cap="none" smtClean="0"/>
              <a:t>2-5</a:t>
            </a:r>
            <a:r>
              <a:rPr lang="zh-CN" altLang="en-US" b="1" cap="none" smtClean="0"/>
              <a:t>：字符串扫描统计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11188" y="1916113"/>
            <a:ext cx="5581650" cy="44862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案例名称：使用字符串处理函数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string.htm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var str = "I am a girl, I like cat"</a:t>
            </a:r>
          </a:p>
          <a:p>
            <a:pPr eaLnBrk="0" hangingPunct="0"/>
            <a:r>
              <a:rPr lang="en-US" altLang="zh-CN"/>
              <a:t>	var iCount = 0;</a:t>
            </a:r>
          </a:p>
          <a:p>
            <a:pPr eaLnBrk="0" hangingPunct="0"/>
            <a:r>
              <a:rPr lang="en-US" altLang="zh-CN"/>
              <a:t>	for( i = 0; i &lt; str.length; i++)</a:t>
            </a:r>
          </a:p>
          <a:p>
            <a:pPr eaLnBrk="0" hangingPunct="0"/>
            <a:r>
              <a:rPr lang="en-US" altLang="zh-CN"/>
              <a:t>	{</a:t>
            </a:r>
          </a:p>
          <a:p>
            <a:pPr eaLnBrk="0" hangingPunct="0"/>
            <a:r>
              <a:rPr lang="en-US" altLang="zh-CN"/>
              <a:t>		if(str.charAt(i) == "a")</a:t>
            </a:r>
          </a:p>
          <a:p>
            <a:pPr eaLnBrk="0" hangingPunct="0"/>
            <a:r>
              <a:rPr lang="en-US" altLang="zh-CN"/>
              <a:t>		{</a:t>
            </a:r>
          </a:p>
          <a:p>
            <a:pPr eaLnBrk="0" hangingPunct="0"/>
            <a:r>
              <a:rPr lang="en-US" altLang="zh-CN"/>
              <a:t>			iCount++;</a:t>
            </a:r>
          </a:p>
          <a:p>
            <a:pPr eaLnBrk="0" hangingPunct="0"/>
            <a:r>
              <a:rPr lang="en-US" altLang="zh-CN"/>
              <a:t>		}</a:t>
            </a:r>
          </a:p>
          <a:p>
            <a:pPr eaLnBrk="0" hangingPunct="0"/>
            <a:r>
              <a:rPr lang="en-US" altLang="zh-CN"/>
              <a:t>	}</a:t>
            </a:r>
          </a:p>
          <a:p>
            <a:pPr eaLnBrk="0" hangingPunct="0"/>
            <a:r>
              <a:rPr lang="en-US" altLang="zh-CN"/>
              <a:t>	document.write(iCount);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4234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16463" y="5334000"/>
            <a:ext cx="4733925" cy="1524000"/>
          </a:xfr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JavaScript</a:t>
            </a:r>
            <a:r>
              <a:rPr lang="zh-CN" altLang="en-US" cap="none" smtClean="0"/>
              <a:t>的常用函数 </a:t>
            </a:r>
          </a:p>
        </p:txBody>
      </p:sp>
      <p:sp>
        <p:nvSpPr>
          <p:cNvPr id="143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介绍几个常用的函数：</a:t>
            </a:r>
          </a:p>
          <a:p>
            <a:pPr lvl="1"/>
            <a:r>
              <a:rPr lang="en-US" altLang="zh-CN" smtClean="0"/>
              <a:t>eval()</a:t>
            </a:r>
            <a:r>
              <a:rPr lang="zh-CN" altLang="en-US" smtClean="0"/>
              <a:t>函数</a:t>
            </a:r>
          </a:p>
          <a:p>
            <a:pPr lvl="1"/>
            <a:r>
              <a:rPr lang="en-US" altLang="zh-CN" smtClean="0"/>
              <a:t>parseInt()</a:t>
            </a:r>
            <a:r>
              <a:rPr lang="zh-CN" altLang="en-US" smtClean="0"/>
              <a:t>函数</a:t>
            </a:r>
          </a:p>
          <a:p>
            <a:pPr lvl="1"/>
            <a:r>
              <a:rPr lang="en-US" altLang="zh-CN" smtClean="0"/>
              <a:t>parseFloat</a:t>
            </a:r>
            <a:r>
              <a:rPr lang="zh-CN" altLang="en-US" smtClean="0"/>
              <a:t>函数。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>
                <a:solidFill>
                  <a:schemeClr val="tx1"/>
                </a:solidFill>
              </a:rPr>
              <a:t>使用</a:t>
            </a:r>
            <a:r>
              <a:rPr lang="en-US" altLang="zh-CN" b="1" cap="none" smtClean="0">
                <a:solidFill>
                  <a:schemeClr val="tx1"/>
                </a:solidFill>
              </a:rPr>
              <a:t>eval()</a:t>
            </a:r>
            <a:r>
              <a:rPr lang="zh-CN" altLang="en-US" b="1" cap="none" smtClean="0">
                <a:solidFill>
                  <a:schemeClr val="tx1"/>
                </a:solidFill>
              </a:rPr>
              <a:t>函数</a:t>
            </a:r>
            <a:endParaRPr lang="zh-CN" altLang="en-US" cap="none" smtClean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971550" y="1989138"/>
            <a:ext cx="5581650" cy="228917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</a:t>
            </a:r>
            <a:r>
              <a:rPr lang="en-US" altLang="zh-CN" b="1"/>
              <a:t>eval()</a:t>
            </a:r>
            <a:r>
              <a:rPr lang="zh-CN" altLang="en-US" b="1"/>
              <a:t>函数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2-47.htm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&lt;SCRIPT LANGUAGE="JavaScript"&gt;</a:t>
            </a:r>
          </a:p>
          <a:p>
            <a:pPr eaLnBrk="0" hangingPunct="0"/>
            <a:r>
              <a:rPr lang="en-US" altLang="zh-CN"/>
              <a:t>	    var str = "1+2+3";</a:t>
            </a:r>
          </a:p>
          <a:p>
            <a:pPr eaLnBrk="0" hangingPunct="0"/>
            <a:r>
              <a:rPr lang="en-US" altLang="zh-CN"/>
              <a:t>		document.write(eval(str));</a:t>
            </a:r>
          </a:p>
          <a:p>
            <a:pPr eaLnBrk="0" hangingPunct="0"/>
            <a:r>
              <a:rPr lang="en-US" altLang="zh-CN"/>
              <a:t>	&lt;/SCRIPT&gt;</a:t>
            </a:r>
          </a:p>
          <a:p>
            <a:pPr eaLnBrk="0" hangingPunct="0"/>
            <a:r>
              <a:rPr lang="en-US" altLang="zh-CN"/>
              <a:t>&lt;/BODY&gt;&lt;/HTML&gt;</a:t>
            </a:r>
          </a:p>
        </p:txBody>
      </p:sp>
      <p:pic>
        <p:nvPicPr>
          <p:cNvPr id="14438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295775" y="4508500"/>
            <a:ext cx="4848225" cy="1657350"/>
          </a:xfr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cap="none" smtClean="0"/>
              <a:t>parseInt()</a:t>
            </a:r>
            <a:r>
              <a:rPr lang="zh-CN" altLang="en-US" sz="2600" cap="none" smtClean="0"/>
              <a:t>函数和</a:t>
            </a:r>
            <a:r>
              <a:rPr lang="en-US" altLang="zh-CN" sz="2600" cap="none" smtClean="0"/>
              <a:t>parseFloat()</a:t>
            </a:r>
            <a:r>
              <a:rPr lang="zh-CN" altLang="en-US" sz="2600" cap="none" smtClean="0"/>
              <a:t>函数 </a:t>
            </a:r>
          </a:p>
        </p:txBody>
      </p:sp>
      <p:sp>
        <p:nvSpPr>
          <p:cNvPr id="145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parseInt()</a:t>
            </a:r>
            <a:r>
              <a:rPr lang="zh-CN" altLang="en-US" smtClean="0"/>
              <a:t>函数功能是从一个字符串中提出一个整数，如果遇到字符串中除了数字以外的字符，</a:t>
            </a:r>
            <a:r>
              <a:rPr lang="en-US" altLang="zh-CN" smtClean="0"/>
              <a:t>parseInt()</a:t>
            </a:r>
            <a:r>
              <a:rPr lang="zh-CN" altLang="en-US" smtClean="0"/>
              <a:t>就停止转换，返回已有的结果。</a:t>
            </a:r>
          </a:p>
          <a:p>
            <a:r>
              <a:rPr lang="zh-CN" altLang="en-US" smtClean="0"/>
              <a:t>如果第一个字符不是数字，</a:t>
            </a:r>
            <a:r>
              <a:rPr lang="en-US" altLang="zh-CN" smtClean="0"/>
              <a:t>parseInt()</a:t>
            </a:r>
            <a:r>
              <a:rPr lang="zh-CN" altLang="en-US" smtClean="0"/>
              <a:t>就返回“</a:t>
            </a:r>
            <a:r>
              <a:rPr lang="en-US" altLang="zh-CN" smtClean="0"/>
              <a:t>NaN”</a:t>
            </a:r>
            <a:r>
              <a:rPr lang="zh-CN" altLang="en-US" smtClean="0"/>
              <a:t>值。</a:t>
            </a:r>
            <a:r>
              <a:rPr lang="en-US" altLang="zh-CN" smtClean="0"/>
              <a:t>ParseFloat()</a:t>
            </a:r>
            <a:r>
              <a:rPr lang="zh-CN" altLang="en-US" smtClean="0"/>
              <a:t>函数和</a:t>
            </a:r>
            <a:r>
              <a:rPr lang="en-US" altLang="zh-CN" smtClean="0"/>
              <a:t>parseInt()</a:t>
            </a:r>
            <a:r>
              <a:rPr lang="zh-CN" altLang="en-US" smtClean="0"/>
              <a:t>函数相似，区别</a:t>
            </a:r>
            <a:r>
              <a:rPr lang="en-US" altLang="zh-CN" smtClean="0"/>
              <a:t>parseFloat()</a:t>
            </a:r>
            <a:r>
              <a:rPr lang="zh-CN" altLang="en-US" smtClean="0"/>
              <a:t>可以提取小数。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z="2600" b="1" cap="none" smtClean="0"/>
              <a:t>parseInt</a:t>
            </a:r>
            <a:r>
              <a:rPr lang="zh-CN" altLang="en-US" sz="2600" b="1" cap="none" smtClean="0"/>
              <a:t>函数和</a:t>
            </a:r>
            <a:r>
              <a:rPr lang="en-US" altLang="zh-CN" sz="2600" b="1" cap="none" smtClean="0"/>
              <a:t>parseFloat</a:t>
            </a:r>
            <a:r>
              <a:rPr lang="zh-CN" altLang="en-US" sz="2600" b="1" cap="none" smtClean="0"/>
              <a:t>函数</a:t>
            </a:r>
          </a:p>
        </p:txBody>
      </p:sp>
      <p:sp>
        <p:nvSpPr>
          <p:cNvPr id="146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36905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smtClean="0"/>
              <a:t>案例名称：使用</a:t>
            </a:r>
            <a:r>
              <a:rPr lang="en-US" altLang="zh-CN" sz="1600" b="1" smtClean="0"/>
              <a:t>parseInt</a:t>
            </a:r>
            <a:r>
              <a:rPr lang="zh-CN" altLang="en-US" sz="1600" b="1" smtClean="0"/>
              <a:t>函数和</a:t>
            </a:r>
            <a:r>
              <a:rPr lang="en-US" altLang="zh-CN" sz="1600" b="1" smtClean="0"/>
              <a:t>parseFloat</a:t>
            </a:r>
            <a:r>
              <a:rPr lang="zh-CN" altLang="en-US" sz="1600" b="1" smtClean="0"/>
              <a:t>函数</a:t>
            </a:r>
          </a:p>
          <a:p>
            <a:pPr>
              <a:lnSpc>
                <a:spcPct val="90000"/>
              </a:lnSpc>
            </a:pPr>
            <a:r>
              <a:rPr lang="zh-CN" altLang="en-US" sz="1600" b="1" smtClean="0"/>
              <a:t>程序名称：</a:t>
            </a:r>
            <a:r>
              <a:rPr lang="en-US" altLang="zh-CN" sz="1600" b="1" smtClean="0"/>
              <a:t>2-48.htm</a:t>
            </a:r>
            <a:endParaRPr lang="en-US" altLang="zh-CN" sz="1600" smtClean="0"/>
          </a:p>
          <a:p>
            <a:pPr>
              <a:lnSpc>
                <a:spcPct val="90000"/>
              </a:lnSpc>
            </a:pPr>
            <a:r>
              <a:rPr lang="en-US" altLang="zh-CN" sz="1600" smtClean="0"/>
              <a:t>&lt;HTML&gt;&lt;BODY&gt;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var a = parseInt("123China");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var b = parseFloat("123.12China");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document.write (a + "&lt;br&gt;");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	document.write (b);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	&lt;/SCRIPT&gt;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/>
              <a:t>&lt;/BODY&gt;&lt;/HTML&gt;</a:t>
            </a:r>
            <a:endParaRPr lang="zh-CN" altLang="en-US" sz="1600" smtClean="0"/>
          </a:p>
        </p:txBody>
      </p:sp>
      <p:pic>
        <p:nvPicPr>
          <p:cNvPr id="14643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867400" y="5424488"/>
            <a:ext cx="3810000" cy="1433512"/>
          </a:xfr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对象层次及</a:t>
            </a:r>
            <a:r>
              <a:rPr lang="en-US" altLang="zh-CN" cap="none" smtClean="0"/>
              <a:t>DOM</a:t>
            </a:r>
            <a:r>
              <a:rPr lang="zh-CN" altLang="en-US" cap="none" smtClean="0"/>
              <a:t>模型 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6696075" y="2616200"/>
            <a:ext cx="215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205038"/>
            <a:ext cx="4752975" cy="299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DOM</a:t>
            </a:r>
            <a:endParaRPr lang="zh-CN" altLang="en-US" cap="none" smtClean="0"/>
          </a:p>
        </p:txBody>
      </p:sp>
      <p:sp>
        <p:nvSpPr>
          <p:cNvPr id="148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954713" cy="4873625"/>
          </a:xfrm>
        </p:spPr>
        <p:txBody>
          <a:bodyPr/>
          <a:lstStyle/>
          <a:p>
            <a:r>
              <a:rPr lang="en-US" altLang="zh-CN" sz="1600" smtClean="0"/>
              <a:t>DOM</a:t>
            </a:r>
            <a:r>
              <a:rPr lang="zh-CN" altLang="en-US" sz="1600" smtClean="0"/>
              <a:t>（</a:t>
            </a:r>
            <a:r>
              <a:rPr lang="en-US" altLang="zh-CN" sz="1600" smtClean="0"/>
              <a:t>Document Object Model</a:t>
            </a:r>
            <a:r>
              <a:rPr lang="zh-CN" altLang="en-US" sz="1600" smtClean="0"/>
              <a:t>）是文档对象模型的缩写，文档对象模型提供了文档的定位模型。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7088" y="2936875"/>
            <a:ext cx="8026400" cy="39211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en-US" altLang="zh-CN" sz="1400"/>
              <a:t>&lt;HTML&gt;	&lt;HEAD&gt;</a:t>
            </a:r>
          </a:p>
          <a:p>
            <a:pPr eaLnBrk="0" hangingPunct="0"/>
            <a:r>
              <a:rPr lang="en-US" altLang="zh-CN" sz="1400"/>
              <a:t>	&lt;SCRIPT LANGUAGE="JavaScript"&gt;</a:t>
            </a:r>
          </a:p>
          <a:p>
            <a:pPr eaLnBrk="0" hangingPunct="0"/>
            <a:r>
              <a:rPr lang="en-US" altLang="zh-CN" sz="1400"/>
              <a:t>		function do_Copy()</a:t>
            </a:r>
          </a:p>
          <a:p>
            <a:pPr eaLnBrk="0" hangingPunct="0"/>
            <a:r>
              <a:rPr lang="en-US" altLang="zh-CN" sz="1400"/>
              <a:t>		{</a:t>
            </a:r>
          </a:p>
          <a:p>
            <a:pPr eaLnBrk="0" hangingPunct="0"/>
            <a:r>
              <a:rPr lang="en-US" altLang="zh-CN" sz="1400"/>
              <a:t>			var str = frm1.txtBox1.value;</a:t>
            </a:r>
          </a:p>
          <a:p>
            <a:pPr eaLnBrk="0" hangingPunct="0"/>
            <a:r>
              <a:rPr lang="en-US" altLang="zh-CN" sz="1400"/>
              <a:t>			frm2.txtBox2.value= str;</a:t>
            </a:r>
          </a:p>
          <a:p>
            <a:pPr eaLnBrk="0" hangingPunct="0"/>
            <a:r>
              <a:rPr lang="en-US" altLang="zh-CN" sz="1400"/>
              <a:t>		}</a:t>
            </a:r>
          </a:p>
          <a:p>
            <a:pPr eaLnBrk="0" hangingPunct="0"/>
            <a:r>
              <a:rPr lang="en-US" altLang="zh-CN" sz="1400"/>
              <a:t>	&lt;/SCRIPT&gt;</a:t>
            </a:r>
          </a:p>
          <a:p>
            <a:pPr eaLnBrk="0" hangingPunct="0"/>
            <a:r>
              <a:rPr lang="en-US" altLang="zh-CN" sz="1400"/>
              <a:t>	&lt;/HEAD&gt;</a:t>
            </a:r>
          </a:p>
          <a:p>
            <a:pPr eaLnBrk="0" hangingPunct="0"/>
            <a:r>
              <a:rPr lang="en-US" altLang="zh-CN" sz="1400"/>
              <a:t>&lt;BODY&gt;</a:t>
            </a:r>
          </a:p>
          <a:p>
            <a:pPr eaLnBrk="0" hangingPunct="0"/>
            <a:r>
              <a:rPr lang="en-US" altLang="zh-CN" sz="1400"/>
              <a:t>	&lt;FORM NAME="frm1"&gt;</a:t>
            </a:r>
          </a:p>
          <a:p>
            <a:pPr eaLnBrk="0" hangingPunct="0"/>
            <a:r>
              <a:rPr lang="en-US" altLang="zh-CN" sz="1400"/>
              <a:t>		&lt;INPUT TYPE="TEXT" NAME="txtBox1" &gt;</a:t>
            </a:r>
          </a:p>
          <a:p>
            <a:pPr eaLnBrk="0" hangingPunct="0"/>
            <a:r>
              <a:rPr lang="en-US" altLang="zh-CN" sz="1400"/>
              <a:t>		&lt;INPUT TYPE="BUTTON" VALUE="</a:t>
            </a:r>
            <a:r>
              <a:rPr lang="zh-CN" altLang="en-US" sz="1400"/>
              <a:t>复制</a:t>
            </a:r>
            <a:r>
              <a:rPr lang="en-US" altLang="zh-CN" sz="1400"/>
              <a:t>" ONCLICK="do_Copy()"&gt;</a:t>
            </a:r>
          </a:p>
          <a:p>
            <a:pPr eaLnBrk="0" hangingPunct="0"/>
            <a:r>
              <a:rPr lang="en-US" altLang="zh-CN" sz="1400"/>
              <a:t>	&lt;/FORM&gt;</a:t>
            </a:r>
          </a:p>
          <a:p>
            <a:pPr eaLnBrk="0" hangingPunct="0"/>
            <a:r>
              <a:rPr lang="en-US" altLang="zh-CN" sz="1400"/>
              <a:t>	&lt;FORM NAME="frm2"&gt;</a:t>
            </a:r>
          </a:p>
          <a:p>
            <a:pPr eaLnBrk="0" hangingPunct="0"/>
            <a:r>
              <a:rPr lang="en-US" altLang="zh-CN" sz="1400"/>
              <a:t>		&lt;INPUT TYPE="TEXT" NAME="txtBox2"&gt;</a:t>
            </a:r>
          </a:p>
          <a:p>
            <a:pPr eaLnBrk="0" hangingPunct="0"/>
            <a:r>
              <a:rPr lang="en-US" altLang="zh-CN" sz="1400"/>
              <a:t>	&lt;/FORM&gt;</a:t>
            </a:r>
          </a:p>
          <a:p>
            <a:pPr eaLnBrk="0" hangingPunct="0"/>
            <a:r>
              <a:rPr lang="en-US" altLang="zh-CN" sz="1400"/>
              <a:t>&lt;/BODY&gt;&lt;/HTML&gt;</a:t>
            </a:r>
          </a:p>
        </p:txBody>
      </p:sp>
      <p:pic>
        <p:nvPicPr>
          <p:cNvPr id="14848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0"/>
            <a:ext cx="3810000" cy="1536700"/>
          </a:xfrm>
          <a:noFill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使用</a:t>
            </a:r>
            <a:r>
              <a:rPr lang="en-US" altLang="zh-CN" b="1" cap="none" smtClean="0"/>
              <a:t>window</a:t>
            </a:r>
            <a:r>
              <a:rPr lang="zh-CN" altLang="en-US" b="1" cap="none" smtClean="0"/>
              <a:t>对象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0612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&lt;HTML&gt;&lt;HEAD&gt;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&lt;SCRIPT LANGUAGE="JavaScript"&gt;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function new_win()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	window.open("new.htm","my","toolbar=no, left=150, top=200, menubar=no, width=150,height=150");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&lt;/SCRIPT&gt;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&lt;/HEAD&gt;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&lt;BODY onload="new_win()"&gt;</a:t>
            </a:r>
          </a:p>
          <a:p>
            <a:pPr>
              <a:lnSpc>
                <a:spcPct val="90000"/>
              </a:lnSpc>
            </a:pPr>
            <a:r>
              <a:rPr lang="en-US" altLang="zh-CN" sz="1600" smtClean="0">
                <a:solidFill>
                  <a:schemeClr val="folHlink"/>
                </a:solidFill>
              </a:rPr>
              <a:t>	&lt;/BODY&gt;&lt;/HTML&gt;</a:t>
            </a:r>
            <a:endParaRPr lang="zh-CN" altLang="en-US" sz="1600" smtClean="0">
              <a:solidFill>
                <a:schemeClr val="folHlink"/>
              </a:solidFill>
            </a:endParaRPr>
          </a:p>
        </p:txBody>
      </p:sp>
      <p:pic>
        <p:nvPicPr>
          <p:cNvPr id="1495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76825" y="5321300"/>
            <a:ext cx="3810000" cy="1536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字体标记 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50825" y="2060575"/>
            <a:ext cx="7064375" cy="201453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案例名称：使用字体标记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2-03.htm</a:t>
            </a:r>
            <a:endParaRPr lang="en-US" altLang="zh-CN"/>
          </a:p>
          <a:p>
            <a:pPr eaLnBrk="0" hangingPunct="0"/>
            <a:r>
              <a:rPr lang="en-US" altLang="zh-CN"/>
              <a:t>&lt;HTML&gt;&lt;BODY&gt;</a:t>
            </a:r>
          </a:p>
          <a:p>
            <a:pPr eaLnBrk="0" hangingPunct="0"/>
            <a:r>
              <a:rPr lang="en-US" altLang="zh-CN"/>
              <a:t>	&lt;FONT FACE="</a:t>
            </a:r>
            <a:r>
              <a:rPr lang="zh-CN" altLang="en-US"/>
              <a:t>隶书</a:t>
            </a:r>
            <a:r>
              <a:rPr lang="en-US" altLang="zh-CN"/>
              <a:t>" SIZE="5" COLOR="Blue"&gt;</a:t>
            </a:r>
          </a:p>
          <a:p>
            <a:pPr eaLnBrk="0" hangingPunct="0"/>
            <a:r>
              <a:rPr lang="en-US" altLang="zh-CN"/>
              <a:t>	</a:t>
            </a:r>
            <a:r>
              <a:rPr lang="zh-CN" altLang="en-US"/>
              <a:t>本书的特色是以案例为主，全书有</a:t>
            </a:r>
            <a:r>
              <a:rPr lang="en-US" altLang="zh-CN"/>
              <a:t>30</a:t>
            </a:r>
            <a:r>
              <a:rPr lang="zh-CN" altLang="en-US"/>
              <a:t>个完整的案例。</a:t>
            </a:r>
          </a:p>
          <a:p>
            <a:pPr eaLnBrk="0" hangingPunct="0"/>
            <a:r>
              <a:rPr lang="zh-CN" altLang="en-US"/>
              <a:t>	</a:t>
            </a:r>
            <a:r>
              <a:rPr lang="en-US" altLang="zh-CN"/>
              <a:t>&lt;/FONT&gt;</a:t>
            </a:r>
          </a:p>
          <a:p>
            <a:pPr eaLnBrk="0" hangingPunct="0"/>
            <a:r>
              <a:rPr lang="en-US" altLang="zh-CN"/>
              <a:t>&lt;/BODY&gt; &lt;/HTML&gt;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635375" y="4149725"/>
            <a:ext cx="4933950" cy="2076450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使用</a:t>
            </a:r>
            <a:r>
              <a:rPr lang="en-US" altLang="zh-CN" b="1" cap="none" smtClean="0"/>
              <a:t>location</a:t>
            </a:r>
            <a:r>
              <a:rPr lang="zh-CN" altLang="en-US" b="1" cap="none" smtClean="0"/>
              <a:t>属性</a:t>
            </a:r>
          </a:p>
        </p:txBody>
      </p:sp>
      <p:sp>
        <p:nvSpPr>
          <p:cNvPr id="150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5815013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000" smtClean="0"/>
              <a:t>案例名称：使用</a:t>
            </a:r>
            <a:r>
              <a:rPr lang="en-US" altLang="zh-CN" sz="1000" smtClean="0"/>
              <a:t>location</a:t>
            </a:r>
            <a:r>
              <a:rPr lang="zh-CN" altLang="en-US" sz="1000" smtClean="0"/>
              <a:t>属性</a:t>
            </a:r>
          </a:p>
          <a:p>
            <a:pPr>
              <a:lnSpc>
                <a:spcPct val="80000"/>
              </a:lnSpc>
            </a:pPr>
            <a:r>
              <a:rPr lang="zh-CN" altLang="en-US" sz="1000" smtClean="0"/>
              <a:t>程序名称：</a:t>
            </a:r>
            <a:r>
              <a:rPr lang="en-US" altLang="zh-CN" sz="1000" smtClean="0"/>
              <a:t>2-51.htm</a:t>
            </a:r>
          </a:p>
          <a:p>
            <a:pPr>
              <a:lnSpc>
                <a:spcPct val="80000"/>
              </a:lnSpc>
            </a:pPr>
            <a:endParaRPr lang="en-US" altLang="zh-CN" sz="1000" smtClean="0"/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&lt;HTML&gt;&lt;HEAD&gt;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function test_location()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{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    window.location="new.htm";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   }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&lt;/SCRIPT&gt;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&lt;BODY&gt;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&lt;FORM NAME="frm"&gt;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&lt;INPUT TYPE="BUTTON" VALUE="</a:t>
            </a:r>
            <a:r>
              <a:rPr lang="zh-CN" altLang="en-US" sz="1000" smtClean="0"/>
              <a:t>超级链接</a:t>
            </a:r>
            <a:r>
              <a:rPr lang="en-US" altLang="zh-CN" sz="1000" smtClean="0"/>
              <a:t>" ONCLICK="test_location()"&gt;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	&lt;/FORM&gt;</a:t>
            </a:r>
          </a:p>
          <a:p>
            <a:pPr>
              <a:lnSpc>
                <a:spcPct val="80000"/>
              </a:lnSpc>
            </a:pPr>
            <a:r>
              <a:rPr lang="en-US" altLang="zh-CN" sz="1000" smtClean="0"/>
              <a:t>	&lt;/BODY&gt;&lt;/HTML&gt;</a:t>
            </a:r>
            <a:endParaRPr lang="zh-CN" altLang="en-US" sz="1000" smtClean="0"/>
          </a:p>
        </p:txBody>
      </p:sp>
      <p:pic>
        <p:nvPicPr>
          <p:cNvPr id="1505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1916113"/>
            <a:ext cx="3810000" cy="1462087"/>
          </a:xfrm>
          <a:noFill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History</a:t>
            </a:r>
            <a:r>
              <a:rPr lang="zh-CN" altLang="en-US" cap="none" smtClean="0"/>
              <a:t>对象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258888" y="2205038"/>
            <a:ext cx="6702425" cy="4652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000" b="1" smtClean="0"/>
              <a:t>案例名称：使用</a:t>
            </a:r>
            <a:r>
              <a:rPr lang="en-US" altLang="zh-CN" sz="1000" b="1" smtClean="0"/>
              <a:t>History</a:t>
            </a:r>
            <a:r>
              <a:rPr lang="zh-CN" altLang="en-US" sz="1000" b="1" smtClean="0"/>
              <a:t>对象</a:t>
            </a:r>
          </a:p>
          <a:p>
            <a:pPr>
              <a:lnSpc>
                <a:spcPct val="80000"/>
              </a:lnSpc>
            </a:pPr>
            <a:r>
              <a:rPr lang="zh-CN" altLang="en-US" sz="1000" b="1" smtClean="0"/>
              <a:t>程序名称：</a:t>
            </a:r>
            <a:r>
              <a:rPr lang="en-US" altLang="zh-CN" sz="1000" b="1" smtClean="0"/>
              <a:t>2-52.htm</a:t>
            </a:r>
            <a:endParaRPr lang="en-US" altLang="zh-CN" sz="1000" smtClean="0"/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&lt;HTML&gt;&lt;BODY&gt;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&lt;FORM NAME="frm"&gt;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&lt;INPUT TYPE="BUTTON" VALUE="</a:t>
            </a:r>
            <a:r>
              <a:rPr lang="zh-CN" altLang="en-US" sz="1000" b="1" smtClean="0">
                <a:solidFill>
                  <a:schemeClr val="folHlink"/>
                </a:solidFill>
              </a:rPr>
              <a:t>后退</a:t>
            </a:r>
            <a:r>
              <a:rPr lang="en-US" altLang="zh-CN" sz="1000" b="1" smtClean="0">
                <a:solidFill>
                  <a:schemeClr val="folHlink"/>
                </a:solidFill>
              </a:rPr>
              <a:t>" ONCLICK="goback()"&gt;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&lt;INPUT TYPE="BUTTON" VALUE="</a:t>
            </a:r>
            <a:r>
              <a:rPr lang="zh-CN" altLang="en-US" sz="1000" b="1" smtClean="0">
                <a:solidFill>
                  <a:schemeClr val="folHlink"/>
                </a:solidFill>
              </a:rPr>
              <a:t>前进</a:t>
            </a:r>
            <a:r>
              <a:rPr lang="en-US" altLang="zh-CN" sz="1000" b="1" smtClean="0">
                <a:solidFill>
                  <a:schemeClr val="folHlink"/>
                </a:solidFill>
              </a:rPr>
              <a:t>" ONCLICK="goforward()"&gt;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&lt;/FORM&gt;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&lt;SCRIPT LANGUAGE="JavaScript"&gt;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function goforward()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{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history.go(1);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function goback()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{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	history.go(-1)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	&lt;/SCRIPT&gt;</a:t>
            </a:r>
          </a:p>
          <a:p>
            <a:pPr>
              <a:lnSpc>
                <a:spcPct val="80000"/>
              </a:lnSpc>
            </a:pPr>
            <a:r>
              <a:rPr lang="en-US" altLang="zh-CN" sz="1000" b="1" smtClean="0">
                <a:solidFill>
                  <a:schemeClr val="folHlink"/>
                </a:solidFill>
              </a:rPr>
              <a:t>&lt;/BODY&gt;&lt;/HTML&gt;</a:t>
            </a:r>
            <a:endParaRPr lang="zh-CN" altLang="en-US" sz="1000" b="1" smtClean="0">
              <a:solidFill>
                <a:schemeClr val="folHlink"/>
              </a:solidFill>
            </a:endParaRPr>
          </a:p>
        </p:txBody>
      </p:sp>
      <p:pic>
        <p:nvPicPr>
          <p:cNvPr id="1515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76825" y="260350"/>
            <a:ext cx="3810000" cy="1462088"/>
          </a:xfr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 smtClean="0"/>
              <a:t>Web</a:t>
            </a:r>
            <a:r>
              <a:rPr lang="zh-CN" altLang="en-US" cap="none" smtClean="0"/>
              <a:t>应用经典案例研究 </a:t>
            </a:r>
          </a:p>
        </p:txBody>
      </p:sp>
      <p:sp>
        <p:nvSpPr>
          <p:cNvPr id="152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应用开发中有一些关键的动态编程技术，下面六种最常用的关键技术：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动态表格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常用的网页对话框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动态网页框架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表单验证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程序控制</a:t>
            </a:r>
            <a:r>
              <a:rPr lang="en-US" altLang="zh-CN" b="1" smtClean="0">
                <a:solidFill>
                  <a:schemeClr val="folHlink"/>
                </a:solidFill>
              </a:rPr>
              <a:t>Form</a:t>
            </a:r>
            <a:r>
              <a:rPr lang="zh-CN" altLang="en-US" b="1" smtClean="0">
                <a:solidFill>
                  <a:schemeClr val="folHlink"/>
                </a:solidFill>
              </a:rPr>
              <a:t>表单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在页面中执行客户端的可执行文件</a:t>
            </a:r>
            <a:r>
              <a:rPr lang="zh-CN" altLang="en-US" smtClean="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动态表格彻底研究 </a:t>
            </a:r>
          </a:p>
        </p:txBody>
      </p:sp>
      <p:sp>
        <p:nvSpPr>
          <p:cNvPr id="153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061200" cy="4873625"/>
          </a:xfrm>
        </p:spPr>
        <p:txBody>
          <a:bodyPr/>
          <a:lstStyle/>
          <a:p>
            <a:r>
              <a:rPr lang="zh-CN" altLang="en-US" sz="2000" smtClean="0"/>
              <a:t>对表格单元格的添加删除修改并对其进行移动以及拷贝等操作，是目前应用开发中常用的技术。 </a:t>
            </a:r>
          </a:p>
        </p:txBody>
      </p:sp>
      <p:pic>
        <p:nvPicPr>
          <p:cNvPr id="15360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362075" y="3271838"/>
            <a:ext cx="4981575" cy="3182937"/>
          </a:xfrm>
          <a:noFill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cap="none" smtClean="0"/>
              <a:t>表格的动态选中</a:t>
            </a:r>
            <a:r>
              <a:rPr lang="zh-CN" altLang="en-US" cap="none" smtClean="0"/>
              <a:t> </a:t>
            </a:r>
          </a:p>
        </p:txBody>
      </p:sp>
      <p:pic>
        <p:nvPicPr>
          <p:cNvPr id="1546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76300" y="1993900"/>
            <a:ext cx="6019800" cy="3055938"/>
          </a:xfrm>
          <a:noFill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三种网页对话框 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331913" y="1844675"/>
            <a:ext cx="6689725" cy="4114800"/>
          </a:xfrm>
        </p:spPr>
        <p:txBody>
          <a:bodyPr/>
          <a:lstStyle/>
          <a:p>
            <a:r>
              <a:rPr lang="zh-CN" altLang="en-US" sz="2000" smtClean="0"/>
              <a:t>在</a:t>
            </a:r>
            <a:r>
              <a:rPr lang="en-US" altLang="zh-CN" sz="2000" smtClean="0"/>
              <a:t>Web</a:t>
            </a:r>
            <a:r>
              <a:rPr lang="zh-CN" altLang="en-US" sz="2000" smtClean="0"/>
              <a:t>应用开发中，有三种形式的网页对话框：</a:t>
            </a:r>
          </a:p>
          <a:p>
            <a:pPr lvl="1"/>
            <a:r>
              <a:rPr lang="en-US" altLang="zh-CN" sz="1900" smtClean="0"/>
              <a:t>1</a:t>
            </a:r>
            <a:r>
              <a:rPr lang="zh-CN" altLang="en-US" sz="1900" smtClean="0"/>
              <a:t>、使用</a:t>
            </a:r>
            <a:r>
              <a:rPr lang="en-US" altLang="zh-CN" sz="1900" smtClean="0"/>
              <a:t>window.open</a:t>
            </a:r>
            <a:r>
              <a:rPr lang="zh-CN" altLang="en-US" sz="1900" smtClean="0"/>
              <a:t>打开的网页</a:t>
            </a:r>
          </a:p>
          <a:p>
            <a:pPr lvl="1"/>
            <a:r>
              <a:rPr lang="en-US" altLang="zh-CN" sz="1900" smtClean="0"/>
              <a:t>2</a:t>
            </a:r>
            <a:r>
              <a:rPr lang="zh-CN" altLang="en-US" sz="1900" smtClean="0"/>
              <a:t>、使用</a:t>
            </a:r>
            <a:r>
              <a:rPr lang="en-US" altLang="zh-CN" sz="1900" smtClean="0"/>
              <a:t>Web</a:t>
            </a:r>
            <a:r>
              <a:rPr lang="zh-CN" altLang="en-US" sz="1900" smtClean="0"/>
              <a:t>模式对话框</a:t>
            </a:r>
          </a:p>
          <a:p>
            <a:pPr lvl="1"/>
            <a:r>
              <a:rPr lang="en-US" altLang="zh-CN" sz="1900" smtClean="0"/>
              <a:t>3</a:t>
            </a:r>
            <a:r>
              <a:rPr lang="zh-CN" altLang="en-US" sz="1900" smtClean="0"/>
              <a:t>、使用</a:t>
            </a:r>
            <a:r>
              <a:rPr lang="en-US" altLang="zh-CN" sz="1900" smtClean="0"/>
              <a:t>Web</a:t>
            </a:r>
            <a:r>
              <a:rPr lang="zh-CN" altLang="en-US" sz="1900" smtClean="0"/>
              <a:t>非模式对话框 </a:t>
            </a:r>
          </a:p>
        </p:txBody>
      </p:sp>
      <p:pic>
        <p:nvPicPr>
          <p:cNvPr id="15565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4508500"/>
            <a:ext cx="3810000" cy="1770063"/>
          </a:xfr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动态网页框架彻底研究 </a:t>
            </a:r>
          </a:p>
        </p:txBody>
      </p:sp>
      <p:sp>
        <p:nvSpPr>
          <p:cNvPr id="156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6369050" cy="4873625"/>
          </a:xfrm>
        </p:spPr>
        <p:txBody>
          <a:bodyPr/>
          <a:lstStyle/>
          <a:p>
            <a:r>
              <a:rPr lang="zh-CN" altLang="en-US" sz="1600" smtClean="0"/>
              <a:t>可以象对普通</a:t>
            </a:r>
            <a:r>
              <a:rPr lang="en-US" altLang="zh-CN" sz="1600" smtClean="0"/>
              <a:t>Windows</a:t>
            </a:r>
            <a:r>
              <a:rPr lang="zh-CN" altLang="en-US" sz="1600" smtClean="0"/>
              <a:t>窗口一样操作网页框架，可以最大化窗口页可以最小化窗口， </a:t>
            </a:r>
          </a:p>
        </p:txBody>
      </p:sp>
      <p:pic>
        <p:nvPicPr>
          <p:cNvPr id="15667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63713" y="3429000"/>
            <a:ext cx="5688012" cy="3179763"/>
          </a:xfr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表单验证 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常用的表单验证有两种方式</a:t>
            </a:r>
          </a:p>
          <a:p>
            <a:pPr lvl="1"/>
            <a:r>
              <a:rPr lang="zh-CN" altLang="en-US" smtClean="0"/>
              <a:t>第一种是利用</a:t>
            </a:r>
            <a:r>
              <a:rPr lang="en-US" altLang="zh-CN" smtClean="0"/>
              <a:t>onsubmit</a:t>
            </a:r>
            <a:r>
              <a:rPr lang="zh-CN" altLang="en-US" smtClean="0"/>
              <a:t>事件实现验证</a:t>
            </a:r>
          </a:p>
          <a:p>
            <a:pPr lvl="1"/>
            <a:r>
              <a:rPr lang="zh-CN" altLang="en-US" smtClean="0"/>
              <a:t>第二种是利用普通按钮实现验证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程序控制</a:t>
            </a:r>
            <a:r>
              <a:rPr lang="en-US" altLang="zh-CN" cap="none" smtClean="0"/>
              <a:t>Form</a:t>
            </a:r>
            <a:r>
              <a:rPr lang="zh-CN" altLang="en-US" cap="none" smtClean="0"/>
              <a:t>表单 </a:t>
            </a:r>
          </a:p>
        </p:txBody>
      </p:sp>
      <p:pic>
        <p:nvPicPr>
          <p:cNvPr id="15872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2205038"/>
            <a:ext cx="7524750" cy="3117850"/>
          </a:xfr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执行客户端的可执行文件 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68313" y="2133600"/>
            <a:ext cx="6788150" cy="338772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案例名称：程序控制</a:t>
            </a:r>
            <a:r>
              <a:rPr lang="en-US" altLang="zh-CN" b="1"/>
              <a:t>Form</a:t>
            </a:r>
            <a:r>
              <a:rPr lang="zh-CN" altLang="en-US" b="1"/>
              <a:t>表单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2-62.htm</a:t>
            </a:r>
            <a:endParaRPr lang="en-US" altLang="zh-CN"/>
          </a:p>
          <a:p>
            <a:pPr eaLnBrk="0" hangingPunct="0"/>
            <a:r>
              <a:rPr lang="en-US" altLang="zh-CN"/>
              <a:t>&lt;SCRIPT LANGUAGE="JavaScript"&gt;</a:t>
            </a:r>
          </a:p>
          <a:p>
            <a:pPr eaLnBrk="0" hangingPunct="0"/>
            <a:r>
              <a:rPr lang="en-US" altLang="zh-CN"/>
              <a:t>	var Shell = new ActiveXObject("WScript.Shell") ;//</a:t>
            </a:r>
          </a:p>
          <a:p>
            <a:pPr eaLnBrk="0" hangingPunct="0"/>
            <a:r>
              <a:rPr lang="en-US" altLang="zh-CN"/>
              <a:t>	try{</a:t>
            </a:r>
          </a:p>
          <a:p>
            <a:pPr eaLnBrk="0" hangingPunct="0"/>
            <a:r>
              <a:rPr lang="en-US" altLang="zh-CN"/>
              <a:t>   	var cmd="mspaint.exe" ;//</a:t>
            </a:r>
          </a:p>
          <a:p>
            <a:pPr eaLnBrk="0" hangingPunct="0"/>
            <a:r>
              <a:rPr lang="en-US" altLang="zh-CN"/>
              <a:t>    	</a:t>
            </a:r>
            <a:r>
              <a:rPr lang="da-DK" altLang="zh-CN"/>
              <a:t>var aa = Shell.Run(cmd,1, true) ;//</a:t>
            </a:r>
            <a:endParaRPr lang="en-US" altLang="zh-CN"/>
          </a:p>
          <a:p>
            <a:pPr eaLnBrk="0" hangingPunct="0"/>
            <a:r>
              <a:rPr lang="da-DK" altLang="zh-CN"/>
              <a:t>	</a:t>
            </a:r>
            <a:r>
              <a:rPr lang="en-US" altLang="zh-CN"/>
              <a:t>}</a:t>
            </a:r>
          </a:p>
          <a:p>
            <a:pPr eaLnBrk="0" hangingPunct="0"/>
            <a:r>
              <a:rPr lang="en-US" altLang="zh-CN"/>
              <a:t>	catch(e){</a:t>
            </a:r>
          </a:p>
          <a:p>
            <a:pPr eaLnBrk="0" hangingPunct="0"/>
            <a:r>
              <a:rPr lang="en-US" altLang="zh-CN"/>
              <a:t>	   alert ("</a:t>
            </a:r>
            <a:r>
              <a:rPr lang="zh-CN" altLang="en-US"/>
              <a:t>目录不存在文件！</a:t>
            </a:r>
            <a:r>
              <a:rPr lang="en-US" altLang="zh-CN"/>
              <a:t>");</a:t>
            </a:r>
          </a:p>
          <a:p>
            <a:pPr eaLnBrk="0" hangingPunct="0"/>
            <a:r>
              <a:rPr lang="en-US" altLang="zh-CN"/>
              <a:t>	   }</a:t>
            </a:r>
          </a:p>
          <a:p>
            <a:pPr eaLnBrk="0" hangingPunct="0"/>
            <a:r>
              <a:rPr lang="en-US" altLang="zh-CN"/>
              <a:t>&lt;/SCRIPT&gt;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图片标记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50825" y="2060575"/>
            <a:ext cx="8569325" cy="17399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lIns="333270" rIns="533232" anchor="ctr">
            <a:spAutoFit/>
          </a:bodyPr>
          <a:lstStyle/>
          <a:p>
            <a:pPr eaLnBrk="0" hangingPunct="0"/>
            <a:r>
              <a:rPr lang="zh-CN" altLang="en-US" b="1"/>
              <a:t>案例名称：使用图片标记</a:t>
            </a:r>
            <a:endParaRPr lang="zh-CN" altLang="en-US"/>
          </a:p>
          <a:p>
            <a:pPr eaLnBrk="0" hangingPunct="0"/>
            <a:r>
              <a:rPr lang="zh-CN" altLang="en-US" b="1"/>
              <a:t>程序名称：</a:t>
            </a:r>
            <a:r>
              <a:rPr lang="en-US" altLang="zh-CN" b="1"/>
              <a:t>2-04.htm</a:t>
            </a:r>
            <a:endParaRPr lang="en-US" altLang="zh-CN"/>
          </a:p>
          <a:p>
            <a:pPr eaLnBrk="0" hangingPunct="0"/>
            <a:r>
              <a:rPr lang="en-US" altLang="zh-CN"/>
              <a:t>&lt;HTML&gt;	&lt;BODY&gt;</a:t>
            </a:r>
          </a:p>
          <a:p>
            <a:pPr eaLnBrk="0" hangingPunct="0"/>
            <a:r>
              <a:rPr lang="en-US" altLang="zh-CN"/>
              <a:t>		&lt;IMG SRC="myimage.jpg" WIDTH="200" HEIGHT="100" BORDER="10"&gt;</a:t>
            </a:r>
          </a:p>
          <a:p>
            <a:pPr eaLnBrk="0" hangingPunct="0"/>
            <a:r>
              <a:rPr lang="en-US" altLang="zh-CN"/>
              <a:t>	&lt;/BODY&gt;&lt;/HTML&gt;</a:t>
            </a:r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771775" y="3860800"/>
            <a:ext cx="6076950" cy="2543175"/>
          </a:xfr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小结</a:t>
            </a:r>
          </a:p>
        </p:txBody>
      </p:sp>
      <p:sp>
        <p:nvSpPr>
          <p:cNvPr id="160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000" b="1" smtClean="0"/>
              <a:t>本章首先介绍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的发展历史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然后介绍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的基本框架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详细介绍了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的各种常用标记：文字标记、图片标记、超级链接标记，等等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的基本使用方法，如何让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与</a:t>
            </a:r>
            <a:r>
              <a:rPr lang="en-US" altLang="zh-CN" sz="2000" b="1" smtClean="0"/>
              <a:t>HTML</a:t>
            </a:r>
            <a:r>
              <a:rPr lang="zh-CN" altLang="en-US" sz="2000" b="1" smtClean="0"/>
              <a:t>协同工作</a:t>
            </a:r>
          </a:p>
          <a:p>
            <a:pPr algn="just">
              <a:lnSpc>
                <a:spcPct val="80000"/>
              </a:lnSpc>
            </a:pPr>
            <a:r>
              <a:rPr lang="zh-CN" altLang="en-US" sz="2000" b="1" smtClean="0"/>
              <a:t>介绍</a:t>
            </a:r>
            <a:r>
              <a:rPr lang="en-US" altLang="zh-CN" sz="2000" b="1" smtClean="0"/>
              <a:t>JavaScript</a:t>
            </a:r>
            <a:r>
              <a:rPr lang="zh-CN" altLang="en-US" sz="2000" b="1" smtClean="0"/>
              <a:t>中的变量、数组、表达式、运算符、流程控制语句</a:t>
            </a:r>
          </a:p>
          <a:p>
            <a:pPr algn="just">
              <a:lnSpc>
                <a:spcPct val="80000"/>
              </a:lnSpc>
            </a:pPr>
            <a:r>
              <a:rPr lang="en-US" altLang="zh-CN" sz="2000" b="1" smtClean="0"/>
              <a:t>JavaScript</a:t>
            </a:r>
            <a:r>
              <a:rPr lang="zh-CN" altLang="en-US" sz="2000" b="1" smtClean="0"/>
              <a:t>的函数、内置对象、浏览器对象的层次和</a:t>
            </a:r>
            <a:r>
              <a:rPr lang="en-US" altLang="zh-CN" sz="2000" b="1" smtClean="0"/>
              <a:t>DOM</a:t>
            </a:r>
            <a:r>
              <a:rPr lang="zh-CN" altLang="en-US" sz="2000" b="1" smtClean="0"/>
              <a:t>模型的建立和使用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cap="none" smtClean="0"/>
              <a:t>本章习题</a:t>
            </a:r>
          </a:p>
        </p:txBody>
      </p:sp>
      <p:sp>
        <p:nvSpPr>
          <p:cNvPr id="161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b="1" smtClean="0"/>
              <a:t>2-1. </a:t>
            </a:r>
            <a:r>
              <a:rPr lang="zh-CN" altLang="en-US" sz="2000" b="1" smtClean="0"/>
              <a:t>如何在网页中设置字体？有哪些字体可以使用？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2-2. </a:t>
            </a:r>
            <a:r>
              <a:rPr lang="zh-CN" altLang="en-US" sz="2000" b="1" smtClean="0"/>
              <a:t>如何引入一张图片？如何给图片加上边框？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2-3. </a:t>
            </a:r>
            <a:r>
              <a:rPr lang="zh-CN" altLang="en-US" sz="2000" b="1" smtClean="0"/>
              <a:t>如何使用超级链接？如何将超级链接的下划线去掉？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2-4. </a:t>
            </a:r>
            <a:r>
              <a:rPr lang="zh-CN" altLang="en-US" sz="2000" b="1" smtClean="0"/>
              <a:t>如何定义跨行的表格？如何将表格的字体和边框的距离加大？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2-5. </a:t>
            </a:r>
            <a:r>
              <a:rPr lang="zh-CN" altLang="en-US" sz="2000" b="1" smtClean="0"/>
              <a:t>框架有几种基本形式？如何使用？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2-6. </a:t>
            </a:r>
            <a:r>
              <a:rPr lang="zh-CN" altLang="en-US" sz="2000" b="1" smtClean="0"/>
              <a:t>加载</a:t>
            </a:r>
            <a:r>
              <a:rPr lang="en-US" altLang="zh-CN" sz="2000" b="1" smtClean="0"/>
              <a:t>CSS</a:t>
            </a:r>
            <a:r>
              <a:rPr lang="zh-CN" altLang="en-US" sz="2000" b="1" smtClean="0"/>
              <a:t>样式的方式有哪些？如何使用？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2-7. </a:t>
            </a:r>
            <a:r>
              <a:rPr lang="zh-CN" altLang="en-US" sz="2000" b="1" smtClean="0"/>
              <a:t>编写</a:t>
            </a:r>
            <a:r>
              <a:rPr lang="en-US" altLang="zh-CN" sz="2000" b="1" smtClean="0"/>
              <a:t>E-mail</a:t>
            </a:r>
            <a:r>
              <a:rPr lang="zh-CN" altLang="en-US" sz="2000" b="1" smtClean="0"/>
              <a:t>注册的表单。（上机练习）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2-8. </a:t>
            </a:r>
            <a:r>
              <a:rPr lang="zh-CN" altLang="en-US" sz="2000" b="1" smtClean="0"/>
              <a:t>编写程序统计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到</a:t>
            </a:r>
            <a:r>
              <a:rPr lang="en-US" altLang="zh-CN" sz="2000" b="1" smtClean="0"/>
              <a:t>50</a:t>
            </a:r>
            <a:r>
              <a:rPr lang="zh-CN" altLang="en-US" sz="2000" b="1" smtClean="0"/>
              <a:t>中所有偶数的和。（分别用</a:t>
            </a:r>
            <a:r>
              <a:rPr lang="en-US" altLang="zh-CN" sz="2000" b="1" smtClean="0"/>
              <a:t>for</a:t>
            </a:r>
            <a:r>
              <a:rPr lang="zh-CN" altLang="en-US" sz="2000" b="1" smtClean="0"/>
              <a:t>和</a:t>
            </a:r>
            <a:r>
              <a:rPr lang="en-US" altLang="zh-CN" sz="2000" b="1" smtClean="0"/>
              <a:t>while</a:t>
            </a:r>
            <a:r>
              <a:rPr lang="zh-CN" altLang="en-US" sz="2000" b="1" smtClean="0"/>
              <a:t>语句实现）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2-9. </a:t>
            </a:r>
            <a:r>
              <a:rPr lang="zh-CN" altLang="en-US" sz="2000" b="1" smtClean="0"/>
              <a:t>编写程序实现：取系统时间，如果时间在</a:t>
            </a:r>
            <a:r>
              <a:rPr lang="en-US" altLang="zh-CN" sz="2000" b="1" smtClean="0"/>
              <a:t>6:00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12:00</a:t>
            </a:r>
            <a:r>
              <a:rPr lang="zh-CN" altLang="en-US" sz="2000" b="1" smtClean="0"/>
              <a:t>之间，输出“早上好”；如果时间在</a:t>
            </a:r>
            <a:r>
              <a:rPr lang="en-US" altLang="zh-CN" sz="2000" b="1" smtClean="0"/>
              <a:t>12:00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18:00</a:t>
            </a:r>
            <a:r>
              <a:rPr lang="zh-CN" altLang="en-US" sz="2000" b="1" smtClean="0"/>
              <a:t>，输出“下午好”；如果时间在</a:t>
            </a:r>
            <a:r>
              <a:rPr lang="en-US" altLang="zh-CN" sz="2000" b="1" smtClean="0"/>
              <a:t>18:00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24:00</a:t>
            </a:r>
            <a:r>
              <a:rPr lang="zh-CN" altLang="en-US" sz="2000" b="1" smtClean="0"/>
              <a:t>之间，输出“晚上好”；如果时间在</a:t>
            </a:r>
            <a:r>
              <a:rPr lang="en-US" altLang="zh-CN" sz="2000" b="1" smtClean="0"/>
              <a:t>0:00</a:t>
            </a:r>
            <a:r>
              <a:rPr lang="zh-CN" altLang="en-US" sz="2000" b="1" smtClean="0"/>
              <a:t>－</a:t>
            </a:r>
            <a:r>
              <a:rPr lang="en-US" altLang="zh-CN" sz="2000" b="1" smtClean="0"/>
              <a:t>6:00</a:t>
            </a:r>
            <a:r>
              <a:rPr lang="zh-CN" altLang="en-US" sz="2000" b="1" smtClean="0"/>
              <a:t>，输出“凌晨好”。</a:t>
            </a:r>
          </a:p>
          <a:p>
            <a:pPr>
              <a:lnSpc>
                <a:spcPct val="80000"/>
              </a:lnSpc>
            </a:pPr>
            <a:r>
              <a:rPr lang="en-US" altLang="zh-CN" sz="2000" b="1" smtClean="0"/>
              <a:t>2-10. </a:t>
            </a:r>
            <a:r>
              <a:rPr lang="zh-CN" altLang="en-US" sz="2000" b="1" smtClean="0"/>
              <a:t>在字符串“</a:t>
            </a:r>
            <a:r>
              <a:rPr lang="en-US" altLang="zh-CN" sz="2000" b="1" smtClean="0"/>
              <a:t>I am a girl, I like dancing!”</a:t>
            </a:r>
            <a:r>
              <a:rPr lang="zh-CN" altLang="en-US" sz="2000" b="1" smtClean="0"/>
              <a:t>的每个字符之间加上一个字符“</a:t>
            </a:r>
            <a:r>
              <a:rPr lang="en-US" altLang="zh-CN" sz="2000" b="1" smtClean="0"/>
              <a:t>#”</a:t>
            </a:r>
            <a:r>
              <a:rPr lang="zh-CN" altLang="en-US" sz="2000" b="1" smtClean="0"/>
              <a:t>，输出字符为：“</a:t>
            </a:r>
            <a:r>
              <a:rPr lang="en-US" altLang="zh-CN" sz="2000" b="1" smtClean="0"/>
              <a:t>I# #a#m# #a# #girl#,# #I# #like# #d#a#n#c#i#n#g#!”</a:t>
            </a:r>
            <a:r>
              <a:rPr lang="zh-CN" altLang="en-US" sz="2000" b="1" smtClean="0"/>
              <a:t>，并统计“</a:t>
            </a:r>
            <a:r>
              <a:rPr lang="en-US" altLang="zh-CN" sz="2000" b="1" smtClean="0"/>
              <a:t>#”</a:t>
            </a:r>
            <a:r>
              <a:rPr lang="zh-CN" altLang="en-US" sz="2000" b="1" smtClean="0"/>
              <a:t>的个数。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423</TotalTime>
  <Words>3928</Words>
  <Application>Microsoft Macintosh PowerPoint</Application>
  <PresentationFormat>全屏显示(4:3)</PresentationFormat>
  <Paragraphs>854</Paragraphs>
  <Slides>91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2" baseType="lpstr">
      <vt:lpstr>Arial Black</vt:lpstr>
      <vt:lpstr>Calibri</vt:lpstr>
      <vt:lpstr>Century Schoolbook</vt:lpstr>
      <vt:lpstr>Times New Roman</vt:lpstr>
      <vt:lpstr>Wingdings</vt:lpstr>
      <vt:lpstr>Wingdings 2</vt:lpstr>
      <vt:lpstr>黑体</vt:lpstr>
      <vt:lpstr>华文楷体</vt:lpstr>
      <vt:lpstr>宋体</vt:lpstr>
      <vt:lpstr>Arial</vt:lpstr>
      <vt:lpstr>凸显</vt:lpstr>
      <vt:lpstr>Java Web 应用开发与实践</vt:lpstr>
      <vt:lpstr>内容提要</vt:lpstr>
      <vt:lpstr> HTML编程技术 </vt:lpstr>
      <vt:lpstr>HTML概述 </vt:lpstr>
      <vt:lpstr>HTML概述</vt:lpstr>
      <vt:lpstr>HEAD头元素 </vt:lpstr>
      <vt:lpstr>HTML的常用标记 </vt:lpstr>
      <vt:lpstr>字体标记 </vt:lpstr>
      <vt:lpstr>图片标记</vt:lpstr>
      <vt:lpstr>超级链接</vt:lpstr>
      <vt:lpstr>列表</vt:lpstr>
      <vt:lpstr>1.基本表格</vt:lpstr>
      <vt:lpstr>表格的灵活应用 </vt:lpstr>
      <vt:lpstr>Cellpadding和Cellspacing属性</vt:lpstr>
      <vt:lpstr>案例2-1：表格的样式</vt:lpstr>
      <vt:lpstr>表单 </vt:lpstr>
      <vt:lpstr>表单头及其属性 </vt:lpstr>
      <vt:lpstr>表单中常用控件 </vt:lpstr>
      <vt:lpstr>块级元素</vt:lpstr>
      <vt:lpstr>设计网页框架 </vt:lpstr>
      <vt:lpstr>使用框架 </vt:lpstr>
      <vt:lpstr>CSS编程技术 </vt:lpstr>
      <vt:lpstr>CSS概述 </vt:lpstr>
      <vt:lpstr>使用CSS</vt:lpstr>
      <vt:lpstr>加载CSS样式的三种方式 </vt:lpstr>
      <vt:lpstr>HEAD内引用</vt:lpstr>
      <vt:lpstr>BODY内引用</vt:lpstr>
      <vt:lpstr>文件外引用</vt:lpstr>
      <vt:lpstr>文件外导入</vt:lpstr>
      <vt:lpstr>CSS与标记对应的三种方式 </vt:lpstr>
      <vt:lpstr>类选择符 </vt:lpstr>
      <vt:lpstr>ID选择符</vt:lpstr>
      <vt:lpstr>定义超级链接样式 </vt:lpstr>
      <vt:lpstr>定义超级链接样式</vt:lpstr>
      <vt:lpstr>JavaScript编程技术 </vt:lpstr>
      <vt:lpstr>PowerPoint 演示文稿</vt:lpstr>
      <vt:lpstr>网页中引入JavaScript </vt:lpstr>
      <vt:lpstr>变量与数组 </vt:lpstr>
      <vt:lpstr>变量</vt:lpstr>
      <vt:lpstr>变量命名需要遵守以下六个规则</vt:lpstr>
      <vt:lpstr>声明数组</vt:lpstr>
      <vt:lpstr>使用数组</vt:lpstr>
      <vt:lpstr>表达式与运算符 </vt:lpstr>
      <vt:lpstr>逻辑运算符</vt:lpstr>
      <vt:lpstr>字符串运算符的使用方法 </vt:lpstr>
      <vt:lpstr>条件表达式 </vt:lpstr>
      <vt:lpstr>控制语句之条件语句 </vt:lpstr>
      <vt:lpstr>if语句</vt:lpstr>
      <vt:lpstr>switch语句</vt:lpstr>
      <vt:lpstr>流控制语句之循环语句 </vt:lpstr>
      <vt:lpstr>for 语句</vt:lpstr>
      <vt:lpstr>while 语句</vt:lpstr>
      <vt:lpstr>break语句</vt:lpstr>
      <vt:lpstr>continue语句</vt:lpstr>
      <vt:lpstr> JavaScript函数 </vt:lpstr>
      <vt:lpstr>函数定义和调用</vt:lpstr>
      <vt:lpstr>函数的返回值</vt:lpstr>
      <vt:lpstr>事件的概念 </vt:lpstr>
      <vt:lpstr>单击事件</vt:lpstr>
      <vt:lpstr>下拉列表</vt:lpstr>
      <vt:lpstr>动态按钮 </vt:lpstr>
      <vt:lpstr>动态按钮</vt:lpstr>
      <vt:lpstr>对象处理语句 </vt:lpstr>
      <vt:lpstr>for…in语句 </vt:lpstr>
      <vt:lpstr>with语句</vt:lpstr>
      <vt:lpstr> JavaScript内置对象 </vt:lpstr>
      <vt:lpstr>使用时间对象</vt:lpstr>
      <vt:lpstr>网页时钟 </vt:lpstr>
      <vt:lpstr>Math对象</vt:lpstr>
      <vt:lpstr>String对象</vt:lpstr>
      <vt:lpstr>String对象</vt:lpstr>
      <vt:lpstr>案例2-5：字符串扫描统计</vt:lpstr>
      <vt:lpstr>JavaScript的常用函数 </vt:lpstr>
      <vt:lpstr>使用eval()函数</vt:lpstr>
      <vt:lpstr>parseInt()函数和parseFloat()函数 </vt:lpstr>
      <vt:lpstr>parseInt函数和parseFloat函数</vt:lpstr>
      <vt:lpstr>对象层次及DOM模型 </vt:lpstr>
      <vt:lpstr>DOM</vt:lpstr>
      <vt:lpstr>使用window对象</vt:lpstr>
      <vt:lpstr>使用location属性</vt:lpstr>
      <vt:lpstr>History对象</vt:lpstr>
      <vt:lpstr>Web应用经典案例研究 </vt:lpstr>
      <vt:lpstr>动态表格彻底研究 </vt:lpstr>
      <vt:lpstr>表格的动态选中 </vt:lpstr>
      <vt:lpstr>三种网页对话框 </vt:lpstr>
      <vt:lpstr>动态网页框架彻底研究 </vt:lpstr>
      <vt:lpstr>表单验证 </vt:lpstr>
      <vt:lpstr>程序控制Form表单 </vt:lpstr>
      <vt:lpstr>执行客户端的可执行文件 </vt:lpstr>
      <vt:lpstr>小结</vt:lpstr>
      <vt:lpstr>本章习题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梁胜彬</dc:creator>
  <cp:lastModifiedBy>Microsoft Office 用户</cp:lastModifiedBy>
  <cp:revision>74</cp:revision>
  <dcterms:created xsi:type="dcterms:W3CDTF">2011-08-25T23:02:52Z</dcterms:created>
  <dcterms:modified xsi:type="dcterms:W3CDTF">2015-10-14T14:17:23Z</dcterms:modified>
</cp:coreProperties>
</file>