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88"/>
  </p:notesMasterIdLst>
  <p:handoutMasterIdLst>
    <p:handoutMasterId r:id="rId89"/>
  </p:handoutMasterIdLst>
  <p:sldIdLst>
    <p:sldId id="256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422" r:id="rId33"/>
    <p:sldId id="423" r:id="rId34"/>
    <p:sldId id="424" r:id="rId35"/>
    <p:sldId id="425" r:id="rId36"/>
    <p:sldId id="426" r:id="rId37"/>
    <p:sldId id="427" r:id="rId38"/>
    <p:sldId id="428" r:id="rId39"/>
    <p:sldId id="429" r:id="rId40"/>
    <p:sldId id="430" r:id="rId41"/>
    <p:sldId id="431" r:id="rId42"/>
    <p:sldId id="432" r:id="rId43"/>
    <p:sldId id="433" r:id="rId44"/>
    <p:sldId id="434" r:id="rId45"/>
    <p:sldId id="435" r:id="rId46"/>
    <p:sldId id="436" r:id="rId47"/>
    <p:sldId id="437" r:id="rId48"/>
    <p:sldId id="438" r:id="rId49"/>
    <p:sldId id="439" r:id="rId50"/>
    <p:sldId id="440" r:id="rId51"/>
    <p:sldId id="441" r:id="rId52"/>
    <p:sldId id="442" r:id="rId53"/>
    <p:sldId id="443" r:id="rId54"/>
    <p:sldId id="444" r:id="rId55"/>
    <p:sldId id="445" r:id="rId56"/>
    <p:sldId id="446" r:id="rId57"/>
    <p:sldId id="447" r:id="rId58"/>
    <p:sldId id="448" r:id="rId59"/>
    <p:sldId id="449" r:id="rId60"/>
    <p:sldId id="450" r:id="rId61"/>
    <p:sldId id="451" r:id="rId62"/>
    <p:sldId id="452" r:id="rId63"/>
    <p:sldId id="453" r:id="rId64"/>
    <p:sldId id="454" r:id="rId65"/>
    <p:sldId id="455" r:id="rId66"/>
    <p:sldId id="456" r:id="rId67"/>
    <p:sldId id="457" r:id="rId68"/>
    <p:sldId id="458" r:id="rId69"/>
    <p:sldId id="459" r:id="rId70"/>
    <p:sldId id="460" r:id="rId71"/>
    <p:sldId id="461" r:id="rId72"/>
    <p:sldId id="462" r:id="rId73"/>
    <p:sldId id="463" r:id="rId74"/>
    <p:sldId id="464" r:id="rId75"/>
    <p:sldId id="465" r:id="rId76"/>
    <p:sldId id="466" r:id="rId77"/>
    <p:sldId id="467" r:id="rId78"/>
    <p:sldId id="468" r:id="rId79"/>
    <p:sldId id="469" r:id="rId80"/>
    <p:sldId id="470" r:id="rId81"/>
    <p:sldId id="471" r:id="rId82"/>
    <p:sldId id="472" r:id="rId83"/>
    <p:sldId id="473" r:id="rId84"/>
    <p:sldId id="474" r:id="rId85"/>
    <p:sldId id="475" r:id="rId86"/>
    <p:sldId id="476" r:id="rId87"/>
  </p:sldIdLst>
  <p:sldSz cx="9144000" cy="6858000" type="screen4x3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1650" y="-8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presProps" Target="presProps.xml"/><Relationship Id="rId91" Type="http://schemas.openxmlformats.org/officeDocument/2006/relationships/viewProps" Target="viewProps.xml"/><Relationship Id="rId92" Type="http://schemas.openxmlformats.org/officeDocument/2006/relationships/theme" Target="theme/theme1.xml"/><Relationship Id="rId93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notesMaster" Target="notesMasters/notesMaster1.xml"/><Relationship Id="rId8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清华大学出版社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89E062-B3B0-4E35-9486-D7665A9BFB63}" type="datetimeFigureOut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河南大学</a:t>
            </a:r>
            <a:r>
              <a:rPr lang="en-US" altLang="zh-CN"/>
              <a:t>2011</a:t>
            </a:r>
            <a:r>
              <a:rPr lang="zh-CN" altLang="en-US"/>
              <a:t>年度校级规划教材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561BA04-E4A2-4121-9161-9246A93BDA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409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A52D5C-C03E-4D45-AC8F-AB702054969A}" type="datetimeFigureOut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4E8681-7A35-4B43-8E48-8E45295DED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4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A361E2-3CEA-451D-B54A-E01EF56AE34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621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11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13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18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直接连接符 10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直接连接符 1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" name="直接连接符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5" name="直接连接符 21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6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椭圆 22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椭圆 23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椭圆 25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椭圆 24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22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A8AB4-0B9F-47E4-91E2-DD16CDAA3E77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23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杭州电子科技大学出版社</a:t>
            </a:r>
          </a:p>
        </p:txBody>
      </p:sp>
      <p:sp>
        <p:nvSpPr>
          <p:cNvPr id="24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BDF0F-9E31-4C4D-962A-004A0ECDD1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A54BE-6A36-4A95-B1B2-A09BE42E7903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清华大学出版社</a:t>
            </a:r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DE6F2-90EC-429A-80B3-52EEF9F1ED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9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10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11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直接连接符 12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直接连接符 14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直接连接符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椭圆 19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椭圆 20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椭圆 21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椭圆 22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直接连接符 25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2AE83-441C-4FC7-910A-B27962A05627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杭州电子科技大学出版社</a:t>
            </a: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D543E-2ED2-4025-BF22-2B9CA4FFD1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9B0B4-212C-40D9-97A7-DCF86744C3B6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清华大学出版社</a:t>
            </a:r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6BEE9-F4A6-4A91-BDC6-D485E60339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463AB-F5FA-4978-9F40-F7C17559DF50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清华大学出版社</a:t>
            </a:r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D5588-D345-4C68-B9C9-ECF6F505A4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C1FCFDB-218A-47E5-9ADD-4B60DA7E269E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2F7323E-3DBF-4BF6-9EDB-4238B839D8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杭州电子科技大学出版社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328DA-0286-4702-A528-2A6D84ACC224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清华大学出版社</a:t>
            </a:r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FCD74-BE91-4F8C-824D-63D7A10AA8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7" name="直接连接符 8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8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椭圆 1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日期占位符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4C3F6B8-ABE5-4A7F-8E93-8A377A551F03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13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9B2E949-1F7B-4433-8F7C-5F77F83569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4" name="页脚占位符 22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杭州电子科技大学出版社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椭圆 12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1" name="直接连接符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AF857BB-3412-4486-96D8-1C2F1AFFC7E0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13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070E6AE-4520-4E39-B44F-D47B681572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4" name="页脚占位符 20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杭州电子科技大学出版社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84E5B-DA7F-4FF3-9937-980DEED2B3AB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清华大学出版社</a:t>
            </a:r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9F82A-E70C-476A-AE4B-60729E20F0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8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A7AF060-5133-4612-AFC0-31C8402F3943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清华大学出版社</a:t>
            </a: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AFF721-D6E9-491A-8420-8A0DC857F8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6" r:id="rId3"/>
    <p:sldLayoutId id="2147483825" r:id="rId4"/>
    <p:sldLayoutId id="2147483829" r:id="rId5"/>
    <p:sldLayoutId id="2147483824" r:id="rId6"/>
    <p:sldLayoutId id="2147483830" r:id="rId7"/>
    <p:sldLayoutId id="2147483831" r:id="rId8"/>
    <p:sldLayoutId id="2147483823" r:id="rId9"/>
    <p:sldLayoutId id="2147483822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../Code/02/02_26.jsp" TargetMode="External"/><Relationship Id="rId3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57438" y="1500188"/>
            <a:ext cx="6786562" cy="18938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/>
              <a:t>Java Web </a:t>
            </a:r>
            <a:r>
              <a:rPr lang="zh-CN" altLang="en-US" sz="4000" dirty="0" smtClean="0"/>
              <a:t>应用开发与实践</a:t>
            </a:r>
            <a:endParaRPr lang="zh-CN" altLang="en-US" sz="4000" dirty="0"/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>
          <a:xfrm>
            <a:off x="2144713" y="3429000"/>
            <a:ext cx="6172200" cy="1371600"/>
          </a:xfrm>
        </p:spPr>
        <p:txBody>
          <a:bodyPr/>
          <a:lstStyle/>
          <a:p>
            <a:pPr algn="ctr" eaLnBrk="1" hangingPunct="1"/>
            <a:endParaRPr lang="en-US" altLang="zh-CN" dirty="0" smtClean="0">
              <a:solidFill>
                <a:srgbClr val="00B050"/>
              </a:solidFill>
            </a:endParaRPr>
          </a:p>
          <a:p>
            <a:pPr algn="ctr" eaLnBrk="1" hangingPunct="1"/>
            <a:r>
              <a:rPr lang="zh-CN" altLang="en-US" sz="2800" dirty="0" smtClean="0">
                <a:solidFill>
                  <a:srgbClr val="00B050"/>
                </a:solidFill>
              </a:rPr>
              <a:t>第</a:t>
            </a:r>
            <a:r>
              <a:rPr lang="en-US" altLang="zh-CN" sz="2800" dirty="0" smtClean="0">
                <a:solidFill>
                  <a:srgbClr val="00B050"/>
                </a:solidFill>
              </a:rPr>
              <a:t>3</a:t>
            </a:r>
            <a:r>
              <a:rPr lang="zh-CN" altLang="en-US" sz="2800" dirty="0" smtClean="0">
                <a:solidFill>
                  <a:srgbClr val="00B050"/>
                </a:solidFill>
              </a:rPr>
              <a:t>章：</a:t>
            </a:r>
            <a:r>
              <a:rPr lang="en-US" altLang="zh-CN" sz="2800" dirty="0" smtClean="0">
                <a:solidFill>
                  <a:srgbClr val="00B050"/>
                </a:solidFill>
              </a:rPr>
              <a:t>JSP</a:t>
            </a:r>
            <a:r>
              <a:rPr lang="zh-CN" altLang="en-US" sz="2800" dirty="0" smtClean="0">
                <a:solidFill>
                  <a:srgbClr val="00B050"/>
                </a:solidFill>
              </a:rPr>
              <a:t>语法基础－页面元素</a:t>
            </a:r>
            <a:r>
              <a:rPr lang="zh-CN" altLang="en-US" sz="2800" dirty="0" smtClean="0">
                <a:solidFill>
                  <a:srgbClr val="00B050"/>
                </a:solidFill>
              </a:rPr>
              <a:t>与</a:t>
            </a:r>
            <a:r>
              <a:rPr lang="zh-CN" altLang="en-US" sz="2800" dirty="0" smtClean="0">
                <a:solidFill>
                  <a:srgbClr val="00B050"/>
                </a:solidFill>
              </a:rPr>
              <a:t>内置对象</a:t>
            </a:r>
            <a:endParaRPr lang="en-US" altLang="zh-CN" sz="2800" dirty="0" smtClean="0">
              <a:solidFill>
                <a:srgbClr val="00B050"/>
              </a:solidFill>
            </a:endParaRP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3143250" y="5072063"/>
            <a:ext cx="45005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zh-CN" altLang="en-US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杭州电子科技大学</a:t>
            </a:r>
          </a:p>
        </p:txBody>
      </p:sp>
      <p:sp>
        <p:nvSpPr>
          <p:cNvPr id="14340" name="WordArt 7"/>
          <p:cNvSpPr>
            <a:spLocks noChangeArrowheads="1" noChangeShapeType="1" noTextEdit="1"/>
          </p:cNvSpPr>
          <p:nvPr/>
        </p:nvSpPr>
        <p:spPr bwMode="auto">
          <a:xfrm rot="5400000">
            <a:off x="7277100" y="4829175"/>
            <a:ext cx="2098675" cy="1171575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  <a:scene3d>
              <a:camera prst="legacyPerspectiveFront">
                <a:rot lat="20639998" lon="20699998" rev="0"/>
              </a:camera>
              <a:lightRig rig="legacyNormal3" dir="l"/>
            </a:scene3d>
            <a:sp3d extrusionH="201600" prstMaterial="legacyPlastic">
              <a:extrusionClr>
                <a:srgbClr val="FF9966"/>
              </a:extrusionClr>
            </a:sp3d>
          </a:bodyPr>
          <a:lstStyle/>
          <a:p>
            <a:pPr algn="ctr" fontAlgn="auto"/>
            <a:r>
              <a:rPr lang="en-US" altLang="zh-CN" sz="3600" kern="10">
                <a:ln w="9525">
                  <a:round/>
                  <a:headEnd/>
                  <a:tailEnd/>
                </a:ln>
                <a:solidFill>
                  <a:srgbClr val="CC0000"/>
                </a:solidFill>
                <a:latin typeface="Arial Black"/>
              </a:rPr>
              <a:t>3</a:t>
            </a:r>
            <a:endParaRPr lang="zh-CN" altLang="en-US" sz="3600" kern="10">
              <a:ln w="9525">
                <a:round/>
                <a:headEnd/>
                <a:tailEnd/>
              </a:ln>
              <a:solidFill>
                <a:srgbClr val="CC0000"/>
              </a:solidFill>
              <a:latin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838200" indent="-838200">
              <a:buFontTx/>
              <a:buAutoNum type="circleNumDbPlain" startAt="3"/>
            </a:pPr>
            <a:r>
              <a:rPr lang="en-US" altLang="zh-CN" sz="1900" cap="none" smtClean="0"/>
              <a:t>Jsp</a:t>
            </a:r>
            <a:r>
              <a:rPr lang="zh-CN" altLang="en-US" sz="1900" cap="none" smtClean="0"/>
              <a:t>元素中的转义规则</a:t>
            </a:r>
          </a:p>
        </p:txBody>
      </p:sp>
      <p:sp>
        <p:nvSpPr>
          <p:cNvPr id="24578" name="Rectangle 3"/>
          <p:cNvSpPr>
            <a:spLocks noGrp="1"/>
          </p:cNvSpPr>
          <p:nvPr>
            <p:ph type="body" idx="4294967295"/>
          </p:nvPr>
        </p:nvSpPr>
        <p:spPr>
          <a:xfrm>
            <a:off x="1182688" y="1773238"/>
            <a:ext cx="7772400" cy="4003675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zh-CN" altLang="en-US" sz="2000" smtClean="0"/>
              <a:t>在</a:t>
            </a:r>
            <a:r>
              <a:rPr lang="en-US" altLang="zh-CN" sz="2000" smtClean="0"/>
              <a:t>jsp</a:t>
            </a:r>
            <a:r>
              <a:rPr lang="zh-CN" altLang="en-US" sz="2000" smtClean="0"/>
              <a:t>规范中有这样一些转义约定：</a:t>
            </a:r>
          </a:p>
          <a:p>
            <a:pPr marL="609600" indent="-609600">
              <a:buFont typeface="Wingdings" pitchFamily="2" charset="2"/>
              <a:buNone/>
            </a:pPr>
            <a:r>
              <a:rPr lang="zh-CN" altLang="en-US" sz="2000" smtClean="0"/>
              <a:t>  </a:t>
            </a:r>
            <a:r>
              <a:rPr lang="en-US" altLang="zh-CN" sz="2800" smtClean="0"/>
              <a:t>“ </a:t>
            </a:r>
            <a:r>
              <a:rPr lang="en-US" altLang="zh-CN" sz="2800" smtClean="0">
                <a:solidFill>
                  <a:schemeClr val="hlink"/>
                </a:solidFill>
              </a:rPr>
              <a:t>’</a:t>
            </a:r>
            <a:r>
              <a:rPr lang="en-US" altLang="zh-CN" sz="2800" smtClean="0"/>
              <a:t> ”</a:t>
            </a:r>
            <a:r>
              <a:rPr lang="zh-CN" altLang="en-US" sz="2800" smtClean="0"/>
              <a:t>被转义为 </a:t>
            </a:r>
            <a:r>
              <a:rPr lang="en-US" altLang="zh-CN" sz="2800" smtClean="0"/>
              <a:t>“ </a:t>
            </a:r>
            <a:r>
              <a:rPr lang="en-US" altLang="zh-CN" sz="2800" smtClean="0">
                <a:solidFill>
                  <a:schemeClr val="hlink"/>
                </a:solidFill>
              </a:rPr>
              <a:t>\</a:t>
            </a:r>
            <a:r>
              <a:rPr lang="zh-CN" altLang="en-US" sz="2800" smtClean="0">
                <a:solidFill>
                  <a:schemeClr val="hlink"/>
                </a:solidFill>
              </a:rPr>
              <a:t>’</a:t>
            </a:r>
            <a:r>
              <a:rPr lang="zh-CN" altLang="en-US" sz="2800" smtClean="0"/>
              <a:t> ”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2800" smtClean="0"/>
              <a:t>  “ </a:t>
            </a:r>
            <a:r>
              <a:rPr lang="en-US" altLang="zh-CN" sz="2800" smtClean="0">
                <a:solidFill>
                  <a:schemeClr val="hlink"/>
                </a:solidFill>
              </a:rPr>
              <a:t>’’</a:t>
            </a:r>
            <a:r>
              <a:rPr lang="en-US" altLang="zh-CN" sz="2800" smtClean="0"/>
              <a:t> ”</a:t>
            </a:r>
            <a:r>
              <a:rPr lang="zh-CN" altLang="en-US" sz="2800" smtClean="0"/>
              <a:t>被转义为 </a:t>
            </a:r>
            <a:r>
              <a:rPr lang="en-US" altLang="zh-CN" sz="2800" smtClean="0"/>
              <a:t>“ </a:t>
            </a:r>
            <a:r>
              <a:rPr lang="en-US" altLang="zh-CN" sz="2800" smtClean="0">
                <a:solidFill>
                  <a:schemeClr val="hlink"/>
                </a:solidFill>
              </a:rPr>
              <a:t>\</a:t>
            </a:r>
            <a:r>
              <a:rPr lang="zh-CN" altLang="en-US" sz="2800" smtClean="0">
                <a:solidFill>
                  <a:schemeClr val="hlink"/>
                </a:solidFill>
              </a:rPr>
              <a:t>’</a:t>
            </a:r>
            <a:r>
              <a:rPr lang="en-US" altLang="zh-CN" sz="2800" smtClean="0">
                <a:solidFill>
                  <a:schemeClr val="hlink"/>
                </a:solidFill>
              </a:rPr>
              <a:t>’</a:t>
            </a:r>
            <a:r>
              <a:rPr lang="en-US" altLang="zh-CN" sz="2800" smtClean="0"/>
              <a:t> ”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2800" smtClean="0"/>
              <a:t>  “</a:t>
            </a:r>
            <a:r>
              <a:rPr lang="en-US" altLang="zh-CN" sz="2800" smtClean="0">
                <a:solidFill>
                  <a:schemeClr val="hlink"/>
                </a:solidFill>
              </a:rPr>
              <a:t> \</a:t>
            </a:r>
            <a:r>
              <a:rPr lang="en-US" altLang="zh-CN" sz="2800" smtClean="0"/>
              <a:t> ”</a:t>
            </a:r>
            <a:r>
              <a:rPr lang="zh-CN" altLang="en-US" sz="2800" smtClean="0"/>
              <a:t>被转义为 </a:t>
            </a:r>
            <a:r>
              <a:rPr lang="en-US" altLang="zh-CN" sz="2800" smtClean="0"/>
              <a:t>“ </a:t>
            </a:r>
            <a:r>
              <a:rPr lang="en-US" altLang="zh-CN" sz="2800" smtClean="0">
                <a:solidFill>
                  <a:schemeClr val="hlink"/>
                </a:solidFill>
              </a:rPr>
              <a:t>\\</a:t>
            </a:r>
            <a:r>
              <a:rPr lang="en-US" altLang="zh-CN" sz="2800" smtClean="0"/>
              <a:t> ”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2800" smtClean="0"/>
              <a:t>  “ </a:t>
            </a:r>
            <a:r>
              <a:rPr lang="en-US" altLang="zh-CN" sz="2800" smtClean="0">
                <a:solidFill>
                  <a:schemeClr val="hlink"/>
                </a:solidFill>
              </a:rPr>
              <a:t>&lt;%</a:t>
            </a:r>
            <a:r>
              <a:rPr lang="en-US" altLang="zh-CN" sz="2800" smtClean="0"/>
              <a:t> ”</a:t>
            </a:r>
            <a:r>
              <a:rPr lang="zh-CN" altLang="en-US" sz="2800" smtClean="0"/>
              <a:t>被转义为 </a:t>
            </a:r>
            <a:r>
              <a:rPr lang="en-US" altLang="zh-CN" sz="2800" smtClean="0"/>
              <a:t>“ </a:t>
            </a:r>
            <a:r>
              <a:rPr lang="en-US" altLang="zh-CN" sz="2800" smtClean="0">
                <a:solidFill>
                  <a:schemeClr val="hlink"/>
                </a:solidFill>
              </a:rPr>
              <a:t>&lt;\%</a:t>
            </a:r>
            <a:r>
              <a:rPr lang="zh-CN" altLang="en-US" sz="2800" smtClean="0"/>
              <a:t> ”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2800" smtClean="0"/>
              <a:t>  “ </a:t>
            </a:r>
            <a:r>
              <a:rPr lang="en-US" altLang="zh-CN" sz="2800" smtClean="0">
                <a:solidFill>
                  <a:schemeClr val="hlink"/>
                </a:solidFill>
              </a:rPr>
              <a:t>%&gt;</a:t>
            </a:r>
            <a:r>
              <a:rPr lang="en-US" altLang="zh-CN" sz="2800" smtClean="0"/>
              <a:t> ”</a:t>
            </a:r>
            <a:r>
              <a:rPr lang="zh-CN" altLang="en-US" sz="2800" smtClean="0"/>
              <a:t>被转义为 </a:t>
            </a:r>
            <a:r>
              <a:rPr lang="en-US" altLang="zh-CN" sz="2800" smtClean="0"/>
              <a:t>“ </a:t>
            </a:r>
            <a:r>
              <a:rPr lang="en-US" altLang="zh-CN" sz="2800" smtClean="0">
                <a:solidFill>
                  <a:schemeClr val="hlink"/>
                </a:solidFill>
              </a:rPr>
              <a:t>%\&gt;</a:t>
            </a:r>
            <a:r>
              <a:rPr lang="zh-CN" altLang="en-US" sz="2800" smtClean="0"/>
              <a:t> ”</a:t>
            </a:r>
          </a:p>
          <a:p>
            <a:pPr marL="609600" indent="-609600">
              <a:buFont typeface="Wingdings" pitchFamily="2" charset="2"/>
              <a:buNone/>
            </a:pPr>
            <a:endParaRPr lang="zh-CN" altLang="en-US" sz="20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2100" cap="none" smtClean="0"/>
              <a:t>脚本元素语法</a:t>
            </a:r>
          </a:p>
        </p:txBody>
      </p:sp>
      <p:sp>
        <p:nvSpPr>
          <p:cNvPr id="25602" name="Rectangle 3"/>
          <p:cNvSpPr>
            <a:spLocks noGrp="1"/>
          </p:cNvSpPr>
          <p:nvPr>
            <p:ph type="body" idx="4294967295"/>
          </p:nvPr>
        </p:nvSpPr>
        <p:spPr>
          <a:xfrm>
            <a:off x="684213" y="2017713"/>
            <a:ext cx="8270875" cy="4114800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circleNumDbPlain"/>
            </a:pPr>
            <a:r>
              <a:rPr lang="zh-CN" altLang="en-US" smtClean="0"/>
              <a:t>注释</a:t>
            </a:r>
          </a:p>
          <a:p>
            <a:pPr marL="609600" indent="-609600">
              <a:buFont typeface="Wingdings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z="1800" smtClean="0"/>
              <a:t>jsp</a:t>
            </a:r>
            <a:r>
              <a:rPr lang="zh-CN" altLang="en-US" sz="1800" smtClean="0"/>
              <a:t>程序中可以包含三种不同类型的注释：</a:t>
            </a:r>
          </a:p>
          <a:p>
            <a:pPr marL="609600" indent="-609600">
              <a:buFont typeface="Wingdings" pitchFamily="2" charset="2"/>
              <a:buNone/>
            </a:pPr>
            <a:r>
              <a:rPr lang="zh-CN" altLang="en-US" sz="1800" smtClean="0"/>
              <a:t>     </a:t>
            </a:r>
            <a:r>
              <a:rPr lang="en-US" altLang="zh-CN" sz="1800" smtClean="0">
                <a:solidFill>
                  <a:schemeClr val="hlink"/>
                </a:solidFill>
              </a:rPr>
              <a:t>jsp</a:t>
            </a:r>
            <a:r>
              <a:rPr lang="zh-CN" altLang="en-US" sz="1800" smtClean="0">
                <a:solidFill>
                  <a:schemeClr val="hlink"/>
                </a:solidFill>
              </a:rPr>
              <a:t>标准注释</a:t>
            </a:r>
            <a:r>
              <a:rPr lang="en-US" altLang="zh-CN" sz="1800" smtClean="0"/>
              <a:t>,</a:t>
            </a:r>
            <a:r>
              <a:rPr lang="zh-CN" altLang="en-US" sz="1800" smtClean="0"/>
              <a:t>如：</a:t>
            </a:r>
          </a:p>
          <a:p>
            <a:pPr marL="609600" indent="-609600">
              <a:buFont typeface="Wingdings" pitchFamily="2" charset="2"/>
              <a:buNone/>
            </a:pPr>
            <a:r>
              <a:rPr lang="zh-CN" altLang="en-US" sz="1800" smtClean="0"/>
              <a:t>          </a:t>
            </a:r>
            <a:r>
              <a:rPr lang="en-US" altLang="zh-CN" sz="1800" smtClean="0"/>
              <a:t>&lt;%--This is a JSP comment--%&gt;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1800" smtClean="0"/>
              <a:t>     </a:t>
            </a:r>
            <a:r>
              <a:rPr lang="en-US" altLang="zh-CN" sz="1800" smtClean="0">
                <a:solidFill>
                  <a:schemeClr val="hlink"/>
                </a:solidFill>
              </a:rPr>
              <a:t>java</a:t>
            </a:r>
            <a:r>
              <a:rPr lang="zh-CN" altLang="en-US" sz="1800" smtClean="0">
                <a:solidFill>
                  <a:schemeClr val="hlink"/>
                </a:solidFill>
              </a:rPr>
              <a:t>语言本身的注释</a:t>
            </a:r>
            <a:r>
              <a:rPr lang="zh-CN" altLang="en-US" sz="1800" smtClean="0"/>
              <a:t>，如：</a:t>
            </a:r>
          </a:p>
          <a:p>
            <a:pPr marL="609600" indent="-609600">
              <a:buFont typeface="Wingdings" pitchFamily="2" charset="2"/>
              <a:buNone/>
            </a:pPr>
            <a:r>
              <a:rPr lang="zh-CN" altLang="en-US" sz="1800" smtClean="0"/>
              <a:t>           </a:t>
            </a:r>
            <a:r>
              <a:rPr lang="en-US" altLang="zh-CN" sz="1800" smtClean="0"/>
              <a:t>&lt;% /* This is a java comment */ %&gt;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1800" smtClean="0"/>
              <a:t>    </a:t>
            </a:r>
            <a:r>
              <a:rPr lang="zh-CN" altLang="en-US" sz="1800" smtClean="0">
                <a:solidFill>
                  <a:schemeClr val="hlink"/>
                </a:solidFill>
              </a:rPr>
              <a:t>仿</a:t>
            </a:r>
            <a:r>
              <a:rPr lang="en-US" altLang="zh-CN" sz="1800" smtClean="0">
                <a:solidFill>
                  <a:schemeClr val="hlink"/>
                </a:solidFill>
              </a:rPr>
              <a:t>html</a:t>
            </a:r>
            <a:r>
              <a:rPr lang="zh-CN" altLang="en-US" sz="1800" smtClean="0">
                <a:solidFill>
                  <a:schemeClr val="hlink"/>
                </a:solidFill>
              </a:rPr>
              <a:t>注释</a:t>
            </a:r>
            <a:r>
              <a:rPr lang="zh-CN" altLang="en-US" sz="1800" smtClean="0"/>
              <a:t>，如：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1400" smtClean="0"/>
              <a:t>&lt;!--this page was loaded on&lt;%=(new.java.util.date()).toLocaleString()%&gt;--&gt; 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1400" smtClean="0"/>
              <a:t>          (</a:t>
            </a:r>
            <a:r>
              <a:rPr lang="zh-CN" altLang="en-US" sz="1400" smtClean="0"/>
              <a:t>注：在客户端浏览器可看到原代码）</a:t>
            </a:r>
            <a:r>
              <a:rPr lang="en-US" altLang="zh-CN" sz="1400" smtClean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838200" indent="-838200">
              <a:buFontTx/>
              <a:buAutoNum type="circleNumDbPlain" startAt="2"/>
            </a:pPr>
            <a:r>
              <a:rPr lang="zh-CN" altLang="en-US" sz="2100" cap="none" smtClean="0"/>
              <a:t>声明</a:t>
            </a:r>
          </a:p>
        </p:txBody>
      </p:sp>
      <p:sp>
        <p:nvSpPr>
          <p:cNvPr id="2662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000" smtClean="0"/>
              <a:t>声明</a:t>
            </a:r>
            <a:r>
              <a:rPr lang="en-US" altLang="zh-CN" sz="2000" smtClean="0"/>
              <a:t>jsp</a:t>
            </a:r>
            <a:r>
              <a:rPr lang="zh-CN" altLang="en-US" sz="2000" smtClean="0"/>
              <a:t>程序中用到的一个或多个变量（包括普通变量和类变量）</a:t>
            </a:r>
          </a:p>
          <a:p>
            <a:pPr>
              <a:buFont typeface="Wingdings" pitchFamily="2" charset="2"/>
              <a:buNone/>
            </a:pPr>
            <a:r>
              <a:rPr lang="zh-CN" altLang="en-US" sz="2000" smtClean="0"/>
              <a:t>例如：</a:t>
            </a:r>
            <a:r>
              <a:rPr lang="en-US" altLang="zh-CN" sz="2000" smtClean="0"/>
              <a:t>&lt;%! Int i=0; %&gt;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smtClean="0"/>
              <a:t>         &lt;%! Int x,y,z; %&gt;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    &lt;%! String str1=“hello”;int value;char ch=‘v’; %&gt;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smtClean="0"/>
              <a:t>    &lt;%! Circle a=new Circle(5,0); %&gt;</a:t>
            </a:r>
          </a:p>
          <a:p>
            <a:pPr>
              <a:buFont typeface="Wingdings" pitchFamily="2" charset="2"/>
              <a:buNone/>
            </a:pPr>
            <a:r>
              <a:rPr lang="zh-CN" altLang="en-US" sz="1800" smtClean="0">
                <a:solidFill>
                  <a:schemeClr val="hlink"/>
                </a:solidFill>
              </a:rPr>
              <a:t>（注：和程序段中定义的变量相区别）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编译指令 </a:t>
            </a:r>
          </a:p>
        </p:txBody>
      </p:sp>
      <p:sp>
        <p:nvSpPr>
          <p:cNvPr id="27650" name="Rectangle 3"/>
          <p:cNvSpPr>
            <a:spLocks noGrp="1"/>
          </p:cNvSpPr>
          <p:nvPr>
            <p:ph type="body" idx="4294967295"/>
          </p:nvPr>
        </p:nvSpPr>
        <p:spPr>
          <a:xfrm>
            <a:off x="1182688" y="2017713"/>
            <a:ext cx="7772400" cy="4579937"/>
          </a:xfrm>
        </p:spPr>
        <p:txBody>
          <a:bodyPr/>
          <a:lstStyle/>
          <a:p>
            <a:r>
              <a:rPr lang="zh-CN" altLang="en-US" smtClean="0"/>
              <a:t>可以通过一定的指令，让</a:t>
            </a:r>
            <a:r>
              <a:rPr lang="en-US" altLang="zh-CN" smtClean="0"/>
              <a:t>JSP</a:t>
            </a:r>
            <a:r>
              <a:rPr lang="zh-CN" altLang="en-US" smtClean="0"/>
              <a:t>容器采取必要的动作。</a:t>
            </a:r>
          </a:p>
          <a:p>
            <a:pPr lvl="1"/>
            <a:r>
              <a:rPr lang="zh-CN" altLang="en-US" smtClean="0"/>
              <a:t>例如：可以指定一个专门的错误处理页面，当</a:t>
            </a:r>
            <a:r>
              <a:rPr lang="en-US" altLang="zh-CN" smtClean="0"/>
              <a:t>JSP</a:t>
            </a:r>
            <a:r>
              <a:rPr lang="zh-CN" altLang="en-US" smtClean="0"/>
              <a:t>页面出现错误时，可以由</a:t>
            </a:r>
            <a:r>
              <a:rPr lang="en-US" altLang="zh-CN" smtClean="0"/>
              <a:t>JSP</a:t>
            </a:r>
            <a:r>
              <a:rPr lang="zh-CN" altLang="en-US" smtClean="0"/>
              <a:t>容器自动地调用错误处理页面。</a:t>
            </a:r>
          </a:p>
          <a:p>
            <a:pPr lvl="1"/>
            <a:r>
              <a:rPr lang="zh-CN" altLang="en-US" smtClean="0"/>
              <a:t>编译指令有三类：</a:t>
            </a:r>
          </a:p>
          <a:p>
            <a:pPr lvl="2">
              <a:buFont typeface="Wingdings" pitchFamily="2" charset="2"/>
              <a:buChar char="u"/>
            </a:pPr>
            <a:r>
              <a:rPr lang="zh-CN" altLang="en-US" smtClean="0"/>
              <a:t> </a:t>
            </a:r>
            <a:r>
              <a:rPr lang="en-US" altLang="zh-CN" smtClean="0"/>
              <a:t>page</a:t>
            </a:r>
            <a:r>
              <a:rPr lang="zh-CN" altLang="en-US" smtClean="0"/>
              <a:t>指令：</a:t>
            </a:r>
            <a:r>
              <a:rPr lang="en-US" altLang="zh-CN" smtClean="0"/>
              <a:t>&lt;%@ page %&gt;</a:t>
            </a:r>
          </a:p>
          <a:p>
            <a:pPr lvl="2">
              <a:buFont typeface="Wingdings" pitchFamily="2" charset="2"/>
              <a:buChar char="u"/>
            </a:pPr>
            <a:r>
              <a:rPr lang="en-US" altLang="zh-CN" smtClean="0"/>
              <a:t>include</a:t>
            </a:r>
            <a:r>
              <a:rPr lang="zh-CN" altLang="en-US" smtClean="0"/>
              <a:t>指令：</a:t>
            </a:r>
            <a:r>
              <a:rPr lang="en-US" altLang="zh-CN" smtClean="0"/>
              <a:t>&lt;%@ include %&gt;</a:t>
            </a:r>
          </a:p>
          <a:p>
            <a:pPr lvl="2">
              <a:buFont typeface="Wingdings" pitchFamily="2" charset="2"/>
              <a:buChar char="u"/>
            </a:pPr>
            <a:r>
              <a:rPr lang="en-US" altLang="zh-CN" smtClean="0"/>
              <a:t>Taglib</a:t>
            </a:r>
            <a:r>
              <a:rPr lang="zh-CN" altLang="en-US" smtClean="0"/>
              <a:t>指令：</a:t>
            </a:r>
            <a:r>
              <a:rPr lang="en-US" altLang="zh-CN" smtClean="0"/>
              <a:t>&lt;%@ taglib %&gt;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page</a:t>
            </a:r>
            <a:r>
              <a:rPr lang="zh-CN" altLang="en-US" cap="none" smtClean="0"/>
              <a:t>指令 </a:t>
            </a:r>
          </a:p>
        </p:txBody>
      </p:sp>
      <p:sp>
        <p:nvSpPr>
          <p:cNvPr id="2867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smtClean="0"/>
              <a:t>page</a:t>
            </a:r>
            <a:r>
              <a:rPr lang="zh-CN" altLang="en-US" sz="2000" smtClean="0"/>
              <a:t>指令是针对当前页面的指令。</a:t>
            </a:r>
            <a:r>
              <a:rPr lang="en-US" altLang="zh-CN" sz="2000" smtClean="0"/>
              <a:t>page</a:t>
            </a:r>
            <a:r>
              <a:rPr lang="zh-CN" altLang="en-US" sz="2000" smtClean="0"/>
              <a:t>指令有“</a:t>
            </a:r>
            <a:r>
              <a:rPr lang="en-US" altLang="zh-CN" sz="2000" smtClean="0"/>
              <a:t>&lt;%@”</a:t>
            </a:r>
            <a:r>
              <a:rPr lang="zh-CN" altLang="en-US" sz="2000" smtClean="0"/>
              <a:t>和“</a:t>
            </a:r>
            <a:r>
              <a:rPr lang="en-US" altLang="zh-CN" sz="2000" smtClean="0"/>
              <a:t>%&gt;”</a:t>
            </a:r>
            <a:r>
              <a:rPr lang="zh-CN" altLang="en-US" sz="2000" smtClean="0"/>
              <a:t>字符串构成的标记符来指定。在标记符中是代码体，包括指令的类型和值。例如：“</a:t>
            </a:r>
            <a:r>
              <a:rPr lang="en-US" altLang="zh-CN" sz="2000" smtClean="0"/>
              <a:t>&lt;%@page import=”java.sql.*“%&gt;”</a:t>
            </a:r>
            <a:r>
              <a:rPr lang="zh-CN" altLang="en-US" sz="2000" smtClean="0"/>
              <a:t>指令告诉</a:t>
            </a:r>
            <a:r>
              <a:rPr lang="en-US" altLang="zh-CN" sz="2000" smtClean="0"/>
              <a:t>JSP</a:t>
            </a:r>
            <a:r>
              <a:rPr lang="zh-CN" altLang="en-US" sz="2000" smtClean="0"/>
              <a:t>容器将</a:t>
            </a:r>
            <a:r>
              <a:rPr lang="en-US" altLang="zh-CN" sz="2000" smtClean="0"/>
              <a:t>java.sql</a:t>
            </a:r>
            <a:r>
              <a:rPr lang="zh-CN" altLang="en-US" sz="2000" smtClean="0"/>
              <a:t>包中的所有类都引入当前的</a:t>
            </a:r>
            <a:r>
              <a:rPr lang="en-US" altLang="zh-CN" sz="2000" smtClean="0"/>
              <a:t>JSP</a:t>
            </a:r>
            <a:r>
              <a:rPr lang="zh-CN" altLang="en-US" sz="2000" smtClean="0"/>
              <a:t>页面。</a:t>
            </a:r>
          </a:p>
          <a:p>
            <a:pPr>
              <a:lnSpc>
                <a:spcPct val="80000"/>
              </a:lnSpc>
            </a:pPr>
            <a:endParaRPr lang="zh-CN" altLang="en-US" sz="2000" smtClean="0"/>
          </a:p>
          <a:p>
            <a:pPr>
              <a:lnSpc>
                <a:spcPct val="80000"/>
              </a:lnSpc>
            </a:pPr>
            <a:r>
              <a:rPr lang="zh-CN" altLang="en-US" sz="2000" smtClean="0"/>
              <a:t>常用的</a:t>
            </a:r>
            <a:r>
              <a:rPr lang="en-US" altLang="zh-CN" sz="2000" smtClean="0"/>
              <a:t>page</a:t>
            </a:r>
            <a:r>
              <a:rPr lang="zh-CN" altLang="en-US" sz="2000" smtClean="0"/>
              <a:t>指令标记有</a:t>
            </a:r>
            <a:r>
              <a:rPr lang="en-US" altLang="zh-CN" sz="2000" smtClean="0"/>
              <a:t>8</a:t>
            </a:r>
            <a:r>
              <a:rPr lang="zh-CN" altLang="en-US" sz="2000" smtClean="0"/>
              <a:t>个：</a:t>
            </a:r>
          </a:p>
          <a:p>
            <a:pPr lvl="1">
              <a:lnSpc>
                <a:spcPct val="80000"/>
              </a:lnSpc>
            </a:pPr>
            <a:r>
              <a:rPr lang="en-US" altLang="zh-CN" sz="1900" smtClean="0"/>
              <a:t>language</a:t>
            </a:r>
            <a:r>
              <a:rPr lang="zh-CN" altLang="en-US" sz="1900" smtClean="0"/>
              <a:t>、</a:t>
            </a:r>
            <a:r>
              <a:rPr lang="en-US" altLang="zh-CN" sz="1900" smtClean="0"/>
              <a:t>extends</a:t>
            </a:r>
            <a:r>
              <a:rPr lang="zh-CN" altLang="en-US" sz="1900" smtClean="0"/>
              <a:t>、</a:t>
            </a:r>
            <a:r>
              <a:rPr lang="en-US" altLang="zh-CN" sz="1900" smtClean="0"/>
              <a:t>import</a:t>
            </a:r>
            <a:r>
              <a:rPr lang="zh-CN" altLang="en-US" sz="1900" smtClean="0"/>
              <a:t>、</a:t>
            </a:r>
            <a:r>
              <a:rPr lang="en-US" altLang="zh-CN" sz="1900" smtClean="0"/>
              <a:t>errorPage</a:t>
            </a:r>
            <a:r>
              <a:rPr lang="zh-CN" altLang="en-US" sz="1900" smtClean="0"/>
              <a:t>、</a:t>
            </a:r>
            <a:r>
              <a:rPr lang="en-US" altLang="zh-CN" sz="1900" smtClean="0"/>
              <a:t>isErrorPage</a:t>
            </a:r>
            <a:r>
              <a:rPr lang="zh-CN" altLang="en-US" sz="1900" smtClean="0"/>
              <a:t>、、</a:t>
            </a:r>
            <a:r>
              <a:rPr lang="en-US" altLang="zh-CN" sz="1900" smtClean="0"/>
              <a:t>contentType</a:t>
            </a:r>
            <a:r>
              <a:rPr lang="zh-CN" altLang="en-US" sz="1900" smtClean="0"/>
              <a:t>、</a:t>
            </a:r>
            <a:r>
              <a:rPr lang="en-US" altLang="zh-CN" sz="1900" smtClean="0"/>
              <a:t>isThreadSafe</a:t>
            </a:r>
            <a:r>
              <a:rPr lang="zh-CN" altLang="en-US" sz="1900" smtClean="0"/>
              <a:t>和</a:t>
            </a:r>
            <a:r>
              <a:rPr lang="en-US" altLang="zh-CN" sz="1900" smtClean="0"/>
              <a:t>session</a:t>
            </a:r>
            <a:r>
              <a:rPr lang="zh-CN" altLang="en-US" sz="1900" smtClean="0"/>
              <a:t>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page</a:t>
            </a:r>
            <a:r>
              <a:rPr lang="zh-CN" altLang="en-US" cap="none" smtClean="0"/>
              <a:t>指令</a:t>
            </a:r>
          </a:p>
        </p:txBody>
      </p:sp>
      <p:sp>
        <p:nvSpPr>
          <p:cNvPr id="2969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600" smtClean="0"/>
              <a:t>language</a:t>
            </a:r>
            <a:r>
              <a:rPr lang="zh-CN" altLang="en-US" sz="1600" smtClean="0"/>
              <a:t>设置</a:t>
            </a:r>
            <a:r>
              <a:rPr lang="en-US" altLang="zh-CN" sz="1600" smtClean="0"/>
              <a:t>JSP</a:t>
            </a:r>
            <a:r>
              <a:rPr lang="zh-CN" altLang="en-US" sz="1600" smtClean="0"/>
              <a:t>页面中用到的语言，默认值为“</a:t>
            </a:r>
            <a:r>
              <a:rPr lang="en-US" altLang="zh-CN" sz="1600" smtClean="0"/>
              <a:t>Java”</a:t>
            </a:r>
            <a:r>
              <a:rPr lang="zh-CN" altLang="en-US" sz="1600" smtClean="0"/>
              <a:t>，也是目前唯一有效的设定值。使用的语法是：“</a:t>
            </a:r>
            <a:r>
              <a:rPr lang="en-US" altLang="zh-CN" sz="1600" smtClean="0"/>
              <a:t>&lt;%@ page language="java"%&gt;”</a:t>
            </a:r>
            <a:r>
              <a:rPr lang="zh-CN" altLang="en-US" sz="1600" smtClean="0"/>
              <a:t>。</a:t>
            </a:r>
          </a:p>
          <a:p>
            <a:pPr>
              <a:lnSpc>
                <a:spcPct val="80000"/>
              </a:lnSpc>
            </a:pPr>
            <a:r>
              <a:rPr lang="en-US" altLang="zh-CN" sz="1600" smtClean="0"/>
              <a:t>extends</a:t>
            </a:r>
            <a:r>
              <a:rPr lang="zh-CN" altLang="en-US" sz="1600" smtClean="0"/>
              <a:t>设定目前</a:t>
            </a:r>
            <a:r>
              <a:rPr lang="en-US" altLang="zh-CN" sz="1600" smtClean="0"/>
              <a:t>JSP</a:t>
            </a:r>
            <a:r>
              <a:rPr lang="zh-CN" altLang="en-US" sz="1600" smtClean="0"/>
              <a:t>页面要继承的父类。一般情况下不需要进行设置。在默认情况下，</a:t>
            </a:r>
            <a:r>
              <a:rPr lang="en-US" altLang="zh-CN" sz="1600" smtClean="0"/>
              <a:t>JSP</a:t>
            </a:r>
            <a:r>
              <a:rPr lang="zh-CN" altLang="en-US" sz="1600" smtClean="0"/>
              <a:t>页面的默认父类是</a:t>
            </a:r>
            <a:r>
              <a:rPr lang="en-US" altLang="zh-CN" sz="1600" smtClean="0"/>
              <a:t>HttpJspBase</a:t>
            </a:r>
            <a:r>
              <a:rPr lang="zh-CN" altLang="en-US" sz="1600" smtClean="0"/>
              <a:t>。例如：当前</a:t>
            </a:r>
            <a:r>
              <a:rPr lang="en-US" altLang="zh-CN" sz="1600" smtClean="0"/>
              <a:t>JSP</a:t>
            </a:r>
            <a:r>
              <a:rPr lang="zh-CN" altLang="en-US" sz="1600" smtClean="0"/>
              <a:t>页面要继承</a:t>
            </a:r>
            <a:r>
              <a:rPr lang="en-US" altLang="zh-CN" sz="1600" smtClean="0"/>
              <a:t>mypackage</a:t>
            </a:r>
            <a:r>
              <a:rPr lang="zh-CN" altLang="en-US" sz="1600" smtClean="0"/>
              <a:t>包下的</a:t>
            </a:r>
            <a:r>
              <a:rPr lang="en-US" altLang="zh-CN" sz="1600" smtClean="0"/>
              <a:t>myclass</a:t>
            </a:r>
            <a:r>
              <a:rPr lang="zh-CN" altLang="en-US" sz="1600" smtClean="0"/>
              <a:t>类，相应的声明语句为：“</a:t>
            </a:r>
            <a:r>
              <a:rPr lang="en-US" altLang="zh-CN" sz="1600" smtClean="0"/>
              <a:t>&lt;%@ page extends="mypackage.myclass"%&gt;”</a:t>
            </a:r>
            <a:r>
              <a:rPr lang="zh-CN" altLang="en-US" sz="1600" smtClean="0"/>
              <a:t>。</a:t>
            </a:r>
          </a:p>
          <a:p>
            <a:pPr>
              <a:lnSpc>
                <a:spcPct val="80000"/>
              </a:lnSpc>
            </a:pPr>
            <a:r>
              <a:rPr lang="en-US" altLang="zh-CN" sz="1600" smtClean="0"/>
              <a:t>import</a:t>
            </a:r>
            <a:r>
              <a:rPr lang="zh-CN" altLang="en-US" sz="1600" smtClean="0"/>
              <a:t>设置目前</a:t>
            </a:r>
            <a:r>
              <a:rPr lang="en-US" altLang="zh-CN" sz="1600" smtClean="0"/>
              <a:t>JSP</a:t>
            </a:r>
            <a:r>
              <a:rPr lang="zh-CN" altLang="en-US" sz="1600" smtClean="0"/>
              <a:t>页面中要用到的</a:t>
            </a:r>
            <a:r>
              <a:rPr lang="en-US" altLang="zh-CN" sz="1600" smtClean="0"/>
              <a:t>Java</a:t>
            </a:r>
            <a:r>
              <a:rPr lang="zh-CN" altLang="en-US" sz="1600" smtClean="0"/>
              <a:t>类，这些</a:t>
            </a:r>
            <a:r>
              <a:rPr lang="en-US" altLang="zh-CN" sz="1600" smtClean="0"/>
              <a:t>Java</a:t>
            </a:r>
            <a:r>
              <a:rPr lang="zh-CN" altLang="en-US" sz="1600" smtClean="0"/>
              <a:t>类可能是</a:t>
            </a:r>
            <a:r>
              <a:rPr lang="en-US" altLang="zh-CN" sz="1600" smtClean="0"/>
              <a:t>Sun JDK</a:t>
            </a:r>
            <a:r>
              <a:rPr lang="zh-CN" altLang="en-US" sz="1600" smtClean="0"/>
              <a:t>中的类，也有可能是程序员自己定义的类。例如：“</a:t>
            </a:r>
            <a:r>
              <a:rPr lang="en-US" altLang="zh-CN" sz="1600" smtClean="0"/>
              <a:t>&lt;%@page import="java.sql.*,java.util.*"%&gt;”</a:t>
            </a:r>
            <a:r>
              <a:rPr lang="zh-CN" altLang="en-US" sz="1600" smtClean="0"/>
              <a:t>。</a:t>
            </a:r>
          </a:p>
          <a:p>
            <a:pPr>
              <a:lnSpc>
                <a:spcPct val="80000"/>
              </a:lnSpc>
            </a:pPr>
            <a:r>
              <a:rPr lang="zh-CN" altLang="en-US" sz="1600" smtClean="0"/>
              <a:t>有些类在默认情况下已经被加入到当前</a:t>
            </a:r>
            <a:r>
              <a:rPr lang="en-US" altLang="zh-CN" sz="1600" smtClean="0"/>
              <a:t>JSP</a:t>
            </a:r>
            <a:r>
              <a:rPr lang="zh-CN" altLang="en-US" sz="1600" smtClean="0"/>
              <a:t>页面，而不需要特殊声明，包括四个类：</a:t>
            </a:r>
            <a:r>
              <a:rPr lang="en-US" altLang="zh-CN" sz="1600" smtClean="0"/>
              <a:t>java.lang.*;</a:t>
            </a:r>
            <a:r>
              <a:rPr lang="zh-CN" altLang="en-US" sz="1600" smtClean="0"/>
              <a:t>、</a:t>
            </a:r>
            <a:r>
              <a:rPr lang="en-US" altLang="zh-CN" sz="1600" smtClean="0"/>
              <a:t>java.servlet.*;</a:t>
            </a:r>
            <a:r>
              <a:rPr lang="zh-CN" altLang="en-US" sz="1600" smtClean="0"/>
              <a:t>、</a:t>
            </a:r>
            <a:r>
              <a:rPr lang="en-US" altLang="zh-CN" sz="1600" smtClean="0"/>
              <a:t>java.servlet.jsp.*;</a:t>
            </a:r>
            <a:r>
              <a:rPr lang="zh-CN" altLang="en-US" sz="1600" smtClean="0"/>
              <a:t>和</a:t>
            </a:r>
            <a:r>
              <a:rPr lang="en-US" altLang="zh-CN" sz="1600" smtClean="0"/>
              <a:t>java.servlet.http.*;</a:t>
            </a:r>
            <a:r>
              <a:rPr lang="zh-CN" altLang="en-US" sz="1600" smtClean="0"/>
              <a:t>。</a:t>
            </a:r>
          </a:p>
          <a:p>
            <a:pPr>
              <a:lnSpc>
                <a:spcPct val="80000"/>
              </a:lnSpc>
            </a:pPr>
            <a:r>
              <a:rPr lang="en-US" altLang="zh-CN" sz="1600" smtClean="0"/>
              <a:t>errorPage</a:t>
            </a:r>
            <a:r>
              <a:rPr lang="zh-CN" altLang="en-US" sz="1600" smtClean="0"/>
              <a:t>用来设定当</a:t>
            </a:r>
            <a:r>
              <a:rPr lang="en-US" altLang="zh-CN" sz="1600" smtClean="0"/>
              <a:t>JSP</a:t>
            </a:r>
            <a:r>
              <a:rPr lang="zh-CN" altLang="en-US" sz="1600" smtClean="0"/>
              <a:t>页面出现异常（</a:t>
            </a:r>
            <a:r>
              <a:rPr lang="en-US" altLang="zh-CN" sz="1600" smtClean="0"/>
              <a:t>Exception</a:t>
            </a:r>
            <a:r>
              <a:rPr lang="zh-CN" altLang="en-US" sz="1600" smtClean="0"/>
              <a:t>）时，所要转向的页面。如果没有设定，则</a:t>
            </a:r>
            <a:r>
              <a:rPr lang="en-US" altLang="zh-CN" sz="1600" smtClean="0"/>
              <a:t>JSP</a:t>
            </a:r>
            <a:r>
              <a:rPr lang="zh-CN" altLang="en-US" sz="1600" smtClean="0"/>
              <a:t>容器会用默认的当前网页来显示出错信息。例如：“</a:t>
            </a:r>
            <a:r>
              <a:rPr lang="en-US" altLang="zh-CN" sz="1600" smtClean="0"/>
              <a:t>&lt;%@page errorPage="/error/error_page.jsp"%&gt;”</a:t>
            </a:r>
          </a:p>
          <a:p>
            <a:pPr>
              <a:lnSpc>
                <a:spcPct val="80000"/>
              </a:lnSpc>
            </a:pPr>
            <a:r>
              <a:rPr lang="en-US" altLang="zh-CN" sz="1600" smtClean="0"/>
              <a:t>isErrorPage</a:t>
            </a:r>
            <a:r>
              <a:rPr lang="zh-CN" altLang="en-US" sz="1600" smtClean="0"/>
              <a:t>用来设定当前的</a:t>
            </a:r>
            <a:r>
              <a:rPr lang="en-US" altLang="zh-CN" sz="1600" smtClean="0"/>
              <a:t>JSP</a:t>
            </a:r>
            <a:r>
              <a:rPr lang="zh-CN" altLang="en-US" sz="1600" smtClean="0"/>
              <a:t>页面是否作为传回错误页面的网页，默认值是“</a:t>
            </a:r>
            <a:r>
              <a:rPr lang="en-US" altLang="zh-CN" sz="1600" smtClean="0"/>
              <a:t>false”</a:t>
            </a:r>
            <a:r>
              <a:rPr lang="zh-CN" altLang="en-US" sz="1600" smtClean="0"/>
              <a:t>。如果设定为“</a:t>
            </a:r>
            <a:r>
              <a:rPr lang="en-US" altLang="zh-CN" sz="1600" smtClean="0"/>
              <a:t>true”</a:t>
            </a:r>
            <a:r>
              <a:rPr lang="zh-CN" altLang="en-US" sz="1600" smtClean="0"/>
              <a:t>，则</a:t>
            </a:r>
            <a:r>
              <a:rPr lang="en-US" altLang="zh-CN" sz="1600" smtClean="0"/>
              <a:t>JSP</a:t>
            </a:r>
            <a:r>
              <a:rPr lang="zh-CN" altLang="en-US" sz="1600" smtClean="0"/>
              <a:t>容器会在当前的页面中生成一个</a:t>
            </a:r>
            <a:r>
              <a:rPr lang="en-US" altLang="zh-CN" sz="1600" smtClean="0"/>
              <a:t>exception</a:t>
            </a:r>
            <a:r>
              <a:rPr lang="zh-CN" altLang="en-US" sz="1600" smtClean="0"/>
              <a:t>对象。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使用</a:t>
            </a:r>
            <a:r>
              <a:rPr lang="en-US" altLang="zh-CN" cap="none" smtClean="0"/>
              <a:t>errorPage</a:t>
            </a:r>
            <a:r>
              <a:rPr lang="zh-CN" altLang="en-US" cap="none" smtClean="0"/>
              <a:t>指令捕获异常 </a:t>
            </a:r>
          </a:p>
        </p:txBody>
      </p:sp>
      <p:sp>
        <p:nvSpPr>
          <p:cNvPr id="3072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468313" y="1989138"/>
            <a:ext cx="7345362" cy="375920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sz="1600" b="1"/>
              <a:t>案例名称：</a:t>
            </a:r>
            <a:r>
              <a:rPr lang="en-US" altLang="zh-CN" sz="1600" b="1"/>
              <a:t>JSP</a:t>
            </a:r>
            <a:r>
              <a:rPr lang="zh-CN" altLang="en-US" sz="1600" b="1"/>
              <a:t>中</a:t>
            </a:r>
            <a:r>
              <a:rPr lang="en-US" altLang="zh-CN" sz="1600" b="1"/>
              <a:t>Exception</a:t>
            </a:r>
            <a:r>
              <a:rPr lang="zh-CN" altLang="en-US" sz="1600" b="1"/>
              <a:t>的捕捉</a:t>
            </a:r>
            <a:endParaRPr lang="zh-CN" altLang="en-US" sz="1600"/>
          </a:p>
          <a:p>
            <a:pPr eaLnBrk="0" hangingPunct="0"/>
            <a:r>
              <a:rPr lang="zh-CN" altLang="en-US" sz="1600" b="1"/>
              <a:t>程序名称：</a:t>
            </a:r>
            <a:r>
              <a:rPr lang="en-US" altLang="zh-CN" sz="1600" b="1"/>
              <a:t>4-02.jsp</a:t>
            </a:r>
            <a:endParaRPr lang="en-US" altLang="zh-CN" sz="1600"/>
          </a:p>
          <a:p>
            <a:pPr eaLnBrk="0" hangingPunct="0"/>
            <a:r>
              <a:rPr lang="en-US" altLang="zh-CN" sz="1600"/>
              <a:t>&lt;%@ page language="java" errorPage="4-03.jsp"</a:t>
            </a:r>
          </a:p>
          <a:p>
            <a:pPr eaLnBrk="0" hangingPunct="0"/>
            <a:r>
              <a:rPr lang="en-US" altLang="zh-CN" sz="1600"/>
              <a:t>contentType="text/html;charset=GBK"%&gt;</a:t>
            </a:r>
          </a:p>
          <a:p>
            <a:pPr eaLnBrk="0" hangingPunct="0"/>
            <a:r>
              <a:rPr lang="en-US" altLang="zh-CN" sz="1600"/>
              <a:t>&lt;% </a:t>
            </a:r>
          </a:p>
          <a:p>
            <a:pPr eaLnBrk="0" hangingPunct="0"/>
            <a:r>
              <a:rPr lang="en-US" altLang="zh-CN" sz="1600"/>
              <a:t>	int dividend = 0;</a:t>
            </a:r>
          </a:p>
          <a:p>
            <a:pPr eaLnBrk="0" hangingPunct="0"/>
            <a:r>
              <a:rPr lang="en-US" altLang="zh-CN" sz="1600"/>
              <a:t>	int divisor = 0;</a:t>
            </a:r>
          </a:p>
          <a:p>
            <a:pPr eaLnBrk="0" hangingPunct="0"/>
            <a:r>
              <a:rPr lang="en-US" altLang="zh-CN" sz="1600"/>
              <a:t>	int result = 0;</a:t>
            </a:r>
          </a:p>
          <a:p>
            <a:pPr eaLnBrk="0" hangingPunct="0"/>
            <a:r>
              <a:rPr lang="en-US" altLang="zh-CN" sz="1600"/>
              <a:t>	try {</a:t>
            </a:r>
          </a:p>
          <a:p>
            <a:pPr eaLnBrk="0" hangingPunct="0"/>
            <a:r>
              <a:rPr lang="en-US" altLang="zh-CN" sz="1600"/>
              <a:t>		result=dividend/divisor;</a:t>
            </a:r>
          </a:p>
          <a:p>
            <a:pPr eaLnBrk="0" hangingPunct="0"/>
            <a:r>
              <a:rPr lang="en-US" altLang="zh-CN" sz="1600"/>
              <a:t>	}</a:t>
            </a:r>
          </a:p>
          <a:p>
            <a:pPr eaLnBrk="0" hangingPunct="0"/>
            <a:r>
              <a:rPr lang="en-US" altLang="zh-CN" sz="1600"/>
              <a:t>	catch(ArithmeticException zz) {</a:t>
            </a:r>
          </a:p>
          <a:p>
            <a:pPr eaLnBrk="0" hangingPunct="0"/>
            <a:r>
              <a:rPr lang="en-US" altLang="zh-CN" sz="1600"/>
              <a:t>		throw new ArithmeticException( "</a:t>
            </a:r>
            <a:r>
              <a:rPr lang="zh-CN" altLang="en-US" sz="1600"/>
              <a:t>除数不能为零！</a:t>
            </a:r>
            <a:r>
              <a:rPr lang="en-US" altLang="zh-CN" sz="1600"/>
              <a:t>" );</a:t>
            </a:r>
          </a:p>
          <a:p>
            <a:pPr eaLnBrk="0" hangingPunct="0"/>
            <a:r>
              <a:rPr lang="en-US" altLang="zh-CN" sz="1600"/>
              <a:t>	}</a:t>
            </a:r>
          </a:p>
          <a:p>
            <a:pPr eaLnBrk="0" hangingPunct="0"/>
            <a:r>
              <a:rPr lang="en-US" altLang="zh-CN" sz="1600"/>
              <a:t>%&gt;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b="1" cap="none" smtClean="0">
                <a:solidFill>
                  <a:schemeClr val="tx1"/>
                </a:solidFill>
              </a:rPr>
              <a:t>JSP</a:t>
            </a:r>
            <a:r>
              <a:rPr lang="zh-CN" altLang="en-US" b="1" cap="none" smtClean="0">
                <a:solidFill>
                  <a:schemeClr val="tx1"/>
                </a:solidFill>
              </a:rPr>
              <a:t>中</a:t>
            </a:r>
            <a:r>
              <a:rPr lang="en-US" altLang="zh-CN" b="1" cap="none" smtClean="0">
                <a:solidFill>
                  <a:schemeClr val="tx1"/>
                </a:solidFill>
              </a:rPr>
              <a:t>Exception</a:t>
            </a:r>
            <a:r>
              <a:rPr lang="zh-CN" altLang="en-US" b="1" cap="none" smtClean="0">
                <a:solidFill>
                  <a:schemeClr val="tx1"/>
                </a:solidFill>
              </a:rPr>
              <a:t>的捕捉</a:t>
            </a:r>
            <a:endParaRPr lang="zh-CN" altLang="en-US" cap="none" smtClean="0">
              <a:solidFill>
                <a:schemeClr val="tx1"/>
              </a:solidFill>
            </a:endParaRPr>
          </a:p>
        </p:txBody>
      </p:sp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755650" y="1852613"/>
            <a:ext cx="5683250" cy="2014537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</a:t>
            </a:r>
            <a:r>
              <a:rPr lang="en-US" altLang="zh-CN" b="1"/>
              <a:t>JSP</a:t>
            </a:r>
            <a:r>
              <a:rPr lang="zh-CN" altLang="en-US" b="1"/>
              <a:t>中</a:t>
            </a:r>
            <a:r>
              <a:rPr lang="en-US" altLang="zh-CN" b="1"/>
              <a:t>Exception</a:t>
            </a:r>
            <a:r>
              <a:rPr lang="zh-CN" altLang="en-US" b="1"/>
              <a:t>的捕捉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4-03.jsp</a:t>
            </a:r>
          </a:p>
          <a:p>
            <a:pPr eaLnBrk="0" hangingPunct="0"/>
            <a:endParaRPr lang="en-US" altLang="zh-CN"/>
          </a:p>
          <a:p>
            <a:pPr eaLnBrk="0" hangingPunct="0"/>
            <a:r>
              <a:rPr lang="en-US" altLang="zh-CN"/>
              <a:t>&lt;%@ page language="java" isErrorPage="true"</a:t>
            </a:r>
          </a:p>
          <a:p>
            <a:pPr eaLnBrk="0" hangingPunct="0"/>
            <a:r>
              <a:rPr lang="en-US" altLang="zh-CN"/>
              <a:t>contentType="text/html;charset=GBK"%&gt;</a:t>
            </a:r>
          </a:p>
          <a:p>
            <a:pPr eaLnBrk="0" hangingPunct="0"/>
            <a:r>
              <a:rPr lang="zh-CN" altLang="en-US"/>
              <a:t>当前页面是：</a:t>
            </a:r>
            <a:r>
              <a:rPr lang="en-US" altLang="zh-CN"/>
              <a:t>4-03.jsp&lt;br&gt;</a:t>
            </a:r>
          </a:p>
          <a:p>
            <a:pPr eaLnBrk="0" hangingPunct="0"/>
            <a:r>
              <a:rPr lang="en-US" altLang="zh-CN"/>
              <a:t>&lt;%out.print(exception.toString());%&gt;</a:t>
            </a:r>
          </a:p>
        </p:txBody>
      </p:sp>
      <p:pic>
        <p:nvPicPr>
          <p:cNvPr id="31747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844675" y="3870325"/>
            <a:ext cx="5372100" cy="2300288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b="1" cap="none" smtClean="0">
                <a:solidFill>
                  <a:schemeClr val="tx1"/>
                </a:solidFill>
              </a:rPr>
              <a:t>JSP</a:t>
            </a:r>
            <a:r>
              <a:rPr lang="zh-CN" altLang="en-US" b="1" cap="none" smtClean="0">
                <a:solidFill>
                  <a:schemeClr val="tx1"/>
                </a:solidFill>
              </a:rPr>
              <a:t>中</a:t>
            </a:r>
            <a:r>
              <a:rPr lang="en-US" altLang="zh-CN" b="1" cap="none" smtClean="0">
                <a:solidFill>
                  <a:schemeClr val="tx1"/>
                </a:solidFill>
              </a:rPr>
              <a:t>Exception</a:t>
            </a:r>
            <a:r>
              <a:rPr lang="zh-CN" altLang="en-US" b="1" cap="none" smtClean="0">
                <a:solidFill>
                  <a:schemeClr val="tx1"/>
                </a:solidFill>
              </a:rPr>
              <a:t>的捕捉</a:t>
            </a:r>
          </a:p>
        </p:txBody>
      </p:sp>
      <p:sp>
        <p:nvSpPr>
          <p:cNvPr id="3277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smtClean="0"/>
              <a:t>contentType</a:t>
            </a:r>
            <a:r>
              <a:rPr lang="zh-CN" altLang="en-US" sz="1800" smtClean="0"/>
              <a:t>这个属性用来设定传回网页的文件格式和编码方式，一般使用 “</a:t>
            </a:r>
            <a:r>
              <a:rPr lang="en-US" altLang="zh-CN" sz="1800" smtClean="0"/>
              <a:t>text/html;charset=GBK”</a:t>
            </a:r>
            <a:r>
              <a:rPr lang="zh-CN" altLang="en-US" sz="1800" smtClean="0"/>
              <a:t>。</a:t>
            </a:r>
          </a:p>
          <a:p>
            <a:pPr>
              <a:lnSpc>
                <a:spcPct val="90000"/>
              </a:lnSpc>
            </a:pPr>
            <a:endParaRPr lang="zh-CN" altLang="en-US" sz="1800" smtClean="0"/>
          </a:p>
          <a:p>
            <a:pPr>
              <a:lnSpc>
                <a:spcPct val="90000"/>
              </a:lnSpc>
            </a:pPr>
            <a:r>
              <a:rPr lang="en-US" altLang="zh-CN" sz="1800" smtClean="0"/>
              <a:t>isThreadSafe </a:t>
            </a:r>
            <a:r>
              <a:rPr lang="zh-CN" altLang="en-US" sz="1800" smtClean="0"/>
              <a:t>定义</a:t>
            </a:r>
            <a:r>
              <a:rPr lang="en-US" altLang="zh-CN" sz="1800" smtClean="0"/>
              <a:t>JSP</a:t>
            </a:r>
            <a:r>
              <a:rPr lang="zh-CN" altLang="en-US" sz="1800" smtClean="0"/>
              <a:t>容器执行</a:t>
            </a:r>
            <a:r>
              <a:rPr lang="en-US" altLang="zh-CN" sz="1800" smtClean="0"/>
              <a:t>JSP</a:t>
            </a:r>
            <a:r>
              <a:rPr lang="zh-CN" altLang="en-US" sz="1800" smtClean="0"/>
              <a:t>程序的方式，默认值为“</a:t>
            </a:r>
            <a:r>
              <a:rPr lang="en-US" altLang="zh-CN" sz="1800" smtClean="0"/>
              <a:t>true”</a:t>
            </a:r>
            <a:r>
              <a:rPr lang="zh-CN" altLang="en-US" sz="1800" smtClean="0"/>
              <a:t>，代表</a:t>
            </a:r>
            <a:r>
              <a:rPr lang="en-US" altLang="zh-CN" sz="1800" smtClean="0"/>
              <a:t>JSP</a:t>
            </a:r>
            <a:r>
              <a:rPr lang="zh-CN" altLang="en-US" sz="1800" smtClean="0"/>
              <a:t>容器会以多线程方式运行</a:t>
            </a:r>
            <a:r>
              <a:rPr lang="en-US" altLang="zh-CN" sz="1800" smtClean="0"/>
              <a:t>JSP</a:t>
            </a:r>
            <a:r>
              <a:rPr lang="zh-CN" altLang="en-US" sz="1800" smtClean="0"/>
              <a:t>页面。当设定值为“</a:t>
            </a:r>
            <a:r>
              <a:rPr lang="en-US" altLang="zh-CN" sz="1800" smtClean="0"/>
              <a:t>false”</a:t>
            </a:r>
            <a:r>
              <a:rPr lang="zh-CN" altLang="en-US" sz="1800" smtClean="0"/>
              <a:t>时，</a:t>
            </a:r>
            <a:r>
              <a:rPr lang="en-US" altLang="zh-CN" sz="1800" smtClean="0"/>
              <a:t>JSP</a:t>
            </a:r>
            <a:r>
              <a:rPr lang="zh-CN" altLang="en-US" sz="1800" smtClean="0"/>
              <a:t>容器会以单线程方式运行</a:t>
            </a:r>
            <a:r>
              <a:rPr lang="en-US" altLang="zh-CN" sz="1800" smtClean="0"/>
              <a:t>JSP</a:t>
            </a:r>
            <a:r>
              <a:rPr lang="zh-CN" altLang="en-US" sz="1800" smtClean="0"/>
              <a:t>页面。</a:t>
            </a:r>
          </a:p>
          <a:p>
            <a:pPr>
              <a:lnSpc>
                <a:spcPct val="90000"/>
              </a:lnSpc>
            </a:pPr>
            <a:endParaRPr lang="zh-CN" altLang="en-US" sz="1800" smtClean="0"/>
          </a:p>
          <a:p>
            <a:pPr>
              <a:lnSpc>
                <a:spcPct val="90000"/>
              </a:lnSpc>
            </a:pPr>
            <a:r>
              <a:rPr lang="en-US" altLang="zh-CN" sz="1800" smtClean="0"/>
              <a:t>session</a:t>
            </a:r>
            <a:r>
              <a:rPr lang="zh-CN" altLang="en-US" sz="1800" smtClean="0"/>
              <a:t>定义当前</a:t>
            </a:r>
            <a:r>
              <a:rPr lang="en-US" altLang="zh-CN" sz="1800" smtClean="0"/>
              <a:t>JSP</a:t>
            </a:r>
            <a:r>
              <a:rPr lang="zh-CN" altLang="en-US" sz="1800" smtClean="0"/>
              <a:t>页面中是否要用到</a:t>
            </a:r>
            <a:r>
              <a:rPr lang="en-US" altLang="zh-CN" sz="1800" smtClean="0"/>
              <a:t>session</a:t>
            </a:r>
            <a:r>
              <a:rPr lang="zh-CN" altLang="en-US" sz="1800" smtClean="0"/>
              <a:t>，默认值为“</a:t>
            </a:r>
            <a:r>
              <a:rPr lang="en-US" altLang="zh-CN" sz="1800" smtClean="0"/>
              <a:t>true”</a:t>
            </a:r>
            <a:r>
              <a:rPr lang="zh-CN" altLang="en-US" sz="1800" smtClean="0"/>
              <a:t>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include</a:t>
            </a:r>
            <a:r>
              <a:rPr lang="zh-CN" altLang="en-US" cap="none" smtClean="0"/>
              <a:t>指令 </a:t>
            </a:r>
          </a:p>
        </p:txBody>
      </p:sp>
      <p:sp>
        <p:nvSpPr>
          <p:cNvPr id="3379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 smtClean="0"/>
              <a:t>include</a:t>
            </a:r>
            <a:r>
              <a:rPr lang="zh-CN" altLang="en-US" sz="2000" smtClean="0"/>
              <a:t>指令用来指定怎样把另一个文件包含到当前的</a:t>
            </a:r>
            <a:r>
              <a:rPr lang="en-US" altLang="zh-CN" sz="2000" smtClean="0"/>
              <a:t>JSP</a:t>
            </a:r>
            <a:r>
              <a:rPr lang="zh-CN" altLang="en-US" sz="2000" smtClean="0"/>
              <a:t>页面中，这个文件可以是普通的文本文件，也可以是一个</a:t>
            </a:r>
            <a:r>
              <a:rPr lang="en-US" altLang="zh-CN" sz="2000" smtClean="0"/>
              <a:t>JSP</a:t>
            </a:r>
            <a:r>
              <a:rPr lang="zh-CN" altLang="en-US" sz="2000" smtClean="0"/>
              <a:t>页面。例如：“</a:t>
            </a:r>
            <a:r>
              <a:rPr lang="en-US" altLang="zh-CN" sz="2000" smtClean="0"/>
              <a:t>&lt;%@ include file = ”logo.htm“%&gt;”</a:t>
            </a:r>
            <a:r>
              <a:rPr lang="zh-CN" altLang="en-US" sz="2000" smtClean="0"/>
              <a:t>。</a:t>
            </a:r>
          </a:p>
          <a:p>
            <a:endParaRPr lang="zh-CN" altLang="en-US" sz="2000" smtClean="0"/>
          </a:p>
          <a:p>
            <a:r>
              <a:rPr lang="zh-CN" altLang="en-US" sz="2000" smtClean="0"/>
              <a:t>采用</a:t>
            </a:r>
            <a:r>
              <a:rPr lang="en-US" altLang="zh-CN" sz="2000" smtClean="0"/>
              <a:t>include</a:t>
            </a:r>
            <a:r>
              <a:rPr lang="zh-CN" altLang="en-US" sz="2000" smtClean="0"/>
              <a:t>指令，可以实现</a:t>
            </a:r>
            <a:r>
              <a:rPr lang="en-US" altLang="zh-CN" sz="2000" smtClean="0"/>
              <a:t>JSP</a:t>
            </a:r>
            <a:r>
              <a:rPr lang="zh-CN" altLang="en-US" sz="2000" smtClean="0"/>
              <a:t>页面的模块化，使</a:t>
            </a:r>
            <a:r>
              <a:rPr lang="en-US" altLang="zh-CN" sz="2000" smtClean="0"/>
              <a:t>JSP</a:t>
            </a:r>
            <a:r>
              <a:rPr lang="zh-CN" altLang="en-US" sz="2000" smtClean="0"/>
              <a:t>的开发和维护变得非常简单。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内容提要</a:t>
            </a:r>
          </a:p>
        </p:txBody>
      </p:sp>
      <p:sp>
        <p:nvSpPr>
          <p:cNvPr id="1638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algn="just"/>
            <a:r>
              <a:rPr lang="zh-CN" altLang="en-US" b="1" smtClean="0"/>
              <a:t>介绍</a:t>
            </a:r>
            <a:r>
              <a:rPr lang="en-US" altLang="zh-CN" b="1" smtClean="0"/>
              <a:t>JSP</a:t>
            </a:r>
            <a:r>
              <a:rPr lang="zh-CN" altLang="en-US" b="1" smtClean="0"/>
              <a:t>页面的结构</a:t>
            </a:r>
          </a:p>
          <a:p>
            <a:pPr algn="just"/>
            <a:r>
              <a:rPr lang="en-US" altLang="zh-CN" b="1" smtClean="0"/>
              <a:t>JSP</a:t>
            </a:r>
            <a:r>
              <a:rPr lang="zh-CN" altLang="en-US" b="1" smtClean="0"/>
              <a:t>的编译指令、操作指令和代码</a:t>
            </a:r>
          </a:p>
          <a:p>
            <a:pPr algn="just"/>
            <a:r>
              <a:rPr lang="zh-CN" altLang="en-US" b="1" smtClean="0"/>
              <a:t>重点介绍</a:t>
            </a:r>
            <a:r>
              <a:rPr lang="en-US" altLang="zh-CN" b="1" smtClean="0"/>
              <a:t>JSP</a:t>
            </a:r>
            <a:r>
              <a:rPr lang="zh-CN" altLang="en-US" b="1" smtClean="0"/>
              <a:t>常用的六大基本对象：</a:t>
            </a:r>
          </a:p>
          <a:p>
            <a:pPr lvl="1" algn="just"/>
            <a:r>
              <a:rPr lang="en-US" altLang="zh-CN" b="1" smtClean="0"/>
              <a:t>out</a:t>
            </a:r>
            <a:r>
              <a:rPr lang="zh-CN" altLang="en-US" b="1" smtClean="0"/>
              <a:t>对象、</a:t>
            </a:r>
            <a:r>
              <a:rPr lang="en-US" altLang="zh-CN" b="1" smtClean="0"/>
              <a:t>response</a:t>
            </a:r>
            <a:r>
              <a:rPr lang="zh-CN" altLang="en-US" b="1" smtClean="0"/>
              <a:t>对象、</a:t>
            </a:r>
            <a:r>
              <a:rPr lang="en-US" altLang="zh-CN" b="1" smtClean="0"/>
              <a:t>request</a:t>
            </a:r>
            <a:r>
              <a:rPr lang="zh-CN" altLang="en-US" b="1" smtClean="0"/>
              <a:t>对象、</a:t>
            </a:r>
            <a:r>
              <a:rPr lang="en-US" altLang="zh-CN" b="1" smtClean="0"/>
              <a:t>application</a:t>
            </a:r>
            <a:r>
              <a:rPr lang="zh-CN" altLang="en-US" b="1" smtClean="0"/>
              <a:t>对象、</a:t>
            </a:r>
            <a:r>
              <a:rPr lang="en-US" altLang="zh-CN" b="1" smtClean="0"/>
              <a:t>session</a:t>
            </a:r>
            <a:r>
              <a:rPr lang="zh-CN" altLang="en-US" b="1" smtClean="0"/>
              <a:t>对象和</a:t>
            </a:r>
            <a:r>
              <a:rPr lang="en-US" altLang="zh-CN" b="1" smtClean="0"/>
              <a:t>cookie</a:t>
            </a:r>
            <a:r>
              <a:rPr lang="zh-CN" altLang="en-US" b="1" smtClean="0"/>
              <a:t>对象。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2600" b="1" cap="none" smtClean="0"/>
              <a:t>使用</a:t>
            </a:r>
            <a:r>
              <a:rPr lang="en-US" altLang="zh-CN" sz="2600" b="1" cap="none" smtClean="0"/>
              <a:t>include</a:t>
            </a:r>
            <a:r>
              <a:rPr lang="zh-CN" altLang="en-US" sz="2600" b="1" cap="none" smtClean="0"/>
              <a:t>指令</a:t>
            </a:r>
            <a:br>
              <a:rPr lang="zh-CN" altLang="en-US" sz="2600" b="1" cap="none" smtClean="0"/>
            </a:br>
            <a:endParaRPr lang="zh-CN" altLang="en-US" sz="2600" b="1" cap="none" smtClean="0"/>
          </a:p>
        </p:txBody>
      </p:sp>
      <p:sp>
        <p:nvSpPr>
          <p:cNvPr id="34818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7131050" cy="4873625"/>
          </a:xfrm>
        </p:spPr>
        <p:txBody>
          <a:bodyPr/>
          <a:lstStyle/>
          <a:p>
            <a:pPr lvl="1"/>
            <a:r>
              <a:rPr lang="zh-CN" altLang="en-US" sz="1900" b="1" smtClean="0"/>
              <a:t>案例名称：使用</a:t>
            </a:r>
            <a:r>
              <a:rPr lang="en-US" altLang="zh-CN" sz="1900" b="1" smtClean="0"/>
              <a:t>include</a:t>
            </a:r>
            <a:r>
              <a:rPr lang="zh-CN" altLang="en-US" sz="1900" b="1" smtClean="0"/>
              <a:t>指令</a:t>
            </a:r>
          </a:p>
          <a:p>
            <a:pPr lvl="1"/>
            <a:r>
              <a:rPr lang="zh-CN" altLang="en-US" sz="1900" b="1" smtClean="0"/>
              <a:t>程序名称：</a:t>
            </a:r>
            <a:r>
              <a:rPr lang="en-US" altLang="zh-CN" sz="1900" b="1" smtClean="0"/>
              <a:t>4-04.jsp</a:t>
            </a:r>
            <a:endParaRPr lang="en-US" altLang="zh-CN" sz="1900" smtClean="0"/>
          </a:p>
          <a:p>
            <a:pPr lvl="2"/>
            <a:r>
              <a:rPr lang="en-US" altLang="zh-CN" sz="1600" smtClean="0">
                <a:solidFill>
                  <a:schemeClr val="folHlink"/>
                </a:solidFill>
              </a:rPr>
              <a:t>&lt;%@include file="4-01.jsp"%&gt;</a:t>
            </a:r>
            <a:endParaRPr lang="zh-CN" altLang="en-US" sz="1600" smtClean="0">
              <a:solidFill>
                <a:schemeClr val="folHlink"/>
              </a:solidFill>
            </a:endParaRPr>
          </a:p>
        </p:txBody>
      </p:sp>
      <p:pic>
        <p:nvPicPr>
          <p:cNvPr id="34819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154113" y="4892675"/>
            <a:ext cx="3660775" cy="156845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 </a:t>
            </a:r>
            <a:r>
              <a:rPr lang="en-US" altLang="zh-CN" cap="none" smtClean="0"/>
              <a:t>taglib</a:t>
            </a:r>
            <a:r>
              <a:rPr lang="zh-CN" altLang="en-US" cap="none" smtClean="0"/>
              <a:t>指令 </a:t>
            </a:r>
          </a:p>
        </p:txBody>
      </p:sp>
      <p:sp>
        <p:nvSpPr>
          <p:cNvPr id="3584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zh-CN" sz="2000" smtClean="0"/>
              <a:t>Taglib</a:t>
            </a:r>
            <a:r>
              <a:rPr lang="zh-CN" altLang="en-GB" sz="2000" smtClean="0"/>
              <a:t>指令，即标记库指令，用来声明</a:t>
            </a:r>
            <a:r>
              <a:rPr lang="en-GB" altLang="zh-CN" sz="2000" smtClean="0"/>
              <a:t>jsp</a:t>
            </a:r>
            <a:r>
              <a:rPr lang="zh-CN" altLang="en-GB" sz="2000" smtClean="0"/>
              <a:t>文件使用了自定义的标记。</a:t>
            </a:r>
            <a:r>
              <a:rPr lang="en-GB" altLang="zh-CN" sz="2000" smtClean="0"/>
              <a:t>taglib</a:t>
            </a:r>
            <a:r>
              <a:rPr lang="zh-CN" altLang="en-GB" sz="2000" smtClean="0"/>
              <a:t>指令的语法为：</a:t>
            </a:r>
          </a:p>
          <a:p>
            <a:pPr>
              <a:lnSpc>
                <a:spcPct val="90000"/>
              </a:lnSpc>
            </a:pPr>
            <a:r>
              <a:rPr lang="en-GB" altLang="zh-CN" sz="1600" smtClean="0"/>
              <a:t>&lt;%@ taglib  uri=</a:t>
            </a:r>
            <a:r>
              <a:rPr lang="en-GB" altLang="zh-CN" sz="1600" smtClean="0">
                <a:latin typeface="Tahoma" pitchFamily="34" charset="0"/>
              </a:rPr>
              <a:t>”</a:t>
            </a:r>
            <a:r>
              <a:rPr lang="en-GB" altLang="zh-CN" sz="1600" smtClean="0"/>
              <a:t>tagLibraryURI</a:t>
            </a:r>
            <a:r>
              <a:rPr lang="en-GB" altLang="zh-CN" sz="1600" smtClean="0">
                <a:latin typeface="Tahoma" pitchFamily="34" charset="0"/>
              </a:rPr>
              <a:t>”</a:t>
            </a:r>
            <a:r>
              <a:rPr lang="en-GB" altLang="zh-CN" sz="1600" smtClean="0"/>
              <a:t>  prefix=</a:t>
            </a:r>
            <a:r>
              <a:rPr lang="en-GB" altLang="zh-CN" sz="1600" smtClean="0">
                <a:latin typeface="Tahoma" pitchFamily="34" charset="0"/>
              </a:rPr>
              <a:t>”</a:t>
            </a:r>
            <a:r>
              <a:rPr lang="en-GB" altLang="zh-CN" sz="1600" smtClean="0"/>
              <a:t>tagPrefix</a:t>
            </a:r>
            <a:r>
              <a:rPr lang="en-GB" altLang="zh-CN" sz="1600" smtClean="0">
                <a:latin typeface="Tahoma" pitchFamily="34" charset="0"/>
              </a:rPr>
              <a:t>”</a:t>
            </a:r>
            <a:r>
              <a:rPr lang="en-GB" altLang="zh-CN" sz="1600" smtClean="0"/>
              <a:t>  %&gt;</a:t>
            </a:r>
          </a:p>
          <a:p>
            <a:pPr>
              <a:lnSpc>
                <a:spcPct val="90000"/>
              </a:lnSpc>
            </a:pPr>
            <a:r>
              <a:rPr lang="zh-CN" altLang="en-GB" sz="2000" smtClean="0"/>
              <a:t>其中：</a:t>
            </a:r>
          </a:p>
          <a:p>
            <a:pPr lvl="1">
              <a:lnSpc>
                <a:spcPct val="90000"/>
              </a:lnSpc>
            </a:pPr>
            <a:r>
              <a:rPr lang="en-GB" altLang="zh-CN" sz="1900" smtClean="0"/>
              <a:t>uri</a:t>
            </a:r>
            <a:r>
              <a:rPr lang="zh-CN" altLang="en-GB" sz="1900" smtClean="0"/>
              <a:t>：一个</a:t>
            </a:r>
            <a:r>
              <a:rPr lang="en-GB" altLang="zh-CN" sz="1900" smtClean="0"/>
              <a:t>URI</a:t>
            </a:r>
            <a:r>
              <a:rPr lang="zh-CN" altLang="en-GB" sz="1900" smtClean="0"/>
              <a:t>标识标记库描述器。一个标记库描述器用来唯一的命名一组定制的标记，并且告诉包容器如何处理特殊的标记</a:t>
            </a:r>
          </a:p>
          <a:p>
            <a:pPr lvl="1">
              <a:lnSpc>
                <a:spcPct val="90000"/>
              </a:lnSpc>
            </a:pPr>
            <a:r>
              <a:rPr lang="en-GB" altLang="zh-CN" sz="1900" smtClean="0"/>
              <a:t>tagPrefix</a:t>
            </a:r>
            <a:r>
              <a:rPr lang="zh-CN" altLang="en-GB" sz="1900" smtClean="0"/>
              <a:t>：定义一个</a:t>
            </a:r>
            <a:r>
              <a:rPr lang="en-GB" altLang="zh-CN" sz="1900" smtClean="0"/>
              <a:t>prefix:tagname</a:t>
            </a:r>
            <a:r>
              <a:rPr lang="zh-CN" altLang="en-GB" sz="1900" smtClean="0"/>
              <a:t>形式的字符串前缀，用于定义定制的标记。所保留的前缀为</a:t>
            </a:r>
            <a:r>
              <a:rPr lang="en-GB" altLang="zh-CN" sz="1900" smtClean="0"/>
              <a:t>jsp</a:t>
            </a:r>
            <a:r>
              <a:rPr lang="zh-CN" altLang="en-GB" sz="1900" smtClean="0"/>
              <a:t>、</a:t>
            </a:r>
            <a:r>
              <a:rPr lang="en-GB" altLang="zh-CN" sz="1900" smtClean="0"/>
              <a:t>jspx</a:t>
            </a:r>
            <a:r>
              <a:rPr lang="zh-CN" altLang="en-GB" sz="1900" smtClean="0"/>
              <a:t>、</a:t>
            </a:r>
            <a:r>
              <a:rPr lang="en-GB" altLang="zh-CN" sz="1900" smtClean="0"/>
              <a:t>java</a:t>
            </a:r>
            <a:r>
              <a:rPr lang="zh-CN" altLang="en-GB" sz="1900" smtClean="0"/>
              <a:t>、</a:t>
            </a:r>
            <a:r>
              <a:rPr lang="en-GB" altLang="zh-CN" sz="1900" smtClean="0"/>
              <a:t>servlet</a:t>
            </a:r>
            <a:r>
              <a:rPr lang="zh-CN" altLang="en-GB" sz="1900" smtClean="0"/>
              <a:t>、</a:t>
            </a:r>
            <a:r>
              <a:rPr lang="en-GB" altLang="zh-CN" sz="1900" smtClean="0"/>
              <a:t>sun</a:t>
            </a:r>
            <a:r>
              <a:rPr lang="zh-CN" altLang="en-GB" sz="1900" smtClean="0"/>
              <a:t>、</a:t>
            </a:r>
            <a:r>
              <a:rPr lang="en-GB" altLang="zh-CN" sz="1900" smtClean="0"/>
              <a:t>sunw</a:t>
            </a:r>
            <a:r>
              <a:rPr lang="zh-CN" altLang="en-GB" sz="1900" smtClean="0"/>
              <a:t>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zh-CN" altLang="en-US" cap="none" smtClean="0"/>
          </a:p>
        </p:txBody>
      </p:sp>
      <p:sp>
        <p:nvSpPr>
          <p:cNvPr id="3686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例如：</a:t>
            </a:r>
          </a:p>
          <a:p>
            <a:r>
              <a:rPr lang="en-US" altLang="zh-CN" sz="1800" smtClean="0"/>
              <a:t>&lt;@taglib uri=“http://www.javacore.com/tags” prefix=“disedu” %&gt;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   …….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   &lt;disedu:processElement&gt;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   ……..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   &lt;/disedu:processElement&gt;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操作指令 </a:t>
            </a:r>
          </a:p>
        </p:txBody>
      </p:sp>
      <p:sp>
        <p:nvSpPr>
          <p:cNvPr id="3789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 smtClean="0"/>
              <a:t>JSP</a:t>
            </a:r>
            <a:r>
              <a:rPr lang="zh-CN" altLang="en-US" sz="2000" smtClean="0"/>
              <a:t>编译指令是让</a:t>
            </a:r>
            <a:r>
              <a:rPr lang="en-US" altLang="zh-CN" sz="2000" smtClean="0"/>
              <a:t>JSP</a:t>
            </a:r>
            <a:r>
              <a:rPr lang="zh-CN" altLang="en-US" sz="2000" smtClean="0"/>
              <a:t>容器自动采取的动作，但对于</a:t>
            </a:r>
            <a:r>
              <a:rPr lang="en-US" altLang="zh-CN" sz="2000" smtClean="0"/>
              <a:t>Web</a:t>
            </a:r>
            <a:r>
              <a:rPr lang="zh-CN" altLang="en-US" sz="2000" smtClean="0"/>
              <a:t>开发人员，有些时候想要自己控制</a:t>
            </a:r>
            <a:r>
              <a:rPr lang="en-US" altLang="zh-CN" sz="2000" smtClean="0"/>
              <a:t>JSP</a:t>
            </a:r>
            <a:r>
              <a:rPr lang="zh-CN" altLang="en-US" sz="2000" smtClean="0"/>
              <a:t>页面的运行，这时可以采用</a:t>
            </a:r>
            <a:r>
              <a:rPr lang="en-US" altLang="zh-CN" sz="2000" smtClean="0"/>
              <a:t>JSP</a:t>
            </a:r>
            <a:r>
              <a:rPr lang="zh-CN" altLang="en-US" sz="2000" smtClean="0"/>
              <a:t>中的操作指令。</a:t>
            </a:r>
          </a:p>
          <a:p>
            <a:endParaRPr lang="zh-CN" altLang="en-US" sz="2000" smtClean="0"/>
          </a:p>
          <a:p>
            <a:r>
              <a:rPr lang="zh-CN" altLang="en-US" sz="2000" smtClean="0"/>
              <a:t>操作指令包括：</a:t>
            </a:r>
          </a:p>
          <a:p>
            <a:pPr lvl="1"/>
            <a:r>
              <a:rPr lang="en-US" altLang="zh-CN" sz="1900" smtClean="0"/>
              <a:t>jsp:include</a:t>
            </a:r>
            <a:r>
              <a:rPr lang="zh-CN" altLang="en-US" sz="1900" smtClean="0"/>
              <a:t>指令、</a:t>
            </a:r>
            <a:r>
              <a:rPr lang="en-US" altLang="zh-CN" sz="1900" smtClean="0"/>
              <a:t>jsp:forward</a:t>
            </a:r>
            <a:r>
              <a:rPr lang="zh-CN" altLang="en-US" sz="1900" smtClean="0"/>
              <a:t>指令、</a:t>
            </a:r>
            <a:r>
              <a:rPr lang="en-US" altLang="zh-CN" sz="1900" smtClean="0"/>
              <a:t>jsp:param</a:t>
            </a:r>
            <a:r>
              <a:rPr lang="zh-CN" altLang="en-US" sz="1900" smtClean="0"/>
              <a:t>指令、</a:t>
            </a:r>
            <a:r>
              <a:rPr lang="en-US" altLang="zh-CN" sz="1900" smtClean="0"/>
              <a:t>jsp:useBean</a:t>
            </a:r>
            <a:r>
              <a:rPr lang="zh-CN" altLang="en-US" sz="1900" smtClean="0"/>
              <a:t>指令、</a:t>
            </a:r>
            <a:r>
              <a:rPr lang="en-US" altLang="zh-CN" sz="1900" smtClean="0"/>
              <a:t>jsp:setProperty</a:t>
            </a:r>
            <a:r>
              <a:rPr lang="zh-CN" altLang="en-US" sz="1900" smtClean="0"/>
              <a:t>指令和</a:t>
            </a:r>
            <a:r>
              <a:rPr lang="en-US" altLang="zh-CN" sz="1900" smtClean="0"/>
              <a:t>jsp:getProperty</a:t>
            </a:r>
            <a:r>
              <a:rPr lang="zh-CN" altLang="en-US" sz="1900" smtClean="0"/>
              <a:t>指令等。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jsp:include</a:t>
            </a:r>
            <a:r>
              <a:rPr lang="zh-CN" altLang="en-US" cap="none" smtClean="0"/>
              <a:t>指令 </a:t>
            </a:r>
          </a:p>
        </p:txBody>
      </p:sp>
      <p:sp>
        <p:nvSpPr>
          <p:cNvPr id="3891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/>
              <a:t>jsp:include</a:t>
            </a:r>
            <a:r>
              <a:rPr lang="zh-CN" altLang="en-US" smtClean="0"/>
              <a:t>标准动作用于在当前的</a:t>
            </a:r>
            <a:r>
              <a:rPr lang="en-US" altLang="zh-CN" smtClean="0"/>
              <a:t>JSP</a:t>
            </a:r>
            <a:r>
              <a:rPr lang="zh-CN" altLang="en-US" smtClean="0"/>
              <a:t>页面中加入静态和动态的资源。</a:t>
            </a:r>
          </a:p>
          <a:p>
            <a:r>
              <a:rPr lang="zh-CN" altLang="en-US" smtClean="0"/>
              <a:t>语法格式为：</a:t>
            </a:r>
          </a:p>
          <a:p>
            <a:pPr lvl="1"/>
            <a:r>
              <a:rPr lang="en-US" altLang="zh-CN" smtClean="0"/>
              <a:t>&lt;jsp:include page=“test.htm”/&gt;</a:t>
            </a:r>
            <a:endParaRPr lang="zh-CN" altLang="en-US" smtClean="0"/>
          </a:p>
          <a:p>
            <a:pPr lvl="1"/>
            <a:r>
              <a:rPr lang="en-US" altLang="zh-CN" smtClean="0"/>
              <a:t>jsp:include</a:t>
            </a:r>
            <a:r>
              <a:rPr lang="zh-CN" altLang="en-US" smtClean="0"/>
              <a:t>指令必须以“</a:t>
            </a:r>
            <a:r>
              <a:rPr lang="en-US" altLang="zh-CN" smtClean="0"/>
              <a:t>/”</a:t>
            </a:r>
            <a:r>
              <a:rPr lang="zh-CN" altLang="en-US" smtClean="0"/>
              <a:t>结束，功能和</a:t>
            </a:r>
            <a:r>
              <a:rPr lang="en-US" altLang="zh-CN" smtClean="0"/>
              <a:t>include</a:t>
            </a:r>
            <a:r>
              <a:rPr lang="zh-CN" altLang="en-US" smtClean="0"/>
              <a:t>指令相同。</a:t>
            </a:r>
            <a:r>
              <a:rPr lang="en-US" altLang="zh-CN" smtClean="0"/>
              <a:t>(</a:t>
            </a:r>
            <a:r>
              <a:rPr lang="zh-CN" altLang="en-US" smtClean="0"/>
              <a:t>注意：</a:t>
            </a:r>
            <a:r>
              <a:rPr lang="en-US" altLang="zh-CN" smtClean="0"/>
              <a:t>jsp:include</a:t>
            </a:r>
            <a:r>
              <a:rPr lang="zh-CN" altLang="en-US" smtClean="0"/>
              <a:t>是在页面被请求时将文件包含进来，而</a:t>
            </a:r>
            <a:r>
              <a:rPr lang="en-US" altLang="zh-CN" smtClean="0"/>
              <a:t>include</a:t>
            </a:r>
            <a:r>
              <a:rPr lang="zh-CN" altLang="en-US" smtClean="0"/>
              <a:t>指令是在页面被编译时就将文件包含进来。）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jsp:forward</a:t>
            </a:r>
            <a:r>
              <a:rPr lang="zh-CN" altLang="en-US" cap="none" smtClean="0"/>
              <a:t>指令 </a:t>
            </a:r>
          </a:p>
        </p:txBody>
      </p:sp>
      <p:sp>
        <p:nvSpPr>
          <p:cNvPr id="3993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/>
              <a:t>jsp:forward</a:t>
            </a:r>
            <a:r>
              <a:rPr lang="zh-CN" altLang="en-US" smtClean="0"/>
              <a:t>操作指令用于把当前的</a:t>
            </a:r>
            <a:r>
              <a:rPr lang="en-US" altLang="zh-CN" smtClean="0"/>
              <a:t>JSP</a:t>
            </a:r>
            <a:r>
              <a:rPr lang="zh-CN" altLang="en-US" smtClean="0"/>
              <a:t>页面转发到另一个页面上。</a:t>
            </a:r>
          </a:p>
          <a:p>
            <a:endParaRPr lang="zh-CN" altLang="en-US" smtClean="0"/>
          </a:p>
          <a:p>
            <a:r>
              <a:rPr lang="zh-CN" altLang="en-US" smtClean="0"/>
              <a:t>基本语法为：</a:t>
            </a:r>
          </a:p>
          <a:p>
            <a:pPr lvl="1"/>
            <a:r>
              <a:rPr lang="zh-CN" altLang="en-US" smtClean="0"/>
              <a:t>“</a:t>
            </a:r>
            <a:r>
              <a:rPr lang="en-US" altLang="zh-CN" smtClean="0"/>
              <a:t>&lt;jsp:forward page=”test2.jsp“/&gt;”</a:t>
            </a:r>
            <a:r>
              <a:rPr lang="zh-CN" altLang="en-US" smtClean="0"/>
              <a:t>，</a:t>
            </a:r>
          </a:p>
          <a:p>
            <a:pPr lvl="1"/>
            <a:r>
              <a:rPr lang="zh-CN" altLang="en-US" smtClean="0"/>
              <a:t>使用该功能时，浏览器的地址栏中地址不会发生任何变化。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sz="2600" b="1" cap="none" smtClean="0">
                <a:solidFill>
                  <a:schemeClr val="tx1"/>
                </a:solidFill>
              </a:rPr>
              <a:t>forward</a:t>
            </a:r>
            <a:r>
              <a:rPr lang="zh-CN" altLang="en-US" sz="2600" b="1" cap="none" smtClean="0">
                <a:solidFill>
                  <a:schemeClr val="tx1"/>
                </a:solidFill>
              </a:rPr>
              <a:t>指令实现页面间的跳转</a:t>
            </a:r>
          </a:p>
        </p:txBody>
      </p:sp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323850" y="2349500"/>
            <a:ext cx="5618163" cy="915988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algn="ctr" eaLnBrk="0" hangingPunct="0"/>
            <a:r>
              <a:rPr lang="zh-CN" altLang="en-US" b="1"/>
              <a:t>案例名称：使用</a:t>
            </a:r>
            <a:r>
              <a:rPr lang="en-US" altLang="zh-CN" b="1"/>
              <a:t>forward</a:t>
            </a:r>
            <a:r>
              <a:rPr lang="zh-CN" altLang="en-US" b="1"/>
              <a:t>指令实现页面间的跳转</a:t>
            </a:r>
            <a:endParaRPr lang="zh-CN" altLang="en-US"/>
          </a:p>
          <a:p>
            <a:pPr algn="ctr" eaLnBrk="0" hangingPunct="0"/>
            <a:r>
              <a:rPr lang="zh-CN" altLang="en-US" b="1"/>
              <a:t>程序名称：</a:t>
            </a:r>
            <a:r>
              <a:rPr lang="en-US" altLang="zh-CN" b="1"/>
              <a:t>4-05.jsp</a:t>
            </a:r>
            <a:endParaRPr lang="en-US" altLang="zh-CN"/>
          </a:p>
          <a:p>
            <a:pPr algn="ctr" eaLnBrk="0" hangingPunct="0"/>
            <a:r>
              <a:rPr lang="en-US" altLang="zh-CN"/>
              <a:t>&lt;jsp:forward page="4-01.jsp"/&gt;</a:t>
            </a:r>
          </a:p>
        </p:txBody>
      </p:sp>
      <p:pic>
        <p:nvPicPr>
          <p:cNvPr id="40963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638300" y="3698875"/>
            <a:ext cx="5372100" cy="2301875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jsp:param</a:t>
            </a:r>
            <a:r>
              <a:rPr lang="zh-CN" altLang="en-US" cap="none" smtClean="0"/>
              <a:t>指令 </a:t>
            </a:r>
          </a:p>
        </p:txBody>
      </p:sp>
      <p:sp>
        <p:nvSpPr>
          <p:cNvPr id="4198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smtClean="0"/>
              <a:t>使用</a:t>
            </a:r>
            <a:r>
              <a:rPr lang="en-US" altLang="zh-CN" sz="2000" smtClean="0"/>
              <a:t>jsp:param</a:t>
            </a:r>
            <a:r>
              <a:rPr lang="zh-CN" altLang="en-US" sz="2000" smtClean="0"/>
              <a:t>操作指令可以在执行</a:t>
            </a:r>
            <a:r>
              <a:rPr lang="en-US" altLang="zh-CN" sz="2000" smtClean="0"/>
              <a:t>jsp:forward</a:t>
            </a:r>
            <a:r>
              <a:rPr lang="zh-CN" altLang="en-US" sz="2000" smtClean="0"/>
              <a:t>操作动作时，追加参数，按照“名字</a:t>
            </a:r>
            <a:r>
              <a:rPr lang="en-US" altLang="zh-CN" sz="2000" smtClean="0"/>
              <a:t>/</a:t>
            </a:r>
            <a:r>
              <a:rPr lang="zh-CN" altLang="en-US" sz="2000" smtClean="0"/>
              <a:t>值”的方式进行传递。</a:t>
            </a:r>
          </a:p>
          <a:p>
            <a:endParaRPr lang="zh-CN" altLang="en-US" sz="2000" smtClean="0"/>
          </a:p>
          <a:p>
            <a:r>
              <a:rPr lang="en-US" altLang="zh-CN" sz="2000" smtClean="0"/>
              <a:t>jsp:param</a:t>
            </a:r>
            <a:r>
              <a:rPr lang="zh-CN" altLang="en-US" sz="2000" smtClean="0"/>
              <a:t>操作指令以标记“</a:t>
            </a:r>
            <a:r>
              <a:rPr lang="en-US" altLang="zh-CN" sz="2000" smtClean="0"/>
              <a:t>&lt;jsp:param&gt;”</a:t>
            </a:r>
            <a:r>
              <a:rPr lang="zh-CN" altLang="en-US" sz="2000" smtClean="0"/>
              <a:t>开始，以“</a:t>
            </a:r>
            <a:r>
              <a:rPr lang="en-US" altLang="zh-CN" sz="2000" smtClean="0"/>
              <a:t>/&gt;”</a:t>
            </a:r>
            <a:r>
              <a:rPr lang="zh-CN" altLang="en-US" sz="2000" smtClean="0"/>
              <a:t>结束。比如：“</a:t>
            </a:r>
            <a:r>
              <a:rPr lang="en-US" altLang="zh-CN" sz="2000" smtClean="0"/>
              <a:t>&lt;jsp:param name="oper" value="add"/&gt;”</a:t>
            </a:r>
            <a:r>
              <a:rPr lang="zh-CN" altLang="en-US" sz="2000" smtClean="0"/>
              <a:t>。可以将</a:t>
            </a:r>
            <a:r>
              <a:rPr lang="en-US" altLang="zh-CN" sz="2000" smtClean="0"/>
              <a:t>jsp:forward</a:t>
            </a:r>
            <a:r>
              <a:rPr lang="zh-CN" altLang="en-US" sz="2000" smtClean="0"/>
              <a:t>操作指令和</a:t>
            </a:r>
            <a:r>
              <a:rPr lang="en-US" altLang="zh-CN" sz="2000" smtClean="0"/>
              <a:t>jsp:param</a:t>
            </a:r>
            <a:r>
              <a:rPr lang="zh-CN" altLang="en-US" sz="2000" smtClean="0"/>
              <a:t>操作指令结合到一起来使用。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 </a:t>
            </a:r>
            <a:r>
              <a:rPr lang="en-US" altLang="zh-CN" cap="none" smtClean="0"/>
              <a:t>JSP</a:t>
            </a:r>
            <a:r>
              <a:rPr lang="zh-CN" altLang="en-US" cap="none" smtClean="0"/>
              <a:t>代码 </a:t>
            </a:r>
          </a:p>
        </p:txBody>
      </p:sp>
      <p:sp>
        <p:nvSpPr>
          <p:cNvPr id="4301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/>
              <a:t>JSP</a:t>
            </a:r>
            <a:r>
              <a:rPr lang="zh-CN" altLang="en-US" smtClean="0"/>
              <a:t>代码包括两种，</a:t>
            </a:r>
          </a:p>
          <a:p>
            <a:pPr lvl="1"/>
            <a:r>
              <a:rPr lang="zh-CN" altLang="en-US" smtClean="0"/>
              <a:t>第一种是</a:t>
            </a:r>
            <a:r>
              <a:rPr lang="en-US" altLang="zh-CN" smtClean="0"/>
              <a:t>JSP</a:t>
            </a:r>
            <a:r>
              <a:rPr lang="zh-CN" altLang="en-US" smtClean="0"/>
              <a:t>页面中一些变量和方法的声明，在声明时，使用“</a:t>
            </a:r>
            <a:r>
              <a:rPr lang="en-US" altLang="zh-CN" smtClean="0"/>
              <a:t>&lt;!%”</a:t>
            </a:r>
            <a:r>
              <a:rPr lang="zh-CN" altLang="en-US" smtClean="0"/>
              <a:t>和“</a:t>
            </a:r>
            <a:r>
              <a:rPr lang="en-US" altLang="zh-CN" smtClean="0"/>
              <a:t>%&gt;”</a:t>
            </a:r>
            <a:r>
              <a:rPr lang="zh-CN" altLang="en-US" smtClean="0"/>
              <a:t>标记</a:t>
            </a:r>
          </a:p>
          <a:p>
            <a:pPr lvl="1"/>
            <a:r>
              <a:rPr lang="zh-CN" altLang="en-US" smtClean="0"/>
              <a:t>另外一种，就是常用到的用“</a:t>
            </a:r>
            <a:r>
              <a:rPr lang="en-US" altLang="zh-CN" smtClean="0"/>
              <a:t>&lt;%”</a:t>
            </a:r>
            <a:r>
              <a:rPr lang="zh-CN" altLang="en-US" smtClean="0"/>
              <a:t>和“</a:t>
            </a:r>
            <a:r>
              <a:rPr lang="en-US" altLang="zh-CN" smtClean="0"/>
              <a:t>%&gt;”</a:t>
            </a:r>
            <a:r>
              <a:rPr lang="zh-CN" altLang="en-US" smtClean="0"/>
              <a:t>包含的</a:t>
            </a:r>
            <a:r>
              <a:rPr lang="en-US" altLang="zh-CN" smtClean="0"/>
              <a:t>JSP</a:t>
            </a:r>
            <a:r>
              <a:rPr lang="zh-CN" altLang="en-US" smtClean="0"/>
              <a:t>代码块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变量和方法 </a:t>
            </a:r>
          </a:p>
        </p:txBody>
      </p:sp>
      <p:sp>
        <p:nvSpPr>
          <p:cNvPr id="4403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在“</a:t>
            </a:r>
            <a:r>
              <a:rPr lang="en-US" altLang="zh-CN" smtClean="0"/>
              <a:t>&lt;%!”</a:t>
            </a:r>
            <a:r>
              <a:rPr lang="zh-CN" altLang="en-US" smtClean="0"/>
              <a:t>和“</a:t>
            </a:r>
            <a:r>
              <a:rPr lang="en-US" altLang="zh-CN" smtClean="0"/>
              <a:t>%&gt;”</a:t>
            </a:r>
            <a:r>
              <a:rPr lang="zh-CN" altLang="en-US" smtClean="0"/>
              <a:t>标记符号之间声明变量和方法，变量类型可以是</a:t>
            </a:r>
            <a:r>
              <a:rPr lang="en-US" altLang="zh-CN" smtClean="0"/>
              <a:t>Java</a:t>
            </a:r>
            <a:r>
              <a:rPr lang="zh-CN" altLang="en-US" smtClean="0"/>
              <a:t>语言允许的任何数据类型。</a:t>
            </a:r>
          </a:p>
          <a:p>
            <a:r>
              <a:rPr lang="zh-CN" altLang="en-US" smtClean="0"/>
              <a:t>在</a:t>
            </a:r>
            <a:r>
              <a:rPr lang="en-US" altLang="zh-CN" smtClean="0"/>
              <a:t>JSP</a:t>
            </a:r>
            <a:r>
              <a:rPr lang="zh-CN" altLang="en-US" smtClean="0"/>
              <a:t>页面被编译执行的时候，整个页面被编译成一个类，这些变量是</a:t>
            </a:r>
            <a:r>
              <a:rPr lang="en-US" altLang="zh-CN" smtClean="0"/>
              <a:t>JSP</a:t>
            </a:r>
            <a:r>
              <a:rPr lang="zh-CN" altLang="en-US" smtClean="0"/>
              <a:t>页面类的成员变量。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理解服务器端执行 </a:t>
            </a:r>
          </a:p>
        </p:txBody>
      </p:sp>
      <p:sp>
        <p:nvSpPr>
          <p:cNvPr id="1741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所有</a:t>
            </a:r>
            <a:r>
              <a:rPr lang="en-US" altLang="zh-CN" smtClean="0"/>
              <a:t>HTML</a:t>
            </a:r>
            <a:r>
              <a:rPr lang="zh-CN" altLang="en-US" smtClean="0"/>
              <a:t>文件可以在资源管理器中双击执行</a:t>
            </a:r>
          </a:p>
          <a:p>
            <a:endParaRPr lang="zh-CN" altLang="en-US" smtClean="0"/>
          </a:p>
          <a:p>
            <a:r>
              <a:rPr lang="zh-CN" altLang="en-US" smtClean="0"/>
              <a:t>但是</a:t>
            </a:r>
            <a:r>
              <a:rPr lang="en-US" altLang="zh-CN" smtClean="0"/>
              <a:t>JSP</a:t>
            </a:r>
            <a:r>
              <a:rPr lang="zh-CN" altLang="en-US" smtClean="0"/>
              <a:t>文件必须先放到</a:t>
            </a:r>
            <a:r>
              <a:rPr lang="en-US" altLang="zh-CN" smtClean="0"/>
              <a:t>Web</a:t>
            </a:r>
            <a:r>
              <a:rPr lang="zh-CN" altLang="en-US" smtClean="0"/>
              <a:t>服务器中，然后通过</a:t>
            </a:r>
            <a:r>
              <a:rPr lang="en-US" altLang="zh-CN" smtClean="0"/>
              <a:t>HTTP</a:t>
            </a:r>
            <a:r>
              <a:rPr lang="zh-CN" altLang="en-US" smtClean="0"/>
              <a:t>的方式访问。因为文件内所有</a:t>
            </a:r>
            <a:r>
              <a:rPr lang="en-US" altLang="zh-CN" smtClean="0"/>
              <a:t>&lt;%%&gt;</a:t>
            </a:r>
            <a:r>
              <a:rPr lang="zh-CN" altLang="en-US" smtClean="0"/>
              <a:t>内代码是被</a:t>
            </a:r>
            <a:r>
              <a:rPr lang="en-US" altLang="zh-CN" smtClean="0"/>
              <a:t>Web</a:t>
            </a:r>
            <a:r>
              <a:rPr lang="zh-CN" altLang="en-US" smtClean="0"/>
              <a:t>服务器解释执行的。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>
                <a:solidFill>
                  <a:schemeClr val="tx1"/>
                </a:solidFill>
              </a:rPr>
              <a:t>变量的声明和使用</a:t>
            </a:r>
          </a:p>
        </p:txBody>
      </p:sp>
      <p:sp>
        <p:nvSpPr>
          <p:cNvPr id="45058" name="Rectangle 3"/>
          <p:cNvSpPr>
            <a:spLocks noChangeArrowheads="1"/>
          </p:cNvSpPr>
          <p:nvPr/>
        </p:nvSpPr>
        <p:spPr bwMode="auto">
          <a:xfrm>
            <a:off x="900113" y="1989138"/>
            <a:ext cx="6315075" cy="228917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案例名称：变量的声明和使用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4-06.jsp</a:t>
            </a:r>
            <a:endParaRPr lang="en-US" altLang="zh-CN"/>
          </a:p>
          <a:p>
            <a:pPr eaLnBrk="0" hangingPunct="0"/>
            <a:r>
              <a:rPr lang="en-US" altLang="zh-CN"/>
              <a:t>&lt;%@ page contentType="text/html;charset=GBK" %&gt;</a:t>
            </a:r>
          </a:p>
          <a:p>
            <a:pPr eaLnBrk="0" hangingPunct="0"/>
            <a:r>
              <a:rPr lang="en-US" altLang="zh-CN"/>
              <a:t>&lt;%!int i=0;  %&gt;</a:t>
            </a:r>
          </a:p>
          <a:p>
            <a:pPr eaLnBrk="0" hangingPunct="0"/>
            <a:r>
              <a:rPr lang="en-US" altLang="zh-CN"/>
              <a:t>&lt;%</a:t>
            </a:r>
          </a:p>
          <a:p>
            <a:pPr eaLnBrk="0" hangingPunct="0"/>
            <a:r>
              <a:rPr lang="en-US" altLang="zh-CN"/>
              <a:t>  i++;</a:t>
            </a:r>
          </a:p>
          <a:p>
            <a:pPr eaLnBrk="0" hangingPunct="0"/>
            <a:r>
              <a:rPr lang="en-US" altLang="zh-CN"/>
              <a:t>  out.print(i);</a:t>
            </a:r>
          </a:p>
          <a:p>
            <a:pPr eaLnBrk="0" hangingPunct="0"/>
            <a:r>
              <a:rPr lang="en-US" altLang="zh-CN"/>
              <a:t>%&gt;</a:t>
            </a:r>
            <a:r>
              <a:rPr lang="zh-CN" altLang="en-US"/>
              <a:t>个人访问本站</a:t>
            </a:r>
          </a:p>
        </p:txBody>
      </p:sp>
      <p:pic>
        <p:nvPicPr>
          <p:cNvPr id="45059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987675" y="4292600"/>
            <a:ext cx="5591175" cy="1943100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>
                <a:solidFill>
                  <a:schemeClr val="tx1"/>
                </a:solidFill>
              </a:rPr>
              <a:t>变量的声明和使用</a:t>
            </a:r>
          </a:p>
        </p:txBody>
      </p:sp>
      <p:sp>
        <p:nvSpPr>
          <p:cNvPr id="46082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187450" y="1989138"/>
            <a:ext cx="6769100" cy="4114800"/>
          </a:xfrm>
        </p:spPr>
        <p:txBody>
          <a:bodyPr/>
          <a:lstStyle/>
          <a:p>
            <a:r>
              <a:rPr lang="zh-CN" altLang="en-US" sz="1600" smtClean="0"/>
              <a:t>也可以声明函数，一般会在函数前面加上</a:t>
            </a:r>
            <a:r>
              <a:rPr lang="en-US" altLang="zh-CN" sz="1600" smtClean="0"/>
              <a:t>synchronized</a:t>
            </a:r>
            <a:r>
              <a:rPr lang="zh-CN" altLang="en-US" sz="1600" smtClean="0"/>
              <a:t>关键字，功能是当前一个用户在执行该方法的时候，其他的用户必须等待，直到该用户完成操作。使用方法 </a:t>
            </a: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611188" y="2962275"/>
            <a:ext cx="5716587" cy="302577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sz="1600" b="1"/>
              <a:t>案例名称：函数的声明和使用</a:t>
            </a:r>
            <a:endParaRPr lang="zh-CN" altLang="en-US" sz="1600"/>
          </a:p>
          <a:p>
            <a:pPr eaLnBrk="0" hangingPunct="0"/>
            <a:r>
              <a:rPr lang="zh-CN" altLang="en-US" sz="1600" b="1"/>
              <a:t>程序名称：</a:t>
            </a:r>
            <a:r>
              <a:rPr lang="en-US" altLang="zh-CN" sz="1600" b="1"/>
              <a:t>4-07.jsp</a:t>
            </a:r>
            <a:endParaRPr lang="en-US" altLang="zh-CN" sz="1600"/>
          </a:p>
          <a:p>
            <a:pPr eaLnBrk="0" hangingPunct="0"/>
            <a:r>
              <a:rPr lang="en-US" altLang="zh-CN" sz="1600"/>
              <a:t>&lt;%@ page contentType="text/html;charset=GBK" %&gt;</a:t>
            </a:r>
          </a:p>
          <a:p>
            <a:pPr eaLnBrk="0" hangingPunct="0"/>
            <a:r>
              <a:rPr lang="en-US" altLang="zh-CN" sz="1600"/>
              <a:t>&lt;%! int number=0;     </a:t>
            </a:r>
          </a:p>
          <a:p>
            <a:pPr eaLnBrk="0" hangingPunct="0"/>
            <a:r>
              <a:rPr lang="en-US" altLang="zh-CN" sz="1600"/>
              <a:t>   synchronized void countPeople() { </a:t>
            </a:r>
          </a:p>
          <a:p>
            <a:pPr eaLnBrk="0" hangingPunct="0"/>
            <a:r>
              <a:rPr lang="en-US" altLang="zh-CN" sz="1600"/>
              <a:t>	   number++;</a:t>
            </a:r>
          </a:p>
          <a:p>
            <a:pPr eaLnBrk="0" hangingPunct="0"/>
            <a:r>
              <a:rPr lang="en-US" altLang="zh-CN" sz="1600"/>
              <a:t>     }</a:t>
            </a:r>
          </a:p>
          <a:p>
            <a:pPr eaLnBrk="0" hangingPunct="0"/>
            <a:r>
              <a:rPr lang="en-US" altLang="zh-CN" sz="1600"/>
              <a:t>%&gt;</a:t>
            </a:r>
          </a:p>
          <a:p>
            <a:pPr eaLnBrk="0" hangingPunct="0"/>
            <a:r>
              <a:rPr lang="en-US" altLang="zh-CN" sz="1600"/>
              <a:t>&lt;%</a:t>
            </a:r>
          </a:p>
          <a:p>
            <a:pPr eaLnBrk="0" hangingPunct="0"/>
            <a:r>
              <a:rPr lang="en-US" altLang="zh-CN" sz="1600"/>
              <a:t>countPeople();  </a:t>
            </a:r>
          </a:p>
          <a:p>
            <a:pPr eaLnBrk="0" hangingPunct="0"/>
            <a:r>
              <a:rPr lang="en-US" altLang="zh-CN" sz="1600"/>
              <a:t>%&gt;</a:t>
            </a:r>
          </a:p>
          <a:p>
            <a:pPr eaLnBrk="0" hangingPunct="0"/>
            <a:r>
              <a:rPr lang="zh-CN" altLang="en-US" sz="1600"/>
              <a:t>您是第</a:t>
            </a:r>
            <a:r>
              <a:rPr lang="en-US" altLang="zh-CN" sz="1600"/>
              <a:t>&lt;%out.print(number);%&gt;</a:t>
            </a:r>
            <a:r>
              <a:rPr lang="zh-CN" altLang="en-US" sz="1600"/>
              <a:t>个访问本站的客户。</a:t>
            </a:r>
          </a:p>
        </p:txBody>
      </p:sp>
      <p:pic>
        <p:nvPicPr>
          <p:cNvPr id="46084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724525" y="5013325"/>
            <a:ext cx="3810000" cy="1323975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代码块 </a:t>
            </a:r>
          </a:p>
        </p:txBody>
      </p:sp>
      <p:sp>
        <p:nvSpPr>
          <p:cNvPr id="4710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可以在“</a:t>
            </a:r>
            <a:r>
              <a:rPr lang="en-US" altLang="zh-CN" smtClean="0"/>
              <a:t>&lt;%”</a:t>
            </a:r>
            <a:r>
              <a:rPr lang="zh-CN" altLang="en-US" smtClean="0"/>
              <a:t>和“</a:t>
            </a:r>
            <a:r>
              <a:rPr lang="en-US" altLang="zh-CN" smtClean="0"/>
              <a:t>%&gt;”</a:t>
            </a:r>
            <a:r>
              <a:rPr lang="zh-CN" altLang="en-US" smtClean="0"/>
              <a:t>之间插入</a:t>
            </a:r>
            <a:r>
              <a:rPr lang="en-US" altLang="zh-CN" smtClean="0"/>
              <a:t>Java</a:t>
            </a:r>
            <a:r>
              <a:rPr lang="zh-CN" altLang="en-US" smtClean="0"/>
              <a:t>程序片，一个</a:t>
            </a:r>
            <a:r>
              <a:rPr lang="en-US" altLang="zh-CN" smtClean="0"/>
              <a:t>JSP</a:t>
            </a:r>
            <a:r>
              <a:rPr lang="zh-CN" altLang="en-US" smtClean="0"/>
              <a:t>页面可以有许多程序片，这些代码块将被</a:t>
            </a:r>
            <a:r>
              <a:rPr lang="en-US" altLang="zh-CN" smtClean="0"/>
              <a:t>JSP</a:t>
            </a:r>
            <a:r>
              <a:rPr lang="zh-CN" altLang="en-US" smtClean="0"/>
              <a:t>服务器按照顺序执行。</a:t>
            </a:r>
          </a:p>
          <a:p>
            <a:r>
              <a:rPr lang="zh-CN" altLang="en-US" smtClean="0"/>
              <a:t>在一个代码块中声明的变量是</a:t>
            </a:r>
            <a:r>
              <a:rPr lang="en-US" altLang="zh-CN" smtClean="0"/>
              <a:t>JSP</a:t>
            </a:r>
            <a:r>
              <a:rPr lang="zh-CN" altLang="en-US" smtClean="0"/>
              <a:t>页面的局部变量，只在当前页面中有效。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>
                <a:solidFill>
                  <a:schemeClr val="tx1"/>
                </a:solidFill>
              </a:rPr>
              <a:t>代码块</a:t>
            </a:r>
            <a:endParaRPr lang="zh-CN" altLang="en-US" cap="none" smtClean="0">
              <a:solidFill>
                <a:schemeClr val="tx1"/>
              </a:solidFill>
            </a:endParaRPr>
          </a:p>
        </p:txBody>
      </p:sp>
      <p:sp>
        <p:nvSpPr>
          <p:cNvPr id="48130" name="Rectangle 3"/>
          <p:cNvSpPr>
            <a:spLocks noChangeArrowheads="1"/>
          </p:cNvSpPr>
          <p:nvPr/>
        </p:nvSpPr>
        <p:spPr bwMode="auto">
          <a:xfrm>
            <a:off x="323850" y="1989138"/>
            <a:ext cx="6315075" cy="228917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案例名称：代码块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4-08.jsp</a:t>
            </a:r>
            <a:endParaRPr lang="en-US" altLang="zh-CN"/>
          </a:p>
          <a:p>
            <a:pPr eaLnBrk="0" hangingPunct="0"/>
            <a:r>
              <a:rPr lang="en-US" altLang="zh-CN"/>
              <a:t>&lt;%@ page contentType="text/html;charset=GBK" %&gt;</a:t>
            </a:r>
          </a:p>
          <a:p>
            <a:pPr eaLnBrk="0" hangingPunct="0"/>
            <a:r>
              <a:rPr lang="en-US" altLang="zh-CN"/>
              <a:t>&lt;%int i=0;  %&gt;</a:t>
            </a:r>
          </a:p>
          <a:p>
            <a:pPr eaLnBrk="0" hangingPunct="0"/>
            <a:r>
              <a:rPr lang="en-US" altLang="zh-CN"/>
              <a:t>&lt;%</a:t>
            </a:r>
          </a:p>
          <a:p>
            <a:pPr eaLnBrk="0" hangingPunct="0"/>
            <a:r>
              <a:rPr lang="en-US" altLang="zh-CN"/>
              <a:t>  i++;</a:t>
            </a:r>
          </a:p>
          <a:p>
            <a:pPr eaLnBrk="0" hangingPunct="0"/>
            <a:r>
              <a:rPr lang="en-US" altLang="zh-CN"/>
              <a:t>  out.print(i);</a:t>
            </a:r>
          </a:p>
          <a:p>
            <a:pPr eaLnBrk="0" hangingPunct="0"/>
            <a:r>
              <a:rPr lang="en-US" altLang="zh-CN"/>
              <a:t>%&gt;</a:t>
            </a:r>
            <a:r>
              <a:rPr lang="zh-CN" altLang="en-US"/>
              <a:t>个人访问本站</a:t>
            </a:r>
          </a:p>
        </p:txBody>
      </p:sp>
      <p:pic>
        <p:nvPicPr>
          <p:cNvPr id="48131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627313" y="4292600"/>
            <a:ext cx="5591175" cy="1943100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 </a:t>
            </a:r>
            <a:r>
              <a:rPr lang="en-US" altLang="zh-CN" cap="none" smtClean="0"/>
              <a:t>JSP</a:t>
            </a:r>
            <a:r>
              <a:rPr lang="zh-CN" altLang="en-US" cap="none" smtClean="0"/>
              <a:t>隐含对象概述 </a:t>
            </a:r>
          </a:p>
        </p:txBody>
      </p:sp>
      <p:sp>
        <p:nvSpPr>
          <p:cNvPr id="4915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smtClean="0"/>
              <a:t>JSP</a:t>
            </a:r>
            <a:r>
              <a:rPr lang="zh-CN" altLang="en-US" sz="1800" smtClean="0"/>
              <a:t>根据</a:t>
            </a:r>
            <a:r>
              <a:rPr lang="en-US" altLang="zh-CN" sz="1800" smtClean="0"/>
              <a:t>Servlet API</a:t>
            </a:r>
            <a:r>
              <a:rPr lang="zh-CN" altLang="en-US" sz="1800" smtClean="0"/>
              <a:t>而提供了某些隐含对象。可以使用标准的变量来访问这些对象，并且不用编写任何额外的代码，就可以在</a:t>
            </a:r>
            <a:r>
              <a:rPr lang="en-US" altLang="zh-CN" sz="1800" smtClean="0"/>
              <a:t>JSP</a:t>
            </a:r>
            <a:r>
              <a:rPr lang="zh-CN" altLang="en-US" sz="1800" smtClean="0"/>
              <a:t>中自动使用到它。在</a:t>
            </a:r>
            <a:r>
              <a:rPr lang="en-US" altLang="zh-CN" sz="1800" smtClean="0"/>
              <a:t>JSP</a:t>
            </a:r>
            <a:r>
              <a:rPr lang="zh-CN" altLang="en-US" sz="1800" smtClean="0"/>
              <a:t>页面中可以获得的主要的</a:t>
            </a:r>
            <a:r>
              <a:rPr lang="en-US" altLang="zh-CN" sz="1800" smtClean="0"/>
              <a:t>6</a:t>
            </a:r>
            <a:r>
              <a:rPr lang="zh-CN" altLang="en-US" sz="1800" smtClean="0"/>
              <a:t>个隐含对象变量为：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      </a:t>
            </a:r>
            <a:endParaRPr lang="zh-CN" altLang="en-US" sz="1600" smtClean="0"/>
          </a:p>
          <a:p>
            <a:pPr lvl="1">
              <a:lnSpc>
                <a:spcPct val="90000"/>
              </a:lnSpc>
            </a:pPr>
            <a:r>
              <a:rPr lang="en-US" altLang="zh-CN" sz="1700" smtClean="0"/>
              <a:t>response</a:t>
            </a:r>
            <a:r>
              <a:rPr lang="zh-CN" altLang="en-US" sz="1700" smtClean="0"/>
              <a:t>对象：功能是处理服务器端对客户端的一些响应。</a:t>
            </a:r>
          </a:p>
          <a:p>
            <a:pPr lvl="1">
              <a:lnSpc>
                <a:spcPct val="90000"/>
              </a:lnSpc>
            </a:pPr>
            <a:r>
              <a:rPr lang="en-US" altLang="zh-CN" sz="1500" smtClean="0"/>
              <a:t>out</a:t>
            </a:r>
            <a:r>
              <a:rPr lang="zh-CN" altLang="en-US" sz="1500" smtClean="0"/>
              <a:t>对象：功能是把信息回送到客户端的浏览器中。</a:t>
            </a:r>
            <a:endParaRPr lang="zh-CN" altLang="en-US" sz="1700" smtClean="0"/>
          </a:p>
          <a:p>
            <a:pPr lvl="1">
              <a:lnSpc>
                <a:spcPct val="90000"/>
              </a:lnSpc>
            </a:pPr>
            <a:r>
              <a:rPr lang="en-US" altLang="zh-CN" sz="1700" smtClean="0"/>
              <a:t>request</a:t>
            </a:r>
            <a:r>
              <a:rPr lang="zh-CN" altLang="en-US" sz="1700" smtClean="0"/>
              <a:t>对象：功能是用来得到客户端的信息。</a:t>
            </a:r>
          </a:p>
          <a:p>
            <a:pPr lvl="1">
              <a:lnSpc>
                <a:spcPct val="90000"/>
              </a:lnSpc>
            </a:pPr>
            <a:r>
              <a:rPr lang="en-US" altLang="zh-CN" sz="1700" smtClean="0"/>
              <a:t>application</a:t>
            </a:r>
            <a:r>
              <a:rPr lang="zh-CN" altLang="en-US" sz="1700" smtClean="0"/>
              <a:t>对象：用来保存网站的一些全局变量。</a:t>
            </a:r>
          </a:p>
          <a:p>
            <a:pPr lvl="1">
              <a:lnSpc>
                <a:spcPct val="90000"/>
              </a:lnSpc>
            </a:pPr>
            <a:r>
              <a:rPr lang="en-US" altLang="zh-CN" sz="1700" smtClean="0"/>
              <a:t>session</a:t>
            </a:r>
            <a:r>
              <a:rPr lang="zh-CN" altLang="en-US" sz="1700" smtClean="0"/>
              <a:t>对象：用来保存单个用户访问时的一些信息。</a:t>
            </a:r>
          </a:p>
          <a:p>
            <a:pPr lvl="1">
              <a:lnSpc>
                <a:spcPct val="90000"/>
              </a:lnSpc>
            </a:pPr>
            <a:r>
              <a:rPr lang="en-US" altLang="zh-CN" sz="1700" smtClean="0"/>
              <a:t>cookie</a:t>
            </a:r>
            <a:r>
              <a:rPr lang="zh-CN" altLang="en-US" sz="1700" smtClean="0"/>
              <a:t>对象：将服务器端的一些信息写到客户端的浏览器中。</a:t>
            </a:r>
          </a:p>
          <a:p>
            <a:pPr lvl="1">
              <a:lnSpc>
                <a:spcPct val="90000"/>
              </a:lnSpc>
            </a:pPr>
            <a:endParaRPr lang="zh-CN" altLang="en-US" sz="170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JSP</a:t>
            </a:r>
            <a:r>
              <a:rPr lang="zh-CN" altLang="en-US" cap="none" smtClean="0"/>
              <a:t>内置对象</a:t>
            </a:r>
            <a:endParaRPr lang="en-US" altLang="zh-CN" cap="none" smtClean="0"/>
          </a:p>
        </p:txBody>
      </p:sp>
      <p:sp>
        <p:nvSpPr>
          <p:cNvPr id="5017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除了以上</a:t>
            </a:r>
            <a:r>
              <a:rPr lang="en-US" altLang="zh-CN" smtClean="0"/>
              <a:t>6</a:t>
            </a:r>
            <a:r>
              <a:rPr lang="zh-CN" altLang="en-US" smtClean="0"/>
              <a:t>种以外，还有两种特殊对象</a:t>
            </a:r>
            <a:endParaRPr lang="en-US" altLang="zh-CN" sz="1800" smtClean="0"/>
          </a:p>
          <a:p>
            <a:pPr lvl="1"/>
            <a:r>
              <a:rPr lang="en-US" altLang="zh-CN" sz="1900" smtClean="0"/>
              <a:t>page</a:t>
            </a:r>
            <a:r>
              <a:rPr lang="zh-CN" altLang="en-US" sz="1900" smtClean="0"/>
              <a:t>对象：</a:t>
            </a:r>
            <a:r>
              <a:rPr lang="en-US" altLang="zh-CN" sz="1900" smtClean="0"/>
              <a:t>page</a:t>
            </a:r>
            <a:r>
              <a:rPr lang="zh-CN" altLang="en-US" sz="1900" smtClean="0"/>
              <a:t>表示在</a:t>
            </a:r>
            <a:r>
              <a:rPr lang="en-US" altLang="zh-CN" sz="1900" smtClean="0"/>
              <a:t>jsp</a:t>
            </a:r>
            <a:r>
              <a:rPr lang="zh-CN" altLang="en-US" sz="1900" smtClean="0"/>
              <a:t>页面中产生的一个实例，实质上</a:t>
            </a:r>
            <a:r>
              <a:rPr lang="en-US" altLang="zh-CN" sz="1900" smtClean="0"/>
              <a:t>page</a:t>
            </a:r>
            <a:r>
              <a:rPr lang="zh-CN" altLang="en-US" sz="1900" smtClean="0"/>
              <a:t>对象代表</a:t>
            </a:r>
            <a:r>
              <a:rPr lang="en-US" altLang="zh-CN" sz="1900" smtClean="0"/>
              <a:t>jsp</a:t>
            </a:r>
            <a:r>
              <a:rPr lang="zh-CN" altLang="en-US" sz="1900" smtClean="0"/>
              <a:t>对象本身，或者说代表编译后的</a:t>
            </a:r>
            <a:r>
              <a:rPr lang="en-US" altLang="zh-CN" sz="1900" smtClean="0"/>
              <a:t>Servlet</a:t>
            </a:r>
            <a:r>
              <a:rPr lang="zh-CN" altLang="en-US" sz="1900" smtClean="0"/>
              <a:t>对象。</a:t>
            </a:r>
          </a:p>
          <a:p>
            <a:pPr lvl="1"/>
            <a:r>
              <a:rPr lang="en-US" altLang="zh-CN" sz="1900" smtClean="0"/>
              <a:t>exception</a:t>
            </a:r>
            <a:r>
              <a:rPr lang="zh-CN" altLang="en-US" sz="1900" smtClean="0"/>
              <a:t>对象：</a:t>
            </a:r>
            <a:r>
              <a:rPr lang="en-US" altLang="zh-CN" sz="1900" smtClean="0"/>
              <a:t>exception</a:t>
            </a:r>
            <a:r>
              <a:rPr lang="zh-CN" altLang="en-US" sz="1900" smtClean="0"/>
              <a:t>是存储异常的对象，只有在</a:t>
            </a:r>
            <a:r>
              <a:rPr lang="en-US" altLang="zh-CN" sz="1900" smtClean="0"/>
              <a:t>JSP</a:t>
            </a:r>
            <a:r>
              <a:rPr lang="zh-CN" altLang="en-US" sz="1900" smtClean="0"/>
              <a:t>页面的</a:t>
            </a:r>
            <a:r>
              <a:rPr lang="en-US" altLang="zh-CN" sz="1900" smtClean="0"/>
              <a:t>page</a:t>
            </a:r>
            <a:r>
              <a:rPr lang="zh-CN" altLang="en-US" sz="1900" smtClean="0"/>
              <a:t>指令中指定</a:t>
            </a:r>
            <a:r>
              <a:rPr lang="en-US" altLang="zh-CN" sz="1900" smtClean="0"/>
              <a:t>isErrorPage</a:t>
            </a:r>
            <a:r>
              <a:rPr lang="zh-CN" altLang="en-US" sz="1900" smtClean="0"/>
              <a:t>属性为</a:t>
            </a:r>
            <a:r>
              <a:rPr lang="en-US" altLang="zh-CN" sz="1900" smtClean="0"/>
              <a:t>true</a:t>
            </a:r>
            <a:r>
              <a:rPr lang="zh-CN" altLang="en-US" sz="1900" smtClean="0"/>
              <a:t>后，才可以在页面中使用</a:t>
            </a:r>
            <a:r>
              <a:rPr lang="en-US" altLang="zh-CN" sz="1900" smtClean="0"/>
              <a:t>exception</a:t>
            </a:r>
            <a:r>
              <a:rPr lang="zh-CN" altLang="en-US" sz="1900" smtClean="0"/>
              <a:t>对象。</a:t>
            </a:r>
          </a:p>
          <a:p>
            <a:pPr lvl="1"/>
            <a:r>
              <a:rPr lang="en-US" altLang="zh-CN" sz="1900" smtClean="0"/>
              <a:t>pageContext</a:t>
            </a:r>
            <a:r>
              <a:rPr lang="zh-CN" altLang="en-US" sz="1900" smtClean="0"/>
              <a:t>对象：管理网页的属性。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out</a:t>
            </a:r>
            <a:r>
              <a:rPr lang="zh-CN" altLang="en-US" cap="none" smtClean="0"/>
              <a:t>对象 </a:t>
            </a:r>
          </a:p>
        </p:txBody>
      </p:sp>
      <p:sp>
        <p:nvSpPr>
          <p:cNvPr id="5120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 smtClean="0"/>
              <a:t>out</a:t>
            </a:r>
            <a:r>
              <a:rPr lang="zh-CN" altLang="en-US" sz="1800" smtClean="0"/>
              <a:t>对象是</a:t>
            </a:r>
            <a:r>
              <a:rPr lang="en-US" altLang="zh-CN" sz="1800" smtClean="0"/>
              <a:t>javax.servlet.jsp.JspWriter</a:t>
            </a:r>
            <a:r>
              <a:rPr lang="zh-CN" altLang="en-US" sz="1800" smtClean="0"/>
              <a:t>类的一个子类的对象，它的作用是把信息回送到客户端的浏览器中。在</a:t>
            </a:r>
            <a:r>
              <a:rPr lang="en-US" altLang="zh-CN" sz="1800" smtClean="0"/>
              <a:t>out</a:t>
            </a:r>
            <a:r>
              <a:rPr lang="zh-CN" altLang="en-US" sz="1800" smtClean="0"/>
              <a:t>对象中，最常用的方法就是</a:t>
            </a:r>
            <a:r>
              <a:rPr lang="en-US" altLang="zh-CN" sz="1800" smtClean="0"/>
              <a:t>print()</a:t>
            </a:r>
            <a:r>
              <a:rPr lang="zh-CN" altLang="en-US" sz="1800" smtClean="0"/>
              <a:t>和</a:t>
            </a:r>
            <a:r>
              <a:rPr lang="en-US" altLang="zh-CN" sz="1800" smtClean="0"/>
              <a:t>println()</a:t>
            </a:r>
            <a:r>
              <a:rPr lang="zh-CN" altLang="en-US" sz="1800" smtClean="0"/>
              <a:t>。在使用</a:t>
            </a:r>
            <a:r>
              <a:rPr lang="en-US" altLang="zh-CN" sz="1800" smtClean="0"/>
              <a:t>print()</a:t>
            </a:r>
            <a:r>
              <a:rPr lang="zh-CN" altLang="en-US" sz="1800" smtClean="0"/>
              <a:t>或</a:t>
            </a:r>
            <a:r>
              <a:rPr lang="en-US" altLang="zh-CN" sz="1800" smtClean="0"/>
              <a:t>println()</a:t>
            </a:r>
            <a:r>
              <a:rPr lang="zh-CN" altLang="en-US" sz="1800" smtClean="0"/>
              <a:t>方法时，由于客户端是浏览器，因此向客户端输出时，可以使用</a:t>
            </a:r>
            <a:r>
              <a:rPr lang="en-US" altLang="zh-CN" sz="1800" smtClean="0"/>
              <a:t>HTML</a:t>
            </a:r>
            <a:r>
              <a:rPr lang="zh-CN" altLang="en-US" sz="1800" smtClean="0"/>
              <a:t>中的一些标记，例如：“</a:t>
            </a:r>
            <a:r>
              <a:rPr lang="en-US" altLang="zh-CN" sz="1800" smtClean="0"/>
              <a:t>out.println(”&lt;h1&gt;Hello,JSP&lt;/h1&gt;“);”</a:t>
            </a:r>
            <a:r>
              <a:rPr lang="zh-CN" altLang="en-US" sz="1800" smtClean="0"/>
              <a:t>。</a:t>
            </a:r>
          </a:p>
          <a:p>
            <a:pPr>
              <a:lnSpc>
                <a:spcPct val="80000"/>
              </a:lnSpc>
            </a:pPr>
            <a:endParaRPr lang="zh-CN" altLang="en-US" sz="1800" smtClean="0"/>
          </a:p>
          <a:p>
            <a:pPr>
              <a:lnSpc>
                <a:spcPct val="80000"/>
              </a:lnSpc>
            </a:pPr>
            <a:r>
              <a:rPr lang="zh-CN" altLang="en-US" sz="1800" smtClean="0"/>
              <a:t>其他一些常用的方法是：</a:t>
            </a:r>
            <a:r>
              <a:rPr lang="en-US" altLang="zh-CN" sz="1800" smtClean="0"/>
              <a:t>out.write</a:t>
            </a:r>
            <a:r>
              <a:rPr lang="zh-CN" altLang="en-US" sz="1800" smtClean="0"/>
              <a:t>功能和</a:t>
            </a:r>
            <a:r>
              <a:rPr lang="en-US" altLang="zh-CN" sz="1800" smtClean="0"/>
              <a:t>out.print</a:t>
            </a:r>
            <a:r>
              <a:rPr lang="zh-CN" altLang="en-US" sz="1800" smtClean="0"/>
              <a:t>相同，</a:t>
            </a:r>
            <a:r>
              <a:rPr lang="en-US" altLang="zh-CN" sz="1800" smtClean="0"/>
              <a:t>newLine()</a:t>
            </a:r>
            <a:r>
              <a:rPr lang="zh-CN" altLang="en-US" sz="1800" smtClean="0"/>
              <a:t>的功能是输出一个换行符，</a:t>
            </a:r>
            <a:r>
              <a:rPr lang="en-US" altLang="zh-CN" sz="1800" smtClean="0"/>
              <a:t>out.flush()</a:t>
            </a:r>
            <a:r>
              <a:rPr lang="zh-CN" altLang="en-US" sz="1800" smtClean="0"/>
              <a:t>的功能是输出缓冲的内容。</a:t>
            </a:r>
            <a:r>
              <a:rPr lang="en-US" altLang="zh-CN" sz="1800" smtClean="0"/>
              <a:t>out.close()</a:t>
            </a:r>
            <a:r>
              <a:rPr lang="zh-CN" altLang="en-US" sz="1800" smtClean="0"/>
              <a:t>的功能是关闭输出流。</a:t>
            </a:r>
            <a:r>
              <a:rPr lang="en-US" altLang="zh-CN" sz="1800" smtClean="0"/>
              <a:t>out</a:t>
            </a:r>
            <a:r>
              <a:rPr lang="zh-CN" altLang="en-US" sz="1800" smtClean="0"/>
              <a:t>对象的生命周期是当前页面。因此对于每一个</a:t>
            </a:r>
            <a:r>
              <a:rPr lang="en-US" altLang="zh-CN" sz="1800" smtClean="0"/>
              <a:t>JSP</a:t>
            </a:r>
            <a:r>
              <a:rPr lang="zh-CN" altLang="en-US" sz="1800" smtClean="0"/>
              <a:t>页面，都有一个</a:t>
            </a:r>
            <a:r>
              <a:rPr lang="en-US" altLang="zh-CN" sz="1800" smtClean="0"/>
              <a:t>out</a:t>
            </a:r>
            <a:r>
              <a:rPr lang="zh-CN" altLang="en-US" sz="1800" smtClean="0"/>
              <a:t>对象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>
                <a:solidFill>
                  <a:schemeClr val="tx1"/>
                </a:solidFill>
              </a:rPr>
              <a:t>使用</a:t>
            </a:r>
            <a:r>
              <a:rPr lang="en-US" altLang="zh-CN" b="1" cap="none" smtClean="0">
                <a:solidFill>
                  <a:schemeClr val="tx1"/>
                </a:solidFill>
              </a:rPr>
              <a:t>out</a:t>
            </a:r>
            <a:r>
              <a:rPr lang="zh-CN" altLang="en-US" b="1" cap="none" smtClean="0">
                <a:solidFill>
                  <a:schemeClr val="tx1"/>
                </a:solidFill>
              </a:rPr>
              <a:t>对象</a:t>
            </a:r>
            <a:endParaRPr lang="zh-CN" altLang="en-US" cap="none" smtClean="0">
              <a:solidFill>
                <a:schemeClr val="tx1"/>
              </a:solidFill>
            </a:endParaRPr>
          </a:p>
        </p:txBody>
      </p:sp>
      <p:sp>
        <p:nvSpPr>
          <p:cNvPr id="52226" name="Rectangle 3"/>
          <p:cNvSpPr>
            <a:spLocks noChangeArrowheads="1"/>
          </p:cNvSpPr>
          <p:nvPr/>
        </p:nvSpPr>
        <p:spPr bwMode="auto">
          <a:xfrm>
            <a:off x="468313" y="1924050"/>
            <a:ext cx="6315075" cy="3662363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案例名称：使用</a:t>
            </a:r>
            <a:r>
              <a:rPr lang="en-US" altLang="zh-CN" b="1"/>
              <a:t>out</a:t>
            </a:r>
            <a:r>
              <a:rPr lang="zh-CN" altLang="en-US" b="1"/>
              <a:t>对象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4-09.jsp</a:t>
            </a:r>
          </a:p>
          <a:p>
            <a:pPr eaLnBrk="0" hangingPunct="0"/>
            <a:endParaRPr lang="en-US" altLang="zh-CN"/>
          </a:p>
          <a:p>
            <a:pPr eaLnBrk="0" hangingPunct="0"/>
            <a:r>
              <a:rPr lang="en-US" altLang="zh-CN"/>
              <a:t>&lt;%@ page contentType="text/html;charset=GBK" %&gt;</a:t>
            </a:r>
          </a:p>
          <a:p>
            <a:pPr eaLnBrk="0" hangingPunct="0"/>
            <a:r>
              <a:rPr lang="en-US" altLang="zh-CN"/>
              <a:t>&lt;%</a:t>
            </a:r>
          </a:p>
          <a:p>
            <a:pPr eaLnBrk="0" hangingPunct="0"/>
            <a:r>
              <a:rPr lang="en-US" altLang="zh-CN"/>
              <a:t>	out.println("hello");</a:t>
            </a:r>
          </a:p>
          <a:p>
            <a:pPr eaLnBrk="0" hangingPunct="0"/>
            <a:r>
              <a:rPr lang="en-US" altLang="zh-CN"/>
              <a:t>	out.newLine();</a:t>
            </a:r>
          </a:p>
          <a:p>
            <a:pPr eaLnBrk="0" hangingPunct="0"/>
            <a:r>
              <a:rPr lang="en-US" altLang="zh-CN"/>
              <a:t>	out.write("hello");</a:t>
            </a:r>
          </a:p>
          <a:p>
            <a:pPr eaLnBrk="0" hangingPunct="0"/>
            <a:r>
              <a:rPr lang="en-US" altLang="zh-CN"/>
              <a:t>%&gt;</a:t>
            </a:r>
          </a:p>
          <a:p>
            <a:pPr eaLnBrk="0" hangingPunct="0"/>
            <a:r>
              <a:rPr lang="en-US" altLang="zh-CN"/>
              <a:t>&lt;%="hello"%&gt;</a:t>
            </a:r>
          </a:p>
          <a:p>
            <a:pPr eaLnBrk="0" hangingPunct="0"/>
            <a:r>
              <a:rPr lang="en-US" altLang="zh-CN"/>
              <a:t>&lt;%</a:t>
            </a:r>
          </a:p>
          <a:p>
            <a:pPr eaLnBrk="0" hangingPunct="0"/>
            <a:r>
              <a:rPr lang="en-US" altLang="zh-CN"/>
              <a:t>   out.close();</a:t>
            </a:r>
          </a:p>
          <a:p>
            <a:pPr eaLnBrk="0" hangingPunct="0"/>
            <a:r>
              <a:rPr lang="en-US" altLang="zh-CN"/>
              <a:t>%&gt;</a:t>
            </a:r>
          </a:p>
        </p:txBody>
      </p:sp>
      <p:pic>
        <p:nvPicPr>
          <p:cNvPr id="52227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348038" y="4981575"/>
            <a:ext cx="5143500" cy="1876425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16013" y="765175"/>
            <a:ext cx="7793037" cy="5334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request</a:t>
            </a:r>
            <a:r>
              <a:rPr lang="zh-CN" altLang="en-US" cap="none" smtClean="0"/>
              <a:t>和</a:t>
            </a:r>
            <a:r>
              <a:rPr lang="en-US" altLang="zh-CN" cap="none" smtClean="0"/>
              <a:t>response</a:t>
            </a:r>
            <a:endParaRPr lang="zh-CN" altLang="en-US" cap="none" smtClean="0"/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1773238"/>
            <a:ext cx="7772400" cy="4572000"/>
          </a:xfrm>
        </p:spPr>
        <p:txBody>
          <a:bodyPr/>
          <a:lstStyle/>
          <a:p>
            <a:r>
              <a:rPr lang="zh-CN" altLang="en-US" sz="1800" smtClean="0"/>
              <a:t>“</a:t>
            </a:r>
            <a:r>
              <a:rPr lang="en-US" altLang="zh-CN" sz="1800" smtClean="0"/>
              <a:t>request” </a:t>
            </a:r>
            <a:r>
              <a:rPr lang="zh-CN" altLang="en-US" sz="1800" smtClean="0"/>
              <a:t>对象代表的是来自客户端的请求，例如我们在</a:t>
            </a:r>
            <a:r>
              <a:rPr lang="en-US" altLang="zh-CN" sz="1800" smtClean="0"/>
              <a:t>FORM</a:t>
            </a:r>
            <a:r>
              <a:rPr lang="zh-CN" altLang="en-US" sz="1800" smtClean="0"/>
              <a:t>表单中填写的信息等，是最常用的对象。关于它的方法使用较多的是</a:t>
            </a:r>
            <a:r>
              <a:rPr lang="en-US" altLang="zh-CN" sz="1800" smtClean="0"/>
              <a:t>getParameter、getParameterNames</a:t>
            </a:r>
            <a:r>
              <a:rPr lang="zh-CN" altLang="en-US" sz="1800" smtClean="0"/>
              <a:t>和</a:t>
            </a:r>
            <a:r>
              <a:rPr lang="en-US" altLang="zh-CN" sz="1800" smtClean="0"/>
              <a:t>getParameterValues，</a:t>
            </a:r>
            <a:r>
              <a:rPr lang="zh-CN" altLang="en-US" sz="1800" smtClean="0"/>
              <a:t>通过调用这几个方法来获取请求对象中所包含的参数的值</a:t>
            </a:r>
          </a:p>
          <a:p>
            <a:pPr>
              <a:buFont typeface="Wingdings" pitchFamily="2" charset="2"/>
              <a:buNone/>
            </a:pPr>
            <a:endParaRPr lang="zh-CN" altLang="en-US" sz="1800" smtClean="0"/>
          </a:p>
          <a:p>
            <a:r>
              <a:rPr lang="zh-CN" altLang="en-US" sz="1800" smtClean="0"/>
              <a:t>“</a:t>
            </a:r>
            <a:r>
              <a:rPr lang="en-US" altLang="zh-CN" sz="1800" smtClean="0"/>
              <a:t>response” </a:t>
            </a:r>
            <a:r>
              <a:rPr lang="zh-CN" altLang="en-US" sz="1800" smtClean="0"/>
              <a:t>对象代表的是对客户端的响应，也就是说可以通过“</a:t>
            </a:r>
            <a:r>
              <a:rPr lang="en-US" altLang="zh-CN" sz="1800" smtClean="0"/>
              <a:t>response”</a:t>
            </a:r>
            <a:r>
              <a:rPr lang="zh-CN" altLang="en-US" sz="1800" smtClean="0"/>
              <a:t>对象来组织发送到客户端的数据。但是由于组织方式比较底层，所以不建议普通读者使用，需要向客户端发送文字时直接使用“</a:t>
            </a:r>
            <a:r>
              <a:rPr lang="en-US" altLang="zh-CN" sz="1800" smtClean="0"/>
              <a:t>out” </a:t>
            </a:r>
            <a:r>
              <a:rPr lang="zh-CN" altLang="en-US" sz="1800" smtClean="0"/>
              <a:t>对象即可。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reponse</a:t>
            </a:r>
            <a:r>
              <a:rPr lang="zh-CN" altLang="en-US" cap="none" smtClean="0"/>
              <a:t>对象 </a:t>
            </a:r>
          </a:p>
        </p:txBody>
      </p:sp>
      <p:sp>
        <p:nvSpPr>
          <p:cNvPr id="5427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/>
              <a:t>response</a:t>
            </a:r>
            <a:r>
              <a:rPr lang="zh-CN" altLang="en-US" smtClean="0"/>
              <a:t>对象是一个</a:t>
            </a:r>
            <a:r>
              <a:rPr lang="en-US" altLang="zh-CN" smtClean="0"/>
              <a:t>javax.servlet.http.HttpServletResponse</a:t>
            </a:r>
            <a:r>
              <a:rPr lang="zh-CN" altLang="en-US" smtClean="0"/>
              <a:t>类的子类的对象 </a:t>
            </a:r>
          </a:p>
          <a:p>
            <a:r>
              <a:rPr lang="zh-CN" altLang="en-US" smtClean="0"/>
              <a:t>它用于向客户端发送数据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>
                <a:solidFill>
                  <a:schemeClr val="tx1"/>
                </a:solidFill>
              </a:rPr>
              <a:t>理解服务器端执行</a:t>
            </a:r>
            <a:endParaRPr lang="zh-CN" altLang="en-US" cap="none" smtClean="0">
              <a:solidFill>
                <a:schemeClr val="tx1"/>
              </a:solidFill>
            </a:endParaRPr>
          </a:p>
        </p:txBody>
      </p:sp>
      <p:sp>
        <p:nvSpPr>
          <p:cNvPr id="1843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0" y="1989138"/>
            <a:ext cx="9013825" cy="449262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indent="200025" eaLnBrk="0" hangingPunct="0"/>
            <a:r>
              <a:rPr lang="zh-CN" altLang="en-US" sz="1600" b="1"/>
              <a:t>案例名称：理解服务器端执行</a:t>
            </a:r>
            <a:endParaRPr lang="zh-CN" altLang="en-US" sz="1600"/>
          </a:p>
          <a:p>
            <a:pPr indent="200025" eaLnBrk="0" hangingPunct="0"/>
            <a:r>
              <a:rPr lang="zh-CN" altLang="en-US" sz="1600" b="1"/>
              <a:t>程序名称：</a:t>
            </a:r>
            <a:r>
              <a:rPr lang="en-US" altLang="zh-CN" sz="1600" b="1"/>
              <a:t>4-01.jsp</a:t>
            </a:r>
            <a:endParaRPr lang="en-US" altLang="zh-CN" sz="1600"/>
          </a:p>
          <a:p>
            <a:pPr indent="200025" eaLnBrk="0" hangingPunct="0"/>
            <a:r>
              <a:rPr lang="en-US" altLang="zh-CN" sz="1600"/>
              <a:t>&lt;%@ page language="java" contentType="text/html;charset=GBK"%&gt;</a:t>
            </a:r>
          </a:p>
          <a:p>
            <a:pPr indent="200025" eaLnBrk="0" hangingPunct="0"/>
            <a:r>
              <a:rPr lang="en-US" altLang="zh-CN" sz="1600"/>
              <a:t>&lt;%@page import="java.util.*"%&gt;</a:t>
            </a:r>
          </a:p>
          <a:p>
            <a:pPr indent="200025" eaLnBrk="0" hangingPunct="0"/>
            <a:r>
              <a:rPr lang="en-US" altLang="zh-CN" sz="1600"/>
              <a:t>&lt;%</a:t>
            </a:r>
          </a:p>
          <a:p>
            <a:pPr indent="200025" eaLnBrk="0" hangingPunct="0"/>
            <a:r>
              <a:rPr lang="en-US" altLang="zh-CN" sz="1600"/>
              <a:t>	Date dnow = new Date();</a:t>
            </a:r>
          </a:p>
          <a:p>
            <a:pPr indent="200025" eaLnBrk="0" hangingPunct="0"/>
            <a:r>
              <a:rPr lang="en-US" altLang="zh-CN" sz="1600"/>
              <a:t>	int dhours = dnow.getHours();</a:t>
            </a:r>
          </a:p>
          <a:p>
            <a:pPr indent="200025" eaLnBrk="0" hangingPunct="0"/>
            <a:r>
              <a:rPr lang="en-US" altLang="zh-CN" sz="1600"/>
              <a:t>	int dminutes = dnow.getMinutes();</a:t>
            </a:r>
          </a:p>
          <a:p>
            <a:pPr indent="200025" eaLnBrk="0" hangingPunct="0"/>
            <a:r>
              <a:rPr lang="en-US" altLang="zh-CN" sz="1600"/>
              <a:t>	int dseconds = dnow.getSeconds();</a:t>
            </a:r>
          </a:p>
          <a:p>
            <a:pPr indent="200025" eaLnBrk="0" hangingPunct="0"/>
            <a:r>
              <a:rPr lang="en-US" altLang="zh-CN" sz="1600"/>
              <a:t>out.print("</a:t>
            </a:r>
            <a:r>
              <a:rPr lang="zh-CN" altLang="en-US" sz="1600"/>
              <a:t>服务器时间：</a:t>
            </a:r>
            <a:r>
              <a:rPr lang="en-US" altLang="zh-CN" sz="1600"/>
              <a:t>" + dhours + ":" + dminutes + ":" + dseconds);</a:t>
            </a:r>
          </a:p>
          <a:p>
            <a:pPr indent="200025" eaLnBrk="0" hangingPunct="0"/>
            <a:r>
              <a:rPr lang="en-US" altLang="zh-CN" sz="1600"/>
              <a:t>%&gt;</a:t>
            </a:r>
          </a:p>
          <a:p>
            <a:pPr indent="200025" eaLnBrk="0" hangingPunct="0"/>
            <a:r>
              <a:rPr lang="en-US" altLang="zh-CN" sz="1600"/>
              <a:t>&lt;SCRIPT LANGUAGE="JavaScript"&gt;</a:t>
            </a:r>
          </a:p>
          <a:p>
            <a:pPr indent="200025" eaLnBrk="0" hangingPunct="0"/>
            <a:r>
              <a:rPr lang="en-US" altLang="zh-CN" sz="1600"/>
              <a:t>	var dnow = new Date();</a:t>
            </a:r>
          </a:p>
          <a:p>
            <a:pPr indent="200025" eaLnBrk="0" hangingPunct="0"/>
            <a:r>
              <a:rPr lang="en-US" altLang="zh-CN" sz="1600"/>
              <a:t>	dhours = dnow.getHours();</a:t>
            </a:r>
          </a:p>
          <a:p>
            <a:pPr indent="200025" eaLnBrk="0" hangingPunct="0"/>
            <a:r>
              <a:rPr lang="en-US" altLang="zh-CN" sz="1600"/>
              <a:t>	dminutes = dnow.getMinutes();</a:t>
            </a:r>
          </a:p>
          <a:p>
            <a:pPr indent="200025" eaLnBrk="0" hangingPunct="0"/>
            <a:r>
              <a:rPr lang="en-US" altLang="zh-CN" sz="1600"/>
              <a:t>	dseconds = dnow.getSeconds();</a:t>
            </a:r>
          </a:p>
          <a:p>
            <a:pPr indent="200025" eaLnBrk="0" hangingPunct="0"/>
            <a:r>
              <a:rPr lang="en-US" altLang="zh-CN" sz="1600"/>
              <a:t>	document.write("&lt;br&gt;</a:t>
            </a:r>
            <a:r>
              <a:rPr lang="zh-CN" altLang="en-US" sz="1600"/>
              <a:t>浏览器时间：</a:t>
            </a:r>
            <a:r>
              <a:rPr lang="en-US" altLang="zh-CN" sz="1600"/>
              <a:t>" + dhours + ":" + dminutes + ":" + dseconds);</a:t>
            </a:r>
          </a:p>
          <a:p>
            <a:pPr indent="200025" eaLnBrk="0" hangingPunct="0"/>
            <a:r>
              <a:rPr lang="en-US" altLang="zh-CN" sz="1600"/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网页转向 </a:t>
            </a:r>
          </a:p>
        </p:txBody>
      </p:sp>
      <p:sp>
        <p:nvSpPr>
          <p:cNvPr id="55298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6230938" cy="4873625"/>
          </a:xfrm>
        </p:spPr>
        <p:txBody>
          <a:bodyPr/>
          <a:lstStyle/>
          <a:p>
            <a:r>
              <a:rPr lang="zh-CN" altLang="en-US" sz="1400" smtClean="0"/>
              <a:t>对于</a:t>
            </a:r>
            <a:r>
              <a:rPr lang="en-US" altLang="zh-CN" sz="1400" smtClean="0"/>
              <a:t>response</a:t>
            </a:r>
            <a:r>
              <a:rPr lang="zh-CN" altLang="en-US" sz="1400" smtClean="0"/>
              <a:t>对象，最常用到的是</a:t>
            </a:r>
            <a:r>
              <a:rPr lang="en-US" altLang="zh-CN" sz="1400" smtClean="0"/>
              <a:t>sendRedirect()</a:t>
            </a:r>
            <a:r>
              <a:rPr lang="zh-CN" altLang="en-US" sz="1400" smtClean="0"/>
              <a:t>方法，可以使用这个方法将当前客户端的请求转到其它页面去。相应的代码格式为：“</a:t>
            </a:r>
            <a:r>
              <a:rPr lang="en-US" altLang="zh-CN" sz="1400" smtClean="0"/>
              <a:t>response.sendRedirect("URL</a:t>
            </a:r>
            <a:r>
              <a:rPr lang="zh-CN" altLang="en-US" sz="1400" smtClean="0"/>
              <a:t>地址</a:t>
            </a:r>
            <a:r>
              <a:rPr lang="en-US" altLang="zh-CN" sz="1400" smtClean="0"/>
              <a:t>");”</a:t>
            </a:r>
          </a:p>
          <a:p>
            <a:endParaRPr lang="zh-CN" altLang="en-US" sz="1400" smtClean="0"/>
          </a:p>
          <a:p>
            <a:r>
              <a:rPr lang="zh-CN" altLang="en-US" sz="1200" smtClean="0"/>
              <a:t>和</a:t>
            </a:r>
            <a:r>
              <a:rPr lang="en-US" altLang="zh-CN" sz="1200" smtClean="0"/>
              <a:t>&lt;jsp:forward&gt;</a:t>
            </a:r>
            <a:r>
              <a:rPr lang="zh-CN" altLang="en-US" sz="1200" smtClean="0"/>
              <a:t>指令的最大区别就是：只能使用</a:t>
            </a:r>
            <a:r>
              <a:rPr lang="en-US" altLang="zh-CN" sz="1200" smtClean="0"/>
              <a:t>&lt;jsp:forward&gt;</a:t>
            </a:r>
            <a:r>
              <a:rPr lang="zh-CN" altLang="en-US" sz="1200" smtClean="0"/>
              <a:t>在本网站内跳转，但我可以使用</a:t>
            </a:r>
            <a:r>
              <a:rPr lang="en-US" altLang="zh-CN" sz="1200" smtClean="0"/>
              <a:t>response.sendRedirect</a:t>
            </a:r>
            <a:r>
              <a:rPr lang="zh-CN" altLang="en-US" sz="1200" smtClean="0"/>
              <a:t>跳转到任何一个地址的页面 </a:t>
            </a: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611188" y="4221163"/>
            <a:ext cx="6315075" cy="173990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案例名称：网页转向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4-10.jsp</a:t>
            </a:r>
            <a:endParaRPr lang="en-US" altLang="zh-CN"/>
          </a:p>
          <a:p>
            <a:pPr eaLnBrk="0" hangingPunct="0"/>
            <a:r>
              <a:rPr lang="en-US" altLang="zh-CN"/>
              <a:t>&lt;%@ page contentType="text/html;charset=GBK" %&gt;</a:t>
            </a:r>
          </a:p>
          <a:p>
            <a:pPr eaLnBrk="0" hangingPunct="0"/>
            <a:r>
              <a:rPr lang="en-US" altLang="zh-CN"/>
              <a:t>&lt;%</a:t>
            </a:r>
          </a:p>
          <a:p>
            <a:pPr eaLnBrk="0" hangingPunct="0"/>
            <a:r>
              <a:rPr lang="en-US" altLang="zh-CN"/>
              <a:t>	response.sendRedirect("4-01.jsp");</a:t>
            </a:r>
          </a:p>
          <a:p>
            <a:pPr eaLnBrk="0" hangingPunct="0"/>
            <a:r>
              <a:rPr lang="en-US" altLang="zh-CN"/>
              <a:t>%&gt;</a:t>
            </a:r>
          </a:p>
        </p:txBody>
      </p:sp>
      <p:pic>
        <p:nvPicPr>
          <p:cNvPr id="55300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067175" y="260350"/>
            <a:ext cx="3810000" cy="1390650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动态</a:t>
            </a:r>
            <a:r>
              <a:rPr lang="en-US" altLang="zh-CN" cap="none" smtClean="0"/>
              <a:t>contentType</a:t>
            </a:r>
            <a:r>
              <a:rPr lang="zh-CN" altLang="en-US" cap="none" smtClean="0"/>
              <a:t>响应 </a:t>
            </a:r>
          </a:p>
        </p:txBody>
      </p:sp>
      <p:sp>
        <p:nvSpPr>
          <p:cNvPr id="56322" name="Rectangle 3"/>
          <p:cNvSpPr>
            <a:spLocks noGrp="1"/>
          </p:cNvSpPr>
          <p:nvPr>
            <p:ph type="body" idx="4294967295"/>
          </p:nvPr>
        </p:nvSpPr>
        <p:spPr>
          <a:xfrm>
            <a:off x="755650" y="2017713"/>
            <a:ext cx="8199438" cy="4114800"/>
          </a:xfrm>
        </p:spPr>
        <p:txBody>
          <a:bodyPr/>
          <a:lstStyle/>
          <a:p>
            <a:r>
              <a:rPr lang="zh-CN" altLang="en-US" sz="2000" smtClean="0"/>
              <a:t>当请求一个</a:t>
            </a:r>
            <a:r>
              <a:rPr lang="en-US" altLang="zh-CN" sz="2000" smtClean="0"/>
              <a:t>JSP</a:t>
            </a:r>
            <a:r>
              <a:rPr lang="zh-CN" altLang="en-US" sz="2000" smtClean="0"/>
              <a:t>页面的时候，如果该页面用</a:t>
            </a:r>
            <a:r>
              <a:rPr lang="en-US" altLang="zh-CN" sz="2000" smtClean="0"/>
              <a:t>page</a:t>
            </a:r>
            <a:r>
              <a:rPr lang="zh-CN" altLang="en-US" sz="2000" smtClean="0"/>
              <a:t>指令设置页面的</a:t>
            </a:r>
            <a:r>
              <a:rPr lang="en-US" altLang="zh-CN" sz="2000" smtClean="0"/>
              <a:t>contentType</a:t>
            </a:r>
            <a:r>
              <a:rPr lang="zh-CN" altLang="en-US" sz="2000" smtClean="0"/>
              <a:t>属性的值是</a:t>
            </a:r>
            <a:r>
              <a:rPr lang="en-US" altLang="zh-CN" sz="2000" smtClean="0"/>
              <a:t>text/html</a:t>
            </a:r>
            <a:r>
              <a:rPr lang="zh-CN" altLang="en-US" sz="2000" smtClean="0"/>
              <a:t>，那么服务器将把静态页面部分发送给客户端。</a:t>
            </a:r>
          </a:p>
          <a:p>
            <a:endParaRPr lang="zh-CN" altLang="en-US" sz="2000" smtClean="0"/>
          </a:p>
          <a:p>
            <a:r>
              <a:rPr lang="zh-CN" altLang="en-US" sz="2000" smtClean="0"/>
              <a:t>也可以设置为其他一些相应类型，如：</a:t>
            </a:r>
            <a:r>
              <a:rPr lang="en-US" altLang="zh-CN" sz="2000" smtClean="0"/>
              <a:t>text/plain</a:t>
            </a:r>
            <a:r>
              <a:rPr lang="zh-CN" altLang="en-US" sz="2000" smtClean="0"/>
              <a:t>（文本文件）、</a:t>
            </a:r>
            <a:r>
              <a:rPr lang="en-US" altLang="zh-CN" sz="2000" smtClean="0"/>
              <a:t>application/x-msexcel</a:t>
            </a:r>
            <a:r>
              <a:rPr lang="zh-CN" altLang="en-US" sz="2000" smtClean="0"/>
              <a:t>（</a:t>
            </a:r>
            <a:r>
              <a:rPr lang="en-US" altLang="zh-CN" sz="2000" smtClean="0"/>
              <a:t>Excel</a:t>
            </a:r>
            <a:r>
              <a:rPr lang="zh-CN" altLang="en-US" sz="2000" smtClean="0"/>
              <a:t>文件）和</a:t>
            </a:r>
            <a:r>
              <a:rPr lang="en-US" altLang="zh-CN" sz="2000" smtClean="0"/>
              <a:t>application/msword</a:t>
            </a:r>
            <a:r>
              <a:rPr lang="zh-CN" altLang="en-US" sz="2000" smtClean="0"/>
              <a:t>（</a:t>
            </a:r>
            <a:r>
              <a:rPr lang="en-US" altLang="zh-CN" sz="2000" smtClean="0"/>
              <a:t>Word</a:t>
            </a:r>
            <a:r>
              <a:rPr lang="zh-CN" altLang="en-US" sz="2000" smtClean="0"/>
              <a:t>文件）等。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>
                <a:solidFill>
                  <a:schemeClr val="tx1"/>
                </a:solidFill>
              </a:rPr>
              <a:t>显示为</a:t>
            </a:r>
            <a:r>
              <a:rPr lang="en-US" altLang="zh-CN" b="1" cap="none" smtClean="0">
                <a:solidFill>
                  <a:schemeClr val="tx1"/>
                </a:solidFill>
              </a:rPr>
              <a:t>Word</a:t>
            </a:r>
            <a:r>
              <a:rPr lang="zh-CN" altLang="en-US" b="1" cap="none" smtClean="0">
                <a:solidFill>
                  <a:schemeClr val="tx1"/>
                </a:solidFill>
              </a:rPr>
              <a:t>文档</a:t>
            </a:r>
          </a:p>
        </p:txBody>
      </p:sp>
      <p:sp>
        <p:nvSpPr>
          <p:cNvPr id="57346" name="Rectangle 3"/>
          <p:cNvSpPr>
            <a:spLocks noChangeArrowheads="1"/>
          </p:cNvSpPr>
          <p:nvPr/>
        </p:nvSpPr>
        <p:spPr bwMode="auto">
          <a:xfrm>
            <a:off x="0" y="1844675"/>
            <a:ext cx="8515350" cy="338772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案例名称：显示为</a:t>
            </a:r>
            <a:r>
              <a:rPr lang="en-US" altLang="zh-CN" b="1"/>
              <a:t>Word</a:t>
            </a:r>
            <a:r>
              <a:rPr lang="zh-CN" altLang="en-US" b="1"/>
              <a:t>文档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4-11.jsp</a:t>
            </a:r>
            <a:endParaRPr lang="en-US" altLang="zh-CN"/>
          </a:p>
          <a:p>
            <a:pPr eaLnBrk="0" hangingPunct="0"/>
            <a:r>
              <a:rPr lang="en-US" altLang="zh-CN"/>
              <a:t>&lt;%@ page contentType="text/html;charset=GBK" %&gt;</a:t>
            </a:r>
          </a:p>
          <a:p>
            <a:pPr eaLnBrk="0" hangingPunct="0"/>
            <a:r>
              <a:rPr lang="en-US" altLang="zh-CN"/>
              <a:t>&lt;HTML&gt;</a:t>
            </a:r>
          </a:p>
          <a:p>
            <a:pPr eaLnBrk="0" hangingPunct="0"/>
            <a:r>
              <a:rPr lang="en-US" altLang="zh-CN"/>
              <a:t>	&lt;BODY&gt;</a:t>
            </a:r>
          </a:p>
          <a:p>
            <a:pPr eaLnBrk="0" hangingPunct="0"/>
            <a:r>
              <a:rPr lang="en-US" altLang="zh-CN"/>
              <a:t>	&lt;P&gt;response</a:t>
            </a:r>
            <a:r>
              <a:rPr lang="zh-CN" altLang="en-US"/>
              <a:t>对象 </a:t>
            </a:r>
            <a:r>
              <a:rPr lang="en-US" altLang="zh-CN"/>
              <a:t>&lt;BR&gt;setContentType</a:t>
            </a:r>
            <a:r>
              <a:rPr lang="zh-CN" altLang="en-US"/>
              <a:t>方法</a:t>
            </a:r>
          </a:p>
          <a:p>
            <a:pPr eaLnBrk="0" hangingPunct="0"/>
            <a:r>
              <a:rPr lang="zh-CN" altLang="en-US"/>
              <a:t>	</a:t>
            </a:r>
            <a:r>
              <a:rPr lang="en-US" altLang="zh-CN"/>
              <a:t>&lt;P&gt;</a:t>
            </a:r>
            <a:r>
              <a:rPr lang="zh-CN" altLang="en-US"/>
              <a:t>将当前页面保存为</a:t>
            </a:r>
            <a:r>
              <a:rPr lang="en-US" altLang="zh-CN"/>
              <a:t>word</a:t>
            </a:r>
            <a:r>
              <a:rPr lang="zh-CN" altLang="en-US"/>
              <a:t>文档吗</a:t>
            </a:r>
          </a:p>
          <a:p>
            <a:pPr eaLnBrk="0" hangingPunct="0"/>
            <a:r>
              <a:rPr lang="zh-CN" altLang="en-US"/>
              <a:t>	</a:t>
            </a:r>
            <a:r>
              <a:rPr lang="en-US" altLang="zh-CN"/>
              <a:t>&lt;%</a:t>
            </a:r>
          </a:p>
          <a:p>
            <a:pPr eaLnBrk="0" hangingPunct="0"/>
            <a:r>
              <a:rPr lang="en-US" altLang="zh-CN"/>
              <a:t>	response.setContentType("application/msword;charset=GB2312");</a:t>
            </a:r>
          </a:p>
          <a:p>
            <a:pPr eaLnBrk="0" hangingPunct="0"/>
            <a:r>
              <a:rPr lang="en-US" altLang="zh-CN"/>
              <a:t>	%&gt; </a:t>
            </a:r>
          </a:p>
          <a:p>
            <a:pPr eaLnBrk="0" hangingPunct="0"/>
            <a:r>
              <a:rPr lang="en-US" altLang="zh-CN"/>
              <a:t>	&lt;/BODY&gt;</a:t>
            </a:r>
          </a:p>
          <a:p>
            <a:pPr eaLnBrk="0" hangingPunct="0"/>
            <a:r>
              <a:rPr lang="en-US" altLang="zh-CN"/>
              <a:t>&lt;/HTML&gt;</a:t>
            </a:r>
          </a:p>
        </p:txBody>
      </p:sp>
      <p:pic>
        <p:nvPicPr>
          <p:cNvPr id="57347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203575" y="4610100"/>
            <a:ext cx="5334000" cy="2247900"/>
          </a:xfr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HTTP</a:t>
            </a:r>
            <a:r>
              <a:rPr lang="zh-CN" altLang="en-US" cap="none" smtClean="0"/>
              <a:t>文件头响应 </a:t>
            </a:r>
          </a:p>
        </p:txBody>
      </p:sp>
      <p:sp>
        <p:nvSpPr>
          <p:cNvPr id="58370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5954713" cy="4873625"/>
          </a:xfrm>
        </p:spPr>
        <p:txBody>
          <a:bodyPr/>
          <a:lstStyle/>
          <a:p>
            <a:r>
              <a:rPr lang="zh-CN" altLang="en-US" sz="1400" smtClean="0"/>
              <a:t>可以利用</a:t>
            </a:r>
            <a:r>
              <a:rPr lang="en-US" altLang="zh-CN" sz="1400" smtClean="0"/>
              <a:t>JSP</a:t>
            </a:r>
            <a:r>
              <a:rPr lang="zh-CN" altLang="en-US" sz="1400" smtClean="0"/>
              <a:t>动态改变客户端的响应，使用的语法是“</a:t>
            </a:r>
            <a:r>
              <a:rPr lang="en-US" altLang="zh-CN" sz="1400" smtClean="0"/>
              <a:t>response.setHeader()”</a:t>
            </a:r>
            <a:r>
              <a:rPr lang="zh-CN" altLang="en-US" sz="1400" smtClean="0"/>
              <a:t>，比如让客户端自动每隔</a:t>
            </a:r>
            <a:r>
              <a:rPr lang="en-US" altLang="zh-CN" sz="1400" smtClean="0"/>
              <a:t>5</a:t>
            </a:r>
            <a:r>
              <a:rPr lang="zh-CN" altLang="en-US" sz="1400" smtClean="0"/>
              <a:t>秒刷新一次， </a:t>
            </a:r>
          </a:p>
        </p:txBody>
      </p:sp>
      <p:sp>
        <p:nvSpPr>
          <p:cNvPr id="58371" name="Rectangle 4"/>
          <p:cNvSpPr>
            <a:spLocks noChangeArrowheads="1"/>
          </p:cNvSpPr>
          <p:nvPr/>
        </p:nvSpPr>
        <p:spPr bwMode="auto">
          <a:xfrm>
            <a:off x="468313" y="3076575"/>
            <a:ext cx="6315075" cy="2563813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案例名称：动态改变响应头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4-12.jsp</a:t>
            </a:r>
          </a:p>
          <a:p>
            <a:pPr eaLnBrk="0" hangingPunct="0"/>
            <a:endParaRPr lang="en-US" altLang="zh-CN"/>
          </a:p>
          <a:p>
            <a:pPr eaLnBrk="0" hangingPunct="0"/>
            <a:r>
              <a:rPr lang="en-US" altLang="zh-CN"/>
              <a:t>&lt;%@ page contentType="text/html;charset=GBK" %&gt;</a:t>
            </a:r>
          </a:p>
          <a:p>
            <a:pPr eaLnBrk="0" hangingPunct="0"/>
            <a:r>
              <a:rPr lang="en-US" altLang="zh-CN"/>
              <a:t>&lt;%@ page import="java.util.*" %&gt;</a:t>
            </a:r>
          </a:p>
          <a:p>
            <a:pPr eaLnBrk="0" hangingPunct="0"/>
            <a:r>
              <a:rPr lang="en-US" altLang="zh-CN"/>
              <a:t>&lt;P&gt;</a:t>
            </a:r>
            <a:r>
              <a:rPr lang="zh-CN" altLang="en-US"/>
              <a:t>现在的时间是：</a:t>
            </a:r>
            <a:r>
              <a:rPr lang="en-US" altLang="zh-CN"/>
              <a:t>&lt;BR&gt;</a:t>
            </a:r>
          </a:p>
          <a:p>
            <a:pPr eaLnBrk="0" hangingPunct="0"/>
            <a:r>
              <a:rPr lang="en-US" altLang="zh-CN"/>
              <a:t>&lt;% out.println(""+new Date());</a:t>
            </a:r>
          </a:p>
          <a:p>
            <a:pPr eaLnBrk="0" hangingPunct="0"/>
            <a:r>
              <a:rPr lang="en-US" altLang="zh-CN"/>
              <a:t>   response.setHeader("Refresh","5");</a:t>
            </a:r>
          </a:p>
          <a:p>
            <a:pPr eaLnBrk="0" hangingPunct="0"/>
            <a:r>
              <a:rPr lang="en-US" altLang="zh-CN"/>
              <a:t> %&gt;</a:t>
            </a:r>
          </a:p>
        </p:txBody>
      </p:sp>
      <p:pic>
        <p:nvPicPr>
          <p:cNvPr id="58372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0" y="5546725"/>
            <a:ext cx="3810000" cy="1311275"/>
          </a:xfr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设置缓冲区 </a:t>
            </a:r>
          </a:p>
        </p:txBody>
      </p:sp>
      <p:sp>
        <p:nvSpPr>
          <p:cNvPr id="59394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5886450" cy="4873625"/>
          </a:xfrm>
        </p:spPr>
        <p:txBody>
          <a:bodyPr/>
          <a:lstStyle/>
          <a:p>
            <a:r>
              <a:rPr lang="zh-CN" altLang="en-US" sz="1400" smtClean="0"/>
              <a:t>在实际的</a:t>
            </a:r>
            <a:r>
              <a:rPr lang="en-US" altLang="zh-CN" sz="1400" smtClean="0"/>
              <a:t>JSP</a:t>
            </a:r>
            <a:r>
              <a:rPr lang="zh-CN" altLang="en-US" sz="1400" smtClean="0"/>
              <a:t>应用开发中，为了确保显示的正确性，需要将禁用页面缓冲，否则会显示其他用户的一些的信息。为了解决这个问题，需要在每个</a:t>
            </a:r>
            <a:r>
              <a:rPr lang="en-US" altLang="zh-CN" sz="1400" smtClean="0"/>
              <a:t>JSP</a:t>
            </a:r>
            <a:r>
              <a:rPr lang="zh-CN" altLang="en-US" sz="1400" smtClean="0"/>
              <a:t>的页面中添加语句 </a:t>
            </a:r>
          </a:p>
        </p:txBody>
      </p:sp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468313" y="3500438"/>
            <a:ext cx="6918325" cy="283845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案例名称：设置缓冲区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4-13.jsp</a:t>
            </a:r>
          </a:p>
          <a:p>
            <a:pPr eaLnBrk="0" hangingPunct="0"/>
            <a:endParaRPr lang="en-US" altLang="zh-CN"/>
          </a:p>
          <a:p>
            <a:pPr eaLnBrk="0" hangingPunct="0"/>
            <a:r>
              <a:rPr lang="en-US" altLang="zh-CN"/>
              <a:t>&lt;%@ page contentType="text/html;charset=GBK" %&gt;</a:t>
            </a:r>
          </a:p>
          <a:p>
            <a:pPr eaLnBrk="0" hangingPunct="0"/>
            <a:r>
              <a:rPr lang="en-US" altLang="zh-CN"/>
              <a:t>&lt;%</a:t>
            </a:r>
          </a:p>
          <a:p>
            <a:pPr eaLnBrk="0" hangingPunct="0"/>
            <a:r>
              <a:rPr lang="en-US" altLang="zh-CN"/>
              <a:t>	response.setHeader("Pragma", "No-cache");</a:t>
            </a:r>
          </a:p>
          <a:p>
            <a:pPr eaLnBrk="0" hangingPunct="0"/>
            <a:r>
              <a:rPr lang="en-US" altLang="zh-CN"/>
              <a:t>	response.setHeader("Cache-Control", "no-cache");</a:t>
            </a:r>
          </a:p>
          <a:p>
            <a:pPr eaLnBrk="0" hangingPunct="0"/>
            <a:r>
              <a:rPr lang="en-US" altLang="zh-CN"/>
              <a:t>	response.setDateHeader("Expires", -1);</a:t>
            </a:r>
          </a:p>
          <a:p>
            <a:pPr eaLnBrk="0" hangingPunct="0"/>
            <a:r>
              <a:rPr lang="en-US" altLang="zh-CN"/>
              <a:t>%&gt;</a:t>
            </a:r>
          </a:p>
          <a:p>
            <a:pPr eaLnBrk="0" hangingPunct="0"/>
            <a:r>
              <a:rPr lang="en-US" altLang="zh-CN"/>
              <a:t>&lt;% out.println("</a:t>
            </a:r>
            <a:r>
              <a:rPr lang="zh-CN" altLang="en-US"/>
              <a:t>设置完毕！</a:t>
            </a:r>
            <a:r>
              <a:rPr lang="en-US" altLang="zh-CN"/>
              <a:t>");%&gt;</a:t>
            </a:r>
          </a:p>
        </p:txBody>
      </p:sp>
      <p:pic>
        <p:nvPicPr>
          <p:cNvPr id="59396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643438" y="0"/>
            <a:ext cx="3810000" cy="1311275"/>
          </a:xfr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request</a:t>
            </a:r>
            <a:r>
              <a:rPr lang="zh-CN" altLang="en-US" cap="none" smtClean="0"/>
              <a:t>对象 </a:t>
            </a:r>
          </a:p>
        </p:txBody>
      </p:sp>
      <p:sp>
        <p:nvSpPr>
          <p:cNvPr id="6041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 smtClean="0"/>
              <a:t>request</a:t>
            </a:r>
            <a:r>
              <a:rPr lang="zh-CN" altLang="en-US" sz="2000" smtClean="0"/>
              <a:t>对象是</a:t>
            </a:r>
            <a:r>
              <a:rPr lang="en-US" altLang="zh-CN" sz="2000" smtClean="0"/>
              <a:t>javax.servlet.HttpServletRequest</a:t>
            </a:r>
            <a:r>
              <a:rPr lang="zh-CN" altLang="en-US" sz="2000" smtClean="0"/>
              <a:t>子类的对象，当客户端请求一个</a:t>
            </a:r>
            <a:r>
              <a:rPr lang="en-US" altLang="zh-CN" sz="2000" smtClean="0"/>
              <a:t>JSP</a:t>
            </a:r>
            <a:r>
              <a:rPr lang="zh-CN" altLang="en-US" sz="2000" smtClean="0"/>
              <a:t>页面时，</a:t>
            </a:r>
            <a:r>
              <a:rPr lang="en-US" altLang="zh-CN" sz="2000" smtClean="0"/>
              <a:t>JSP</a:t>
            </a:r>
            <a:r>
              <a:rPr lang="zh-CN" altLang="en-US" sz="2000" smtClean="0"/>
              <a:t>容器会将客户端的请求信息包装在这个</a:t>
            </a:r>
            <a:r>
              <a:rPr lang="en-US" altLang="zh-CN" sz="2000" smtClean="0"/>
              <a:t>request</a:t>
            </a:r>
            <a:r>
              <a:rPr lang="zh-CN" altLang="en-US" sz="2000" smtClean="0"/>
              <a:t>对象中</a:t>
            </a:r>
          </a:p>
          <a:p>
            <a:endParaRPr lang="zh-CN" altLang="en-US" sz="2000" smtClean="0"/>
          </a:p>
          <a:p>
            <a:r>
              <a:rPr lang="zh-CN" altLang="en-US" sz="2000" smtClean="0"/>
              <a:t>请求信息的内容包括请求的头信息（</a:t>
            </a:r>
            <a:r>
              <a:rPr lang="en-US" altLang="zh-CN" sz="2000" smtClean="0"/>
              <a:t>Header</a:t>
            </a:r>
            <a:r>
              <a:rPr lang="zh-CN" altLang="en-US" sz="2000" smtClean="0"/>
              <a:t>）、系统信息（比如：编码方式）、请求的方式（比如：</a:t>
            </a:r>
            <a:r>
              <a:rPr lang="en-US" altLang="zh-CN" sz="2000" smtClean="0"/>
              <a:t>GET</a:t>
            </a:r>
            <a:r>
              <a:rPr lang="zh-CN" altLang="en-US" sz="2000" smtClean="0"/>
              <a:t>或</a:t>
            </a:r>
            <a:r>
              <a:rPr lang="en-US" altLang="zh-CN" sz="2000" smtClean="0"/>
              <a:t>POST</a:t>
            </a:r>
            <a:r>
              <a:rPr lang="zh-CN" altLang="en-US" sz="2000" smtClean="0"/>
              <a:t>）、请求的参数名称和参数值等信息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42988" y="765175"/>
            <a:ext cx="7793037" cy="5334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request</a:t>
            </a:r>
            <a:r>
              <a:rPr lang="zh-CN" altLang="en-US" cap="none" smtClean="0"/>
              <a:t>请求对象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1831975"/>
            <a:ext cx="7772400" cy="4572000"/>
          </a:xfrm>
        </p:spPr>
        <p:txBody>
          <a:bodyPr/>
          <a:lstStyle/>
          <a:p>
            <a:r>
              <a:rPr lang="zh-CN" altLang="en-US" smtClean="0"/>
              <a:t>  如果所给名称的属性不存在将返回空值。</a:t>
            </a:r>
          </a:p>
          <a:p>
            <a:r>
              <a:rPr lang="zh-CN" altLang="en-US" smtClean="0"/>
              <a:t>  属性名应该遵循和包命名方式同样的约定，不要采用如“</a:t>
            </a:r>
            <a:r>
              <a:rPr lang="en-US" altLang="zh-CN" smtClean="0"/>
              <a:t>java.*”、“ javax.*”</a:t>
            </a:r>
            <a:r>
              <a:rPr lang="zh-CN" altLang="en-US" smtClean="0"/>
              <a:t>及  “</a:t>
            </a:r>
            <a:r>
              <a:rPr lang="en-US" altLang="zh-CN" smtClean="0"/>
              <a:t>sun.*”.</a:t>
            </a:r>
            <a:r>
              <a:rPr lang="zh-CN" altLang="en-US" smtClean="0"/>
              <a:t>这样的命名。</a:t>
            </a:r>
          </a:p>
          <a:p>
            <a:r>
              <a:rPr lang="zh-CN" altLang="en-US" smtClean="0"/>
              <a:t>参数：</a:t>
            </a:r>
            <a:r>
              <a:rPr lang="en-US" altLang="zh-CN" smtClean="0"/>
              <a:t>name </a:t>
            </a:r>
            <a:r>
              <a:rPr lang="zh-CN" altLang="en-US" smtClean="0"/>
              <a:t>一个标示属性名的字符串</a:t>
            </a:r>
          </a:p>
          <a:p>
            <a:r>
              <a:rPr lang="zh-CN" altLang="en-US" smtClean="0"/>
              <a:t>返回值：一个包含属性值的对象，当属性不存在是为空。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得到</a:t>
            </a:r>
            <a:r>
              <a:rPr lang="en-US" altLang="zh-CN" cap="none" smtClean="0"/>
              <a:t>Form</a:t>
            </a:r>
            <a:r>
              <a:rPr lang="zh-CN" altLang="en-US" cap="none" smtClean="0"/>
              <a:t>表单的信息 </a:t>
            </a:r>
          </a:p>
        </p:txBody>
      </p:sp>
      <p:sp>
        <p:nvSpPr>
          <p:cNvPr id="62466" name="Rectangle 3"/>
          <p:cNvSpPr>
            <a:spLocks noGrp="1"/>
          </p:cNvSpPr>
          <p:nvPr>
            <p:ph type="body" idx="4294967295"/>
          </p:nvPr>
        </p:nvSpPr>
        <p:spPr>
          <a:xfrm>
            <a:off x="539750" y="2017713"/>
            <a:ext cx="8415338" cy="4114800"/>
          </a:xfrm>
        </p:spPr>
        <p:txBody>
          <a:bodyPr/>
          <a:lstStyle/>
          <a:p>
            <a:r>
              <a:rPr lang="zh-CN" altLang="en-US" sz="1600" smtClean="0"/>
              <a:t>通常我们用得最多的就是客户端请求的参数名称和参数值信息。得到某参数值的语法为：“</a:t>
            </a:r>
            <a:r>
              <a:rPr lang="en-US" altLang="zh-CN" sz="1600" smtClean="0"/>
              <a:t>request.getParameter(”param1“)”</a:t>
            </a:r>
            <a:r>
              <a:rPr lang="zh-CN" altLang="en-US" sz="1600" smtClean="0"/>
              <a:t>。</a:t>
            </a:r>
          </a:p>
          <a:p>
            <a:endParaRPr lang="zh-CN" altLang="en-US" sz="1600" smtClean="0"/>
          </a:p>
          <a:p>
            <a:r>
              <a:rPr lang="zh-CN" altLang="en-US" sz="1600" smtClean="0"/>
              <a:t>也可以通过</a:t>
            </a:r>
            <a:r>
              <a:rPr lang="en-US" altLang="zh-CN" sz="1600" smtClean="0"/>
              <a:t>request</a:t>
            </a:r>
            <a:r>
              <a:rPr lang="zh-CN" altLang="en-US" sz="1600" smtClean="0"/>
              <a:t>对象的</a:t>
            </a:r>
            <a:r>
              <a:rPr lang="en-US" altLang="zh-CN" sz="1600" smtClean="0"/>
              <a:t>getParameterNames()</a:t>
            </a:r>
            <a:r>
              <a:rPr lang="zh-CN" altLang="en-US" sz="1600" smtClean="0"/>
              <a:t>方法得到客户端传递过来的所有参数名字，如：</a:t>
            </a:r>
          </a:p>
          <a:p>
            <a:pPr lvl="1"/>
            <a:r>
              <a:rPr lang="zh-CN" altLang="en-US" sz="1500" smtClean="0"/>
              <a:t>“</a:t>
            </a:r>
            <a:r>
              <a:rPr lang="en-US" altLang="zh-CN" sz="1500" smtClean="0"/>
              <a:t>Enumeration params = request.getParameterNames();”</a:t>
            </a:r>
            <a:r>
              <a:rPr lang="zh-CN" altLang="en-US" sz="1500" smtClean="0"/>
              <a:t>。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得到</a:t>
            </a:r>
            <a:r>
              <a:rPr lang="en-US" altLang="zh-CN" cap="none" smtClean="0"/>
              <a:t>Form</a:t>
            </a:r>
            <a:r>
              <a:rPr lang="zh-CN" altLang="en-US" cap="none" smtClean="0"/>
              <a:t>表单的信息</a:t>
            </a:r>
          </a:p>
        </p:txBody>
      </p:sp>
      <p:sp>
        <p:nvSpPr>
          <p:cNvPr id="6349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63491" name="Rectangle 4"/>
          <p:cNvSpPr>
            <a:spLocks noChangeArrowheads="1"/>
          </p:cNvSpPr>
          <p:nvPr/>
        </p:nvSpPr>
        <p:spPr bwMode="auto">
          <a:xfrm>
            <a:off x="1187450" y="2060575"/>
            <a:ext cx="7489825" cy="264477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lIns="333270" rIns="533232" anchor="ctr">
            <a:spAutoFit/>
          </a:bodyPr>
          <a:lstStyle/>
          <a:p>
            <a:pPr eaLnBrk="0" hangingPunct="0"/>
            <a:r>
              <a:rPr lang="zh-CN" altLang="en-US" sz="1400" b="1"/>
              <a:t>案例名称：</a:t>
            </a:r>
            <a:r>
              <a:rPr lang="en-US" altLang="zh-CN" sz="1400" b="1"/>
              <a:t>HTML</a:t>
            </a:r>
            <a:r>
              <a:rPr lang="zh-CN" altLang="en-US" sz="1400" b="1"/>
              <a:t>表单</a:t>
            </a:r>
            <a:endParaRPr lang="zh-CN" altLang="en-US" sz="1400"/>
          </a:p>
          <a:p>
            <a:pPr eaLnBrk="0" hangingPunct="0"/>
            <a:r>
              <a:rPr lang="zh-CN" altLang="en-US" sz="1400" b="1"/>
              <a:t>程序名称：</a:t>
            </a:r>
            <a:r>
              <a:rPr lang="en-US" altLang="zh-CN" sz="1400" b="1"/>
              <a:t>4-14.html</a:t>
            </a:r>
          </a:p>
          <a:p>
            <a:pPr eaLnBrk="0" hangingPunct="0"/>
            <a:endParaRPr lang="en-US" altLang="zh-CN" sz="1400"/>
          </a:p>
          <a:p>
            <a:pPr eaLnBrk="0" hangingPunct="0"/>
            <a:r>
              <a:rPr lang="en-US" altLang="zh-CN" sz="1400"/>
              <a:t>&lt;HTML&gt;&lt;BODY&gt;</a:t>
            </a:r>
          </a:p>
          <a:p>
            <a:pPr eaLnBrk="0" hangingPunct="0"/>
            <a:r>
              <a:rPr lang="en-US" altLang="zh-CN" sz="1400"/>
              <a:t>	&lt;FORM ACTION="4-15.jsp" METHOD="POST"&gt;</a:t>
            </a:r>
          </a:p>
          <a:p>
            <a:pPr eaLnBrk="0" hangingPunct="0"/>
            <a:r>
              <a:rPr lang="en-US" altLang="zh-CN" sz="1400"/>
              <a:t>		&lt;P&gt;</a:t>
            </a:r>
            <a:r>
              <a:rPr lang="zh-CN" altLang="en-US" sz="1400"/>
              <a:t>姓名：</a:t>
            </a:r>
            <a:r>
              <a:rPr lang="en-US" altLang="zh-CN" sz="1400"/>
              <a:t>&lt;INPUT TYPE="TEXT" SIZE="20" NAME="UserID"&gt;&lt;/P&gt;</a:t>
            </a:r>
          </a:p>
          <a:p>
            <a:pPr eaLnBrk="0" hangingPunct="0"/>
            <a:r>
              <a:rPr lang="en-US" altLang="zh-CN" sz="1400"/>
              <a:t>		&lt;P&gt;</a:t>
            </a:r>
            <a:r>
              <a:rPr lang="zh-CN" altLang="en-US" sz="1400"/>
              <a:t>密码：</a:t>
            </a:r>
            <a:r>
              <a:rPr lang="en-US" altLang="zh-CN" sz="1400"/>
              <a:t>&lt;INPUT TYPE="PASSWORD" SIZE="20" NAME="UserPWD"&gt;&lt;/P&gt;</a:t>
            </a:r>
          </a:p>
          <a:p>
            <a:pPr eaLnBrk="0" hangingPunct="0"/>
            <a:r>
              <a:rPr lang="en-US" altLang="zh-CN" sz="1400"/>
              <a:t>		&lt;P&gt;&lt;INPUT TYPE="SUBMIT" VALUE="</a:t>
            </a:r>
            <a:r>
              <a:rPr lang="zh-CN" altLang="en-US" sz="1400"/>
              <a:t>提 交</a:t>
            </a:r>
            <a:r>
              <a:rPr lang="en-US" altLang="zh-CN" sz="1400"/>
              <a:t>"&gt; &lt;/P&gt;</a:t>
            </a:r>
          </a:p>
          <a:p>
            <a:pPr eaLnBrk="0" hangingPunct="0"/>
            <a:r>
              <a:rPr lang="en-US" altLang="zh-CN" sz="1400"/>
              <a:t>	&lt;/FORM&gt;</a:t>
            </a:r>
          </a:p>
          <a:p>
            <a:pPr eaLnBrk="0" hangingPunct="0"/>
            <a:r>
              <a:rPr lang="en-US" altLang="zh-CN" sz="1400"/>
              <a:t>&lt;/BODY&gt;&lt;/HTML&gt;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>
                <a:solidFill>
                  <a:schemeClr val="tx1"/>
                </a:solidFill>
              </a:rPr>
              <a:t>读取表单数据</a:t>
            </a:r>
            <a:endParaRPr lang="zh-CN" altLang="en-US" cap="none" smtClean="0">
              <a:solidFill>
                <a:schemeClr val="tx1"/>
              </a:solidFill>
            </a:endParaRPr>
          </a:p>
        </p:txBody>
      </p:sp>
      <p:pic>
        <p:nvPicPr>
          <p:cNvPr id="64514" name="Picture 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268538" y="3068638"/>
            <a:ext cx="3660775" cy="1949450"/>
          </a:xfrm>
        </p:spPr>
      </p:pic>
      <p:pic>
        <p:nvPicPr>
          <p:cNvPr id="64515" name="Picture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5076825" y="5540375"/>
            <a:ext cx="3810000" cy="1317625"/>
          </a:xfrm>
        </p:spPr>
      </p:pic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971550" y="1924050"/>
            <a:ext cx="7345363" cy="3662363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案例名称：读取表单数据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4-15.jsp</a:t>
            </a:r>
          </a:p>
          <a:p>
            <a:pPr eaLnBrk="0" hangingPunct="0"/>
            <a:endParaRPr lang="en-US" altLang="zh-CN"/>
          </a:p>
          <a:p>
            <a:pPr eaLnBrk="0" hangingPunct="0"/>
            <a:r>
              <a:rPr lang="en-US" altLang="zh-CN"/>
              <a:t>&lt;%@ page contentType="text/html;charset=GBK" %&gt;</a:t>
            </a:r>
          </a:p>
          <a:p>
            <a:pPr eaLnBrk="0" hangingPunct="0"/>
            <a:r>
              <a:rPr lang="en-US" altLang="zh-CN"/>
              <a:t>&lt;%</a:t>
            </a:r>
          </a:p>
          <a:p>
            <a:pPr eaLnBrk="0" hangingPunct="0"/>
            <a:r>
              <a:rPr lang="en-US" altLang="zh-CN"/>
              <a:t>request.setCharacterEncoding("GBK");</a:t>
            </a:r>
          </a:p>
          <a:p>
            <a:pPr eaLnBrk="0" hangingPunct="0"/>
            <a:r>
              <a:rPr lang="en-US" altLang="zh-CN"/>
              <a:t>String strUserName = "";</a:t>
            </a:r>
          </a:p>
          <a:p>
            <a:pPr eaLnBrk="0" hangingPunct="0"/>
            <a:r>
              <a:rPr lang="en-US" altLang="zh-CN"/>
              <a:t>String strUserPWD = "";</a:t>
            </a:r>
          </a:p>
          <a:p>
            <a:pPr eaLnBrk="0" hangingPunct="0"/>
            <a:r>
              <a:rPr lang="en-US" altLang="zh-CN"/>
              <a:t>strUserName = request.getParameter("UserID");</a:t>
            </a:r>
          </a:p>
          <a:p>
            <a:pPr eaLnBrk="0" hangingPunct="0"/>
            <a:r>
              <a:rPr lang="en-US" altLang="zh-CN"/>
              <a:t>strUserPWD = request.getParameter("UserPWD");</a:t>
            </a:r>
          </a:p>
          <a:p>
            <a:pPr eaLnBrk="0" hangingPunct="0"/>
            <a:r>
              <a:rPr lang="en-US" altLang="zh-CN"/>
              <a:t>%&gt;</a:t>
            </a:r>
          </a:p>
          <a:p>
            <a:pPr eaLnBrk="0" hangingPunct="0"/>
            <a:r>
              <a:rPr lang="zh-CN" altLang="en-US"/>
              <a:t>姓名：</a:t>
            </a:r>
            <a:r>
              <a:rPr lang="en-US" altLang="zh-CN"/>
              <a:t>&lt;%=strUserName%&gt;&lt;br&gt;</a:t>
            </a:r>
          </a:p>
          <a:p>
            <a:pPr eaLnBrk="0" hangingPunct="0"/>
            <a:r>
              <a:rPr lang="zh-CN" altLang="en-US"/>
              <a:t>密码：</a:t>
            </a:r>
            <a:r>
              <a:rPr lang="en-US" altLang="zh-CN"/>
              <a:t>&lt;%=strUserPWD%&gt;</a:t>
            </a:r>
          </a:p>
        </p:txBody>
      </p:sp>
      <p:pic>
        <p:nvPicPr>
          <p:cNvPr id="64517" name="Picture 6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932363" y="260350"/>
            <a:ext cx="3810000" cy="16446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>
                <a:solidFill>
                  <a:schemeClr val="tx1"/>
                </a:solidFill>
              </a:rPr>
              <a:t>理解服务器端执行</a:t>
            </a:r>
          </a:p>
        </p:txBody>
      </p:sp>
      <p:pic>
        <p:nvPicPr>
          <p:cNvPr id="19458" name="Picture 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30225" y="1993900"/>
            <a:ext cx="3660775" cy="1698625"/>
          </a:xfrm>
        </p:spPr>
      </p:pic>
      <p:pic>
        <p:nvPicPr>
          <p:cNvPr id="19459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4198938" y="4549775"/>
            <a:ext cx="3660775" cy="13811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2600" cap="none" smtClean="0"/>
              <a:t>第二种读取值的方法是利用集合</a:t>
            </a:r>
          </a:p>
        </p:txBody>
      </p:sp>
      <p:sp>
        <p:nvSpPr>
          <p:cNvPr id="65538" name="Rectangle 3"/>
          <p:cNvSpPr>
            <a:spLocks noChangeArrowheads="1"/>
          </p:cNvSpPr>
          <p:nvPr/>
        </p:nvSpPr>
        <p:spPr bwMode="auto">
          <a:xfrm>
            <a:off x="0" y="2060575"/>
            <a:ext cx="8988425" cy="4211638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案例名称：使用</a:t>
            </a:r>
            <a:r>
              <a:rPr lang="en-US" altLang="zh-CN" b="1"/>
              <a:t>request</a:t>
            </a:r>
            <a:r>
              <a:rPr lang="zh-CN" altLang="en-US" b="1"/>
              <a:t>对象获取用户提交数据的所有参数名字和值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4-17.jsp</a:t>
            </a:r>
          </a:p>
          <a:p>
            <a:pPr eaLnBrk="0" hangingPunct="0"/>
            <a:endParaRPr lang="en-US" altLang="zh-CN"/>
          </a:p>
          <a:p>
            <a:pPr eaLnBrk="0" hangingPunct="0"/>
            <a:r>
              <a:rPr lang="en-US" altLang="zh-CN"/>
              <a:t>&lt;%@page contentType="text/html;charset=GBK"%&gt;</a:t>
            </a:r>
          </a:p>
          <a:p>
            <a:pPr eaLnBrk="0" hangingPunct="0"/>
            <a:r>
              <a:rPr lang="en-US" altLang="zh-CN"/>
              <a:t>&lt;%@page import="java.util.*"%&gt;</a:t>
            </a:r>
          </a:p>
          <a:p>
            <a:pPr eaLnBrk="0" hangingPunct="0"/>
            <a:r>
              <a:rPr lang="en-US" altLang="zh-CN"/>
              <a:t>&lt;%</a:t>
            </a:r>
          </a:p>
          <a:p>
            <a:pPr eaLnBrk="0" hangingPunct="0"/>
            <a:r>
              <a:rPr lang="en-US" altLang="zh-CN"/>
              <a:t>String current_param = "";</a:t>
            </a:r>
          </a:p>
          <a:p>
            <a:pPr eaLnBrk="0" hangingPunct="0"/>
            <a:r>
              <a:rPr lang="en-US" altLang="zh-CN"/>
              <a:t>request.setCharacterEncoding("GBK");</a:t>
            </a:r>
          </a:p>
          <a:p>
            <a:pPr eaLnBrk="0" hangingPunct="0"/>
            <a:r>
              <a:rPr lang="en-US" altLang="zh-CN"/>
              <a:t>Enumeration params = request.getParameterNames();</a:t>
            </a:r>
          </a:p>
          <a:p>
            <a:pPr eaLnBrk="0" hangingPunct="0"/>
            <a:r>
              <a:rPr lang="en-US" altLang="zh-CN"/>
              <a:t>while(params.hasMoreElements()) {</a:t>
            </a:r>
          </a:p>
          <a:p>
            <a:pPr eaLnBrk="0" hangingPunct="0"/>
            <a:r>
              <a:rPr lang="en-US" altLang="zh-CN"/>
              <a:t>	current_param = (String)params.nextElement();</a:t>
            </a:r>
          </a:p>
          <a:p>
            <a:pPr eaLnBrk="0" hangingPunct="0"/>
            <a:r>
              <a:rPr lang="en-US" altLang="zh-CN"/>
              <a:t>    out.println("Name:   " + current_param + "&lt;br&gt;");</a:t>
            </a:r>
          </a:p>
          <a:p>
            <a:pPr eaLnBrk="0" hangingPunct="0"/>
            <a:r>
              <a:rPr lang="en-US" altLang="zh-CN"/>
              <a:t>	out.println("Values: " + request.getParameter(current_param) + "&lt;br&gt;");</a:t>
            </a:r>
          </a:p>
          <a:p>
            <a:pPr eaLnBrk="0" hangingPunct="0"/>
            <a:r>
              <a:rPr lang="en-US" altLang="zh-CN"/>
              <a:t>}</a:t>
            </a:r>
          </a:p>
          <a:p>
            <a:pPr eaLnBrk="0" hangingPunct="0"/>
            <a:r>
              <a:rPr lang="en-US" altLang="zh-CN"/>
              <a:t>%&gt;</a:t>
            </a:r>
          </a:p>
        </p:txBody>
      </p:sp>
      <p:pic>
        <p:nvPicPr>
          <p:cNvPr id="65539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867400" y="2636838"/>
            <a:ext cx="3538538" cy="13335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得到客户的信息 </a:t>
            </a:r>
          </a:p>
        </p:txBody>
      </p:sp>
      <p:sp>
        <p:nvSpPr>
          <p:cNvPr id="66562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5886450" cy="4873625"/>
          </a:xfrm>
        </p:spPr>
        <p:txBody>
          <a:bodyPr/>
          <a:lstStyle/>
          <a:p>
            <a:r>
              <a:rPr lang="zh-CN" altLang="en-US" sz="2000" smtClean="0"/>
              <a:t>利用</a:t>
            </a:r>
            <a:r>
              <a:rPr lang="en-US" altLang="zh-CN" sz="2000" smtClean="0"/>
              <a:t>request</a:t>
            </a:r>
            <a:r>
              <a:rPr lang="zh-CN" altLang="en-US" sz="2000" smtClean="0"/>
              <a:t>对象可以获得客户提交的信息，比如：客户端的地址、以及服务器的端口等， </a:t>
            </a:r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>
            <a:off x="250825" y="4437063"/>
            <a:ext cx="3629025" cy="64135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案例名称：获得客户的信息</a:t>
            </a:r>
          </a:p>
          <a:p>
            <a:pPr eaLnBrk="0" hangingPunct="0"/>
            <a:r>
              <a:rPr lang="zh-CN" altLang="en-US" b="1"/>
              <a:t>参考书本</a:t>
            </a:r>
            <a:r>
              <a:rPr lang="en-US" altLang="zh-CN" b="1"/>
              <a:t>p117</a:t>
            </a:r>
            <a:r>
              <a:rPr lang="zh-CN" altLang="en-US" b="1"/>
              <a:t>页方法列表</a:t>
            </a:r>
            <a:endParaRPr lang="en-US" altLang="zh-CN">
              <a:hlinkClick r:id="rId2" action="ppaction://hlinkfile"/>
            </a:endParaRPr>
          </a:p>
        </p:txBody>
      </p:sp>
      <p:pic>
        <p:nvPicPr>
          <p:cNvPr id="66564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3962400" y="3657600"/>
            <a:ext cx="3987800" cy="2667000"/>
          </a:xfrm>
        </p:spPr>
      </p:pic>
      <p:sp>
        <p:nvSpPr>
          <p:cNvPr id="66565" name="Text Box 6"/>
          <p:cNvSpPr txBox="1">
            <a:spLocks noChangeArrowheads="1"/>
          </p:cNvSpPr>
          <p:nvPr/>
        </p:nvSpPr>
        <p:spPr bwMode="auto">
          <a:xfrm>
            <a:off x="4038600" y="4343400"/>
            <a:ext cx="3733800" cy="1920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000"/>
              <a:t>Scheme:http</a:t>
            </a:r>
          </a:p>
          <a:p>
            <a:pPr eaLnBrk="0" hangingPunct="0"/>
            <a:r>
              <a:rPr lang="en-US" altLang="zh-CN" sz="1000"/>
              <a:t>Protocol:HTTP/1.1</a:t>
            </a:r>
          </a:p>
          <a:p>
            <a:pPr eaLnBrk="0" hangingPunct="0"/>
            <a:r>
              <a:rPr lang="en-US" altLang="zh-CN" sz="1000"/>
              <a:t>Server Name:localhost</a:t>
            </a:r>
          </a:p>
          <a:p>
            <a:pPr eaLnBrk="0" hangingPunct="0"/>
            <a:r>
              <a:rPr lang="en-US" altLang="zh-CN" sz="1000"/>
              <a:t>Server Port:8080</a:t>
            </a:r>
          </a:p>
          <a:p>
            <a:pPr eaLnBrk="0" hangingPunct="0"/>
            <a:r>
              <a:rPr lang="en-US" altLang="zh-CN" sz="1000"/>
              <a:t>Remote Address:127.0.0.1</a:t>
            </a:r>
          </a:p>
          <a:p>
            <a:pPr eaLnBrk="0" hangingPunct="0"/>
            <a:r>
              <a:rPr lang="en-US" altLang="zh-CN" sz="1000"/>
              <a:t>Remote Host:127.0.0.1</a:t>
            </a:r>
          </a:p>
          <a:p>
            <a:pPr eaLnBrk="0" hangingPunct="0"/>
            <a:r>
              <a:rPr lang="en-US" altLang="zh-CN" sz="1000"/>
              <a:t>Character Encoding:null</a:t>
            </a:r>
          </a:p>
          <a:p>
            <a:pPr eaLnBrk="0" hangingPunct="0"/>
            <a:r>
              <a:rPr lang="en-US" altLang="zh-CN" sz="1000"/>
              <a:t>Http method:GET</a:t>
            </a:r>
          </a:p>
          <a:p>
            <a:pPr eaLnBrk="0" hangingPunct="0"/>
            <a:r>
              <a:rPr lang="en-US" altLang="zh-CN" sz="1000"/>
              <a:t>Path info:null</a:t>
            </a:r>
          </a:p>
          <a:p>
            <a:pPr eaLnBrk="0" hangingPunct="0"/>
            <a:r>
              <a:rPr lang="en-US" altLang="zh-CN" sz="1000"/>
              <a:t>Host:localhost:8080</a:t>
            </a:r>
          </a:p>
          <a:p>
            <a:pPr eaLnBrk="0" hangingPunct="0"/>
            <a:r>
              <a:rPr lang="en-US" altLang="zh-CN" sz="1000"/>
              <a:t>User-Agent:mozilla/4.0(compatible;msie 5.01;windows nt 5.0)</a:t>
            </a:r>
          </a:p>
          <a:p>
            <a:pPr eaLnBrk="0" hangingPunct="0"/>
            <a:r>
              <a:rPr lang="en-US" altLang="zh-CN" sz="1000"/>
              <a:t>Cookie:null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汉字问题两种解决方法 </a:t>
            </a:r>
          </a:p>
        </p:txBody>
      </p:sp>
      <p:sp>
        <p:nvSpPr>
          <p:cNvPr id="6758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600" smtClean="0"/>
              <a:t>当利用</a:t>
            </a:r>
            <a:r>
              <a:rPr lang="en-US" altLang="zh-CN" sz="1600" smtClean="0"/>
              <a:t>request.getParameter</a:t>
            </a:r>
            <a:r>
              <a:rPr lang="zh-CN" altLang="en-US" sz="1600" smtClean="0"/>
              <a:t>得到</a:t>
            </a:r>
            <a:r>
              <a:rPr lang="en-US" altLang="zh-CN" sz="1600" smtClean="0"/>
              <a:t>Form</a:t>
            </a:r>
            <a:r>
              <a:rPr lang="zh-CN" altLang="en-US" sz="1600" smtClean="0"/>
              <a:t>种元素的时候，默认的情况字符编码为</a:t>
            </a:r>
            <a:r>
              <a:rPr lang="en-US" altLang="zh-CN" sz="1600" smtClean="0"/>
              <a:t>ISO-8859-1</a:t>
            </a:r>
            <a:r>
              <a:rPr lang="zh-CN" altLang="en-US" sz="1600" smtClean="0"/>
              <a:t>，这种编码不能正确的显示汉字。</a:t>
            </a:r>
          </a:p>
          <a:p>
            <a:endParaRPr lang="zh-CN" altLang="en-US" sz="1600" smtClean="0"/>
          </a:p>
          <a:p>
            <a:r>
              <a:rPr lang="zh-CN" altLang="en-US" sz="1600" smtClean="0"/>
              <a:t>目前有两种解决方法，一种是在执行操作之前，设置</a:t>
            </a:r>
            <a:r>
              <a:rPr lang="en-US" altLang="zh-CN" sz="1600" smtClean="0"/>
              <a:t>request</a:t>
            </a:r>
            <a:r>
              <a:rPr lang="zh-CN" altLang="en-US" sz="1600" smtClean="0"/>
              <a:t>的编码格式，语法是：“</a:t>
            </a:r>
            <a:r>
              <a:rPr lang="en-US" altLang="zh-CN" sz="1600" smtClean="0"/>
              <a:t>request.setCharacterEncoding("GBK");”</a:t>
            </a:r>
            <a:r>
              <a:rPr lang="zh-CN" altLang="en-US" sz="1600" smtClean="0"/>
              <a:t>另一种方法是转换字符编码 </a:t>
            </a:r>
          </a:p>
        </p:txBody>
      </p:sp>
      <p:sp>
        <p:nvSpPr>
          <p:cNvPr id="67587" name="Rectangle 4"/>
          <p:cNvSpPr>
            <a:spLocks noChangeArrowheads="1"/>
          </p:cNvSpPr>
          <p:nvPr/>
        </p:nvSpPr>
        <p:spPr bwMode="auto">
          <a:xfrm>
            <a:off x="971550" y="4437063"/>
            <a:ext cx="5397500" cy="119062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lIns="333270" rIns="533232" anchor="ctr">
            <a:spAutoFit/>
          </a:bodyPr>
          <a:lstStyle/>
          <a:p>
            <a:pPr eaLnBrk="0" hangingPunct="0"/>
            <a:r>
              <a:rPr lang="zh-CN" altLang="en-US"/>
              <a:t>   </a:t>
            </a:r>
            <a:r>
              <a:rPr lang="en-US" altLang="zh-CN"/>
              <a:t>&lt;%String str=request.getParameter("boy");</a:t>
            </a:r>
          </a:p>
          <a:p>
            <a:pPr eaLnBrk="0" hangingPunct="0"/>
            <a:r>
              <a:rPr lang="en-US" altLang="zh-CN"/>
              <a:t>     byte  b[ ]=str.getBytes("ISO-8859-1");</a:t>
            </a:r>
          </a:p>
          <a:p>
            <a:pPr eaLnBrk="0" hangingPunct="0"/>
            <a:r>
              <a:rPr lang="en-US" altLang="zh-CN"/>
              <a:t>     str=new String(b);</a:t>
            </a:r>
          </a:p>
          <a:p>
            <a:pPr eaLnBrk="0" hangingPunct="0"/>
            <a:r>
              <a:rPr lang="en-US" altLang="zh-CN"/>
              <a:t>   %&gt;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042988" y="692150"/>
            <a:ext cx="7772400" cy="7620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/>
            </a:r>
            <a:br>
              <a:rPr lang="en-US" altLang="zh-CN" cap="none" smtClean="0"/>
            </a:br>
            <a:r>
              <a:rPr lang="en-US" altLang="zh-CN" sz="1700" cap="none" smtClean="0"/>
              <a:t>request</a:t>
            </a:r>
            <a:r>
              <a:rPr lang="zh-CN" altLang="en-US" sz="1700" cap="none" smtClean="0"/>
              <a:t>对象使用示例（ </a:t>
            </a:r>
            <a:r>
              <a:rPr lang="en-US" altLang="zh-CN" sz="1700" cap="none" smtClean="0"/>
              <a:t>peixun.jsp</a:t>
            </a:r>
            <a:r>
              <a:rPr lang="zh-CN" altLang="en-US" sz="1700" cap="none" smtClean="0"/>
              <a:t> ）</a:t>
            </a:r>
          </a:p>
        </p:txBody>
      </p:sp>
      <p:sp>
        <p:nvSpPr>
          <p:cNvPr id="68610" name="Rectangle 3"/>
          <p:cNvSpPr>
            <a:spLocks noGrp="1"/>
          </p:cNvSpPr>
          <p:nvPr>
            <p:ph type="body" idx="4294967295"/>
          </p:nvPr>
        </p:nvSpPr>
        <p:spPr>
          <a:xfrm>
            <a:off x="684213" y="1773238"/>
            <a:ext cx="80772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1600" smtClean="0"/>
              <a:t>&lt;%@ page contentType="text/html;charset=gb2312" %&gt;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&lt;html&gt;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&lt;head&gt;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&lt;title&gt;request&lt;/title&gt;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&lt;/head&gt;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&lt;body&gt;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&lt;form method="POST" action="post.jsp"&gt;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 &lt;p align="center"&gt;</a:t>
            </a:r>
            <a:r>
              <a:rPr lang="zh-CN" altLang="en-US" sz="1600" smtClean="0"/>
              <a:t>用户登录 </a:t>
            </a:r>
          </a:p>
          <a:p>
            <a:pPr>
              <a:buFont typeface="Wingdings" pitchFamily="2" charset="2"/>
              <a:buNone/>
            </a:pPr>
            <a:r>
              <a:rPr lang="zh-CN" altLang="en-US" sz="1600" smtClean="0"/>
              <a:t>&lt;</a:t>
            </a:r>
            <a:r>
              <a:rPr lang="en-US" altLang="zh-CN" sz="1600" smtClean="0"/>
              <a:t>p align="center"&gt;</a:t>
            </a:r>
          </a:p>
          <a:p>
            <a:pPr>
              <a:buFont typeface="Wingdings" pitchFamily="2" charset="2"/>
              <a:buNone/>
            </a:pPr>
            <a:r>
              <a:rPr lang="zh-CN" altLang="en-US" sz="1600" smtClean="0"/>
              <a:t>用户名：&lt;</a:t>
            </a:r>
            <a:r>
              <a:rPr lang="en-US" altLang="zh-CN" sz="1600" smtClean="0"/>
              <a:t>input type="text" name="User" size="20"&gt;&amp;nbsp;&amp;nbsp;&amp;nbsp;&amp;nbsp;   </a:t>
            </a:r>
          </a:p>
          <a:p>
            <a:pPr>
              <a:buFont typeface="Wingdings" pitchFamily="2" charset="2"/>
              <a:buNone/>
            </a:pPr>
            <a:r>
              <a:rPr lang="zh-CN" altLang="en-US" sz="1600" smtClean="0"/>
              <a:t>密码：&lt;</a:t>
            </a:r>
            <a:r>
              <a:rPr lang="en-US" altLang="zh-CN" sz="1600" smtClean="0"/>
              <a:t>input type="password" name="pwd" size="20"&gt;&lt;br&gt; &lt;br&gt;   </a:t>
            </a:r>
            <a:endParaRPr lang="zh-CN" altLang="en-US" sz="1600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/>
          </p:cNvSpPr>
          <p:nvPr>
            <p:ph type="body" idx="4294967295"/>
          </p:nvPr>
        </p:nvSpPr>
        <p:spPr>
          <a:xfrm>
            <a:off x="685800" y="1828800"/>
            <a:ext cx="8458200" cy="5029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1600" smtClean="0"/>
              <a:t>浏览器类型: &lt;</a:t>
            </a:r>
            <a:r>
              <a:rPr lang="en-US" altLang="zh-CN" sz="1600" smtClean="0"/>
              <a:t>input type="radio" name="radio" value="ie" checked &gt;IE &amp;nbsp;&amp;nbsp;  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 	    &lt;input type="radio" name="radio" value="ns"&gt;Netscape &lt;br&gt; 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 </a:t>
            </a:r>
            <a:r>
              <a:rPr lang="zh-CN" altLang="en-US" sz="1600" smtClean="0"/>
              <a:t>资料选项：</a:t>
            </a:r>
          </a:p>
          <a:p>
            <a:pPr>
              <a:buFont typeface="Wingdings" pitchFamily="2" charset="2"/>
              <a:buNone/>
            </a:pPr>
            <a:r>
              <a:rPr lang="zh-CN" altLang="en-US" sz="1600" smtClean="0"/>
              <a:t>  &lt;</a:t>
            </a:r>
            <a:r>
              <a:rPr lang="en-US" altLang="zh-CN" sz="1600" smtClean="0"/>
              <a:t>input type="checkbox" name="check1" value="ON" checked&gt;</a:t>
            </a:r>
            <a:r>
              <a:rPr lang="zh-CN" altLang="en-US" sz="1600" smtClean="0"/>
              <a:t>标题</a:t>
            </a:r>
          </a:p>
          <a:p>
            <a:pPr>
              <a:buFont typeface="Wingdings" pitchFamily="2" charset="2"/>
              <a:buNone/>
            </a:pPr>
            <a:r>
              <a:rPr lang="zh-CN" altLang="en-US" sz="1600" smtClean="0"/>
              <a:t>  &lt;</a:t>
            </a:r>
            <a:r>
              <a:rPr lang="en-US" altLang="zh-CN" sz="1600" smtClean="0"/>
              <a:t>input type="checkbox" name="check2" value="ON"&gt;</a:t>
            </a:r>
            <a:r>
              <a:rPr lang="zh-CN" altLang="en-US" sz="1600" smtClean="0"/>
              <a:t>详细 </a:t>
            </a:r>
          </a:p>
          <a:p>
            <a:pPr>
              <a:buFont typeface="Wingdings" pitchFamily="2" charset="2"/>
              <a:buNone/>
            </a:pPr>
            <a:r>
              <a:rPr lang="zh-CN" altLang="en-US" sz="1600" smtClean="0"/>
              <a:t>  &lt;</a:t>
            </a:r>
            <a:r>
              <a:rPr lang="en-US" altLang="zh-CN" sz="1600" smtClean="0"/>
              <a:t>input type="hidden" name="hidden" value="transPara"&gt;  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  &lt;/p&gt;&lt;p align="center"&gt;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  &lt;input type="submit" value=" </a:t>
            </a:r>
            <a:r>
              <a:rPr lang="zh-CN" altLang="en-US" sz="1600" smtClean="0"/>
              <a:t>提交"&gt;   </a:t>
            </a:r>
          </a:p>
          <a:p>
            <a:pPr>
              <a:buFont typeface="Wingdings" pitchFamily="2" charset="2"/>
              <a:buNone/>
            </a:pPr>
            <a:r>
              <a:rPr lang="zh-CN" altLang="en-US" sz="1600" smtClean="0"/>
              <a:t>  &lt;</a:t>
            </a:r>
            <a:r>
              <a:rPr lang="en-US" altLang="zh-CN" sz="1600" smtClean="0"/>
              <a:t>input type="reset" value="</a:t>
            </a:r>
            <a:r>
              <a:rPr lang="zh-CN" altLang="en-US" sz="1600" smtClean="0"/>
              <a:t>全部重写"&gt;&lt;/</a:t>
            </a:r>
            <a:r>
              <a:rPr lang="en-US" altLang="zh-CN" sz="1600" smtClean="0"/>
              <a:t>p&gt;   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&lt;/form&gt;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&lt;/body&gt;      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&lt;/html&gt;</a:t>
            </a:r>
            <a:endParaRPr lang="zh-CN" altLang="en-US" sz="1600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Post.jsp</a:t>
            </a:r>
            <a:r>
              <a:rPr lang="zh-CN" altLang="en-US" cap="none" smtClean="0"/>
              <a:t>代码</a:t>
            </a:r>
          </a:p>
        </p:txBody>
      </p:sp>
      <p:sp>
        <p:nvSpPr>
          <p:cNvPr id="70658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1989138"/>
            <a:ext cx="9144000" cy="4572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&lt;%@ page contentType="text/html;charset=gb2312"%&gt;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&lt;html&gt;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&lt;head&gt;&lt;title&gt;test&lt;/title&gt;&lt;/head&gt;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&lt;body&gt;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&lt;%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	out.println("</a:t>
            </a:r>
            <a:r>
              <a:rPr lang="zh-CN" altLang="en-US" sz="1600" smtClean="0"/>
              <a:t>用户名："+</a:t>
            </a:r>
            <a:r>
              <a:rPr lang="en-US" altLang="zh-CN" sz="1600" smtClean="0"/>
              <a:t>request.getParameter("User")+"&lt;br&gt;");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	out.println("</a:t>
            </a:r>
            <a:r>
              <a:rPr lang="zh-CN" altLang="en-US" sz="1600" smtClean="0"/>
              <a:t>密码："+</a:t>
            </a:r>
            <a:r>
              <a:rPr lang="en-US" altLang="zh-CN" sz="1600" smtClean="0"/>
              <a:t>request.getParameter("pwd")+"&lt;br&gt;");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	out.println("</a:t>
            </a:r>
            <a:r>
              <a:rPr lang="zh-CN" altLang="en-US" sz="1600" smtClean="0"/>
              <a:t>浏览器："+</a:t>
            </a:r>
            <a:r>
              <a:rPr lang="en-US" altLang="zh-CN" sz="1600" smtClean="0"/>
              <a:t>request.getParameter("radio")+"&lt;br&gt;");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	out.println("</a:t>
            </a:r>
            <a:r>
              <a:rPr lang="zh-CN" altLang="en-US" sz="1600" smtClean="0"/>
              <a:t>标题："+</a:t>
            </a:r>
            <a:r>
              <a:rPr lang="en-US" altLang="zh-CN" sz="1600" smtClean="0"/>
              <a:t>request.getParameter("check1")+"&lt;br&gt;");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	out.println("</a:t>
            </a:r>
            <a:r>
              <a:rPr lang="zh-CN" altLang="en-US" sz="1600" smtClean="0"/>
              <a:t>详细："+</a:t>
            </a:r>
            <a:r>
              <a:rPr lang="en-US" altLang="zh-CN" sz="1600" smtClean="0"/>
              <a:t>request.getParameter("check2")+"&lt;br&gt;");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	out.println("</a:t>
            </a:r>
            <a:r>
              <a:rPr lang="zh-CN" altLang="en-US" sz="1600" smtClean="0"/>
              <a:t>隐含："+</a:t>
            </a:r>
            <a:r>
              <a:rPr lang="en-US" altLang="zh-CN" sz="1600" smtClean="0"/>
              <a:t>request.getParameter("hidden")+"&lt;br&gt;");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	out.println("getContentLength()="+request.getContentLength()+"&lt;br&gt;");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	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/>
          </p:cNvSpPr>
          <p:nvPr>
            <p:ph type="body" idx="4294967295"/>
          </p:nvPr>
        </p:nvSpPr>
        <p:spPr>
          <a:xfrm>
            <a:off x="539750" y="1916113"/>
            <a:ext cx="8382000" cy="5181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1400" smtClean="0"/>
              <a:t>	out.println("getContentType()="+request.getContentType()+"&lt;br&gt;");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smtClean="0"/>
              <a:t>	out.println("getRequestURI()="+request.getRequestURI()+"&lt;br&gt;");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smtClean="0"/>
              <a:t>	out.println("getServerPort()="+request.getServerPort()+"&lt;br&gt;");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smtClean="0"/>
              <a:t>	out.println("getServerName()="+request.getServerName()+"&lt;br&gt;");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smtClean="0"/>
              <a:t>	out.println("getProtocol()="+request.getProtocol()+"&lt;br&gt;");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smtClean="0"/>
              <a:t>	out.println("getRemoteAddr()="+request.getRemoteAddr()+"&lt;br&gt;");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smtClean="0"/>
              <a:t>	out.println("getHeaderNames()="+request.getHeaderNames()+"&lt;br&gt;");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smtClean="0"/>
              <a:t>	out.println("getMethod()="+request.getMethod()+"&lt;br&gt;");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smtClean="0"/>
              <a:t>	out.println("getServletPath()="+request.getServletPath()+"&lt;br&gt;");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smtClean="0"/>
              <a:t>	out.println("isRequestedSessionIdValid()="+request.isRequestedSessionIdValid()+</a:t>
            </a:r>
          </a:p>
          <a:p>
            <a:pPr>
              <a:buFont typeface="Wingdings" pitchFamily="2" charset="2"/>
              <a:buNone/>
            </a:pPr>
            <a:r>
              <a:rPr lang="en-US" altLang="zh-CN" sz="1400" smtClean="0"/>
              <a:t>              "&lt;br&gt;");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smtClean="0"/>
              <a:t>%&gt;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smtClean="0"/>
              <a:t>&lt;/body&gt;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smtClean="0"/>
              <a:t>&lt;/html&gt;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2600" cap="none" smtClean="0">
                <a:solidFill>
                  <a:schemeClr val="tx1"/>
                </a:solidFill>
              </a:rPr>
              <a:t>运行结果</a:t>
            </a:r>
          </a:p>
        </p:txBody>
      </p:sp>
      <p:pic>
        <p:nvPicPr>
          <p:cNvPr id="72706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611188" y="1916113"/>
            <a:ext cx="8153400" cy="4648200"/>
          </a:xfr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29" name="Picture 2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609600" y="1600200"/>
            <a:ext cx="8229600" cy="4572000"/>
          </a:xfr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application</a:t>
            </a:r>
            <a:r>
              <a:rPr lang="zh-CN" altLang="en-US" cap="none" smtClean="0"/>
              <a:t>对象 </a:t>
            </a:r>
          </a:p>
        </p:txBody>
      </p:sp>
      <p:sp>
        <p:nvSpPr>
          <p:cNvPr id="7475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站点所有的用户公用一个</a:t>
            </a:r>
            <a:r>
              <a:rPr lang="en-US" altLang="zh-CN" smtClean="0"/>
              <a:t>application</a:t>
            </a:r>
            <a:r>
              <a:rPr lang="zh-CN" altLang="en-US" smtClean="0"/>
              <a:t>对象，当站点服务器开启的时候，</a:t>
            </a:r>
            <a:r>
              <a:rPr lang="en-US" altLang="zh-CN" smtClean="0"/>
              <a:t>application</a:t>
            </a:r>
            <a:r>
              <a:rPr lang="zh-CN" altLang="en-US" smtClean="0"/>
              <a:t>就被创建，直到网站关闭。利用</a:t>
            </a:r>
            <a:r>
              <a:rPr lang="en-US" altLang="zh-CN" smtClean="0"/>
              <a:t>application</a:t>
            </a:r>
            <a:r>
              <a:rPr lang="zh-CN" altLang="en-US" smtClean="0"/>
              <a:t>这一特性，可以方便地创建聊天室和网站计数器等常用站点应用程序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 </a:t>
            </a:r>
            <a:r>
              <a:rPr lang="en-US" altLang="zh-CN" cap="none" smtClean="0"/>
              <a:t>JSP</a:t>
            </a:r>
            <a:r>
              <a:rPr lang="zh-CN" altLang="en-US" cap="none" smtClean="0"/>
              <a:t>页面结构 </a:t>
            </a:r>
          </a:p>
        </p:txBody>
      </p:sp>
      <p:sp>
        <p:nvSpPr>
          <p:cNvPr id="2048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800" smtClean="0"/>
              <a:t>在一个</a:t>
            </a:r>
            <a:r>
              <a:rPr lang="en-US" altLang="zh-CN" sz="1800" smtClean="0"/>
              <a:t>JSP</a:t>
            </a:r>
            <a:r>
              <a:rPr lang="zh-CN" altLang="en-US" sz="1800" smtClean="0"/>
              <a:t>页面中，主要分为三种元素：编译指令、操作指令和</a:t>
            </a:r>
            <a:r>
              <a:rPr lang="en-US" altLang="zh-CN" sz="1800" smtClean="0"/>
              <a:t>JSP</a:t>
            </a:r>
            <a:r>
              <a:rPr lang="zh-CN" altLang="en-US" sz="1800" smtClean="0"/>
              <a:t>代码。</a:t>
            </a:r>
          </a:p>
          <a:p>
            <a:pPr>
              <a:lnSpc>
                <a:spcPct val="80000"/>
              </a:lnSpc>
            </a:pPr>
            <a:endParaRPr lang="zh-CN" altLang="en-US" sz="1800" smtClean="0"/>
          </a:p>
          <a:p>
            <a:pPr lvl="1">
              <a:lnSpc>
                <a:spcPct val="80000"/>
              </a:lnSpc>
            </a:pPr>
            <a:r>
              <a:rPr lang="zh-CN" altLang="en-US" sz="1700" smtClean="0"/>
              <a:t>编译指令告诉</a:t>
            </a:r>
            <a:r>
              <a:rPr lang="en-US" altLang="zh-CN" sz="1700" smtClean="0"/>
              <a:t>JSP</a:t>
            </a:r>
            <a:r>
              <a:rPr lang="zh-CN" altLang="en-US" sz="1700" smtClean="0"/>
              <a:t>的解释引擎（比如：</a:t>
            </a:r>
            <a:r>
              <a:rPr lang="en-US" altLang="zh-CN" sz="1700" smtClean="0"/>
              <a:t>Tomcat</a:t>
            </a:r>
            <a:r>
              <a:rPr lang="zh-CN" altLang="en-US" sz="1700" smtClean="0"/>
              <a:t>），需要在编译时做什么动作，比如引入一个其它的类，设置</a:t>
            </a:r>
            <a:r>
              <a:rPr lang="en-US" altLang="zh-CN" sz="1700" smtClean="0"/>
              <a:t>JSP</a:t>
            </a:r>
            <a:r>
              <a:rPr lang="zh-CN" altLang="en-US" sz="1700" smtClean="0"/>
              <a:t>页面的使用什么语言编码等。</a:t>
            </a:r>
          </a:p>
          <a:p>
            <a:pPr lvl="1">
              <a:lnSpc>
                <a:spcPct val="80000"/>
              </a:lnSpc>
            </a:pPr>
            <a:endParaRPr lang="zh-CN" altLang="en-US" sz="1700" smtClean="0"/>
          </a:p>
          <a:p>
            <a:pPr lvl="1">
              <a:lnSpc>
                <a:spcPct val="80000"/>
              </a:lnSpc>
            </a:pPr>
            <a:r>
              <a:rPr lang="zh-CN" altLang="en-US" sz="1700" smtClean="0"/>
              <a:t>操作指令则是在</a:t>
            </a:r>
            <a:r>
              <a:rPr lang="en-US" altLang="zh-CN" sz="1700" smtClean="0"/>
              <a:t>JSP</a:t>
            </a:r>
            <a:r>
              <a:rPr lang="zh-CN" altLang="en-US" sz="1700" smtClean="0"/>
              <a:t>页面被请求时，动态执行的，比如可以根据某个条件动态跳转到另外一个页面。</a:t>
            </a:r>
          </a:p>
          <a:p>
            <a:pPr lvl="1">
              <a:lnSpc>
                <a:spcPct val="80000"/>
              </a:lnSpc>
            </a:pPr>
            <a:endParaRPr lang="zh-CN" altLang="en-US" sz="1700" smtClean="0"/>
          </a:p>
          <a:p>
            <a:pPr lvl="1">
              <a:lnSpc>
                <a:spcPct val="80000"/>
              </a:lnSpc>
            </a:pPr>
            <a:r>
              <a:rPr lang="en-US" altLang="zh-CN" sz="1700" smtClean="0"/>
              <a:t>JSP</a:t>
            </a:r>
            <a:r>
              <a:rPr lang="zh-CN" altLang="en-US" sz="1700" smtClean="0"/>
              <a:t>代码指的就是我们自己嵌入在</a:t>
            </a:r>
            <a:r>
              <a:rPr lang="en-US" altLang="zh-CN" sz="1700" smtClean="0"/>
              <a:t>JSP</a:t>
            </a:r>
            <a:r>
              <a:rPr lang="zh-CN" altLang="en-US" sz="1700" smtClean="0"/>
              <a:t>页面中的</a:t>
            </a:r>
            <a:r>
              <a:rPr lang="en-US" altLang="zh-CN" sz="1700" smtClean="0"/>
              <a:t>Java</a:t>
            </a:r>
            <a:r>
              <a:rPr lang="zh-CN" altLang="en-US" sz="1700" smtClean="0"/>
              <a:t>代码，这又分为两种：第一种是</a:t>
            </a:r>
            <a:r>
              <a:rPr lang="en-US" altLang="zh-CN" sz="1700" smtClean="0"/>
              <a:t>JSP</a:t>
            </a:r>
            <a:r>
              <a:rPr lang="zh-CN" altLang="en-US" sz="1700" smtClean="0"/>
              <a:t>页面中一些变量和方法的声明，在声明时，使用“</a:t>
            </a:r>
            <a:r>
              <a:rPr lang="en-US" altLang="zh-CN" sz="1700" smtClean="0"/>
              <a:t>&lt;%!”</a:t>
            </a:r>
            <a:r>
              <a:rPr lang="zh-CN" altLang="en-US" sz="1700" smtClean="0"/>
              <a:t>和“</a:t>
            </a:r>
            <a:r>
              <a:rPr lang="en-US" altLang="zh-CN" sz="1700" smtClean="0"/>
              <a:t>%&gt;”</a:t>
            </a:r>
            <a:r>
              <a:rPr lang="zh-CN" altLang="en-US" sz="1700" smtClean="0"/>
              <a:t>标记。另外一种，就是常用到的用“</a:t>
            </a:r>
            <a:r>
              <a:rPr lang="en-US" altLang="zh-CN" sz="1700" smtClean="0"/>
              <a:t>&lt;%”</a:t>
            </a:r>
            <a:r>
              <a:rPr lang="zh-CN" altLang="en-US" sz="1700" smtClean="0"/>
              <a:t>和“</a:t>
            </a:r>
            <a:r>
              <a:rPr lang="en-US" altLang="zh-CN" sz="1700" smtClean="0"/>
              <a:t>%&gt;”</a:t>
            </a:r>
            <a:r>
              <a:rPr lang="zh-CN" altLang="en-US" sz="1700" smtClean="0"/>
              <a:t>包含的</a:t>
            </a:r>
            <a:r>
              <a:rPr lang="en-US" altLang="zh-CN" sz="1700" smtClean="0"/>
              <a:t>JSP</a:t>
            </a:r>
            <a:r>
              <a:rPr lang="zh-CN" altLang="en-US" sz="1700" smtClean="0"/>
              <a:t>代码块：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application</a:t>
            </a:r>
            <a:r>
              <a:rPr lang="zh-CN" altLang="en-US" cap="none" smtClean="0"/>
              <a:t>的自定义属性 </a:t>
            </a:r>
          </a:p>
        </p:txBody>
      </p:sp>
      <p:sp>
        <p:nvSpPr>
          <p:cNvPr id="7577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 smtClean="0"/>
              <a:t>public void setAttribute(String key, Object obj)</a:t>
            </a:r>
            <a:r>
              <a:rPr lang="zh-CN" altLang="en-US" sz="2000" smtClean="0"/>
              <a:t>，将对象</a:t>
            </a:r>
            <a:r>
              <a:rPr lang="en-US" altLang="zh-CN" sz="2000" smtClean="0"/>
              <a:t>obj</a:t>
            </a:r>
            <a:r>
              <a:rPr lang="zh-CN" altLang="en-US" sz="2000" smtClean="0"/>
              <a:t>添加到</a:t>
            </a:r>
            <a:r>
              <a:rPr lang="en-US" altLang="zh-CN" sz="2000" smtClean="0"/>
              <a:t>application</a:t>
            </a:r>
            <a:r>
              <a:rPr lang="zh-CN" altLang="en-US" sz="2000" smtClean="0"/>
              <a:t>对象中，并为添加的对象添加一个索引关键字</a:t>
            </a:r>
            <a:r>
              <a:rPr lang="en-US" altLang="zh-CN" sz="2000" smtClean="0"/>
              <a:t>key</a:t>
            </a:r>
            <a:r>
              <a:rPr lang="zh-CN" altLang="en-US" sz="2000" smtClean="0"/>
              <a:t>。</a:t>
            </a:r>
          </a:p>
          <a:p>
            <a:endParaRPr lang="zh-CN" altLang="en-US" sz="2000" smtClean="0"/>
          </a:p>
          <a:p>
            <a:r>
              <a:rPr lang="en-US" altLang="zh-CN" sz="2000" smtClean="0"/>
              <a:t>public Object getAttribute(String key)</a:t>
            </a:r>
            <a:r>
              <a:rPr lang="zh-CN" altLang="en-US" sz="2000" smtClean="0"/>
              <a:t>，获取</a:t>
            </a:r>
            <a:r>
              <a:rPr lang="en-US" altLang="zh-CN" sz="2000" smtClean="0"/>
              <a:t>application</a:t>
            </a:r>
            <a:r>
              <a:rPr lang="zh-CN" altLang="en-US" sz="2000" smtClean="0"/>
              <a:t>对象中含有关键字</a:t>
            </a:r>
            <a:r>
              <a:rPr lang="en-US" altLang="zh-CN" sz="2000" smtClean="0"/>
              <a:t>key</a:t>
            </a:r>
            <a:r>
              <a:rPr lang="zh-CN" altLang="en-US" sz="2000" smtClean="0"/>
              <a:t>的对象。由于任何对象都可以添加到</a:t>
            </a:r>
            <a:r>
              <a:rPr lang="en-US" altLang="zh-CN" sz="2000" smtClean="0"/>
              <a:t>application</a:t>
            </a:r>
            <a:r>
              <a:rPr lang="zh-CN" altLang="en-US" sz="2000" smtClean="0"/>
              <a:t>中，因此用此方法取回对象的时候，需要强制转化为原来的类型。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>
                <a:solidFill>
                  <a:schemeClr val="tx1"/>
                </a:solidFill>
              </a:rPr>
              <a:t>自定义属性</a:t>
            </a:r>
          </a:p>
        </p:txBody>
      </p:sp>
      <p:sp>
        <p:nvSpPr>
          <p:cNvPr id="76802" name="Rectangle 3"/>
          <p:cNvSpPr>
            <a:spLocks noChangeArrowheads="1"/>
          </p:cNvSpPr>
          <p:nvPr/>
        </p:nvSpPr>
        <p:spPr bwMode="auto">
          <a:xfrm>
            <a:off x="179388" y="1844675"/>
            <a:ext cx="7740650" cy="3113088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案例名称：自定义属性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4-19.jsp</a:t>
            </a:r>
            <a:endParaRPr lang="en-US" altLang="zh-CN"/>
          </a:p>
          <a:p>
            <a:pPr eaLnBrk="0" hangingPunct="0"/>
            <a:r>
              <a:rPr lang="en-US" altLang="zh-CN"/>
              <a:t>&lt;%@ page contentType="text/html;charset=GBK" %&gt;</a:t>
            </a:r>
          </a:p>
          <a:p>
            <a:pPr eaLnBrk="0" hangingPunct="0"/>
            <a:r>
              <a:rPr lang="en-US" altLang="zh-CN"/>
              <a:t>&lt;%</a:t>
            </a:r>
          </a:p>
          <a:p>
            <a:pPr eaLnBrk="0" hangingPunct="0"/>
            <a:r>
              <a:rPr lang="en-US" altLang="zh-CN"/>
              <a:t>	String str = "</a:t>
            </a:r>
            <a:r>
              <a:rPr lang="zh-CN" altLang="en-US"/>
              <a:t>你好</a:t>
            </a:r>
            <a:r>
              <a:rPr lang="en-US" altLang="zh-CN"/>
              <a:t>";</a:t>
            </a:r>
          </a:p>
          <a:p>
            <a:pPr eaLnBrk="0" hangingPunct="0"/>
            <a:r>
              <a:rPr lang="en-US" altLang="zh-CN"/>
              <a:t>	application.setAttribute("greeting",str); </a:t>
            </a:r>
          </a:p>
          <a:p>
            <a:pPr eaLnBrk="0" hangingPunct="0"/>
            <a:r>
              <a:rPr lang="en-US" altLang="zh-CN"/>
              <a:t>%&gt;</a:t>
            </a:r>
          </a:p>
          <a:p>
            <a:pPr eaLnBrk="0" hangingPunct="0"/>
            <a:r>
              <a:rPr lang="en-US" altLang="zh-CN"/>
              <a:t>&lt;%</a:t>
            </a:r>
          </a:p>
          <a:p>
            <a:pPr eaLnBrk="0" hangingPunct="0"/>
            <a:r>
              <a:rPr lang="en-US" altLang="zh-CN"/>
              <a:t>	String strBack = (String)application.getAttribute("greeting");</a:t>
            </a:r>
          </a:p>
          <a:p>
            <a:pPr eaLnBrk="0" hangingPunct="0"/>
            <a:r>
              <a:rPr lang="en-US" altLang="zh-CN"/>
              <a:t>	out.print(strBack);</a:t>
            </a:r>
          </a:p>
          <a:p>
            <a:pPr eaLnBrk="0" hangingPunct="0"/>
            <a:r>
              <a:rPr lang="en-US" altLang="zh-CN"/>
              <a:t>%&gt;</a:t>
            </a:r>
          </a:p>
        </p:txBody>
      </p:sp>
      <p:pic>
        <p:nvPicPr>
          <p:cNvPr id="76803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484438" y="5013325"/>
            <a:ext cx="5124450" cy="1666875"/>
          </a:xfr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>
                <a:solidFill>
                  <a:schemeClr val="tx1"/>
                </a:solidFill>
              </a:rPr>
              <a:t>自定义属性</a:t>
            </a:r>
          </a:p>
        </p:txBody>
      </p:sp>
      <p:sp>
        <p:nvSpPr>
          <p:cNvPr id="77826" name="Rectangle 3"/>
          <p:cNvSpPr>
            <a:spLocks noChangeArrowheads="1"/>
          </p:cNvSpPr>
          <p:nvPr/>
        </p:nvSpPr>
        <p:spPr bwMode="auto">
          <a:xfrm>
            <a:off x="250825" y="2060575"/>
            <a:ext cx="7740650" cy="2014538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案例名称：自定义属性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4-20.jsp</a:t>
            </a:r>
            <a:endParaRPr lang="en-US" altLang="zh-CN"/>
          </a:p>
          <a:p>
            <a:pPr eaLnBrk="0" hangingPunct="0"/>
            <a:r>
              <a:rPr lang="en-US" altLang="zh-CN"/>
              <a:t>&lt;%@ page contentType="text/html;charset=GBK" %&gt;</a:t>
            </a:r>
          </a:p>
          <a:p>
            <a:pPr eaLnBrk="0" hangingPunct="0"/>
            <a:r>
              <a:rPr lang="en-US" altLang="zh-CN"/>
              <a:t>&lt;%</a:t>
            </a:r>
          </a:p>
          <a:p>
            <a:pPr eaLnBrk="0" hangingPunct="0"/>
            <a:r>
              <a:rPr lang="en-US" altLang="zh-CN"/>
              <a:t>	String strBack = (String)application.getAttribute("greeting");</a:t>
            </a:r>
          </a:p>
          <a:p>
            <a:pPr eaLnBrk="0" hangingPunct="0"/>
            <a:r>
              <a:rPr lang="en-US" altLang="zh-CN"/>
              <a:t>	out.print(strBack);</a:t>
            </a:r>
          </a:p>
          <a:p>
            <a:pPr eaLnBrk="0" hangingPunct="0"/>
            <a:r>
              <a:rPr lang="en-US" altLang="zh-CN"/>
              <a:t>%&gt;</a:t>
            </a:r>
          </a:p>
        </p:txBody>
      </p:sp>
      <p:pic>
        <p:nvPicPr>
          <p:cNvPr id="77827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122488" y="4038600"/>
            <a:ext cx="4924425" cy="1974850"/>
          </a:xfr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网页计数器 </a:t>
            </a:r>
          </a:p>
        </p:txBody>
      </p:sp>
      <p:sp>
        <p:nvSpPr>
          <p:cNvPr id="78850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6230938" cy="4873625"/>
          </a:xfrm>
        </p:spPr>
        <p:txBody>
          <a:bodyPr/>
          <a:lstStyle/>
          <a:p>
            <a:r>
              <a:rPr lang="zh-CN" altLang="en-US" sz="1400" smtClean="0"/>
              <a:t>网页计数器是</a:t>
            </a:r>
            <a:r>
              <a:rPr lang="en-US" altLang="zh-CN" sz="1400" smtClean="0"/>
              <a:t>application </a:t>
            </a:r>
            <a:r>
              <a:rPr lang="zh-CN" altLang="en-US" sz="1400" smtClean="0"/>
              <a:t>对象的又一个用途，因为</a:t>
            </a:r>
            <a:r>
              <a:rPr lang="en-US" altLang="zh-CN" sz="1400" smtClean="0"/>
              <a:t>application</a:t>
            </a:r>
            <a:r>
              <a:rPr lang="zh-CN" altLang="en-US" sz="1400" smtClean="0"/>
              <a:t>是所有的用户所共有的，所以可以存储计数器的值，当有新用户访问网页时自动增加计数器的值。 </a:t>
            </a:r>
          </a:p>
        </p:txBody>
      </p:sp>
      <p:pic>
        <p:nvPicPr>
          <p:cNvPr id="78851" name="Picture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154113" y="4381500"/>
            <a:ext cx="3660775" cy="1627188"/>
          </a:xfrm>
        </p:spPr>
      </p:pic>
      <p:sp>
        <p:nvSpPr>
          <p:cNvPr id="78852" name="Rectangle 5"/>
          <p:cNvSpPr>
            <a:spLocks noChangeArrowheads="1"/>
          </p:cNvSpPr>
          <p:nvPr/>
        </p:nvSpPr>
        <p:spPr bwMode="auto">
          <a:xfrm>
            <a:off x="1908175" y="3284538"/>
            <a:ext cx="3859213" cy="64135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algn="ctr" eaLnBrk="0" hangingPunct="0"/>
            <a:r>
              <a:rPr lang="zh-CN" altLang="en-US" b="1"/>
              <a:t>案例名称：网页计数器版本一</a:t>
            </a:r>
            <a:endParaRPr lang="zh-CN" altLang="en-US"/>
          </a:p>
          <a:p>
            <a:pPr algn="ctr" eaLnBrk="0" hangingPunct="0"/>
            <a:r>
              <a:rPr lang="zh-CN" altLang="en-US" b="1"/>
              <a:t>程序名称：</a:t>
            </a:r>
            <a:r>
              <a:rPr lang="en-US" altLang="zh-CN" b="1"/>
              <a:t>CountV1.jsp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zh-CN" altLang="en-US" cap="none" smtClean="0"/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47813" y="188913"/>
            <a:ext cx="7340600" cy="6335712"/>
          </a:xfrm>
          <a:solidFill>
            <a:srgbClr val="E6E6E6"/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200" b="1" smtClean="0"/>
              <a:t>案例名称：网页计数器</a:t>
            </a:r>
          </a:p>
          <a:p>
            <a:pPr>
              <a:lnSpc>
                <a:spcPct val="80000"/>
              </a:lnSpc>
            </a:pPr>
            <a:r>
              <a:rPr lang="zh-CN" altLang="en-US" sz="1200" b="1" smtClean="0"/>
              <a:t>程序名称： </a:t>
            </a:r>
            <a:r>
              <a:rPr lang="en-US" altLang="zh-CN" sz="1200" b="1" smtClean="0"/>
              <a:t>CountV1.jsp</a:t>
            </a:r>
            <a:endParaRPr lang="en-US" altLang="zh-CN" sz="1200" smtClean="0"/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&lt;html&gt;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&lt;head&gt;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&lt;title&gt;</a:t>
            </a:r>
            <a:r>
              <a:rPr lang="zh-CN" altLang="en-US" sz="1200" b="1" smtClean="0"/>
              <a:t>一个计数器的例子</a:t>
            </a:r>
            <a:r>
              <a:rPr lang="en-US" altLang="zh-CN" sz="1200" b="1" smtClean="0"/>
              <a:t>&lt;/title&gt;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&lt;%@ page contentType="text/html;charset=GB2312" %&gt;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&lt;/head&gt;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&lt;body&gt;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&lt;%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  Integer count=null;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  synchronized(application)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  {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    count=(Integer)application.getAttribute("change");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    if(count==null)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     count=new Integer(0);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     count=new Integer(count.intValue()+1);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     application.setAttribute("change",count);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  }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%&gt;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&lt;h3&gt;</a:t>
            </a:r>
            <a:r>
              <a:rPr lang="zh-CN" altLang="en-US" sz="1200" b="1" smtClean="0"/>
              <a:t>欢迎你！ </a:t>
            </a:r>
            <a:r>
              <a:rPr lang="en-US" altLang="zh-CN" sz="1200" b="1" smtClean="0"/>
              <a:t>&lt;br&gt;&lt;br&gt;</a:t>
            </a:r>
          </a:p>
          <a:p>
            <a:pPr>
              <a:lnSpc>
                <a:spcPct val="80000"/>
              </a:lnSpc>
            </a:pPr>
            <a:r>
              <a:rPr lang="zh-CN" altLang="en-US" sz="1200" b="1" smtClean="0"/>
              <a:t>你是访问本网页的第</a:t>
            </a:r>
            <a:r>
              <a:rPr lang="en-US" altLang="zh-CN" sz="1200" b="1" smtClean="0"/>
              <a:t>&lt;%=count%&gt;</a:t>
            </a:r>
            <a:r>
              <a:rPr lang="zh-CN" altLang="en-US" sz="1200" b="1" smtClean="0"/>
              <a:t>位客人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&lt;/h3&gt;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&lt;/body&gt;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&lt;/html&gt;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sz="2600" cap="none" smtClean="0"/>
              <a:t>application</a:t>
            </a:r>
            <a:r>
              <a:rPr lang="zh-CN" altLang="en-US" sz="2600" cap="none" smtClean="0"/>
              <a:t>对象运行示例</a:t>
            </a:r>
          </a:p>
        </p:txBody>
      </p:sp>
      <p:sp>
        <p:nvSpPr>
          <p:cNvPr id="80898" name="Rectangle 3"/>
          <p:cNvSpPr>
            <a:spLocks noGrp="1"/>
          </p:cNvSpPr>
          <p:nvPr>
            <p:ph type="body" idx="4294967295"/>
          </p:nvPr>
        </p:nvSpPr>
        <p:spPr>
          <a:xfrm>
            <a:off x="1042988" y="1844675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200" smtClean="0"/>
              <a:t>&lt;%--</a:t>
            </a:r>
            <a:r>
              <a:rPr lang="en-US" altLang="zh-CN" sz="1200" smtClean="0"/>
              <a:t>application</a:t>
            </a:r>
            <a:r>
              <a:rPr lang="zh-CN" altLang="en-US" sz="1200" smtClean="0"/>
              <a:t>对象示例，</a:t>
            </a:r>
            <a:r>
              <a:rPr lang="en-US" altLang="zh-CN" sz="1200" smtClean="0"/>
              <a:t>peixun2.13.jsp</a:t>
            </a:r>
            <a:r>
              <a:rPr lang="zh-CN" altLang="en-US" sz="1200" smtClean="0"/>
              <a:t>文件代码--%&gt;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200" smtClean="0"/>
              <a:t>&lt;%@ </a:t>
            </a:r>
            <a:r>
              <a:rPr lang="en-US" altLang="zh-CN" sz="1200" smtClean="0"/>
              <a:t>page contentType="text/html;charset=gb2312"%&gt;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200" smtClean="0"/>
              <a:t>&lt;html&gt;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200" smtClean="0"/>
              <a:t>	&lt;head&gt;&lt;title&gt;application&lt;/title&gt;&lt;head&gt;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200" smtClean="0"/>
              <a:t>&lt;body&gt;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200" smtClean="0"/>
              <a:t>&lt;% out.println("Java Servlet API Version "+application.getMajorVersion()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200" smtClean="0"/>
              <a:t>	+"."+application.getMinorVersion()+"&lt;br&gt;");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200" smtClean="0"/>
              <a:t>	out.println("peixun2.13.jsp's MIME type is:"+application.getMimeType("peixun2.13.jsp")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200" smtClean="0"/>
              <a:t>	+"&lt;br&gt;");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200" smtClean="0"/>
              <a:t>	out.println("URL of 'peixun2.13.jsp' is: "+application.getResource(“/peixun2.13.jsp")+"&lt;br&gt;");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200" smtClean="0"/>
              <a:t>	out.println("getServerInfo()="+application.getServerInfo()+"&lt;br&gt;");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200" smtClean="0"/>
              <a:t>	out.println(application.getRealPath(" "));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200" smtClean="0"/>
              <a:t>	application.log("Add a Record to log_file");  %&gt;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200" smtClean="0"/>
              <a:t>&lt;/body&gt;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200" smtClean="0"/>
              <a:t>&lt;/html&gt;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1200" smtClean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 </a:t>
            </a:r>
            <a:r>
              <a:rPr lang="en-US" altLang="zh-CN" cap="none" smtClean="0"/>
              <a:t>session</a:t>
            </a:r>
            <a:r>
              <a:rPr lang="zh-CN" altLang="en-US" cap="none" smtClean="0"/>
              <a:t>对象 </a:t>
            </a:r>
          </a:p>
        </p:txBody>
      </p:sp>
      <p:sp>
        <p:nvSpPr>
          <p:cNvPr id="8192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 smtClean="0"/>
              <a:t>session</a:t>
            </a:r>
            <a:r>
              <a:rPr lang="zh-CN" altLang="en-US" sz="2000" smtClean="0"/>
              <a:t>对象是</a:t>
            </a:r>
            <a:r>
              <a:rPr lang="en-US" altLang="zh-CN" sz="2000" smtClean="0"/>
              <a:t>java.servlet.http.HttpSession</a:t>
            </a:r>
            <a:r>
              <a:rPr lang="zh-CN" altLang="en-US" sz="2000" smtClean="0"/>
              <a:t>类的子类的对象，它表示当前的用户会话信息。在</a:t>
            </a:r>
            <a:r>
              <a:rPr lang="en-US" altLang="zh-CN" sz="2000" smtClean="0"/>
              <a:t>session</a:t>
            </a:r>
            <a:r>
              <a:rPr lang="zh-CN" altLang="en-US" sz="2000" smtClean="0"/>
              <a:t>中保存在对象在当前用户连接的所有页面中都是可以被访问到的。</a:t>
            </a:r>
          </a:p>
          <a:p>
            <a:endParaRPr lang="zh-CN" altLang="en-US" sz="2000" smtClean="0"/>
          </a:p>
          <a:p>
            <a:r>
              <a:rPr lang="zh-CN" altLang="en-US" sz="2000" smtClean="0"/>
              <a:t>可以使用</a:t>
            </a:r>
            <a:r>
              <a:rPr lang="en-US" altLang="zh-CN" sz="2000" smtClean="0"/>
              <a:t>Session </a:t>
            </a:r>
            <a:r>
              <a:rPr lang="zh-CN" altLang="en-US" sz="2000" smtClean="0"/>
              <a:t>对象存储用户登录网站时候的信息。当用户在页面之间跳转时，存储在</a:t>
            </a:r>
            <a:r>
              <a:rPr lang="en-US" altLang="zh-CN" sz="2000" smtClean="0"/>
              <a:t>Session</a:t>
            </a:r>
            <a:r>
              <a:rPr lang="zh-CN" altLang="en-US" sz="2000" smtClean="0"/>
              <a:t>对象中的变量不会被清除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 对</a:t>
            </a:r>
            <a:r>
              <a:rPr lang="en-US" altLang="zh-CN" cap="none" smtClean="0"/>
              <a:t>session</a:t>
            </a:r>
            <a:r>
              <a:rPr lang="zh-CN" altLang="en-US" cap="none" smtClean="0"/>
              <a:t>的理解 </a:t>
            </a:r>
          </a:p>
        </p:txBody>
      </p:sp>
      <p:sp>
        <p:nvSpPr>
          <p:cNvPr id="82946" name="Rectangle 3"/>
          <p:cNvSpPr>
            <a:spLocks noChangeArrowheads="1"/>
          </p:cNvSpPr>
          <p:nvPr/>
        </p:nvSpPr>
        <p:spPr bwMode="auto">
          <a:xfrm>
            <a:off x="0" y="2060575"/>
            <a:ext cx="6315075" cy="3113088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案例名称：使用</a:t>
            </a:r>
            <a:r>
              <a:rPr lang="en-US" altLang="zh-CN" b="1"/>
              <a:t>ID</a:t>
            </a:r>
            <a:r>
              <a:rPr lang="zh-CN" altLang="en-US" b="1"/>
              <a:t>属性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4-22.jsp</a:t>
            </a:r>
            <a:endParaRPr lang="en-US" altLang="zh-CN"/>
          </a:p>
          <a:p>
            <a:pPr eaLnBrk="0" hangingPunct="0"/>
            <a:r>
              <a:rPr lang="en-US" altLang="zh-CN"/>
              <a:t>&lt;%@ page contentType="text/html;charset=GBK" %&gt;</a:t>
            </a:r>
          </a:p>
          <a:p>
            <a:pPr eaLnBrk="0" hangingPunct="0"/>
            <a:r>
              <a:rPr lang="en-US" altLang="zh-CN"/>
              <a:t>&lt;HTML&gt;</a:t>
            </a:r>
          </a:p>
          <a:p>
            <a:pPr eaLnBrk="0" hangingPunct="0"/>
            <a:r>
              <a:rPr lang="en-US" altLang="zh-CN"/>
              <a:t>&lt;BODY&gt;</a:t>
            </a:r>
          </a:p>
          <a:p>
            <a:pPr eaLnBrk="0" hangingPunct="0"/>
            <a:r>
              <a:rPr lang="en-US" altLang="zh-CN"/>
              <a:t>&lt;%</a:t>
            </a:r>
          </a:p>
          <a:p>
            <a:pPr eaLnBrk="0" hangingPunct="0"/>
            <a:r>
              <a:rPr lang="en-US" altLang="zh-CN"/>
              <a:t>	String s = session.getId();</a:t>
            </a:r>
          </a:p>
          <a:p>
            <a:pPr eaLnBrk="0" hangingPunct="0"/>
            <a:r>
              <a:rPr lang="en-US" altLang="zh-CN"/>
              <a:t>%&gt;</a:t>
            </a:r>
          </a:p>
          <a:p>
            <a:pPr eaLnBrk="0" hangingPunct="0"/>
            <a:r>
              <a:rPr lang="zh-CN" altLang="en-US"/>
              <a:t>你的</a:t>
            </a:r>
            <a:r>
              <a:rPr lang="en-US" altLang="zh-CN"/>
              <a:t>session ID</a:t>
            </a:r>
            <a:r>
              <a:rPr lang="zh-CN" altLang="en-US"/>
              <a:t>：</a:t>
            </a:r>
            <a:r>
              <a:rPr lang="en-US" altLang="zh-CN"/>
              <a:t>&lt;%=s%&gt;</a:t>
            </a:r>
          </a:p>
          <a:p>
            <a:pPr eaLnBrk="0" hangingPunct="0"/>
            <a:r>
              <a:rPr lang="en-US" altLang="zh-CN"/>
              <a:t>&lt;/BODY&gt;</a:t>
            </a:r>
          </a:p>
          <a:p>
            <a:pPr eaLnBrk="0" hangingPunct="0"/>
            <a:r>
              <a:rPr lang="en-US" altLang="zh-CN"/>
              <a:t>&lt;/HTML&gt;</a:t>
            </a:r>
          </a:p>
        </p:txBody>
      </p:sp>
      <p:pic>
        <p:nvPicPr>
          <p:cNvPr id="82947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627313" y="4829175"/>
            <a:ext cx="5676900" cy="2028825"/>
          </a:xfr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自定义属性 </a:t>
            </a:r>
          </a:p>
        </p:txBody>
      </p:sp>
      <p:sp>
        <p:nvSpPr>
          <p:cNvPr id="8397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smtClean="0"/>
              <a:t>对于</a:t>
            </a:r>
            <a:r>
              <a:rPr lang="en-US" altLang="zh-CN" sz="2000" smtClean="0"/>
              <a:t>session</a:t>
            </a:r>
            <a:r>
              <a:rPr lang="zh-CN" altLang="en-US" sz="2000" smtClean="0"/>
              <a:t>对象中，经常用到的方法是</a:t>
            </a:r>
            <a:r>
              <a:rPr lang="en-US" altLang="zh-CN" sz="2000" smtClean="0"/>
              <a:t>setAttribute()</a:t>
            </a:r>
            <a:r>
              <a:rPr lang="zh-CN" altLang="en-US" sz="2000" smtClean="0"/>
              <a:t>、</a:t>
            </a:r>
            <a:r>
              <a:rPr lang="en-US" altLang="zh-CN" sz="2000" smtClean="0"/>
              <a:t>getAttribute()</a:t>
            </a:r>
            <a:r>
              <a:rPr lang="zh-CN" altLang="en-US" sz="2000" smtClean="0"/>
              <a:t>和</a:t>
            </a:r>
            <a:r>
              <a:rPr lang="en-US" altLang="zh-CN" sz="2000" smtClean="0"/>
              <a:t>removeAttribute()</a:t>
            </a:r>
            <a:r>
              <a:rPr lang="zh-CN" altLang="en-US" sz="2000" smtClean="0"/>
              <a:t>。分别可以对</a:t>
            </a:r>
            <a:r>
              <a:rPr lang="en-US" altLang="zh-CN" sz="2000" smtClean="0"/>
              <a:t>session</a:t>
            </a:r>
            <a:r>
              <a:rPr lang="zh-CN" altLang="en-US" sz="2000" smtClean="0"/>
              <a:t>中的对象进行存取和删除操作。</a:t>
            </a:r>
          </a:p>
          <a:p>
            <a:endParaRPr lang="zh-CN" altLang="en-US" sz="2000" smtClean="0"/>
          </a:p>
          <a:p>
            <a:r>
              <a:rPr lang="en-US" altLang="zh-CN" sz="2000" smtClean="0"/>
              <a:t>session</a:t>
            </a:r>
            <a:r>
              <a:rPr lang="zh-CN" altLang="en-US" sz="2000" smtClean="0"/>
              <a:t>对象的主要用途也是保存信息，当用户第一次到达网站时，系统为其分配一个</a:t>
            </a:r>
            <a:r>
              <a:rPr lang="en-US" altLang="zh-CN" sz="2000" smtClean="0"/>
              <a:t>session</a:t>
            </a:r>
            <a:r>
              <a:rPr lang="zh-CN" altLang="en-US" sz="2000" smtClean="0"/>
              <a:t>。</a:t>
            </a:r>
            <a:r>
              <a:rPr lang="en-US" altLang="zh-CN" sz="2000" smtClean="0"/>
              <a:t>session</a:t>
            </a:r>
            <a:r>
              <a:rPr lang="zh-CN" altLang="en-US" sz="2000" smtClean="0"/>
              <a:t>和</a:t>
            </a:r>
            <a:r>
              <a:rPr lang="en-US" altLang="zh-CN" sz="2000" smtClean="0"/>
              <a:t>application</a:t>
            </a:r>
            <a:r>
              <a:rPr lang="zh-CN" altLang="en-US" sz="2000" smtClean="0"/>
              <a:t>一样也使用自己的自定义属性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>
                <a:solidFill>
                  <a:schemeClr val="tx1"/>
                </a:solidFill>
              </a:rPr>
              <a:t>使用</a:t>
            </a:r>
            <a:r>
              <a:rPr lang="en-US" altLang="zh-CN" b="1" cap="none" smtClean="0">
                <a:solidFill>
                  <a:schemeClr val="tx1"/>
                </a:solidFill>
              </a:rPr>
              <a:t>session</a:t>
            </a:r>
            <a:r>
              <a:rPr lang="zh-CN" altLang="en-US" b="1" cap="none" smtClean="0">
                <a:solidFill>
                  <a:schemeClr val="tx1"/>
                </a:solidFill>
              </a:rPr>
              <a:t>的自定义属性</a:t>
            </a:r>
            <a:endParaRPr lang="zh-CN" altLang="en-US" cap="none" smtClean="0">
              <a:solidFill>
                <a:schemeClr val="tx1"/>
              </a:solidFill>
            </a:endParaRPr>
          </a:p>
        </p:txBody>
      </p:sp>
      <p:sp>
        <p:nvSpPr>
          <p:cNvPr id="84994" name="Rectangle 3"/>
          <p:cNvSpPr>
            <a:spLocks noChangeArrowheads="1"/>
          </p:cNvSpPr>
          <p:nvPr/>
        </p:nvSpPr>
        <p:spPr bwMode="auto">
          <a:xfrm>
            <a:off x="468313" y="2133600"/>
            <a:ext cx="6769100" cy="3662363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案例名称：使用</a:t>
            </a:r>
            <a:r>
              <a:rPr lang="en-US" altLang="zh-CN" b="1"/>
              <a:t>session</a:t>
            </a:r>
            <a:r>
              <a:rPr lang="zh-CN" altLang="en-US" b="1"/>
              <a:t>的自定义属性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4-23.jsp</a:t>
            </a:r>
            <a:endParaRPr lang="en-US" altLang="zh-CN"/>
          </a:p>
          <a:p>
            <a:pPr eaLnBrk="0" hangingPunct="0"/>
            <a:r>
              <a:rPr lang="en-US" altLang="zh-CN"/>
              <a:t>&lt;%@ page contentType="text/html;charset=GBK" %&gt;</a:t>
            </a:r>
          </a:p>
          <a:p>
            <a:pPr eaLnBrk="0" hangingPunct="0"/>
            <a:r>
              <a:rPr lang="en-US" altLang="zh-CN"/>
              <a:t>&lt;HTML&gt;</a:t>
            </a:r>
          </a:p>
          <a:p>
            <a:pPr eaLnBrk="0" hangingPunct="0"/>
            <a:r>
              <a:rPr lang="en-US" altLang="zh-CN"/>
              <a:t>&lt;BODY&gt;</a:t>
            </a:r>
          </a:p>
          <a:p>
            <a:pPr eaLnBrk="0" hangingPunct="0"/>
            <a:r>
              <a:rPr lang="en-US" altLang="zh-CN"/>
              <a:t>	&lt;%</a:t>
            </a:r>
          </a:p>
          <a:p>
            <a:pPr eaLnBrk="0" hangingPunct="0"/>
            <a:r>
              <a:rPr lang="en-US" altLang="zh-CN"/>
              <a:t>	String str = "</a:t>
            </a:r>
            <a:r>
              <a:rPr lang="zh-CN" altLang="en-US"/>
              <a:t>欢迎</a:t>
            </a:r>
            <a:r>
              <a:rPr lang="en-US" altLang="zh-CN"/>
              <a:t>!";</a:t>
            </a:r>
          </a:p>
          <a:p>
            <a:pPr eaLnBrk="0" hangingPunct="0"/>
            <a:r>
              <a:rPr lang="en-US" altLang="zh-CN"/>
              <a:t>	session.setAttribute("Greeting", str); </a:t>
            </a:r>
          </a:p>
          <a:p>
            <a:pPr eaLnBrk="0" hangingPunct="0"/>
            <a:r>
              <a:rPr lang="en-US" altLang="zh-CN"/>
              <a:t>	out.print((String)session.getAttribute("Greeting"));</a:t>
            </a:r>
          </a:p>
          <a:p>
            <a:pPr eaLnBrk="0" hangingPunct="0"/>
            <a:r>
              <a:rPr lang="en-US" altLang="zh-CN"/>
              <a:t>	%&gt;</a:t>
            </a:r>
          </a:p>
          <a:p>
            <a:pPr eaLnBrk="0" hangingPunct="0"/>
            <a:r>
              <a:rPr lang="en-US" altLang="zh-CN"/>
              <a:t>	&lt;br&gt;&lt;a href="4-24.jsp"&gt;</a:t>
            </a:r>
            <a:r>
              <a:rPr lang="zh-CN" altLang="en-US"/>
              <a:t>下一页</a:t>
            </a:r>
            <a:r>
              <a:rPr lang="en-US" altLang="zh-CN"/>
              <a:t>&lt;/a&gt;</a:t>
            </a:r>
          </a:p>
          <a:p>
            <a:pPr eaLnBrk="0" hangingPunct="0"/>
            <a:r>
              <a:rPr lang="en-US" altLang="zh-CN"/>
              <a:t>&lt;/BODY&gt;</a:t>
            </a:r>
          </a:p>
          <a:p>
            <a:pPr eaLnBrk="0" hangingPunct="0"/>
            <a:r>
              <a:rPr lang="en-US" altLang="zh-CN"/>
              <a:t>&lt;/HTML&gt;</a:t>
            </a:r>
          </a:p>
        </p:txBody>
      </p:sp>
      <p:pic>
        <p:nvPicPr>
          <p:cNvPr id="84995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555875" y="5229225"/>
            <a:ext cx="5676900" cy="202882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Jsp</a:t>
            </a:r>
            <a:r>
              <a:rPr lang="zh-CN" altLang="en-US" cap="none" smtClean="0"/>
              <a:t>语法结构</a:t>
            </a:r>
            <a:r>
              <a:rPr lang="en-US" altLang="zh-CN" sz="1900" cap="none" smtClean="0"/>
              <a:t>(</a:t>
            </a:r>
            <a:r>
              <a:rPr lang="zh-CN" altLang="en-US" sz="1900" cap="none" smtClean="0"/>
              <a:t>看一个例子</a:t>
            </a:r>
            <a:r>
              <a:rPr lang="en-US" altLang="zh-CN" sz="1900" cap="none" smtClean="0"/>
              <a:t>02_01.jsp</a:t>
            </a:r>
            <a:r>
              <a:rPr lang="zh-CN" altLang="en-US" sz="1900" cap="none" smtClean="0"/>
              <a:t>）</a:t>
            </a:r>
          </a:p>
        </p:txBody>
      </p:sp>
      <p:sp>
        <p:nvSpPr>
          <p:cNvPr id="21506" name="Rectangle 3"/>
          <p:cNvSpPr>
            <a:spLocks noGrp="1"/>
          </p:cNvSpPr>
          <p:nvPr>
            <p:ph type="body" idx="4294967295"/>
          </p:nvPr>
        </p:nvSpPr>
        <p:spPr>
          <a:xfrm>
            <a:off x="1182688" y="1844675"/>
            <a:ext cx="7772400" cy="48244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400" smtClean="0"/>
              <a:t>&lt;html&gt;</a:t>
            </a:r>
          </a:p>
          <a:p>
            <a:pPr>
              <a:lnSpc>
                <a:spcPct val="80000"/>
              </a:lnSpc>
            </a:pPr>
            <a:r>
              <a:rPr lang="en-US" altLang="zh-CN" sz="1400" smtClean="0"/>
              <a:t>&lt;head&gt;</a:t>
            </a:r>
          </a:p>
          <a:p>
            <a:pPr>
              <a:lnSpc>
                <a:spcPct val="80000"/>
              </a:lnSpc>
            </a:pPr>
            <a:r>
              <a:rPr lang="en-US" altLang="zh-CN" sz="1400" smtClean="0"/>
              <a:t>&lt;title&gt;JSP Date Example &lt;/title&gt;</a:t>
            </a:r>
          </a:p>
          <a:p>
            <a:pPr>
              <a:lnSpc>
                <a:spcPct val="80000"/>
              </a:lnSpc>
            </a:pPr>
            <a:r>
              <a:rPr lang="en-US" altLang="zh-CN" sz="1400" smtClean="0"/>
              <a:t>&lt;/head&gt;</a:t>
            </a:r>
          </a:p>
          <a:p>
            <a:pPr>
              <a:lnSpc>
                <a:spcPct val="80000"/>
              </a:lnSpc>
            </a:pPr>
            <a:r>
              <a:rPr lang="en-US" altLang="zh-CN" sz="1400" smtClean="0"/>
              <a:t>&lt;%@ page language="java" %&gt;</a:t>
            </a:r>
          </a:p>
          <a:p>
            <a:pPr>
              <a:lnSpc>
                <a:spcPct val="80000"/>
              </a:lnSpc>
            </a:pPr>
            <a:r>
              <a:rPr lang="en-US" altLang="zh-CN" sz="1400" smtClean="0"/>
              <a:t>&lt;%@ page contentType="text/html;charset=GB2312" %&gt;</a:t>
            </a:r>
          </a:p>
          <a:p>
            <a:pPr>
              <a:lnSpc>
                <a:spcPct val="80000"/>
              </a:lnSpc>
            </a:pPr>
            <a:r>
              <a:rPr lang="en-US" altLang="zh-CN" sz="1400" smtClean="0"/>
              <a:t>&lt;body&gt;</a:t>
            </a:r>
          </a:p>
          <a:p>
            <a:pPr>
              <a:lnSpc>
                <a:spcPct val="80000"/>
              </a:lnSpc>
            </a:pPr>
            <a:r>
              <a:rPr lang="en-US" altLang="zh-CN" sz="1400" smtClean="0"/>
              <a:t>&lt;%!int value=0;%&gt;</a:t>
            </a:r>
          </a:p>
          <a:p>
            <a:pPr>
              <a:lnSpc>
                <a:spcPct val="80000"/>
              </a:lnSpc>
            </a:pPr>
            <a:r>
              <a:rPr lang="en-US" altLang="zh-CN" sz="1400" smtClean="0"/>
              <a:t>&lt;% </a:t>
            </a:r>
          </a:p>
          <a:p>
            <a:pPr>
              <a:lnSpc>
                <a:spcPct val="80000"/>
              </a:lnSpc>
            </a:pPr>
            <a:r>
              <a:rPr lang="en-US" altLang="zh-CN" sz="1400" smtClean="0"/>
              <a:t>for(int i=1;i&lt;=100;i++)</a:t>
            </a:r>
          </a:p>
          <a:p>
            <a:pPr>
              <a:lnSpc>
                <a:spcPct val="80000"/>
              </a:lnSpc>
            </a:pPr>
            <a:r>
              <a:rPr lang="en-US" altLang="zh-CN" sz="1400" smtClean="0"/>
              <a:t>    {</a:t>
            </a:r>
          </a:p>
          <a:p>
            <a:pPr>
              <a:lnSpc>
                <a:spcPct val="80000"/>
              </a:lnSpc>
            </a:pPr>
            <a:r>
              <a:rPr lang="en-US" altLang="zh-CN" sz="1400" smtClean="0"/>
              <a:t>       value=value+i;</a:t>
            </a:r>
          </a:p>
          <a:p>
            <a:pPr>
              <a:lnSpc>
                <a:spcPct val="80000"/>
              </a:lnSpc>
            </a:pPr>
            <a:r>
              <a:rPr lang="en-US" altLang="zh-CN" sz="1400" smtClean="0"/>
              <a:t>    }</a:t>
            </a:r>
          </a:p>
          <a:p>
            <a:pPr>
              <a:lnSpc>
                <a:spcPct val="80000"/>
              </a:lnSpc>
            </a:pPr>
            <a:r>
              <a:rPr lang="en-US" altLang="zh-CN" sz="1400" smtClean="0"/>
              <a:t>%&gt;</a:t>
            </a:r>
          </a:p>
          <a:p>
            <a:pPr>
              <a:lnSpc>
                <a:spcPct val="80000"/>
              </a:lnSpc>
            </a:pPr>
            <a:r>
              <a:rPr lang="en-US" altLang="zh-CN" sz="1400" smtClean="0"/>
              <a:t>&lt;p&gt;</a:t>
            </a:r>
            <a:r>
              <a:rPr lang="zh-CN" altLang="en-US" sz="1400" smtClean="0"/>
              <a:t>从</a:t>
            </a:r>
            <a:r>
              <a:rPr lang="en-US" altLang="zh-CN" sz="1400" smtClean="0"/>
              <a:t>1</a:t>
            </a:r>
            <a:r>
              <a:rPr lang="zh-CN" altLang="en-US" sz="1400" smtClean="0"/>
              <a:t>加到</a:t>
            </a:r>
            <a:r>
              <a:rPr lang="en-US" altLang="zh-CN" sz="1400" smtClean="0"/>
              <a:t>100</a:t>
            </a:r>
            <a:r>
              <a:rPr lang="zh-CN" altLang="en-US" sz="1400" smtClean="0"/>
              <a:t>的结果为：</a:t>
            </a:r>
            <a:r>
              <a:rPr lang="en-US" altLang="zh-CN" sz="1400" smtClean="0"/>
              <a:t>&lt;%=value%&gt; &lt;/p&gt;</a:t>
            </a:r>
          </a:p>
          <a:p>
            <a:pPr>
              <a:lnSpc>
                <a:spcPct val="80000"/>
              </a:lnSpc>
            </a:pPr>
            <a:r>
              <a:rPr lang="en-US" altLang="zh-CN" sz="1400" smtClean="0"/>
              <a:t>&lt;p&gt;</a:t>
            </a:r>
            <a:r>
              <a:rPr lang="zh-CN" altLang="en-US" sz="1400" smtClean="0"/>
              <a:t>今天是：</a:t>
            </a:r>
            <a:r>
              <a:rPr lang="en-US" altLang="zh-CN" sz="1400" smtClean="0"/>
              <a:t>&lt;%=new java.util.Date()%&gt; &lt;/p&gt;</a:t>
            </a:r>
          </a:p>
          <a:p>
            <a:pPr>
              <a:lnSpc>
                <a:spcPct val="80000"/>
              </a:lnSpc>
            </a:pPr>
            <a:r>
              <a:rPr lang="en-US" altLang="zh-CN" sz="1400" smtClean="0"/>
              <a:t>&lt;/body&gt;</a:t>
            </a:r>
          </a:p>
          <a:p>
            <a:pPr>
              <a:lnSpc>
                <a:spcPct val="80000"/>
              </a:lnSpc>
            </a:pPr>
            <a:r>
              <a:rPr lang="en-US" altLang="zh-CN" sz="1400" smtClean="0"/>
              <a:t>&lt;/html&gt;</a:t>
            </a:r>
          </a:p>
          <a:p>
            <a:pPr>
              <a:lnSpc>
                <a:spcPct val="80000"/>
              </a:lnSpc>
            </a:pPr>
            <a:endParaRPr lang="zh-CN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>
                <a:solidFill>
                  <a:schemeClr val="tx1"/>
                </a:solidFill>
              </a:rPr>
              <a:t>使用</a:t>
            </a:r>
            <a:r>
              <a:rPr lang="en-US" altLang="zh-CN" b="1" cap="none" smtClean="0">
                <a:solidFill>
                  <a:schemeClr val="tx1"/>
                </a:solidFill>
              </a:rPr>
              <a:t>session</a:t>
            </a:r>
            <a:r>
              <a:rPr lang="zh-CN" altLang="en-US" b="1" cap="none" smtClean="0">
                <a:solidFill>
                  <a:schemeClr val="tx1"/>
                </a:solidFill>
              </a:rPr>
              <a:t>的自定义属性</a:t>
            </a:r>
          </a:p>
        </p:txBody>
      </p:sp>
      <p:sp>
        <p:nvSpPr>
          <p:cNvPr id="86018" name="Rectangle 3"/>
          <p:cNvSpPr>
            <a:spLocks noChangeArrowheads="1"/>
          </p:cNvSpPr>
          <p:nvPr/>
        </p:nvSpPr>
        <p:spPr bwMode="auto">
          <a:xfrm>
            <a:off x="395288" y="1989138"/>
            <a:ext cx="6769100" cy="3113087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案例名称：使用</a:t>
            </a:r>
            <a:r>
              <a:rPr lang="en-US" altLang="zh-CN" b="1"/>
              <a:t>session</a:t>
            </a:r>
            <a:r>
              <a:rPr lang="zh-CN" altLang="en-US" b="1"/>
              <a:t>的自定义属性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4-24.jsp</a:t>
            </a:r>
            <a:endParaRPr lang="en-US" altLang="zh-CN"/>
          </a:p>
          <a:p>
            <a:pPr eaLnBrk="0" hangingPunct="0"/>
            <a:r>
              <a:rPr lang="en-US" altLang="zh-CN"/>
              <a:t>&lt;%@ page contentType="text/html;charset=GBK" %&gt;</a:t>
            </a:r>
          </a:p>
          <a:p>
            <a:pPr eaLnBrk="0" hangingPunct="0"/>
            <a:r>
              <a:rPr lang="en-US" altLang="zh-CN"/>
              <a:t>&lt;HTML&gt;</a:t>
            </a:r>
          </a:p>
          <a:p>
            <a:pPr eaLnBrk="0" hangingPunct="0"/>
            <a:r>
              <a:rPr lang="en-US" altLang="zh-CN"/>
              <a:t>&lt;BODY&gt;</a:t>
            </a:r>
          </a:p>
          <a:p>
            <a:pPr eaLnBrk="0" hangingPunct="0"/>
            <a:r>
              <a:rPr lang="en-US" altLang="zh-CN"/>
              <a:t>	&lt;%</a:t>
            </a:r>
          </a:p>
          <a:p>
            <a:pPr eaLnBrk="0" hangingPunct="0"/>
            <a:r>
              <a:rPr lang="en-US" altLang="zh-CN"/>
              <a:t>	out.print((String)session.getAttribute("Greeting"));</a:t>
            </a:r>
          </a:p>
          <a:p>
            <a:pPr eaLnBrk="0" hangingPunct="0"/>
            <a:r>
              <a:rPr lang="en-US" altLang="zh-CN"/>
              <a:t>	%&gt;</a:t>
            </a:r>
          </a:p>
          <a:p>
            <a:pPr eaLnBrk="0" hangingPunct="0"/>
            <a:r>
              <a:rPr lang="en-US" altLang="zh-CN"/>
              <a:t>	&lt;br&gt;&lt;a href="4-24.jsp"&gt;</a:t>
            </a:r>
            <a:r>
              <a:rPr lang="zh-CN" altLang="en-US"/>
              <a:t>下一页</a:t>
            </a:r>
            <a:r>
              <a:rPr lang="en-US" altLang="zh-CN"/>
              <a:t>&lt;/a&gt;</a:t>
            </a:r>
          </a:p>
          <a:p>
            <a:pPr eaLnBrk="0" hangingPunct="0"/>
            <a:r>
              <a:rPr lang="en-US" altLang="zh-CN"/>
              <a:t>&lt;/BODY&gt;</a:t>
            </a:r>
          </a:p>
          <a:p>
            <a:pPr eaLnBrk="0" hangingPunct="0"/>
            <a:r>
              <a:rPr lang="en-US" altLang="zh-CN"/>
              <a:t>&lt;/HTML&gt;</a:t>
            </a:r>
          </a:p>
        </p:txBody>
      </p:sp>
      <p:pic>
        <p:nvPicPr>
          <p:cNvPr id="86019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843213" y="4797425"/>
            <a:ext cx="4943475" cy="1857375"/>
          </a:xfr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简易</a:t>
            </a:r>
            <a:r>
              <a:rPr lang="en-US" altLang="zh-CN" cap="none" smtClean="0"/>
              <a:t>session</a:t>
            </a:r>
            <a:r>
              <a:rPr lang="zh-CN" altLang="en-US" cap="none" smtClean="0"/>
              <a:t>版购物车 </a:t>
            </a:r>
          </a:p>
        </p:txBody>
      </p:sp>
      <p:sp>
        <p:nvSpPr>
          <p:cNvPr id="8704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利用</a:t>
            </a:r>
            <a:r>
              <a:rPr lang="en-US" altLang="zh-CN" smtClean="0"/>
              <a:t>session</a:t>
            </a:r>
            <a:r>
              <a:rPr lang="zh-CN" altLang="en-US" smtClean="0"/>
              <a:t>保存用户选购的商品信息，本购物车程序包含三个程序：</a:t>
            </a:r>
          </a:p>
          <a:p>
            <a:pPr lvl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buy1.jsp</a:t>
            </a:r>
            <a:r>
              <a:rPr lang="zh-CN" altLang="en-US" smtClean="0"/>
              <a:t>：购物网页一。</a:t>
            </a:r>
          </a:p>
          <a:p>
            <a:pPr lvl="1"/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buy2.jsp</a:t>
            </a:r>
            <a:r>
              <a:rPr lang="zh-CN" altLang="en-US" smtClean="0"/>
              <a:t>：购物网页二。</a:t>
            </a:r>
          </a:p>
          <a:p>
            <a:pPr lvl="1"/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r>
              <a:rPr lang="en-US" altLang="zh-CN" smtClean="0"/>
              <a:t>display.jsp</a:t>
            </a:r>
            <a:r>
              <a:rPr lang="zh-CN" altLang="en-US" smtClean="0"/>
              <a:t>：查看购物车程序。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简易</a:t>
            </a:r>
            <a:r>
              <a:rPr lang="en-US" altLang="zh-CN" cap="none" smtClean="0"/>
              <a:t>session</a:t>
            </a:r>
            <a:r>
              <a:rPr lang="zh-CN" altLang="en-US" cap="none" smtClean="0"/>
              <a:t>版购物车</a:t>
            </a:r>
          </a:p>
        </p:txBody>
      </p:sp>
      <p:pic>
        <p:nvPicPr>
          <p:cNvPr id="88066" name="Picture 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0" y="3213100"/>
            <a:ext cx="3810000" cy="1927225"/>
          </a:xfrm>
        </p:spPr>
      </p:pic>
      <p:pic>
        <p:nvPicPr>
          <p:cNvPr id="88067" name="Picture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5334000" y="908050"/>
            <a:ext cx="3810000" cy="1927225"/>
          </a:xfrm>
        </p:spPr>
      </p:pic>
      <p:sp>
        <p:nvSpPr>
          <p:cNvPr id="88068" name="Rectangle 5"/>
          <p:cNvSpPr>
            <a:spLocks noChangeArrowheads="1"/>
          </p:cNvSpPr>
          <p:nvPr/>
        </p:nvSpPr>
        <p:spPr bwMode="auto">
          <a:xfrm>
            <a:off x="1116013" y="2133600"/>
            <a:ext cx="3168650" cy="64135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algn="ctr" eaLnBrk="0" hangingPunct="0"/>
            <a:r>
              <a:rPr lang="zh-CN" altLang="en-US" b="1"/>
              <a:t>案例名称：购物网页一</a:t>
            </a:r>
            <a:endParaRPr lang="zh-CN" altLang="en-US"/>
          </a:p>
          <a:p>
            <a:pPr algn="ctr" eaLnBrk="0" hangingPunct="0"/>
            <a:r>
              <a:rPr lang="zh-CN" altLang="en-US" b="1"/>
              <a:t>程序名称：</a:t>
            </a:r>
            <a:r>
              <a:rPr lang="en-US" altLang="zh-CN" b="1"/>
              <a:t>buy1.jsp</a:t>
            </a:r>
          </a:p>
        </p:txBody>
      </p:sp>
      <p:sp>
        <p:nvSpPr>
          <p:cNvPr id="88069" name="Rectangle 6"/>
          <p:cNvSpPr>
            <a:spLocks noChangeArrowheads="1"/>
          </p:cNvSpPr>
          <p:nvPr/>
        </p:nvSpPr>
        <p:spPr bwMode="auto">
          <a:xfrm>
            <a:off x="1116013" y="3573463"/>
            <a:ext cx="3168650" cy="64135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algn="ctr" eaLnBrk="0" hangingPunct="0"/>
            <a:r>
              <a:rPr lang="zh-CN" altLang="en-US" b="1"/>
              <a:t>案例名称：购物网页二</a:t>
            </a:r>
            <a:endParaRPr lang="zh-CN" altLang="en-US"/>
          </a:p>
          <a:p>
            <a:pPr algn="ctr" eaLnBrk="0" hangingPunct="0"/>
            <a:r>
              <a:rPr lang="zh-CN" altLang="en-US" b="1"/>
              <a:t>程序名称：</a:t>
            </a:r>
            <a:r>
              <a:rPr lang="en-US" altLang="zh-CN" b="1"/>
              <a:t>buy2.jsp</a:t>
            </a:r>
          </a:p>
        </p:txBody>
      </p:sp>
      <p:sp>
        <p:nvSpPr>
          <p:cNvPr id="88070" name="Rectangle 7"/>
          <p:cNvSpPr>
            <a:spLocks noChangeArrowheads="1"/>
          </p:cNvSpPr>
          <p:nvPr/>
        </p:nvSpPr>
        <p:spPr bwMode="auto">
          <a:xfrm>
            <a:off x="1042988" y="4868863"/>
            <a:ext cx="3629025" cy="64135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algn="ctr" eaLnBrk="0" hangingPunct="0"/>
            <a:r>
              <a:rPr lang="zh-CN" altLang="en-US" b="1"/>
              <a:t>案例名称：显示购物车程序</a:t>
            </a:r>
            <a:endParaRPr lang="zh-CN" altLang="en-US"/>
          </a:p>
          <a:p>
            <a:pPr algn="ctr" eaLnBrk="0" hangingPunct="0"/>
            <a:r>
              <a:rPr lang="zh-CN" altLang="en-US" b="1"/>
              <a:t>程序名称：</a:t>
            </a:r>
            <a:r>
              <a:rPr lang="en-US" altLang="zh-CN" b="1"/>
              <a:t>display.jsp</a:t>
            </a:r>
          </a:p>
        </p:txBody>
      </p:sp>
      <p:pic>
        <p:nvPicPr>
          <p:cNvPr id="88071" name="Picture 8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/>
          <a:srcRect/>
          <a:stretch>
            <a:fillRect/>
          </a:stretch>
        </p:blipFill>
        <p:spPr>
          <a:xfrm>
            <a:off x="4716463" y="5270500"/>
            <a:ext cx="3810000" cy="1587500"/>
          </a:xfr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sz="2600" cap="none" smtClean="0"/>
              <a:t>session</a:t>
            </a:r>
            <a:r>
              <a:rPr lang="zh-CN" altLang="en-US" sz="2600" cap="none" smtClean="0"/>
              <a:t>对象示例</a:t>
            </a:r>
          </a:p>
        </p:txBody>
      </p:sp>
      <p:sp>
        <p:nvSpPr>
          <p:cNvPr id="8909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1400" smtClean="0"/>
              <a:t>&lt;%--</a:t>
            </a:r>
            <a:r>
              <a:rPr lang="en-US" altLang="zh-CN" sz="1400" smtClean="0"/>
              <a:t>session</a:t>
            </a:r>
            <a:r>
              <a:rPr lang="zh-CN" altLang="en-US" sz="1400" smtClean="0"/>
              <a:t>对象示例，</a:t>
            </a:r>
            <a:r>
              <a:rPr lang="en-US" altLang="zh-CN" sz="1400" smtClean="0"/>
              <a:t>peixun2.12.jsp</a:t>
            </a:r>
            <a:r>
              <a:rPr lang="zh-CN" altLang="en-US" sz="1400" smtClean="0"/>
              <a:t>文件代码--%&gt;</a:t>
            </a:r>
          </a:p>
          <a:p>
            <a:pPr>
              <a:buFont typeface="Wingdings" pitchFamily="2" charset="2"/>
              <a:buNone/>
            </a:pPr>
            <a:endParaRPr lang="zh-CN" altLang="en-US" sz="1400" smtClean="0"/>
          </a:p>
          <a:p>
            <a:pPr>
              <a:buFont typeface="Wingdings" pitchFamily="2" charset="2"/>
              <a:buNone/>
            </a:pPr>
            <a:r>
              <a:rPr lang="zh-CN" altLang="en-US" sz="1400" smtClean="0"/>
              <a:t>&lt;%@ </a:t>
            </a:r>
            <a:r>
              <a:rPr lang="en-US" altLang="zh-CN" sz="1400" smtClean="0"/>
              <a:t>page contentType="text/html;charset=gb2312"%&gt;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smtClean="0"/>
              <a:t>&lt;html&gt;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smtClean="0"/>
              <a:t>&lt;head&gt;&lt;title&gt;session&lt;/title&gt;&lt;/head&gt;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smtClean="0"/>
              <a:t>&lt;body&gt;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smtClean="0"/>
              <a:t>&lt;form method="post" action="post1.jsp"&gt;</a:t>
            </a:r>
          </a:p>
          <a:p>
            <a:pPr>
              <a:buFont typeface="Wingdings" pitchFamily="2" charset="2"/>
              <a:buNone/>
            </a:pPr>
            <a:r>
              <a:rPr lang="zh-CN" altLang="en-US" sz="1400" smtClean="0"/>
              <a:t>请输入您的姓名： </a:t>
            </a:r>
          </a:p>
          <a:p>
            <a:pPr>
              <a:buFont typeface="Wingdings" pitchFamily="2" charset="2"/>
              <a:buNone/>
            </a:pPr>
            <a:r>
              <a:rPr lang="zh-CN" altLang="en-US" sz="1400" smtClean="0"/>
              <a:t>&lt;</a:t>
            </a:r>
            <a:r>
              <a:rPr lang="en-US" altLang="zh-CN" sz="1400" smtClean="0"/>
              <a:t>input type="text" name="username"&gt;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smtClean="0"/>
              <a:t>&lt;input type="submit" value="submit"&gt;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smtClean="0"/>
              <a:t>&lt;/form &gt;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smtClean="0"/>
              <a:t>&lt;/body&gt;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smtClean="0"/>
              <a:t>&lt;/html&gt;</a:t>
            </a:r>
            <a:endParaRPr lang="zh-CN" altLang="en-US" sz="1400" smtClean="0"/>
          </a:p>
          <a:p>
            <a:pPr>
              <a:buFont typeface="Wingdings" pitchFamily="2" charset="2"/>
              <a:buNone/>
            </a:pPr>
            <a:endParaRPr lang="zh-CN" altLang="en-US" sz="1400" smtClean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post1.jsp</a:t>
            </a:r>
          </a:p>
        </p:txBody>
      </p:sp>
      <p:sp>
        <p:nvSpPr>
          <p:cNvPr id="9011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000" smtClean="0"/>
              <a:t>&lt;%@ </a:t>
            </a:r>
            <a:r>
              <a:rPr lang="en-US" altLang="zh-CN" sz="1000" smtClean="0"/>
              <a:t>page contentType="text/html;charset=gb2312"%&gt;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smtClean="0"/>
              <a:t>&lt;html&gt;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smtClean="0"/>
              <a:t>&lt;head&gt;&lt;title&gt;post.jsp&lt;/title&gt;&lt;/head&gt;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smtClean="0"/>
              <a:t>&lt;body&gt;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smtClean="0"/>
              <a:t>&lt;%@ page language="java" %&gt;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smtClean="0"/>
              <a:t> &lt;%! String name=""; %&gt;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smtClean="0"/>
              <a:t>&lt;p&gt;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smtClean="0"/>
              <a:t>&lt;%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smtClean="0"/>
              <a:t>	name = request.getParameter("username");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smtClean="0"/>
              <a:t>	//</a:t>
            </a:r>
            <a:r>
              <a:rPr lang="zh-CN" altLang="en-US" sz="1000" smtClean="0"/>
              <a:t>将</a:t>
            </a:r>
            <a:r>
              <a:rPr lang="en-US" altLang="zh-CN" sz="1000" smtClean="0"/>
              <a:t>username</a:t>
            </a:r>
            <a:r>
              <a:rPr lang="zh-CN" altLang="en-US" sz="1000" smtClean="0"/>
              <a:t>存入</a:t>
            </a:r>
            <a:r>
              <a:rPr lang="en-US" altLang="zh-CN" sz="1000" smtClean="0"/>
              <a:t>session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smtClean="0"/>
              <a:t>	session.putValue("username", name);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smtClean="0"/>
              <a:t>%&gt;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000" smtClean="0"/>
              <a:t>您的姓名是：&lt;%=</a:t>
            </a:r>
            <a:r>
              <a:rPr lang="en-US" altLang="zh-CN" sz="1000" smtClean="0"/>
              <a:t>name%&gt;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smtClean="0"/>
              <a:t>&lt;p&gt;&lt;form method="post" action="post11.jsp"&gt;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000" smtClean="0"/>
              <a:t>您最喜欢的娱乐是：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000" smtClean="0"/>
              <a:t>&lt;</a:t>
            </a:r>
            <a:r>
              <a:rPr lang="en-US" altLang="zh-CN" sz="1000" smtClean="0"/>
              <a:t>input type="text" name="amuse"&gt;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smtClean="0"/>
              <a:t>&lt;input type="submit" value="submit"&gt; &lt;/p&gt;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smtClean="0"/>
              <a:t>&lt;/form&gt;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smtClean="0"/>
              <a:t>&lt;/body&gt;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smtClean="0"/>
              <a:t>&lt;/html&gt;</a:t>
            </a:r>
            <a:endParaRPr lang="zh-CN" altLang="en-US" sz="1000" smtClean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post11.jsp</a:t>
            </a:r>
          </a:p>
        </p:txBody>
      </p:sp>
      <p:sp>
        <p:nvSpPr>
          <p:cNvPr id="91138" name="Rectangle 3"/>
          <p:cNvSpPr>
            <a:spLocks noGrp="1"/>
          </p:cNvSpPr>
          <p:nvPr>
            <p:ph type="body" idx="4294967295"/>
          </p:nvPr>
        </p:nvSpPr>
        <p:spPr>
          <a:xfrm>
            <a:off x="990600" y="1600200"/>
            <a:ext cx="7848600" cy="4724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600" smtClean="0"/>
              <a:t>&lt;%@ </a:t>
            </a:r>
            <a:r>
              <a:rPr lang="en-US" altLang="zh-CN" sz="1600" smtClean="0"/>
              <a:t>page contentType="text/html;charset=gb2312"%&gt;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&lt;html&gt;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	&lt;head&gt;&lt;title&gt;post1.jsp&lt;/title&gt;&lt;/head&gt;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&lt;body&gt;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&lt;%@ page language="java"%&gt;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&lt;%! String amuse=""; %&gt;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&lt;%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	amuse=request.getParameter("amuse");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	String user=(String)session.getValue("username");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%&gt;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600" smtClean="0"/>
              <a:t>您的姓名是： &lt;%=</a:t>
            </a:r>
            <a:r>
              <a:rPr lang="en-US" altLang="zh-CN" sz="1600" smtClean="0"/>
              <a:t>user%&gt;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600" smtClean="0"/>
              <a:t>您喜欢的娱乐是： &lt;%=</a:t>
            </a:r>
            <a:r>
              <a:rPr lang="en-US" altLang="zh-CN" sz="1600" smtClean="0"/>
              <a:t>amuse%&gt;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&lt;/body&gt;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&lt;/html&gt;</a:t>
            </a:r>
            <a:endParaRPr lang="zh-CN" altLang="en-US" sz="1600" smtClean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762000" y="381000"/>
            <a:ext cx="7772400" cy="6096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运行结果</a:t>
            </a:r>
          </a:p>
        </p:txBody>
      </p:sp>
      <p:pic>
        <p:nvPicPr>
          <p:cNvPr id="92162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5" name="Picture 2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914400" y="1676400"/>
            <a:ext cx="7772400" cy="4953000"/>
          </a:xfrm>
        </p:spPr>
      </p:pic>
      <p:sp>
        <p:nvSpPr>
          <p:cNvPr id="93186" name="Rectang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提交后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09" name="Picture 2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914400" y="1676400"/>
            <a:ext cx="7772400" cy="4953000"/>
          </a:xfrm>
        </p:spPr>
      </p:pic>
      <p:sp>
        <p:nvSpPr>
          <p:cNvPr id="94210" name="Rectang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输入值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再次提交（保存名字）</a:t>
            </a:r>
          </a:p>
        </p:txBody>
      </p:sp>
      <p:pic>
        <p:nvPicPr>
          <p:cNvPr id="95234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sz="2100" cap="none" smtClean="0"/>
              <a:t>Jsp</a:t>
            </a:r>
            <a:r>
              <a:rPr lang="zh-CN" altLang="en-US" sz="2100" cap="none" smtClean="0"/>
              <a:t>通用语法规则</a:t>
            </a:r>
          </a:p>
        </p:txBody>
      </p:sp>
      <p:sp>
        <p:nvSpPr>
          <p:cNvPr id="22530" name="Rectangle 3"/>
          <p:cNvSpPr>
            <a:spLocks noGrp="1"/>
          </p:cNvSpPr>
          <p:nvPr>
            <p:ph type="body" idx="4294967295"/>
          </p:nvPr>
        </p:nvSpPr>
        <p:spPr>
          <a:xfrm>
            <a:off x="755650" y="2017713"/>
            <a:ext cx="8199438" cy="4114800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circleNumDbPlain"/>
            </a:pPr>
            <a:r>
              <a:rPr lang="en-US" altLang="zh-CN" smtClean="0"/>
              <a:t>Jsp</a:t>
            </a:r>
            <a:r>
              <a:rPr lang="zh-CN" altLang="en-US" smtClean="0"/>
              <a:t>元素的标记规则</a:t>
            </a:r>
          </a:p>
          <a:p>
            <a:pPr marL="609600" indent="-609600">
              <a:buFont typeface="Wingdings" pitchFamily="2" charset="2"/>
              <a:buNone/>
            </a:pPr>
            <a:r>
              <a:rPr lang="zh-CN" altLang="en-US" smtClean="0"/>
              <a:t>   </a:t>
            </a:r>
            <a:r>
              <a:rPr lang="en-US" altLang="zh-CN" sz="1800" smtClean="0"/>
              <a:t>&lt;% if(value&gt;0) value=value+42; %&gt;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1800" smtClean="0"/>
              <a:t>    &lt;% !String color=“blue”; int i=42; %&gt;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1800" smtClean="0"/>
              <a:t> &lt;jsp:useBean id=“agency” class=“web.AgenctBean” /&gt;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1800" smtClean="0"/>
              <a:t> &lt;jsp:include page=“/index.jsp” /&gt;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1800" smtClean="0"/>
              <a:t>&lt;% @page contentType=“text/html;charset=GB2312” %&gt;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1800" smtClean="0"/>
              <a:t> &lt;% --This is a JSP comment.-- %&gt;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 </a:t>
            </a:r>
            <a:r>
              <a:rPr lang="en-US" altLang="zh-CN" cap="none" smtClean="0"/>
              <a:t>cookie</a:t>
            </a:r>
            <a:r>
              <a:rPr lang="zh-CN" altLang="en-US" cap="none" smtClean="0"/>
              <a:t>对象 </a:t>
            </a:r>
          </a:p>
        </p:txBody>
      </p:sp>
      <p:sp>
        <p:nvSpPr>
          <p:cNvPr id="9625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 smtClean="0"/>
              <a:t>Cookie</a:t>
            </a:r>
            <a:r>
              <a:rPr lang="zh-CN" altLang="en-US" sz="2000" smtClean="0"/>
              <a:t>对象是由</a:t>
            </a:r>
            <a:r>
              <a:rPr lang="en-US" altLang="zh-CN" sz="2000" smtClean="0"/>
              <a:t>Web</a:t>
            </a:r>
            <a:r>
              <a:rPr lang="zh-CN" altLang="en-US" sz="2000" smtClean="0"/>
              <a:t>服务器端产生后被保存到浏览器中的信息。</a:t>
            </a:r>
            <a:r>
              <a:rPr lang="en-US" altLang="zh-CN" sz="2000" smtClean="0"/>
              <a:t>Cookie</a:t>
            </a:r>
            <a:r>
              <a:rPr lang="zh-CN" altLang="en-US" sz="2000" smtClean="0"/>
              <a:t>对象可以用来保存一些小量的信息在浏览器中。目前主流的浏览器（</a:t>
            </a:r>
            <a:r>
              <a:rPr lang="en-US" altLang="zh-CN" sz="2000" smtClean="0"/>
              <a:t>Internet Explorer</a:t>
            </a:r>
            <a:r>
              <a:rPr lang="zh-CN" altLang="en-US" sz="2000" smtClean="0"/>
              <a:t>和</a:t>
            </a:r>
            <a:r>
              <a:rPr lang="en-US" altLang="zh-CN" sz="2000" smtClean="0"/>
              <a:t>Netscape Navigator</a:t>
            </a:r>
            <a:r>
              <a:rPr lang="zh-CN" altLang="en-US" sz="2000" smtClean="0"/>
              <a:t>）都支持</a:t>
            </a:r>
            <a:r>
              <a:rPr lang="en-US" altLang="zh-CN" sz="2000" smtClean="0"/>
              <a:t>Cookie</a:t>
            </a:r>
            <a:r>
              <a:rPr lang="zh-CN" altLang="en-US" sz="2000" smtClean="0"/>
              <a:t>。</a:t>
            </a:r>
          </a:p>
          <a:p>
            <a:endParaRPr lang="zh-CN" altLang="en-US" sz="2000" smtClean="0"/>
          </a:p>
          <a:p>
            <a:r>
              <a:rPr lang="zh-CN" altLang="en-US" sz="2000" smtClean="0"/>
              <a:t>可以将</a:t>
            </a:r>
            <a:r>
              <a:rPr lang="en-US" altLang="zh-CN" sz="2000" smtClean="0"/>
              <a:t>Cookie</a:t>
            </a:r>
            <a:r>
              <a:rPr lang="zh-CN" altLang="en-US" sz="2000" smtClean="0"/>
              <a:t>写到浏览器中，让浏览器来保存</a:t>
            </a:r>
            <a:r>
              <a:rPr lang="en-US" altLang="zh-CN" sz="2000" smtClean="0"/>
              <a:t>Cookie</a:t>
            </a:r>
            <a:r>
              <a:rPr lang="zh-CN" altLang="en-US" sz="2000" smtClean="0"/>
              <a:t>的值。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>
                <a:solidFill>
                  <a:schemeClr val="tx1"/>
                </a:solidFill>
              </a:rPr>
              <a:t>写入</a:t>
            </a:r>
            <a:r>
              <a:rPr lang="en-US" altLang="zh-CN" b="1" cap="none" smtClean="0">
                <a:solidFill>
                  <a:schemeClr val="tx1"/>
                </a:solidFill>
              </a:rPr>
              <a:t>Cookie</a:t>
            </a:r>
            <a:endParaRPr lang="zh-CN" altLang="en-US" cap="none" smtClean="0">
              <a:solidFill>
                <a:schemeClr val="tx1"/>
              </a:solidFill>
            </a:endParaRPr>
          </a:p>
        </p:txBody>
      </p:sp>
      <p:sp>
        <p:nvSpPr>
          <p:cNvPr id="97282" name="Rectangle 3"/>
          <p:cNvSpPr>
            <a:spLocks noChangeArrowheads="1"/>
          </p:cNvSpPr>
          <p:nvPr/>
        </p:nvSpPr>
        <p:spPr bwMode="auto">
          <a:xfrm>
            <a:off x="1116013" y="2133600"/>
            <a:ext cx="6315075" cy="283845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案例名称：写入</a:t>
            </a:r>
            <a:r>
              <a:rPr lang="en-US" altLang="zh-CN" b="1"/>
              <a:t>Cookie</a:t>
            </a:r>
            <a:endParaRPr lang="en-US" altLang="zh-CN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4-25.jsp</a:t>
            </a:r>
            <a:endParaRPr lang="en-US" altLang="zh-CN"/>
          </a:p>
          <a:p>
            <a:pPr eaLnBrk="0" hangingPunct="0"/>
            <a:r>
              <a:rPr lang="en-US" altLang="zh-CN"/>
              <a:t>&lt;%@ page contentType="text/html;charset=GBK" %&gt;</a:t>
            </a:r>
          </a:p>
          <a:p>
            <a:pPr eaLnBrk="0" hangingPunct="0"/>
            <a:r>
              <a:rPr lang="en-US" altLang="zh-CN"/>
              <a:t>&lt;%</a:t>
            </a:r>
          </a:p>
          <a:p>
            <a:pPr eaLnBrk="0" hangingPunct="0"/>
            <a:r>
              <a:rPr lang="en-US" altLang="zh-CN"/>
              <a:t>   String strName = "Zhourunfa";</a:t>
            </a:r>
          </a:p>
          <a:p>
            <a:pPr eaLnBrk="0" hangingPunct="0"/>
            <a:r>
              <a:rPr lang="en-US" altLang="zh-CN"/>
              <a:t>   Cookie c = new Cookie("Name1", strName);</a:t>
            </a:r>
          </a:p>
          <a:p>
            <a:pPr eaLnBrk="0" hangingPunct="0"/>
            <a:r>
              <a:rPr lang="en-US" altLang="zh-CN"/>
              <a:t>   response.addCookie(c);</a:t>
            </a:r>
          </a:p>
          <a:p>
            <a:pPr eaLnBrk="0" hangingPunct="0"/>
            <a:r>
              <a:rPr lang="en-US" altLang="zh-CN"/>
              <a:t>%&gt;</a:t>
            </a:r>
          </a:p>
          <a:p>
            <a:pPr eaLnBrk="0" hangingPunct="0"/>
            <a:r>
              <a:rPr lang="zh-CN" altLang="en-US"/>
              <a:t>写入</a:t>
            </a:r>
            <a:r>
              <a:rPr lang="en-US" altLang="zh-CN"/>
              <a:t>Cookie&lt;br&gt;&lt;br&gt;</a:t>
            </a:r>
          </a:p>
          <a:p>
            <a:pPr eaLnBrk="0" hangingPunct="0"/>
            <a:r>
              <a:rPr lang="en-US" altLang="zh-CN"/>
              <a:t>&lt;a href="4-26.jsp"&gt;</a:t>
            </a:r>
            <a:r>
              <a:rPr lang="zh-CN" altLang="en-US"/>
              <a:t>查看</a:t>
            </a:r>
            <a:r>
              <a:rPr lang="en-US" altLang="zh-CN"/>
              <a:t>&lt;/a&gt;</a:t>
            </a:r>
          </a:p>
        </p:txBody>
      </p:sp>
      <p:pic>
        <p:nvPicPr>
          <p:cNvPr id="97283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419600" y="4943475"/>
            <a:ext cx="4724400" cy="1914525"/>
          </a:xfr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>
                <a:solidFill>
                  <a:schemeClr val="tx1"/>
                </a:solidFill>
              </a:rPr>
              <a:t>读出</a:t>
            </a:r>
            <a:r>
              <a:rPr lang="en-US" altLang="zh-CN" b="1" cap="none" smtClean="0">
                <a:solidFill>
                  <a:schemeClr val="tx1"/>
                </a:solidFill>
              </a:rPr>
              <a:t>Cookie</a:t>
            </a:r>
            <a:endParaRPr lang="zh-CN" altLang="en-US" b="1" cap="none" smtClean="0">
              <a:solidFill>
                <a:schemeClr val="tx1"/>
              </a:solidFill>
            </a:endParaRPr>
          </a:p>
        </p:txBody>
      </p:sp>
      <p:sp>
        <p:nvSpPr>
          <p:cNvPr id="98306" name="Rectangle 3"/>
          <p:cNvSpPr>
            <a:spLocks noChangeArrowheads="1"/>
          </p:cNvSpPr>
          <p:nvPr/>
        </p:nvSpPr>
        <p:spPr bwMode="auto">
          <a:xfrm>
            <a:off x="1042988" y="2060575"/>
            <a:ext cx="7489825" cy="338772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案例名称：读出</a:t>
            </a:r>
            <a:r>
              <a:rPr lang="en-US" altLang="zh-CN" b="1"/>
              <a:t>Cookie</a:t>
            </a:r>
            <a:endParaRPr lang="en-US" altLang="zh-CN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4-26.jsp</a:t>
            </a:r>
            <a:endParaRPr lang="en-US" altLang="zh-CN"/>
          </a:p>
          <a:p>
            <a:pPr eaLnBrk="0" hangingPunct="0"/>
            <a:r>
              <a:rPr lang="en-US" altLang="zh-CN"/>
              <a:t>&lt;%@ page contentType="text/html;charset=GBK" %&gt;</a:t>
            </a:r>
          </a:p>
          <a:p>
            <a:pPr eaLnBrk="0" hangingPunct="0"/>
            <a:r>
              <a:rPr lang="en-US" altLang="zh-CN"/>
              <a:t>&lt;HTML&gt;&lt;BODY&gt;</a:t>
            </a:r>
          </a:p>
          <a:p>
            <a:pPr eaLnBrk="0" hangingPunct="0"/>
            <a:r>
              <a:rPr lang="en-US" altLang="zh-CN"/>
              <a:t>&lt;%</a:t>
            </a:r>
          </a:p>
          <a:p>
            <a:pPr eaLnBrk="0" hangingPunct="0"/>
            <a:r>
              <a:rPr lang="en-US" altLang="zh-CN"/>
              <a:t>	Cookie cookies[] = request.getCookies();</a:t>
            </a:r>
          </a:p>
          <a:p>
            <a:pPr eaLnBrk="0" hangingPunct="0"/>
            <a:r>
              <a:rPr lang="en-US" altLang="zh-CN"/>
              <a:t>   for(int i=0; i&lt;cookies.length; i++) {</a:t>
            </a:r>
          </a:p>
          <a:p>
            <a:pPr eaLnBrk="0" hangingPunct="0"/>
            <a:r>
              <a:rPr lang="en-US" altLang="zh-CN"/>
              <a:t>       if(cookies[i].getName().equals("Name1"))</a:t>
            </a:r>
          </a:p>
          <a:p>
            <a:pPr eaLnBrk="0" hangingPunct="0"/>
            <a:r>
              <a:rPr lang="en-US" altLang="zh-CN"/>
              <a:t>			out.print(cookies[i].getValue());</a:t>
            </a:r>
          </a:p>
          <a:p>
            <a:pPr eaLnBrk="0" hangingPunct="0"/>
            <a:r>
              <a:rPr lang="en-US" altLang="zh-CN"/>
              <a:t>   }</a:t>
            </a:r>
          </a:p>
          <a:p>
            <a:pPr eaLnBrk="0" hangingPunct="0"/>
            <a:r>
              <a:rPr lang="en-US" altLang="zh-CN"/>
              <a:t>%&gt;</a:t>
            </a:r>
          </a:p>
          <a:p>
            <a:pPr eaLnBrk="0" hangingPunct="0"/>
            <a:r>
              <a:rPr lang="zh-CN" altLang="en-US"/>
              <a:t>读出</a:t>
            </a:r>
            <a:r>
              <a:rPr lang="en-US" altLang="zh-CN"/>
              <a:t>Cookie&lt;br&gt;&lt;br&gt;</a:t>
            </a:r>
          </a:p>
        </p:txBody>
      </p:sp>
      <p:pic>
        <p:nvPicPr>
          <p:cNvPr id="98307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787900" y="0"/>
            <a:ext cx="3932238" cy="1593850"/>
          </a:xfr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42988" y="981075"/>
            <a:ext cx="7793037" cy="5334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pageContext</a:t>
            </a:r>
            <a:endParaRPr lang="zh-CN" altLang="en-US" cap="none" smtClean="0"/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0588" y="1819275"/>
            <a:ext cx="7772400" cy="4114800"/>
          </a:xfrm>
        </p:spPr>
        <p:txBody>
          <a:bodyPr/>
          <a:lstStyle/>
          <a:p>
            <a:r>
              <a:rPr lang="zh-CN" altLang="en-US" sz="1800" smtClean="0"/>
              <a:t>	“</a:t>
            </a:r>
            <a:r>
              <a:rPr lang="en-US" altLang="zh-CN" sz="1800" smtClean="0"/>
              <a:t>pageContext” </a:t>
            </a:r>
            <a:r>
              <a:rPr lang="zh-CN" altLang="en-US" sz="1800" smtClean="0"/>
              <a:t>对象直译时可以称作“页面上下文”对象，代表的是当前页面运行的一些属性，常用的方法包括</a:t>
            </a:r>
            <a:r>
              <a:rPr lang="en-US" altLang="zh-CN" sz="1800" smtClean="0"/>
              <a:t>findAttribute、getAttribute、getAttributesScope</a:t>
            </a:r>
            <a:r>
              <a:rPr lang="zh-CN" altLang="en-US" sz="1800" smtClean="0"/>
              <a:t>和</a:t>
            </a:r>
            <a:r>
              <a:rPr lang="en-US" altLang="zh-CN" sz="1800" smtClean="0"/>
              <a:t>getAttributeNamesInScope，</a:t>
            </a:r>
            <a:r>
              <a:rPr lang="zh-CN" altLang="en-US" sz="1800" smtClean="0"/>
              <a:t>一般情况下“</a:t>
            </a:r>
            <a:r>
              <a:rPr lang="en-US" altLang="zh-CN" sz="1800" smtClean="0"/>
              <a:t>pageContext” </a:t>
            </a:r>
            <a:r>
              <a:rPr lang="zh-CN" altLang="en-US" sz="1800" smtClean="0"/>
              <a:t>对象用到得也不是很多，只有在项目所面临的情况比较复杂的情况下，才会利用到页面属性来辅助处理。</a:t>
            </a:r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sz="2600" cap="none" smtClean="0"/>
              <a:t>exception</a:t>
            </a:r>
            <a:r>
              <a:rPr lang="zh-CN" altLang="en-US" sz="2600" cap="none" smtClean="0"/>
              <a:t>对象</a:t>
            </a:r>
          </a:p>
        </p:txBody>
      </p:sp>
      <p:sp>
        <p:nvSpPr>
          <p:cNvPr id="10035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400" smtClean="0"/>
              <a:t>实例：</a:t>
            </a:r>
            <a:endParaRPr lang="en-US" altLang="zh-CN" sz="14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400" smtClean="0"/>
              <a:t>&lt;%--</a:t>
            </a:r>
            <a:r>
              <a:rPr lang="en-US" altLang="zh-CN" sz="1400" smtClean="0"/>
              <a:t>exception</a:t>
            </a:r>
            <a:r>
              <a:rPr lang="zh-CN" altLang="en-US" sz="1400" smtClean="0"/>
              <a:t>对象示例，</a:t>
            </a:r>
            <a:r>
              <a:rPr lang="en-US" altLang="zh-CN" sz="1400" smtClean="0"/>
              <a:t>ErrorPage.jsp</a:t>
            </a:r>
            <a:r>
              <a:rPr lang="zh-CN" altLang="en-US" sz="1400" smtClean="0"/>
              <a:t>文件代码--%&gt;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400" smtClean="0"/>
              <a:t>&lt;%@ </a:t>
            </a:r>
            <a:r>
              <a:rPr lang="en-US" altLang="zh-CN" sz="1400" smtClean="0"/>
              <a:t>page contentType="text/html;charset=gb2312"%&gt;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400" smtClean="0"/>
              <a:t>&lt;%@ page isErrorPage="true" %&gt;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400" smtClean="0"/>
              <a:t>&lt;html&gt;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400" smtClean="0"/>
              <a:t>&lt;body bgcolor="#ffffc0"&gt;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4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400" smtClean="0"/>
              <a:t>&lt;h1&gt;Error page login&lt;/h1&gt;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4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400" smtClean="0"/>
              <a:t>&lt;br&gt;An error occured in the bean. Error Message is: &lt;br&gt;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400" smtClean="0"/>
              <a:t>&lt;%= exception.getMessage() %&gt;&lt;br&gt;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400" smtClean="0"/>
              <a:t>&lt;%= exception.toString()%&gt;&lt;br&gt;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400" smtClean="0"/>
              <a:t>&lt;/body&gt;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400" smtClean="0"/>
              <a:t>&lt;/html&gt;</a:t>
            </a:r>
            <a:endParaRPr lang="zh-CN" altLang="en-US" sz="1400" smtClean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小结</a:t>
            </a:r>
          </a:p>
        </p:txBody>
      </p:sp>
      <p:sp>
        <p:nvSpPr>
          <p:cNvPr id="10137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algn="just"/>
            <a:r>
              <a:rPr lang="zh-CN" altLang="en-US" b="1" smtClean="0"/>
              <a:t>介绍</a:t>
            </a:r>
            <a:r>
              <a:rPr lang="en-US" altLang="zh-CN" b="1" smtClean="0"/>
              <a:t>JSP</a:t>
            </a:r>
            <a:r>
              <a:rPr lang="zh-CN" altLang="en-US" b="1" smtClean="0"/>
              <a:t>页面的结构</a:t>
            </a:r>
          </a:p>
          <a:p>
            <a:pPr algn="just"/>
            <a:r>
              <a:rPr lang="en-US" altLang="zh-CN" b="1" smtClean="0"/>
              <a:t>JSP</a:t>
            </a:r>
            <a:r>
              <a:rPr lang="zh-CN" altLang="en-US" b="1" smtClean="0"/>
              <a:t>的编译指令、操作指令和代码</a:t>
            </a:r>
          </a:p>
          <a:p>
            <a:pPr algn="just"/>
            <a:r>
              <a:rPr lang="zh-CN" altLang="en-US" b="1" smtClean="0"/>
              <a:t>重点介绍</a:t>
            </a:r>
            <a:r>
              <a:rPr lang="en-US" altLang="zh-CN" b="1" smtClean="0"/>
              <a:t>JSP</a:t>
            </a:r>
            <a:r>
              <a:rPr lang="zh-CN" altLang="en-US" b="1" smtClean="0"/>
              <a:t>常用的六大基本对象：</a:t>
            </a:r>
          </a:p>
          <a:p>
            <a:pPr lvl="1" algn="just"/>
            <a:r>
              <a:rPr lang="en-US" altLang="zh-CN" b="1" smtClean="0"/>
              <a:t>out</a:t>
            </a:r>
            <a:r>
              <a:rPr lang="zh-CN" altLang="en-US" b="1" smtClean="0"/>
              <a:t>对象、</a:t>
            </a:r>
            <a:r>
              <a:rPr lang="en-US" altLang="zh-CN" b="1" smtClean="0"/>
              <a:t>response</a:t>
            </a:r>
            <a:r>
              <a:rPr lang="zh-CN" altLang="en-US" b="1" smtClean="0"/>
              <a:t>对象、</a:t>
            </a:r>
            <a:r>
              <a:rPr lang="en-US" altLang="zh-CN" b="1" smtClean="0"/>
              <a:t>request</a:t>
            </a:r>
            <a:r>
              <a:rPr lang="zh-CN" altLang="en-US" b="1" smtClean="0"/>
              <a:t>对象、</a:t>
            </a:r>
            <a:r>
              <a:rPr lang="en-US" altLang="zh-CN" b="1" smtClean="0"/>
              <a:t>application</a:t>
            </a:r>
            <a:r>
              <a:rPr lang="zh-CN" altLang="en-US" b="1" smtClean="0"/>
              <a:t>对象、</a:t>
            </a:r>
            <a:r>
              <a:rPr lang="en-US" altLang="zh-CN" b="1" smtClean="0"/>
              <a:t>session</a:t>
            </a:r>
            <a:r>
              <a:rPr lang="zh-CN" altLang="en-US" b="1" smtClean="0"/>
              <a:t>对象和</a:t>
            </a:r>
            <a:r>
              <a:rPr lang="en-US" altLang="zh-CN" b="1" smtClean="0"/>
              <a:t>cookie</a:t>
            </a:r>
            <a:r>
              <a:rPr lang="zh-CN" altLang="en-US" b="1" smtClean="0"/>
              <a:t>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本章习题</a:t>
            </a:r>
          </a:p>
        </p:txBody>
      </p:sp>
      <p:sp>
        <p:nvSpPr>
          <p:cNvPr id="102402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2133600"/>
            <a:ext cx="8348662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b="1" smtClean="0"/>
              <a:t>3-1. </a:t>
            </a:r>
            <a:r>
              <a:rPr lang="zh-CN" altLang="en-US" sz="2000" b="1" smtClean="0"/>
              <a:t>有几种方法实现页面的跳转，如何实现？</a:t>
            </a:r>
          </a:p>
          <a:p>
            <a:pPr>
              <a:lnSpc>
                <a:spcPct val="80000"/>
              </a:lnSpc>
            </a:pPr>
            <a:r>
              <a:rPr lang="en-US" altLang="zh-CN" sz="2000" b="1" smtClean="0"/>
              <a:t>3-2 synchronized</a:t>
            </a:r>
            <a:r>
              <a:rPr lang="zh-CN" altLang="en-US" sz="2000" b="1" smtClean="0"/>
              <a:t>关键字有什么功能？</a:t>
            </a:r>
          </a:p>
          <a:p>
            <a:pPr>
              <a:lnSpc>
                <a:spcPct val="80000"/>
              </a:lnSpc>
            </a:pPr>
            <a:r>
              <a:rPr lang="en-US" altLang="zh-CN" sz="2000" b="1" smtClean="0"/>
              <a:t>3-3. out</a:t>
            </a:r>
            <a:r>
              <a:rPr lang="zh-CN" altLang="en-US" sz="2000" b="1" smtClean="0"/>
              <a:t>对象有什么功能，</a:t>
            </a:r>
            <a:r>
              <a:rPr lang="en-US" altLang="zh-CN" sz="2000" b="1" smtClean="0"/>
              <a:t>out.print</a:t>
            </a:r>
            <a:r>
              <a:rPr lang="zh-CN" altLang="en-US" sz="2000" b="1" smtClean="0"/>
              <a:t>和</a:t>
            </a:r>
            <a:r>
              <a:rPr lang="en-US" altLang="zh-CN" sz="2000" b="1" smtClean="0"/>
              <a:t>document.write</a:t>
            </a:r>
            <a:r>
              <a:rPr lang="zh-CN" altLang="en-US" sz="2000" b="1" smtClean="0"/>
              <a:t>有什么区别？</a:t>
            </a:r>
          </a:p>
          <a:p>
            <a:pPr>
              <a:lnSpc>
                <a:spcPct val="80000"/>
              </a:lnSpc>
            </a:pPr>
            <a:r>
              <a:rPr lang="en-US" altLang="zh-CN" sz="2000" b="1" smtClean="0"/>
              <a:t>3-4. </a:t>
            </a:r>
            <a:r>
              <a:rPr lang="zh-CN" altLang="en-US" sz="2000" b="1" smtClean="0"/>
              <a:t>如何获得获得客户端的</a:t>
            </a:r>
            <a:r>
              <a:rPr lang="en-US" altLang="zh-CN" sz="2000" b="1" smtClean="0"/>
              <a:t>IP</a:t>
            </a:r>
            <a:r>
              <a:rPr lang="zh-CN" altLang="en-US" sz="2000" b="1" smtClean="0"/>
              <a:t>地址？</a:t>
            </a:r>
          </a:p>
          <a:p>
            <a:pPr>
              <a:lnSpc>
                <a:spcPct val="80000"/>
              </a:lnSpc>
            </a:pPr>
            <a:r>
              <a:rPr lang="en-US" altLang="zh-CN" sz="2000" b="1" smtClean="0"/>
              <a:t>3-5. application</a:t>
            </a:r>
            <a:r>
              <a:rPr lang="zh-CN" altLang="en-US" sz="2000" b="1" smtClean="0"/>
              <a:t>对象有什么特点？和</a:t>
            </a:r>
            <a:r>
              <a:rPr lang="en-US" altLang="zh-CN" sz="2000" b="1" smtClean="0"/>
              <a:t>session</a:t>
            </a:r>
            <a:r>
              <a:rPr lang="zh-CN" altLang="en-US" sz="2000" b="1" smtClean="0"/>
              <a:t>对象有什么联系和区别？</a:t>
            </a:r>
          </a:p>
          <a:p>
            <a:pPr>
              <a:lnSpc>
                <a:spcPct val="80000"/>
              </a:lnSpc>
            </a:pPr>
            <a:r>
              <a:rPr lang="en-US" altLang="zh-CN" sz="2000" b="1" smtClean="0"/>
              <a:t>3-6. </a:t>
            </a:r>
            <a:r>
              <a:rPr lang="zh-CN" altLang="en-US" sz="2000" b="1" smtClean="0"/>
              <a:t>程序如何向浏览器写入</a:t>
            </a:r>
            <a:r>
              <a:rPr lang="en-US" altLang="zh-CN" sz="2000" b="1" smtClean="0"/>
              <a:t>Cookie</a:t>
            </a:r>
            <a:r>
              <a:rPr lang="zh-CN" altLang="en-US" sz="2000" b="1" smtClean="0"/>
              <a:t>集合，如何从浏览器端读取</a:t>
            </a:r>
            <a:r>
              <a:rPr lang="en-US" altLang="zh-CN" sz="2000" b="1" smtClean="0"/>
              <a:t>Cookie</a:t>
            </a:r>
            <a:r>
              <a:rPr lang="zh-CN" altLang="en-US" sz="2000" b="1" smtClean="0"/>
              <a:t>集合。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838200" indent="-838200">
              <a:buFontTx/>
              <a:buAutoNum type="circleNumDbPlain" startAt="2"/>
            </a:pPr>
            <a:r>
              <a:rPr lang="en-US" altLang="zh-CN" sz="2100" cap="none" smtClean="0"/>
              <a:t>Jsp</a:t>
            </a:r>
            <a:r>
              <a:rPr lang="zh-CN" altLang="en-US" sz="2100" cap="none" smtClean="0"/>
              <a:t>元素中的相对路径规则</a:t>
            </a:r>
          </a:p>
        </p:txBody>
      </p:sp>
      <p:sp>
        <p:nvSpPr>
          <p:cNvPr id="23554" name="Rectangle 3"/>
          <p:cNvSpPr>
            <a:spLocks noGrp="1"/>
          </p:cNvSpPr>
          <p:nvPr>
            <p:ph type="body" idx="4294967295"/>
          </p:nvPr>
        </p:nvSpPr>
        <p:spPr>
          <a:xfrm>
            <a:off x="755650" y="2017713"/>
            <a:ext cx="8199438" cy="4114800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circleNumDbPlain" startAt="2"/>
            </a:pPr>
            <a:endParaRPr lang="zh-CN" altLang="en-US" sz="1800" smtClean="0"/>
          </a:p>
          <a:p>
            <a:pPr marL="609600" indent="-609600">
              <a:buFont typeface="Wingdings" pitchFamily="2" charset="2"/>
              <a:buNone/>
            </a:pPr>
            <a:r>
              <a:rPr lang="zh-CN" altLang="en-US" sz="1800" smtClean="0"/>
              <a:t>  例如：“</a:t>
            </a:r>
            <a:r>
              <a:rPr lang="en-US" altLang="zh-CN" sz="1800" smtClean="0"/>
              <a:t>relativetest.jsp”  “/test/relativetest.jsp”</a:t>
            </a:r>
          </a:p>
          <a:p>
            <a:pPr marL="609600" indent="-609600">
              <a:buFont typeface="Wingdings" pitchFamily="2" charset="2"/>
              <a:buNone/>
            </a:pPr>
            <a:r>
              <a:rPr lang="zh-CN" altLang="en-US" sz="1800" smtClean="0"/>
              <a:t>对于第一个路径显示文件</a:t>
            </a:r>
            <a:r>
              <a:rPr lang="en-US" altLang="zh-CN" sz="1800" smtClean="0"/>
              <a:t>relativetest.jsp</a:t>
            </a:r>
            <a:r>
              <a:rPr lang="zh-CN" altLang="en-US" sz="1800" smtClean="0"/>
              <a:t>的实际位置应为</a:t>
            </a:r>
          </a:p>
          <a:p>
            <a:pPr marL="609600" indent="-609600">
              <a:buFont typeface="Wingdings" pitchFamily="2" charset="2"/>
              <a:buNone/>
            </a:pPr>
            <a:r>
              <a:rPr lang="zh-CN" altLang="en-US" sz="1800" smtClean="0"/>
              <a:t>“</a:t>
            </a:r>
            <a:r>
              <a:rPr lang="en-US" altLang="zh-CN" sz="1800" smtClean="0"/>
              <a:t>c:\Tomcat 4.1\webapps\root\relativetest.jsp”</a:t>
            </a:r>
          </a:p>
          <a:p>
            <a:pPr marL="609600" indent="-609600">
              <a:buFont typeface="Wingdings" pitchFamily="2" charset="2"/>
              <a:buNone/>
            </a:pPr>
            <a:endParaRPr lang="en-US" altLang="zh-CN" sz="1800" smtClean="0"/>
          </a:p>
          <a:p>
            <a:pPr marL="609600" indent="-609600">
              <a:buFont typeface="Wingdings" pitchFamily="2" charset="2"/>
              <a:buNone/>
            </a:pPr>
            <a:r>
              <a:rPr lang="zh-CN" altLang="en-US" sz="1800" smtClean="0"/>
              <a:t>对于第二个路径应小心，在</a:t>
            </a:r>
            <a:r>
              <a:rPr lang="en-US" altLang="zh-CN" sz="1800" smtClean="0"/>
              <a:t>jsp</a:t>
            </a:r>
            <a:r>
              <a:rPr lang="zh-CN" altLang="en-US" sz="1800" smtClean="0"/>
              <a:t>中当相对路径以“</a:t>
            </a:r>
            <a:r>
              <a:rPr lang="en-US" altLang="zh-CN" sz="1800" smtClean="0"/>
              <a:t>/”</a:t>
            </a:r>
            <a:r>
              <a:rPr lang="zh-CN" altLang="en-US" sz="1800" smtClean="0"/>
              <a:t>开头的时候，不是相对于网站的根目录，而是相对于包含这个</a:t>
            </a:r>
            <a:r>
              <a:rPr lang="en-US" altLang="zh-CN" sz="1800" smtClean="0"/>
              <a:t>jsp</a:t>
            </a:r>
            <a:r>
              <a:rPr lang="zh-CN" altLang="en-US" sz="1800" smtClean="0"/>
              <a:t>文件的</a:t>
            </a:r>
            <a:r>
              <a:rPr lang="en-US" altLang="zh-CN" sz="1800" smtClean="0"/>
              <a:t>web</a:t>
            </a:r>
            <a:r>
              <a:rPr lang="zh-CN" altLang="en-US" sz="1800" smtClean="0"/>
              <a:t>应用程序的根目录，因此实际的路径即“</a:t>
            </a:r>
            <a:r>
              <a:rPr lang="en-US" altLang="zh-CN" sz="1800" smtClean="0"/>
              <a:t>c:\Tomcat 1.4\webapps\root\test\relativetest.jsp”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凸显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459</TotalTime>
  <Words>4936</Words>
  <Application>Microsoft Macintosh PowerPoint</Application>
  <PresentationFormat>全屏显示(4:3)</PresentationFormat>
  <Paragraphs>697</Paragraphs>
  <Slides>86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97" baseType="lpstr">
      <vt:lpstr>Arial Black</vt:lpstr>
      <vt:lpstr>Calibri</vt:lpstr>
      <vt:lpstr>Century Schoolbook</vt:lpstr>
      <vt:lpstr>Tahoma</vt:lpstr>
      <vt:lpstr>Wingdings</vt:lpstr>
      <vt:lpstr>Wingdings 2</vt:lpstr>
      <vt:lpstr>黑体</vt:lpstr>
      <vt:lpstr>华文楷体</vt:lpstr>
      <vt:lpstr>宋体</vt:lpstr>
      <vt:lpstr>Arial</vt:lpstr>
      <vt:lpstr>凸显</vt:lpstr>
      <vt:lpstr>Java Web 应用开发与实践</vt:lpstr>
      <vt:lpstr>内容提要</vt:lpstr>
      <vt:lpstr>理解服务器端执行 </vt:lpstr>
      <vt:lpstr>理解服务器端执行</vt:lpstr>
      <vt:lpstr>理解服务器端执行</vt:lpstr>
      <vt:lpstr> JSP页面结构 </vt:lpstr>
      <vt:lpstr>Jsp语法结构(看一个例子02_01.jsp）</vt:lpstr>
      <vt:lpstr>Jsp通用语法规则</vt:lpstr>
      <vt:lpstr>Jsp元素中的相对路径规则</vt:lpstr>
      <vt:lpstr>Jsp元素中的转义规则</vt:lpstr>
      <vt:lpstr>脚本元素语法</vt:lpstr>
      <vt:lpstr>声明</vt:lpstr>
      <vt:lpstr>编译指令 </vt:lpstr>
      <vt:lpstr>page指令 </vt:lpstr>
      <vt:lpstr>page指令</vt:lpstr>
      <vt:lpstr>使用errorPage指令捕获异常 </vt:lpstr>
      <vt:lpstr>JSP中Exception的捕捉</vt:lpstr>
      <vt:lpstr>JSP中Exception的捕捉</vt:lpstr>
      <vt:lpstr>include指令 </vt:lpstr>
      <vt:lpstr>使用include指令 </vt:lpstr>
      <vt:lpstr> taglib指令 </vt:lpstr>
      <vt:lpstr>PowerPoint 演示文稿</vt:lpstr>
      <vt:lpstr>操作指令 </vt:lpstr>
      <vt:lpstr>jsp:include指令 </vt:lpstr>
      <vt:lpstr>jsp:forward指令 </vt:lpstr>
      <vt:lpstr>forward指令实现页面间的跳转</vt:lpstr>
      <vt:lpstr>jsp:param指令 </vt:lpstr>
      <vt:lpstr> JSP代码 </vt:lpstr>
      <vt:lpstr>变量和方法 </vt:lpstr>
      <vt:lpstr>变量的声明和使用</vt:lpstr>
      <vt:lpstr>变量的声明和使用</vt:lpstr>
      <vt:lpstr>代码块 </vt:lpstr>
      <vt:lpstr>代码块</vt:lpstr>
      <vt:lpstr> JSP隐含对象概述 </vt:lpstr>
      <vt:lpstr>JSP内置对象</vt:lpstr>
      <vt:lpstr>out对象 </vt:lpstr>
      <vt:lpstr>使用out对象</vt:lpstr>
      <vt:lpstr>request和response</vt:lpstr>
      <vt:lpstr>reponse对象 </vt:lpstr>
      <vt:lpstr>网页转向 </vt:lpstr>
      <vt:lpstr>动态contentType响应 </vt:lpstr>
      <vt:lpstr>显示为Word文档</vt:lpstr>
      <vt:lpstr>HTTP文件头响应 </vt:lpstr>
      <vt:lpstr>设置缓冲区 </vt:lpstr>
      <vt:lpstr>request对象 </vt:lpstr>
      <vt:lpstr>request请求对象</vt:lpstr>
      <vt:lpstr>得到Form表单的信息 </vt:lpstr>
      <vt:lpstr>得到Form表单的信息</vt:lpstr>
      <vt:lpstr>读取表单数据</vt:lpstr>
      <vt:lpstr>第二种读取值的方法是利用集合</vt:lpstr>
      <vt:lpstr>得到客户的信息 </vt:lpstr>
      <vt:lpstr>汉字问题两种解决方法 </vt:lpstr>
      <vt:lpstr> request对象使用示例（ peixun.jsp ）</vt:lpstr>
      <vt:lpstr>PowerPoint 演示文稿</vt:lpstr>
      <vt:lpstr>Post.jsp代码</vt:lpstr>
      <vt:lpstr>PowerPoint 演示文稿</vt:lpstr>
      <vt:lpstr>运行结果</vt:lpstr>
      <vt:lpstr>PowerPoint 演示文稿</vt:lpstr>
      <vt:lpstr>application对象 </vt:lpstr>
      <vt:lpstr>application的自定义属性 </vt:lpstr>
      <vt:lpstr>自定义属性</vt:lpstr>
      <vt:lpstr>自定义属性</vt:lpstr>
      <vt:lpstr>网页计数器 </vt:lpstr>
      <vt:lpstr>PowerPoint 演示文稿</vt:lpstr>
      <vt:lpstr>application对象运行示例</vt:lpstr>
      <vt:lpstr> session对象 </vt:lpstr>
      <vt:lpstr> 对session的理解 </vt:lpstr>
      <vt:lpstr>自定义属性 </vt:lpstr>
      <vt:lpstr>使用session的自定义属性</vt:lpstr>
      <vt:lpstr>使用session的自定义属性</vt:lpstr>
      <vt:lpstr>简易session版购物车 </vt:lpstr>
      <vt:lpstr>简易session版购物车</vt:lpstr>
      <vt:lpstr>session对象示例</vt:lpstr>
      <vt:lpstr>post1.jsp</vt:lpstr>
      <vt:lpstr>post11.jsp</vt:lpstr>
      <vt:lpstr>运行结果</vt:lpstr>
      <vt:lpstr>提交后</vt:lpstr>
      <vt:lpstr>输入值</vt:lpstr>
      <vt:lpstr>再次提交（保存名字）</vt:lpstr>
      <vt:lpstr> cookie对象 </vt:lpstr>
      <vt:lpstr>写入Cookie</vt:lpstr>
      <vt:lpstr>读出Cookie</vt:lpstr>
      <vt:lpstr>pageContext</vt:lpstr>
      <vt:lpstr>exception对象</vt:lpstr>
      <vt:lpstr>小结</vt:lpstr>
      <vt:lpstr>本章习题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梁胜彬</dc:creator>
  <cp:lastModifiedBy>Microsoft Office 用户</cp:lastModifiedBy>
  <cp:revision>80</cp:revision>
  <dcterms:created xsi:type="dcterms:W3CDTF">2011-08-25T23:02:52Z</dcterms:created>
  <dcterms:modified xsi:type="dcterms:W3CDTF">2015-10-14T14:19:55Z</dcterms:modified>
</cp:coreProperties>
</file>