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16" r:id="rId1"/>
  </p:sldMasterIdLst>
  <p:notesMasterIdLst>
    <p:notesMasterId r:id="rId34"/>
  </p:notesMasterIdLst>
  <p:handoutMasterIdLst>
    <p:handoutMasterId r:id="rId35"/>
  </p:handoutMasterIdLst>
  <p:sldIdLst>
    <p:sldId id="256" r:id="rId2"/>
    <p:sldId id="257" r:id="rId3"/>
    <p:sldId id="258" r:id="rId4"/>
    <p:sldId id="259" r:id="rId5"/>
    <p:sldId id="260" r:id="rId6"/>
    <p:sldId id="272" r:id="rId7"/>
    <p:sldId id="261" r:id="rId8"/>
    <p:sldId id="262" r:id="rId9"/>
    <p:sldId id="263" r:id="rId10"/>
    <p:sldId id="264" r:id="rId11"/>
    <p:sldId id="273" r:id="rId12"/>
    <p:sldId id="274" r:id="rId13"/>
    <p:sldId id="265" r:id="rId14"/>
    <p:sldId id="266" r:id="rId15"/>
    <p:sldId id="275" r:id="rId16"/>
    <p:sldId id="276" r:id="rId17"/>
    <p:sldId id="277" r:id="rId18"/>
    <p:sldId id="278" r:id="rId19"/>
    <p:sldId id="279" r:id="rId20"/>
    <p:sldId id="280" r:id="rId21"/>
    <p:sldId id="281" r:id="rId22"/>
    <p:sldId id="282" r:id="rId23"/>
    <p:sldId id="283" r:id="rId24"/>
    <p:sldId id="284" r:id="rId25"/>
    <p:sldId id="285" r:id="rId26"/>
    <p:sldId id="286" r:id="rId27"/>
    <p:sldId id="287" r:id="rId28"/>
    <p:sldId id="288" r:id="rId29"/>
    <p:sldId id="293" r:id="rId30"/>
    <p:sldId id="292" r:id="rId31"/>
    <p:sldId id="291" r:id="rId32"/>
    <p:sldId id="270" r:id="rId33"/>
  </p:sldIdLst>
  <p:sldSz cx="9144000" cy="6858000" type="screen4x3"/>
  <p:notesSz cx="9144000" cy="6858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160">
          <p15:clr>
            <a:srgbClr val="A4A3A4"/>
          </p15:clr>
        </p15:guide>
        <p15:guide id="2" pos="288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94643"/>
  </p:normalViewPr>
  <p:slideViewPr>
    <p:cSldViewPr>
      <p:cViewPr varScale="1">
        <p:scale>
          <a:sx n="90" d="100"/>
          <a:sy n="90" d="100"/>
        </p:scale>
        <p:origin x="1744" y="200"/>
      </p:cViewPr>
      <p:guideLst>
        <p:guide orient="horz" pos="2160"/>
        <p:guide pos="2880"/>
      </p:guideLst>
    </p:cSldViewPr>
  </p:slideViewPr>
  <p:notesTextViewPr>
    <p:cViewPr>
      <p:scale>
        <a:sx n="100" d="100"/>
        <a:sy n="100" d="100"/>
      </p:scale>
      <p:origin x="0" y="0"/>
    </p:cViewPr>
  </p:notesTextViewPr>
  <p:notesViewPr>
    <p:cSldViewPr>
      <p:cViewPr varScale="1">
        <p:scale>
          <a:sx n="76" d="100"/>
          <a:sy n="76" d="100"/>
        </p:scale>
        <p:origin x="-1650" y="-84"/>
      </p:cViewPr>
      <p:guideLst>
        <p:guide orient="horz" pos="2160"/>
        <p:guide pos="2880"/>
      </p:guideLst>
    </p:cSldViewPr>
  </p:notes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notesMaster" Target="notesMasters/notesMaster1.xml"/><Relationship Id="rId35" Type="http://schemas.openxmlformats.org/officeDocument/2006/relationships/handoutMaster" Target="handoutMasters/handoutMaster1.xml"/><Relationship Id="rId36" Type="http://schemas.openxmlformats.org/officeDocument/2006/relationships/presProps" Target="pres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viewProps" Target="viewProps.xml"/><Relationship Id="rId38" Type="http://schemas.openxmlformats.org/officeDocument/2006/relationships/theme" Target="theme/theme1.xml"/><Relationship Id="rId3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r>
              <a:rPr lang="zh-CN" altLang="en-US" dirty="0" smtClean="0"/>
              <a:t>清华大学出版社</a:t>
            </a:r>
            <a:endParaRPr lang="zh-CN" altLang="en-US" dirty="0"/>
          </a:p>
        </p:txBody>
      </p:sp>
      <p:sp>
        <p:nvSpPr>
          <p:cNvPr id="3" name="日期占位符 2"/>
          <p:cNvSpPr>
            <a:spLocks noGrp="1"/>
          </p:cNvSpPr>
          <p:nvPr>
            <p:ph type="dt" sz="quarter" idx="1"/>
          </p:nvPr>
        </p:nvSpPr>
        <p:spPr>
          <a:xfrm>
            <a:off x="5179484" y="0"/>
            <a:ext cx="3962400" cy="342900"/>
          </a:xfrm>
          <a:prstGeom prst="rect">
            <a:avLst/>
          </a:prstGeom>
        </p:spPr>
        <p:txBody>
          <a:bodyPr vert="horz" lIns="91440" tIns="45720" rIns="91440" bIns="45720" rtlCol="0"/>
          <a:lstStyle>
            <a:lvl1pPr algn="r">
              <a:defRPr sz="1200"/>
            </a:lvl1pPr>
          </a:lstStyle>
          <a:p>
            <a:fld id="{817E236F-D427-4B33-B4C6-6A850898CE87}" type="datetimeFigureOut">
              <a:rPr lang="zh-CN" altLang="en-US" smtClean="0"/>
              <a:pPr/>
              <a:t>15/10/14</a:t>
            </a:fld>
            <a:endParaRPr lang="zh-CN" altLang="en-US"/>
          </a:p>
        </p:txBody>
      </p:sp>
      <p:sp>
        <p:nvSpPr>
          <p:cNvPr id="4" name="页脚占位符 3"/>
          <p:cNvSpPr>
            <a:spLocks noGrp="1"/>
          </p:cNvSpPr>
          <p:nvPr>
            <p:ph type="ftr" sz="quarter" idx="2"/>
          </p:nvPr>
        </p:nvSpPr>
        <p:spPr>
          <a:xfrm>
            <a:off x="0" y="6513910"/>
            <a:ext cx="3962400" cy="342900"/>
          </a:xfrm>
          <a:prstGeom prst="rect">
            <a:avLst/>
          </a:prstGeom>
        </p:spPr>
        <p:txBody>
          <a:bodyPr vert="horz" lIns="91440" tIns="45720" rIns="91440" bIns="45720" rtlCol="0" anchor="b"/>
          <a:lstStyle>
            <a:lvl1pPr algn="l">
              <a:defRPr sz="1200"/>
            </a:lvl1pPr>
          </a:lstStyle>
          <a:p>
            <a:r>
              <a:rPr lang="zh-CN" altLang="en-US" dirty="0" smtClean="0"/>
              <a:t>河南大学</a:t>
            </a:r>
            <a:r>
              <a:rPr lang="en-US" altLang="zh-CN" dirty="0" smtClean="0"/>
              <a:t>2011</a:t>
            </a:r>
            <a:r>
              <a:rPr lang="zh-CN" altLang="en-US" dirty="0" smtClean="0"/>
              <a:t>年度校级规划教材</a:t>
            </a:r>
            <a:endParaRPr lang="zh-CN" altLang="en-US" dirty="0"/>
          </a:p>
        </p:txBody>
      </p:sp>
      <p:sp>
        <p:nvSpPr>
          <p:cNvPr id="5" name="灯片编号占位符 4"/>
          <p:cNvSpPr>
            <a:spLocks noGrp="1"/>
          </p:cNvSpPr>
          <p:nvPr>
            <p:ph type="sldNum" sz="quarter" idx="3"/>
          </p:nvPr>
        </p:nvSpPr>
        <p:spPr>
          <a:xfrm>
            <a:off x="5179484" y="6513910"/>
            <a:ext cx="3962400" cy="342900"/>
          </a:xfrm>
          <a:prstGeom prst="rect">
            <a:avLst/>
          </a:prstGeom>
        </p:spPr>
        <p:txBody>
          <a:bodyPr vert="horz" lIns="91440" tIns="45720" rIns="91440" bIns="45720" rtlCol="0" anchor="b"/>
          <a:lstStyle>
            <a:lvl1pPr algn="r">
              <a:defRPr sz="1200"/>
            </a:lvl1pPr>
          </a:lstStyle>
          <a:p>
            <a:fld id="{1EBB008E-4351-4B9A-A33D-141CD5FF22F9}" type="slidenum">
              <a:rPr lang="zh-CN" altLang="en-US" smtClean="0"/>
              <a:pPr/>
              <a:t>‹#›</a:t>
            </a:fld>
            <a:endParaRPr lang="zh-CN" altLang="en-US"/>
          </a:p>
        </p:txBody>
      </p:sp>
    </p:spTree>
    <p:extLst>
      <p:ext uri="{BB962C8B-B14F-4D97-AF65-F5344CB8AC3E}">
        <p14:creationId xmlns:p14="http://schemas.microsoft.com/office/powerpoint/2010/main" val="147059363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8F858A0B-5BFA-436B-A611-809C23193621}" type="datetimeFigureOut">
              <a:rPr lang="zh-CN" altLang="en-US" smtClean="0"/>
              <a:pPr/>
              <a:t>15/10/14</a:t>
            </a:fld>
            <a:endParaRPr lang="zh-CN" altLang="en-US"/>
          </a:p>
        </p:txBody>
      </p:sp>
      <p:sp>
        <p:nvSpPr>
          <p:cNvPr id="4" name="幻灯片图像占位符 3"/>
          <p:cNvSpPr>
            <a:spLocks noGrp="1" noRot="1" noChangeAspect="1"/>
          </p:cNvSpPr>
          <p:nvPr>
            <p:ph type="sldImg" idx="2"/>
          </p:nvPr>
        </p:nvSpPr>
        <p:spPr>
          <a:xfrm>
            <a:off x="2857500" y="514350"/>
            <a:ext cx="3429000" cy="257175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914400" y="3257550"/>
            <a:ext cx="7315200" cy="30861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6513513"/>
            <a:ext cx="3962400" cy="3429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5180013" y="6513513"/>
            <a:ext cx="3962400" cy="342900"/>
          </a:xfrm>
          <a:prstGeom prst="rect">
            <a:avLst/>
          </a:prstGeom>
        </p:spPr>
        <p:txBody>
          <a:bodyPr vert="horz" lIns="91440" tIns="45720" rIns="91440" bIns="45720" rtlCol="0" anchor="b"/>
          <a:lstStyle>
            <a:lvl1pPr algn="r">
              <a:defRPr sz="1200"/>
            </a:lvl1pPr>
          </a:lstStyle>
          <a:p>
            <a:fld id="{C6B3A247-43A9-4336-817C-42727F3277DB}" type="slidenum">
              <a:rPr lang="zh-CN" altLang="en-US" smtClean="0"/>
              <a:pPr/>
              <a:t>‹#›</a:t>
            </a:fld>
            <a:endParaRPr lang="zh-CN" altLang="en-US"/>
          </a:p>
        </p:txBody>
      </p:sp>
    </p:spTree>
    <p:extLst>
      <p:ext uri="{BB962C8B-B14F-4D97-AF65-F5344CB8AC3E}">
        <p14:creationId xmlns:p14="http://schemas.microsoft.com/office/powerpoint/2010/main" val="14458349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C6B3A247-43A9-4336-817C-42727F3277DB}" type="slidenum">
              <a:rPr lang="zh-CN" altLang="en-US" smtClean="0"/>
              <a:pPr/>
              <a:t>1</a:t>
            </a:fld>
            <a:endParaRPr lang="zh-CN" altLang="en-US"/>
          </a:p>
        </p:txBody>
      </p:sp>
    </p:spTree>
    <p:extLst>
      <p:ext uri="{BB962C8B-B14F-4D97-AF65-F5344CB8AC3E}">
        <p14:creationId xmlns:p14="http://schemas.microsoft.com/office/powerpoint/2010/main" val="2570097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C6B3A247-43A9-4336-817C-42727F3277DB}" type="slidenum">
              <a:rPr lang="zh-CN" altLang="en-US" smtClean="0"/>
              <a:pPr/>
              <a:t>2</a:t>
            </a:fld>
            <a:endParaRPr lang="zh-CN" altLang="en-US"/>
          </a:p>
        </p:txBody>
      </p:sp>
    </p:spTree>
    <p:extLst>
      <p:ext uri="{BB962C8B-B14F-4D97-AF65-F5344CB8AC3E}">
        <p14:creationId xmlns:p14="http://schemas.microsoft.com/office/powerpoint/2010/main" val="2667953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Ref idx="1001">
        <a:schemeClr val="bg1"/>
      </p:bgRef>
    </p:bg>
    <p:spTree>
      <p:nvGrpSpPr>
        <p:cNvPr id="1" name=""/>
        <p:cNvGrpSpPr/>
        <p:nvPr/>
      </p:nvGrpSpPr>
      <p:grpSpPr>
        <a:xfrm>
          <a:off x="0" y="0"/>
          <a:ext cx="0" cy="0"/>
          <a:chOff x="0" y="0"/>
          <a:chExt cx="0" cy="0"/>
        </a:xfrm>
      </p:grpSpPr>
      <p:sp>
        <p:nvSpPr>
          <p:cNvPr id="8" name="标题 7"/>
          <p:cNvSpPr>
            <a:spLocks noGrp="1"/>
          </p:cNvSpPr>
          <p:nvPr>
            <p:ph type="ctrTitle"/>
          </p:nvPr>
        </p:nvSpPr>
        <p:spPr>
          <a:xfrm>
            <a:off x="2286000" y="3124200"/>
            <a:ext cx="6172200" cy="1894362"/>
          </a:xfrm>
        </p:spPr>
        <p:txBody>
          <a:bodyPr/>
          <a:lstStyle>
            <a:lvl1pPr>
              <a:defRPr b="1"/>
            </a:lvl1pPr>
          </a:lstStyle>
          <a:p>
            <a:r>
              <a:rPr kumimoji="0" lang="zh-CN" altLang="en-US" smtClean="0"/>
              <a:t>单击此处编辑母版标题样式</a:t>
            </a:r>
            <a:endParaRPr kumimoji="0" lang="en-US"/>
          </a:p>
        </p:txBody>
      </p:sp>
      <p:sp>
        <p:nvSpPr>
          <p:cNvPr id="9" name="副标题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
        <p:nvSpPr>
          <p:cNvPr id="28" name="日期占位符 27"/>
          <p:cNvSpPr>
            <a:spLocks noGrp="1"/>
          </p:cNvSpPr>
          <p:nvPr>
            <p:ph type="dt" sz="half" idx="10"/>
          </p:nvPr>
        </p:nvSpPr>
        <p:spPr bwMode="auto">
          <a:xfrm rot="5400000">
            <a:off x="7764621" y="1174097"/>
            <a:ext cx="2286000" cy="381000"/>
          </a:xfrm>
        </p:spPr>
        <p:txBody>
          <a:bodyPr/>
          <a:lstStyle/>
          <a:p>
            <a:fld id="{31BC5982-BCA8-49DF-BC2F-856C1D1DA1B1}" type="datetime1">
              <a:rPr lang="zh-CN" altLang="en-US" smtClean="0"/>
              <a:pPr/>
              <a:t>15/10/14</a:t>
            </a:fld>
            <a:endParaRPr lang="zh-CN" altLang="en-US"/>
          </a:p>
        </p:txBody>
      </p:sp>
      <p:sp>
        <p:nvSpPr>
          <p:cNvPr id="17" name="页脚占位符 16"/>
          <p:cNvSpPr>
            <a:spLocks noGrp="1"/>
          </p:cNvSpPr>
          <p:nvPr>
            <p:ph type="ftr" sz="quarter" idx="11"/>
          </p:nvPr>
        </p:nvSpPr>
        <p:spPr bwMode="auto">
          <a:xfrm rot="5400000">
            <a:off x="7077269" y="4181669"/>
            <a:ext cx="3657600" cy="384048"/>
          </a:xfrm>
        </p:spPr>
        <p:txBody>
          <a:bodyPr/>
          <a:lstStyle/>
          <a:p>
            <a:r>
              <a:rPr lang="zh-CN" altLang="en-US" smtClean="0"/>
              <a:t>清华大学出版社</a:t>
            </a:r>
            <a:endParaRPr lang="zh-CN" altLang="en-US"/>
          </a:p>
        </p:txBody>
      </p:sp>
      <p:sp>
        <p:nvSpPr>
          <p:cNvPr id="10" name="矩形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矩形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矩形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矩形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直接连接符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直接连接符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直接连接符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直接连接符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直接连接符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直接连接符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矩形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椭圆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椭圆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椭圆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椭圆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椭圆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灯片编号占位符 28"/>
          <p:cNvSpPr>
            <a:spLocks noGrp="1"/>
          </p:cNvSpPr>
          <p:nvPr>
            <p:ph type="sldNum" sz="quarter" idx="12"/>
          </p:nvPr>
        </p:nvSpPr>
        <p:spPr bwMode="auto">
          <a:xfrm>
            <a:off x="1325544" y="4928702"/>
            <a:ext cx="609600" cy="517524"/>
          </a:xfrm>
        </p:spPr>
        <p:txBody>
          <a:bodyPr/>
          <a:lstStyle/>
          <a:p>
            <a:fld id="{0A9F2AF4-94C5-46B7-9CC1-72E6F50F7F54}" type="slidenum">
              <a:rPr lang="zh-CN" altLang="en-US" smtClean="0"/>
              <a:pPr/>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D402D85-781F-4F2E-BDD8-0FCDB6ED6591}" type="datetime1">
              <a:rPr lang="zh-CN" altLang="en-US" smtClean="0"/>
              <a:pPr/>
              <a:t>15/10/14</a:t>
            </a:fld>
            <a:endParaRPr lang="zh-CN" altLang="en-US"/>
          </a:p>
        </p:txBody>
      </p:sp>
      <p:sp>
        <p:nvSpPr>
          <p:cNvPr id="5" name="页脚占位符 4"/>
          <p:cNvSpPr>
            <a:spLocks noGrp="1"/>
          </p:cNvSpPr>
          <p:nvPr>
            <p:ph type="ftr" sz="quarter" idx="11"/>
          </p:nvPr>
        </p:nvSpPr>
        <p:spPr/>
        <p:txBody>
          <a:bodyPr/>
          <a:lstStyle/>
          <a:p>
            <a:r>
              <a:rPr lang="zh-CN" altLang="en-US" smtClean="0"/>
              <a:t>清华大学出版社</a:t>
            </a:r>
            <a:endParaRPr lang="zh-CN" altLang="en-US"/>
          </a:p>
        </p:txBody>
      </p:sp>
      <p:sp>
        <p:nvSpPr>
          <p:cNvPr id="6" name="灯片编号占位符 5"/>
          <p:cNvSpPr>
            <a:spLocks noGrp="1"/>
          </p:cNvSpPr>
          <p:nvPr>
            <p:ph type="sldNum" sz="quarter" idx="12"/>
          </p:nvPr>
        </p:nvSpPr>
        <p:spPr/>
        <p:txBody>
          <a:bodyPr/>
          <a:lstStyle/>
          <a:p>
            <a:fld id="{0A9F2AF4-94C5-46B7-9CC1-72E6F50F7F54}"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9"/>
            <a:ext cx="1676400" cy="5851525"/>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74638"/>
            <a:ext cx="6019800" cy="5851525"/>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0347498E-BCA5-4D8C-ACDD-046248AA0AB6}" type="datetime1">
              <a:rPr lang="zh-CN" altLang="en-US" smtClean="0"/>
              <a:pPr/>
              <a:t>15/10/14</a:t>
            </a:fld>
            <a:endParaRPr lang="zh-CN" altLang="en-US"/>
          </a:p>
        </p:txBody>
      </p:sp>
      <p:sp>
        <p:nvSpPr>
          <p:cNvPr id="5" name="页脚占位符 4"/>
          <p:cNvSpPr>
            <a:spLocks noGrp="1"/>
          </p:cNvSpPr>
          <p:nvPr>
            <p:ph type="ftr" sz="quarter" idx="11"/>
          </p:nvPr>
        </p:nvSpPr>
        <p:spPr/>
        <p:txBody>
          <a:bodyPr/>
          <a:lstStyle/>
          <a:p>
            <a:r>
              <a:rPr lang="zh-CN" altLang="en-US" smtClean="0"/>
              <a:t>清华大学出版社</a:t>
            </a:r>
            <a:endParaRPr lang="zh-CN" altLang="en-US"/>
          </a:p>
        </p:txBody>
      </p:sp>
      <p:sp>
        <p:nvSpPr>
          <p:cNvPr id="6" name="灯片编号占位符 5"/>
          <p:cNvSpPr>
            <a:spLocks noGrp="1"/>
          </p:cNvSpPr>
          <p:nvPr>
            <p:ph type="sldNum" sz="quarter" idx="12"/>
          </p:nvPr>
        </p:nvSpPr>
        <p:spPr/>
        <p:txBody>
          <a:bodyPr/>
          <a:lstStyle/>
          <a:p>
            <a:fld id="{0A9F2AF4-94C5-46B7-9CC1-72E6F50F7F54}"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8" name="内容占位符 7"/>
          <p:cNvSpPr>
            <a:spLocks noGrp="1"/>
          </p:cNvSpPr>
          <p:nvPr>
            <p:ph sz="quarter" idx="1"/>
          </p:nvPr>
        </p:nvSpPr>
        <p:spPr>
          <a:xfrm>
            <a:off x="457200" y="1600200"/>
            <a:ext cx="7467600" cy="4873752"/>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4"/>
          </p:nvPr>
        </p:nvSpPr>
        <p:spPr/>
        <p:txBody>
          <a:bodyPr rtlCol="0"/>
          <a:lstStyle/>
          <a:p>
            <a:fld id="{045E41DB-CF7E-46F4-93C8-B48419ABBD9B}" type="datetime1">
              <a:rPr lang="zh-CN" altLang="en-US" smtClean="0"/>
              <a:pPr/>
              <a:t>15/10/14</a:t>
            </a:fld>
            <a:endParaRPr lang="zh-CN" altLang="en-US"/>
          </a:p>
        </p:txBody>
      </p:sp>
      <p:sp>
        <p:nvSpPr>
          <p:cNvPr id="9" name="灯片编号占位符 8"/>
          <p:cNvSpPr>
            <a:spLocks noGrp="1"/>
          </p:cNvSpPr>
          <p:nvPr>
            <p:ph type="sldNum" sz="quarter" idx="15"/>
          </p:nvPr>
        </p:nvSpPr>
        <p:spPr/>
        <p:txBody>
          <a:bodyPr rtlCol="0"/>
          <a:lstStyle/>
          <a:p>
            <a:fld id="{0A9F2AF4-94C5-46B7-9CC1-72E6F50F7F54}" type="slidenum">
              <a:rPr lang="zh-CN" altLang="en-US" smtClean="0"/>
              <a:pPr/>
              <a:t>‹#›</a:t>
            </a:fld>
            <a:endParaRPr lang="zh-CN" altLang="en-US"/>
          </a:p>
        </p:txBody>
      </p:sp>
      <p:sp>
        <p:nvSpPr>
          <p:cNvPr id="10" name="页脚占位符 9"/>
          <p:cNvSpPr>
            <a:spLocks noGrp="1"/>
          </p:cNvSpPr>
          <p:nvPr>
            <p:ph type="ftr" sz="quarter" idx="16"/>
          </p:nvPr>
        </p:nvSpPr>
        <p:spPr/>
        <p:txBody>
          <a:bodyPr rtlCol="0"/>
          <a:lstStyle/>
          <a:p>
            <a:r>
              <a:rPr lang="zh-CN" altLang="en-US" smtClean="0"/>
              <a:t>清华大学出版社</a:t>
            </a:r>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1">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2286000" y="2895600"/>
            <a:ext cx="6172200" cy="2053590"/>
          </a:xfrm>
        </p:spPr>
        <p:txBody>
          <a:bodyPr/>
          <a:lstStyle>
            <a:lvl1pPr algn="l">
              <a:buNone/>
              <a:defRPr sz="3000" b="1" cap="small" baseline="0"/>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bwMode="auto">
          <a:xfrm rot="5400000">
            <a:off x="7763256" y="1170432"/>
            <a:ext cx="2286000" cy="381000"/>
          </a:xfrm>
        </p:spPr>
        <p:txBody>
          <a:bodyPr/>
          <a:lstStyle/>
          <a:p>
            <a:fld id="{29417977-7B0C-488A-8FE0-3E6F971FB06B}" type="datetime1">
              <a:rPr lang="zh-CN" altLang="en-US" smtClean="0"/>
              <a:pPr/>
              <a:t>15/10/14</a:t>
            </a:fld>
            <a:endParaRPr lang="zh-CN" altLang="en-US"/>
          </a:p>
        </p:txBody>
      </p:sp>
      <p:sp>
        <p:nvSpPr>
          <p:cNvPr id="5" name="页脚占位符 4"/>
          <p:cNvSpPr>
            <a:spLocks noGrp="1"/>
          </p:cNvSpPr>
          <p:nvPr>
            <p:ph type="ftr" sz="quarter" idx="11"/>
          </p:nvPr>
        </p:nvSpPr>
        <p:spPr bwMode="auto">
          <a:xfrm rot="5400000">
            <a:off x="7077456" y="4178808"/>
            <a:ext cx="3657600" cy="384048"/>
          </a:xfrm>
        </p:spPr>
        <p:txBody>
          <a:bodyPr/>
          <a:lstStyle/>
          <a:p>
            <a:r>
              <a:rPr lang="zh-CN" altLang="en-US" smtClean="0"/>
              <a:t>清华大学出版社</a:t>
            </a:r>
            <a:endParaRPr lang="zh-CN" altLang="en-US"/>
          </a:p>
        </p:txBody>
      </p:sp>
      <p:sp>
        <p:nvSpPr>
          <p:cNvPr id="9" name="矩形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矩形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矩形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矩形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直接连接符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直接连接符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直接连接符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直接连接符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直接连接符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矩形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椭圆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椭圆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椭圆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椭圆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椭圆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直接连接符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灯片编号占位符 5"/>
          <p:cNvSpPr>
            <a:spLocks noGrp="1"/>
          </p:cNvSpPr>
          <p:nvPr>
            <p:ph type="sldNum" sz="quarter" idx="12"/>
          </p:nvPr>
        </p:nvSpPr>
        <p:spPr bwMode="auto">
          <a:xfrm>
            <a:off x="1340616" y="4928702"/>
            <a:ext cx="609600" cy="517524"/>
          </a:xfrm>
        </p:spPr>
        <p:txBody>
          <a:bodyPr/>
          <a:lstStyle/>
          <a:p>
            <a:fld id="{0A9F2AF4-94C5-46B7-9CC1-72E6F50F7F54}" type="slidenum">
              <a:rPr lang="zh-CN" altLang="en-US" smtClean="0"/>
              <a:pPr/>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5" name="日期占位符 4"/>
          <p:cNvSpPr>
            <a:spLocks noGrp="1"/>
          </p:cNvSpPr>
          <p:nvPr>
            <p:ph type="dt" sz="half" idx="10"/>
          </p:nvPr>
        </p:nvSpPr>
        <p:spPr/>
        <p:txBody>
          <a:bodyPr/>
          <a:lstStyle/>
          <a:p>
            <a:fld id="{28DDFB3E-1C83-435B-AB0F-18FF85F89DE2}" type="datetime1">
              <a:rPr lang="zh-CN" altLang="en-US" smtClean="0"/>
              <a:pPr/>
              <a:t>15/10/14</a:t>
            </a:fld>
            <a:endParaRPr lang="zh-CN" altLang="en-US"/>
          </a:p>
        </p:txBody>
      </p:sp>
      <p:sp>
        <p:nvSpPr>
          <p:cNvPr id="6" name="页脚占位符 5"/>
          <p:cNvSpPr>
            <a:spLocks noGrp="1"/>
          </p:cNvSpPr>
          <p:nvPr>
            <p:ph type="ftr" sz="quarter" idx="11"/>
          </p:nvPr>
        </p:nvSpPr>
        <p:spPr/>
        <p:txBody>
          <a:bodyPr/>
          <a:lstStyle/>
          <a:p>
            <a:r>
              <a:rPr lang="zh-CN" altLang="en-US" smtClean="0"/>
              <a:t>清华大学出版社</a:t>
            </a:r>
            <a:endParaRPr lang="zh-CN" altLang="en-US"/>
          </a:p>
        </p:txBody>
      </p:sp>
      <p:sp>
        <p:nvSpPr>
          <p:cNvPr id="7" name="灯片编号占位符 6"/>
          <p:cNvSpPr>
            <a:spLocks noGrp="1"/>
          </p:cNvSpPr>
          <p:nvPr>
            <p:ph type="sldNum" sz="quarter" idx="12"/>
          </p:nvPr>
        </p:nvSpPr>
        <p:spPr/>
        <p:txBody>
          <a:bodyPr/>
          <a:lstStyle/>
          <a:p>
            <a:fld id="{0A9F2AF4-94C5-46B7-9CC1-72E6F50F7F54}" type="slidenum">
              <a:rPr lang="zh-CN" altLang="en-US" smtClean="0"/>
              <a:pPr/>
              <a:t>‹#›</a:t>
            </a:fld>
            <a:endParaRPr lang="zh-CN" altLang="en-US"/>
          </a:p>
        </p:txBody>
      </p:sp>
      <p:sp>
        <p:nvSpPr>
          <p:cNvPr id="9" name="内容占位符 8"/>
          <p:cNvSpPr>
            <a:spLocks noGrp="1"/>
          </p:cNvSpPr>
          <p:nvPr>
            <p:ph sz="quarter" idx="1"/>
          </p:nvPr>
        </p:nvSpPr>
        <p:spPr>
          <a:xfrm>
            <a:off x="457200" y="1600200"/>
            <a:ext cx="3657600" cy="45720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1" name="内容占位符 10"/>
          <p:cNvSpPr>
            <a:spLocks noGrp="1"/>
          </p:cNvSpPr>
          <p:nvPr>
            <p:ph sz="quarter" idx="2"/>
          </p:nvPr>
        </p:nvSpPr>
        <p:spPr>
          <a:xfrm>
            <a:off x="4270248" y="1600200"/>
            <a:ext cx="3657600" cy="45720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7543800" cy="1143000"/>
          </a:xfrm>
        </p:spPr>
        <p:txBody>
          <a:bodyPr anchor="b"/>
          <a:lstStyle>
            <a:lvl1pPr>
              <a:defRPr/>
            </a:lvl1pPr>
          </a:lstStyle>
          <a:p>
            <a:r>
              <a:rPr kumimoji="0" lang="zh-CN" altLang="en-US" smtClean="0"/>
              <a:t>单击此处编辑母版标题样式</a:t>
            </a:r>
            <a:endParaRPr kumimoji="0" lang="en-US"/>
          </a:p>
        </p:txBody>
      </p:sp>
      <p:sp>
        <p:nvSpPr>
          <p:cNvPr id="7" name="日期占位符 6"/>
          <p:cNvSpPr>
            <a:spLocks noGrp="1"/>
          </p:cNvSpPr>
          <p:nvPr>
            <p:ph type="dt" sz="half" idx="10"/>
          </p:nvPr>
        </p:nvSpPr>
        <p:spPr/>
        <p:txBody>
          <a:bodyPr/>
          <a:lstStyle/>
          <a:p>
            <a:fld id="{E742E37C-9EFC-4EC7-AE5E-C5725BDEA24A}" type="datetime1">
              <a:rPr lang="zh-CN" altLang="en-US" smtClean="0"/>
              <a:pPr/>
              <a:t>15/10/14</a:t>
            </a:fld>
            <a:endParaRPr lang="zh-CN" altLang="en-US"/>
          </a:p>
        </p:txBody>
      </p:sp>
      <p:sp>
        <p:nvSpPr>
          <p:cNvPr id="8" name="页脚占位符 7"/>
          <p:cNvSpPr>
            <a:spLocks noGrp="1"/>
          </p:cNvSpPr>
          <p:nvPr>
            <p:ph type="ftr" sz="quarter" idx="11"/>
          </p:nvPr>
        </p:nvSpPr>
        <p:spPr/>
        <p:txBody>
          <a:bodyPr/>
          <a:lstStyle/>
          <a:p>
            <a:r>
              <a:rPr lang="zh-CN" altLang="en-US" smtClean="0"/>
              <a:t>清华大学出版社</a:t>
            </a:r>
            <a:endParaRPr lang="zh-CN" altLang="en-US"/>
          </a:p>
        </p:txBody>
      </p:sp>
      <p:sp>
        <p:nvSpPr>
          <p:cNvPr id="9" name="灯片编号占位符 8"/>
          <p:cNvSpPr>
            <a:spLocks noGrp="1"/>
          </p:cNvSpPr>
          <p:nvPr>
            <p:ph type="sldNum" sz="quarter" idx="12"/>
          </p:nvPr>
        </p:nvSpPr>
        <p:spPr/>
        <p:txBody>
          <a:bodyPr/>
          <a:lstStyle/>
          <a:p>
            <a:fld id="{0A9F2AF4-94C5-46B7-9CC1-72E6F50F7F54}" type="slidenum">
              <a:rPr lang="zh-CN" altLang="en-US" smtClean="0"/>
              <a:pPr/>
              <a:t>‹#›</a:t>
            </a:fld>
            <a:endParaRPr lang="zh-CN" altLang="en-US"/>
          </a:p>
        </p:txBody>
      </p:sp>
      <p:sp>
        <p:nvSpPr>
          <p:cNvPr id="11" name="内容占位符 10"/>
          <p:cNvSpPr>
            <a:spLocks noGrp="1"/>
          </p:cNvSpPr>
          <p:nvPr>
            <p:ph sz="quarter" idx="2"/>
          </p:nvPr>
        </p:nvSpPr>
        <p:spPr>
          <a:xfrm>
            <a:off x="457200" y="2362200"/>
            <a:ext cx="3657600" cy="38862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3" name="内容占位符 12"/>
          <p:cNvSpPr>
            <a:spLocks noGrp="1"/>
          </p:cNvSpPr>
          <p:nvPr>
            <p:ph sz="quarter" idx="4"/>
          </p:nvPr>
        </p:nvSpPr>
        <p:spPr>
          <a:xfrm>
            <a:off x="4371975" y="2362200"/>
            <a:ext cx="3657600" cy="38862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2" name="文本占位符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zh-CN" altLang="en-US" smtClean="0"/>
              <a:t>单击此处编辑母版文本样式</a:t>
            </a:r>
          </a:p>
        </p:txBody>
      </p:sp>
      <p:sp>
        <p:nvSpPr>
          <p:cNvPr id="14" name="文本占位符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zh-CN" altLang="en-US" smtClean="0"/>
              <a:t>单击此处编辑母版文本样式</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6" name="日期占位符 5"/>
          <p:cNvSpPr>
            <a:spLocks noGrp="1"/>
          </p:cNvSpPr>
          <p:nvPr>
            <p:ph type="dt" sz="half" idx="10"/>
          </p:nvPr>
        </p:nvSpPr>
        <p:spPr/>
        <p:txBody>
          <a:bodyPr rtlCol="0"/>
          <a:lstStyle/>
          <a:p>
            <a:fld id="{D25B3D70-934F-4B35-87AA-17FF026D5659}" type="datetime1">
              <a:rPr lang="zh-CN" altLang="en-US" smtClean="0"/>
              <a:pPr/>
              <a:t>15/10/14</a:t>
            </a:fld>
            <a:endParaRPr lang="zh-CN" altLang="en-US"/>
          </a:p>
        </p:txBody>
      </p:sp>
      <p:sp>
        <p:nvSpPr>
          <p:cNvPr id="7" name="灯片编号占位符 6"/>
          <p:cNvSpPr>
            <a:spLocks noGrp="1"/>
          </p:cNvSpPr>
          <p:nvPr>
            <p:ph type="sldNum" sz="quarter" idx="11"/>
          </p:nvPr>
        </p:nvSpPr>
        <p:spPr/>
        <p:txBody>
          <a:bodyPr rtlCol="0"/>
          <a:lstStyle/>
          <a:p>
            <a:fld id="{0A9F2AF4-94C5-46B7-9CC1-72E6F50F7F54}" type="slidenum">
              <a:rPr lang="zh-CN" altLang="en-US" smtClean="0"/>
              <a:pPr/>
              <a:t>‹#›</a:t>
            </a:fld>
            <a:endParaRPr lang="zh-CN" altLang="en-US"/>
          </a:p>
        </p:txBody>
      </p:sp>
      <p:sp>
        <p:nvSpPr>
          <p:cNvPr id="8" name="页脚占位符 7"/>
          <p:cNvSpPr>
            <a:spLocks noGrp="1"/>
          </p:cNvSpPr>
          <p:nvPr>
            <p:ph type="ftr" sz="quarter" idx="12"/>
          </p:nvPr>
        </p:nvSpPr>
        <p:spPr/>
        <p:txBody>
          <a:bodyPr rtlCol="0"/>
          <a:lstStyle/>
          <a:p>
            <a:r>
              <a:rPr lang="zh-CN" altLang="en-US" smtClean="0"/>
              <a:t>清华大学出版社</a:t>
            </a:r>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24DAC80-7A52-404D-98D5-218606C10C18}" type="datetime1">
              <a:rPr lang="zh-CN" altLang="en-US" smtClean="0"/>
              <a:pPr/>
              <a:t>15/10/14</a:t>
            </a:fld>
            <a:endParaRPr lang="zh-CN" altLang="en-US"/>
          </a:p>
        </p:txBody>
      </p:sp>
      <p:sp>
        <p:nvSpPr>
          <p:cNvPr id="3" name="页脚占位符 2"/>
          <p:cNvSpPr>
            <a:spLocks noGrp="1"/>
          </p:cNvSpPr>
          <p:nvPr>
            <p:ph type="ftr" sz="quarter" idx="11"/>
          </p:nvPr>
        </p:nvSpPr>
        <p:spPr/>
        <p:txBody>
          <a:bodyPr/>
          <a:lstStyle/>
          <a:p>
            <a:r>
              <a:rPr lang="zh-CN" altLang="en-US" smtClean="0"/>
              <a:t>清华大学出版社</a:t>
            </a:r>
            <a:endParaRPr lang="zh-CN" altLang="en-US"/>
          </a:p>
        </p:txBody>
      </p:sp>
      <p:sp>
        <p:nvSpPr>
          <p:cNvPr id="4" name="灯片编号占位符 3"/>
          <p:cNvSpPr>
            <a:spLocks noGrp="1"/>
          </p:cNvSpPr>
          <p:nvPr>
            <p:ph type="sldNum" sz="quarter" idx="12"/>
          </p:nvPr>
        </p:nvSpPr>
        <p:spPr/>
        <p:txBody>
          <a:bodyPr/>
          <a:lstStyle/>
          <a:p>
            <a:fld id="{0A9F2AF4-94C5-46B7-9CC1-72E6F50F7F54}"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bg>
      <p:bgRef idx="1001">
        <a:schemeClr val="bg1"/>
      </p:bgRef>
    </p:bg>
    <p:spTree>
      <p:nvGrpSpPr>
        <p:cNvPr id="1" name=""/>
        <p:cNvGrpSpPr/>
        <p:nvPr/>
      </p:nvGrpSpPr>
      <p:grpSpPr>
        <a:xfrm>
          <a:off x="0" y="0"/>
          <a:ext cx="0" cy="0"/>
          <a:chOff x="0" y="0"/>
          <a:chExt cx="0" cy="0"/>
        </a:xfrm>
      </p:grpSpPr>
      <p:sp>
        <p:nvSpPr>
          <p:cNvPr id="10" name="直接连接符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标题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zh-CN" altLang="en-US" smtClean="0"/>
              <a:t>单击此处编辑母版文本样式</a:t>
            </a:r>
          </a:p>
        </p:txBody>
      </p:sp>
      <p:sp>
        <p:nvSpPr>
          <p:cNvPr id="8" name="直接连接符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直接连接符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直接连接符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矩形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直接连接符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椭圆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内容占位符 17"/>
          <p:cNvSpPr>
            <a:spLocks noGrp="1"/>
          </p:cNvSpPr>
          <p:nvPr>
            <p:ph sz="quarter" idx="1"/>
          </p:nvPr>
        </p:nvSpPr>
        <p:spPr>
          <a:xfrm>
            <a:off x="304800" y="274320"/>
            <a:ext cx="5638800" cy="6327648"/>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21" name="日期占位符 20"/>
          <p:cNvSpPr>
            <a:spLocks noGrp="1"/>
          </p:cNvSpPr>
          <p:nvPr>
            <p:ph type="dt" sz="half" idx="14"/>
          </p:nvPr>
        </p:nvSpPr>
        <p:spPr/>
        <p:txBody>
          <a:bodyPr rtlCol="0"/>
          <a:lstStyle/>
          <a:p>
            <a:fld id="{3C47A5B5-EB08-4D85-86C5-C224AF005987}" type="datetime1">
              <a:rPr lang="zh-CN" altLang="en-US" smtClean="0"/>
              <a:pPr/>
              <a:t>15/10/14</a:t>
            </a:fld>
            <a:endParaRPr lang="zh-CN" altLang="en-US"/>
          </a:p>
        </p:txBody>
      </p:sp>
      <p:sp>
        <p:nvSpPr>
          <p:cNvPr id="22" name="灯片编号占位符 21"/>
          <p:cNvSpPr>
            <a:spLocks noGrp="1"/>
          </p:cNvSpPr>
          <p:nvPr>
            <p:ph type="sldNum" sz="quarter" idx="15"/>
          </p:nvPr>
        </p:nvSpPr>
        <p:spPr/>
        <p:txBody>
          <a:bodyPr rtlCol="0"/>
          <a:lstStyle/>
          <a:p>
            <a:fld id="{0A9F2AF4-94C5-46B7-9CC1-72E6F50F7F54}" type="slidenum">
              <a:rPr lang="zh-CN" altLang="en-US" smtClean="0"/>
              <a:pPr/>
              <a:t>‹#›</a:t>
            </a:fld>
            <a:endParaRPr lang="zh-CN" altLang="en-US"/>
          </a:p>
        </p:txBody>
      </p:sp>
      <p:sp>
        <p:nvSpPr>
          <p:cNvPr id="23" name="页脚占位符 22"/>
          <p:cNvSpPr>
            <a:spLocks noGrp="1"/>
          </p:cNvSpPr>
          <p:nvPr>
            <p:ph type="ftr" sz="quarter" idx="16"/>
          </p:nvPr>
        </p:nvSpPr>
        <p:spPr/>
        <p:txBody>
          <a:bodyPr rtlCol="0"/>
          <a:lstStyle/>
          <a:p>
            <a:r>
              <a:rPr lang="zh-CN" altLang="en-US" smtClean="0"/>
              <a:t>清华大学出版社</a:t>
            </a:r>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9" name="直接连接符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椭圆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标题 1"/>
          <p:cNvSpPr>
            <a:spLocks noGrp="1"/>
          </p:cNvSpPr>
          <p:nvPr>
            <p:ph type="title"/>
          </p:nvPr>
        </p:nvSpPr>
        <p:spPr>
          <a:xfrm rot="5400000">
            <a:off x="3350133" y="3200400"/>
            <a:ext cx="6309360" cy="457200"/>
          </a:xfrm>
        </p:spPr>
        <p:txBody>
          <a:bodyPr anchor="b"/>
          <a:lstStyle>
            <a:lvl1pPr algn="l">
              <a:buNone/>
              <a:defRPr sz="2000" b="1"/>
            </a:lvl1pPr>
          </a:lstStyle>
          <a:p>
            <a:r>
              <a:rPr kumimoji="0" lang="zh-CN" altLang="en-US" smtClean="0"/>
              <a:t>单击此处编辑母版标题样式</a:t>
            </a:r>
            <a:endParaRPr kumimoji="0" lang="en-US"/>
          </a:p>
        </p:txBody>
      </p:sp>
      <p:sp>
        <p:nvSpPr>
          <p:cNvPr id="3" name="图片占位符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zh-CN" altLang="en-US" smtClean="0"/>
              <a:t>单击图标添加图片</a:t>
            </a:r>
            <a:endParaRPr kumimoji="0" lang="en-US" dirty="0"/>
          </a:p>
        </p:txBody>
      </p:sp>
      <p:sp>
        <p:nvSpPr>
          <p:cNvPr id="4" name="文本占位符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zh-CN" altLang="en-US" smtClean="0"/>
              <a:t>单击此处编辑母版文本样式</a:t>
            </a:r>
          </a:p>
        </p:txBody>
      </p:sp>
      <p:sp>
        <p:nvSpPr>
          <p:cNvPr id="10" name="直接连接符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矩形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直接连接符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直接连接符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直接连接符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日期占位符 16"/>
          <p:cNvSpPr>
            <a:spLocks noGrp="1"/>
          </p:cNvSpPr>
          <p:nvPr>
            <p:ph type="dt" sz="half" idx="10"/>
          </p:nvPr>
        </p:nvSpPr>
        <p:spPr/>
        <p:txBody>
          <a:bodyPr rtlCol="0"/>
          <a:lstStyle/>
          <a:p>
            <a:fld id="{CF11D0BF-46F6-4A1D-95BF-ACE16414D809}" type="datetime1">
              <a:rPr lang="zh-CN" altLang="en-US" smtClean="0"/>
              <a:pPr/>
              <a:t>15/10/14</a:t>
            </a:fld>
            <a:endParaRPr lang="zh-CN" altLang="en-US"/>
          </a:p>
        </p:txBody>
      </p:sp>
      <p:sp>
        <p:nvSpPr>
          <p:cNvPr id="18" name="灯片编号占位符 17"/>
          <p:cNvSpPr>
            <a:spLocks noGrp="1"/>
          </p:cNvSpPr>
          <p:nvPr>
            <p:ph type="sldNum" sz="quarter" idx="11"/>
          </p:nvPr>
        </p:nvSpPr>
        <p:spPr/>
        <p:txBody>
          <a:bodyPr rtlCol="0"/>
          <a:lstStyle/>
          <a:p>
            <a:fld id="{0A9F2AF4-94C5-46B7-9CC1-72E6F50F7F54}" type="slidenum">
              <a:rPr lang="zh-CN" altLang="en-US" smtClean="0"/>
              <a:pPr/>
              <a:t>‹#›</a:t>
            </a:fld>
            <a:endParaRPr lang="zh-CN" altLang="en-US"/>
          </a:p>
        </p:txBody>
      </p:sp>
      <p:sp>
        <p:nvSpPr>
          <p:cNvPr id="21" name="页脚占位符 20"/>
          <p:cNvSpPr>
            <a:spLocks noGrp="1"/>
          </p:cNvSpPr>
          <p:nvPr>
            <p:ph type="ftr" sz="quarter" idx="12"/>
          </p:nvPr>
        </p:nvSpPr>
        <p:spPr/>
        <p:txBody>
          <a:bodyPr rtlCol="0"/>
          <a:lstStyle/>
          <a:p>
            <a:r>
              <a:rPr lang="zh-CN" altLang="en-US" smtClean="0"/>
              <a:t>清华大学出版社</a:t>
            </a:r>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直接连接符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标题占位符 21"/>
          <p:cNvSpPr>
            <a:spLocks noGrp="1"/>
          </p:cNvSpPr>
          <p:nvPr>
            <p:ph type="title"/>
          </p:nvPr>
        </p:nvSpPr>
        <p:spPr>
          <a:xfrm>
            <a:off x="457200" y="274638"/>
            <a:ext cx="7467600" cy="1143000"/>
          </a:xfrm>
          <a:prstGeom prst="rect">
            <a:avLst/>
          </a:prstGeom>
        </p:spPr>
        <p:txBody>
          <a:bodyPr vert="horz" anchor="b">
            <a:normAutofit/>
          </a:bodyPr>
          <a:lstStyle/>
          <a:p>
            <a:r>
              <a:rPr kumimoji="0" lang="zh-CN" altLang="en-US" smtClean="0"/>
              <a:t>单击此处编辑母版标题样式</a:t>
            </a:r>
            <a:endParaRPr kumimoji="0" lang="en-US"/>
          </a:p>
        </p:txBody>
      </p:sp>
      <p:sp>
        <p:nvSpPr>
          <p:cNvPr id="13" name="文本占位符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14" name="日期占位符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76E0704C-DA6D-4C52-A648-D79A4264BCEA}" type="datetime1">
              <a:rPr lang="zh-CN" altLang="en-US" smtClean="0"/>
              <a:pPr/>
              <a:t>15/10/14</a:t>
            </a:fld>
            <a:endParaRPr lang="zh-CN" altLang="en-US"/>
          </a:p>
        </p:txBody>
      </p:sp>
      <p:sp>
        <p:nvSpPr>
          <p:cNvPr id="3" name="页脚占位符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r>
              <a:rPr lang="zh-CN" altLang="en-US" smtClean="0"/>
              <a:t>清华大学出版社</a:t>
            </a:r>
            <a:endParaRPr lang="zh-CN" altLang="en-US"/>
          </a:p>
        </p:txBody>
      </p:sp>
      <p:sp>
        <p:nvSpPr>
          <p:cNvPr id="7" name="直接连接符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直接连接符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矩形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直接连接符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椭圆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灯片编号占位符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0A9F2AF4-94C5-46B7-9CC1-72E6F50F7F54}"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Lst>
  <p:hf hdr="0" dt="0"/>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2357422" y="1500174"/>
            <a:ext cx="6786578" cy="1894362"/>
          </a:xfrm>
        </p:spPr>
        <p:txBody>
          <a:bodyPr>
            <a:normAutofit/>
          </a:bodyPr>
          <a:lstStyle/>
          <a:p>
            <a:r>
              <a:rPr lang="en-US" altLang="zh-CN" sz="4000" dirty="0" smtClean="0"/>
              <a:t>Java Web </a:t>
            </a:r>
            <a:r>
              <a:rPr lang="zh-CN" altLang="en-US" sz="4000" dirty="0" smtClean="0"/>
              <a:t>应用开发与实践</a:t>
            </a:r>
            <a:endParaRPr lang="zh-CN" altLang="en-US" sz="4000" dirty="0"/>
          </a:p>
        </p:txBody>
      </p:sp>
      <p:sp>
        <p:nvSpPr>
          <p:cNvPr id="3" name="副标题 2"/>
          <p:cNvSpPr>
            <a:spLocks noGrp="1"/>
          </p:cNvSpPr>
          <p:nvPr>
            <p:ph type="subTitle" idx="1"/>
          </p:nvPr>
        </p:nvSpPr>
        <p:spPr>
          <a:xfrm>
            <a:off x="2471766" y="3429000"/>
            <a:ext cx="6172200" cy="1371600"/>
          </a:xfrm>
        </p:spPr>
        <p:txBody>
          <a:bodyPr/>
          <a:lstStyle/>
          <a:p>
            <a:pPr algn="ctr"/>
            <a:endParaRPr lang="en-US" altLang="zh-CN" dirty="0" smtClean="0">
              <a:solidFill>
                <a:srgbClr val="00B050"/>
              </a:solidFill>
            </a:endParaRPr>
          </a:p>
          <a:p>
            <a:pPr algn="ctr"/>
            <a:r>
              <a:rPr lang="zh-CN" altLang="en-US" sz="2800" dirty="0" smtClean="0">
                <a:solidFill>
                  <a:srgbClr val="00B050"/>
                </a:solidFill>
              </a:rPr>
              <a:t>第</a:t>
            </a:r>
            <a:r>
              <a:rPr lang="en-US" altLang="zh-CN" sz="2800" dirty="0" smtClean="0">
                <a:solidFill>
                  <a:srgbClr val="00B050"/>
                </a:solidFill>
              </a:rPr>
              <a:t>3</a:t>
            </a:r>
            <a:r>
              <a:rPr lang="zh-CN" altLang="en-US" sz="2800" dirty="0" smtClean="0">
                <a:solidFill>
                  <a:srgbClr val="00B050"/>
                </a:solidFill>
              </a:rPr>
              <a:t>章：</a:t>
            </a:r>
            <a:r>
              <a:rPr lang="en-US" altLang="zh-CN" sz="2800" dirty="0" smtClean="0">
                <a:solidFill>
                  <a:srgbClr val="00B050"/>
                </a:solidFill>
              </a:rPr>
              <a:t>JSP</a:t>
            </a:r>
            <a:r>
              <a:rPr lang="zh-CN" altLang="en-US" sz="2800" dirty="0" smtClean="0">
                <a:solidFill>
                  <a:srgbClr val="00B050"/>
                </a:solidFill>
              </a:rPr>
              <a:t>内置对象</a:t>
            </a:r>
            <a:endParaRPr lang="zh-CN" altLang="en-US" sz="2800" dirty="0">
              <a:solidFill>
                <a:srgbClr val="00B050"/>
              </a:solidFill>
            </a:endParaRPr>
          </a:p>
        </p:txBody>
      </p:sp>
      <p:sp>
        <p:nvSpPr>
          <p:cNvPr id="4" name="TextBox 3"/>
          <p:cNvSpPr txBox="1"/>
          <p:nvPr/>
        </p:nvSpPr>
        <p:spPr>
          <a:xfrm>
            <a:off x="3357554" y="5143512"/>
            <a:ext cx="4500594" cy="646331"/>
          </a:xfrm>
          <a:prstGeom prst="rect">
            <a:avLst/>
          </a:prstGeom>
          <a:noFill/>
        </p:spPr>
        <p:txBody>
          <a:bodyPr wrap="square" rtlCol="0">
            <a:spAutoFit/>
          </a:bodyPr>
          <a:lstStyle/>
          <a:p>
            <a:pPr algn="ctr"/>
            <a:r>
              <a:rPr lang="zh-CN" altLang="en-US" dirty="0" smtClean="0">
                <a:solidFill>
                  <a:srgbClr val="7030A0"/>
                </a:solidFill>
                <a:latin typeface="黑体" pitchFamily="49" charset="-122"/>
                <a:ea typeface="黑体" pitchFamily="49" charset="-122"/>
              </a:rPr>
              <a:t>梁胜彬  乔保军主编</a:t>
            </a:r>
            <a:endParaRPr lang="en-US" altLang="zh-CN" dirty="0" smtClean="0">
              <a:solidFill>
                <a:srgbClr val="7030A0"/>
              </a:solidFill>
              <a:latin typeface="黑体" pitchFamily="49" charset="-122"/>
              <a:ea typeface="黑体" pitchFamily="49" charset="-122"/>
            </a:endParaRPr>
          </a:p>
          <a:p>
            <a:pPr algn="ctr"/>
            <a:r>
              <a:rPr lang="zh-CN" altLang="en-US" dirty="0" smtClean="0">
                <a:solidFill>
                  <a:srgbClr val="7030A0"/>
                </a:solidFill>
                <a:latin typeface="黑体" pitchFamily="49" charset="-122"/>
                <a:ea typeface="黑体" pitchFamily="49" charset="-122"/>
              </a:rPr>
              <a:t>清华大学出版社</a:t>
            </a:r>
            <a:endParaRPr lang="zh-CN" altLang="en-US" dirty="0">
              <a:solidFill>
                <a:srgbClr val="7030A0"/>
              </a:solidFill>
              <a:latin typeface="黑体" pitchFamily="49" charset="-122"/>
              <a:ea typeface="黑体" pitchFamily="49"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 </a:t>
            </a:r>
            <a:r>
              <a:rPr lang="en-US" dirty="0" smtClean="0"/>
              <a:t>response</a:t>
            </a:r>
            <a:r>
              <a:rPr lang="zh-CN" altLang="en-US" dirty="0" smtClean="0"/>
              <a:t>对象</a:t>
            </a:r>
            <a:endParaRPr lang="zh-CN" altLang="en-US" dirty="0"/>
          </a:p>
        </p:txBody>
      </p:sp>
      <p:graphicFrame>
        <p:nvGraphicFramePr>
          <p:cNvPr id="6" name="内容占位符 5"/>
          <p:cNvGraphicFramePr>
            <a:graphicFrameLocks noGrp="1"/>
          </p:cNvGraphicFramePr>
          <p:nvPr>
            <p:ph sz="quarter" idx="1"/>
          </p:nvPr>
        </p:nvGraphicFramePr>
        <p:xfrm>
          <a:off x="457200" y="1600200"/>
          <a:ext cx="7467600" cy="4917440"/>
        </p:xfrm>
        <a:graphic>
          <a:graphicData uri="http://schemas.openxmlformats.org/drawingml/2006/table">
            <a:tbl>
              <a:tblPr firstRow="1" bandRow="1">
                <a:tableStyleId>{5C22544A-7EE6-4342-B048-85BDC9FD1C3A}</a:tableStyleId>
              </a:tblPr>
              <a:tblGrid>
                <a:gridCol w="3733800"/>
                <a:gridCol w="3733800"/>
              </a:tblGrid>
              <a:tr h="370840">
                <a:tc>
                  <a:txBody>
                    <a:bodyPr/>
                    <a:lstStyle/>
                    <a:p>
                      <a:pPr algn="ctr">
                        <a:spcAft>
                          <a:spcPts val="0"/>
                        </a:spcAft>
                      </a:pPr>
                      <a:r>
                        <a:rPr lang="zh-CN" sz="1600" b="1" kern="100">
                          <a:latin typeface="Times New Roman"/>
                          <a:ea typeface="宋体"/>
                          <a:cs typeface="Times New Roman"/>
                        </a:rPr>
                        <a:t>方法</a:t>
                      </a:r>
                      <a:endParaRPr lang="zh-CN" sz="1600" kern="100">
                        <a:latin typeface="Calibri"/>
                        <a:ea typeface="宋体"/>
                        <a:cs typeface="Times New Roman"/>
                      </a:endParaRPr>
                    </a:p>
                  </a:txBody>
                  <a:tcPr marL="68580" marR="68580" marT="0" marB="0" anchor="ctr"/>
                </a:tc>
                <a:tc>
                  <a:txBody>
                    <a:bodyPr/>
                    <a:lstStyle/>
                    <a:p>
                      <a:pPr algn="ctr">
                        <a:spcAft>
                          <a:spcPts val="0"/>
                        </a:spcAft>
                      </a:pPr>
                      <a:r>
                        <a:rPr lang="zh-CN" sz="1600" b="1" kern="100">
                          <a:latin typeface="Times New Roman"/>
                          <a:ea typeface="宋体"/>
                          <a:cs typeface="Times New Roman"/>
                        </a:rPr>
                        <a:t>说明</a:t>
                      </a:r>
                      <a:endParaRPr lang="zh-CN" sz="1600" kern="100">
                        <a:latin typeface="Calibri"/>
                        <a:ea typeface="宋体"/>
                        <a:cs typeface="Times New Roman"/>
                      </a:endParaRPr>
                    </a:p>
                  </a:txBody>
                  <a:tcPr marL="68580" marR="68580" marT="0" marB="0" anchor="ctr"/>
                </a:tc>
              </a:tr>
              <a:tr h="370840">
                <a:tc>
                  <a:txBody>
                    <a:bodyPr/>
                    <a:lstStyle/>
                    <a:p>
                      <a:pPr algn="just">
                        <a:spcAft>
                          <a:spcPts val="0"/>
                        </a:spcAft>
                      </a:pPr>
                      <a:r>
                        <a:rPr lang="en-US" sz="1600" kern="100">
                          <a:latin typeface="Times New Roman"/>
                          <a:ea typeface="宋体"/>
                          <a:cs typeface="Times New Roman"/>
                        </a:rPr>
                        <a:t>void addCookie(Cookie cookie)</a:t>
                      </a:r>
                      <a:endParaRPr lang="zh-CN" sz="1600" kern="100">
                        <a:latin typeface="Calibri"/>
                        <a:ea typeface="宋体"/>
                        <a:cs typeface="Times New Roman"/>
                      </a:endParaRPr>
                    </a:p>
                  </a:txBody>
                  <a:tcPr marL="68580" marR="68580" marT="0" marB="0" anchor="ctr"/>
                </a:tc>
                <a:tc>
                  <a:txBody>
                    <a:bodyPr/>
                    <a:lstStyle/>
                    <a:p>
                      <a:pPr algn="just">
                        <a:spcAft>
                          <a:spcPts val="0"/>
                        </a:spcAft>
                      </a:pPr>
                      <a:r>
                        <a:rPr lang="zh-CN" sz="1600" kern="100">
                          <a:latin typeface="Times New Roman"/>
                          <a:ea typeface="宋体"/>
                          <a:cs typeface="Times New Roman"/>
                        </a:rPr>
                        <a:t>给客户端添加一个</a:t>
                      </a:r>
                      <a:r>
                        <a:rPr lang="en-US" sz="1600" kern="100">
                          <a:latin typeface="Times New Roman"/>
                          <a:ea typeface="宋体"/>
                          <a:cs typeface="Times New Roman"/>
                        </a:rPr>
                        <a:t>Cookie</a:t>
                      </a:r>
                      <a:r>
                        <a:rPr lang="zh-CN" sz="1600" kern="100">
                          <a:latin typeface="Times New Roman"/>
                          <a:ea typeface="宋体"/>
                          <a:cs typeface="Times New Roman"/>
                        </a:rPr>
                        <a:t>对象，以保存客户端的信息</a:t>
                      </a:r>
                      <a:endParaRPr lang="zh-CN" sz="1600" kern="100">
                        <a:latin typeface="Calibri"/>
                        <a:ea typeface="宋体"/>
                        <a:cs typeface="Times New Roman"/>
                      </a:endParaRPr>
                    </a:p>
                  </a:txBody>
                  <a:tcPr marL="68580" marR="68580" marT="0" marB="0" anchor="ctr"/>
                </a:tc>
              </a:tr>
              <a:tr h="370840">
                <a:tc>
                  <a:txBody>
                    <a:bodyPr/>
                    <a:lstStyle/>
                    <a:p>
                      <a:pPr algn="just">
                        <a:spcAft>
                          <a:spcPts val="0"/>
                        </a:spcAft>
                      </a:pPr>
                      <a:r>
                        <a:rPr lang="en-US" sz="1600" kern="100">
                          <a:latin typeface="Times New Roman"/>
                          <a:ea typeface="宋体"/>
                          <a:cs typeface="Times New Roman"/>
                        </a:rPr>
                        <a:t>void addDateHeader(String name,long value)</a:t>
                      </a:r>
                      <a:endParaRPr lang="zh-CN" sz="1600" kern="100">
                        <a:latin typeface="Calibri"/>
                        <a:ea typeface="宋体"/>
                        <a:cs typeface="Times New Roman"/>
                      </a:endParaRPr>
                    </a:p>
                  </a:txBody>
                  <a:tcPr marL="68580" marR="68580" marT="0" marB="0" anchor="ctr"/>
                </a:tc>
                <a:tc>
                  <a:txBody>
                    <a:bodyPr/>
                    <a:lstStyle/>
                    <a:p>
                      <a:pPr algn="just">
                        <a:spcAft>
                          <a:spcPts val="0"/>
                        </a:spcAft>
                      </a:pPr>
                      <a:r>
                        <a:rPr lang="zh-CN" sz="1600" kern="100">
                          <a:latin typeface="Times New Roman"/>
                          <a:ea typeface="宋体"/>
                          <a:cs typeface="Times New Roman"/>
                        </a:rPr>
                        <a:t>添加一个日期类型的</a:t>
                      </a:r>
                      <a:r>
                        <a:rPr lang="en-US" sz="1600" kern="100">
                          <a:latin typeface="Times New Roman"/>
                          <a:ea typeface="宋体"/>
                          <a:cs typeface="Times New Roman"/>
                        </a:rPr>
                        <a:t>HTTP</a:t>
                      </a:r>
                      <a:r>
                        <a:rPr lang="zh-CN" sz="1600" kern="100">
                          <a:latin typeface="Times New Roman"/>
                          <a:ea typeface="宋体"/>
                          <a:cs typeface="Times New Roman"/>
                        </a:rPr>
                        <a:t>首部信息，覆盖同名的</a:t>
                      </a:r>
                      <a:r>
                        <a:rPr lang="en-US" sz="1600" kern="100">
                          <a:latin typeface="Times New Roman"/>
                          <a:ea typeface="宋体"/>
                          <a:cs typeface="Times New Roman"/>
                        </a:rPr>
                        <a:t>HTTP</a:t>
                      </a:r>
                      <a:r>
                        <a:rPr lang="zh-CN" sz="1600" kern="100">
                          <a:latin typeface="Times New Roman"/>
                          <a:ea typeface="宋体"/>
                          <a:cs typeface="Times New Roman"/>
                        </a:rPr>
                        <a:t>首部</a:t>
                      </a:r>
                      <a:endParaRPr lang="zh-CN" sz="1600" kern="100">
                        <a:latin typeface="Calibri"/>
                        <a:ea typeface="宋体"/>
                        <a:cs typeface="Times New Roman"/>
                      </a:endParaRPr>
                    </a:p>
                  </a:txBody>
                  <a:tcPr marL="68580" marR="68580" marT="0" marB="0" anchor="ctr"/>
                </a:tc>
              </a:tr>
              <a:tr h="370840">
                <a:tc>
                  <a:txBody>
                    <a:bodyPr/>
                    <a:lstStyle/>
                    <a:p>
                      <a:pPr algn="just">
                        <a:spcAft>
                          <a:spcPts val="0"/>
                        </a:spcAft>
                      </a:pPr>
                      <a:r>
                        <a:rPr lang="en-US" sz="1600" kern="100">
                          <a:latin typeface="Times New Roman"/>
                          <a:ea typeface="宋体"/>
                          <a:cs typeface="Times New Roman"/>
                        </a:rPr>
                        <a:t>void addIntHeader(String name,int value)</a:t>
                      </a:r>
                      <a:endParaRPr lang="zh-CN" sz="1600" kern="100">
                        <a:latin typeface="Calibri"/>
                        <a:ea typeface="宋体"/>
                        <a:cs typeface="Times New Roman"/>
                      </a:endParaRPr>
                    </a:p>
                  </a:txBody>
                  <a:tcPr marL="68580" marR="68580" marT="0" marB="0" anchor="ctr"/>
                </a:tc>
                <a:tc>
                  <a:txBody>
                    <a:bodyPr/>
                    <a:lstStyle/>
                    <a:p>
                      <a:pPr algn="just">
                        <a:spcAft>
                          <a:spcPts val="0"/>
                        </a:spcAft>
                      </a:pPr>
                      <a:r>
                        <a:rPr lang="zh-CN" sz="1600" kern="100">
                          <a:latin typeface="Times New Roman"/>
                          <a:ea typeface="宋体"/>
                          <a:cs typeface="Times New Roman"/>
                        </a:rPr>
                        <a:t>添加一个整型的</a:t>
                      </a:r>
                      <a:r>
                        <a:rPr lang="en-US" sz="1600" kern="100">
                          <a:latin typeface="Times New Roman"/>
                          <a:ea typeface="宋体"/>
                          <a:cs typeface="Times New Roman"/>
                        </a:rPr>
                        <a:t>HTTP</a:t>
                      </a:r>
                      <a:r>
                        <a:rPr lang="zh-CN" sz="1600" kern="100">
                          <a:latin typeface="Times New Roman"/>
                          <a:ea typeface="宋体"/>
                          <a:cs typeface="Times New Roman"/>
                        </a:rPr>
                        <a:t>首部，并覆盖旧的</a:t>
                      </a:r>
                      <a:r>
                        <a:rPr lang="en-US" sz="1600" kern="100">
                          <a:latin typeface="Times New Roman"/>
                          <a:ea typeface="宋体"/>
                          <a:cs typeface="Times New Roman"/>
                        </a:rPr>
                        <a:t>HTTP</a:t>
                      </a:r>
                      <a:r>
                        <a:rPr lang="zh-CN" sz="1600" kern="100">
                          <a:latin typeface="Times New Roman"/>
                          <a:ea typeface="宋体"/>
                          <a:cs typeface="Times New Roman"/>
                        </a:rPr>
                        <a:t>首部</a:t>
                      </a:r>
                      <a:endParaRPr lang="zh-CN" sz="1600" kern="100">
                        <a:latin typeface="Calibri"/>
                        <a:ea typeface="宋体"/>
                        <a:cs typeface="Times New Roman"/>
                      </a:endParaRPr>
                    </a:p>
                  </a:txBody>
                  <a:tcPr marL="68580" marR="68580" marT="0" marB="0" anchor="ctr"/>
                </a:tc>
              </a:tr>
              <a:tr h="370840">
                <a:tc>
                  <a:txBody>
                    <a:bodyPr/>
                    <a:lstStyle/>
                    <a:p>
                      <a:pPr algn="just">
                        <a:spcAft>
                          <a:spcPts val="0"/>
                        </a:spcAft>
                      </a:pPr>
                      <a:r>
                        <a:rPr lang="en-US" sz="1600" kern="100">
                          <a:latin typeface="Times New Roman"/>
                          <a:ea typeface="宋体"/>
                          <a:cs typeface="Times New Roman"/>
                        </a:rPr>
                        <a:t>String encodeRedirectURL(String url)</a:t>
                      </a:r>
                      <a:endParaRPr lang="zh-CN" sz="1600" kern="100">
                        <a:latin typeface="Calibri"/>
                        <a:ea typeface="宋体"/>
                        <a:cs typeface="Times New Roman"/>
                      </a:endParaRPr>
                    </a:p>
                  </a:txBody>
                  <a:tcPr marL="68580" marR="68580" marT="0" marB="0" anchor="ctr"/>
                </a:tc>
                <a:tc>
                  <a:txBody>
                    <a:bodyPr/>
                    <a:lstStyle/>
                    <a:p>
                      <a:pPr algn="just">
                        <a:spcAft>
                          <a:spcPts val="0"/>
                        </a:spcAft>
                      </a:pPr>
                      <a:r>
                        <a:rPr lang="zh-CN" sz="1600" kern="100">
                          <a:latin typeface="Times New Roman"/>
                          <a:ea typeface="宋体"/>
                          <a:cs typeface="Times New Roman"/>
                        </a:rPr>
                        <a:t>对使用的</a:t>
                      </a:r>
                      <a:r>
                        <a:rPr lang="en-US" sz="1600" kern="100">
                          <a:latin typeface="Times New Roman"/>
                          <a:ea typeface="宋体"/>
                          <a:cs typeface="Times New Roman"/>
                        </a:rPr>
                        <a:t>URL</a:t>
                      </a:r>
                      <a:r>
                        <a:rPr lang="zh-CN" sz="1600" kern="100">
                          <a:latin typeface="Times New Roman"/>
                          <a:ea typeface="宋体"/>
                          <a:cs typeface="Times New Roman"/>
                        </a:rPr>
                        <a:t>进行编译</a:t>
                      </a:r>
                      <a:endParaRPr lang="zh-CN" sz="1600" kern="100">
                        <a:latin typeface="Calibri"/>
                        <a:ea typeface="宋体"/>
                        <a:cs typeface="Times New Roman"/>
                      </a:endParaRPr>
                    </a:p>
                  </a:txBody>
                  <a:tcPr marL="68580" marR="68580" marT="0" marB="0" anchor="ctr"/>
                </a:tc>
              </a:tr>
              <a:tr h="370840">
                <a:tc>
                  <a:txBody>
                    <a:bodyPr/>
                    <a:lstStyle/>
                    <a:p>
                      <a:pPr algn="just">
                        <a:spcAft>
                          <a:spcPts val="0"/>
                        </a:spcAft>
                      </a:pPr>
                      <a:r>
                        <a:rPr lang="en-US" sz="1600" kern="100">
                          <a:latin typeface="Times New Roman"/>
                          <a:ea typeface="宋体"/>
                          <a:cs typeface="Times New Roman"/>
                        </a:rPr>
                        <a:t>String encodeURL(String url)</a:t>
                      </a:r>
                      <a:endParaRPr lang="zh-CN" sz="1600" kern="100">
                        <a:latin typeface="Calibri"/>
                        <a:ea typeface="宋体"/>
                        <a:cs typeface="Times New Roman"/>
                      </a:endParaRPr>
                    </a:p>
                  </a:txBody>
                  <a:tcPr marL="68580" marR="68580" marT="0" marB="0" anchor="ctr"/>
                </a:tc>
                <a:tc>
                  <a:txBody>
                    <a:bodyPr/>
                    <a:lstStyle/>
                    <a:p>
                      <a:pPr algn="just">
                        <a:spcAft>
                          <a:spcPts val="0"/>
                        </a:spcAft>
                      </a:pPr>
                      <a:r>
                        <a:rPr lang="zh-CN" sz="1600" kern="100">
                          <a:latin typeface="Times New Roman"/>
                          <a:ea typeface="宋体"/>
                          <a:cs typeface="Times New Roman"/>
                        </a:rPr>
                        <a:t>封装</a:t>
                      </a:r>
                      <a:r>
                        <a:rPr lang="en-US" sz="1600" kern="100">
                          <a:latin typeface="Times New Roman"/>
                          <a:ea typeface="宋体"/>
                          <a:cs typeface="Times New Roman"/>
                        </a:rPr>
                        <a:t>URL</a:t>
                      </a:r>
                      <a:r>
                        <a:rPr lang="zh-CN" sz="1600" kern="100">
                          <a:latin typeface="Times New Roman"/>
                          <a:ea typeface="宋体"/>
                          <a:cs typeface="Times New Roman"/>
                        </a:rPr>
                        <a:t>并返回到客户端，实现</a:t>
                      </a:r>
                      <a:r>
                        <a:rPr lang="en-US" sz="1600" kern="100">
                          <a:latin typeface="Times New Roman"/>
                          <a:ea typeface="宋体"/>
                          <a:cs typeface="Times New Roman"/>
                        </a:rPr>
                        <a:t>URL</a:t>
                      </a:r>
                      <a:r>
                        <a:rPr lang="zh-CN" sz="1600" kern="100">
                          <a:latin typeface="Times New Roman"/>
                          <a:ea typeface="宋体"/>
                          <a:cs typeface="Times New Roman"/>
                        </a:rPr>
                        <a:t>重写</a:t>
                      </a:r>
                      <a:endParaRPr lang="zh-CN" sz="1600" kern="100">
                        <a:latin typeface="Calibri"/>
                        <a:ea typeface="宋体"/>
                        <a:cs typeface="Times New Roman"/>
                      </a:endParaRPr>
                    </a:p>
                  </a:txBody>
                  <a:tcPr marL="68580" marR="68580" marT="0" marB="0" anchor="ctr"/>
                </a:tc>
              </a:tr>
              <a:tr h="370840">
                <a:tc>
                  <a:txBody>
                    <a:bodyPr/>
                    <a:lstStyle/>
                    <a:p>
                      <a:pPr algn="just">
                        <a:spcAft>
                          <a:spcPts val="0"/>
                        </a:spcAft>
                      </a:pPr>
                      <a:r>
                        <a:rPr lang="en-US" sz="1600" kern="100">
                          <a:latin typeface="Times New Roman"/>
                          <a:ea typeface="宋体"/>
                          <a:cs typeface="Times New Roman"/>
                        </a:rPr>
                        <a:t>void flushBuffer()</a:t>
                      </a:r>
                      <a:endParaRPr lang="zh-CN" sz="1600" kern="100">
                        <a:latin typeface="Calibri"/>
                        <a:ea typeface="宋体"/>
                        <a:cs typeface="Times New Roman"/>
                      </a:endParaRPr>
                    </a:p>
                  </a:txBody>
                  <a:tcPr marL="68580" marR="68580" marT="0" marB="0" anchor="ctr"/>
                </a:tc>
                <a:tc>
                  <a:txBody>
                    <a:bodyPr/>
                    <a:lstStyle/>
                    <a:p>
                      <a:pPr algn="just">
                        <a:spcAft>
                          <a:spcPts val="0"/>
                        </a:spcAft>
                      </a:pPr>
                      <a:r>
                        <a:rPr lang="zh-CN" sz="1600" kern="100">
                          <a:latin typeface="Times New Roman"/>
                          <a:ea typeface="宋体"/>
                          <a:cs typeface="Times New Roman"/>
                        </a:rPr>
                        <a:t>清空缓冲区</a:t>
                      </a:r>
                      <a:endParaRPr lang="zh-CN" sz="1600" kern="100">
                        <a:latin typeface="Calibri"/>
                        <a:ea typeface="宋体"/>
                        <a:cs typeface="Times New Roman"/>
                      </a:endParaRPr>
                    </a:p>
                  </a:txBody>
                  <a:tcPr marL="68580" marR="68580" marT="0" marB="0" anchor="ctr"/>
                </a:tc>
              </a:tr>
              <a:tr h="370840">
                <a:tc>
                  <a:txBody>
                    <a:bodyPr/>
                    <a:lstStyle/>
                    <a:p>
                      <a:pPr algn="just">
                        <a:spcAft>
                          <a:spcPts val="0"/>
                        </a:spcAft>
                      </a:pPr>
                      <a:r>
                        <a:rPr lang="en-US" sz="1600" kern="100">
                          <a:latin typeface="Times New Roman"/>
                          <a:ea typeface="宋体"/>
                          <a:cs typeface="Times New Roman"/>
                        </a:rPr>
                        <a:t>int getBufferSize()</a:t>
                      </a:r>
                      <a:endParaRPr lang="zh-CN" sz="1600" kern="100">
                        <a:latin typeface="Calibri"/>
                        <a:ea typeface="宋体"/>
                        <a:cs typeface="Times New Roman"/>
                      </a:endParaRPr>
                    </a:p>
                  </a:txBody>
                  <a:tcPr marL="68580" marR="68580" marT="0" marB="0" anchor="ctr"/>
                </a:tc>
                <a:tc>
                  <a:txBody>
                    <a:bodyPr/>
                    <a:lstStyle/>
                    <a:p>
                      <a:pPr algn="just">
                        <a:spcAft>
                          <a:spcPts val="0"/>
                        </a:spcAft>
                      </a:pPr>
                      <a:r>
                        <a:rPr lang="zh-CN" sz="1600" kern="100">
                          <a:latin typeface="Times New Roman"/>
                          <a:ea typeface="宋体"/>
                          <a:cs typeface="Times New Roman"/>
                        </a:rPr>
                        <a:t>取得缓冲区的大小</a:t>
                      </a:r>
                      <a:endParaRPr lang="zh-CN" sz="1600" kern="100">
                        <a:latin typeface="Calibri"/>
                        <a:ea typeface="宋体"/>
                        <a:cs typeface="Times New Roman"/>
                      </a:endParaRPr>
                    </a:p>
                  </a:txBody>
                  <a:tcPr marL="68580" marR="68580" marT="0" marB="0" anchor="ctr"/>
                </a:tc>
              </a:tr>
              <a:tr h="370840">
                <a:tc>
                  <a:txBody>
                    <a:bodyPr/>
                    <a:lstStyle/>
                    <a:p>
                      <a:pPr algn="just">
                        <a:spcAft>
                          <a:spcPts val="0"/>
                        </a:spcAft>
                      </a:pPr>
                      <a:r>
                        <a:rPr lang="en-US" sz="1600" kern="100">
                          <a:latin typeface="Times New Roman"/>
                          <a:ea typeface="宋体"/>
                          <a:cs typeface="Times New Roman"/>
                        </a:rPr>
                        <a:t>String getCharacterEncoding()</a:t>
                      </a:r>
                      <a:endParaRPr lang="zh-CN" sz="1600" kern="100">
                        <a:latin typeface="Calibri"/>
                        <a:ea typeface="宋体"/>
                        <a:cs typeface="Times New Roman"/>
                      </a:endParaRPr>
                    </a:p>
                  </a:txBody>
                  <a:tcPr marL="68580" marR="68580" marT="0" marB="0" anchor="ctr"/>
                </a:tc>
                <a:tc>
                  <a:txBody>
                    <a:bodyPr/>
                    <a:lstStyle/>
                    <a:p>
                      <a:pPr algn="just">
                        <a:spcAft>
                          <a:spcPts val="0"/>
                        </a:spcAft>
                      </a:pPr>
                      <a:r>
                        <a:rPr lang="zh-CN" sz="1600" kern="100">
                          <a:latin typeface="Times New Roman"/>
                          <a:ea typeface="宋体"/>
                          <a:cs typeface="Times New Roman"/>
                        </a:rPr>
                        <a:t>取得字符编码类型</a:t>
                      </a:r>
                      <a:endParaRPr lang="zh-CN" sz="1600" kern="100">
                        <a:latin typeface="Calibri"/>
                        <a:ea typeface="宋体"/>
                        <a:cs typeface="Times New Roman"/>
                      </a:endParaRPr>
                    </a:p>
                  </a:txBody>
                  <a:tcPr marL="68580" marR="68580" marT="0" marB="0" anchor="ctr"/>
                </a:tc>
              </a:tr>
              <a:tr h="370840">
                <a:tc>
                  <a:txBody>
                    <a:bodyPr/>
                    <a:lstStyle/>
                    <a:p>
                      <a:pPr algn="just">
                        <a:spcAft>
                          <a:spcPts val="0"/>
                        </a:spcAft>
                      </a:pPr>
                      <a:r>
                        <a:rPr lang="en-US" sz="1600" kern="100">
                          <a:latin typeface="Times New Roman"/>
                          <a:ea typeface="宋体"/>
                          <a:cs typeface="Times New Roman"/>
                        </a:rPr>
                        <a:t>String getContentType()</a:t>
                      </a:r>
                      <a:endParaRPr lang="zh-CN" sz="1600" kern="100">
                        <a:latin typeface="Calibri"/>
                        <a:ea typeface="宋体"/>
                        <a:cs typeface="Times New Roman"/>
                      </a:endParaRPr>
                    </a:p>
                  </a:txBody>
                  <a:tcPr marL="68580" marR="68580" marT="0" marB="0" anchor="ctr"/>
                </a:tc>
                <a:tc>
                  <a:txBody>
                    <a:bodyPr/>
                    <a:lstStyle/>
                    <a:p>
                      <a:pPr algn="just">
                        <a:spcAft>
                          <a:spcPts val="0"/>
                        </a:spcAft>
                      </a:pPr>
                      <a:r>
                        <a:rPr lang="zh-CN" sz="1600" kern="100">
                          <a:latin typeface="Times New Roman"/>
                          <a:ea typeface="宋体"/>
                          <a:cs typeface="Times New Roman"/>
                        </a:rPr>
                        <a:t>取得</a:t>
                      </a:r>
                      <a:r>
                        <a:rPr lang="en-US" sz="1600" kern="100">
                          <a:latin typeface="Times New Roman"/>
                          <a:ea typeface="宋体"/>
                          <a:cs typeface="Times New Roman"/>
                        </a:rPr>
                        <a:t>MIME</a:t>
                      </a:r>
                      <a:r>
                        <a:rPr lang="zh-CN" sz="1600" kern="100">
                          <a:latin typeface="Times New Roman"/>
                          <a:ea typeface="宋体"/>
                          <a:cs typeface="Times New Roman"/>
                        </a:rPr>
                        <a:t>类型</a:t>
                      </a:r>
                      <a:endParaRPr lang="zh-CN" sz="1600" kern="100">
                        <a:latin typeface="Calibri"/>
                        <a:ea typeface="宋体"/>
                        <a:cs typeface="Times New Roman"/>
                      </a:endParaRPr>
                    </a:p>
                  </a:txBody>
                  <a:tcPr marL="68580" marR="68580" marT="0" marB="0" anchor="ctr"/>
                </a:tc>
              </a:tr>
              <a:tr h="370840">
                <a:tc>
                  <a:txBody>
                    <a:bodyPr/>
                    <a:lstStyle/>
                    <a:p>
                      <a:pPr algn="just">
                        <a:spcAft>
                          <a:spcPts val="0"/>
                        </a:spcAft>
                      </a:pPr>
                      <a:r>
                        <a:rPr lang="en-US" sz="1600" kern="100">
                          <a:latin typeface="Times New Roman"/>
                          <a:ea typeface="宋体"/>
                          <a:cs typeface="Times New Roman"/>
                        </a:rPr>
                        <a:t>Locale getLocale()</a:t>
                      </a:r>
                      <a:endParaRPr lang="zh-CN" sz="1600" kern="100">
                        <a:latin typeface="Calibri"/>
                        <a:ea typeface="宋体"/>
                        <a:cs typeface="Times New Roman"/>
                      </a:endParaRPr>
                    </a:p>
                  </a:txBody>
                  <a:tcPr marL="68580" marR="68580" marT="0" marB="0" anchor="ctr"/>
                </a:tc>
                <a:tc>
                  <a:txBody>
                    <a:bodyPr/>
                    <a:lstStyle/>
                    <a:p>
                      <a:pPr algn="just">
                        <a:spcAft>
                          <a:spcPts val="0"/>
                        </a:spcAft>
                      </a:pPr>
                      <a:r>
                        <a:rPr lang="zh-CN" sz="1600" kern="100">
                          <a:latin typeface="Times New Roman"/>
                          <a:ea typeface="宋体"/>
                          <a:cs typeface="Times New Roman"/>
                        </a:rPr>
                        <a:t>取得本地化信息</a:t>
                      </a:r>
                      <a:endParaRPr lang="zh-CN" sz="1600" kern="100">
                        <a:latin typeface="Calibri"/>
                        <a:ea typeface="宋体"/>
                        <a:cs typeface="Times New Roman"/>
                      </a:endParaRPr>
                    </a:p>
                  </a:txBody>
                  <a:tcPr marL="68580" marR="68580" marT="0" marB="0" anchor="ctr"/>
                </a:tc>
              </a:tr>
              <a:tr h="370840">
                <a:tc>
                  <a:txBody>
                    <a:bodyPr/>
                    <a:lstStyle/>
                    <a:p>
                      <a:pPr algn="just">
                        <a:spcAft>
                          <a:spcPts val="0"/>
                        </a:spcAft>
                      </a:pPr>
                      <a:r>
                        <a:rPr lang="en-US" sz="1600" kern="100">
                          <a:latin typeface="Times New Roman"/>
                          <a:ea typeface="宋体"/>
                          <a:cs typeface="Times New Roman"/>
                        </a:rPr>
                        <a:t>ServletOutputStream getOutputStream()</a:t>
                      </a:r>
                      <a:endParaRPr lang="zh-CN" sz="1600" kern="100">
                        <a:latin typeface="Calibri"/>
                        <a:ea typeface="宋体"/>
                        <a:cs typeface="Times New Roman"/>
                      </a:endParaRPr>
                    </a:p>
                  </a:txBody>
                  <a:tcPr marL="68580" marR="68580" marT="0" marB="0" anchor="ctr"/>
                </a:tc>
                <a:tc>
                  <a:txBody>
                    <a:bodyPr/>
                    <a:lstStyle/>
                    <a:p>
                      <a:pPr algn="just">
                        <a:spcAft>
                          <a:spcPts val="0"/>
                        </a:spcAft>
                      </a:pPr>
                      <a:r>
                        <a:rPr lang="zh-CN" sz="1600" kern="100" dirty="0">
                          <a:latin typeface="Times New Roman"/>
                          <a:ea typeface="宋体"/>
                          <a:cs typeface="Times New Roman"/>
                        </a:rPr>
                        <a:t>返回一个二进制输出字节流</a:t>
                      </a:r>
                      <a:endParaRPr lang="zh-CN" sz="1600" kern="100" dirty="0">
                        <a:latin typeface="Calibri"/>
                        <a:ea typeface="宋体"/>
                        <a:cs typeface="Times New Roman"/>
                      </a:endParaRPr>
                    </a:p>
                  </a:txBody>
                  <a:tcPr marL="68580" marR="68580" marT="0" marB="0" anchor="ctr"/>
                </a:tc>
              </a:tr>
            </a:tbl>
          </a:graphicData>
        </a:graphic>
      </p:graphicFrame>
      <p:sp>
        <p:nvSpPr>
          <p:cNvPr id="4" name="灯片编号占位符 3"/>
          <p:cNvSpPr>
            <a:spLocks noGrp="1"/>
          </p:cNvSpPr>
          <p:nvPr>
            <p:ph type="sldNum" sz="quarter" idx="15"/>
          </p:nvPr>
        </p:nvSpPr>
        <p:spPr/>
        <p:txBody>
          <a:bodyPr/>
          <a:lstStyle/>
          <a:p>
            <a:fld id="{0A9F2AF4-94C5-46B7-9CC1-72E6F50F7F54}" type="slidenum">
              <a:rPr lang="zh-CN" altLang="en-US" smtClean="0"/>
              <a:pPr/>
              <a:t>10</a:t>
            </a:fld>
            <a:endParaRPr lang="zh-CN" altLang="en-US"/>
          </a:p>
        </p:txBody>
      </p:sp>
      <p:sp>
        <p:nvSpPr>
          <p:cNvPr id="5" name="页脚占位符 4"/>
          <p:cNvSpPr>
            <a:spLocks noGrp="1"/>
          </p:cNvSpPr>
          <p:nvPr>
            <p:ph type="ftr" sz="quarter" idx="16"/>
          </p:nvPr>
        </p:nvSpPr>
        <p:spPr/>
        <p:txBody>
          <a:bodyPr vert="vert270"/>
          <a:lstStyle/>
          <a:p>
            <a:r>
              <a:rPr lang="zh-CN" altLang="en-US" dirty="0" smtClean="0"/>
              <a:t>清华大学出版社</a:t>
            </a:r>
            <a:endParaRPr lang="zh-CN"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 </a:t>
            </a:r>
            <a:r>
              <a:rPr lang="en-US" dirty="0" smtClean="0"/>
              <a:t>response</a:t>
            </a:r>
            <a:r>
              <a:rPr lang="zh-CN" altLang="en-US" dirty="0" smtClean="0"/>
              <a:t>对象</a:t>
            </a:r>
            <a:endParaRPr lang="zh-CN" altLang="en-US" dirty="0"/>
          </a:p>
        </p:txBody>
      </p:sp>
      <p:graphicFrame>
        <p:nvGraphicFramePr>
          <p:cNvPr id="6" name="内容占位符 5"/>
          <p:cNvGraphicFramePr>
            <a:graphicFrameLocks noGrp="1"/>
          </p:cNvGraphicFramePr>
          <p:nvPr>
            <p:ph sz="quarter" idx="1"/>
          </p:nvPr>
        </p:nvGraphicFramePr>
        <p:xfrm>
          <a:off x="428596" y="1428736"/>
          <a:ext cx="7496204" cy="5308600"/>
        </p:xfrm>
        <a:graphic>
          <a:graphicData uri="http://schemas.openxmlformats.org/drawingml/2006/table">
            <a:tbl>
              <a:tblPr firstRow="1" bandRow="1">
                <a:tableStyleId>{5C22544A-7EE6-4342-B048-85BDC9FD1C3A}</a:tableStyleId>
              </a:tblPr>
              <a:tblGrid>
                <a:gridCol w="3762404"/>
                <a:gridCol w="3733800"/>
              </a:tblGrid>
              <a:tr h="370840">
                <a:tc>
                  <a:txBody>
                    <a:bodyPr/>
                    <a:lstStyle/>
                    <a:p>
                      <a:pPr algn="ctr">
                        <a:spcAft>
                          <a:spcPts val="0"/>
                        </a:spcAft>
                      </a:pPr>
                      <a:r>
                        <a:rPr lang="zh-CN" sz="1600" b="1" kern="100" dirty="0">
                          <a:latin typeface="Times New Roman"/>
                          <a:ea typeface="宋体"/>
                          <a:cs typeface="Times New Roman"/>
                        </a:rPr>
                        <a:t>方法</a:t>
                      </a:r>
                      <a:endParaRPr lang="zh-CN" sz="1600" kern="100" dirty="0">
                        <a:latin typeface="Calibri"/>
                        <a:ea typeface="宋体"/>
                        <a:cs typeface="Times New Roman"/>
                      </a:endParaRPr>
                    </a:p>
                  </a:txBody>
                  <a:tcPr marL="68580" marR="68580" marT="0" marB="0" anchor="ctr"/>
                </a:tc>
                <a:tc>
                  <a:txBody>
                    <a:bodyPr/>
                    <a:lstStyle/>
                    <a:p>
                      <a:pPr algn="ctr">
                        <a:spcAft>
                          <a:spcPts val="0"/>
                        </a:spcAft>
                      </a:pPr>
                      <a:r>
                        <a:rPr lang="zh-CN" sz="1600" b="1" kern="100">
                          <a:latin typeface="Times New Roman"/>
                          <a:ea typeface="宋体"/>
                          <a:cs typeface="Times New Roman"/>
                        </a:rPr>
                        <a:t>说明</a:t>
                      </a:r>
                      <a:endParaRPr lang="zh-CN" sz="1600" kern="100">
                        <a:latin typeface="Calibri"/>
                        <a:ea typeface="宋体"/>
                        <a:cs typeface="Times New Roman"/>
                      </a:endParaRPr>
                    </a:p>
                  </a:txBody>
                  <a:tcPr marL="68580" marR="68580" marT="0" marB="0" anchor="ctr"/>
                </a:tc>
              </a:tr>
              <a:tr h="370840">
                <a:tc>
                  <a:txBody>
                    <a:bodyPr/>
                    <a:lstStyle/>
                    <a:p>
                      <a:pPr algn="just">
                        <a:spcAft>
                          <a:spcPts val="0"/>
                        </a:spcAft>
                      </a:pPr>
                      <a:r>
                        <a:rPr lang="en-US" sz="1600" kern="100">
                          <a:latin typeface="Times New Roman"/>
                          <a:ea typeface="宋体"/>
                          <a:cs typeface="Times New Roman"/>
                        </a:rPr>
                        <a:t>PrintWriter getWriter()</a:t>
                      </a:r>
                      <a:endParaRPr lang="zh-CN" sz="1600" kern="100">
                        <a:latin typeface="Calibri"/>
                        <a:ea typeface="宋体"/>
                        <a:cs typeface="Times New Roman"/>
                      </a:endParaRPr>
                    </a:p>
                  </a:txBody>
                  <a:tcPr marL="68580" marR="68580" marT="0" marB="0" anchor="ctr"/>
                </a:tc>
                <a:tc>
                  <a:txBody>
                    <a:bodyPr/>
                    <a:lstStyle/>
                    <a:p>
                      <a:pPr algn="just">
                        <a:spcAft>
                          <a:spcPts val="0"/>
                        </a:spcAft>
                      </a:pPr>
                      <a:r>
                        <a:rPr lang="zh-CN" sz="1600" kern="100">
                          <a:latin typeface="Times New Roman"/>
                          <a:ea typeface="宋体"/>
                          <a:cs typeface="Times New Roman"/>
                        </a:rPr>
                        <a:t>返回一个输出字符流</a:t>
                      </a:r>
                      <a:endParaRPr lang="zh-CN" sz="1600" kern="100">
                        <a:latin typeface="Calibri"/>
                        <a:ea typeface="宋体"/>
                        <a:cs typeface="Times New Roman"/>
                      </a:endParaRPr>
                    </a:p>
                  </a:txBody>
                  <a:tcPr marL="68580" marR="68580" marT="0" marB="0" anchor="ctr"/>
                </a:tc>
              </a:tr>
              <a:tr h="370840">
                <a:tc>
                  <a:txBody>
                    <a:bodyPr/>
                    <a:lstStyle/>
                    <a:p>
                      <a:pPr algn="just">
                        <a:spcAft>
                          <a:spcPts val="0"/>
                        </a:spcAft>
                      </a:pPr>
                      <a:r>
                        <a:rPr lang="en-US" sz="1600" kern="100">
                          <a:latin typeface="Times New Roman"/>
                          <a:ea typeface="宋体"/>
                          <a:cs typeface="Times New Roman"/>
                        </a:rPr>
                        <a:t>void reset()</a:t>
                      </a:r>
                      <a:endParaRPr lang="zh-CN" sz="1600" kern="100">
                        <a:latin typeface="Calibri"/>
                        <a:ea typeface="宋体"/>
                        <a:cs typeface="Times New Roman"/>
                      </a:endParaRPr>
                    </a:p>
                  </a:txBody>
                  <a:tcPr marL="68580" marR="68580" marT="0" marB="0" anchor="ctr"/>
                </a:tc>
                <a:tc>
                  <a:txBody>
                    <a:bodyPr/>
                    <a:lstStyle/>
                    <a:p>
                      <a:pPr algn="just">
                        <a:spcAft>
                          <a:spcPts val="0"/>
                        </a:spcAft>
                      </a:pPr>
                      <a:r>
                        <a:rPr lang="zh-CN" sz="1600" kern="100">
                          <a:latin typeface="Times New Roman"/>
                          <a:ea typeface="宋体"/>
                          <a:cs typeface="Times New Roman"/>
                        </a:rPr>
                        <a:t>重设</a:t>
                      </a:r>
                      <a:r>
                        <a:rPr lang="en-US" sz="1600" kern="100">
                          <a:latin typeface="Times New Roman"/>
                          <a:ea typeface="宋体"/>
                          <a:cs typeface="Times New Roman"/>
                        </a:rPr>
                        <a:t>response</a:t>
                      </a:r>
                      <a:r>
                        <a:rPr lang="zh-CN" sz="1600" kern="100">
                          <a:latin typeface="Times New Roman"/>
                          <a:ea typeface="宋体"/>
                          <a:cs typeface="Times New Roman"/>
                        </a:rPr>
                        <a:t>对象</a:t>
                      </a:r>
                      <a:endParaRPr lang="zh-CN" sz="1600" kern="100">
                        <a:latin typeface="Calibri"/>
                        <a:ea typeface="宋体"/>
                        <a:cs typeface="Times New Roman"/>
                      </a:endParaRPr>
                    </a:p>
                  </a:txBody>
                  <a:tcPr marL="68580" marR="68580" marT="0" marB="0" anchor="ctr"/>
                </a:tc>
              </a:tr>
              <a:tr h="370840">
                <a:tc>
                  <a:txBody>
                    <a:bodyPr/>
                    <a:lstStyle/>
                    <a:p>
                      <a:pPr algn="just">
                        <a:spcAft>
                          <a:spcPts val="0"/>
                        </a:spcAft>
                      </a:pPr>
                      <a:r>
                        <a:rPr lang="en-US" sz="1600" kern="100">
                          <a:latin typeface="Times New Roman"/>
                          <a:ea typeface="宋体"/>
                          <a:cs typeface="Times New Roman"/>
                        </a:rPr>
                        <a:t>void resetBuffer()</a:t>
                      </a:r>
                      <a:endParaRPr lang="zh-CN" sz="1600" kern="100">
                        <a:latin typeface="Calibri"/>
                        <a:ea typeface="宋体"/>
                        <a:cs typeface="Times New Roman"/>
                      </a:endParaRPr>
                    </a:p>
                  </a:txBody>
                  <a:tcPr marL="68580" marR="68580" marT="0" marB="0" anchor="ctr"/>
                </a:tc>
                <a:tc>
                  <a:txBody>
                    <a:bodyPr/>
                    <a:lstStyle/>
                    <a:p>
                      <a:pPr algn="just">
                        <a:spcAft>
                          <a:spcPts val="0"/>
                        </a:spcAft>
                      </a:pPr>
                      <a:r>
                        <a:rPr lang="zh-CN" sz="1600" kern="100">
                          <a:latin typeface="Times New Roman"/>
                          <a:ea typeface="宋体"/>
                          <a:cs typeface="Times New Roman"/>
                        </a:rPr>
                        <a:t>重设缓冲区</a:t>
                      </a:r>
                      <a:endParaRPr lang="zh-CN" sz="1600" kern="100">
                        <a:latin typeface="Calibri"/>
                        <a:ea typeface="宋体"/>
                        <a:cs typeface="Times New Roman"/>
                      </a:endParaRPr>
                    </a:p>
                  </a:txBody>
                  <a:tcPr marL="68580" marR="68580" marT="0" marB="0" anchor="ctr"/>
                </a:tc>
              </a:tr>
              <a:tr h="370840">
                <a:tc>
                  <a:txBody>
                    <a:bodyPr/>
                    <a:lstStyle/>
                    <a:p>
                      <a:pPr algn="just">
                        <a:spcAft>
                          <a:spcPts val="0"/>
                        </a:spcAft>
                      </a:pPr>
                      <a:r>
                        <a:rPr lang="en-US" sz="1600" kern="100">
                          <a:latin typeface="Times New Roman"/>
                          <a:ea typeface="宋体"/>
                          <a:cs typeface="Times New Roman"/>
                        </a:rPr>
                        <a:t>void sendError(int sc)</a:t>
                      </a:r>
                      <a:endParaRPr lang="zh-CN" sz="1600" kern="100">
                        <a:latin typeface="Calibri"/>
                        <a:ea typeface="宋体"/>
                        <a:cs typeface="Times New Roman"/>
                      </a:endParaRPr>
                    </a:p>
                  </a:txBody>
                  <a:tcPr marL="68580" marR="68580" marT="0" marB="0" anchor="ctr"/>
                </a:tc>
                <a:tc>
                  <a:txBody>
                    <a:bodyPr/>
                    <a:lstStyle/>
                    <a:p>
                      <a:pPr algn="just">
                        <a:spcAft>
                          <a:spcPts val="0"/>
                        </a:spcAft>
                      </a:pPr>
                      <a:r>
                        <a:rPr lang="zh-CN" sz="1600" kern="100">
                          <a:latin typeface="Times New Roman"/>
                          <a:ea typeface="宋体"/>
                          <a:cs typeface="Times New Roman"/>
                        </a:rPr>
                        <a:t>向客户端发送</a:t>
                      </a:r>
                      <a:r>
                        <a:rPr lang="en-US" sz="1600" kern="100">
                          <a:latin typeface="Times New Roman"/>
                          <a:ea typeface="宋体"/>
                          <a:cs typeface="Times New Roman"/>
                        </a:rPr>
                        <a:t>HTTP</a:t>
                      </a:r>
                      <a:r>
                        <a:rPr lang="zh-CN" sz="1600" kern="100">
                          <a:latin typeface="Times New Roman"/>
                          <a:ea typeface="宋体"/>
                          <a:cs typeface="Times New Roman"/>
                        </a:rPr>
                        <a:t>状态码的出错信息</a:t>
                      </a:r>
                      <a:endParaRPr lang="zh-CN" sz="1600" kern="100">
                        <a:latin typeface="Calibri"/>
                        <a:ea typeface="宋体"/>
                        <a:cs typeface="Times New Roman"/>
                      </a:endParaRPr>
                    </a:p>
                  </a:txBody>
                  <a:tcPr marL="68580" marR="68580" marT="0" marB="0" anchor="ctr"/>
                </a:tc>
              </a:tr>
              <a:tr h="370840">
                <a:tc>
                  <a:txBody>
                    <a:bodyPr/>
                    <a:lstStyle/>
                    <a:p>
                      <a:pPr algn="just">
                        <a:spcAft>
                          <a:spcPts val="0"/>
                        </a:spcAft>
                      </a:pPr>
                      <a:r>
                        <a:rPr lang="en-US" sz="1600" kern="100">
                          <a:latin typeface="Times New Roman"/>
                          <a:ea typeface="宋体"/>
                          <a:cs typeface="Times New Roman"/>
                        </a:rPr>
                        <a:t>void sendRedirect()</a:t>
                      </a:r>
                      <a:endParaRPr lang="zh-CN" sz="1600" kern="100">
                        <a:latin typeface="Calibri"/>
                        <a:ea typeface="宋体"/>
                        <a:cs typeface="Times New Roman"/>
                      </a:endParaRPr>
                    </a:p>
                  </a:txBody>
                  <a:tcPr marL="68580" marR="68580" marT="0" marB="0" anchor="ctr"/>
                </a:tc>
                <a:tc>
                  <a:txBody>
                    <a:bodyPr/>
                    <a:lstStyle/>
                    <a:p>
                      <a:pPr algn="just">
                        <a:spcAft>
                          <a:spcPts val="0"/>
                        </a:spcAft>
                      </a:pPr>
                      <a:r>
                        <a:rPr lang="zh-CN" sz="1600" kern="100">
                          <a:latin typeface="Times New Roman"/>
                          <a:ea typeface="宋体"/>
                          <a:cs typeface="Times New Roman"/>
                        </a:rPr>
                        <a:t>重定向客户的请求到指定页面</a:t>
                      </a:r>
                      <a:endParaRPr lang="zh-CN" sz="1600" kern="100">
                        <a:latin typeface="Calibri"/>
                        <a:ea typeface="宋体"/>
                        <a:cs typeface="Times New Roman"/>
                      </a:endParaRPr>
                    </a:p>
                  </a:txBody>
                  <a:tcPr marL="68580" marR="68580" marT="0" marB="0" anchor="ctr"/>
                </a:tc>
              </a:tr>
              <a:tr h="370840">
                <a:tc>
                  <a:txBody>
                    <a:bodyPr/>
                    <a:lstStyle/>
                    <a:p>
                      <a:pPr algn="just">
                        <a:spcAft>
                          <a:spcPts val="0"/>
                        </a:spcAft>
                      </a:pPr>
                      <a:r>
                        <a:rPr lang="en-US" sz="1600" kern="100">
                          <a:latin typeface="Times New Roman"/>
                          <a:ea typeface="宋体"/>
                          <a:cs typeface="Times New Roman"/>
                        </a:rPr>
                        <a:t>void setBufferSize(int size)</a:t>
                      </a:r>
                      <a:endParaRPr lang="zh-CN" sz="1600" kern="100">
                        <a:latin typeface="Calibri"/>
                        <a:ea typeface="宋体"/>
                        <a:cs typeface="Times New Roman"/>
                      </a:endParaRPr>
                    </a:p>
                  </a:txBody>
                  <a:tcPr marL="68580" marR="68580" marT="0" marB="0" anchor="ctr"/>
                </a:tc>
                <a:tc>
                  <a:txBody>
                    <a:bodyPr/>
                    <a:lstStyle/>
                    <a:p>
                      <a:pPr algn="just">
                        <a:spcAft>
                          <a:spcPts val="0"/>
                        </a:spcAft>
                      </a:pPr>
                      <a:r>
                        <a:rPr lang="zh-CN" sz="1600" kern="100">
                          <a:latin typeface="Times New Roman"/>
                          <a:ea typeface="宋体"/>
                          <a:cs typeface="Times New Roman"/>
                        </a:rPr>
                        <a:t>设置缓冲区的大小为</a:t>
                      </a:r>
                      <a:r>
                        <a:rPr lang="en-US" sz="1600" kern="100">
                          <a:latin typeface="Times New Roman"/>
                          <a:ea typeface="宋体"/>
                          <a:cs typeface="Times New Roman"/>
                        </a:rPr>
                        <a:t>size</a:t>
                      </a:r>
                      <a:endParaRPr lang="zh-CN" sz="1600" kern="100">
                        <a:latin typeface="Calibri"/>
                        <a:ea typeface="宋体"/>
                        <a:cs typeface="Times New Roman"/>
                      </a:endParaRPr>
                    </a:p>
                  </a:txBody>
                  <a:tcPr marL="68580" marR="68580" marT="0" marB="0" anchor="ctr"/>
                </a:tc>
              </a:tr>
              <a:tr h="370840">
                <a:tc>
                  <a:txBody>
                    <a:bodyPr/>
                    <a:lstStyle/>
                    <a:p>
                      <a:pPr algn="just">
                        <a:spcAft>
                          <a:spcPts val="0"/>
                        </a:spcAft>
                      </a:pPr>
                      <a:r>
                        <a:rPr lang="en-US" sz="1600" kern="100">
                          <a:latin typeface="Times New Roman"/>
                          <a:ea typeface="宋体"/>
                          <a:cs typeface="Times New Roman"/>
                        </a:rPr>
                        <a:t>void setCharacterEncoding(String encoding)</a:t>
                      </a:r>
                      <a:endParaRPr lang="zh-CN" sz="1600" kern="100">
                        <a:latin typeface="Calibri"/>
                        <a:ea typeface="宋体"/>
                        <a:cs typeface="Times New Roman"/>
                      </a:endParaRPr>
                    </a:p>
                  </a:txBody>
                  <a:tcPr marL="68580" marR="68580" marT="0" marB="0" anchor="ctr"/>
                </a:tc>
                <a:tc>
                  <a:txBody>
                    <a:bodyPr/>
                    <a:lstStyle/>
                    <a:p>
                      <a:pPr algn="just">
                        <a:spcAft>
                          <a:spcPts val="0"/>
                        </a:spcAft>
                      </a:pPr>
                      <a:r>
                        <a:rPr lang="zh-CN" sz="1600" kern="100">
                          <a:latin typeface="Times New Roman"/>
                          <a:ea typeface="宋体"/>
                          <a:cs typeface="Times New Roman"/>
                        </a:rPr>
                        <a:t>设置字符编码类型为</a:t>
                      </a:r>
                      <a:r>
                        <a:rPr lang="en-US" sz="1600" kern="100">
                          <a:latin typeface="Times New Roman"/>
                          <a:ea typeface="宋体"/>
                          <a:cs typeface="Times New Roman"/>
                        </a:rPr>
                        <a:t>encoding</a:t>
                      </a:r>
                      <a:endParaRPr lang="zh-CN" sz="1600" kern="100">
                        <a:latin typeface="Calibri"/>
                        <a:ea typeface="宋体"/>
                        <a:cs typeface="Times New Roman"/>
                      </a:endParaRPr>
                    </a:p>
                  </a:txBody>
                  <a:tcPr marL="68580" marR="68580" marT="0" marB="0" anchor="ctr"/>
                </a:tc>
              </a:tr>
              <a:tr h="370840">
                <a:tc>
                  <a:txBody>
                    <a:bodyPr/>
                    <a:lstStyle/>
                    <a:p>
                      <a:pPr algn="just">
                        <a:spcAft>
                          <a:spcPts val="0"/>
                        </a:spcAft>
                      </a:pPr>
                      <a:r>
                        <a:rPr lang="en-US" sz="1600" kern="100">
                          <a:latin typeface="Times New Roman"/>
                          <a:ea typeface="宋体"/>
                          <a:cs typeface="Times New Roman"/>
                        </a:rPr>
                        <a:t>void setContentLength(int length)</a:t>
                      </a:r>
                      <a:endParaRPr lang="zh-CN" sz="1600" kern="100">
                        <a:latin typeface="Calibri"/>
                        <a:ea typeface="宋体"/>
                        <a:cs typeface="Times New Roman"/>
                      </a:endParaRPr>
                    </a:p>
                  </a:txBody>
                  <a:tcPr marL="68580" marR="68580" marT="0" marB="0" anchor="ctr"/>
                </a:tc>
                <a:tc>
                  <a:txBody>
                    <a:bodyPr/>
                    <a:lstStyle/>
                    <a:p>
                      <a:pPr algn="just">
                        <a:spcAft>
                          <a:spcPts val="0"/>
                        </a:spcAft>
                      </a:pPr>
                      <a:r>
                        <a:rPr lang="zh-CN" sz="1600" kern="100">
                          <a:latin typeface="Times New Roman"/>
                          <a:ea typeface="宋体"/>
                          <a:cs typeface="Times New Roman"/>
                        </a:rPr>
                        <a:t>设置</a:t>
                      </a:r>
                      <a:r>
                        <a:rPr lang="en-US" sz="1600" kern="100">
                          <a:latin typeface="Times New Roman"/>
                          <a:ea typeface="宋体"/>
                          <a:cs typeface="Times New Roman"/>
                        </a:rPr>
                        <a:t>Content</a:t>
                      </a:r>
                      <a:r>
                        <a:rPr lang="zh-CN" sz="1600" kern="100">
                          <a:latin typeface="Times New Roman"/>
                          <a:ea typeface="宋体"/>
                          <a:cs typeface="Times New Roman"/>
                        </a:rPr>
                        <a:t>数据的大小为</a:t>
                      </a:r>
                      <a:r>
                        <a:rPr lang="en-US" sz="1600" kern="100">
                          <a:latin typeface="Times New Roman"/>
                          <a:ea typeface="宋体"/>
                          <a:cs typeface="Times New Roman"/>
                        </a:rPr>
                        <a:t>length</a:t>
                      </a:r>
                      <a:endParaRPr lang="zh-CN" sz="1600" kern="100">
                        <a:latin typeface="Calibri"/>
                        <a:ea typeface="宋体"/>
                        <a:cs typeface="Times New Roman"/>
                      </a:endParaRPr>
                    </a:p>
                  </a:txBody>
                  <a:tcPr marL="68580" marR="68580" marT="0" marB="0" anchor="ctr"/>
                </a:tc>
              </a:tr>
              <a:tr h="370840">
                <a:tc>
                  <a:txBody>
                    <a:bodyPr/>
                    <a:lstStyle/>
                    <a:p>
                      <a:pPr algn="just">
                        <a:spcAft>
                          <a:spcPts val="0"/>
                        </a:spcAft>
                      </a:pPr>
                      <a:r>
                        <a:rPr lang="en-US" sz="1600" kern="100">
                          <a:latin typeface="Times New Roman"/>
                          <a:ea typeface="宋体"/>
                          <a:cs typeface="Times New Roman"/>
                        </a:rPr>
                        <a:t>void setContentType(String type)</a:t>
                      </a:r>
                      <a:endParaRPr lang="zh-CN" sz="1600" kern="100">
                        <a:latin typeface="Calibri"/>
                        <a:ea typeface="宋体"/>
                        <a:cs typeface="Times New Roman"/>
                      </a:endParaRPr>
                    </a:p>
                  </a:txBody>
                  <a:tcPr marL="68580" marR="68580" marT="0" marB="0" anchor="ctr"/>
                </a:tc>
                <a:tc>
                  <a:txBody>
                    <a:bodyPr/>
                    <a:lstStyle/>
                    <a:p>
                      <a:pPr algn="just">
                        <a:spcAft>
                          <a:spcPts val="0"/>
                        </a:spcAft>
                      </a:pPr>
                      <a:r>
                        <a:rPr lang="zh-CN" sz="1600" kern="100">
                          <a:latin typeface="Times New Roman"/>
                          <a:ea typeface="宋体"/>
                          <a:cs typeface="Times New Roman"/>
                        </a:rPr>
                        <a:t>设置</a:t>
                      </a:r>
                      <a:r>
                        <a:rPr lang="en-US" sz="1600" kern="100">
                          <a:latin typeface="Times New Roman"/>
                          <a:ea typeface="宋体"/>
                          <a:cs typeface="Times New Roman"/>
                        </a:rPr>
                        <a:t>MIME</a:t>
                      </a:r>
                      <a:r>
                        <a:rPr lang="zh-CN" sz="1600" kern="100">
                          <a:latin typeface="Times New Roman"/>
                          <a:ea typeface="宋体"/>
                          <a:cs typeface="Times New Roman"/>
                        </a:rPr>
                        <a:t>类型</a:t>
                      </a:r>
                      <a:endParaRPr lang="zh-CN" sz="1600" kern="100">
                        <a:latin typeface="Calibri"/>
                        <a:ea typeface="宋体"/>
                        <a:cs typeface="Times New Roman"/>
                      </a:endParaRPr>
                    </a:p>
                  </a:txBody>
                  <a:tcPr marL="68580" marR="68580" marT="0" marB="0" anchor="ctr"/>
                </a:tc>
              </a:tr>
              <a:tr h="370840">
                <a:tc>
                  <a:txBody>
                    <a:bodyPr/>
                    <a:lstStyle/>
                    <a:p>
                      <a:pPr algn="just">
                        <a:spcAft>
                          <a:spcPts val="0"/>
                        </a:spcAft>
                      </a:pPr>
                      <a:r>
                        <a:rPr lang="en-US" sz="1600" kern="100">
                          <a:latin typeface="Times New Roman"/>
                          <a:ea typeface="宋体"/>
                          <a:cs typeface="Times New Roman"/>
                        </a:rPr>
                        <a:t>void setDateHeader(String s1,long l)</a:t>
                      </a:r>
                      <a:endParaRPr lang="zh-CN" sz="1600" kern="100">
                        <a:latin typeface="Calibri"/>
                        <a:ea typeface="宋体"/>
                        <a:cs typeface="Times New Roman"/>
                      </a:endParaRPr>
                    </a:p>
                  </a:txBody>
                  <a:tcPr marL="68580" marR="68580" marT="0" marB="0" anchor="ctr"/>
                </a:tc>
                <a:tc>
                  <a:txBody>
                    <a:bodyPr/>
                    <a:lstStyle/>
                    <a:p>
                      <a:pPr algn="just">
                        <a:spcAft>
                          <a:spcPts val="0"/>
                        </a:spcAft>
                      </a:pPr>
                      <a:r>
                        <a:rPr lang="zh-CN" sz="1600" kern="100">
                          <a:latin typeface="Times New Roman"/>
                          <a:ea typeface="宋体"/>
                          <a:cs typeface="Times New Roman"/>
                        </a:rPr>
                        <a:t>设置日期类型的</a:t>
                      </a:r>
                      <a:r>
                        <a:rPr lang="en-US" sz="1600" kern="100">
                          <a:latin typeface="Times New Roman"/>
                          <a:ea typeface="宋体"/>
                          <a:cs typeface="Times New Roman"/>
                        </a:rPr>
                        <a:t>HTTP</a:t>
                      </a:r>
                      <a:r>
                        <a:rPr lang="zh-CN" sz="1600" kern="100">
                          <a:latin typeface="Times New Roman"/>
                          <a:ea typeface="宋体"/>
                          <a:cs typeface="Times New Roman"/>
                        </a:rPr>
                        <a:t>首部信息</a:t>
                      </a:r>
                      <a:endParaRPr lang="zh-CN" sz="1600" kern="100">
                        <a:latin typeface="Calibri"/>
                        <a:ea typeface="宋体"/>
                        <a:cs typeface="Times New Roman"/>
                      </a:endParaRPr>
                    </a:p>
                  </a:txBody>
                  <a:tcPr marL="68580" marR="68580" marT="0" marB="0" anchor="ctr"/>
                </a:tc>
              </a:tr>
              <a:tr h="370840">
                <a:tc>
                  <a:txBody>
                    <a:bodyPr/>
                    <a:lstStyle/>
                    <a:p>
                      <a:pPr algn="just">
                        <a:spcAft>
                          <a:spcPts val="0"/>
                        </a:spcAft>
                      </a:pPr>
                      <a:r>
                        <a:rPr lang="en-US" sz="1600" kern="100">
                          <a:latin typeface="Times New Roman"/>
                          <a:ea typeface="宋体"/>
                          <a:cs typeface="Times New Roman"/>
                        </a:rPr>
                        <a:t>void setHeader(String s1,String s2)</a:t>
                      </a:r>
                      <a:endParaRPr lang="zh-CN" sz="1600" kern="100">
                        <a:latin typeface="Calibri"/>
                        <a:ea typeface="宋体"/>
                        <a:cs typeface="Times New Roman"/>
                      </a:endParaRPr>
                    </a:p>
                  </a:txBody>
                  <a:tcPr marL="68580" marR="68580" marT="0" marB="0" anchor="ctr"/>
                </a:tc>
                <a:tc>
                  <a:txBody>
                    <a:bodyPr/>
                    <a:lstStyle/>
                    <a:p>
                      <a:pPr algn="just">
                        <a:spcAft>
                          <a:spcPts val="0"/>
                        </a:spcAft>
                      </a:pPr>
                      <a:r>
                        <a:rPr lang="zh-CN" sz="1600" kern="100" dirty="0">
                          <a:latin typeface="Times New Roman"/>
                          <a:ea typeface="宋体"/>
                          <a:cs typeface="Times New Roman"/>
                        </a:rPr>
                        <a:t>设置</a:t>
                      </a:r>
                      <a:r>
                        <a:rPr lang="en-US" sz="1600" kern="100" dirty="0">
                          <a:latin typeface="Times New Roman"/>
                          <a:ea typeface="宋体"/>
                          <a:cs typeface="Times New Roman"/>
                        </a:rPr>
                        <a:t>HTTP</a:t>
                      </a:r>
                      <a:r>
                        <a:rPr lang="zh-CN" sz="1600" kern="100" dirty="0">
                          <a:latin typeface="Times New Roman"/>
                          <a:ea typeface="宋体"/>
                          <a:cs typeface="Times New Roman"/>
                        </a:rPr>
                        <a:t>首部信息</a:t>
                      </a:r>
                      <a:endParaRPr lang="zh-CN" sz="1600" kern="100" dirty="0">
                        <a:latin typeface="Calibri"/>
                        <a:ea typeface="宋体"/>
                        <a:cs typeface="Times New Roman"/>
                      </a:endParaRPr>
                    </a:p>
                  </a:txBody>
                  <a:tcPr marL="68580" marR="68580" marT="0" marB="0" anchor="ctr"/>
                </a:tc>
              </a:tr>
              <a:tr h="370840">
                <a:tc>
                  <a:txBody>
                    <a:bodyPr/>
                    <a:lstStyle/>
                    <a:p>
                      <a:pPr algn="just">
                        <a:spcAft>
                          <a:spcPts val="0"/>
                        </a:spcAft>
                      </a:pPr>
                      <a:r>
                        <a:rPr lang="en-US" sz="1600" kern="100">
                          <a:latin typeface="Times New Roman"/>
                          <a:ea typeface="宋体"/>
                          <a:cs typeface="Times New Roman"/>
                        </a:rPr>
                        <a:t>void setLocale(Locale locale)</a:t>
                      </a:r>
                      <a:endParaRPr lang="zh-CN" sz="1600" kern="100">
                        <a:latin typeface="Calibri"/>
                        <a:ea typeface="宋体"/>
                        <a:cs typeface="Times New Roman"/>
                      </a:endParaRPr>
                    </a:p>
                  </a:txBody>
                  <a:tcPr marL="68580" marR="68580" marT="0" marB="0" anchor="ctr"/>
                </a:tc>
                <a:tc>
                  <a:txBody>
                    <a:bodyPr/>
                    <a:lstStyle/>
                    <a:p>
                      <a:pPr algn="just">
                        <a:spcAft>
                          <a:spcPts val="0"/>
                        </a:spcAft>
                      </a:pPr>
                      <a:r>
                        <a:rPr lang="zh-CN" sz="1600" kern="100">
                          <a:latin typeface="Times New Roman"/>
                          <a:ea typeface="宋体"/>
                          <a:cs typeface="Times New Roman"/>
                        </a:rPr>
                        <a:t>设置本地化为</a:t>
                      </a:r>
                      <a:r>
                        <a:rPr lang="en-US" sz="1600" kern="100">
                          <a:latin typeface="Times New Roman"/>
                          <a:ea typeface="宋体"/>
                          <a:cs typeface="Times New Roman"/>
                        </a:rPr>
                        <a:t>locale</a:t>
                      </a:r>
                      <a:endParaRPr lang="zh-CN" sz="1600" kern="100">
                        <a:latin typeface="Calibri"/>
                        <a:ea typeface="宋体"/>
                        <a:cs typeface="Times New Roman"/>
                      </a:endParaRPr>
                    </a:p>
                  </a:txBody>
                  <a:tcPr marL="68580" marR="68580" marT="0" marB="0" anchor="ctr"/>
                </a:tc>
              </a:tr>
              <a:tr h="370840">
                <a:tc>
                  <a:txBody>
                    <a:bodyPr/>
                    <a:lstStyle/>
                    <a:p>
                      <a:pPr algn="just">
                        <a:spcAft>
                          <a:spcPts val="0"/>
                        </a:spcAft>
                      </a:pPr>
                      <a:r>
                        <a:rPr lang="en-US" sz="1600" kern="100" dirty="0">
                          <a:latin typeface="Times New Roman"/>
                          <a:ea typeface="宋体"/>
                          <a:cs typeface="Times New Roman"/>
                        </a:rPr>
                        <a:t>void </a:t>
                      </a:r>
                      <a:r>
                        <a:rPr lang="en-US" sz="1600" kern="100" dirty="0" err="1">
                          <a:latin typeface="Times New Roman"/>
                          <a:ea typeface="宋体"/>
                          <a:cs typeface="Times New Roman"/>
                        </a:rPr>
                        <a:t>setStatus</a:t>
                      </a:r>
                      <a:r>
                        <a:rPr lang="en-US" sz="1600" kern="100" dirty="0">
                          <a:latin typeface="Times New Roman"/>
                          <a:ea typeface="宋体"/>
                          <a:cs typeface="Times New Roman"/>
                        </a:rPr>
                        <a:t>(</a:t>
                      </a:r>
                      <a:r>
                        <a:rPr lang="en-US" sz="1600" kern="100" dirty="0" err="1">
                          <a:latin typeface="Times New Roman"/>
                          <a:ea typeface="宋体"/>
                          <a:cs typeface="Times New Roman"/>
                        </a:rPr>
                        <a:t>int</a:t>
                      </a:r>
                      <a:r>
                        <a:rPr lang="en-US" sz="1600" kern="100" dirty="0">
                          <a:latin typeface="Times New Roman"/>
                          <a:ea typeface="宋体"/>
                          <a:cs typeface="Times New Roman"/>
                        </a:rPr>
                        <a:t> status)</a:t>
                      </a:r>
                      <a:endParaRPr lang="zh-CN" sz="1600" kern="100" dirty="0">
                        <a:latin typeface="Calibri"/>
                        <a:ea typeface="宋体"/>
                        <a:cs typeface="Times New Roman"/>
                      </a:endParaRPr>
                    </a:p>
                  </a:txBody>
                  <a:tcPr marL="68580" marR="68580" marT="0" marB="0" anchor="ctr"/>
                </a:tc>
                <a:tc>
                  <a:txBody>
                    <a:bodyPr/>
                    <a:lstStyle/>
                    <a:p>
                      <a:pPr algn="just">
                        <a:spcAft>
                          <a:spcPts val="0"/>
                        </a:spcAft>
                      </a:pPr>
                      <a:r>
                        <a:rPr lang="zh-CN" sz="1600" kern="100" dirty="0">
                          <a:latin typeface="Times New Roman"/>
                          <a:ea typeface="宋体"/>
                          <a:cs typeface="Times New Roman"/>
                        </a:rPr>
                        <a:t>设置状态码为</a:t>
                      </a:r>
                      <a:r>
                        <a:rPr lang="en-US" sz="1600" kern="100" dirty="0">
                          <a:latin typeface="Times New Roman"/>
                          <a:ea typeface="宋体"/>
                          <a:cs typeface="Times New Roman"/>
                        </a:rPr>
                        <a:t>status</a:t>
                      </a:r>
                      <a:endParaRPr lang="zh-CN" sz="1600" kern="100" dirty="0">
                        <a:latin typeface="Calibri"/>
                        <a:ea typeface="宋体"/>
                        <a:cs typeface="Times New Roman"/>
                      </a:endParaRPr>
                    </a:p>
                  </a:txBody>
                  <a:tcPr marL="68580" marR="68580" marT="0" marB="0" anchor="ctr"/>
                </a:tc>
              </a:tr>
            </a:tbl>
          </a:graphicData>
        </a:graphic>
      </p:graphicFrame>
      <p:sp>
        <p:nvSpPr>
          <p:cNvPr id="4" name="灯片编号占位符 3"/>
          <p:cNvSpPr>
            <a:spLocks noGrp="1"/>
          </p:cNvSpPr>
          <p:nvPr>
            <p:ph type="sldNum" sz="quarter" idx="15"/>
          </p:nvPr>
        </p:nvSpPr>
        <p:spPr/>
        <p:txBody>
          <a:bodyPr/>
          <a:lstStyle/>
          <a:p>
            <a:fld id="{0A9F2AF4-94C5-46B7-9CC1-72E6F50F7F54}" type="slidenum">
              <a:rPr lang="zh-CN" altLang="en-US" smtClean="0"/>
              <a:pPr/>
              <a:t>11</a:t>
            </a:fld>
            <a:endParaRPr lang="zh-CN" altLang="en-US"/>
          </a:p>
        </p:txBody>
      </p:sp>
      <p:sp>
        <p:nvSpPr>
          <p:cNvPr id="5" name="页脚占位符 4"/>
          <p:cNvSpPr>
            <a:spLocks noGrp="1"/>
          </p:cNvSpPr>
          <p:nvPr>
            <p:ph type="ftr" sz="quarter" idx="16"/>
          </p:nvPr>
        </p:nvSpPr>
        <p:spPr/>
        <p:txBody>
          <a:bodyPr vert="vert270"/>
          <a:lstStyle/>
          <a:p>
            <a:r>
              <a:rPr lang="zh-CN" altLang="en-US" dirty="0" smtClean="0"/>
              <a:t>清华大学出版社</a:t>
            </a:r>
            <a:endParaRPr lang="zh-CN"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 </a:t>
            </a:r>
            <a:r>
              <a:rPr lang="en-US" dirty="0" smtClean="0"/>
              <a:t>response</a:t>
            </a:r>
            <a:r>
              <a:rPr lang="zh-CN" altLang="en-US" dirty="0" smtClean="0"/>
              <a:t>对象</a:t>
            </a:r>
            <a:endParaRPr lang="zh-CN" altLang="en-US" dirty="0"/>
          </a:p>
        </p:txBody>
      </p:sp>
      <p:sp>
        <p:nvSpPr>
          <p:cNvPr id="3" name="内容占位符 2"/>
          <p:cNvSpPr>
            <a:spLocks noGrp="1"/>
          </p:cNvSpPr>
          <p:nvPr>
            <p:ph sz="quarter" idx="1"/>
          </p:nvPr>
        </p:nvSpPr>
        <p:spPr/>
        <p:txBody>
          <a:bodyPr>
            <a:normAutofit fontScale="92500" lnSpcReduction="20000"/>
          </a:bodyPr>
          <a:lstStyle/>
          <a:p>
            <a:r>
              <a:rPr lang="zh-CN" altLang="en-US" sz="3300" b="1" dirty="0" smtClean="0"/>
              <a:t>应用举例：</a:t>
            </a:r>
            <a:endParaRPr lang="en-US" altLang="zh-CN" sz="3300" b="1" dirty="0" smtClean="0"/>
          </a:p>
          <a:p>
            <a:pPr lvl="1"/>
            <a:r>
              <a:rPr lang="zh-CN" altLang="en-US" dirty="0" smtClean="0"/>
              <a:t>使用</a:t>
            </a:r>
            <a:r>
              <a:rPr lang="en-US" dirty="0" err="1" smtClean="0"/>
              <a:t>setHeader</a:t>
            </a:r>
            <a:r>
              <a:rPr lang="en-US" dirty="0" smtClean="0"/>
              <a:t>()</a:t>
            </a:r>
            <a:r>
              <a:rPr lang="zh-CN" altLang="en-US" dirty="0" smtClean="0"/>
              <a:t>方法可以设置页面自动刷新，具体见下行代码。</a:t>
            </a:r>
          </a:p>
          <a:p>
            <a:pPr lvl="1">
              <a:buNone/>
            </a:pPr>
            <a:r>
              <a:rPr lang="en-US" dirty="0" smtClean="0"/>
              <a:t>     //</a:t>
            </a:r>
            <a:r>
              <a:rPr lang="zh-CN" altLang="en-US" dirty="0" smtClean="0"/>
              <a:t>设置页面每隔</a:t>
            </a:r>
            <a:r>
              <a:rPr lang="en-US" dirty="0" smtClean="0"/>
              <a:t>1</a:t>
            </a:r>
            <a:r>
              <a:rPr lang="zh-CN" altLang="en-US" dirty="0" smtClean="0"/>
              <a:t>秒自动刷新一次</a:t>
            </a:r>
          </a:p>
          <a:p>
            <a:pPr lvl="2">
              <a:buNone/>
            </a:pPr>
            <a:r>
              <a:rPr lang="en-US" dirty="0" err="1" smtClean="0"/>
              <a:t>response.setHeader</a:t>
            </a:r>
            <a:r>
              <a:rPr lang="en-US" dirty="0" smtClean="0"/>
              <a:t>("Refresh","1");</a:t>
            </a:r>
            <a:endParaRPr lang="zh-CN" altLang="en-US" dirty="0" smtClean="0"/>
          </a:p>
          <a:p>
            <a:pPr lvl="1"/>
            <a:r>
              <a:rPr lang="zh-CN" altLang="en-US" dirty="0" smtClean="0"/>
              <a:t>使用</a:t>
            </a:r>
            <a:r>
              <a:rPr lang="en-US" dirty="0" smtClean="0"/>
              <a:t>response</a:t>
            </a:r>
            <a:r>
              <a:rPr lang="zh-CN" altLang="en-US" dirty="0" smtClean="0"/>
              <a:t>对象的</a:t>
            </a:r>
            <a:r>
              <a:rPr lang="en-US" dirty="0" err="1" smtClean="0"/>
              <a:t>setHeader</a:t>
            </a:r>
            <a:r>
              <a:rPr lang="en-US" dirty="0" smtClean="0"/>
              <a:t>()</a:t>
            </a:r>
            <a:r>
              <a:rPr lang="zh-CN" altLang="en-US" dirty="0" smtClean="0"/>
              <a:t>方法设置页面自动跳转。</a:t>
            </a:r>
          </a:p>
          <a:p>
            <a:pPr lvl="1">
              <a:buNone/>
            </a:pPr>
            <a:r>
              <a:rPr lang="en-US" dirty="0" smtClean="0"/>
              <a:t>     //</a:t>
            </a:r>
            <a:r>
              <a:rPr lang="zh-CN" altLang="en-US" dirty="0" smtClean="0"/>
              <a:t>设置</a:t>
            </a:r>
            <a:r>
              <a:rPr lang="en-US" dirty="0" smtClean="0"/>
              <a:t>10</a:t>
            </a:r>
            <a:r>
              <a:rPr lang="zh-CN" altLang="en-US" dirty="0" smtClean="0"/>
              <a:t>秒后自动跳转到</a:t>
            </a:r>
            <a:r>
              <a:rPr lang="en-US" dirty="0" smtClean="0"/>
              <a:t>anotherPage.jsp</a:t>
            </a:r>
            <a:endParaRPr lang="zh-CN" altLang="en-US" dirty="0" smtClean="0"/>
          </a:p>
          <a:p>
            <a:pPr lvl="2">
              <a:buNone/>
            </a:pPr>
            <a:r>
              <a:rPr lang="en-US" dirty="0" err="1" smtClean="0"/>
              <a:t>response.setHeader</a:t>
            </a:r>
            <a:r>
              <a:rPr lang="en-US" dirty="0" smtClean="0"/>
              <a:t>("Refresh","10;URL=anotherPage.jsp");</a:t>
            </a:r>
            <a:endParaRPr lang="zh-CN" altLang="en-US" dirty="0" smtClean="0"/>
          </a:p>
          <a:p>
            <a:pPr lvl="1"/>
            <a:r>
              <a:rPr lang="zh-CN" altLang="en-US" dirty="0" smtClean="0"/>
              <a:t>使用</a:t>
            </a:r>
            <a:r>
              <a:rPr lang="en-US" dirty="0" smtClean="0"/>
              <a:t>response</a:t>
            </a:r>
            <a:r>
              <a:rPr lang="zh-CN" altLang="en-US" dirty="0" smtClean="0"/>
              <a:t>对象的</a:t>
            </a:r>
            <a:r>
              <a:rPr lang="en-US" dirty="0" err="1" smtClean="0"/>
              <a:t>sendRedirect</a:t>
            </a:r>
            <a:r>
              <a:rPr lang="en-US" dirty="0" smtClean="0"/>
              <a:t>()</a:t>
            </a:r>
            <a:r>
              <a:rPr lang="zh-CN" altLang="en-US" dirty="0" smtClean="0"/>
              <a:t>方法也可以实现页面直接跳转。</a:t>
            </a:r>
          </a:p>
          <a:p>
            <a:pPr lvl="2">
              <a:buNone/>
            </a:pPr>
            <a:r>
              <a:rPr lang="en-US" dirty="0" err="1" smtClean="0"/>
              <a:t>response.sendRedirect</a:t>
            </a:r>
            <a:r>
              <a:rPr lang="en-US" dirty="0" smtClean="0"/>
              <a:t>("anotherPage.jsp");</a:t>
            </a:r>
            <a:endParaRPr lang="zh-CN" altLang="en-US" dirty="0" smtClean="0"/>
          </a:p>
          <a:p>
            <a:pPr lvl="1"/>
            <a:r>
              <a:rPr lang="zh-CN" altLang="en-US" dirty="0" smtClean="0"/>
              <a:t>使用</a:t>
            </a:r>
            <a:r>
              <a:rPr lang="en-US" dirty="0" smtClean="0"/>
              <a:t>response</a:t>
            </a:r>
            <a:r>
              <a:rPr lang="zh-CN" altLang="en-US" dirty="0" smtClean="0"/>
              <a:t>对象禁用页面缓存。</a:t>
            </a:r>
          </a:p>
          <a:p>
            <a:pPr lvl="1">
              <a:buNone/>
            </a:pPr>
            <a:r>
              <a:rPr lang="en-US" dirty="0" smtClean="0"/>
              <a:t>     //</a:t>
            </a:r>
            <a:r>
              <a:rPr lang="zh-CN" altLang="en-US" dirty="0" smtClean="0"/>
              <a:t>禁用页面缓存</a:t>
            </a:r>
          </a:p>
          <a:p>
            <a:pPr lvl="2">
              <a:buNone/>
            </a:pPr>
            <a:r>
              <a:rPr lang="en-US" dirty="0" err="1" smtClean="0"/>
              <a:t>response.setHeader</a:t>
            </a:r>
            <a:r>
              <a:rPr lang="en-US" dirty="0" smtClean="0"/>
              <a:t>("Cache-</a:t>
            </a:r>
            <a:r>
              <a:rPr lang="en-US" dirty="0" err="1" smtClean="0"/>
              <a:t>Control","no</a:t>
            </a:r>
            <a:r>
              <a:rPr lang="en-US" dirty="0" smtClean="0"/>
              <a:t>-cache");</a:t>
            </a:r>
            <a:endParaRPr lang="zh-CN" altLang="en-US" dirty="0" smtClean="0"/>
          </a:p>
          <a:p>
            <a:pPr lvl="2">
              <a:buNone/>
            </a:pPr>
            <a:r>
              <a:rPr lang="en-US" dirty="0" err="1" smtClean="0"/>
              <a:t>response.setHeader</a:t>
            </a:r>
            <a:r>
              <a:rPr lang="en-US" dirty="0" smtClean="0"/>
              <a:t>("</a:t>
            </a:r>
            <a:r>
              <a:rPr lang="en-US" dirty="0" err="1" smtClean="0"/>
              <a:t>Pragma","no</a:t>
            </a:r>
            <a:r>
              <a:rPr lang="en-US" dirty="0" smtClean="0"/>
              <a:t>-cache"); </a:t>
            </a:r>
            <a:endParaRPr lang="zh-CN" altLang="en-US" dirty="0" smtClean="0"/>
          </a:p>
          <a:p>
            <a:pPr lvl="2">
              <a:buNone/>
            </a:pPr>
            <a:r>
              <a:rPr lang="en-US" dirty="0" err="1" smtClean="0"/>
              <a:t>response.setDateHeader</a:t>
            </a:r>
            <a:r>
              <a:rPr lang="en-US" dirty="0" smtClean="0"/>
              <a:t> ("Expires", 0);</a:t>
            </a:r>
            <a:endParaRPr lang="zh-CN" altLang="en-US" dirty="0" smtClean="0"/>
          </a:p>
          <a:p>
            <a:pPr>
              <a:buNone/>
            </a:pPr>
            <a:endParaRPr lang="zh-CN" altLang="en-US" dirty="0"/>
          </a:p>
        </p:txBody>
      </p:sp>
      <p:sp>
        <p:nvSpPr>
          <p:cNvPr id="4" name="灯片编号占位符 3"/>
          <p:cNvSpPr>
            <a:spLocks noGrp="1"/>
          </p:cNvSpPr>
          <p:nvPr>
            <p:ph type="sldNum" sz="quarter" idx="15"/>
          </p:nvPr>
        </p:nvSpPr>
        <p:spPr/>
        <p:txBody>
          <a:bodyPr/>
          <a:lstStyle/>
          <a:p>
            <a:fld id="{0A9F2AF4-94C5-46B7-9CC1-72E6F50F7F54}" type="slidenum">
              <a:rPr lang="zh-CN" altLang="en-US" smtClean="0"/>
              <a:pPr/>
              <a:t>12</a:t>
            </a:fld>
            <a:endParaRPr lang="zh-CN" altLang="en-US"/>
          </a:p>
        </p:txBody>
      </p:sp>
      <p:sp>
        <p:nvSpPr>
          <p:cNvPr id="5" name="页脚占位符 4"/>
          <p:cNvSpPr>
            <a:spLocks noGrp="1"/>
          </p:cNvSpPr>
          <p:nvPr>
            <p:ph type="ftr" sz="quarter" idx="16"/>
          </p:nvPr>
        </p:nvSpPr>
        <p:spPr/>
        <p:txBody>
          <a:bodyPr vert="vert270"/>
          <a:lstStyle/>
          <a:p>
            <a:r>
              <a:rPr lang="zh-CN" altLang="en-US" dirty="0" smtClean="0"/>
              <a:t>清华大学出版社</a:t>
            </a:r>
            <a:endParaRPr lang="zh-CN"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 </a:t>
            </a:r>
            <a:r>
              <a:rPr lang="en-US" dirty="0" smtClean="0"/>
              <a:t>response</a:t>
            </a:r>
            <a:r>
              <a:rPr lang="zh-CN" altLang="en-US" dirty="0" smtClean="0"/>
              <a:t>对象</a:t>
            </a:r>
            <a:endParaRPr lang="zh-CN" altLang="en-US" dirty="0"/>
          </a:p>
        </p:txBody>
      </p:sp>
      <p:sp>
        <p:nvSpPr>
          <p:cNvPr id="3" name="内容占位符 2"/>
          <p:cNvSpPr>
            <a:spLocks noGrp="1"/>
          </p:cNvSpPr>
          <p:nvPr>
            <p:ph sz="quarter" idx="1"/>
          </p:nvPr>
        </p:nvSpPr>
        <p:spPr/>
        <p:txBody>
          <a:bodyPr>
            <a:normAutofit/>
          </a:bodyPr>
          <a:lstStyle/>
          <a:p>
            <a:r>
              <a:rPr lang="zh-CN" altLang="en-US" b="1" dirty="0" smtClean="0">
                <a:solidFill>
                  <a:srgbClr val="00B050"/>
                </a:solidFill>
              </a:rPr>
              <a:t>动手实践：</a:t>
            </a:r>
            <a:endParaRPr lang="en-US" altLang="zh-CN" b="1" dirty="0" smtClean="0">
              <a:solidFill>
                <a:srgbClr val="00B050"/>
              </a:solidFill>
            </a:endParaRPr>
          </a:p>
          <a:p>
            <a:pPr lvl="1"/>
            <a:r>
              <a:rPr lang="zh-CN" altLang="en-US" sz="1800" dirty="0" smtClean="0"/>
              <a:t>使用</a:t>
            </a:r>
            <a:r>
              <a:rPr lang="en-US" altLang="zh-CN" sz="1800" dirty="0" smtClean="0"/>
              <a:t>response</a:t>
            </a:r>
            <a:r>
              <a:rPr lang="zh-CN" altLang="en-US" sz="1800" dirty="0" smtClean="0"/>
              <a:t>对象设置</a:t>
            </a:r>
            <a:r>
              <a:rPr lang="en-US" altLang="zh-CN" sz="1800" dirty="0" smtClean="0"/>
              <a:t>Cookie</a:t>
            </a:r>
            <a:r>
              <a:rPr lang="zh-CN" altLang="en-US" sz="1800" dirty="0" smtClean="0"/>
              <a:t>；</a:t>
            </a:r>
            <a:endParaRPr lang="en-US" altLang="zh-CN" sz="1800" dirty="0" smtClean="0"/>
          </a:p>
          <a:p>
            <a:pPr lvl="1"/>
            <a:r>
              <a:rPr lang="zh-CN" altLang="en-US" sz="1800" dirty="0" smtClean="0"/>
              <a:t>使用</a:t>
            </a:r>
            <a:r>
              <a:rPr lang="en-US" altLang="zh-CN" sz="1800" dirty="0" smtClean="0"/>
              <a:t>request</a:t>
            </a:r>
            <a:r>
              <a:rPr lang="zh-CN" altLang="en-US" sz="1800" dirty="0" smtClean="0"/>
              <a:t>对象获取</a:t>
            </a:r>
            <a:r>
              <a:rPr lang="en-US" altLang="zh-CN" sz="1800" dirty="0" smtClean="0"/>
              <a:t>Cookie</a:t>
            </a:r>
            <a:r>
              <a:rPr lang="zh-CN" altLang="en-US" sz="1800" dirty="0" smtClean="0"/>
              <a:t>。</a:t>
            </a:r>
            <a:endParaRPr lang="en-US" altLang="zh-CN" sz="1800" dirty="0" smtClean="0"/>
          </a:p>
          <a:p>
            <a:pPr marL="274320" lvl="1">
              <a:spcBef>
                <a:spcPts val="600"/>
              </a:spcBef>
              <a:buSzPct val="70000"/>
              <a:buFont typeface="Wingdings"/>
              <a:buChar char=""/>
            </a:pPr>
            <a:r>
              <a:rPr lang="zh-CN" altLang="en-US" sz="2400" b="1" dirty="0" smtClean="0">
                <a:solidFill>
                  <a:srgbClr val="00B050"/>
                </a:solidFill>
              </a:rPr>
              <a:t>目标：</a:t>
            </a:r>
            <a:endParaRPr lang="en-US" altLang="zh-CN" sz="2400" b="1" dirty="0" smtClean="0">
              <a:solidFill>
                <a:srgbClr val="00B050"/>
              </a:solidFill>
            </a:endParaRPr>
          </a:p>
          <a:p>
            <a:pPr marL="548640" lvl="2">
              <a:spcBef>
                <a:spcPts val="600"/>
              </a:spcBef>
              <a:buSzPct val="70000"/>
            </a:pPr>
            <a:r>
              <a:rPr lang="zh-CN" altLang="en-US" dirty="0" smtClean="0"/>
              <a:t>理解使用</a:t>
            </a:r>
            <a:r>
              <a:rPr lang="en-US" altLang="zh-CN" dirty="0" smtClean="0"/>
              <a:t>Cookie</a:t>
            </a:r>
            <a:r>
              <a:rPr lang="zh-CN" altLang="en-US" dirty="0" smtClean="0"/>
              <a:t>也可以在两个页面之间共享数据；</a:t>
            </a:r>
            <a:endParaRPr lang="en-US" altLang="zh-CN" dirty="0" smtClean="0"/>
          </a:p>
          <a:p>
            <a:pPr marL="548640" lvl="2">
              <a:spcBef>
                <a:spcPts val="600"/>
              </a:spcBef>
              <a:buSzPct val="70000"/>
            </a:pPr>
            <a:r>
              <a:rPr lang="zh-CN" altLang="en-US" dirty="0" smtClean="0"/>
              <a:t>掌握</a:t>
            </a:r>
            <a:r>
              <a:rPr lang="en-US" altLang="zh-CN" dirty="0" smtClean="0"/>
              <a:t>Cookie</a:t>
            </a:r>
            <a:r>
              <a:rPr lang="zh-CN" altLang="en-US" dirty="0" smtClean="0"/>
              <a:t>的相关方法如构造方法、</a:t>
            </a:r>
            <a:r>
              <a:rPr lang="en-US" altLang="zh-CN" dirty="0" err="1" smtClean="0"/>
              <a:t>setMaxAge</a:t>
            </a:r>
            <a:r>
              <a:rPr lang="en-US" altLang="zh-CN" dirty="0" smtClean="0"/>
              <a:t>()</a:t>
            </a:r>
            <a:r>
              <a:rPr lang="zh-CN" altLang="en-US" dirty="0" smtClean="0"/>
              <a:t>等；</a:t>
            </a:r>
            <a:endParaRPr lang="en-US" altLang="zh-CN" dirty="0" smtClean="0"/>
          </a:p>
          <a:p>
            <a:pPr marL="548640" lvl="2">
              <a:spcBef>
                <a:spcPts val="600"/>
              </a:spcBef>
              <a:buSzPct val="70000"/>
            </a:pPr>
            <a:r>
              <a:rPr lang="zh-CN" altLang="en-US" dirty="0" smtClean="0"/>
              <a:t>理解</a:t>
            </a:r>
            <a:r>
              <a:rPr lang="en-US" altLang="zh-CN" dirty="0" smtClean="0"/>
              <a:t>Cookie</a:t>
            </a:r>
            <a:r>
              <a:rPr lang="zh-CN" altLang="en-US" dirty="0" smtClean="0"/>
              <a:t>中保存的是一个“键</a:t>
            </a:r>
            <a:r>
              <a:rPr lang="en-US" altLang="zh-CN" dirty="0" smtClean="0"/>
              <a:t>/</a:t>
            </a:r>
            <a:r>
              <a:rPr lang="zh-CN" altLang="en-US" dirty="0" smtClean="0"/>
              <a:t>值”对；</a:t>
            </a:r>
            <a:endParaRPr lang="en-US" altLang="zh-CN" dirty="0" smtClean="0"/>
          </a:p>
          <a:p>
            <a:pPr marL="548640" lvl="2">
              <a:spcBef>
                <a:spcPts val="600"/>
              </a:spcBef>
              <a:buSzPct val="70000"/>
            </a:pPr>
            <a:r>
              <a:rPr lang="zh-CN" altLang="en-US" dirty="0" smtClean="0"/>
              <a:t>了解是不安全的，而且也可能被客户端禁用。</a:t>
            </a:r>
            <a:endParaRPr lang="en-US" altLang="zh-CN" dirty="0" smtClean="0"/>
          </a:p>
        </p:txBody>
      </p:sp>
      <p:sp>
        <p:nvSpPr>
          <p:cNvPr id="4" name="灯片编号占位符 3"/>
          <p:cNvSpPr>
            <a:spLocks noGrp="1"/>
          </p:cNvSpPr>
          <p:nvPr>
            <p:ph type="sldNum" sz="quarter" idx="15"/>
          </p:nvPr>
        </p:nvSpPr>
        <p:spPr/>
        <p:txBody>
          <a:bodyPr/>
          <a:lstStyle/>
          <a:p>
            <a:fld id="{0A9F2AF4-94C5-46B7-9CC1-72E6F50F7F54}" type="slidenum">
              <a:rPr lang="zh-CN" altLang="en-US" smtClean="0"/>
              <a:pPr/>
              <a:t>13</a:t>
            </a:fld>
            <a:endParaRPr lang="zh-CN" altLang="en-US"/>
          </a:p>
        </p:txBody>
      </p:sp>
      <p:sp>
        <p:nvSpPr>
          <p:cNvPr id="5" name="页脚占位符 4"/>
          <p:cNvSpPr>
            <a:spLocks noGrp="1"/>
          </p:cNvSpPr>
          <p:nvPr>
            <p:ph type="ftr" sz="quarter" idx="16"/>
          </p:nvPr>
        </p:nvSpPr>
        <p:spPr/>
        <p:txBody>
          <a:bodyPr vert="vert270"/>
          <a:lstStyle/>
          <a:p>
            <a:r>
              <a:rPr lang="zh-CN" altLang="en-US" dirty="0" smtClean="0"/>
              <a:t>清华大学出版社</a:t>
            </a:r>
            <a:endParaRPr lang="zh-CN"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 </a:t>
            </a:r>
            <a:r>
              <a:rPr lang="en-US" dirty="0" smtClean="0"/>
              <a:t>page</a:t>
            </a:r>
            <a:r>
              <a:rPr lang="zh-CN" altLang="en-US" dirty="0" smtClean="0"/>
              <a:t>对象</a:t>
            </a:r>
            <a:endParaRPr lang="zh-CN" altLang="en-US" dirty="0"/>
          </a:p>
        </p:txBody>
      </p:sp>
      <p:sp>
        <p:nvSpPr>
          <p:cNvPr id="3" name="内容占位符 2"/>
          <p:cNvSpPr>
            <a:spLocks noGrp="1"/>
          </p:cNvSpPr>
          <p:nvPr>
            <p:ph sz="quarter" idx="1"/>
          </p:nvPr>
        </p:nvSpPr>
        <p:spPr/>
        <p:txBody>
          <a:bodyPr/>
          <a:lstStyle/>
          <a:p>
            <a:r>
              <a:rPr lang="en-US" altLang="zh-CN" b="1" dirty="0" smtClean="0"/>
              <a:t>page</a:t>
            </a:r>
            <a:r>
              <a:rPr lang="zh-CN" altLang="en-US" b="1" dirty="0" smtClean="0"/>
              <a:t>对象：</a:t>
            </a:r>
            <a:endParaRPr lang="en-US" altLang="zh-CN" b="1" dirty="0" smtClean="0"/>
          </a:p>
          <a:p>
            <a:pPr lvl="1"/>
            <a:r>
              <a:rPr lang="en-US" dirty="0" smtClean="0"/>
              <a:t>page</a:t>
            </a:r>
            <a:r>
              <a:rPr lang="zh-CN" altLang="en-US" dirty="0" smtClean="0"/>
              <a:t>对象代表当前正在运行的</a:t>
            </a:r>
            <a:r>
              <a:rPr lang="en-US" dirty="0" smtClean="0"/>
              <a:t>JSP</a:t>
            </a:r>
            <a:r>
              <a:rPr lang="zh-CN" altLang="en-US" dirty="0" smtClean="0"/>
              <a:t>页面，或者可以认为</a:t>
            </a:r>
            <a:r>
              <a:rPr lang="en-US" dirty="0" smtClean="0"/>
              <a:t>page</a:t>
            </a:r>
            <a:r>
              <a:rPr lang="zh-CN" altLang="en-US" dirty="0" smtClean="0"/>
              <a:t>代表的是</a:t>
            </a:r>
            <a:r>
              <a:rPr lang="en-US" dirty="0" smtClean="0"/>
              <a:t>JSP</a:t>
            </a:r>
            <a:r>
              <a:rPr lang="zh-CN" altLang="en-US" dirty="0" smtClean="0"/>
              <a:t>页面被编译后的</a:t>
            </a:r>
            <a:r>
              <a:rPr lang="en-US" dirty="0" err="1" smtClean="0"/>
              <a:t>Servlet</a:t>
            </a:r>
            <a:r>
              <a:rPr lang="zh-CN" altLang="en-US" dirty="0" smtClean="0"/>
              <a:t>，因此类似</a:t>
            </a:r>
            <a:r>
              <a:rPr lang="en-US" dirty="0" smtClean="0"/>
              <a:t>Java</a:t>
            </a:r>
            <a:r>
              <a:rPr lang="zh-CN" altLang="en-US" dirty="0" smtClean="0"/>
              <a:t>语言中的</a:t>
            </a:r>
            <a:r>
              <a:rPr lang="en-US" dirty="0" smtClean="0"/>
              <a:t>this</a:t>
            </a:r>
            <a:r>
              <a:rPr lang="zh-CN" altLang="en-US" dirty="0" smtClean="0"/>
              <a:t>关键字。需要注意的是</a:t>
            </a:r>
            <a:r>
              <a:rPr lang="en-US" dirty="0" smtClean="0"/>
              <a:t>page</a:t>
            </a:r>
            <a:r>
              <a:rPr lang="zh-CN" altLang="en-US" dirty="0" smtClean="0"/>
              <a:t>对象只能在当前</a:t>
            </a:r>
            <a:r>
              <a:rPr lang="en-US" dirty="0" smtClean="0"/>
              <a:t>JSP</a:t>
            </a:r>
            <a:r>
              <a:rPr lang="zh-CN" altLang="en-US" dirty="0" smtClean="0"/>
              <a:t>页面范围内使用。</a:t>
            </a:r>
            <a:endParaRPr lang="en-US" altLang="zh-CN" dirty="0" smtClean="0"/>
          </a:p>
          <a:p>
            <a:pPr lvl="1"/>
            <a:endParaRPr lang="en-US" altLang="zh-CN" dirty="0" smtClean="0"/>
          </a:p>
        </p:txBody>
      </p:sp>
      <p:sp>
        <p:nvSpPr>
          <p:cNvPr id="4" name="灯片编号占位符 3"/>
          <p:cNvSpPr>
            <a:spLocks noGrp="1"/>
          </p:cNvSpPr>
          <p:nvPr>
            <p:ph type="sldNum" sz="quarter" idx="15"/>
          </p:nvPr>
        </p:nvSpPr>
        <p:spPr/>
        <p:txBody>
          <a:bodyPr/>
          <a:lstStyle/>
          <a:p>
            <a:fld id="{0A9F2AF4-94C5-46B7-9CC1-72E6F50F7F54}" type="slidenum">
              <a:rPr lang="zh-CN" altLang="en-US" smtClean="0"/>
              <a:pPr/>
              <a:t>14</a:t>
            </a:fld>
            <a:endParaRPr lang="zh-CN" altLang="en-US"/>
          </a:p>
        </p:txBody>
      </p:sp>
      <p:sp>
        <p:nvSpPr>
          <p:cNvPr id="5" name="页脚占位符 4"/>
          <p:cNvSpPr>
            <a:spLocks noGrp="1"/>
          </p:cNvSpPr>
          <p:nvPr>
            <p:ph type="ftr" sz="quarter" idx="16"/>
          </p:nvPr>
        </p:nvSpPr>
        <p:spPr/>
        <p:txBody>
          <a:bodyPr vert="vert270"/>
          <a:lstStyle/>
          <a:p>
            <a:r>
              <a:rPr lang="zh-CN" altLang="en-US" dirty="0" smtClean="0"/>
              <a:t>清华大学出版社</a:t>
            </a:r>
            <a:endParaRPr lang="zh-CN" alt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3</a:t>
            </a:r>
            <a:r>
              <a:rPr lang="en-US" altLang="zh-CN" dirty="0" smtClean="0"/>
              <a:t>. </a:t>
            </a:r>
            <a:r>
              <a:rPr lang="en-US" dirty="0" smtClean="0"/>
              <a:t>page</a:t>
            </a:r>
            <a:r>
              <a:rPr lang="zh-CN" altLang="en-US" dirty="0" smtClean="0"/>
              <a:t>对象</a:t>
            </a:r>
            <a:endParaRPr lang="zh-CN" altLang="en-US" dirty="0"/>
          </a:p>
        </p:txBody>
      </p:sp>
      <p:graphicFrame>
        <p:nvGraphicFramePr>
          <p:cNvPr id="6" name="内容占位符 5"/>
          <p:cNvGraphicFramePr>
            <a:graphicFrameLocks noGrp="1"/>
          </p:cNvGraphicFramePr>
          <p:nvPr>
            <p:ph sz="quarter" idx="1"/>
          </p:nvPr>
        </p:nvGraphicFramePr>
        <p:xfrm>
          <a:off x="457200" y="1600200"/>
          <a:ext cx="7467600" cy="4820920"/>
        </p:xfrm>
        <a:graphic>
          <a:graphicData uri="http://schemas.openxmlformats.org/drawingml/2006/table">
            <a:tbl>
              <a:tblPr firstRow="1" bandRow="1">
                <a:tableStyleId>{5C22544A-7EE6-4342-B048-85BDC9FD1C3A}</a:tableStyleId>
              </a:tblPr>
              <a:tblGrid>
                <a:gridCol w="2471726"/>
                <a:gridCol w="4995874"/>
              </a:tblGrid>
              <a:tr h="370840">
                <a:tc>
                  <a:txBody>
                    <a:bodyPr/>
                    <a:lstStyle/>
                    <a:p>
                      <a:pPr algn="ctr">
                        <a:spcAft>
                          <a:spcPts val="0"/>
                        </a:spcAft>
                      </a:pPr>
                      <a:r>
                        <a:rPr lang="zh-CN" sz="1600" b="1" kern="100">
                          <a:latin typeface="Times New Roman"/>
                          <a:ea typeface="宋体"/>
                          <a:cs typeface="Times New Roman"/>
                        </a:rPr>
                        <a:t>方法</a:t>
                      </a:r>
                      <a:endParaRPr lang="zh-CN" sz="1600" kern="100">
                        <a:latin typeface="Calibri"/>
                        <a:ea typeface="宋体"/>
                        <a:cs typeface="Times New Roman"/>
                      </a:endParaRPr>
                    </a:p>
                  </a:txBody>
                  <a:tcPr marL="68580" marR="68580" marT="0" marB="0" anchor="ctr"/>
                </a:tc>
                <a:tc>
                  <a:txBody>
                    <a:bodyPr/>
                    <a:lstStyle/>
                    <a:p>
                      <a:pPr algn="ctr">
                        <a:spcAft>
                          <a:spcPts val="0"/>
                        </a:spcAft>
                      </a:pPr>
                      <a:r>
                        <a:rPr lang="zh-CN" sz="1600" b="1" kern="100" dirty="0">
                          <a:latin typeface="Times New Roman"/>
                          <a:ea typeface="宋体"/>
                          <a:cs typeface="Times New Roman"/>
                        </a:rPr>
                        <a:t>说明</a:t>
                      </a:r>
                      <a:endParaRPr lang="zh-CN" sz="1600" kern="100" dirty="0">
                        <a:latin typeface="Calibri"/>
                        <a:ea typeface="宋体"/>
                        <a:cs typeface="Times New Roman"/>
                      </a:endParaRPr>
                    </a:p>
                  </a:txBody>
                  <a:tcPr marL="68580" marR="68580" marT="0" marB="0" anchor="ctr"/>
                </a:tc>
              </a:tr>
              <a:tr h="370840">
                <a:tc>
                  <a:txBody>
                    <a:bodyPr/>
                    <a:lstStyle/>
                    <a:p>
                      <a:pPr algn="just">
                        <a:spcAft>
                          <a:spcPts val="0"/>
                        </a:spcAft>
                      </a:pPr>
                      <a:r>
                        <a:rPr lang="en-US" sz="1600" kern="100" dirty="0">
                          <a:latin typeface="Times New Roman"/>
                          <a:ea typeface="宋体"/>
                          <a:cs typeface="Times New Roman"/>
                        </a:rPr>
                        <a:t>class </a:t>
                      </a:r>
                      <a:r>
                        <a:rPr lang="en-US" sz="1600" kern="100" dirty="0" err="1">
                          <a:latin typeface="Times New Roman"/>
                          <a:ea typeface="宋体"/>
                          <a:cs typeface="Times New Roman"/>
                        </a:rPr>
                        <a:t>getClass</a:t>
                      </a:r>
                      <a:r>
                        <a:rPr lang="en-US" sz="1600" kern="100" dirty="0">
                          <a:latin typeface="Times New Roman"/>
                          <a:ea typeface="宋体"/>
                          <a:cs typeface="Times New Roman"/>
                        </a:rPr>
                        <a:t>()</a:t>
                      </a:r>
                      <a:endParaRPr lang="zh-CN" sz="1600" kern="100" dirty="0">
                        <a:latin typeface="Calibri"/>
                        <a:ea typeface="宋体"/>
                        <a:cs typeface="Times New Roman"/>
                      </a:endParaRPr>
                    </a:p>
                  </a:txBody>
                  <a:tcPr marL="68580" marR="68580" marT="0" marB="0" anchor="ctr"/>
                </a:tc>
                <a:tc>
                  <a:txBody>
                    <a:bodyPr/>
                    <a:lstStyle/>
                    <a:p>
                      <a:pPr algn="just">
                        <a:spcAft>
                          <a:spcPts val="0"/>
                        </a:spcAft>
                      </a:pPr>
                      <a:r>
                        <a:rPr lang="zh-CN" sz="1600" kern="100">
                          <a:latin typeface="Times New Roman"/>
                          <a:ea typeface="宋体"/>
                          <a:cs typeface="Times New Roman"/>
                        </a:rPr>
                        <a:t>获取</a:t>
                      </a:r>
                      <a:r>
                        <a:rPr lang="en-US" sz="1600" kern="100">
                          <a:latin typeface="Times New Roman"/>
                          <a:ea typeface="宋体"/>
                          <a:cs typeface="Times New Roman"/>
                        </a:rPr>
                        <a:t>page</a:t>
                      </a:r>
                      <a:r>
                        <a:rPr lang="zh-CN" sz="1600" kern="100">
                          <a:latin typeface="Times New Roman"/>
                          <a:ea typeface="宋体"/>
                          <a:cs typeface="Times New Roman"/>
                        </a:rPr>
                        <a:t>对象的类</a:t>
                      </a:r>
                      <a:endParaRPr lang="zh-CN" sz="1600" kern="100">
                        <a:latin typeface="Calibri"/>
                        <a:ea typeface="宋体"/>
                        <a:cs typeface="Times New Roman"/>
                      </a:endParaRPr>
                    </a:p>
                  </a:txBody>
                  <a:tcPr marL="68580" marR="68580" marT="0" marB="0" anchor="ctr"/>
                </a:tc>
              </a:tr>
              <a:tr h="370840">
                <a:tc>
                  <a:txBody>
                    <a:bodyPr/>
                    <a:lstStyle/>
                    <a:p>
                      <a:pPr algn="just">
                        <a:spcAft>
                          <a:spcPts val="0"/>
                        </a:spcAft>
                      </a:pPr>
                      <a:r>
                        <a:rPr lang="en-US" sz="1600" kern="100">
                          <a:latin typeface="Times New Roman"/>
                          <a:ea typeface="宋体"/>
                          <a:cs typeface="Times New Roman"/>
                        </a:rPr>
                        <a:t>int hashCode()</a:t>
                      </a:r>
                      <a:endParaRPr lang="zh-CN" sz="1600" kern="100">
                        <a:latin typeface="Calibri"/>
                        <a:ea typeface="宋体"/>
                        <a:cs typeface="Times New Roman"/>
                      </a:endParaRPr>
                    </a:p>
                  </a:txBody>
                  <a:tcPr marL="68580" marR="68580" marT="0" marB="0" anchor="ctr"/>
                </a:tc>
                <a:tc>
                  <a:txBody>
                    <a:bodyPr/>
                    <a:lstStyle/>
                    <a:p>
                      <a:pPr algn="just">
                        <a:spcAft>
                          <a:spcPts val="0"/>
                        </a:spcAft>
                      </a:pPr>
                      <a:r>
                        <a:rPr lang="zh-CN" sz="1600" kern="100">
                          <a:latin typeface="Times New Roman"/>
                          <a:ea typeface="宋体"/>
                          <a:cs typeface="Times New Roman"/>
                        </a:rPr>
                        <a:t>获取</a:t>
                      </a:r>
                      <a:r>
                        <a:rPr lang="en-US" sz="1600" kern="100">
                          <a:latin typeface="Times New Roman"/>
                          <a:ea typeface="宋体"/>
                          <a:cs typeface="Times New Roman"/>
                        </a:rPr>
                        <a:t>page</a:t>
                      </a:r>
                      <a:r>
                        <a:rPr lang="zh-CN" sz="1600" kern="100">
                          <a:latin typeface="Times New Roman"/>
                          <a:ea typeface="宋体"/>
                          <a:cs typeface="Times New Roman"/>
                        </a:rPr>
                        <a:t>对象的</a:t>
                      </a:r>
                      <a:r>
                        <a:rPr lang="en-US" sz="1600" kern="100">
                          <a:latin typeface="Times New Roman"/>
                          <a:ea typeface="宋体"/>
                          <a:cs typeface="Times New Roman"/>
                        </a:rPr>
                        <a:t>hash</a:t>
                      </a:r>
                      <a:r>
                        <a:rPr lang="zh-CN" sz="1600" kern="100">
                          <a:latin typeface="Times New Roman"/>
                          <a:ea typeface="宋体"/>
                          <a:cs typeface="Times New Roman"/>
                        </a:rPr>
                        <a:t>码</a:t>
                      </a:r>
                      <a:endParaRPr lang="zh-CN" sz="1600" kern="100">
                        <a:latin typeface="Calibri"/>
                        <a:ea typeface="宋体"/>
                        <a:cs typeface="Times New Roman"/>
                      </a:endParaRPr>
                    </a:p>
                  </a:txBody>
                  <a:tcPr marL="68580" marR="68580" marT="0" marB="0" anchor="ctr"/>
                </a:tc>
              </a:tr>
              <a:tr h="370840">
                <a:tc>
                  <a:txBody>
                    <a:bodyPr/>
                    <a:lstStyle/>
                    <a:p>
                      <a:pPr algn="just">
                        <a:spcAft>
                          <a:spcPts val="0"/>
                        </a:spcAft>
                      </a:pPr>
                      <a:r>
                        <a:rPr lang="en-US" sz="1600" kern="100">
                          <a:latin typeface="Times New Roman"/>
                          <a:ea typeface="宋体"/>
                          <a:cs typeface="Times New Roman"/>
                        </a:rPr>
                        <a:t>boolean equals(Object obj)</a:t>
                      </a:r>
                      <a:endParaRPr lang="zh-CN" sz="1600" kern="100">
                        <a:latin typeface="Calibri"/>
                        <a:ea typeface="宋体"/>
                        <a:cs typeface="Times New Roman"/>
                      </a:endParaRPr>
                    </a:p>
                  </a:txBody>
                  <a:tcPr marL="68580" marR="68580" marT="0" marB="0" anchor="ctr"/>
                </a:tc>
                <a:tc>
                  <a:txBody>
                    <a:bodyPr/>
                    <a:lstStyle/>
                    <a:p>
                      <a:pPr algn="just">
                        <a:spcAft>
                          <a:spcPts val="0"/>
                        </a:spcAft>
                      </a:pPr>
                      <a:r>
                        <a:rPr lang="zh-CN" sz="1600" kern="100">
                          <a:latin typeface="Times New Roman"/>
                          <a:ea typeface="宋体"/>
                          <a:cs typeface="Times New Roman"/>
                        </a:rPr>
                        <a:t>判断此</a:t>
                      </a:r>
                      <a:r>
                        <a:rPr lang="en-US" sz="1600" kern="100">
                          <a:latin typeface="Times New Roman"/>
                          <a:ea typeface="宋体"/>
                          <a:cs typeface="Times New Roman"/>
                        </a:rPr>
                        <a:t>page</a:t>
                      </a:r>
                      <a:r>
                        <a:rPr lang="zh-CN" sz="1600" kern="100">
                          <a:latin typeface="Times New Roman"/>
                          <a:ea typeface="宋体"/>
                          <a:cs typeface="Times New Roman"/>
                        </a:rPr>
                        <a:t>对象是否与</a:t>
                      </a:r>
                      <a:r>
                        <a:rPr lang="en-US" sz="1600" kern="100">
                          <a:latin typeface="Times New Roman"/>
                          <a:ea typeface="宋体"/>
                          <a:cs typeface="Times New Roman"/>
                        </a:rPr>
                        <a:t>obj</a:t>
                      </a:r>
                      <a:r>
                        <a:rPr lang="zh-CN" sz="1600" kern="100">
                          <a:latin typeface="Times New Roman"/>
                          <a:ea typeface="宋体"/>
                          <a:cs typeface="Times New Roman"/>
                        </a:rPr>
                        <a:t>相等</a:t>
                      </a:r>
                      <a:endParaRPr lang="zh-CN" sz="1600" kern="100">
                        <a:latin typeface="Calibri"/>
                        <a:ea typeface="宋体"/>
                        <a:cs typeface="Times New Roman"/>
                      </a:endParaRPr>
                    </a:p>
                  </a:txBody>
                  <a:tcPr marL="68580" marR="68580" marT="0" marB="0" anchor="ctr"/>
                </a:tc>
              </a:tr>
              <a:tr h="370840">
                <a:tc>
                  <a:txBody>
                    <a:bodyPr/>
                    <a:lstStyle/>
                    <a:p>
                      <a:pPr algn="just">
                        <a:spcAft>
                          <a:spcPts val="0"/>
                        </a:spcAft>
                      </a:pPr>
                      <a:r>
                        <a:rPr lang="en-US" sz="1600" kern="100">
                          <a:latin typeface="Times New Roman"/>
                          <a:ea typeface="宋体"/>
                          <a:cs typeface="Times New Roman"/>
                        </a:rPr>
                        <a:t>void copy(Object obj)</a:t>
                      </a:r>
                      <a:endParaRPr lang="zh-CN" sz="1600" kern="100">
                        <a:latin typeface="Calibri"/>
                        <a:ea typeface="宋体"/>
                        <a:cs typeface="Times New Roman"/>
                      </a:endParaRPr>
                    </a:p>
                  </a:txBody>
                  <a:tcPr marL="68580" marR="68580" marT="0" marB="0" anchor="ctr"/>
                </a:tc>
                <a:tc>
                  <a:txBody>
                    <a:bodyPr/>
                    <a:lstStyle/>
                    <a:p>
                      <a:pPr algn="just">
                        <a:spcAft>
                          <a:spcPts val="0"/>
                        </a:spcAft>
                      </a:pPr>
                      <a:r>
                        <a:rPr lang="zh-CN" sz="1600" kern="100">
                          <a:latin typeface="Times New Roman"/>
                          <a:ea typeface="宋体"/>
                          <a:cs typeface="Times New Roman"/>
                        </a:rPr>
                        <a:t>复制此</a:t>
                      </a:r>
                      <a:r>
                        <a:rPr lang="en-US" sz="1600" kern="100">
                          <a:latin typeface="Times New Roman"/>
                          <a:ea typeface="宋体"/>
                          <a:cs typeface="Times New Roman"/>
                        </a:rPr>
                        <a:t>page</a:t>
                      </a:r>
                      <a:r>
                        <a:rPr lang="zh-CN" sz="1600" kern="100">
                          <a:latin typeface="Times New Roman"/>
                          <a:ea typeface="宋体"/>
                          <a:cs typeface="Times New Roman"/>
                        </a:rPr>
                        <a:t>对象给</a:t>
                      </a:r>
                      <a:r>
                        <a:rPr lang="en-US" sz="1600" kern="100">
                          <a:latin typeface="Times New Roman"/>
                          <a:ea typeface="宋体"/>
                          <a:cs typeface="Times New Roman"/>
                        </a:rPr>
                        <a:t>obj</a:t>
                      </a:r>
                      <a:endParaRPr lang="zh-CN" sz="1600" kern="100">
                        <a:latin typeface="Calibri"/>
                        <a:ea typeface="宋体"/>
                        <a:cs typeface="Times New Roman"/>
                      </a:endParaRPr>
                    </a:p>
                  </a:txBody>
                  <a:tcPr marL="68580" marR="68580" marT="0" marB="0" anchor="ctr"/>
                </a:tc>
              </a:tr>
              <a:tr h="370840">
                <a:tc>
                  <a:txBody>
                    <a:bodyPr/>
                    <a:lstStyle/>
                    <a:p>
                      <a:pPr algn="just">
                        <a:spcAft>
                          <a:spcPts val="0"/>
                        </a:spcAft>
                      </a:pPr>
                      <a:r>
                        <a:rPr lang="en-US" sz="1600" kern="100">
                          <a:latin typeface="Times New Roman"/>
                          <a:ea typeface="宋体"/>
                          <a:cs typeface="Times New Roman"/>
                        </a:rPr>
                        <a:t>Object clone()</a:t>
                      </a:r>
                      <a:endParaRPr lang="zh-CN" sz="1600" kern="100">
                        <a:latin typeface="Calibri"/>
                        <a:ea typeface="宋体"/>
                        <a:cs typeface="Times New Roman"/>
                      </a:endParaRPr>
                    </a:p>
                  </a:txBody>
                  <a:tcPr marL="68580" marR="68580" marT="0" marB="0" anchor="ctr"/>
                </a:tc>
                <a:tc>
                  <a:txBody>
                    <a:bodyPr/>
                    <a:lstStyle/>
                    <a:p>
                      <a:pPr algn="just">
                        <a:spcAft>
                          <a:spcPts val="0"/>
                        </a:spcAft>
                      </a:pPr>
                      <a:r>
                        <a:rPr lang="zh-CN" sz="1600" kern="100">
                          <a:latin typeface="Times New Roman"/>
                          <a:ea typeface="宋体"/>
                          <a:cs typeface="Times New Roman"/>
                        </a:rPr>
                        <a:t>克隆此</a:t>
                      </a:r>
                      <a:r>
                        <a:rPr lang="en-US" sz="1600" kern="100">
                          <a:latin typeface="Times New Roman"/>
                          <a:ea typeface="宋体"/>
                          <a:cs typeface="Times New Roman"/>
                        </a:rPr>
                        <a:t>page</a:t>
                      </a:r>
                      <a:r>
                        <a:rPr lang="zh-CN" sz="1600" kern="100">
                          <a:latin typeface="Times New Roman"/>
                          <a:ea typeface="宋体"/>
                          <a:cs typeface="Times New Roman"/>
                        </a:rPr>
                        <a:t>对象</a:t>
                      </a:r>
                      <a:endParaRPr lang="zh-CN" sz="1600" kern="100">
                        <a:latin typeface="Calibri"/>
                        <a:ea typeface="宋体"/>
                        <a:cs typeface="Times New Roman"/>
                      </a:endParaRPr>
                    </a:p>
                  </a:txBody>
                  <a:tcPr marL="68580" marR="68580" marT="0" marB="0" anchor="ctr"/>
                </a:tc>
              </a:tr>
              <a:tr h="370840">
                <a:tc>
                  <a:txBody>
                    <a:bodyPr/>
                    <a:lstStyle/>
                    <a:p>
                      <a:pPr algn="just">
                        <a:spcAft>
                          <a:spcPts val="0"/>
                        </a:spcAft>
                      </a:pPr>
                      <a:r>
                        <a:rPr lang="en-US" sz="1600" kern="100">
                          <a:latin typeface="Times New Roman"/>
                          <a:ea typeface="宋体"/>
                          <a:cs typeface="Times New Roman"/>
                        </a:rPr>
                        <a:t>String toString()</a:t>
                      </a:r>
                      <a:endParaRPr lang="zh-CN" sz="1600" kern="100">
                        <a:latin typeface="Calibri"/>
                        <a:ea typeface="宋体"/>
                        <a:cs typeface="Times New Roman"/>
                      </a:endParaRPr>
                    </a:p>
                  </a:txBody>
                  <a:tcPr marL="68580" marR="68580" marT="0" marB="0" anchor="ctr"/>
                </a:tc>
                <a:tc>
                  <a:txBody>
                    <a:bodyPr/>
                    <a:lstStyle/>
                    <a:p>
                      <a:pPr algn="just">
                        <a:spcAft>
                          <a:spcPts val="0"/>
                        </a:spcAft>
                      </a:pPr>
                      <a:r>
                        <a:rPr lang="zh-CN" sz="1600" kern="100">
                          <a:latin typeface="Times New Roman"/>
                          <a:ea typeface="宋体"/>
                          <a:cs typeface="Times New Roman"/>
                        </a:rPr>
                        <a:t>把此</a:t>
                      </a:r>
                      <a:r>
                        <a:rPr lang="en-US" sz="1600" kern="100">
                          <a:latin typeface="Times New Roman"/>
                          <a:ea typeface="宋体"/>
                          <a:cs typeface="Times New Roman"/>
                        </a:rPr>
                        <a:t>page</a:t>
                      </a:r>
                      <a:r>
                        <a:rPr lang="zh-CN" sz="1600" kern="100">
                          <a:latin typeface="Times New Roman"/>
                          <a:ea typeface="宋体"/>
                          <a:cs typeface="Times New Roman"/>
                        </a:rPr>
                        <a:t>对象转换为字符串</a:t>
                      </a:r>
                      <a:endParaRPr lang="zh-CN" sz="1600" kern="100">
                        <a:latin typeface="Calibri"/>
                        <a:ea typeface="宋体"/>
                        <a:cs typeface="Times New Roman"/>
                      </a:endParaRPr>
                    </a:p>
                  </a:txBody>
                  <a:tcPr marL="68580" marR="68580" marT="0" marB="0" anchor="ctr"/>
                </a:tc>
              </a:tr>
              <a:tr h="370840">
                <a:tc>
                  <a:txBody>
                    <a:bodyPr/>
                    <a:lstStyle/>
                    <a:p>
                      <a:pPr algn="just">
                        <a:spcAft>
                          <a:spcPts val="0"/>
                        </a:spcAft>
                      </a:pPr>
                      <a:r>
                        <a:rPr lang="en-US" sz="1600" kern="100">
                          <a:latin typeface="Times New Roman"/>
                          <a:ea typeface="宋体"/>
                          <a:cs typeface="Times New Roman"/>
                        </a:rPr>
                        <a:t>void notify()</a:t>
                      </a:r>
                      <a:endParaRPr lang="zh-CN" sz="1600" kern="100">
                        <a:latin typeface="Calibri"/>
                        <a:ea typeface="宋体"/>
                        <a:cs typeface="Times New Roman"/>
                      </a:endParaRPr>
                    </a:p>
                  </a:txBody>
                  <a:tcPr marL="68580" marR="68580" marT="0" marB="0" anchor="ctr"/>
                </a:tc>
                <a:tc>
                  <a:txBody>
                    <a:bodyPr/>
                    <a:lstStyle/>
                    <a:p>
                      <a:pPr algn="just">
                        <a:spcAft>
                          <a:spcPts val="0"/>
                        </a:spcAft>
                      </a:pPr>
                      <a:r>
                        <a:rPr lang="zh-CN" sz="1600" kern="100">
                          <a:latin typeface="Times New Roman"/>
                          <a:ea typeface="宋体"/>
                          <a:cs typeface="Times New Roman"/>
                        </a:rPr>
                        <a:t>唤醒一个处于等待状态的线程</a:t>
                      </a:r>
                      <a:endParaRPr lang="zh-CN" sz="1600" kern="100">
                        <a:latin typeface="Calibri"/>
                        <a:ea typeface="宋体"/>
                        <a:cs typeface="Times New Roman"/>
                      </a:endParaRPr>
                    </a:p>
                  </a:txBody>
                  <a:tcPr marL="68580" marR="68580" marT="0" marB="0" anchor="ctr"/>
                </a:tc>
              </a:tr>
              <a:tr h="370840">
                <a:tc>
                  <a:txBody>
                    <a:bodyPr/>
                    <a:lstStyle/>
                    <a:p>
                      <a:pPr algn="just">
                        <a:spcAft>
                          <a:spcPts val="0"/>
                        </a:spcAft>
                      </a:pPr>
                      <a:r>
                        <a:rPr lang="en-US" sz="1600" kern="100">
                          <a:latin typeface="Times New Roman"/>
                          <a:ea typeface="宋体"/>
                          <a:cs typeface="Times New Roman"/>
                        </a:rPr>
                        <a:t>void notifyAll()</a:t>
                      </a:r>
                      <a:endParaRPr lang="zh-CN" sz="1600" kern="100">
                        <a:latin typeface="Calibri"/>
                        <a:ea typeface="宋体"/>
                        <a:cs typeface="Times New Roman"/>
                      </a:endParaRPr>
                    </a:p>
                  </a:txBody>
                  <a:tcPr marL="68580" marR="68580" marT="0" marB="0" anchor="ctr"/>
                </a:tc>
                <a:tc>
                  <a:txBody>
                    <a:bodyPr/>
                    <a:lstStyle/>
                    <a:p>
                      <a:pPr algn="just">
                        <a:spcAft>
                          <a:spcPts val="0"/>
                        </a:spcAft>
                      </a:pPr>
                      <a:r>
                        <a:rPr lang="zh-CN" sz="1600" kern="100">
                          <a:latin typeface="Times New Roman"/>
                          <a:ea typeface="宋体"/>
                          <a:cs typeface="Times New Roman"/>
                        </a:rPr>
                        <a:t>唤醒所有处于等待状态的线程</a:t>
                      </a:r>
                      <a:endParaRPr lang="zh-CN" sz="1600" kern="100">
                        <a:latin typeface="Calibri"/>
                        <a:ea typeface="宋体"/>
                        <a:cs typeface="Times New Roman"/>
                      </a:endParaRPr>
                    </a:p>
                  </a:txBody>
                  <a:tcPr marL="68580" marR="68580" marT="0" marB="0" anchor="ctr"/>
                </a:tc>
              </a:tr>
              <a:tr h="370840">
                <a:tc>
                  <a:txBody>
                    <a:bodyPr/>
                    <a:lstStyle/>
                    <a:p>
                      <a:pPr algn="just">
                        <a:spcAft>
                          <a:spcPts val="0"/>
                        </a:spcAft>
                      </a:pPr>
                      <a:r>
                        <a:rPr lang="en-US" sz="1600" kern="100">
                          <a:latin typeface="Times New Roman"/>
                          <a:ea typeface="宋体"/>
                          <a:cs typeface="Times New Roman"/>
                        </a:rPr>
                        <a:t>void wait(int timeout)</a:t>
                      </a:r>
                      <a:endParaRPr lang="zh-CN" sz="1600" kern="100">
                        <a:latin typeface="Calibri"/>
                        <a:ea typeface="宋体"/>
                        <a:cs typeface="Times New Roman"/>
                      </a:endParaRPr>
                    </a:p>
                  </a:txBody>
                  <a:tcPr marL="68580" marR="68580" marT="0" marB="0" anchor="ctr"/>
                </a:tc>
                <a:tc>
                  <a:txBody>
                    <a:bodyPr/>
                    <a:lstStyle/>
                    <a:p>
                      <a:pPr algn="just">
                        <a:spcAft>
                          <a:spcPts val="0"/>
                        </a:spcAft>
                      </a:pPr>
                      <a:r>
                        <a:rPr lang="zh-CN" sz="1600" kern="100" dirty="0">
                          <a:latin typeface="Times New Roman"/>
                          <a:ea typeface="宋体"/>
                          <a:cs typeface="Times New Roman"/>
                        </a:rPr>
                        <a:t>使一个线程处于等待状态，直至</a:t>
                      </a:r>
                      <a:r>
                        <a:rPr lang="en-US" sz="1600" kern="100" dirty="0">
                          <a:latin typeface="Times New Roman"/>
                          <a:ea typeface="宋体"/>
                          <a:cs typeface="Times New Roman"/>
                        </a:rPr>
                        <a:t>timeout</a:t>
                      </a:r>
                      <a:r>
                        <a:rPr lang="zh-CN" sz="1600" kern="100" dirty="0">
                          <a:latin typeface="Times New Roman"/>
                          <a:ea typeface="宋体"/>
                          <a:cs typeface="Times New Roman"/>
                        </a:rPr>
                        <a:t>用尽</a:t>
                      </a:r>
                      <a:r>
                        <a:rPr lang="zh-CN" sz="1600" kern="100" dirty="0" smtClean="0">
                          <a:latin typeface="Times New Roman"/>
                          <a:ea typeface="宋体"/>
                          <a:cs typeface="Times New Roman"/>
                        </a:rPr>
                        <a:t>或被</a:t>
                      </a:r>
                      <a:r>
                        <a:rPr lang="zh-CN" sz="1600" kern="100" dirty="0">
                          <a:latin typeface="Times New Roman"/>
                          <a:ea typeface="宋体"/>
                          <a:cs typeface="Times New Roman"/>
                        </a:rPr>
                        <a:t>唤醒</a:t>
                      </a:r>
                      <a:endParaRPr lang="zh-CN" sz="1600" kern="100" dirty="0">
                        <a:latin typeface="Calibri"/>
                        <a:ea typeface="宋体"/>
                        <a:cs typeface="Times New Roman"/>
                      </a:endParaRPr>
                    </a:p>
                  </a:txBody>
                  <a:tcPr marL="68580" marR="68580" marT="0" marB="0" anchor="ctr"/>
                </a:tc>
              </a:tr>
              <a:tr h="370840">
                <a:tc>
                  <a:txBody>
                    <a:bodyPr/>
                    <a:lstStyle/>
                    <a:p>
                      <a:pPr algn="just">
                        <a:spcAft>
                          <a:spcPts val="0"/>
                        </a:spcAft>
                      </a:pPr>
                      <a:r>
                        <a:rPr lang="en-US" sz="1600" kern="100">
                          <a:latin typeface="Times New Roman"/>
                          <a:ea typeface="宋体"/>
                          <a:cs typeface="Times New Roman"/>
                        </a:rPr>
                        <a:t>void wait()</a:t>
                      </a:r>
                      <a:endParaRPr lang="zh-CN" sz="1600" kern="100">
                        <a:latin typeface="Calibri"/>
                        <a:ea typeface="宋体"/>
                        <a:cs typeface="Times New Roman"/>
                      </a:endParaRPr>
                    </a:p>
                  </a:txBody>
                  <a:tcPr marL="68580" marR="68580" marT="0" marB="0" anchor="ctr"/>
                </a:tc>
                <a:tc>
                  <a:txBody>
                    <a:bodyPr/>
                    <a:lstStyle/>
                    <a:p>
                      <a:pPr algn="just">
                        <a:spcAft>
                          <a:spcPts val="0"/>
                        </a:spcAft>
                      </a:pPr>
                      <a:r>
                        <a:rPr lang="zh-CN" sz="1600" kern="100">
                          <a:latin typeface="Times New Roman"/>
                          <a:ea typeface="宋体"/>
                          <a:cs typeface="Times New Roman"/>
                        </a:rPr>
                        <a:t>使一个线程处于等待状态直至被唤醒</a:t>
                      </a:r>
                      <a:endParaRPr lang="zh-CN" sz="1600" kern="100">
                        <a:latin typeface="Calibri"/>
                        <a:ea typeface="宋体"/>
                        <a:cs typeface="Times New Roman"/>
                      </a:endParaRPr>
                    </a:p>
                  </a:txBody>
                  <a:tcPr marL="68580" marR="68580" marT="0" marB="0" anchor="ctr"/>
                </a:tc>
              </a:tr>
              <a:tr h="370840">
                <a:tc>
                  <a:txBody>
                    <a:bodyPr/>
                    <a:lstStyle/>
                    <a:p>
                      <a:pPr algn="just">
                        <a:spcAft>
                          <a:spcPts val="0"/>
                        </a:spcAft>
                      </a:pPr>
                      <a:r>
                        <a:rPr lang="en-US" sz="1600" kern="100">
                          <a:latin typeface="Times New Roman"/>
                          <a:ea typeface="宋体"/>
                          <a:cs typeface="Times New Roman"/>
                        </a:rPr>
                        <a:t>void enterMonitor()</a:t>
                      </a:r>
                      <a:endParaRPr lang="zh-CN" sz="1600" kern="100">
                        <a:latin typeface="Calibri"/>
                        <a:ea typeface="宋体"/>
                        <a:cs typeface="Times New Roman"/>
                      </a:endParaRPr>
                    </a:p>
                  </a:txBody>
                  <a:tcPr marL="68580" marR="68580" marT="0" marB="0" anchor="ctr"/>
                </a:tc>
                <a:tc>
                  <a:txBody>
                    <a:bodyPr/>
                    <a:lstStyle/>
                    <a:p>
                      <a:pPr algn="just">
                        <a:spcAft>
                          <a:spcPts val="0"/>
                        </a:spcAft>
                      </a:pPr>
                      <a:r>
                        <a:rPr lang="zh-CN" sz="1600" kern="100">
                          <a:latin typeface="Times New Roman"/>
                          <a:ea typeface="宋体"/>
                          <a:cs typeface="Times New Roman"/>
                        </a:rPr>
                        <a:t>对此</a:t>
                      </a:r>
                      <a:r>
                        <a:rPr lang="en-US" sz="1600" kern="100">
                          <a:latin typeface="Times New Roman"/>
                          <a:ea typeface="宋体"/>
                          <a:cs typeface="Times New Roman"/>
                        </a:rPr>
                        <a:t>page</a:t>
                      </a:r>
                      <a:r>
                        <a:rPr lang="zh-CN" sz="1600" kern="100">
                          <a:latin typeface="Times New Roman"/>
                          <a:ea typeface="宋体"/>
                          <a:cs typeface="Times New Roman"/>
                        </a:rPr>
                        <a:t>对象加锁</a:t>
                      </a:r>
                      <a:endParaRPr lang="zh-CN" sz="1600" kern="100">
                        <a:latin typeface="Calibri"/>
                        <a:ea typeface="宋体"/>
                        <a:cs typeface="Times New Roman"/>
                      </a:endParaRPr>
                    </a:p>
                  </a:txBody>
                  <a:tcPr marL="68580" marR="68580" marT="0" marB="0" anchor="ctr"/>
                </a:tc>
              </a:tr>
              <a:tr h="370840">
                <a:tc>
                  <a:txBody>
                    <a:bodyPr/>
                    <a:lstStyle/>
                    <a:p>
                      <a:pPr algn="just">
                        <a:spcAft>
                          <a:spcPts val="0"/>
                        </a:spcAft>
                      </a:pPr>
                      <a:r>
                        <a:rPr lang="en-US" sz="1600" kern="100">
                          <a:latin typeface="Times New Roman"/>
                          <a:ea typeface="宋体"/>
                          <a:cs typeface="Times New Roman"/>
                        </a:rPr>
                        <a:t>void exitMonitor()</a:t>
                      </a:r>
                      <a:endParaRPr lang="zh-CN" sz="1600" kern="100">
                        <a:latin typeface="Calibri"/>
                        <a:ea typeface="宋体"/>
                        <a:cs typeface="Times New Roman"/>
                      </a:endParaRPr>
                    </a:p>
                  </a:txBody>
                  <a:tcPr marL="68580" marR="68580" marT="0" marB="0" anchor="ctr"/>
                </a:tc>
                <a:tc>
                  <a:txBody>
                    <a:bodyPr/>
                    <a:lstStyle/>
                    <a:p>
                      <a:pPr algn="just">
                        <a:spcAft>
                          <a:spcPts val="0"/>
                        </a:spcAft>
                      </a:pPr>
                      <a:r>
                        <a:rPr lang="zh-CN" sz="1600" kern="100" dirty="0">
                          <a:latin typeface="Times New Roman"/>
                          <a:ea typeface="宋体"/>
                          <a:cs typeface="Times New Roman"/>
                        </a:rPr>
                        <a:t>对此</a:t>
                      </a:r>
                      <a:r>
                        <a:rPr lang="en-US" sz="1600" kern="100" dirty="0">
                          <a:latin typeface="Times New Roman"/>
                          <a:ea typeface="宋体"/>
                          <a:cs typeface="Times New Roman"/>
                        </a:rPr>
                        <a:t>page</a:t>
                      </a:r>
                      <a:r>
                        <a:rPr lang="zh-CN" sz="1600" kern="100" dirty="0">
                          <a:latin typeface="Times New Roman"/>
                          <a:ea typeface="宋体"/>
                          <a:cs typeface="Times New Roman"/>
                        </a:rPr>
                        <a:t>对象解锁</a:t>
                      </a:r>
                      <a:endParaRPr lang="zh-CN" sz="1600" kern="100" dirty="0">
                        <a:latin typeface="Calibri"/>
                        <a:ea typeface="宋体"/>
                        <a:cs typeface="Times New Roman"/>
                      </a:endParaRPr>
                    </a:p>
                  </a:txBody>
                  <a:tcPr marL="68580" marR="68580" marT="0" marB="0" anchor="ctr"/>
                </a:tc>
              </a:tr>
            </a:tbl>
          </a:graphicData>
        </a:graphic>
      </p:graphicFrame>
      <p:sp>
        <p:nvSpPr>
          <p:cNvPr id="4" name="灯片编号占位符 3"/>
          <p:cNvSpPr>
            <a:spLocks noGrp="1"/>
          </p:cNvSpPr>
          <p:nvPr>
            <p:ph type="sldNum" sz="quarter" idx="15"/>
          </p:nvPr>
        </p:nvSpPr>
        <p:spPr/>
        <p:txBody>
          <a:bodyPr/>
          <a:lstStyle/>
          <a:p>
            <a:fld id="{0A9F2AF4-94C5-46B7-9CC1-72E6F50F7F54}" type="slidenum">
              <a:rPr lang="zh-CN" altLang="en-US" smtClean="0"/>
              <a:pPr/>
              <a:t>15</a:t>
            </a:fld>
            <a:endParaRPr lang="zh-CN" altLang="en-US"/>
          </a:p>
        </p:txBody>
      </p:sp>
      <p:sp>
        <p:nvSpPr>
          <p:cNvPr id="5" name="页脚占位符 4"/>
          <p:cNvSpPr>
            <a:spLocks noGrp="1"/>
          </p:cNvSpPr>
          <p:nvPr>
            <p:ph type="ftr" sz="quarter" idx="16"/>
          </p:nvPr>
        </p:nvSpPr>
        <p:spPr/>
        <p:txBody>
          <a:bodyPr vert="vert270"/>
          <a:lstStyle/>
          <a:p>
            <a:r>
              <a:rPr lang="zh-CN" altLang="en-US" dirty="0" smtClean="0"/>
              <a:t>清华大学出版社</a:t>
            </a:r>
            <a:endParaRPr lang="zh-CN"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3</a:t>
            </a:r>
            <a:r>
              <a:rPr lang="en-US" altLang="zh-CN" dirty="0" smtClean="0"/>
              <a:t>. </a:t>
            </a:r>
            <a:r>
              <a:rPr lang="en-US" dirty="0" smtClean="0"/>
              <a:t>page</a:t>
            </a:r>
            <a:r>
              <a:rPr lang="zh-CN" altLang="en-US" dirty="0" smtClean="0"/>
              <a:t>对象</a:t>
            </a:r>
            <a:endParaRPr lang="zh-CN" altLang="en-US" dirty="0"/>
          </a:p>
        </p:txBody>
      </p:sp>
      <p:sp>
        <p:nvSpPr>
          <p:cNvPr id="3" name="内容占位符 2"/>
          <p:cNvSpPr>
            <a:spLocks noGrp="1"/>
          </p:cNvSpPr>
          <p:nvPr>
            <p:ph sz="quarter" idx="1"/>
          </p:nvPr>
        </p:nvSpPr>
        <p:spPr/>
        <p:txBody>
          <a:bodyPr/>
          <a:lstStyle/>
          <a:p>
            <a:r>
              <a:rPr lang="zh-CN" altLang="en-US" dirty="0" smtClean="0"/>
              <a:t>示例：</a:t>
            </a:r>
            <a:endParaRPr lang="en-US" altLang="zh-CN" dirty="0" smtClean="0"/>
          </a:p>
          <a:p>
            <a:endParaRPr lang="en-US" altLang="zh-CN" dirty="0" smtClean="0"/>
          </a:p>
          <a:p>
            <a:pPr lvl="1"/>
            <a:r>
              <a:rPr lang="zh-CN" altLang="en-US" dirty="0" smtClean="0"/>
              <a:t>本页面对应的</a:t>
            </a:r>
            <a:r>
              <a:rPr lang="en-US" dirty="0" err="1" smtClean="0"/>
              <a:t>Servlet</a:t>
            </a:r>
            <a:r>
              <a:rPr lang="zh-CN" altLang="en-US" dirty="0" smtClean="0"/>
              <a:t>为：</a:t>
            </a:r>
            <a:r>
              <a:rPr lang="en-US" dirty="0" smtClean="0"/>
              <a:t>&lt;%=</a:t>
            </a:r>
            <a:r>
              <a:rPr lang="en-US" dirty="0" err="1" smtClean="0"/>
              <a:t>page.getClass</a:t>
            </a:r>
            <a:r>
              <a:rPr lang="en-US" dirty="0" smtClean="0"/>
              <a:t>() %&gt;</a:t>
            </a:r>
            <a:endParaRPr lang="zh-CN" altLang="en-US" dirty="0" smtClean="0"/>
          </a:p>
          <a:p>
            <a:pPr lvl="1"/>
            <a:r>
              <a:rPr lang="zh-CN" altLang="en-US" dirty="0" smtClean="0"/>
              <a:t>本页面对应的</a:t>
            </a:r>
            <a:r>
              <a:rPr lang="en-US" dirty="0" err="1" smtClean="0"/>
              <a:t>Servlet</a:t>
            </a:r>
            <a:r>
              <a:rPr lang="en-US" dirty="0" smtClean="0"/>
              <a:t> hash</a:t>
            </a:r>
            <a:r>
              <a:rPr lang="zh-CN" altLang="en-US" dirty="0" smtClean="0"/>
              <a:t>码为：</a:t>
            </a:r>
            <a:r>
              <a:rPr lang="en-US" dirty="0" smtClean="0"/>
              <a:t>&lt;%=</a:t>
            </a:r>
            <a:r>
              <a:rPr lang="en-US" dirty="0" err="1" smtClean="0"/>
              <a:t>page.hashCode</a:t>
            </a:r>
            <a:r>
              <a:rPr lang="en-US" dirty="0" smtClean="0"/>
              <a:t>() %&gt;&lt;</a:t>
            </a:r>
            <a:endParaRPr lang="zh-CN" altLang="en-US" dirty="0" smtClean="0"/>
          </a:p>
          <a:p>
            <a:pPr lvl="1"/>
            <a:r>
              <a:rPr lang="zh-CN" altLang="en-US" dirty="0" smtClean="0"/>
              <a:t>本页面使用的</a:t>
            </a:r>
            <a:r>
              <a:rPr lang="en-US" dirty="0" smtClean="0"/>
              <a:t>JSP</a:t>
            </a:r>
            <a:r>
              <a:rPr lang="zh-CN" altLang="en-US" dirty="0" smtClean="0"/>
              <a:t>引擎为：</a:t>
            </a:r>
            <a:r>
              <a:rPr lang="en-US" dirty="0" smtClean="0"/>
              <a:t>&lt;%=((</a:t>
            </a:r>
            <a:r>
              <a:rPr lang="en-US" dirty="0" err="1" smtClean="0"/>
              <a:t>HttpJspPage</a:t>
            </a:r>
            <a:r>
              <a:rPr lang="en-US" dirty="0" smtClean="0"/>
              <a:t>)page).</a:t>
            </a:r>
            <a:r>
              <a:rPr lang="en-US" dirty="0" err="1" smtClean="0"/>
              <a:t>getServletInfo</a:t>
            </a:r>
            <a:r>
              <a:rPr lang="en-US" dirty="0" smtClean="0"/>
              <a:t>() %&gt;</a:t>
            </a:r>
            <a:endParaRPr lang="zh-CN" altLang="en-US" dirty="0" smtClean="0"/>
          </a:p>
          <a:p>
            <a:endParaRPr lang="zh-CN" altLang="en-US" dirty="0"/>
          </a:p>
        </p:txBody>
      </p:sp>
      <p:sp>
        <p:nvSpPr>
          <p:cNvPr id="4" name="灯片编号占位符 3"/>
          <p:cNvSpPr>
            <a:spLocks noGrp="1"/>
          </p:cNvSpPr>
          <p:nvPr>
            <p:ph type="sldNum" sz="quarter" idx="15"/>
          </p:nvPr>
        </p:nvSpPr>
        <p:spPr/>
        <p:txBody>
          <a:bodyPr/>
          <a:lstStyle/>
          <a:p>
            <a:fld id="{0A9F2AF4-94C5-46B7-9CC1-72E6F50F7F54}" type="slidenum">
              <a:rPr lang="zh-CN" altLang="en-US" smtClean="0"/>
              <a:pPr/>
              <a:t>16</a:t>
            </a:fld>
            <a:endParaRPr lang="zh-CN" altLang="en-US"/>
          </a:p>
        </p:txBody>
      </p:sp>
      <p:sp>
        <p:nvSpPr>
          <p:cNvPr id="5" name="页脚占位符 4"/>
          <p:cNvSpPr>
            <a:spLocks noGrp="1"/>
          </p:cNvSpPr>
          <p:nvPr>
            <p:ph type="ftr" sz="quarter" idx="16"/>
          </p:nvPr>
        </p:nvSpPr>
        <p:spPr/>
        <p:txBody>
          <a:bodyPr vert="vert270"/>
          <a:lstStyle/>
          <a:p>
            <a:r>
              <a:rPr lang="zh-CN" altLang="en-US" dirty="0" smtClean="0"/>
              <a:t>清华大学出版社</a:t>
            </a:r>
            <a:endParaRPr lang="zh-CN" alt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4. </a:t>
            </a:r>
            <a:r>
              <a:rPr lang="en-US" dirty="0" err="1" smtClean="0"/>
              <a:t>pageContext</a:t>
            </a:r>
            <a:r>
              <a:rPr lang="zh-CN" altLang="en-US" dirty="0" smtClean="0"/>
              <a:t>对象</a:t>
            </a:r>
            <a:endParaRPr lang="zh-CN" altLang="en-US" dirty="0"/>
          </a:p>
        </p:txBody>
      </p:sp>
      <p:sp>
        <p:nvSpPr>
          <p:cNvPr id="3" name="内容占位符 2"/>
          <p:cNvSpPr>
            <a:spLocks noGrp="1"/>
          </p:cNvSpPr>
          <p:nvPr>
            <p:ph sz="quarter" idx="1"/>
          </p:nvPr>
        </p:nvSpPr>
        <p:spPr/>
        <p:txBody>
          <a:bodyPr>
            <a:normAutofit fontScale="92500"/>
          </a:bodyPr>
          <a:lstStyle/>
          <a:p>
            <a:r>
              <a:rPr lang="en-US" dirty="0" err="1" smtClean="0"/>
              <a:t>pageContext</a:t>
            </a:r>
            <a:r>
              <a:rPr lang="zh-CN" altLang="en-US" dirty="0" smtClean="0"/>
              <a:t>对象指当前页面的上下文，即当前页面的所有属性和对象。实际上，</a:t>
            </a:r>
            <a:r>
              <a:rPr lang="en-US" dirty="0" err="1" smtClean="0"/>
              <a:t>pageContext</a:t>
            </a:r>
            <a:r>
              <a:rPr lang="zh-CN" altLang="en-US" dirty="0" smtClean="0"/>
              <a:t>对象是实际应用中极少使用，只有在处理一些特殊情况时才考虑使用</a:t>
            </a:r>
            <a:r>
              <a:rPr lang="en-US" dirty="0" err="1" smtClean="0"/>
              <a:t>pageContext</a:t>
            </a:r>
            <a:r>
              <a:rPr lang="zh-CN" altLang="en-US" dirty="0" smtClean="0"/>
              <a:t>对象进行一些辅助性处理。</a:t>
            </a:r>
            <a:endParaRPr lang="en-US" altLang="zh-CN" dirty="0" smtClean="0"/>
          </a:p>
          <a:p>
            <a:r>
              <a:rPr lang="zh-CN" altLang="en-US" b="1" dirty="0" smtClean="0"/>
              <a:t>示例：</a:t>
            </a:r>
            <a:endParaRPr lang="en-US" altLang="zh-CN" b="1" dirty="0" smtClean="0"/>
          </a:p>
          <a:p>
            <a:pPr lvl="1">
              <a:buNone/>
            </a:pPr>
            <a:r>
              <a:rPr lang="en-US" dirty="0" smtClean="0"/>
              <a:t>&lt;%</a:t>
            </a:r>
          </a:p>
          <a:p>
            <a:pPr lvl="1">
              <a:buNone/>
            </a:pPr>
            <a:r>
              <a:rPr lang="en-US" dirty="0" smtClean="0"/>
              <a:t>/</a:t>
            </a:r>
            <a:r>
              <a:rPr lang="zh-CN" altLang="en-US" dirty="0" smtClean="0"/>
              <a:t>*设置一个属性</a:t>
            </a:r>
            <a:r>
              <a:rPr lang="en-US" dirty="0" smtClean="0"/>
              <a:t>name</a:t>
            </a:r>
            <a:r>
              <a:rPr lang="zh-CN" altLang="en-US" dirty="0" smtClean="0"/>
              <a:t>，其值为</a:t>
            </a:r>
            <a:r>
              <a:rPr lang="en-US" dirty="0" err="1" smtClean="0"/>
              <a:t>PageContext</a:t>
            </a:r>
            <a:r>
              <a:rPr lang="zh-CN" altLang="en-US" dirty="0" smtClean="0"/>
              <a:t>。取值范围</a:t>
            </a:r>
            <a:r>
              <a:rPr lang="en-US" dirty="0" smtClean="0"/>
              <a:t>request</a:t>
            </a:r>
            <a:r>
              <a:rPr lang="zh-CN" altLang="en-US" dirty="0" smtClean="0"/>
              <a:t>*、</a:t>
            </a:r>
          </a:p>
          <a:p>
            <a:pPr lvl="1">
              <a:buNone/>
            </a:pPr>
            <a:r>
              <a:rPr lang="en-US" dirty="0" err="1" smtClean="0"/>
              <a:t>pageContext.setAttribute</a:t>
            </a:r>
            <a:r>
              <a:rPr lang="en-US" dirty="0" smtClean="0"/>
              <a:t>("</a:t>
            </a:r>
            <a:r>
              <a:rPr lang="en-US" dirty="0" err="1" smtClean="0"/>
              <a:t>name","PageContext</a:t>
            </a:r>
            <a:r>
              <a:rPr lang="zh-CN" altLang="en-US" dirty="0" smtClean="0"/>
              <a:t>对象</a:t>
            </a:r>
            <a:r>
              <a:rPr lang="en-US" dirty="0" smtClean="0"/>
              <a:t>"</a:t>
            </a:r>
            <a:endParaRPr lang="zh-CN" altLang="en-US" dirty="0" smtClean="0"/>
          </a:p>
          <a:p>
            <a:pPr lvl="1">
              <a:buNone/>
            </a:pPr>
            <a:r>
              <a:rPr lang="en-US" dirty="0" smtClean="0"/>
              <a:t>,</a:t>
            </a:r>
            <a:r>
              <a:rPr lang="en-US" dirty="0" err="1" smtClean="0"/>
              <a:t>pageContext.REQUEST_SCOPE</a:t>
            </a:r>
            <a:r>
              <a:rPr lang="en-US" dirty="0" smtClean="0"/>
              <a:t>);</a:t>
            </a:r>
          </a:p>
          <a:p>
            <a:pPr lvl="1">
              <a:buNone/>
            </a:pPr>
            <a:r>
              <a:rPr lang="en-US" altLang="zh-CN" dirty="0" smtClean="0"/>
              <a:t>//</a:t>
            </a:r>
            <a:r>
              <a:rPr lang="zh-CN" altLang="en-US" dirty="0" smtClean="0"/>
              <a:t>跳转至</a:t>
            </a:r>
            <a:r>
              <a:rPr lang="en-US" altLang="zh-CN" dirty="0" smtClean="0"/>
              <a:t>TestPageContext.jsp</a:t>
            </a:r>
            <a:r>
              <a:rPr lang="zh-CN" altLang="en-US" dirty="0" smtClean="0"/>
              <a:t>页面</a:t>
            </a:r>
          </a:p>
          <a:p>
            <a:pPr lvl="1">
              <a:buNone/>
            </a:pPr>
            <a:r>
              <a:rPr lang="en-US" dirty="0" smtClean="0"/>
              <a:t>	</a:t>
            </a:r>
            <a:r>
              <a:rPr lang="en-US" dirty="0" err="1" smtClean="0"/>
              <a:t>pageContext.forward</a:t>
            </a:r>
            <a:r>
              <a:rPr lang="en-US" dirty="0" smtClean="0"/>
              <a:t>("TestPageContext.jsp");</a:t>
            </a:r>
            <a:endParaRPr lang="zh-CN" altLang="en-US" dirty="0" smtClean="0"/>
          </a:p>
          <a:p>
            <a:pPr lvl="1">
              <a:buNone/>
            </a:pPr>
            <a:r>
              <a:rPr lang="en-US" dirty="0" smtClean="0"/>
              <a:t>%&gt;</a:t>
            </a:r>
            <a:endParaRPr lang="zh-CN" altLang="en-US" dirty="0" smtClean="0"/>
          </a:p>
          <a:p>
            <a:endParaRPr lang="en-US" altLang="zh-CN" dirty="0" smtClean="0"/>
          </a:p>
          <a:p>
            <a:endParaRPr lang="zh-CN" altLang="en-US" dirty="0"/>
          </a:p>
        </p:txBody>
      </p:sp>
      <p:sp>
        <p:nvSpPr>
          <p:cNvPr id="4" name="灯片编号占位符 3"/>
          <p:cNvSpPr>
            <a:spLocks noGrp="1"/>
          </p:cNvSpPr>
          <p:nvPr>
            <p:ph type="sldNum" sz="quarter" idx="15"/>
          </p:nvPr>
        </p:nvSpPr>
        <p:spPr/>
        <p:txBody>
          <a:bodyPr/>
          <a:lstStyle/>
          <a:p>
            <a:fld id="{0A9F2AF4-94C5-46B7-9CC1-72E6F50F7F54}" type="slidenum">
              <a:rPr lang="zh-CN" altLang="en-US" smtClean="0"/>
              <a:pPr/>
              <a:t>17</a:t>
            </a:fld>
            <a:endParaRPr lang="zh-CN" altLang="en-US"/>
          </a:p>
        </p:txBody>
      </p:sp>
      <p:sp>
        <p:nvSpPr>
          <p:cNvPr id="5" name="页脚占位符 4"/>
          <p:cNvSpPr>
            <a:spLocks noGrp="1"/>
          </p:cNvSpPr>
          <p:nvPr>
            <p:ph type="ftr" sz="quarter" idx="16"/>
          </p:nvPr>
        </p:nvSpPr>
        <p:spPr/>
        <p:txBody>
          <a:bodyPr vert="vert270"/>
          <a:lstStyle/>
          <a:p>
            <a:r>
              <a:rPr lang="zh-CN" altLang="en-US" dirty="0" smtClean="0"/>
              <a:t>清华大学出版社</a:t>
            </a:r>
            <a:endParaRPr lang="zh-CN" alt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0034" y="-285768"/>
            <a:ext cx="7467600" cy="1143000"/>
          </a:xfrm>
        </p:spPr>
        <p:txBody>
          <a:bodyPr/>
          <a:lstStyle/>
          <a:p>
            <a:r>
              <a:rPr lang="en-US" dirty="0" smtClean="0"/>
              <a:t>4. </a:t>
            </a:r>
            <a:r>
              <a:rPr lang="en-US" dirty="0" err="1" smtClean="0"/>
              <a:t>pageContext</a:t>
            </a:r>
            <a:r>
              <a:rPr lang="zh-CN" altLang="en-US" dirty="0" smtClean="0"/>
              <a:t>对象</a:t>
            </a:r>
            <a:endParaRPr lang="zh-CN" altLang="en-US" dirty="0"/>
          </a:p>
        </p:txBody>
      </p:sp>
      <p:graphicFrame>
        <p:nvGraphicFramePr>
          <p:cNvPr id="6" name="内容占位符 5"/>
          <p:cNvGraphicFramePr>
            <a:graphicFrameLocks noGrp="1"/>
          </p:cNvGraphicFramePr>
          <p:nvPr>
            <p:ph sz="quarter" idx="1"/>
          </p:nvPr>
        </p:nvGraphicFramePr>
        <p:xfrm>
          <a:off x="457200" y="857232"/>
          <a:ext cx="7467600" cy="5989329"/>
        </p:xfrm>
        <a:graphic>
          <a:graphicData uri="http://schemas.openxmlformats.org/drawingml/2006/table">
            <a:tbl>
              <a:tblPr firstRow="1" bandRow="1">
                <a:tableStyleId>{5C22544A-7EE6-4342-B048-85BDC9FD1C3A}</a:tableStyleId>
              </a:tblPr>
              <a:tblGrid>
                <a:gridCol w="3400420"/>
                <a:gridCol w="4067180"/>
              </a:tblGrid>
              <a:tr h="321946">
                <a:tc>
                  <a:txBody>
                    <a:bodyPr/>
                    <a:lstStyle/>
                    <a:p>
                      <a:pPr algn="ctr">
                        <a:spcAft>
                          <a:spcPts val="0"/>
                        </a:spcAft>
                      </a:pPr>
                      <a:r>
                        <a:rPr lang="zh-CN" sz="1600" b="1" kern="100" dirty="0">
                          <a:latin typeface="Times New Roman"/>
                          <a:ea typeface="宋体"/>
                          <a:cs typeface="Times New Roman"/>
                        </a:rPr>
                        <a:t>方法</a:t>
                      </a:r>
                      <a:endParaRPr lang="zh-CN" sz="1600" kern="100" dirty="0">
                        <a:latin typeface="Calibri"/>
                        <a:ea typeface="宋体"/>
                        <a:cs typeface="Times New Roman"/>
                      </a:endParaRPr>
                    </a:p>
                  </a:txBody>
                  <a:tcPr marL="68580" marR="68580" marT="0" marB="0" anchor="ctr"/>
                </a:tc>
                <a:tc>
                  <a:txBody>
                    <a:bodyPr/>
                    <a:lstStyle/>
                    <a:p>
                      <a:pPr algn="ctr">
                        <a:spcAft>
                          <a:spcPts val="0"/>
                        </a:spcAft>
                      </a:pPr>
                      <a:r>
                        <a:rPr lang="zh-CN" sz="1600" b="1" kern="100">
                          <a:latin typeface="Times New Roman"/>
                          <a:ea typeface="宋体"/>
                          <a:cs typeface="Times New Roman"/>
                        </a:rPr>
                        <a:t>说明</a:t>
                      </a:r>
                      <a:endParaRPr lang="zh-CN" sz="1600" kern="100">
                        <a:latin typeface="Calibri"/>
                        <a:ea typeface="宋体"/>
                        <a:cs typeface="Times New Roman"/>
                      </a:endParaRPr>
                    </a:p>
                  </a:txBody>
                  <a:tcPr marL="68580" marR="68580" marT="0" marB="0" anchor="ctr"/>
                </a:tc>
              </a:tr>
              <a:tr h="321946">
                <a:tc>
                  <a:txBody>
                    <a:bodyPr/>
                    <a:lstStyle/>
                    <a:p>
                      <a:pPr algn="just">
                        <a:spcAft>
                          <a:spcPts val="0"/>
                        </a:spcAft>
                      </a:pPr>
                      <a:r>
                        <a:rPr lang="en-US" sz="1600" kern="100">
                          <a:latin typeface="Times New Roman"/>
                          <a:ea typeface="宋体"/>
                          <a:cs typeface="Times New Roman"/>
                        </a:rPr>
                        <a:t>JspWriter getOut()</a:t>
                      </a:r>
                      <a:endParaRPr lang="zh-CN" sz="1600" kern="100">
                        <a:latin typeface="Calibri"/>
                        <a:ea typeface="宋体"/>
                        <a:cs typeface="Times New Roman"/>
                      </a:endParaRPr>
                    </a:p>
                  </a:txBody>
                  <a:tcPr marL="68580" marR="68580" marT="0" marB="0" anchor="ctr"/>
                </a:tc>
                <a:tc>
                  <a:txBody>
                    <a:bodyPr/>
                    <a:lstStyle/>
                    <a:p>
                      <a:pPr algn="just">
                        <a:spcAft>
                          <a:spcPts val="0"/>
                        </a:spcAft>
                      </a:pPr>
                      <a:r>
                        <a:rPr lang="zh-CN" sz="1600" kern="100">
                          <a:latin typeface="Times New Roman"/>
                          <a:ea typeface="宋体"/>
                          <a:cs typeface="Times New Roman"/>
                        </a:rPr>
                        <a:t>返回当前客户端响应使用的</a:t>
                      </a:r>
                      <a:r>
                        <a:rPr lang="en-US" sz="1600" kern="100">
                          <a:latin typeface="Times New Roman"/>
                          <a:ea typeface="宋体"/>
                          <a:cs typeface="Times New Roman"/>
                        </a:rPr>
                        <a:t>JspWriter</a:t>
                      </a:r>
                      <a:r>
                        <a:rPr lang="zh-CN" sz="1600" kern="100">
                          <a:latin typeface="Times New Roman"/>
                          <a:ea typeface="宋体"/>
                          <a:cs typeface="Times New Roman"/>
                        </a:rPr>
                        <a:t>流，即</a:t>
                      </a:r>
                      <a:r>
                        <a:rPr lang="en-US" sz="1600" kern="100">
                          <a:latin typeface="Times New Roman"/>
                          <a:ea typeface="宋体"/>
                          <a:cs typeface="Times New Roman"/>
                        </a:rPr>
                        <a:t>out</a:t>
                      </a:r>
                      <a:r>
                        <a:rPr lang="zh-CN" sz="1600" kern="100">
                          <a:latin typeface="Times New Roman"/>
                          <a:ea typeface="宋体"/>
                          <a:cs typeface="Times New Roman"/>
                        </a:rPr>
                        <a:t>对象</a:t>
                      </a:r>
                      <a:endParaRPr lang="zh-CN" sz="1600" kern="100">
                        <a:latin typeface="Calibri"/>
                        <a:ea typeface="宋体"/>
                        <a:cs typeface="Times New Roman"/>
                      </a:endParaRPr>
                    </a:p>
                  </a:txBody>
                  <a:tcPr marL="68580" marR="68580" marT="0" marB="0" anchor="ctr"/>
                </a:tc>
              </a:tr>
              <a:tr h="321946">
                <a:tc>
                  <a:txBody>
                    <a:bodyPr/>
                    <a:lstStyle/>
                    <a:p>
                      <a:pPr algn="just">
                        <a:spcAft>
                          <a:spcPts val="0"/>
                        </a:spcAft>
                      </a:pPr>
                      <a:r>
                        <a:rPr lang="en-US" sz="1600" kern="100">
                          <a:latin typeface="Times New Roman"/>
                          <a:ea typeface="宋体"/>
                          <a:cs typeface="Times New Roman"/>
                        </a:rPr>
                        <a:t>HttpSession getSession()</a:t>
                      </a:r>
                      <a:endParaRPr lang="zh-CN" sz="1600" kern="100">
                        <a:latin typeface="Calibri"/>
                        <a:ea typeface="宋体"/>
                        <a:cs typeface="Times New Roman"/>
                      </a:endParaRPr>
                    </a:p>
                  </a:txBody>
                  <a:tcPr marL="68580" marR="68580" marT="0" marB="0" anchor="ctr"/>
                </a:tc>
                <a:tc>
                  <a:txBody>
                    <a:bodyPr/>
                    <a:lstStyle/>
                    <a:p>
                      <a:pPr algn="just">
                        <a:spcAft>
                          <a:spcPts val="0"/>
                        </a:spcAft>
                      </a:pPr>
                      <a:r>
                        <a:rPr lang="zh-CN" sz="1600" kern="100">
                          <a:latin typeface="Times New Roman"/>
                          <a:ea typeface="宋体"/>
                          <a:cs typeface="Times New Roman"/>
                        </a:rPr>
                        <a:t>返回当前页中的</a:t>
                      </a:r>
                      <a:r>
                        <a:rPr lang="en-US" sz="1600" kern="100">
                          <a:latin typeface="Times New Roman"/>
                          <a:ea typeface="宋体"/>
                          <a:cs typeface="Times New Roman"/>
                        </a:rPr>
                        <a:t>HttpSession</a:t>
                      </a:r>
                      <a:r>
                        <a:rPr lang="zh-CN" sz="1600" kern="100">
                          <a:latin typeface="Times New Roman"/>
                          <a:ea typeface="宋体"/>
                          <a:cs typeface="Times New Roman"/>
                        </a:rPr>
                        <a:t>对象，即</a:t>
                      </a:r>
                      <a:r>
                        <a:rPr lang="en-US" sz="1600" kern="100">
                          <a:latin typeface="Times New Roman"/>
                          <a:ea typeface="宋体"/>
                          <a:cs typeface="Times New Roman"/>
                        </a:rPr>
                        <a:t>session</a:t>
                      </a:r>
                      <a:r>
                        <a:rPr lang="zh-CN" sz="1600" kern="100">
                          <a:latin typeface="Times New Roman"/>
                          <a:ea typeface="宋体"/>
                          <a:cs typeface="Times New Roman"/>
                        </a:rPr>
                        <a:t>对象</a:t>
                      </a:r>
                      <a:endParaRPr lang="zh-CN" sz="1600" kern="100">
                        <a:latin typeface="Calibri"/>
                        <a:ea typeface="宋体"/>
                        <a:cs typeface="Times New Roman"/>
                      </a:endParaRPr>
                    </a:p>
                  </a:txBody>
                  <a:tcPr marL="68580" marR="68580" marT="0" marB="0" anchor="ctr"/>
                </a:tc>
              </a:tr>
              <a:tr h="321946">
                <a:tc>
                  <a:txBody>
                    <a:bodyPr/>
                    <a:lstStyle/>
                    <a:p>
                      <a:pPr algn="just">
                        <a:spcAft>
                          <a:spcPts val="0"/>
                        </a:spcAft>
                      </a:pPr>
                      <a:r>
                        <a:rPr lang="en-US" sz="1600" kern="100">
                          <a:latin typeface="Times New Roman"/>
                          <a:ea typeface="宋体"/>
                          <a:cs typeface="Times New Roman"/>
                        </a:rPr>
                        <a:t>Object getPage()</a:t>
                      </a:r>
                      <a:endParaRPr lang="zh-CN" sz="1600" kern="100">
                        <a:latin typeface="Calibri"/>
                        <a:ea typeface="宋体"/>
                        <a:cs typeface="Times New Roman"/>
                      </a:endParaRPr>
                    </a:p>
                  </a:txBody>
                  <a:tcPr marL="68580" marR="68580" marT="0" marB="0" anchor="ctr"/>
                </a:tc>
                <a:tc>
                  <a:txBody>
                    <a:bodyPr/>
                    <a:lstStyle/>
                    <a:p>
                      <a:pPr algn="just">
                        <a:spcAft>
                          <a:spcPts val="0"/>
                        </a:spcAft>
                      </a:pPr>
                      <a:r>
                        <a:rPr lang="zh-CN" sz="1600" kern="100">
                          <a:latin typeface="Times New Roman"/>
                          <a:ea typeface="宋体"/>
                          <a:cs typeface="Times New Roman"/>
                        </a:rPr>
                        <a:t>返回当前页中的</a:t>
                      </a:r>
                      <a:r>
                        <a:rPr lang="en-US" sz="1600" kern="100">
                          <a:latin typeface="Times New Roman"/>
                          <a:ea typeface="宋体"/>
                          <a:cs typeface="Times New Roman"/>
                        </a:rPr>
                        <a:t>Object</a:t>
                      </a:r>
                      <a:r>
                        <a:rPr lang="zh-CN" sz="1600" kern="100">
                          <a:latin typeface="Times New Roman"/>
                          <a:ea typeface="宋体"/>
                          <a:cs typeface="Times New Roman"/>
                        </a:rPr>
                        <a:t>对象，即</a:t>
                      </a:r>
                      <a:r>
                        <a:rPr lang="en-US" sz="1600" kern="100">
                          <a:latin typeface="Times New Roman"/>
                          <a:ea typeface="宋体"/>
                          <a:cs typeface="Times New Roman"/>
                        </a:rPr>
                        <a:t>page</a:t>
                      </a:r>
                      <a:r>
                        <a:rPr lang="zh-CN" sz="1600" kern="100">
                          <a:latin typeface="Times New Roman"/>
                          <a:ea typeface="宋体"/>
                          <a:cs typeface="Times New Roman"/>
                        </a:rPr>
                        <a:t>对象</a:t>
                      </a:r>
                      <a:endParaRPr lang="zh-CN" sz="1600" kern="100">
                        <a:latin typeface="Calibri"/>
                        <a:ea typeface="宋体"/>
                        <a:cs typeface="Times New Roman"/>
                      </a:endParaRPr>
                    </a:p>
                  </a:txBody>
                  <a:tcPr marL="68580" marR="68580" marT="0" marB="0" anchor="ctr"/>
                </a:tc>
              </a:tr>
              <a:tr h="321946">
                <a:tc>
                  <a:txBody>
                    <a:bodyPr/>
                    <a:lstStyle/>
                    <a:p>
                      <a:pPr algn="just">
                        <a:spcAft>
                          <a:spcPts val="0"/>
                        </a:spcAft>
                      </a:pPr>
                      <a:r>
                        <a:rPr lang="en-US" sz="1600" kern="100">
                          <a:latin typeface="Times New Roman"/>
                          <a:ea typeface="宋体"/>
                          <a:cs typeface="Times New Roman"/>
                        </a:rPr>
                        <a:t>ServletRequest getRequest()</a:t>
                      </a:r>
                      <a:endParaRPr lang="zh-CN" sz="1600" kern="100">
                        <a:latin typeface="Calibri"/>
                        <a:ea typeface="宋体"/>
                        <a:cs typeface="Times New Roman"/>
                      </a:endParaRPr>
                    </a:p>
                  </a:txBody>
                  <a:tcPr marL="68580" marR="68580" marT="0" marB="0" anchor="ctr"/>
                </a:tc>
                <a:tc>
                  <a:txBody>
                    <a:bodyPr/>
                    <a:lstStyle/>
                    <a:p>
                      <a:pPr algn="just">
                        <a:spcAft>
                          <a:spcPts val="0"/>
                        </a:spcAft>
                      </a:pPr>
                      <a:r>
                        <a:rPr lang="zh-CN" sz="1600" kern="100">
                          <a:latin typeface="Times New Roman"/>
                          <a:ea typeface="宋体"/>
                          <a:cs typeface="Times New Roman"/>
                        </a:rPr>
                        <a:t>返回当前页中的</a:t>
                      </a:r>
                      <a:r>
                        <a:rPr lang="en-US" sz="1600" kern="100">
                          <a:latin typeface="Times New Roman"/>
                          <a:ea typeface="宋体"/>
                          <a:cs typeface="Times New Roman"/>
                        </a:rPr>
                        <a:t>request</a:t>
                      </a:r>
                      <a:r>
                        <a:rPr lang="zh-CN" sz="1600" kern="100">
                          <a:latin typeface="Times New Roman"/>
                          <a:ea typeface="宋体"/>
                          <a:cs typeface="Times New Roman"/>
                        </a:rPr>
                        <a:t>对象</a:t>
                      </a:r>
                      <a:endParaRPr lang="zh-CN" sz="1600" kern="100">
                        <a:latin typeface="Calibri"/>
                        <a:ea typeface="宋体"/>
                        <a:cs typeface="Times New Roman"/>
                      </a:endParaRPr>
                    </a:p>
                  </a:txBody>
                  <a:tcPr marL="68580" marR="68580" marT="0" marB="0" anchor="ctr"/>
                </a:tc>
              </a:tr>
              <a:tr h="321946">
                <a:tc>
                  <a:txBody>
                    <a:bodyPr/>
                    <a:lstStyle/>
                    <a:p>
                      <a:pPr algn="just">
                        <a:spcAft>
                          <a:spcPts val="0"/>
                        </a:spcAft>
                      </a:pPr>
                      <a:r>
                        <a:rPr lang="en-US" sz="1600" kern="100">
                          <a:latin typeface="Times New Roman"/>
                          <a:ea typeface="宋体"/>
                          <a:cs typeface="Times New Roman"/>
                        </a:rPr>
                        <a:t>ServletResponse getResponse()</a:t>
                      </a:r>
                      <a:endParaRPr lang="zh-CN" sz="1600" kern="100">
                        <a:latin typeface="Calibri"/>
                        <a:ea typeface="宋体"/>
                        <a:cs typeface="Times New Roman"/>
                      </a:endParaRPr>
                    </a:p>
                  </a:txBody>
                  <a:tcPr marL="68580" marR="68580" marT="0" marB="0" anchor="ctr"/>
                </a:tc>
                <a:tc>
                  <a:txBody>
                    <a:bodyPr/>
                    <a:lstStyle/>
                    <a:p>
                      <a:pPr algn="just">
                        <a:spcAft>
                          <a:spcPts val="0"/>
                        </a:spcAft>
                      </a:pPr>
                      <a:r>
                        <a:rPr lang="zh-CN" sz="1600" kern="100">
                          <a:latin typeface="Times New Roman"/>
                          <a:ea typeface="宋体"/>
                          <a:cs typeface="Times New Roman"/>
                        </a:rPr>
                        <a:t>返回当前页中的</a:t>
                      </a:r>
                      <a:r>
                        <a:rPr lang="en-US" sz="1600" kern="100">
                          <a:latin typeface="Times New Roman"/>
                          <a:ea typeface="宋体"/>
                          <a:cs typeface="Times New Roman"/>
                        </a:rPr>
                        <a:t>response</a:t>
                      </a:r>
                      <a:r>
                        <a:rPr lang="zh-CN" sz="1600" kern="100">
                          <a:latin typeface="Times New Roman"/>
                          <a:ea typeface="宋体"/>
                          <a:cs typeface="Times New Roman"/>
                        </a:rPr>
                        <a:t>对象</a:t>
                      </a:r>
                      <a:endParaRPr lang="zh-CN" sz="1600" kern="100">
                        <a:latin typeface="Calibri"/>
                        <a:ea typeface="宋体"/>
                        <a:cs typeface="Times New Roman"/>
                      </a:endParaRPr>
                    </a:p>
                  </a:txBody>
                  <a:tcPr marL="68580" marR="68580" marT="0" marB="0" anchor="ctr"/>
                </a:tc>
              </a:tr>
              <a:tr h="321946">
                <a:tc>
                  <a:txBody>
                    <a:bodyPr/>
                    <a:lstStyle/>
                    <a:p>
                      <a:pPr algn="just">
                        <a:spcAft>
                          <a:spcPts val="0"/>
                        </a:spcAft>
                      </a:pPr>
                      <a:r>
                        <a:rPr lang="en-US" sz="1600" kern="100">
                          <a:latin typeface="Times New Roman"/>
                          <a:ea typeface="宋体"/>
                          <a:cs typeface="Times New Roman"/>
                        </a:rPr>
                        <a:t>ServletConfig getServletConfig()</a:t>
                      </a:r>
                      <a:endParaRPr lang="zh-CN" sz="1600" kern="100">
                        <a:latin typeface="Calibri"/>
                        <a:ea typeface="宋体"/>
                        <a:cs typeface="Times New Roman"/>
                      </a:endParaRPr>
                    </a:p>
                  </a:txBody>
                  <a:tcPr marL="68580" marR="68580" marT="0" marB="0" anchor="ctr"/>
                </a:tc>
                <a:tc>
                  <a:txBody>
                    <a:bodyPr/>
                    <a:lstStyle/>
                    <a:p>
                      <a:pPr algn="just">
                        <a:spcAft>
                          <a:spcPts val="0"/>
                        </a:spcAft>
                      </a:pPr>
                      <a:r>
                        <a:rPr lang="zh-CN" sz="1600" kern="100">
                          <a:latin typeface="Times New Roman"/>
                          <a:ea typeface="宋体"/>
                          <a:cs typeface="Times New Roman"/>
                        </a:rPr>
                        <a:t>返回当前页中的</a:t>
                      </a:r>
                      <a:r>
                        <a:rPr lang="en-US" sz="1600" kern="100">
                          <a:latin typeface="Times New Roman"/>
                          <a:ea typeface="宋体"/>
                          <a:cs typeface="Times New Roman"/>
                        </a:rPr>
                        <a:t>ServletConfig</a:t>
                      </a:r>
                      <a:r>
                        <a:rPr lang="zh-CN" sz="1600" kern="100">
                          <a:latin typeface="Times New Roman"/>
                          <a:ea typeface="宋体"/>
                          <a:cs typeface="Times New Roman"/>
                        </a:rPr>
                        <a:t>对象</a:t>
                      </a:r>
                      <a:endParaRPr lang="zh-CN" sz="1600" kern="100">
                        <a:latin typeface="Calibri"/>
                        <a:ea typeface="宋体"/>
                        <a:cs typeface="Times New Roman"/>
                      </a:endParaRPr>
                    </a:p>
                  </a:txBody>
                  <a:tcPr marL="68580" marR="68580" marT="0" marB="0" anchor="ctr"/>
                </a:tc>
              </a:tr>
              <a:tr h="321946">
                <a:tc>
                  <a:txBody>
                    <a:bodyPr/>
                    <a:lstStyle/>
                    <a:p>
                      <a:pPr algn="just">
                        <a:spcAft>
                          <a:spcPts val="0"/>
                        </a:spcAft>
                      </a:pPr>
                      <a:r>
                        <a:rPr lang="en-US" sz="1600" kern="100">
                          <a:latin typeface="Times New Roman"/>
                          <a:ea typeface="宋体"/>
                          <a:cs typeface="Times New Roman"/>
                        </a:rPr>
                        <a:t>ServletContext getServletContext()</a:t>
                      </a:r>
                      <a:endParaRPr lang="zh-CN" sz="1600" kern="100">
                        <a:latin typeface="Calibri"/>
                        <a:ea typeface="宋体"/>
                        <a:cs typeface="Times New Roman"/>
                      </a:endParaRPr>
                    </a:p>
                  </a:txBody>
                  <a:tcPr marL="68580" marR="68580" marT="0" marB="0" anchor="ctr"/>
                </a:tc>
                <a:tc>
                  <a:txBody>
                    <a:bodyPr/>
                    <a:lstStyle/>
                    <a:p>
                      <a:pPr algn="just">
                        <a:spcAft>
                          <a:spcPts val="0"/>
                        </a:spcAft>
                      </a:pPr>
                      <a:r>
                        <a:rPr lang="zh-CN" sz="1600" kern="100">
                          <a:latin typeface="Times New Roman"/>
                          <a:ea typeface="宋体"/>
                          <a:cs typeface="Times New Roman"/>
                        </a:rPr>
                        <a:t>获取</a:t>
                      </a:r>
                      <a:r>
                        <a:rPr lang="en-US" sz="1600" kern="100">
                          <a:latin typeface="Times New Roman"/>
                          <a:ea typeface="宋体"/>
                          <a:cs typeface="Times New Roman"/>
                        </a:rPr>
                        <a:t>ServletContext</a:t>
                      </a:r>
                      <a:r>
                        <a:rPr lang="zh-CN" sz="1600" kern="100">
                          <a:latin typeface="Times New Roman"/>
                          <a:ea typeface="宋体"/>
                          <a:cs typeface="Times New Roman"/>
                        </a:rPr>
                        <a:t>对象，该对象在所有页面都是共享的</a:t>
                      </a:r>
                      <a:endParaRPr lang="zh-CN" sz="1600" kern="100">
                        <a:latin typeface="Calibri"/>
                        <a:ea typeface="宋体"/>
                        <a:cs typeface="Times New Roman"/>
                      </a:endParaRPr>
                    </a:p>
                  </a:txBody>
                  <a:tcPr marL="68580" marR="68580" marT="0" marB="0" anchor="ctr"/>
                </a:tc>
              </a:tr>
              <a:tr h="321946">
                <a:tc>
                  <a:txBody>
                    <a:bodyPr/>
                    <a:lstStyle/>
                    <a:p>
                      <a:pPr algn="just">
                        <a:spcAft>
                          <a:spcPts val="0"/>
                        </a:spcAft>
                      </a:pPr>
                      <a:r>
                        <a:rPr lang="en-US" sz="1600" kern="100">
                          <a:latin typeface="Times New Roman"/>
                          <a:ea typeface="宋体"/>
                          <a:cs typeface="Times New Roman"/>
                        </a:rPr>
                        <a:t>void setAttribute(String name,Object obj)</a:t>
                      </a:r>
                      <a:endParaRPr lang="zh-CN" sz="1600" kern="100">
                        <a:latin typeface="Calibri"/>
                        <a:ea typeface="宋体"/>
                        <a:cs typeface="Times New Roman"/>
                      </a:endParaRPr>
                    </a:p>
                  </a:txBody>
                  <a:tcPr marL="68580" marR="68580" marT="0" marB="0" anchor="ctr"/>
                </a:tc>
                <a:tc>
                  <a:txBody>
                    <a:bodyPr/>
                    <a:lstStyle/>
                    <a:p>
                      <a:pPr algn="just">
                        <a:spcAft>
                          <a:spcPts val="0"/>
                        </a:spcAft>
                      </a:pPr>
                      <a:r>
                        <a:rPr lang="zh-CN" sz="1600" kern="100">
                          <a:latin typeface="Times New Roman"/>
                          <a:ea typeface="宋体"/>
                          <a:cs typeface="Times New Roman"/>
                        </a:rPr>
                        <a:t>设置默认页面范围或特定对象范围内的属性</a:t>
                      </a:r>
                      <a:r>
                        <a:rPr lang="en-US" sz="1600" kern="100">
                          <a:latin typeface="Times New Roman"/>
                          <a:ea typeface="宋体"/>
                          <a:cs typeface="Times New Roman"/>
                        </a:rPr>
                        <a:t>name</a:t>
                      </a:r>
                      <a:r>
                        <a:rPr lang="zh-CN" sz="1600" kern="100">
                          <a:latin typeface="Times New Roman"/>
                          <a:ea typeface="宋体"/>
                          <a:cs typeface="Times New Roman"/>
                        </a:rPr>
                        <a:t>，其值为</a:t>
                      </a:r>
                      <a:r>
                        <a:rPr lang="en-US" sz="1600" kern="100">
                          <a:latin typeface="Times New Roman"/>
                          <a:ea typeface="宋体"/>
                          <a:cs typeface="Times New Roman"/>
                        </a:rPr>
                        <a:t>obj</a:t>
                      </a:r>
                      <a:endParaRPr lang="zh-CN" sz="1600" kern="100">
                        <a:latin typeface="Calibri"/>
                        <a:ea typeface="宋体"/>
                        <a:cs typeface="Times New Roman"/>
                      </a:endParaRPr>
                    </a:p>
                  </a:txBody>
                  <a:tcPr marL="68580" marR="68580" marT="0" marB="0" anchor="ctr"/>
                </a:tc>
              </a:tr>
              <a:tr h="321946">
                <a:tc>
                  <a:txBody>
                    <a:bodyPr/>
                    <a:lstStyle/>
                    <a:p>
                      <a:pPr algn="just">
                        <a:spcAft>
                          <a:spcPts val="0"/>
                        </a:spcAft>
                      </a:pPr>
                      <a:r>
                        <a:rPr lang="en-US" sz="1600" kern="100">
                          <a:latin typeface="Times New Roman"/>
                          <a:ea typeface="宋体"/>
                          <a:cs typeface="Times New Roman"/>
                        </a:rPr>
                        <a:t>void removeAttribute(String name)</a:t>
                      </a:r>
                      <a:endParaRPr lang="zh-CN" sz="1600" kern="100">
                        <a:latin typeface="Calibri"/>
                        <a:ea typeface="宋体"/>
                        <a:cs typeface="Times New Roman"/>
                      </a:endParaRPr>
                    </a:p>
                  </a:txBody>
                  <a:tcPr marL="68580" marR="68580" marT="0" marB="0" anchor="ctr"/>
                </a:tc>
                <a:tc>
                  <a:txBody>
                    <a:bodyPr/>
                    <a:lstStyle/>
                    <a:p>
                      <a:pPr algn="just">
                        <a:spcAft>
                          <a:spcPts val="0"/>
                        </a:spcAft>
                      </a:pPr>
                      <a:r>
                        <a:rPr lang="zh-CN" sz="1600" kern="100">
                          <a:latin typeface="Times New Roman"/>
                          <a:ea typeface="宋体"/>
                          <a:cs typeface="Times New Roman"/>
                        </a:rPr>
                        <a:t>删除默认页面范围或特定对象范围内的属性</a:t>
                      </a:r>
                      <a:r>
                        <a:rPr lang="en-US" sz="1600" kern="100">
                          <a:latin typeface="Times New Roman"/>
                          <a:ea typeface="宋体"/>
                          <a:cs typeface="Times New Roman"/>
                        </a:rPr>
                        <a:t>name</a:t>
                      </a:r>
                      <a:endParaRPr lang="zh-CN" sz="1600" kern="100">
                        <a:latin typeface="Calibri"/>
                        <a:ea typeface="宋体"/>
                        <a:cs typeface="Times New Roman"/>
                      </a:endParaRPr>
                    </a:p>
                  </a:txBody>
                  <a:tcPr marL="68580" marR="68580" marT="0" marB="0" anchor="ctr"/>
                </a:tc>
              </a:tr>
              <a:tr h="321946">
                <a:tc>
                  <a:txBody>
                    <a:bodyPr/>
                    <a:lstStyle/>
                    <a:p>
                      <a:pPr algn="just">
                        <a:spcAft>
                          <a:spcPts val="0"/>
                        </a:spcAft>
                      </a:pPr>
                      <a:r>
                        <a:rPr lang="en-US" sz="1600" kern="100">
                          <a:latin typeface="Times New Roman"/>
                          <a:ea typeface="宋体"/>
                          <a:cs typeface="Times New Roman"/>
                        </a:rPr>
                        <a:t>Object getAttribute(String name)</a:t>
                      </a:r>
                      <a:endParaRPr lang="zh-CN" sz="1600" kern="100">
                        <a:latin typeface="Calibri"/>
                        <a:ea typeface="宋体"/>
                        <a:cs typeface="Times New Roman"/>
                      </a:endParaRPr>
                    </a:p>
                  </a:txBody>
                  <a:tcPr marL="68580" marR="68580" marT="0" marB="0" anchor="ctr"/>
                </a:tc>
                <a:tc>
                  <a:txBody>
                    <a:bodyPr/>
                    <a:lstStyle/>
                    <a:p>
                      <a:pPr algn="just">
                        <a:spcAft>
                          <a:spcPts val="0"/>
                        </a:spcAft>
                      </a:pPr>
                      <a:r>
                        <a:rPr lang="zh-CN" sz="1600" kern="100">
                          <a:latin typeface="Times New Roman"/>
                          <a:ea typeface="宋体"/>
                          <a:cs typeface="Times New Roman"/>
                        </a:rPr>
                        <a:t>获取默认页面范围或特定对象范围内的属性</a:t>
                      </a:r>
                      <a:r>
                        <a:rPr lang="en-US" sz="1600" kern="100">
                          <a:latin typeface="Times New Roman"/>
                          <a:ea typeface="宋体"/>
                          <a:cs typeface="Times New Roman"/>
                        </a:rPr>
                        <a:t>name</a:t>
                      </a:r>
                      <a:endParaRPr lang="zh-CN" sz="1600" kern="100">
                        <a:latin typeface="Calibri"/>
                        <a:ea typeface="宋体"/>
                        <a:cs typeface="Times New Roman"/>
                      </a:endParaRPr>
                    </a:p>
                  </a:txBody>
                  <a:tcPr marL="68580" marR="68580" marT="0" marB="0" anchor="ctr"/>
                </a:tc>
              </a:tr>
              <a:tr h="321946">
                <a:tc>
                  <a:txBody>
                    <a:bodyPr/>
                    <a:lstStyle/>
                    <a:p>
                      <a:pPr algn="just">
                        <a:spcAft>
                          <a:spcPts val="0"/>
                        </a:spcAft>
                      </a:pPr>
                      <a:r>
                        <a:rPr lang="en-US" sz="1600" kern="100">
                          <a:latin typeface="Times New Roman"/>
                          <a:ea typeface="宋体"/>
                          <a:cs typeface="Times New Roman"/>
                        </a:rPr>
                        <a:t>void forward(String url)</a:t>
                      </a:r>
                      <a:endParaRPr lang="zh-CN" sz="1600" kern="100">
                        <a:latin typeface="Calibri"/>
                        <a:ea typeface="宋体"/>
                        <a:cs typeface="Times New Roman"/>
                      </a:endParaRPr>
                    </a:p>
                  </a:txBody>
                  <a:tcPr marL="68580" marR="68580" marT="0" marB="0" anchor="ctr"/>
                </a:tc>
                <a:tc>
                  <a:txBody>
                    <a:bodyPr/>
                    <a:lstStyle/>
                    <a:p>
                      <a:pPr algn="just">
                        <a:spcAft>
                          <a:spcPts val="0"/>
                        </a:spcAft>
                      </a:pPr>
                      <a:r>
                        <a:rPr lang="zh-CN" sz="1600" kern="100">
                          <a:latin typeface="Times New Roman"/>
                          <a:ea typeface="宋体"/>
                          <a:cs typeface="Times New Roman"/>
                        </a:rPr>
                        <a:t>将当前页面重定向到另一个页面或</a:t>
                      </a:r>
                      <a:r>
                        <a:rPr lang="en-US" sz="1600" kern="100">
                          <a:latin typeface="Times New Roman"/>
                          <a:ea typeface="宋体"/>
                          <a:cs typeface="Times New Roman"/>
                        </a:rPr>
                        <a:t>Servlet</a:t>
                      </a:r>
                      <a:r>
                        <a:rPr lang="zh-CN" sz="1600" kern="100">
                          <a:latin typeface="Times New Roman"/>
                          <a:ea typeface="宋体"/>
                          <a:cs typeface="Times New Roman"/>
                        </a:rPr>
                        <a:t>对象</a:t>
                      </a:r>
                      <a:endParaRPr lang="zh-CN" sz="1600" kern="100">
                        <a:latin typeface="Calibri"/>
                        <a:ea typeface="宋体"/>
                        <a:cs typeface="Times New Roman"/>
                      </a:endParaRPr>
                    </a:p>
                  </a:txBody>
                  <a:tcPr marL="68580" marR="68580" marT="0" marB="0" anchor="ctr"/>
                </a:tc>
              </a:tr>
              <a:tr h="321946">
                <a:tc>
                  <a:txBody>
                    <a:bodyPr/>
                    <a:lstStyle/>
                    <a:p>
                      <a:pPr algn="just">
                        <a:spcAft>
                          <a:spcPts val="0"/>
                        </a:spcAft>
                      </a:pPr>
                      <a:r>
                        <a:rPr lang="en-US" sz="1600" kern="100">
                          <a:latin typeface="Times New Roman"/>
                          <a:ea typeface="宋体"/>
                          <a:cs typeface="Times New Roman"/>
                        </a:rPr>
                        <a:t>Exception getException()</a:t>
                      </a:r>
                      <a:endParaRPr lang="zh-CN" sz="1600" kern="100">
                        <a:latin typeface="Calibri"/>
                        <a:ea typeface="宋体"/>
                        <a:cs typeface="Times New Roman"/>
                      </a:endParaRPr>
                    </a:p>
                  </a:txBody>
                  <a:tcPr marL="68580" marR="68580" marT="0" marB="0" anchor="ctr"/>
                </a:tc>
                <a:tc>
                  <a:txBody>
                    <a:bodyPr/>
                    <a:lstStyle/>
                    <a:p>
                      <a:pPr algn="just">
                        <a:spcAft>
                          <a:spcPts val="0"/>
                        </a:spcAft>
                      </a:pPr>
                      <a:r>
                        <a:rPr lang="zh-CN" sz="1600" kern="100" dirty="0">
                          <a:latin typeface="Times New Roman"/>
                          <a:ea typeface="宋体"/>
                          <a:cs typeface="Times New Roman"/>
                        </a:rPr>
                        <a:t>获取当前网页的异常对象</a:t>
                      </a:r>
                      <a:endParaRPr lang="zh-CN" sz="1600" kern="100" dirty="0">
                        <a:latin typeface="Calibri"/>
                        <a:ea typeface="宋体"/>
                        <a:cs typeface="Times New Roman"/>
                      </a:endParaRPr>
                    </a:p>
                  </a:txBody>
                  <a:tcPr marL="68580" marR="68580" marT="0" marB="0" anchor="ctr"/>
                </a:tc>
              </a:tr>
              <a:tr h="643893">
                <a:tc>
                  <a:txBody>
                    <a:bodyPr/>
                    <a:lstStyle/>
                    <a:p>
                      <a:pPr algn="just">
                        <a:spcAft>
                          <a:spcPts val="0"/>
                        </a:spcAft>
                      </a:pPr>
                      <a:r>
                        <a:rPr lang="en-US" sz="1600" kern="100" dirty="0">
                          <a:latin typeface="Times New Roman"/>
                          <a:ea typeface="宋体"/>
                          <a:cs typeface="Times New Roman"/>
                        </a:rPr>
                        <a:t>Object </a:t>
                      </a:r>
                      <a:r>
                        <a:rPr lang="en-US" sz="1600" kern="100" dirty="0" err="1">
                          <a:latin typeface="Times New Roman"/>
                          <a:ea typeface="宋体"/>
                          <a:cs typeface="Times New Roman"/>
                        </a:rPr>
                        <a:t>findAttribute</a:t>
                      </a:r>
                      <a:r>
                        <a:rPr lang="en-US" sz="1600" kern="100" dirty="0">
                          <a:latin typeface="Times New Roman"/>
                          <a:ea typeface="宋体"/>
                          <a:cs typeface="Times New Roman"/>
                        </a:rPr>
                        <a:t>(String name)</a:t>
                      </a:r>
                      <a:endParaRPr lang="zh-CN" sz="1600" kern="100" dirty="0">
                        <a:latin typeface="Calibri"/>
                        <a:ea typeface="宋体"/>
                        <a:cs typeface="Times New Roman"/>
                      </a:endParaRPr>
                    </a:p>
                  </a:txBody>
                  <a:tcPr marL="68580" marR="68580" marT="0" marB="0" anchor="ctr">
                    <a:lnB w="12700" cmpd="sng">
                      <a:noFill/>
                    </a:lnB>
                  </a:tcPr>
                </a:tc>
                <a:tc>
                  <a:txBody>
                    <a:bodyPr/>
                    <a:lstStyle/>
                    <a:p>
                      <a:pPr algn="just">
                        <a:spcAft>
                          <a:spcPts val="0"/>
                        </a:spcAft>
                      </a:pPr>
                      <a:r>
                        <a:rPr lang="zh-CN" sz="1600" kern="100" dirty="0">
                          <a:latin typeface="Times New Roman"/>
                          <a:ea typeface="宋体"/>
                          <a:cs typeface="Times New Roman"/>
                        </a:rPr>
                        <a:t>查找在所有范围内属性名称为</a:t>
                      </a:r>
                      <a:r>
                        <a:rPr lang="en-US" sz="1600" kern="100" dirty="0">
                          <a:latin typeface="Times New Roman"/>
                          <a:ea typeface="宋体"/>
                          <a:cs typeface="Times New Roman"/>
                        </a:rPr>
                        <a:t>name</a:t>
                      </a:r>
                      <a:r>
                        <a:rPr lang="zh-CN" sz="1600" kern="100" dirty="0">
                          <a:latin typeface="Times New Roman"/>
                          <a:ea typeface="宋体"/>
                          <a:cs typeface="Times New Roman"/>
                        </a:rPr>
                        <a:t>的属性</a:t>
                      </a:r>
                      <a:endParaRPr lang="zh-CN" sz="1600" kern="100" dirty="0">
                        <a:latin typeface="Calibri"/>
                        <a:ea typeface="宋体"/>
                        <a:cs typeface="Times New Roman"/>
                      </a:endParaRPr>
                    </a:p>
                  </a:txBody>
                  <a:tcPr marL="68580" marR="68580" marT="0" marB="0" anchor="ctr">
                    <a:lnB w="12700" cmpd="sng">
                      <a:noFill/>
                    </a:lnB>
                  </a:tcPr>
                </a:tc>
              </a:tr>
            </a:tbl>
          </a:graphicData>
        </a:graphic>
      </p:graphicFrame>
      <p:sp>
        <p:nvSpPr>
          <p:cNvPr id="4" name="灯片编号占位符 3"/>
          <p:cNvSpPr>
            <a:spLocks noGrp="1"/>
          </p:cNvSpPr>
          <p:nvPr>
            <p:ph type="sldNum" sz="quarter" idx="15"/>
          </p:nvPr>
        </p:nvSpPr>
        <p:spPr/>
        <p:txBody>
          <a:bodyPr/>
          <a:lstStyle/>
          <a:p>
            <a:fld id="{0A9F2AF4-94C5-46B7-9CC1-72E6F50F7F54}" type="slidenum">
              <a:rPr lang="zh-CN" altLang="en-US" smtClean="0"/>
              <a:pPr/>
              <a:t>18</a:t>
            </a:fld>
            <a:endParaRPr lang="zh-CN" altLang="en-US"/>
          </a:p>
        </p:txBody>
      </p:sp>
      <p:sp>
        <p:nvSpPr>
          <p:cNvPr id="5" name="页脚占位符 4"/>
          <p:cNvSpPr>
            <a:spLocks noGrp="1"/>
          </p:cNvSpPr>
          <p:nvPr>
            <p:ph type="ftr" sz="quarter" idx="16"/>
          </p:nvPr>
        </p:nvSpPr>
        <p:spPr/>
        <p:txBody>
          <a:bodyPr vert="vert270"/>
          <a:lstStyle/>
          <a:p>
            <a:r>
              <a:rPr lang="zh-CN" altLang="en-US" dirty="0" smtClean="0"/>
              <a:t>清华大学出版社</a:t>
            </a:r>
            <a:endParaRPr lang="zh-CN" alt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 out</a:t>
            </a:r>
            <a:r>
              <a:rPr lang="zh-CN" altLang="en-US" dirty="0" smtClean="0"/>
              <a:t>对象</a:t>
            </a:r>
            <a:endParaRPr lang="zh-CN" altLang="en-US" dirty="0"/>
          </a:p>
        </p:txBody>
      </p:sp>
      <p:sp>
        <p:nvSpPr>
          <p:cNvPr id="3" name="内容占位符 2"/>
          <p:cNvSpPr>
            <a:spLocks noGrp="1"/>
          </p:cNvSpPr>
          <p:nvPr>
            <p:ph sz="quarter" idx="1"/>
          </p:nvPr>
        </p:nvSpPr>
        <p:spPr/>
        <p:txBody>
          <a:bodyPr>
            <a:normAutofit fontScale="92500" lnSpcReduction="20000"/>
          </a:bodyPr>
          <a:lstStyle/>
          <a:p>
            <a:r>
              <a:rPr lang="en-US" dirty="0" smtClean="0"/>
              <a:t>out</a:t>
            </a:r>
            <a:r>
              <a:rPr lang="zh-CN" altLang="en-US" dirty="0" smtClean="0"/>
              <a:t>对象的主要作用是向</a:t>
            </a:r>
            <a:r>
              <a:rPr lang="en-US" dirty="0" smtClean="0"/>
              <a:t>JSP</a:t>
            </a:r>
            <a:r>
              <a:rPr lang="zh-CN" altLang="en-US" dirty="0" smtClean="0"/>
              <a:t>页面上输出各种类型的数据，并且管理</a:t>
            </a:r>
            <a:r>
              <a:rPr lang="en-US" dirty="0" smtClean="0"/>
              <a:t>Web</a:t>
            </a:r>
            <a:r>
              <a:rPr lang="zh-CN" altLang="en-US" dirty="0" smtClean="0"/>
              <a:t>服务器上的输出缓冲区。</a:t>
            </a:r>
            <a:r>
              <a:rPr lang="en-US" dirty="0" smtClean="0"/>
              <a:t>out</a:t>
            </a:r>
            <a:r>
              <a:rPr lang="zh-CN" altLang="en-US" dirty="0" smtClean="0"/>
              <a:t>对象可以向</a:t>
            </a:r>
            <a:r>
              <a:rPr lang="en-US" dirty="0" smtClean="0"/>
              <a:t>JSP</a:t>
            </a:r>
            <a:r>
              <a:rPr lang="zh-CN" altLang="en-US" dirty="0" smtClean="0"/>
              <a:t>页面中输出文本内容，也可以输出</a:t>
            </a:r>
            <a:r>
              <a:rPr lang="en-US" dirty="0" smtClean="0"/>
              <a:t>HTML</a:t>
            </a:r>
            <a:r>
              <a:rPr lang="zh-CN" altLang="en-US" dirty="0" smtClean="0"/>
              <a:t>标签和</a:t>
            </a:r>
            <a:r>
              <a:rPr lang="en-US" dirty="0" smtClean="0"/>
              <a:t>JavaScript</a:t>
            </a:r>
            <a:r>
              <a:rPr lang="zh-CN" altLang="en-US" dirty="0" smtClean="0"/>
              <a:t>脚本。</a:t>
            </a:r>
            <a:endParaRPr lang="en-US" altLang="zh-CN" dirty="0" smtClean="0"/>
          </a:p>
          <a:p>
            <a:r>
              <a:rPr lang="zh-CN" altLang="en-US" dirty="0" smtClean="0"/>
              <a:t>示例：</a:t>
            </a:r>
            <a:endParaRPr lang="en-US" altLang="zh-CN" dirty="0" smtClean="0"/>
          </a:p>
          <a:p>
            <a:pPr lvl="1">
              <a:buNone/>
            </a:pPr>
            <a:r>
              <a:rPr lang="en-US" sz="1800" dirty="0" smtClean="0"/>
              <a:t>	//</a:t>
            </a:r>
            <a:r>
              <a:rPr lang="zh-CN" altLang="en-US" sz="1800" dirty="0" smtClean="0"/>
              <a:t>向</a:t>
            </a:r>
            <a:r>
              <a:rPr lang="en-US" sz="1800" dirty="0" smtClean="0"/>
              <a:t>JSP</a:t>
            </a:r>
            <a:r>
              <a:rPr lang="zh-CN" altLang="en-US" sz="1800" dirty="0" smtClean="0"/>
              <a:t>页面中输出文本</a:t>
            </a:r>
          </a:p>
          <a:p>
            <a:pPr lvl="1">
              <a:buNone/>
            </a:pPr>
            <a:r>
              <a:rPr lang="en-US" sz="1800" dirty="0" smtClean="0"/>
              <a:t>	</a:t>
            </a:r>
            <a:r>
              <a:rPr lang="en-US" sz="1800" dirty="0" err="1" smtClean="0"/>
              <a:t>out.print</a:t>
            </a:r>
            <a:r>
              <a:rPr lang="en-US" sz="1800" dirty="0" smtClean="0"/>
              <a:t>("</a:t>
            </a:r>
            <a:r>
              <a:rPr lang="zh-CN" altLang="en-US" sz="1800" dirty="0" smtClean="0"/>
              <a:t>明德新民，至于至善</a:t>
            </a:r>
            <a:r>
              <a:rPr lang="en-US" sz="1800" dirty="0" smtClean="0"/>
              <a:t>");</a:t>
            </a:r>
            <a:endParaRPr lang="zh-CN" altLang="en-US" sz="1800" dirty="0" smtClean="0"/>
          </a:p>
          <a:p>
            <a:pPr lvl="1">
              <a:buNone/>
            </a:pPr>
            <a:r>
              <a:rPr lang="en-US" sz="1800" dirty="0" smtClean="0"/>
              <a:t>	</a:t>
            </a:r>
            <a:r>
              <a:rPr lang="en-US" sz="1800" dirty="0" err="1" smtClean="0"/>
              <a:t>out.newLine</a:t>
            </a:r>
            <a:r>
              <a:rPr lang="en-US" sz="1800" dirty="0" smtClean="0"/>
              <a:t>();</a:t>
            </a:r>
            <a:endParaRPr lang="zh-CN" altLang="en-US" sz="1800" dirty="0" smtClean="0"/>
          </a:p>
          <a:p>
            <a:pPr lvl="1">
              <a:buNone/>
            </a:pPr>
            <a:r>
              <a:rPr lang="en-US" sz="1800" dirty="0" smtClean="0"/>
              <a:t>	//</a:t>
            </a:r>
            <a:r>
              <a:rPr lang="zh-CN" altLang="en-US" sz="1800" dirty="0" smtClean="0"/>
              <a:t>输出</a:t>
            </a:r>
            <a:r>
              <a:rPr lang="en-US" sz="1800" dirty="0" smtClean="0"/>
              <a:t>HTML</a:t>
            </a:r>
            <a:r>
              <a:rPr lang="zh-CN" altLang="en-US" sz="1800" dirty="0" smtClean="0"/>
              <a:t>标签</a:t>
            </a:r>
          </a:p>
          <a:p>
            <a:pPr lvl="1">
              <a:buNone/>
            </a:pPr>
            <a:r>
              <a:rPr lang="en-US" sz="1800" dirty="0" smtClean="0"/>
              <a:t>	</a:t>
            </a:r>
            <a:r>
              <a:rPr lang="en-US" sz="1800" dirty="0" err="1" smtClean="0"/>
              <a:t>out.print</a:t>
            </a:r>
            <a:r>
              <a:rPr lang="en-US" sz="1800" dirty="0" smtClean="0"/>
              <a:t>("&lt;</a:t>
            </a:r>
            <a:r>
              <a:rPr lang="en-US" sz="1800" dirty="0" err="1" smtClean="0"/>
              <a:t>br</a:t>
            </a:r>
            <a:r>
              <a:rPr lang="en-US" sz="1800" dirty="0" smtClean="0"/>
              <a:t>&gt;");</a:t>
            </a:r>
          </a:p>
          <a:p>
            <a:pPr lvl="1">
              <a:buNone/>
            </a:pPr>
            <a:endParaRPr lang="en-US" sz="1800" dirty="0" smtClean="0"/>
          </a:p>
          <a:p>
            <a:pPr lvl="2">
              <a:buNone/>
            </a:pPr>
            <a:r>
              <a:rPr lang="zh-CN" altLang="en-US" dirty="0" smtClean="0"/>
              <a:t>缓冲区的大小为：</a:t>
            </a:r>
            <a:r>
              <a:rPr lang="en-US" dirty="0" smtClean="0"/>
              <a:t>&lt;%=</a:t>
            </a:r>
            <a:r>
              <a:rPr lang="en-US" dirty="0" err="1" smtClean="0"/>
              <a:t>out.getBufferSize</a:t>
            </a:r>
            <a:r>
              <a:rPr lang="en-US" dirty="0" smtClean="0"/>
              <a:t>() %&gt;&lt;</a:t>
            </a:r>
            <a:r>
              <a:rPr lang="en-US" dirty="0" err="1" smtClean="0"/>
              <a:t>br</a:t>
            </a:r>
            <a:r>
              <a:rPr lang="en-US" dirty="0" smtClean="0"/>
              <a:t>&gt;</a:t>
            </a:r>
            <a:endParaRPr lang="zh-CN" altLang="en-US" sz="2200" dirty="0" smtClean="0"/>
          </a:p>
          <a:p>
            <a:pPr lvl="2">
              <a:buNone/>
            </a:pPr>
            <a:r>
              <a:rPr lang="zh-CN" altLang="en-US" dirty="0" smtClean="0"/>
              <a:t>缓冲区的可用大小为：</a:t>
            </a:r>
            <a:r>
              <a:rPr lang="en-US" dirty="0" smtClean="0"/>
              <a:t>&lt;%=</a:t>
            </a:r>
            <a:r>
              <a:rPr lang="en-US" dirty="0" err="1" smtClean="0"/>
              <a:t>out.getRemaining</a:t>
            </a:r>
            <a:r>
              <a:rPr lang="en-US" dirty="0" smtClean="0"/>
              <a:t>() %&gt;&lt;</a:t>
            </a:r>
            <a:r>
              <a:rPr lang="en-US" dirty="0" err="1" smtClean="0"/>
              <a:t>br</a:t>
            </a:r>
            <a:r>
              <a:rPr lang="en-US" dirty="0" smtClean="0"/>
              <a:t>&gt;</a:t>
            </a:r>
            <a:endParaRPr lang="zh-CN" altLang="en-US" sz="2200" dirty="0" smtClean="0"/>
          </a:p>
          <a:p>
            <a:pPr lvl="2">
              <a:buNone/>
            </a:pPr>
            <a:r>
              <a:rPr lang="zh-CN" altLang="en-US" dirty="0" smtClean="0"/>
              <a:t>是否为自动清空缓冲区</a:t>
            </a:r>
            <a:r>
              <a:rPr lang="en-US" dirty="0" smtClean="0"/>
              <a:t>&lt;%=</a:t>
            </a:r>
            <a:r>
              <a:rPr lang="en-US" dirty="0" err="1" smtClean="0"/>
              <a:t>out.isAutoFlush</a:t>
            </a:r>
            <a:r>
              <a:rPr lang="en-US" dirty="0" smtClean="0"/>
              <a:t>() %&gt;</a:t>
            </a:r>
          </a:p>
          <a:p>
            <a:pPr lvl="2">
              <a:buNone/>
            </a:pPr>
            <a:endParaRPr lang="zh-CN" altLang="en-US" dirty="0" smtClean="0"/>
          </a:p>
          <a:p>
            <a:pPr lvl="2">
              <a:buNone/>
            </a:pPr>
            <a:r>
              <a:rPr lang="en-US" dirty="0" smtClean="0"/>
              <a:t>//</a:t>
            </a:r>
            <a:r>
              <a:rPr lang="zh-CN" altLang="en-US" dirty="0" smtClean="0"/>
              <a:t>输出</a:t>
            </a:r>
            <a:r>
              <a:rPr lang="en-US" dirty="0" smtClean="0"/>
              <a:t>JavaScript</a:t>
            </a:r>
            <a:r>
              <a:rPr lang="zh-CN" altLang="en-US" dirty="0" smtClean="0"/>
              <a:t>脚本</a:t>
            </a:r>
          </a:p>
          <a:p>
            <a:pPr lvl="2">
              <a:buNone/>
            </a:pPr>
            <a:r>
              <a:rPr lang="en-US" dirty="0" err="1" smtClean="0"/>
              <a:t>out.println</a:t>
            </a:r>
            <a:r>
              <a:rPr lang="en-US" dirty="0" smtClean="0"/>
              <a:t>("&lt;SCRIPT type=\"text/</a:t>
            </a:r>
            <a:r>
              <a:rPr lang="en-US" dirty="0" err="1" smtClean="0"/>
              <a:t>javascript</a:t>
            </a:r>
            <a:r>
              <a:rPr lang="en-US" dirty="0" smtClean="0"/>
              <a:t>\"&gt;alert(\"</a:t>
            </a:r>
            <a:r>
              <a:rPr lang="zh-CN" altLang="en-US" dirty="0" smtClean="0"/>
              <a:t>测试</a:t>
            </a:r>
            <a:r>
              <a:rPr lang="en-US" dirty="0" smtClean="0"/>
              <a:t>out</a:t>
            </a:r>
            <a:r>
              <a:rPr lang="zh-CN" altLang="en-US" dirty="0" smtClean="0"/>
              <a:t>对象的使用！</a:t>
            </a:r>
            <a:r>
              <a:rPr lang="en-US" dirty="0" smtClean="0"/>
              <a:t>\");&lt;/SCRIPT&gt;");</a:t>
            </a:r>
            <a:endParaRPr lang="zh-CN" altLang="en-US" dirty="0" smtClean="0"/>
          </a:p>
          <a:p>
            <a:endParaRPr lang="zh-CN" altLang="en-US" dirty="0"/>
          </a:p>
        </p:txBody>
      </p:sp>
      <p:sp>
        <p:nvSpPr>
          <p:cNvPr id="4" name="灯片编号占位符 3"/>
          <p:cNvSpPr>
            <a:spLocks noGrp="1"/>
          </p:cNvSpPr>
          <p:nvPr>
            <p:ph type="sldNum" sz="quarter" idx="15"/>
          </p:nvPr>
        </p:nvSpPr>
        <p:spPr/>
        <p:txBody>
          <a:bodyPr/>
          <a:lstStyle/>
          <a:p>
            <a:fld id="{0A9F2AF4-94C5-46B7-9CC1-72E6F50F7F54}" type="slidenum">
              <a:rPr lang="zh-CN" altLang="en-US" smtClean="0"/>
              <a:pPr/>
              <a:t>19</a:t>
            </a:fld>
            <a:endParaRPr lang="zh-CN" altLang="en-US"/>
          </a:p>
        </p:txBody>
      </p:sp>
      <p:sp>
        <p:nvSpPr>
          <p:cNvPr id="5" name="页脚占位符 4"/>
          <p:cNvSpPr>
            <a:spLocks noGrp="1"/>
          </p:cNvSpPr>
          <p:nvPr>
            <p:ph type="ftr" sz="quarter" idx="16"/>
          </p:nvPr>
        </p:nvSpPr>
        <p:spPr/>
        <p:txBody>
          <a:bodyPr vert="vert270"/>
          <a:lstStyle/>
          <a:p>
            <a:r>
              <a:rPr lang="zh-CN" altLang="en-US" dirty="0" smtClean="0"/>
              <a:t>清华大学出版社</a:t>
            </a:r>
            <a:endParaRPr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JSP</a:t>
            </a:r>
            <a:r>
              <a:rPr lang="zh-CN" altLang="en-US" dirty="0" smtClean="0"/>
              <a:t>内置对象</a:t>
            </a:r>
            <a:endParaRPr lang="zh-CN" altLang="en-US" dirty="0"/>
          </a:p>
        </p:txBody>
      </p:sp>
      <p:sp>
        <p:nvSpPr>
          <p:cNvPr id="3" name="内容占位符 2"/>
          <p:cNvSpPr>
            <a:spLocks noGrp="1"/>
          </p:cNvSpPr>
          <p:nvPr>
            <p:ph sz="quarter" idx="1"/>
          </p:nvPr>
        </p:nvSpPr>
        <p:spPr/>
        <p:txBody>
          <a:bodyPr/>
          <a:lstStyle/>
          <a:p>
            <a:r>
              <a:rPr lang="zh-CN" altLang="en-US" sz="2800" dirty="0" smtClean="0">
                <a:solidFill>
                  <a:srgbClr val="00B050"/>
                </a:solidFill>
                <a:latin typeface="微软雅黑" pitchFamily="34" charset="-122"/>
                <a:ea typeface="微软雅黑" pitchFamily="34" charset="-122"/>
              </a:rPr>
              <a:t>本章要点：</a:t>
            </a:r>
            <a:endParaRPr lang="en-US" sz="2800" dirty="0" smtClean="0">
              <a:solidFill>
                <a:srgbClr val="00B050"/>
              </a:solidFill>
              <a:latin typeface="微软雅黑" pitchFamily="34" charset="-122"/>
              <a:ea typeface="微软雅黑" pitchFamily="34" charset="-122"/>
            </a:endParaRPr>
          </a:p>
          <a:p>
            <a:pPr marL="1160463" lvl="1" indent="363538"/>
            <a:r>
              <a:rPr lang="en-US" dirty="0" smtClean="0"/>
              <a:t>request</a:t>
            </a:r>
            <a:r>
              <a:rPr lang="zh-CN" altLang="en-US" dirty="0" smtClean="0"/>
              <a:t>对象</a:t>
            </a:r>
          </a:p>
          <a:p>
            <a:pPr marL="1160463" lvl="1" indent="363538"/>
            <a:r>
              <a:rPr lang="en-US" dirty="0" smtClean="0"/>
              <a:t>response</a:t>
            </a:r>
            <a:r>
              <a:rPr lang="zh-CN" altLang="en-US" dirty="0" smtClean="0"/>
              <a:t>对象</a:t>
            </a:r>
          </a:p>
          <a:p>
            <a:pPr marL="1160463" lvl="1" indent="363538"/>
            <a:r>
              <a:rPr lang="en-US" dirty="0" smtClean="0"/>
              <a:t>page</a:t>
            </a:r>
            <a:r>
              <a:rPr lang="zh-CN" altLang="en-US" dirty="0" smtClean="0"/>
              <a:t>对象</a:t>
            </a:r>
          </a:p>
          <a:p>
            <a:pPr marL="1160463" lvl="1" indent="363538"/>
            <a:r>
              <a:rPr lang="en-US" dirty="0" err="1" smtClean="0"/>
              <a:t>pageContext</a:t>
            </a:r>
            <a:r>
              <a:rPr lang="zh-CN" altLang="en-US" dirty="0" smtClean="0"/>
              <a:t>对象</a:t>
            </a:r>
          </a:p>
          <a:p>
            <a:pPr marL="1160463" lvl="1" indent="363538"/>
            <a:r>
              <a:rPr lang="en-US" dirty="0" smtClean="0"/>
              <a:t>out</a:t>
            </a:r>
            <a:r>
              <a:rPr lang="zh-CN" altLang="en-US" dirty="0" smtClean="0"/>
              <a:t>对象</a:t>
            </a:r>
          </a:p>
          <a:p>
            <a:pPr marL="1160463" lvl="1" indent="363538"/>
            <a:r>
              <a:rPr lang="en-US" dirty="0" smtClean="0"/>
              <a:t>session</a:t>
            </a:r>
            <a:r>
              <a:rPr lang="zh-CN" altLang="en-US" dirty="0" smtClean="0"/>
              <a:t>对象</a:t>
            </a:r>
          </a:p>
          <a:p>
            <a:pPr marL="1160463" lvl="1" indent="363538"/>
            <a:r>
              <a:rPr lang="en-US" dirty="0" smtClean="0"/>
              <a:t>application</a:t>
            </a:r>
            <a:r>
              <a:rPr lang="zh-CN" altLang="en-US" dirty="0" smtClean="0"/>
              <a:t>对象</a:t>
            </a:r>
          </a:p>
          <a:p>
            <a:pPr marL="1160463" lvl="1" indent="363538"/>
            <a:r>
              <a:rPr lang="en-US" dirty="0" err="1" smtClean="0"/>
              <a:t>config</a:t>
            </a:r>
            <a:r>
              <a:rPr lang="zh-CN" altLang="en-US" dirty="0" smtClean="0"/>
              <a:t>对象</a:t>
            </a:r>
          </a:p>
          <a:p>
            <a:pPr marL="1160463" lvl="1" indent="363538"/>
            <a:r>
              <a:rPr lang="en-US" dirty="0" smtClean="0"/>
              <a:t>exception</a:t>
            </a:r>
            <a:r>
              <a:rPr lang="zh-CN" altLang="en-US" dirty="0" smtClean="0"/>
              <a:t>对象</a:t>
            </a:r>
          </a:p>
          <a:p>
            <a:pPr lvl="1"/>
            <a:endParaRPr lang="zh-CN" altLang="en-US" dirty="0"/>
          </a:p>
        </p:txBody>
      </p:sp>
      <p:sp>
        <p:nvSpPr>
          <p:cNvPr id="4" name="灯片编号占位符 3"/>
          <p:cNvSpPr>
            <a:spLocks noGrp="1"/>
          </p:cNvSpPr>
          <p:nvPr>
            <p:ph type="sldNum" sz="quarter" idx="15"/>
          </p:nvPr>
        </p:nvSpPr>
        <p:spPr/>
        <p:txBody>
          <a:bodyPr/>
          <a:lstStyle/>
          <a:p>
            <a:fld id="{0A9F2AF4-94C5-46B7-9CC1-72E6F50F7F54}" type="slidenum">
              <a:rPr lang="zh-CN" altLang="en-US" smtClean="0"/>
              <a:pPr/>
              <a:t>2</a:t>
            </a:fld>
            <a:endParaRPr lang="zh-CN" altLang="en-US"/>
          </a:p>
        </p:txBody>
      </p:sp>
      <p:sp>
        <p:nvSpPr>
          <p:cNvPr id="5" name="页脚占位符 4"/>
          <p:cNvSpPr>
            <a:spLocks noGrp="1"/>
          </p:cNvSpPr>
          <p:nvPr>
            <p:ph type="ftr" sz="quarter" idx="16"/>
          </p:nvPr>
        </p:nvSpPr>
        <p:spPr>
          <a:xfrm rot="5400000">
            <a:off x="7715272" y="3143248"/>
            <a:ext cx="1857388" cy="285752"/>
          </a:xfrm>
        </p:spPr>
        <p:txBody>
          <a:bodyPr vert="vert270">
            <a:scene3d>
              <a:camera prst="orthographicFront">
                <a:rot lat="0" lon="0" rev="0"/>
              </a:camera>
              <a:lightRig rig="threePt" dir="t"/>
            </a:scene3d>
          </a:bodyPr>
          <a:lstStyle/>
          <a:p>
            <a:r>
              <a:rPr lang="zh-CN" altLang="en-US" dirty="0" smtClean="0"/>
              <a:t>清华大学出版社</a:t>
            </a:r>
            <a:endParaRPr lang="zh-CN"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 out</a:t>
            </a:r>
            <a:r>
              <a:rPr lang="zh-CN" altLang="en-US" dirty="0" smtClean="0"/>
              <a:t>对象</a:t>
            </a:r>
            <a:endParaRPr lang="zh-CN" altLang="en-US" dirty="0"/>
          </a:p>
        </p:txBody>
      </p:sp>
      <p:graphicFrame>
        <p:nvGraphicFramePr>
          <p:cNvPr id="6" name="内容占位符 5"/>
          <p:cNvGraphicFramePr>
            <a:graphicFrameLocks noGrp="1"/>
          </p:cNvGraphicFramePr>
          <p:nvPr>
            <p:ph sz="quarter" idx="1"/>
          </p:nvPr>
        </p:nvGraphicFramePr>
        <p:xfrm>
          <a:off x="457200" y="1600200"/>
          <a:ext cx="7467600" cy="4546600"/>
        </p:xfrm>
        <a:graphic>
          <a:graphicData uri="http://schemas.openxmlformats.org/drawingml/2006/table">
            <a:tbl>
              <a:tblPr firstRow="1" bandRow="1">
                <a:tableStyleId>{5C22544A-7EE6-4342-B048-85BDC9FD1C3A}</a:tableStyleId>
              </a:tblPr>
              <a:tblGrid>
                <a:gridCol w="2328850"/>
                <a:gridCol w="5138750"/>
              </a:tblGrid>
              <a:tr h="370840">
                <a:tc>
                  <a:txBody>
                    <a:bodyPr/>
                    <a:lstStyle/>
                    <a:p>
                      <a:pPr algn="ctr">
                        <a:spcAft>
                          <a:spcPts val="0"/>
                        </a:spcAft>
                      </a:pPr>
                      <a:r>
                        <a:rPr lang="zh-CN" sz="1600" b="1" kern="100">
                          <a:latin typeface="Times New Roman"/>
                          <a:ea typeface="宋体"/>
                          <a:cs typeface="Times New Roman"/>
                        </a:rPr>
                        <a:t>方法</a:t>
                      </a:r>
                      <a:endParaRPr lang="zh-CN" sz="1600" kern="100">
                        <a:latin typeface="Calibri"/>
                        <a:ea typeface="宋体"/>
                        <a:cs typeface="Times New Roman"/>
                      </a:endParaRPr>
                    </a:p>
                  </a:txBody>
                  <a:tcPr marL="68580" marR="68580" marT="0" marB="0" anchor="ctr"/>
                </a:tc>
                <a:tc>
                  <a:txBody>
                    <a:bodyPr/>
                    <a:lstStyle/>
                    <a:p>
                      <a:pPr algn="ctr">
                        <a:spcAft>
                          <a:spcPts val="0"/>
                        </a:spcAft>
                      </a:pPr>
                      <a:r>
                        <a:rPr lang="zh-CN" sz="1600" b="1" kern="100">
                          <a:latin typeface="Times New Roman"/>
                          <a:ea typeface="宋体"/>
                          <a:cs typeface="Times New Roman"/>
                        </a:rPr>
                        <a:t>说明</a:t>
                      </a:r>
                      <a:endParaRPr lang="zh-CN" sz="1600" kern="100">
                        <a:latin typeface="Calibri"/>
                        <a:ea typeface="宋体"/>
                        <a:cs typeface="Times New Roman"/>
                      </a:endParaRPr>
                    </a:p>
                  </a:txBody>
                  <a:tcPr marL="68580" marR="68580" marT="0" marB="0" anchor="ctr"/>
                </a:tc>
              </a:tr>
              <a:tr h="370840">
                <a:tc>
                  <a:txBody>
                    <a:bodyPr/>
                    <a:lstStyle/>
                    <a:p>
                      <a:pPr algn="just">
                        <a:spcAft>
                          <a:spcPts val="0"/>
                        </a:spcAft>
                      </a:pPr>
                      <a:r>
                        <a:rPr lang="en-US" sz="1600" kern="100">
                          <a:latin typeface="Times New Roman"/>
                          <a:ea typeface="宋体"/>
                          <a:cs typeface="Times New Roman"/>
                        </a:rPr>
                        <a:t>void print(DateType p)</a:t>
                      </a:r>
                      <a:endParaRPr lang="zh-CN" sz="1600" kern="100">
                        <a:latin typeface="Calibri"/>
                        <a:ea typeface="宋体"/>
                        <a:cs typeface="Times New Roman"/>
                      </a:endParaRPr>
                    </a:p>
                  </a:txBody>
                  <a:tcPr marL="68580" marR="68580" marT="0" marB="0" anchor="ctr"/>
                </a:tc>
                <a:tc>
                  <a:txBody>
                    <a:bodyPr/>
                    <a:lstStyle/>
                    <a:p>
                      <a:pPr algn="just">
                        <a:spcAft>
                          <a:spcPts val="0"/>
                        </a:spcAft>
                      </a:pPr>
                      <a:r>
                        <a:rPr lang="zh-CN" sz="1600" kern="100">
                          <a:latin typeface="Times New Roman"/>
                          <a:ea typeface="宋体"/>
                          <a:cs typeface="Times New Roman"/>
                        </a:rPr>
                        <a:t>向</a:t>
                      </a:r>
                      <a:r>
                        <a:rPr lang="en-US" sz="1600" kern="100">
                          <a:latin typeface="Times New Roman"/>
                          <a:ea typeface="宋体"/>
                          <a:cs typeface="Times New Roman"/>
                        </a:rPr>
                        <a:t>JSP</a:t>
                      </a:r>
                      <a:r>
                        <a:rPr lang="zh-CN" sz="1600" kern="100">
                          <a:latin typeface="Times New Roman"/>
                          <a:ea typeface="宋体"/>
                          <a:cs typeface="Times New Roman"/>
                        </a:rPr>
                        <a:t>页面中输出数据，但不结束当前行，下一个输出仍将在本行输出</a:t>
                      </a:r>
                      <a:endParaRPr lang="zh-CN" sz="1600" kern="100">
                        <a:latin typeface="Calibri"/>
                        <a:ea typeface="宋体"/>
                        <a:cs typeface="Times New Roman"/>
                      </a:endParaRPr>
                    </a:p>
                  </a:txBody>
                  <a:tcPr marL="68580" marR="68580" marT="0" marB="0" anchor="ctr"/>
                </a:tc>
              </a:tr>
              <a:tr h="370840">
                <a:tc>
                  <a:txBody>
                    <a:bodyPr/>
                    <a:lstStyle/>
                    <a:p>
                      <a:pPr algn="just">
                        <a:spcAft>
                          <a:spcPts val="0"/>
                        </a:spcAft>
                      </a:pPr>
                      <a:r>
                        <a:rPr lang="en-US" sz="1600" kern="100">
                          <a:latin typeface="Times New Roman"/>
                          <a:ea typeface="宋体"/>
                          <a:cs typeface="Times New Roman"/>
                        </a:rPr>
                        <a:t>void println(DateType p)</a:t>
                      </a:r>
                      <a:endParaRPr lang="zh-CN" sz="1600" kern="100">
                        <a:latin typeface="Calibri"/>
                        <a:ea typeface="宋体"/>
                        <a:cs typeface="Times New Roman"/>
                      </a:endParaRPr>
                    </a:p>
                  </a:txBody>
                  <a:tcPr marL="68580" marR="68580" marT="0" marB="0" anchor="ctr"/>
                </a:tc>
                <a:tc>
                  <a:txBody>
                    <a:bodyPr/>
                    <a:lstStyle/>
                    <a:p>
                      <a:pPr algn="just">
                        <a:spcAft>
                          <a:spcPts val="0"/>
                        </a:spcAft>
                      </a:pPr>
                      <a:r>
                        <a:rPr lang="zh-CN" sz="1600" kern="100">
                          <a:latin typeface="Times New Roman"/>
                          <a:ea typeface="宋体"/>
                          <a:cs typeface="Times New Roman"/>
                        </a:rPr>
                        <a:t>向</a:t>
                      </a:r>
                      <a:r>
                        <a:rPr lang="en-US" sz="1600" kern="100">
                          <a:latin typeface="Times New Roman"/>
                          <a:ea typeface="宋体"/>
                          <a:cs typeface="Times New Roman"/>
                        </a:rPr>
                        <a:t>JSP</a:t>
                      </a:r>
                      <a:r>
                        <a:rPr lang="zh-CN" sz="1600" kern="100">
                          <a:latin typeface="Times New Roman"/>
                          <a:ea typeface="宋体"/>
                          <a:cs typeface="Times New Roman"/>
                        </a:rPr>
                        <a:t>页面中输出数据，并且会结束当前行，下一个输出将在下一行输出</a:t>
                      </a:r>
                      <a:endParaRPr lang="zh-CN" sz="1600" kern="100">
                        <a:latin typeface="Calibri"/>
                        <a:ea typeface="宋体"/>
                        <a:cs typeface="Times New Roman"/>
                      </a:endParaRPr>
                    </a:p>
                  </a:txBody>
                  <a:tcPr marL="68580" marR="68580" marT="0" marB="0" anchor="ctr"/>
                </a:tc>
              </a:tr>
              <a:tr h="370840">
                <a:tc>
                  <a:txBody>
                    <a:bodyPr/>
                    <a:lstStyle/>
                    <a:p>
                      <a:pPr algn="just">
                        <a:spcAft>
                          <a:spcPts val="0"/>
                        </a:spcAft>
                      </a:pPr>
                      <a:r>
                        <a:rPr lang="en-US" sz="1600" kern="100">
                          <a:latin typeface="Times New Roman"/>
                          <a:ea typeface="宋体"/>
                          <a:cs typeface="Times New Roman"/>
                        </a:rPr>
                        <a:t>void newline()</a:t>
                      </a:r>
                      <a:endParaRPr lang="zh-CN" sz="1600" kern="100">
                        <a:latin typeface="Calibri"/>
                        <a:ea typeface="宋体"/>
                        <a:cs typeface="Times New Roman"/>
                      </a:endParaRPr>
                    </a:p>
                  </a:txBody>
                  <a:tcPr marL="68580" marR="68580" marT="0" marB="0" anchor="ctr"/>
                </a:tc>
                <a:tc>
                  <a:txBody>
                    <a:bodyPr/>
                    <a:lstStyle/>
                    <a:p>
                      <a:pPr algn="just">
                        <a:spcAft>
                          <a:spcPts val="0"/>
                        </a:spcAft>
                      </a:pPr>
                      <a:r>
                        <a:rPr lang="zh-CN" sz="1600" kern="100">
                          <a:latin typeface="Times New Roman"/>
                          <a:ea typeface="宋体"/>
                          <a:cs typeface="Times New Roman"/>
                        </a:rPr>
                        <a:t>换行</a:t>
                      </a:r>
                      <a:endParaRPr lang="zh-CN" sz="1600" kern="100">
                        <a:latin typeface="Calibri"/>
                        <a:ea typeface="宋体"/>
                        <a:cs typeface="Times New Roman"/>
                      </a:endParaRPr>
                    </a:p>
                  </a:txBody>
                  <a:tcPr marL="68580" marR="68580" marT="0" marB="0" anchor="ctr"/>
                </a:tc>
              </a:tr>
              <a:tr h="370840">
                <a:tc>
                  <a:txBody>
                    <a:bodyPr/>
                    <a:lstStyle/>
                    <a:p>
                      <a:pPr algn="just">
                        <a:spcAft>
                          <a:spcPts val="0"/>
                        </a:spcAft>
                      </a:pPr>
                      <a:r>
                        <a:rPr lang="en-US" sz="1600" kern="100">
                          <a:latin typeface="Times New Roman"/>
                          <a:ea typeface="宋体"/>
                          <a:cs typeface="Times New Roman"/>
                        </a:rPr>
                        <a:t>void close()</a:t>
                      </a:r>
                      <a:endParaRPr lang="zh-CN" sz="1600" kern="100">
                        <a:latin typeface="Calibri"/>
                        <a:ea typeface="宋体"/>
                        <a:cs typeface="Times New Roman"/>
                      </a:endParaRPr>
                    </a:p>
                  </a:txBody>
                  <a:tcPr marL="68580" marR="68580" marT="0" marB="0" anchor="ctr"/>
                </a:tc>
                <a:tc>
                  <a:txBody>
                    <a:bodyPr/>
                    <a:lstStyle/>
                    <a:p>
                      <a:pPr algn="just">
                        <a:spcAft>
                          <a:spcPts val="0"/>
                        </a:spcAft>
                      </a:pPr>
                      <a:r>
                        <a:rPr lang="zh-CN" sz="1600" kern="100">
                          <a:latin typeface="Times New Roman"/>
                          <a:ea typeface="宋体"/>
                          <a:cs typeface="Times New Roman"/>
                        </a:rPr>
                        <a:t>关闭输出流</a:t>
                      </a:r>
                      <a:endParaRPr lang="zh-CN" sz="1600" kern="100">
                        <a:latin typeface="Calibri"/>
                        <a:ea typeface="宋体"/>
                        <a:cs typeface="Times New Roman"/>
                      </a:endParaRPr>
                    </a:p>
                  </a:txBody>
                  <a:tcPr marL="68580" marR="68580" marT="0" marB="0" anchor="ctr"/>
                </a:tc>
              </a:tr>
              <a:tr h="370840">
                <a:tc>
                  <a:txBody>
                    <a:bodyPr/>
                    <a:lstStyle/>
                    <a:p>
                      <a:pPr algn="just">
                        <a:spcAft>
                          <a:spcPts val="0"/>
                        </a:spcAft>
                      </a:pPr>
                      <a:r>
                        <a:rPr lang="en-US" sz="1600" kern="100">
                          <a:latin typeface="Times New Roman"/>
                          <a:ea typeface="宋体"/>
                          <a:cs typeface="Times New Roman"/>
                        </a:rPr>
                        <a:t>void clear()</a:t>
                      </a:r>
                      <a:endParaRPr lang="zh-CN" sz="1600" kern="100">
                        <a:latin typeface="Calibri"/>
                        <a:ea typeface="宋体"/>
                        <a:cs typeface="Times New Roman"/>
                      </a:endParaRPr>
                    </a:p>
                  </a:txBody>
                  <a:tcPr marL="68580" marR="68580" marT="0" marB="0" anchor="ctr"/>
                </a:tc>
                <a:tc>
                  <a:txBody>
                    <a:bodyPr/>
                    <a:lstStyle/>
                    <a:p>
                      <a:pPr algn="just">
                        <a:spcAft>
                          <a:spcPts val="0"/>
                        </a:spcAft>
                      </a:pPr>
                      <a:r>
                        <a:rPr lang="zh-CN" sz="1600" kern="100">
                          <a:latin typeface="Times New Roman"/>
                          <a:ea typeface="宋体"/>
                          <a:cs typeface="Times New Roman"/>
                        </a:rPr>
                        <a:t>清空缓冲区的数据，但不把数据写到客户端</a:t>
                      </a:r>
                      <a:endParaRPr lang="zh-CN" sz="1600" kern="100">
                        <a:latin typeface="Calibri"/>
                        <a:ea typeface="宋体"/>
                        <a:cs typeface="Times New Roman"/>
                      </a:endParaRPr>
                    </a:p>
                  </a:txBody>
                  <a:tcPr marL="68580" marR="68580" marT="0" marB="0" anchor="ctr"/>
                </a:tc>
              </a:tr>
              <a:tr h="370840">
                <a:tc>
                  <a:txBody>
                    <a:bodyPr/>
                    <a:lstStyle/>
                    <a:p>
                      <a:pPr algn="just">
                        <a:spcAft>
                          <a:spcPts val="0"/>
                        </a:spcAft>
                      </a:pPr>
                      <a:r>
                        <a:rPr lang="en-US" sz="1600" kern="100">
                          <a:latin typeface="Times New Roman"/>
                          <a:ea typeface="宋体"/>
                          <a:cs typeface="Times New Roman"/>
                        </a:rPr>
                        <a:t>void clearBuffer()</a:t>
                      </a:r>
                      <a:endParaRPr lang="zh-CN" sz="1600" kern="100">
                        <a:latin typeface="Calibri"/>
                        <a:ea typeface="宋体"/>
                        <a:cs typeface="Times New Roman"/>
                      </a:endParaRPr>
                    </a:p>
                  </a:txBody>
                  <a:tcPr marL="68580" marR="68580" marT="0" marB="0" anchor="ctr"/>
                </a:tc>
                <a:tc>
                  <a:txBody>
                    <a:bodyPr/>
                    <a:lstStyle/>
                    <a:p>
                      <a:pPr algn="just">
                        <a:spcAft>
                          <a:spcPts val="0"/>
                        </a:spcAft>
                      </a:pPr>
                      <a:r>
                        <a:rPr lang="zh-CN" sz="1600" kern="100">
                          <a:latin typeface="Times New Roman"/>
                          <a:ea typeface="宋体"/>
                          <a:cs typeface="Times New Roman"/>
                        </a:rPr>
                        <a:t>清空缓冲区的数据，并将数据写到客户端</a:t>
                      </a:r>
                      <a:endParaRPr lang="zh-CN" sz="1600" kern="100">
                        <a:latin typeface="Calibri"/>
                        <a:ea typeface="宋体"/>
                        <a:cs typeface="Times New Roman"/>
                      </a:endParaRPr>
                    </a:p>
                  </a:txBody>
                  <a:tcPr marL="68580" marR="68580" marT="0" marB="0" anchor="ctr"/>
                </a:tc>
              </a:tr>
              <a:tr h="370840">
                <a:tc>
                  <a:txBody>
                    <a:bodyPr/>
                    <a:lstStyle/>
                    <a:p>
                      <a:pPr algn="just">
                        <a:spcAft>
                          <a:spcPts val="0"/>
                        </a:spcAft>
                      </a:pPr>
                      <a:r>
                        <a:rPr lang="en-US" sz="1600" kern="100">
                          <a:latin typeface="Times New Roman"/>
                          <a:ea typeface="宋体"/>
                          <a:cs typeface="Times New Roman"/>
                        </a:rPr>
                        <a:t>boolean isAutoFlush()</a:t>
                      </a:r>
                      <a:endParaRPr lang="zh-CN" sz="1600" kern="100">
                        <a:latin typeface="Calibri"/>
                        <a:ea typeface="宋体"/>
                        <a:cs typeface="Times New Roman"/>
                      </a:endParaRPr>
                    </a:p>
                  </a:txBody>
                  <a:tcPr marL="68580" marR="68580" marT="0" marB="0" anchor="ctr"/>
                </a:tc>
                <a:tc>
                  <a:txBody>
                    <a:bodyPr/>
                    <a:lstStyle/>
                    <a:p>
                      <a:pPr algn="just">
                        <a:spcAft>
                          <a:spcPts val="0"/>
                        </a:spcAft>
                      </a:pPr>
                      <a:r>
                        <a:rPr lang="zh-CN" sz="1600" kern="100">
                          <a:latin typeface="Times New Roman"/>
                          <a:ea typeface="宋体"/>
                          <a:cs typeface="Times New Roman"/>
                        </a:rPr>
                        <a:t>是否自动清空缓冲区，</a:t>
                      </a:r>
                      <a:r>
                        <a:rPr lang="en-US" sz="1600" kern="100">
                          <a:latin typeface="Times New Roman"/>
                          <a:ea typeface="宋体"/>
                          <a:cs typeface="Times New Roman"/>
                        </a:rPr>
                        <a:t>autoFlush</a:t>
                      </a:r>
                      <a:r>
                        <a:rPr lang="zh-CN" sz="1600" kern="100">
                          <a:latin typeface="Times New Roman"/>
                          <a:ea typeface="宋体"/>
                          <a:cs typeface="Times New Roman"/>
                        </a:rPr>
                        <a:t>是通过</a:t>
                      </a:r>
                      <a:r>
                        <a:rPr lang="en-US" sz="1600" kern="100">
                          <a:latin typeface="Times New Roman"/>
                          <a:ea typeface="宋体"/>
                          <a:cs typeface="Times New Roman"/>
                        </a:rPr>
                        <a:t>page</a:t>
                      </a:r>
                      <a:r>
                        <a:rPr lang="zh-CN" sz="1600" kern="100">
                          <a:latin typeface="Times New Roman"/>
                          <a:ea typeface="宋体"/>
                          <a:cs typeface="Times New Roman"/>
                        </a:rPr>
                        <a:t>指令的</a:t>
                      </a:r>
                      <a:r>
                        <a:rPr lang="en-US" sz="1600" kern="100">
                          <a:latin typeface="Times New Roman"/>
                          <a:ea typeface="宋体"/>
                          <a:cs typeface="Times New Roman"/>
                        </a:rPr>
                        <a:t>isAutoFlush</a:t>
                      </a:r>
                      <a:r>
                        <a:rPr lang="zh-CN" sz="1600" kern="100">
                          <a:latin typeface="Times New Roman"/>
                          <a:ea typeface="宋体"/>
                          <a:cs typeface="Times New Roman"/>
                        </a:rPr>
                        <a:t>属性设置的</a:t>
                      </a:r>
                      <a:endParaRPr lang="zh-CN" sz="1600" kern="100">
                        <a:latin typeface="Calibri"/>
                        <a:ea typeface="宋体"/>
                        <a:cs typeface="Times New Roman"/>
                      </a:endParaRPr>
                    </a:p>
                  </a:txBody>
                  <a:tcPr marL="68580" marR="68580" marT="0" marB="0" anchor="ctr"/>
                </a:tc>
              </a:tr>
              <a:tr h="370840">
                <a:tc>
                  <a:txBody>
                    <a:bodyPr/>
                    <a:lstStyle/>
                    <a:p>
                      <a:pPr algn="just">
                        <a:spcAft>
                          <a:spcPts val="0"/>
                        </a:spcAft>
                      </a:pPr>
                      <a:r>
                        <a:rPr lang="en-US" sz="1600" kern="100">
                          <a:latin typeface="Times New Roman"/>
                          <a:ea typeface="宋体"/>
                          <a:cs typeface="Times New Roman"/>
                        </a:rPr>
                        <a:t>void flush()</a:t>
                      </a:r>
                      <a:endParaRPr lang="zh-CN" sz="1600" kern="100">
                        <a:latin typeface="Calibri"/>
                        <a:ea typeface="宋体"/>
                        <a:cs typeface="Times New Roman"/>
                      </a:endParaRPr>
                    </a:p>
                  </a:txBody>
                  <a:tcPr marL="68580" marR="68580" marT="0" marB="0" anchor="ctr"/>
                </a:tc>
                <a:tc>
                  <a:txBody>
                    <a:bodyPr/>
                    <a:lstStyle/>
                    <a:p>
                      <a:pPr algn="just">
                        <a:spcAft>
                          <a:spcPts val="0"/>
                        </a:spcAft>
                      </a:pPr>
                      <a:r>
                        <a:rPr lang="zh-CN" sz="1600" kern="100">
                          <a:latin typeface="Times New Roman"/>
                          <a:ea typeface="宋体"/>
                          <a:cs typeface="Times New Roman"/>
                        </a:rPr>
                        <a:t>清空缓冲区的数据</a:t>
                      </a:r>
                      <a:endParaRPr lang="zh-CN" sz="1600" kern="100">
                        <a:latin typeface="Calibri"/>
                        <a:ea typeface="宋体"/>
                        <a:cs typeface="Times New Roman"/>
                      </a:endParaRPr>
                    </a:p>
                  </a:txBody>
                  <a:tcPr marL="68580" marR="68580" marT="0" marB="0" anchor="ctr"/>
                </a:tc>
              </a:tr>
              <a:tr h="370840">
                <a:tc>
                  <a:txBody>
                    <a:bodyPr/>
                    <a:lstStyle/>
                    <a:p>
                      <a:pPr algn="just">
                        <a:spcAft>
                          <a:spcPts val="0"/>
                        </a:spcAft>
                      </a:pPr>
                      <a:r>
                        <a:rPr lang="en-US" sz="1600" kern="100">
                          <a:latin typeface="Times New Roman"/>
                          <a:ea typeface="宋体"/>
                          <a:cs typeface="Times New Roman"/>
                        </a:rPr>
                        <a:t>int getBufferSize()</a:t>
                      </a:r>
                      <a:endParaRPr lang="zh-CN" sz="1600" kern="100">
                        <a:latin typeface="Calibri"/>
                        <a:ea typeface="宋体"/>
                        <a:cs typeface="Times New Roman"/>
                      </a:endParaRPr>
                    </a:p>
                  </a:txBody>
                  <a:tcPr marL="68580" marR="68580" marT="0" marB="0" anchor="ctr"/>
                </a:tc>
                <a:tc>
                  <a:txBody>
                    <a:bodyPr/>
                    <a:lstStyle/>
                    <a:p>
                      <a:pPr algn="just">
                        <a:spcAft>
                          <a:spcPts val="0"/>
                        </a:spcAft>
                      </a:pPr>
                      <a:r>
                        <a:rPr lang="zh-CN" sz="1600" kern="100">
                          <a:latin typeface="Times New Roman"/>
                          <a:ea typeface="宋体"/>
                          <a:cs typeface="Times New Roman"/>
                        </a:rPr>
                        <a:t>返回缓冲区的大小，缓冲区的大小是通过</a:t>
                      </a:r>
                      <a:r>
                        <a:rPr lang="en-US" sz="1600" kern="100">
                          <a:latin typeface="Times New Roman"/>
                          <a:ea typeface="宋体"/>
                          <a:cs typeface="Times New Roman"/>
                        </a:rPr>
                        <a:t>page</a:t>
                      </a:r>
                      <a:r>
                        <a:rPr lang="zh-CN" sz="1600" kern="100">
                          <a:latin typeface="Times New Roman"/>
                          <a:ea typeface="宋体"/>
                          <a:cs typeface="Times New Roman"/>
                        </a:rPr>
                        <a:t>指令的</a:t>
                      </a:r>
                      <a:r>
                        <a:rPr lang="en-US" sz="1600" kern="100">
                          <a:latin typeface="Times New Roman"/>
                          <a:ea typeface="宋体"/>
                          <a:cs typeface="Times New Roman"/>
                        </a:rPr>
                        <a:t>buffer</a:t>
                      </a:r>
                      <a:r>
                        <a:rPr lang="zh-CN" sz="1600" kern="100">
                          <a:latin typeface="Times New Roman"/>
                          <a:ea typeface="宋体"/>
                          <a:cs typeface="Times New Roman"/>
                        </a:rPr>
                        <a:t>属性设置的</a:t>
                      </a:r>
                      <a:endParaRPr lang="zh-CN" sz="1600" kern="100">
                        <a:latin typeface="Calibri"/>
                        <a:ea typeface="宋体"/>
                        <a:cs typeface="Times New Roman"/>
                      </a:endParaRPr>
                    </a:p>
                  </a:txBody>
                  <a:tcPr marL="68580" marR="68580" marT="0" marB="0" anchor="ctr"/>
                </a:tc>
              </a:tr>
              <a:tr h="370840">
                <a:tc>
                  <a:txBody>
                    <a:bodyPr/>
                    <a:lstStyle/>
                    <a:p>
                      <a:pPr algn="just">
                        <a:spcAft>
                          <a:spcPts val="0"/>
                        </a:spcAft>
                      </a:pPr>
                      <a:r>
                        <a:rPr lang="en-US" sz="1600" kern="100">
                          <a:latin typeface="Times New Roman"/>
                          <a:ea typeface="宋体"/>
                          <a:cs typeface="Times New Roman"/>
                        </a:rPr>
                        <a:t>int getRemaining()</a:t>
                      </a:r>
                      <a:endParaRPr lang="zh-CN" sz="1600" kern="100">
                        <a:latin typeface="Calibri"/>
                        <a:ea typeface="宋体"/>
                        <a:cs typeface="Times New Roman"/>
                      </a:endParaRPr>
                    </a:p>
                  </a:txBody>
                  <a:tcPr marL="68580" marR="68580" marT="0" marB="0" anchor="ctr"/>
                </a:tc>
                <a:tc>
                  <a:txBody>
                    <a:bodyPr/>
                    <a:lstStyle/>
                    <a:p>
                      <a:pPr algn="just">
                        <a:spcAft>
                          <a:spcPts val="0"/>
                        </a:spcAft>
                      </a:pPr>
                      <a:r>
                        <a:rPr lang="zh-CN" sz="1600" kern="100" dirty="0">
                          <a:latin typeface="Times New Roman"/>
                          <a:ea typeface="宋体"/>
                          <a:cs typeface="Times New Roman"/>
                        </a:rPr>
                        <a:t>返回级冲区的剩余空间大小</a:t>
                      </a:r>
                      <a:endParaRPr lang="zh-CN" sz="1600" kern="100" dirty="0">
                        <a:latin typeface="Calibri"/>
                        <a:ea typeface="宋体"/>
                        <a:cs typeface="Times New Roman"/>
                      </a:endParaRPr>
                    </a:p>
                  </a:txBody>
                  <a:tcPr marL="68580" marR="68580" marT="0" marB="0" anchor="ctr"/>
                </a:tc>
              </a:tr>
            </a:tbl>
          </a:graphicData>
        </a:graphic>
      </p:graphicFrame>
      <p:sp>
        <p:nvSpPr>
          <p:cNvPr id="4" name="灯片编号占位符 3"/>
          <p:cNvSpPr>
            <a:spLocks noGrp="1"/>
          </p:cNvSpPr>
          <p:nvPr>
            <p:ph type="sldNum" sz="quarter" idx="15"/>
          </p:nvPr>
        </p:nvSpPr>
        <p:spPr/>
        <p:txBody>
          <a:bodyPr/>
          <a:lstStyle/>
          <a:p>
            <a:fld id="{0A9F2AF4-94C5-46B7-9CC1-72E6F50F7F54}" type="slidenum">
              <a:rPr lang="zh-CN" altLang="en-US" smtClean="0"/>
              <a:pPr/>
              <a:t>20</a:t>
            </a:fld>
            <a:endParaRPr lang="zh-CN" altLang="en-US"/>
          </a:p>
        </p:txBody>
      </p:sp>
      <p:sp>
        <p:nvSpPr>
          <p:cNvPr id="5" name="页脚占位符 4"/>
          <p:cNvSpPr>
            <a:spLocks noGrp="1"/>
          </p:cNvSpPr>
          <p:nvPr>
            <p:ph type="ftr" sz="quarter" idx="16"/>
          </p:nvPr>
        </p:nvSpPr>
        <p:spPr/>
        <p:txBody>
          <a:bodyPr vert="vert270"/>
          <a:lstStyle/>
          <a:p>
            <a:r>
              <a:rPr lang="zh-CN" altLang="en-US" smtClean="0"/>
              <a:t>清华大学出版社</a:t>
            </a:r>
            <a:endParaRPr lang="zh-CN"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6. session</a:t>
            </a:r>
            <a:r>
              <a:rPr lang="zh-CN" altLang="en-US" dirty="0" smtClean="0"/>
              <a:t>对象</a:t>
            </a:r>
            <a:endParaRPr lang="zh-CN" altLang="en-US" dirty="0"/>
          </a:p>
        </p:txBody>
      </p:sp>
      <p:sp>
        <p:nvSpPr>
          <p:cNvPr id="3" name="内容占位符 2"/>
          <p:cNvSpPr>
            <a:spLocks noGrp="1"/>
          </p:cNvSpPr>
          <p:nvPr>
            <p:ph sz="quarter" idx="1"/>
          </p:nvPr>
        </p:nvSpPr>
        <p:spPr/>
        <p:txBody>
          <a:bodyPr>
            <a:normAutofit lnSpcReduction="10000"/>
          </a:bodyPr>
          <a:lstStyle/>
          <a:p>
            <a:r>
              <a:rPr lang="zh-CN" altLang="en-US" dirty="0" smtClean="0"/>
              <a:t>会话是指在一段时间内，每个用户与</a:t>
            </a:r>
            <a:r>
              <a:rPr lang="en-US" dirty="0" smtClean="0"/>
              <a:t>Web</a:t>
            </a:r>
            <a:r>
              <a:rPr lang="zh-CN" altLang="en-US" dirty="0" smtClean="0"/>
              <a:t>应用的一连串相关的交互过程。</a:t>
            </a:r>
            <a:endParaRPr lang="en-US" altLang="zh-CN" dirty="0" smtClean="0"/>
          </a:p>
          <a:p>
            <a:r>
              <a:rPr lang="zh-CN" altLang="en-US" dirty="0" smtClean="0"/>
              <a:t>在一个会话中，用户可以多次请求访问</a:t>
            </a:r>
            <a:r>
              <a:rPr lang="en-US" dirty="0" smtClean="0"/>
              <a:t>Web</a:t>
            </a:r>
            <a:r>
              <a:rPr lang="zh-CN" altLang="en-US" dirty="0" smtClean="0"/>
              <a:t>应用的同一个页面，也可以请求访问</a:t>
            </a:r>
            <a:r>
              <a:rPr lang="en-US" dirty="0" smtClean="0"/>
              <a:t>Web</a:t>
            </a:r>
            <a:r>
              <a:rPr lang="zh-CN" altLang="en-US" dirty="0" smtClean="0"/>
              <a:t>应用中的多个页面。</a:t>
            </a:r>
            <a:endParaRPr lang="en-US" altLang="zh-CN" dirty="0" smtClean="0"/>
          </a:p>
          <a:p>
            <a:r>
              <a:rPr lang="en-US" dirty="0" smtClean="0"/>
              <a:t>JSP</a:t>
            </a:r>
            <a:r>
              <a:rPr lang="zh-CN" altLang="en-US" dirty="0" smtClean="0"/>
              <a:t>通过使用</a:t>
            </a:r>
            <a:r>
              <a:rPr lang="en-US" dirty="0" smtClean="0"/>
              <a:t>session</a:t>
            </a:r>
            <a:r>
              <a:rPr lang="zh-CN" altLang="en-US" dirty="0" smtClean="0"/>
              <a:t>对象来保存每个用户的用户信息和会话状态。</a:t>
            </a:r>
            <a:endParaRPr lang="en-US" altLang="zh-CN" dirty="0" smtClean="0"/>
          </a:p>
          <a:p>
            <a:r>
              <a:rPr lang="en-US" dirty="0" smtClean="0"/>
              <a:t>session</a:t>
            </a:r>
            <a:r>
              <a:rPr lang="zh-CN" altLang="en-US" dirty="0" smtClean="0"/>
              <a:t>对象由</a:t>
            </a:r>
            <a:r>
              <a:rPr lang="en-US" dirty="0" smtClean="0"/>
              <a:t>Web</a:t>
            </a:r>
            <a:r>
              <a:rPr lang="zh-CN" altLang="en-US" dirty="0" smtClean="0"/>
              <a:t>服务器自动创建，可以跟踪每个用户的操作状态。当用户首次登录</a:t>
            </a:r>
            <a:r>
              <a:rPr lang="en-US" dirty="0" smtClean="0"/>
              <a:t>Web</a:t>
            </a:r>
            <a:r>
              <a:rPr lang="zh-CN" altLang="en-US" dirty="0" smtClean="0"/>
              <a:t>应用时，</a:t>
            </a:r>
            <a:r>
              <a:rPr lang="en-US" dirty="0" smtClean="0"/>
              <a:t>Web</a:t>
            </a:r>
            <a:r>
              <a:rPr lang="zh-CN" altLang="en-US" dirty="0" smtClean="0"/>
              <a:t>服务器会自动给用户分配一个唯一的标识（即</a:t>
            </a:r>
            <a:r>
              <a:rPr lang="en-US" dirty="0" smtClean="0"/>
              <a:t>session id</a:t>
            </a:r>
            <a:r>
              <a:rPr lang="zh-CN" altLang="en-US" dirty="0" smtClean="0"/>
              <a:t>），以此来区分各个用户。</a:t>
            </a:r>
            <a:r>
              <a:rPr lang="en-US" dirty="0" smtClean="0"/>
              <a:t>session</a:t>
            </a:r>
            <a:r>
              <a:rPr lang="zh-CN" altLang="en-US" dirty="0" smtClean="0"/>
              <a:t>对象采用</a:t>
            </a:r>
            <a:r>
              <a:rPr lang="en-US" dirty="0" smtClean="0"/>
              <a:t>Map</a:t>
            </a:r>
            <a:r>
              <a:rPr lang="zh-CN" altLang="en-US" dirty="0" smtClean="0"/>
              <a:t>类型来保存数据，即每个用户都可以有若干个“键</a:t>
            </a:r>
            <a:r>
              <a:rPr lang="en-US" dirty="0" smtClean="0"/>
              <a:t>/</a:t>
            </a:r>
            <a:r>
              <a:rPr lang="zh-CN" altLang="en-US" dirty="0" smtClean="0"/>
              <a:t>值”对。</a:t>
            </a:r>
            <a:endParaRPr lang="zh-CN" altLang="en-US" dirty="0"/>
          </a:p>
        </p:txBody>
      </p:sp>
      <p:sp>
        <p:nvSpPr>
          <p:cNvPr id="4" name="灯片编号占位符 3"/>
          <p:cNvSpPr>
            <a:spLocks noGrp="1"/>
          </p:cNvSpPr>
          <p:nvPr>
            <p:ph type="sldNum" sz="quarter" idx="15"/>
          </p:nvPr>
        </p:nvSpPr>
        <p:spPr/>
        <p:txBody>
          <a:bodyPr/>
          <a:lstStyle/>
          <a:p>
            <a:fld id="{0A9F2AF4-94C5-46B7-9CC1-72E6F50F7F54}" type="slidenum">
              <a:rPr lang="zh-CN" altLang="en-US" smtClean="0"/>
              <a:pPr/>
              <a:t>21</a:t>
            </a:fld>
            <a:endParaRPr lang="zh-CN" altLang="en-US"/>
          </a:p>
        </p:txBody>
      </p:sp>
      <p:sp>
        <p:nvSpPr>
          <p:cNvPr id="5" name="页脚占位符 4"/>
          <p:cNvSpPr>
            <a:spLocks noGrp="1"/>
          </p:cNvSpPr>
          <p:nvPr>
            <p:ph type="ftr" sz="quarter" idx="16"/>
          </p:nvPr>
        </p:nvSpPr>
        <p:spPr/>
        <p:txBody>
          <a:bodyPr vert="vert270"/>
          <a:lstStyle/>
          <a:p>
            <a:r>
              <a:rPr lang="zh-CN" altLang="en-US" dirty="0" smtClean="0"/>
              <a:t>清华大学出版社</a:t>
            </a:r>
            <a:endParaRPr lang="zh-CN" alt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42892"/>
            <a:ext cx="7467600" cy="1143000"/>
          </a:xfrm>
        </p:spPr>
        <p:txBody>
          <a:bodyPr/>
          <a:lstStyle/>
          <a:p>
            <a:r>
              <a:rPr lang="en-US" dirty="0" smtClean="0"/>
              <a:t>6. session</a:t>
            </a:r>
            <a:r>
              <a:rPr lang="zh-CN" altLang="en-US" dirty="0" smtClean="0"/>
              <a:t>对象</a:t>
            </a:r>
            <a:endParaRPr lang="zh-CN" altLang="en-US" dirty="0"/>
          </a:p>
        </p:txBody>
      </p:sp>
      <p:graphicFrame>
        <p:nvGraphicFramePr>
          <p:cNvPr id="6" name="内容占位符 5"/>
          <p:cNvGraphicFramePr>
            <a:graphicFrameLocks noGrp="1"/>
          </p:cNvGraphicFramePr>
          <p:nvPr>
            <p:ph sz="quarter" idx="1"/>
          </p:nvPr>
        </p:nvGraphicFramePr>
        <p:xfrm>
          <a:off x="457200" y="1071546"/>
          <a:ext cx="7467600" cy="5638800"/>
        </p:xfrm>
        <a:graphic>
          <a:graphicData uri="http://schemas.openxmlformats.org/drawingml/2006/table">
            <a:tbl>
              <a:tblPr firstRow="1" bandRow="1">
                <a:tableStyleId>{5C22544A-7EE6-4342-B048-85BDC9FD1C3A}</a:tableStyleId>
              </a:tblPr>
              <a:tblGrid>
                <a:gridCol w="3733800"/>
                <a:gridCol w="3733800"/>
              </a:tblGrid>
              <a:tr h="370840">
                <a:tc>
                  <a:txBody>
                    <a:bodyPr/>
                    <a:lstStyle/>
                    <a:p>
                      <a:pPr algn="ctr">
                        <a:spcAft>
                          <a:spcPts val="0"/>
                        </a:spcAft>
                      </a:pPr>
                      <a:r>
                        <a:rPr lang="zh-CN" sz="1600" b="1" kern="100" dirty="0">
                          <a:latin typeface="Times New Roman"/>
                          <a:ea typeface="宋体"/>
                          <a:cs typeface="Times New Roman"/>
                        </a:rPr>
                        <a:t>方法</a:t>
                      </a:r>
                      <a:endParaRPr lang="zh-CN" sz="1600" kern="100" dirty="0">
                        <a:latin typeface="Calibri"/>
                        <a:ea typeface="宋体"/>
                        <a:cs typeface="Times New Roman"/>
                      </a:endParaRPr>
                    </a:p>
                  </a:txBody>
                  <a:tcPr marL="68580" marR="68580" marT="0" marB="0" anchor="ctr"/>
                </a:tc>
                <a:tc>
                  <a:txBody>
                    <a:bodyPr/>
                    <a:lstStyle/>
                    <a:p>
                      <a:pPr algn="ctr">
                        <a:spcAft>
                          <a:spcPts val="0"/>
                        </a:spcAft>
                      </a:pPr>
                      <a:r>
                        <a:rPr lang="zh-CN" sz="1600" b="1" kern="100">
                          <a:latin typeface="Times New Roman"/>
                          <a:ea typeface="宋体"/>
                          <a:cs typeface="Times New Roman"/>
                        </a:rPr>
                        <a:t>说明</a:t>
                      </a:r>
                      <a:endParaRPr lang="zh-CN" sz="1600" kern="100">
                        <a:latin typeface="Calibri"/>
                        <a:ea typeface="宋体"/>
                        <a:cs typeface="Times New Roman"/>
                      </a:endParaRPr>
                    </a:p>
                  </a:txBody>
                  <a:tcPr marL="68580" marR="68580" marT="0" marB="0" anchor="ctr"/>
                </a:tc>
              </a:tr>
              <a:tr h="370840">
                <a:tc>
                  <a:txBody>
                    <a:bodyPr/>
                    <a:lstStyle/>
                    <a:p>
                      <a:pPr algn="just">
                        <a:spcAft>
                          <a:spcPts val="0"/>
                        </a:spcAft>
                      </a:pPr>
                      <a:r>
                        <a:rPr lang="en-US" sz="1600" kern="100">
                          <a:latin typeface="Times New Roman"/>
                          <a:ea typeface="宋体"/>
                          <a:cs typeface="Times New Roman"/>
                        </a:rPr>
                        <a:t>long getCreationTime()</a:t>
                      </a:r>
                      <a:endParaRPr lang="zh-CN" sz="1600" kern="100">
                        <a:latin typeface="Calibri"/>
                        <a:ea typeface="宋体"/>
                        <a:cs typeface="Times New Roman"/>
                      </a:endParaRPr>
                    </a:p>
                  </a:txBody>
                  <a:tcPr marL="68580" marR="68580" marT="0" marB="0" anchor="ctr"/>
                </a:tc>
                <a:tc>
                  <a:txBody>
                    <a:bodyPr/>
                    <a:lstStyle/>
                    <a:p>
                      <a:pPr algn="just">
                        <a:spcAft>
                          <a:spcPts val="0"/>
                        </a:spcAft>
                      </a:pPr>
                      <a:r>
                        <a:rPr lang="zh-CN" sz="1600" kern="100">
                          <a:latin typeface="Times New Roman"/>
                          <a:ea typeface="宋体"/>
                          <a:cs typeface="Times New Roman"/>
                        </a:rPr>
                        <a:t>返回</a:t>
                      </a:r>
                      <a:r>
                        <a:rPr lang="en-US" sz="1600" kern="100">
                          <a:latin typeface="Times New Roman"/>
                          <a:ea typeface="宋体"/>
                          <a:cs typeface="Times New Roman"/>
                        </a:rPr>
                        <a:t>session</a:t>
                      </a:r>
                      <a:r>
                        <a:rPr lang="zh-CN" sz="1600" kern="100">
                          <a:latin typeface="Times New Roman"/>
                          <a:ea typeface="宋体"/>
                          <a:cs typeface="Times New Roman"/>
                        </a:rPr>
                        <a:t>的创建时间</a:t>
                      </a:r>
                      <a:endParaRPr lang="zh-CN" sz="1600" kern="100">
                        <a:latin typeface="Calibri"/>
                        <a:ea typeface="宋体"/>
                        <a:cs typeface="Times New Roman"/>
                      </a:endParaRPr>
                    </a:p>
                  </a:txBody>
                  <a:tcPr marL="68580" marR="68580" marT="0" marB="0" anchor="ctr"/>
                </a:tc>
              </a:tr>
              <a:tr h="370840">
                <a:tc>
                  <a:txBody>
                    <a:bodyPr/>
                    <a:lstStyle/>
                    <a:p>
                      <a:pPr algn="just">
                        <a:spcAft>
                          <a:spcPts val="0"/>
                        </a:spcAft>
                      </a:pPr>
                      <a:r>
                        <a:rPr lang="en-US" sz="1600" kern="100">
                          <a:latin typeface="Times New Roman"/>
                          <a:ea typeface="宋体"/>
                          <a:cs typeface="Times New Roman"/>
                        </a:rPr>
                        <a:t>String getId()</a:t>
                      </a:r>
                      <a:endParaRPr lang="zh-CN" sz="1600" kern="100">
                        <a:latin typeface="Calibri"/>
                        <a:ea typeface="宋体"/>
                        <a:cs typeface="Times New Roman"/>
                      </a:endParaRPr>
                    </a:p>
                  </a:txBody>
                  <a:tcPr marL="68580" marR="68580" marT="0" marB="0" anchor="ctr"/>
                </a:tc>
                <a:tc>
                  <a:txBody>
                    <a:bodyPr/>
                    <a:lstStyle/>
                    <a:p>
                      <a:pPr algn="just">
                        <a:spcAft>
                          <a:spcPts val="0"/>
                        </a:spcAft>
                      </a:pPr>
                      <a:r>
                        <a:rPr lang="zh-CN" sz="1600" kern="100">
                          <a:latin typeface="Times New Roman"/>
                          <a:ea typeface="宋体"/>
                          <a:cs typeface="Times New Roman"/>
                        </a:rPr>
                        <a:t>返回用户的</a:t>
                      </a:r>
                      <a:r>
                        <a:rPr lang="en-US" sz="1600" kern="100">
                          <a:latin typeface="Times New Roman"/>
                          <a:ea typeface="宋体"/>
                          <a:cs typeface="Times New Roman"/>
                        </a:rPr>
                        <a:t>session id</a:t>
                      </a:r>
                      <a:endParaRPr lang="zh-CN" sz="1600" kern="100">
                        <a:latin typeface="Calibri"/>
                        <a:ea typeface="宋体"/>
                        <a:cs typeface="Times New Roman"/>
                      </a:endParaRPr>
                    </a:p>
                  </a:txBody>
                  <a:tcPr marL="68580" marR="68580" marT="0" marB="0" anchor="ctr"/>
                </a:tc>
              </a:tr>
              <a:tr h="370840">
                <a:tc>
                  <a:txBody>
                    <a:bodyPr/>
                    <a:lstStyle/>
                    <a:p>
                      <a:pPr algn="just">
                        <a:spcAft>
                          <a:spcPts val="0"/>
                        </a:spcAft>
                      </a:pPr>
                      <a:r>
                        <a:rPr lang="en-US" sz="1600" kern="100">
                          <a:latin typeface="Times New Roman"/>
                          <a:ea typeface="宋体"/>
                          <a:cs typeface="Times New Roman"/>
                        </a:rPr>
                        <a:t>long getLastAccessedTime()</a:t>
                      </a:r>
                      <a:endParaRPr lang="zh-CN" sz="1600" kern="100">
                        <a:latin typeface="Calibri"/>
                        <a:ea typeface="宋体"/>
                        <a:cs typeface="Times New Roman"/>
                      </a:endParaRPr>
                    </a:p>
                  </a:txBody>
                  <a:tcPr marL="68580" marR="68580" marT="0" marB="0" anchor="ctr"/>
                </a:tc>
                <a:tc>
                  <a:txBody>
                    <a:bodyPr/>
                    <a:lstStyle/>
                    <a:p>
                      <a:pPr algn="just">
                        <a:spcAft>
                          <a:spcPts val="0"/>
                        </a:spcAft>
                      </a:pPr>
                      <a:r>
                        <a:rPr lang="zh-CN" sz="1600" kern="100">
                          <a:latin typeface="Times New Roman"/>
                          <a:ea typeface="宋体"/>
                          <a:cs typeface="Times New Roman"/>
                        </a:rPr>
                        <a:t>返回当前</a:t>
                      </a:r>
                      <a:r>
                        <a:rPr lang="en-US" sz="1600" kern="100">
                          <a:latin typeface="Times New Roman"/>
                          <a:ea typeface="宋体"/>
                          <a:cs typeface="Times New Roman"/>
                        </a:rPr>
                        <a:t>session</a:t>
                      </a:r>
                      <a:r>
                        <a:rPr lang="zh-CN" sz="1600" kern="100">
                          <a:latin typeface="Times New Roman"/>
                          <a:ea typeface="宋体"/>
                          <a:cs typeface="Times New Roman"/>
                        </a:rPr>
                        <a:t>最后一次被操作的时间，单位为毫秒</a:t>
                      </a:r>
                      <a:endParaRPr lang="zh-CN" sz="1600" kern="100">
                        <a:latin typeface="Calibri"/>
                        <a:ea typeface="宋体"/>
                        <a:cs typeface="Times New Roman"/>
                      </a:endParaRPr>
                    </a:p>
                  </a:txBody>
                  <a:tcPr marL="68580" marR="68580" marT="0" marB="0" anchor="ctr"/>
                </a:tc>
              </a:tr>
              <a:tr h="370840">
                <a:tc>
                  <a:txBody>
                    <a:bodyPr/>
                    <a:lstStyle/>
                    <a:p>
                      <a:pPr algn="just">
                        <a:spcAft>
                          <a:spcPts val="0"/>
                        </a:spcAft>
                      </a:pPr>
                      <a:r>
                        <a:rPr lang="en-US" sz="1600" kern="100">
                          <a:latin typeface="Times New Roman"/>
                          <a:ea typeface="宋体"/>
                          <a:cs typeface="Times New Roman"/>
                        </a:rPr>
                        <a:t>Object getAttribute(String name)</a:t>
                      </a:r>
                      <a:endParaRPr lang="zh-CN" sz="1600" kern="100">
                        <a:latin typeface="Calibri"/>
                        <a:ea typeface="宋体"/>
                        <a:cs typeface="Times New Roman"/>
                      </a:endParaRPr>
                    </a:p>
                  </a:txBody>
                  <a:tcPr marL="68580" marR="68580" marT="0" marB="0" anchor="ctr"/>
                </a:tc>
                <a:tc>
                  <a:txBody>
                    <a:bodyPr/>
                    <a:lstStyle/>
                    <a:p>
                      <a:pPr algn="just">
                        <a:spcAft>
                          <a:spcPts val="0"/>
                        </a:spcAft>
                      </a:pPr>
                      <a:r>
                        <a:rPr lang="zh-CN" sz="1600" kern="100">
                          <a:latin typeface="Times New Roman"/>
                          <a:ea typeface="宋体"/>
                          <a:cs typeface="Times New Roman"/>
                        </a:rPr>
                        <a:t>返回会话属性名为</a:t>
                      </a:r>
                      <a:r>
                        <a:rPr lang="en-US" sz="1600" kern="100">
                          <a:latin typeface="Times New Roman"/>
                          <a:ea typeface="宋体"/>
                          <a:cs typeface="Times New Roman"/>
                        </a:rPr>
                        <a:t>name</a:t>
                      </a:r>
                      <a:r>
                        <a:rPr lang="zh-CN" sz="1600" kern="100">
                          <a:latin typeface="Times New Roman"/>
                          <a:ea typeface="宋体"/>
                          <a:cs typeface="Times New Roman"/>
                        </a:rPr>
                        <a:t>的值</a:t>
                      </a:r>
                      <a:endParaRPr lang="zh-CN" sz="1600" kern="100">
                        <a:latin typeface="Calibri"/>
                        <a:ea typeface="宋体"/>
                        <a:cs typeface="Times New Roman"/>
                      </a:endParaRPr>
                    </a:p>
                  </a:txBody>
                  <a:tcPr marL="68580" marR="68580" marT="0" marB="0" anchor="ctr"/>
                </a:tc>
              </a:tr>
              <a:tr h="370840">
                <a:tc>
                  <a:txBody>
                    <a:bodyPr/>
                    <a:lstStyle/>
                    <a:p>
                      <a:pPr algn="just">
                        <a:spcAft>
                          <a:spcPts val="0"/>
                        </a:spcAft>
                      </a:pPr>
                      <a:r>
                        <a:rPr lang="en-US" sz="1600" kern="100">
                          <a:latin typeface="Times New Roman"/>
                          <a:ea typeface="宋体"/>
                          <a:cs typeface="Times New Roman"/>
                        </a:rPr>
                        <a:t>Enumeration getAttributeNames()</a:t>
                      </a:r>
                      <a:endParaRPr lang="zh-CN" sz="1600" kern="100">
                        <a:latin typeface="Calibri"/>
                        <a:ea typeface="宋体"/>
                        <a:cs typeface="Times New Roman"/>
                      </a:endParaRPr>
                    </a:p>
                  </a:txBody>
                  <a:tcPr marL="68580" marR="68580" marT="0" marB="0" anchor="ctr"/>
                </a:tc>
                <a:tc>
                  <a:txBody>
                    <a:bodyPr/>
                    <a:lstStyle/>
                    <a:p>
                      <a:pPr algn="just">
                        <a:spcAft>
                          <a:spcPts val="0"/>
                        </a:spcAft>
                      </a:pPr>
                      <a:r>
                        <a:rPr lang="zh-CN" sz="1600" kern="100">
                          <a:latin typeface="Times New Roman"/>
                          <a:ea typeface="宋体"/>
                          <a:cs typeface="Times New Roman"/>
                        </a:rPr>
                        <a:t>返回一个枚举类型，即用户会话的所有属性</a:t>
                      </a:r>
                      <a:endParaRPr lang="zh-CN" sz="1600" kern="100">
                        <a:latin typeface="Calibri"/>
                        <a:ea typeface="宋体"/>
                        <a:cs typeface="Times New Roman"/>
                      </a:endParaRPr>
                    </a:p>
                  </a:txBody>
                  <a:tcPr marL="68580" marR="68580" marT="0" marB="0" anchor="ctr"/>
                </a:tc>
              </a:tr>
              <a:tr h="370840">
                <a:tc>
                  <a:txBody>
                    <a:bodyPr/>
                    <a:lstStyle/>
                    <a:p>
                      <a:pPr algn="just">
                        <a:spcAft>
                          <a:spcPts val="0"/>
                        </a:spcAft>
                      </a:pPr>
                      <a:r>
                        <a:rPr lang="en-US" sz="1600" kern="100">
                          <a:latin typeface="Times New Roman"/>
                          <a:ea typeface="宋体"/>
                          <a:cs typeface="Times New Roman"/>
                        </a:rPr>
                        <a:t>int getMaxInactiveInterval()</a:t>
                      </a:r>
                      <a:endParaRPr lang="zh-CN" sz="1600" kern="100">
                        <a:latin typeface="Calibri"/>
                        <a:ea typeface="宋体"/>
                        <a:cs typeface="Times New Roman"/>
                      </a:endParaRPr>
                    </a:p>
                  </a:txBody>
                  <a:tcPr marL="68580" marR="68580" marT="0" marB="0" anchor="ctr"/>
                </a:tc>
                <a:tc>
                  <a:txBody>
                    <a:bodyPr/>
                    <a:lstStyle/>
                    <a:p>
                      <a:pPr algn="just">
                        <a:spcAft>
                          <a:spcPts val="0"/>
                        </a:spcAft>
                      </a:pPr>
                      <a:r>
                        <a:rPr lang="zh-CN" sz="1600" kern="100">
                          <a:latin typeface="Times New Roman"/>
                          <a:ea typeface="宋体"/>
                          <a:cs typeface="Times New Roman"/>
                        </a:rPr>
                        <a:t>返回会话两次操作时的最大时间间隔，超过此间隔该会话被取消</a:t>
                      </a:r>
                      <a:endParaRPr lang="zh-CN" sz="1600" kern="100">
                        <a:latin typeface="Calibri"/>
                        <a:ea typeface="宋体"/>
                        <a:cs typeface="Times New Roman"/>
                      </a:endParaRPr>
                    </a:p>
                  </a:txBody>
                  <a:tcPr marL="68580" marR="68580" marT="0" marB="0" anchor="ctr"/>
                </a:tc>
              </a:tr>
              <a:tr h="370840">
                <a:tc>
                  <a:txBody>
                    <a:bodyPr/>
                    <a:lstStyle/>
                    <a:p>
                      <a:pPr algn="just">
                        <a:spcAft>
                          <a:spcPts val="0"/>
                        </a:spcAft>
                      </a:pPr>
                      <a:r>
                        <a:rPr lang="en-US" sz="1600" kern="100">
                          <a:latin typeface="Times New Roman"/>
                          <a:ea typeface="宋体"/>
                          <a:cs typeface="Times New Roman"/>
                        </a:rPr>
                        <a:t>ServletContext getServletContext()</a:t>
                      </a:r>
                      <a:endParaRPr lang="zh-CN" sz="1600" kern="100">
                        <a:latin typeface="Calibri"/>
                        <a:ea typeface="宋体"/>
                        <a:cs typeface="Times New Roman"/>
                      </a:endParaRPr>
                    </a:p>
                  </a:txBody>
                  <a:tcPr marL="68580" marR="68580" marT="0" marB="0" anchor="ctr"/>
                </a:tc>
                <a:tc>
                  <a:txBody>
                    <a:bodyPr/>
                    <a:lstStyle/>
                    <a:p>
                      <a:pPr algn="just">
                        <a:spcAft>
                          <a:spcPts val="0"/>
                        </a:spcAft>
                      </a:pPr>
                      <a:r>
                        <a:rPr lang="zh-CN" sz="1600" kern="100">
                          <a:latin typeface="Times New Roman"/>
                          <a:ea typeface="宋体"/>
                          <a:cs typeface="Times New Roman"/>
                        </a:rPr>
                        <a:t>返回</a:t>
                      </a:r>
                      <a:r>
                        <a:rPr lang="en-US" sz="1600" kern="100">
                          <a:latin typeface="Times New Roman"/>
                          <a:ea typeface="宋体"/>
                          <a:cs typeface="Times New Roman"/>
                        </a:rPr>
                        <a:t>Web</a:t>
                      </a:r>
                      <a:r>
                        <a:rPr lang="zh-CN" sz="1600" kern="100">
                          <a:latin typeface="Times New Roman"/>
                          <a:ea typeface="宋体"/>
                          <a:cs typeface="Times New Roman"/>
                        </a:rPr>
                        <a:t>应用的上下文，即</a:t>
                      </a:r>
                      <a:r>
                        <a:rPr lang="en-US" sz="1600" kern="100">
                          <a:latin typeface="Times New Roman"/>
                          <a:ea typeface="宋体"/>
                          <a:cs typeface="Times New Roman"/>
                        </a:rPr>
                        <a:t>Web</a:t>
                      </a:r>
                      <a:r>
                        <a:rPr lang="zh-CN" sz="1600" kern="100">
                          <a:latin typeface="Times New Roman"/>
                          <a:ea typeface="宋体"/>
                          <a:cs typeface="Times New Roman"/>
                        </a:rPr>
                        <a:t>应用的路径</a:t>
                      </a:r>
                      <a:endParaRPr lang="zh-CN" sz="1600" kern="100">
                        <a:latin typeface="Calibri"/>
                        <a:ea typeface="宋体"/>
                        <a:cs typeface="Times New Roman"/>
                      </a:endParaRPr>
                    </a:p>
                  </a:txBody>
                  <a:tcPr marL="68580" marR="68580" marT="0" marB="0" anchor="ctr"/>
                </a:tc>
              </a:tr>
              <a:tr h="370840">
                <a:tc>
                  <a:txBody>
                    <a:bodyPr/>
                    <a:lstStyle/>
                    <a:p>
                      <a:pPr algn="just">
                        <a:spcAft>
                          <a:spcPts val="0"/>
                        </a:spcAft>
                      </a:pPr>
                      <a:r>
                        <a:rPr lang="en-US" sz="1600" kern="100">
                          <a:latin typeface="Times New Roman"/>
                          <a:ea typeface="宋体"/>
                          <a:cs typeface="Times New Roman"/>
                        </a:rPr>
                        <a:t>void invalidate()</a:t>
                      </a:r>
                      <a:endParaRPr lang="zh-CN" sz="1600" kern="100">
                        <a:latin typeface="Calibri"/>
                        <a:ea typeface="宋体"/>
                        <a:cs typeface="Times New Roman"/>
                      </a:endParaRPr>
                    </a:p>
                  </a:txBody>
                  <a:tcPr marL="68580" marR="68580" marT="0" marB="0" anchor="ctr"/>
                </a:tc>
                <a:tc>
                  <a:txBody>
                    <a:bodyPr/>
                    <a:lstStyle/>
                    <a:p>
                      <a:pPr algn="just">
                        <a:spcAft>
                          <a:spcPts val="0"/>
                        </a:spcAft>
                      </a:pPr>
                      <a:r>
                        <a:rPr lang="zh-CN" sz="1600" kern="100">
                          <a:latin typeface="Times New Roman"/>
                          <a:ea typeface="宋体"/>
                          <a:cs typeface="Times New Roman"/>
                        </a:rPr>
                        <a:t>取消会话</a:t>
                      </a:r>
                      <a:endParaRPr lang="zh-CN" sz="1600" kern="100">
                        <a:latin typeface="Calibri"/>
                        <a:ea typeface="宋体"/>
                        <a:cs typeface="Times New Roman"/>
                      </a:endParaRPr>
                    </a:p>
                  </a:txBody>
                  <a:tcPr marL="68580" marR="68580" marT="0" marB="0" anchor="ctr"/>
                </a:tc>
              </a:tr>
              <a:tr h="370840">
                <a:tc>
                  <a:txBody>
                    <a:bodyPr/>
                    <a:lstStyle/>
                    <a:p>
                      <a:pPr algn="just">
                        <a:spcAft>
                          <a:spcPts val="0"/>
                        </a:spcAft>
                      </a:pPr>
                      <a:r>
                        <a:rPr lang="en-US" sz="1600" kern="100">
                          <a:latin typeface="Times New Roman"/>
                          <a:ea typeface="宋体"/>
                          <a:cs typeface="Times New Roman"/>
                        </a:rPr>
                        <a:t>boolean isNew()</a:t>
                      </a:r>
                      <a:endParaRPr lang="zh-CN" sz="1600" kern="100">
                        <a:latin typeface="Calibri"/>
                        <a:ea typeface="宋体"/>
                        <a:cs typeface="Times New Roman"/>
                      </a:endParaRPr>
                    </a:p>
                  </a:txBody>
                  <a:tcPr marL="68580" marR="68580" marT="0" marB="0" anchor="ctr"/>
                </a:tc>
                <a:tc>
                  <a:txBody>
                    <a:bodyPr/>
                    <a:lstStyle/>
                    <a:p>
                      <a:pPr algn="just">
                        <a:spcAft>
                          <a:spcPts val="0"/>
                        </a:spcAft>
                      </a:pPr>
                      <a:r>
                        <a:rPr lang="zh-CN" sz="1600" kern="100">
                          <a:latin typeface="Times New Roman"/>
                          <a:ea typeface="宋体"/>
                          <a:cs typeface="Times New Roman"/>
                        </a:rPr>
                        <a:t>返回服务器创建的一个会话，客户端是否已经加入</a:t>
                      </a:r>
                      <a:endParaRPr lang="zh-CN" sz="1600" kern="100">
                        <a:latin typeface="Calibri"/>
                        <a:ea typeface="宋体"/>
                        <a:cs typeface="Times New Roman"/>
                      </a:endParaRPr>
                    </a:p>
                  </a:txBody>
                  <a:tcPr marL="68580" marR="68580" marT="0" marB="0" anchor="ctr"/>
                </a:tc>
              </a:tr>
              <a:tr h="370840">
                <a:tc>
                  <a:txBody>
                    <a:bodyPr/>
                    <a:lstStyle/>
                    <a:p>
                      <a:pPr algn="just">
                        <a:spcAft>
                          <a:spcPts val="0"/>
                        </a:spcAft>
                      </a:pPr>
                      <a:r>
                        <a:rPr lang="en-US" sz="1600" kern="100">
                          <a:latin typeface="Times New Roman"/>
                          <a:ea typeface="宋体"/>
                          <a:cs typeface="Times New Roman"/>
                        </a:rPr>
                        <a:t>void setAttribute(String name,Object obj)</a:t>
                      </a:r>
                      <a:endParaRPr lang="zh-CN" sz="1600" kern="100">
                        <a:latin typeface="Calibri"/>
                        <a:ea typeface="宋体"/>
                        <a:cs typeface="Times New Roman"/>
                      </a:endParaRPr>
                    </a:p>
                  </a:txBody>
                  <a:tcPr marL="68580" marR="68580" marT="0" marB="0" anchor="ctr"/>
                </a:tc>
                <a:tc>
                  <a:txBody>
                    <a:bodyPr/>
                    <a:lstStyle/>
                    <a:p>
                      <a:pPr algn="just">
                        <a:spcAft>
                          <a:spcPts val="0"/>
                        </a:spcAft>
                      </a:pPr>
                      <a:r>
                        <a:rPr lang="zh-CN" sz="1600" kern="100">
                          <a:latin typeface="Times New Roman"/>
                          <a:ea typeface="宋体"/>
                          <a:cs typeface="Times New Roman"/>
                        </a:rPr>
                        <a:t>设置指定名称为</a:t>
                      </a:r>
                      <a:r>
                        <a:rPr lang="en-US" sz="1600" kern="100">
                          <a:latin typeface="Times New Roman"/>
                          <a:ea typeface="宋体"/>
                          <a:cs typeface="Times New Roman"/>
                        </a:rPr>
                        <a:t>name</a:t>
                      </a:r>
                      <a:r>
                        <a:rPr lang="zh-CN" sz="1600" kern="100">
                          <a:latin typeface="Times New Roman"/>
                          <a:ea typeface="宋体"/>
                          <a:cs typeface="Times New Roman"/>
                        </a:rPr>
                        <a:t>的属性值为</a:t>
                      </a:r>
                      <a:r>
                        <a:rPr lang="en-US" sz="1600" kern="100">
                          <a:latin typeface="Times New Roman"/>
                          <a:ea typeface="宋体"/>
                          <a:cs typeface="Times New Roman"/>
                        </a:rPr>
                        <a:t>obj</a:t>
                      </a:r>
                      <a:r>
                        <a:rPr lang="zh-CN" sz="1600" kern="100">
                          <a:latin typeface="Times New Roman"/>
                          <a:ea typeface="宋体"/>
                          <a:cs typeface="Times New Roman"/>
                        </a:rPr>
                        <a:t>并存储在</a:t>
                      </a:r>
                      <a:r>
                        <a:rPr lang="en-US" sz="1600" kern="100">
                          <a:latin typeface="Times New Roman"/>
                          <a:ea typeface="宋体"/>
                          <a:cs typeface="Times New Roman"/>
                        </a:rPr>
                        <a:t>session</a:t>
                      </a:r>
                      <a:r>
                        <a:rPr lang="zh-CN" sz="1600" kern="100">
                          <a:latin typeface="Times New Roman"/>
                          <a:ea typeface="宋体"/>
                          <a:cs typeface="Times New Roman"/>
                        </a:rPr>
                        <a:t>对象中</a:t>
                      </a:r>
                      <a:endParaRPr lang="zh-CN" sz="1600" kern="100">
                        <a:latin typeface="Calibri"/>
                        <a:ea typeface="宋体"/>
                        <a:cs typeface="Times New Roman"/>
                      </a:endParaRPr>
                    </a:p>
                  </a:txBody>
                  <a:tcPr marL="68580" marR="68580" marT="0" marB="0" anchor="ctr"/>
                </a:tc>
              </a:tr>
              <a:tr h="370840">
                <a:tc>
                  <a:txBody>
                    <a:bodyPr/>
                    <a:lstStyle/>
                    <a:p>
                      <a:pPr algn="just">
                        <a:spcAft>
                          <a:spcPts val="0"/>
                        </a:spcAft>
                      </a:pPr>
                      <a:r>
                        <a:rPr lang="en-US" sz="1600" kern="100">
                          <a:latin typeface="Times New Roman"/>
                          <a:ea typeface="宋体"/>
                          <a:cs typeface="Times New Roman"/>
                        </a:rPr>
                        <a:t>void removeAttribute(String name)</a:t>
                      </a:r>
                      <a:endParaRPr lang="zh-CN" sz="1600" kern="100">
                        <a:latin typeface="Calibri"/>
                        <a:ea typeface="宋体"/>
                        <a:cs typeface="Times New Roman"/>
                      </a:endParaRPr>
                    </a:p>
                  </a:txBody>
                  <a:tcPr marL="68580" marR="68580" marT="0" marB="0" anchor="ctr"/>
                </a:tc>
                <a:tc>
                  <a:txBody>
                    <a:bodyPr/>
                    <a:lstStyle/>
                    <a:p>
                      <a:pPr algn="just">
                        <a:spcAft>
                          <a:spcPts val="0"/>
                        </a:spcAft>
                      </a:pPr>
                      <a:r>
                        <a:rPr lang="zh-CN" sz="1600" kern="100">
                          <a:latin typeface="Times New Roman"/>
                          <a:ea typeface="宋体"/>
                          <a:cs typeface="Times New Roman"/>
                        </a:rPr>
                        <a:t>移除会话中名称为</a:t>
                      </a:r>
                      <a:r>
                        <a:rPr lang="en-US" sz="1600" kern="100">
                          <a:latin typeface="Times New Roman"/>
                          <a:ea typeface="宋体"/>
                          <a:cs typeface="Times New Roman"/>
                        </a:rPr>
                        <a:t>name</a:t>
                      </a:r>
                      <a:r>
                        <a:rPr lang="zh-CN" sz="1600" kern="100">
                          <a:latin typeface="Times New Roman"/>
                          <a:ea typeface="宋体"/>
                          <a:cs typeface="Times New Roman"/>
                        </a:rPr>
                        <a:t>的属性</a:t>
                      </a:r>
                      <a:endParaRPr lang="zh-CN" sz="1600" kern="100">
                        <a:latin typeface="Calibri"/>
                        <a:ea typeface="宋体"/>
                        <a:cs typeface="Times New Roman"/>
                      </a:endParaRPr>
                    </a:p>
                  </a:txBody>
                  <a:tcPr marL="68580" marR="68580" marT="0" marB="0" anchor="ctr"/>
                </a:tc>
              </a:tr>
              <a:tr h="370840">
                <a:tc>
                  <a:txBody>
                    <a:bodyPr/>
                    <a:lstStyle/>
                    <a:p>
                      <a:pPr algn="just">
                        <a:spcAft>
                          <a:spcPts val="0"/>
                        </a:spcAft>
                      </a:pPr>
                      <a:r>
                        <a:rPr lang="en-US" sz="1600" kern="100" dirty="0">
                          <a:latin typeface="Times New Roman"/>
                          <a:ea typeface="宋体"/>
                          <a:cs typeface="Times New Roman"/>
                        </a:rPr>
                        <a:t>void </a:t>
                      </a:r>
                      <a:r>
                        <a:rPr lang="en-US" sz="1600" kern="100" dirty="0" err="1">
                          <a:latin typeface="Times New Roman"/>
                          <a:ea typeface="宋体"/>
                          <a:cs typeface="Times New Roman"/>
                        </a:rPr>
                        <a:t>setMaxInativeInterval</a:t>
                      </a:r>
                      <a:r>
                        <a:rPr lang="en-US" sz="1600" kern="100" dirty="0">
                          <a:latin typeface="Times New Roman"/>
                          <a:ea typeface="宋体"/>
                          <a:cs typeface="Times New Roman"/>
                        </a:rPr>
                        <a:t>(</a:t>
                      </a:r>
                      <a:r>
                        <a:rPr lang="en-US" sz="1600" kern="100" dirty="0" err="1">
                          <a:latin typeface="Times New Roman"/>
                          <a:ea typeface="宋体"/>
                          <a:cs typeface="Times New Roman"/>
                        </a:rPr>
                        <a:t>int</a:t>
                      </a:r>
                      <a:r>
                        <a:rPr lang="en-US" sz="1600" kern="100" dirty="0">
                          <a:latin typeface="Times New Roman"/>
                          <a:ea typeface="宋体"/>
                          <a:cs typeface="Times New Roman"/>
                        </a:rPr>
                        <a:t> time)</a:t>
                      </a:r>
                      <a:endParaRPr lang="zh-CN" sz="1600" kern="100" dirty="0">
                        <a:latin typeface="Calibri"/>
                        <a:ea typeface="宋体"/>
                        <a:cs typeface="Times New Roman"/>
                      </a:endParaRPr>
                    </a:p>
                  </a:txBody>
                  <a:tcPr marL="68580" marR="68580" marT="0" marB="0" anchor="ctr"/>
                </a:tc>
                <a:tc>
                  <a:txBody>
                    <a:bodyPr/>
                    <a:lstStyle/>
                    <a:p>
                      <a:pPr algn="just">
                        <a:spcAft>
                          <a:spcPts val="0"/>
                        </a:spcAft>
                      </a:pPr>
                      <a:r>
                        <a:rPr lang="zh-CN" sz="1600" kern="100" dirty="0">
                          <a:latin typeface="Times New Roman"/>
                          <a:ea typeface="宋体"/>
                          <a:cs typeface="Times New Roman"/>
                        </a:rPr>
                        <a:t>设置两次请求的最大时间间隔为</a:t>
                      </a:r>
                      <a:r>
                        <a:rPr lang="en-US" sz="1600" kern="100" dirty="0">
                          <a:latin typeface="Times New Roman"/>
                          <a:ea typeface="宋体"/>
                          <a:cs typeface="Times New Roman"/>
                        </a:rPr>
                        <a:t>time</a:t>
                      </a:r>
                      <a:r>
                        <a:rPr lang="zh-CN" sz="1600" kern="100" dirty="0">
                          <a:latin typeface="Times New Roman"/>
                          <a:ea typeface="宋体"/>
                          <a:cs typeface="Times New Roman"/>
                        </a:rPr>
                        <a:t>，如超过</a:t>
                      </a:r>
                      <a:r>
                        <a:rPr lang="en-US" sz="1600" kern="100" dirty="0">
                          <a:latin typeface="Times New Roman"/>
                          <a:ea typeface="宋体"/>
                          <a:cs typeface="Times New Roman"/>
                        </a:rPr>
                        <a:t>time</a:t>
                      </a:r>
                      <a:r>
                        <a:rPr lang="zh-CN" sz="1600" kern="100" dirty="0">
                          <a:latin typeface="Times New Roman"/>
                          <a:ea typeface="宋体"/>
                          <a:cs typeface="Times New Roman"/>
                        </a:rPr>
                        <a:t>则</a:t>
                      </a:r>
                      <a:r>
                        <a:rPr lang="en-US" sz="1600" kern="100" dirty="0">
                          <a:latin typeface="Times New Roman"/>
                          <a:ea typeface="宋体"/>
                          <a:cs typeface="Times New Roman"/>
                        </a:rPr>
                        <a:t>session</a:t>
                      </a:r>
                      <a:r>
                        <a:rPr lang="zh-CN" sz="1600" kern="100" dirty="0">
                          <a:latin typeface="Times New Roman"/>
                          <a:ea typeface="宋体"/>
                          <a:cs typeface="Times New Roman"/>
                        </a:rPr>
                        <a:t>取消</a:t>
                      </a:r>
                      <a:endParaRPr lang="zh-CN" sz="1600" kern="100" dirty="0">
                        <a:latin typeface="Calibri"/>
                        <a:ea typeface="宋体"/>
                        <a:cs typeface="Times New Roman"/>
                      </a:endParaRPr>
                    </a:p>
                  </a:txBody>
                  <a:tcPr marL="68580" marR="68580" marT="0" marB="0" anchor="ctr"/>
                </a:tc>
              </a:tr>
            </a:tbl>
          </a:graphicData>
        </a:graphic>
      </p:graphicFrame>
      <p:sp>
        <p:nvSpPr>
          <p:cNvPr id="4" name="灯片编号占位符 3"/>
          <p:cNvSpPr>
            <a:spLocks noGrp="1"/>
          </p:cNvSpPr>
          <p:nvPr>
            <p:ph type="sldNum" sz="quarter" idx="15"/>
          </p:nvPr>
        </p:nvSpPr>
        <p:spPr/>
        <p:txBody>
          <a:bodyPr/>
          <a:lstStyle/>
          <a:p>
            <a:fld id="{0A9F2AF4-94C5-46B7-9CC1-72E6F50F7F54}" type="slidenum">
              <a:rPr lang="zh-CN" altLang="en-US" smtClean="0"/>
              <a:pPr/>
              <a:t>22</a:t>
            </a:fld>
            <a:endParaRPr lang="zh-CN" altLang="en-US"/>
          </a:p>
        </p:txBody>
      </p:sp>
      <p:sp>
        <p:nvSpPr>
          <p:cNvPr id="5" name="页脚占位符 4"/>
          <p:cNvSpPr>
            <a:spLocks noGrp="1"/>
          </p:cNvSpPr>
          <p:nvPr>
            <p:ph type="ftr" sz="quarter" idx="16"/>
          </p:nvPr>
        </p:nvSpPr>
        <p:spPr/>
        <p:txBody>
          <a:bodyPr vert="vert270"/>
          <a:lstStyle/>
          <a:p>
            <a:r>
              <a:rPr lang="zh-CN" altLang="en-US" dirty="0" smtClean="0"/>
              <a:t>清华大学出版社</a:t>
            </a:r>
            <a:endParaRPr lang="zh-CN" alt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6. session</a:t>
            </a:r>
            <a:r>
              <a:rPr lang="zh-CN" altLang="en-US" dirty="0" smtClean="0"/>
              <a:t>对象</a:t>
            </a:r>
            <a:endParaRPr lang="zh-CN" altLang="en-US" dirty="0"/>
          </a:p>
        </p:txBody>
      </p:sp>
      <p:sp>
        <p:nvSpPr>
          <p:cNvPr id="3" name="内容占位符 2"/>
          <p:cNvSpPr>
            <a:spLocks noGrp="1"/>
          </p:cNvSpPr>
          <p:nvPr>
            <p:ph sz="quarter" idx="1"/>
          </p:nvPr>
        </p:nvSpPr>
        <p:spPr/>
        <p:txBody>
          <a:bodyPr/>
          <a:lstStyle/>
          <a:p>
            <a:r>
              <a:rPr lang="zh-CN" altLang="en-US" b="1" dirty="0" smtClean="0"/>
              <a:t>注意：</a:t>
            </a:r>
          </a:p>
          <a:p>
            <a:pPr lvl="1"/>
            <a:r>
              <a:rPr lang="zh-CN" altLang="en-US" dirty="0" smtClean="0"/>
              <a:t>在</a:t>
            </a:r>
            <a:r>
              <a:rPr lang="en-US" dirty="0" smtClean="0"/>
              <a:t>Web</a:t>
            </a:r>
            <a:r>
              <a:rPr lang="zh-CN" altLang="en-US" dirty="0" smtClean="0"/>
              <a:t>应用中，</a:t>
            </a:r>
            <a:r>
              <a:rPr lang="en-US" dirty="0" smtClean="0"/>
              <a:t>Web</a:t>
            </a:r>
            <a:r>
              <a:rPr lang="zh-CN" altLang="en-US" dirty="0" smtClean="0"/>
              <a:t>服务器跟踪用户状态的方法通常有以下</a:t>
            </a:r>
            <a:r>
              <a:rPr lang="en-US" dirty="0" smtClean="0"/>
              <a:t>4</a:t>
            </a:r>
            <a:r>
              <a:rPr lang="zh-CN" altLang="en-US" dirty="0" smtClean="0"/>
              <a:t>种。</a:t>
            </a:r>
          </a:p>
          <a:p>
            <a:pPr lvl="1"/>
            <a:r>
              <a:rPr lang="zh-CN" altLang="en-US" dirty="0" smtClean="0"/>
              <a:t>使用会话（</a:t>
            </a:r>
            <a:r>
              <a:rPr lang="en-US" dirty="0" smtClean="0"/>
              <a:t>session</a:t>
            </a:r>
            <a:r>
              <a:rPr lang="zh-CN" altLang="en-US" dirty="0" smtClean="0"/>
              <a:t>）；</a:t>
            </a:r>
          </a:p>
          <a:p>
            <a:pPr lvl="1"/>
            <a:r>
              <a:rPr lang="zh-CN" altLang="en-US" dirty="0" smtClean="0"/>
              <a:t>在</a:t>
            </a:r>
            <a:r>
              <a:rPr lang="en-US" dirty="0" smtClean="0"/>
              <a:t>HTML</a:t>
            </a:r>
            <a:r>
              <a:rPr lang="zh-CN" altLang="en-US" dirty="0" smtClean="0"/>
              <a:t>表单中加入隐藏字段，它包含用跟踪用户状态的数据；</a:t>
            </a:r>
          </a:p>
          <a:p>
            <a:pPr lvl="1"/>
            <a:r>
              <a:rPr lang="zh-CN" altLang="en-US" dirty="0" smtClean="0"/>
              <a:t>重写</a:t>
            </a:r>
            <a:r>
              <a:rPr lang="en-US" dirty="0" smtClean="0"/>
              <a:t>URL</a:t>
            </a:r>
            <a:r>
              <a:rPr lang="zh-CN" altLang="en-US" dirty="0" smtClean="0"/>
              <a:t>，使它包含用于跟踪用户状态的数据；</a:t>
            </a:r>
          </a:p>
          <a:p>
            <a:pPr lvl="1"/>
            <a:r>
              <a:rPr lang="zh-CN" altLang="en-US" dirty="0" smtClean="0"/>
              <a:t>使用</a:t>
            </a:r>
            <a:r>
              <a:rPr lang="en-US" dirty="0" smtClean="0"/>
              <a:t>Cookie</a:t>
            </a:r>
            <a:r>
              <a:rPr lang="zh-CN" altLang="en-US" dirty="0" smtClean="0"/>
              <a:t>传送用于跟踪用户状态的数据。</a:t>
            </a:r>
            <a:endParaRPr lang="zh-CN" altLang="en-US" dirty="0"/>
          </a:p>
        </p:txBody>
      </p:sp>
      <p:sp>
        <p:nvSpPr>
          <p:cNvPr id="4" name="灯片编号占位符 3"/>
          <p:cNvSpPr>
            <a:spLocks noGrp="1"/>
          </p:cNvSpPr>
          <p:nvPr>
            <p:ph type="sldNum" sz="quarter" idx="15"/>
          </p:nvPr>
        </p:nvSpPr>
        <p:spPr/>
        <p:txBody>
          <a:bodyPr/>
          <a:lstStyle/>
          <a:p>
            <a:fld id="{0A9F2AF4-94C5-46B7-9CC1-72E6F50F7F54}" type="slidenum">
              <a:rPr lang="zh-CN" altLang="en-US" smtClean="0"/>
              <a:pPr/>
              <a:t>23</a:t>
            </a:fld>
            <a:endParaRPr lang="zh-CN" altLang="en-US"/>
          </a:p>
        </p:txBody>
      </p:sp>
      <p:sp>
        <p:nvSpPr>
          <p:cNvPr id="5" name="页脚占位符 4"/>
          <p:cNvSpPr>
            <a:spLocks noGrp="1"/>
          </p:cNvSpPr>
          <p:nvPr>
            <p:ph type="ftr" sz="quarter" idx="16"/>
          </p:nvPr>
        </p:nvSpPr>
        <p:spPr/>
        <p:txBody>
          <a:bodyPr vert="vert270"/>
          <a:lstStyle/>
          <a:p>
            <a:r>
              <a:rPr lang="zh-CN" altLang="en-US" dirty="0" smtClean="0"/>
              <a:t>清华大学出版社</a:t>
            </a:r>
            <a:endParaRPr lang="zh-CN" alt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6. session</a:t>
            </a:r>
            <a:r>
              <a:rPr lang="zh-CN" altLang="en-US" dirty="0" smtClean="0"/>
              <a:t>对象</a:t>
            </a:r>
            <a:endParaRPr lang="zh-CN" altLang="en-US" dirty="0"/>
          </a:p>
        </p:txBody>
      </p:sp>
      <p:sp>
        <p:nvSpPr>
          <p:cNvPr id="3" name="内容占位符 2"/>
          <p:cNvSpPr>
            <a:spLocks noGrp="1"/>
          </p:cNvSpPr>
          <p:nvPr>
            <p:ph sz="quarter" idx="1"/>
          </p:nvPr>
        </p:nvSpPr>
        <p:spPr/>
        <p:txBody>
          <a:bodyPr/>
          <a:lstStyle/>
          <a:p>
            <a:r>
              <a:rPr lang="zh-CN" altLang="en-US" b="1" dirty="0" smtClean="0"/>
              <a:t>示例：</a:t>
            </a:r>
            <a:endParaRPr lang="en-US" altLang="zh-CN" b="1" dirty="0" smtClean="0"/>
          </a:p>
          <a:p>
            <a:pPr lvl="1"/>
            <a:r>
              <a:rPr lang="zh-CN" altLang="en-US" dirty="0" smtClean="0"/>
              <a:t>将字符串“</a:t>
            </a:r>
            <a:r>
              <a:rPr lang="en-US" altLang="zh-CN" dirty="0" smtClean="0"/>
              <a:t>Michael</a:t>
            </a:r>
            <a:r>
              <a:rPr lang="zh-CN" altLang="en-US" dirty="0" smtClean="0"/>
              <a:t>”存入</a:t>
            </a:r>
            <a:r>
              <a:rPr lang="en-US" altLang="zh-CN" dirty="0" smtClean="0"/>
              <a:t>session</a:t>
            </a:r>
            <a:r>
              <a:rPr lang="zh-CN" altLang="en-US" dirty="0" smtClean="0"/>
              <a:t>对象</a:t>
            </a:r>
            <a:r>
              <a:rPr lang="en-US" altLang="zh-CN" dirty="0" smtClean="0"/>
              <a:t>name</a:t>
            </a:r>
            <a:r>
              <a:rPr lang="zh-CN" altLang="en-US" dirty="0" smtClean="0"/>
              <a:t>中</a:t>
            </a:r>
            <a:endParaRPr lang="en-US" altLang="zh-CN" dirty="0" smtClean="0"/>
          </a:p>
          <a:p>
            <a:pPr lvl="1">
              <a:buNone/>
            </a:pPr>
            <a:r>
              <a:rPr lang="en-US" altLang="zh-CN" dirty="0" err="1" smtClean="0"/>
              <a:t>session.setAttribute</a:t>
            </a:r>
            <a:r>
              <a:rPr lang="en-US" altLang="zh-CN" dirty="0" smtClean="0"/>
              <a:t>(“</a:t>
            </a:r>
            <a:r>
              <a:rPr lang="en-US" altLang="zh-CN" dirty="0" err="1" smtClean="0"/>
              <a:t>name”,”Michael</a:t>
            </a:r>
            <a:r>
              <a:rPr lang="en-US" altLang="zh-CN" dirty="0" smtClean="0"/>
              <a:t>”)</a:t>
            </a:r>
          </a:p>
          <a:p>
            <a:pPr lvl="1"/>
            <a:r>
              <a:rPr lang="zh-CN" altLang="en-US" dirty="0" smtClean="0"/>
              <a:t>获取名称为</a:t>
            </a:r>
            <a:r>
              <a:rPr lang="en-US" altLang="zh-CN" dirty="0" smtClean="0"/>
              <a:t>name</a:t>
            </a:r>
            <a:r>
              <a:rPr lang="zh-CN" altLang="en-US" dirty="0" smtClean="0"/>
              <a:t>的</a:t>
            </a:r>
            <a:r>
              <a:rPr lang="en-US" altLang="zh-CN" dirty="0" smtClean="0"/>
              <a:t>session</a:t>
            </a:r>
            <a:r>
              <a:rPr lang="zh-CN" altLang="en-US" dirty="0" smtClean="0"/>
              <a:t>对象</a:t>
            </a:r>
            <a:endParaRPr lang="en-US" altLang="zh-CN" dirty="0" smtClean="0"/>
          </a:p>
          <a:p>
            <a:pPr lvl="1">
              <a:buNone/>
            </a:pPr>
            <a:r>
              <a:rPr lang="en-US" altLang="zh-CN" dirty="0" smtClean="0"/>
              <a:t>String s = </a:t>
            </a:r>
            <a:r>
              <a:rPr lang="en-US" altLang="zh-CN" dirty="0" err="1" smtClean="0"/>
              <a:t>session.getAttribute</a:t>
            </a:r>
            <a:r>
              <a:rPr lang="en-US" altLang="zh-CN" dirty="0" smtClean="0"/>
              <a:t>(“name”);</a:t>
            </a:r>
          </a:p>
          <a:p>
            <a:pPr lvl="1"/>
            <a:r>
              <a:rPr lang="zh-CN" altLang="en-US" dirty="0" smtClean="0"/>
              <a:t>移除名称为“</a:t>
            </a:r>
            <a:r>
              <a:rPr lang="en-US" altLang="zh-CN" dirty="0" smtClean="0"/>
              <a:t>name</a:t>
            </a:r>
            <a:r>
              <a:rPr lang="zh-CN" altLang="en-US" dirty="0" smtClean="0"/>
              <a:t>”的</a:t>
            </a:r>
            <a:r>
              <a:rPr lang="en-US" altLang="zh-CN" dirty="0" smtClean="0"/>
              <a:t>session</a:t>
            </a:r>
            <a:r>
              <a:rPr lang="zh-CN" altLang="en-US" dirty="0" smtClean="0"/>
              <a:t>对象</a:t>
            </a:r>
            <a:endParaRPr lang="en-US" altLang="zh-CN" dirty="0" smtClean="0"/>
          </a:p>
          <a:p>
            <a:pPr lvl="1">
              <a:buNone/>
            </a:pPr>
            <a:r>
              <a:rPr lang="en-US" altLang="zh-CN" dirty="0" err="1" smtClean="0"/>
              <a:t>session.removeAttribute</a:t>
            </a:r>
            <a:r>
              <a:rPr lang="en-US" altLang="zh-CN" dirty="0" smtClean="0"/>
              <a:t>(“name”);</a:t>
            </a:r>
            <a:endParaRPr lang="zh-CN" altLang="en-US" dirty="0"/>
          </a:p>
        </p:txBody>
      </p:sp>
      <p:sp>
        <p:nvSpPr>
          <p:cNvPr id="4" name="灯片编号占位符 3"/>
          <p:cNvSpPr>
            <a:spLocks noGrp="1"/>
          </p:cNvSpPr>
          <p:nvPr>
            <p:ph type="sldNum" sz="quarter" idx="15"/>
          </p:nvPr>
        </p:nvSpPr>
        <p:spPr/>
        <p:txBody>
          <a:bodyPr/>
          <a:lstStyle/>
          <a:p>
            <a:fld id="{0A9F2AF4-94C5-46B7-9CC1-72E6F50F7F54}" type="slidenum">
              <a:rPr lang="zh-CN" altLang="en-US" smtClean="0"/>
              <a:pPr/>
              <a:t>24</a:t>
            </a:fld>
            <a:endParaRPr lang="zh-CN" altLang="en-US"/>
          </a:p>
        </p:txBody>
      </p:sp>
      <p:sp>
        <p:nvSpPr>
          <p:cNvPr id="5" name="页脚占位符 4"/>
          <p:cNvSpPr>
            <a:spLocks noGrp="1"/>
          </p:cNvSpPr>
          <p:nvPr>
            <p:ph type="ftr" sz="quarter" idx="16"/>
          </p:nvPr>
        </p:nvSpPr>
        <p:spPr/>
        <p:txBody>
          <a:bodyPr vert="vert270"/>
          <a:lstStyle/>
          <a:p>
            <a:r>
              <a:rPr lang="zh-CN" altLang="en-US" dirty="0" smtClean="0"/>
              <a:t>清华大学出版社</a:t>
            </a:r>
            <a:endParaRPr lang="zh-CN" alt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6. session</a:t>
            </a:r>
            <a:r>
              <a:rPr lang="zh-CN" altLang="en-US" dirty="0" smtClean="0"/>
              <a:t>对象</a:t>
            </a:r>
            <a:endParaRPr lang="zh-CN" altLang="en-US" dirty="0"/>
          </a:p>
        </p:txBody>
      </p:sp>
      <p:sp>
        <p:nvSpPr>
          <p:cNvPr id="3" name="内容占位符 2"/>
          <p:cNvSpPr>
            <a:spLocks noGrp="1"/>
          </p:cNvSpPr>
          <p:nvPr>
            <p:ph sz="quarter" idx="1"/>
          </p:nvPr>
        </p:nvSpPr>
        <p:spPr/>
        <p:txBody>
          <a:bodyPr/>
          <a:lstStyle/>
          <a:p>
            <a:r>
              <a:rPr lang="zh-CN" altLang="en-US" b="1" dirty="0" smtClean="0">
                <a:solidFill>
                  <a:srgbClr val="00B050"/>
                </a:solidFill>
              </a:rPr>
              <a:t>动手实践：</a:t>
            </a:r>
            <a:endParaRPr lang="en-US" altLang="zh-CN" b="1" dirty="0" smtClean="0">
              <a:solidFill>
                <a:srgbClr val="00B050"/>
              </a:solidFill>
            </a:endParaRPr>
          </a:p>
          <a:p>
            <a:pPr lvl="1"/>
            <a:r>
              <a:rPr lang="zh-CN" altLang="en-US" dirty="0" smtClean="0"/>
              <a:t>根据前面的</a:t>
            </a:r>
            <a:r>
              <a:rPr lang="en-US" altLang="zh-CN" dirty="0" smtClean="0"/>
              <a:t>session</a:t>
            </a:r>
            <a:r>
              <a:rPr lang="zh-CN" altLang="en-US" dirty="0" smtClean="0"/>
              <a:t>示例，分别做一个用户登录和用户注销的程序；如果换成</a:t>
            </a:r>
            <a:r>
              <a:rPr lang="en-US" altLang="zh-CN" dirty="0" smtClean="0"/>
              <a:t>request</a:t>
            </a:r>
            <a:r>
              <a:rPr lang="zh-CN" altLang="en-US" dirty="0" smtClean="0"/>
              <a:t>对象可以吗，请尝试；</a:t>
            </a:r>
            <a:endParaRPr lang="en-US" altLang="zh-CN" dirty="0" smtClean="0"/>
          </a:p>
          <a:p>
            <a:pPr lvl="1"/>
            <a:r>
              <a:rPr lang="zh-CN" altLang="en-US" dirty="0" smtClean="0"/>
              <a:t>使用</a:t>
            </a:r>
            <a:r>
              <a:rPr lang="en-US" altLang="zh-CN" dirty="0" smtClean="0"/>
              <a:t>out</a:t>
            </a:r>
            <a:r>
              <a:rPr lang="zh-CN" altLang="en-US" dirty="0" smtClean="0"/>
              <a:t>对象输出用户登录或注销的提示信息；</a:t>
            </a:r>
            <a:endParaRPr lang="en-US" altLang="zh-CN" dirty="0" smtClean="0"/>
          </a:p>
          <a:p>
            <a:pPr lvl="1"/>
            <a:r>
              <a:rPr lang="zh-CN" altLang="en-US" dirty="0" smtClean="0"/>
              <a:t>思考：如何添加登录与注销的时间提示；</a:t>
            </a:r>
            <a:endParaRPr lang="en-US" altLang="zh-CN" dirty="0" smtClean="0"/>
          </a:p>
          <a:p>
            <a:pPr lvl="1"/>
            <a:r>
              <a:rPr lang="zh-CN" altLang="en-US" dirty="0" smtClean="0"/>
              <a:t>运行并测试该程序，分析与解决此过程中可能出现的问题。</a:t>
            </a:r>
            <a:endParaRPr lang="en-US" altLang="zh-CN" dirty="0" smtClean="0"/>
          </a:p>
          <a:p>
            <a:pPr marL="274320" lvl="1">
              <a:spcBef>
                <a:spcPts val="600"/>
              </a:spcBef>
              <a:buSzPct val="70000"/>
              <a:buFont typeface="Wingdings"/>
              <a:buChar char=""/>
            </a:pPr>
            <a:r>
              <a:rPr lang="zh-CN" altLang="en-US" sz="2400" b="1" dirty="0" smtClean="0">
                <a:solidFill>
                  <a:srgbClr val="00B050"/>
                </a:solidFill>
              </a:rPr>
              <a:t>目标：</a:t>
            </a:r>
            <a:endParaRPr lang="en-US" altLang="zh-CN" sz="2400" b="1" dirty="0" smtClean="0">
              <a:solidFill>
                <a:srgbClr val="00B050"/>
              </a:solidFill>
            </a:endParaRPr>
          </a:p>
          <a:p>
            <a:pPr lvl="1"/>
            <a:r>
              <a:rPr lang="zh-CN" altLang="en-US" dirty="0" smtClean="0"/>
              <a:t>理解</a:t>
            </a:r>
            <a:r>
              <a:rPr lang="en-US" altLang="zh-CN" dirty="0" smtClean="0"/>
              <a:t>session</a:t>
            </a:r>
            <a:r>
              <a:rPr lang="zh-CN" altLang="en-US" dirty="0" smtClean="0"/>
              <a:t>对象、</a:t>
            </a:r>
            <a:r>
              <a:rPr lang="en-US" altLang="zh-CN" dirty="0" smtClean="0"/>
              <a:t>request</a:t>
            </a:r>
            <a:r>
              <a:rPr lang="zh-CN" altLang="en-US" dirty="0" smtClean="0"/>
              <a:t>对象之间的区别；</a:t>
            </a:r>
            <a:endParaRPr lang="en-US" altLang="zh-CN" dirty="0" smtClean="0"/>
          </a:p>
          <a:p>
            <a:pPr lvl="1"/>
            <a:r>
              <a:rPr lang="zh-CN" altLang="en-US" dirty="0" smtClean="0"/>
              <a:t>掌握</a:t>
            </a:r>
            <a:r>
              <a:rPr lang="en-US" altLang="zh-CN" dirty="0" smtClean="0"/>
              <a:t>session</a:t>
            </a:r>
            <a:r>
              <a:rPr lang="zh-CN" altLang="en-US" dirty="0" smtClean="0"/>
              <a:t>对象的各方法的使用方法；</a:t>
            </a:r>
            <a:endParaRPr lang="en-US" altLang="zh-CN" dirty="0" smtClean="0"/>
          </a:p>
          <a:p>
            <a:pPr lvl="1"/>
            <a:r>
              <a:rPr lang="zh-CN" altLang="en-US" dirty="0" smtClean="0"/>
              <a:t>掌握</a:t>
            </a:r>
            <a:r>
              <a:rPr lang="en-US" altLang="zh-CN" dirty="0" smtClean="0"/>
              <a:t>out</a:t>
            </a:r>
            <a:r>
              <a:rPr lang="zh-CN" altLang="en-US" dirty="0" smtClean="0"/>
              <a:t>对象的使用方法；</a:t>
            </a:r>
            <a:endParaRPr lang="en-US" altLang="zh-CN" dirty="0" smtClean="0"/>
          </a:p>
          <a:p>
            <a:pPr lvl="1"/>
            <a:r>
              <a:rPr lang="zh-CN" altLang="en-US" dirty="0" smtClean="0"/>
              <a:t>学会分析问题与解决问题。</a:t>
            </a:r>
            <a:endParaRPr lang="en-US" altLang="zh-CN" dirty="0" smtClean="0"/>
          </a:p>
          <a:p>
            <a:endParaRPr lang="zh-CN" altLang="en-US" dirty="0"/>
          </a:p>
        </p:txBody>
      </p:sp>
      <p:sp>
        <p:nvSpPr>
          <p:cNvPr id="4" name="灯片编号占位符 3"/>
          <p:cNvSpPr>
            <a:spLocks noGrp="1"/>
          </p:cNvSpPr>
          <p:nvPr>
            <p:ph type="sldNum" sz="quarter" idx="15"/>
          </p:nvPr>
        </p:nvSpPr>
        <p:spPr/>
        <p:txBody>
          <a:bodyPr/>
          <a:lstStyle/>
          <a:p>
            <a:fld id="{0A9F2AF4-94C5-46B7-9CC1-72E6F50F7F54}" type="slidenum">
              <a:rPr lang="zh-CN" altLang="en-US" smtClean="0"/>
              <a:pPr/>
              <a:t>25</a:t>
            </a:fld>
            <a:endParaRPr lang="zh-CN" altLang="en-US"/>
          </a:p>
        </p:txBody>
      </p:sp>
      <p:sp>
        <p:nvSpPr>
          <p:cNvPr id="5" name="页脚占位符 4"/>
          <p:cNvSpPr>
            <a:spLocks noGrp="1"/>
          </p:cNvSpPr>
          <p:nvPr>
            <p:ph type="ftr" sz="quarter" idx="16"/>
          </p:nvPr>
        </p:nvSpPr>
        <p:spPr/>
        <p:txBody>
          <a:bodyPr vert="vert270"/>
          <a:lstStyle/>
          <a:p>
            <a:r>
              <a:rPr lang="zh-CN" altLang="en-US" dirty="0" smtClean="0"/>
              <a:t>清华大学出版社</a:t>
            </a:r>
            <a:endParaRPr lang="zh-CN" alt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7. application</a:t>
            </a:r>
            <a:r>
              <a:rPr lang="zh-CN" altLang="en-US" dirty="0" smtClean="0"/>
              <a:t>对象</a:t>
            </a:r>
            <a:endParaRPr lang="zh-CN" altLang="en-US" dirty="0"/>
          </a:p>
        </p:txBody>
      </p:sp>
      <p:sp>
        <p:nvSpPr>
          <p:cNvPr id="3" name="内容占位符 2"/>
          <p:cNvSpPr>
            <a:spLocks noGrp="1"/>
          </p:cNvSpPr>
          <p:nvPr>
            <p:ph sz="quarter" idx="1"/>
          </p:nvPr>
        </p:nvSpPr>
        <p:spPr/>
        <p:txBody>
          <a:bodyPr/>
          <a:lstStyle/>
          <a:p>
            <a:r>
              <a:rPr lang="en-US" dirty="0" smtClean="0"/>
              <a:t>application</a:t>
            </a:r>
            <a:r>
              <a:rPr lang="zh-CN" altLang="en-US" dirty="0" smtClean="0"/>
              <a:t>对象</a:t>
            </a:r>
            <a:endParaRPr lang="en-US" altLang="zh-CN" dirty="0" smtClean="0"/>
          </a:p>
          <a:p>
            <a:pPr lvl="1"/>
            <a:r>
              <a:rPr lang="zh-CN" altLang="en-US" dirty="0" smtClean="0"/>
              <a:t>用于保存</a:t>
            </a:r>
            <a:r>
              <a:rPr lang="en-US" dirty="0" smtClean="0"/>
              <a:t>Web</a:t>
            </a:r>
            <a:r>
              <a:rPr lang="zh-CN" altLang="en-US" dirty="0" smtClean="0"/>
              <a:t>应用中的共享数据，与</a:t>
            </a:r>
            <a:r>
              <a:rPr lang="en-US" dirty="0" smtClean="0"/>
              <a:t>session</a:t>
            </a:r>
            <a:r>
              <a:rPr lang="zh-CN" altLang="en-US" dirty="0" smtClean="0"/>
              <a:t>对象不同的是，</a:t>
            </a:r>
            <a:r>
              <a:rPr lang="en-US" dirty="0" smtClean="0"/>
              <a:t>application</a:t>
            </a:r>
            <a:r>
              <a:rPr lang="zh-CN" altLang="en-US" dirty="0" smtClean="0"/>
              <a:t>对象中属性值是各个用户共享使用的，而各个用户之间的</a:t>
            </a:r>
            <a:r>
              <a:rPr lang="en-US" dirty="0" smtClean="0"/>
              <a:t>session</a:t>
            </a:r>
            <a:r>
              <a:rPr lang="zh-CN" altLang="en-US" dirty="0" smtClean="0"/>
              <a:t>对象没有任何必然联系；另外，</a:t>
            </a:r>
            <a:r>
              <a:rPr lang="en-US" dirty="0" smtClean="0"/>
              <a:t>application</a:t>
            </a:r>
            <a:r>
              <a:rPr lang="zh-CN" altLang="en-US" dirty="0" smtClean="0"/>
              <a:t>对象的生存期要比</a:t>
            </a:r>
            <a:r>
              <a:rPr lang="en-US" dirty="0" smtClean="0"/>
              <a:t>session</a:t>
            </a:r>
            <a:r>
              <a:rPr lang="zh-CN" altLang="en-US" dirty="0" smtClean="0"/>
              <a:t>对象长，</a:t>
            </a:r>
            <a:r>
              <a:rPr lang="en-US" dirty="0" smtClean="0"/>
              <a:t>session</a:t>
            </a:r>
            <a:r>
              <a:rPr lang="zh-CN" altLang="en-US" dirty="0" smtClean="0"/>
              <a:t>只在当前的会话期内有效，而</a:t>
            </a:r>
            <a:r>
              <a:rPr lang="en-US" dirty="0" smtClean="0"/>
              <a:t>application</a:t>
            </a:r>
            <a:r>
              <a:rPr lang="zh-CN" altLang="en-US" dirty="0" smtClean="0"/>
              <a:t>对象在</a:t>
            </a:r>
            <a:r>
              <a:rPr lang="en-US" dirty="0" smtClean="0"/>
              <a:t>Web</a:t>
            </a:r>
            <a:r>
              <a:rPr lang="zh-CN" altLang="en-US" dirty="0" smtClean="0"/>
              <a:t>服务器启动之后即产生，直至</a:t>
            </a:r>
            <a:r>
              <a:rPr lang="en-US" dirty="0" smtClean="0"/>
              <a:t>Web</a:t>
            </a:r>
            <a:r>
              <a:rPr lang="zh-CN" altLang="en-US" dirty="0" smtClean="0"/>
              <a:t>服务器关闭之前将一直存在。</a:t>
            </a:r>
            <a:endParaRPr lang="zh-CN" altLang="en-US" dirty="0"/>
          </a:p>
        </p:txBody>
      </p:sp>
      <p:sp>
        <p:nvSpPr>
          <p:cNvPr id="4" name="灯片编号占位符 3"/>
          <p:cNvSpPr>
            <a:spLocks noGrp="1"/>
          </p:cNvSpPr>
          <p:nvPr>
            <p:ph type="sldNum" sz="quarter" idx="15"/>
          </p:nvPr>
        </p:nvSpPr>
        <p:spPr/>
        <p:txBody>
          <a:bodyPr/>
          <a:lstStyle/>
          <a:p>
            <a:fld id="{0A9F2AF4-94C5-46B7-9CC1-72E6F50F7F54}" type="slidenum">
              <a:rPr lang="zh-CN" altLang="en-US" smtClean="0"/>
              <a:pPr/>
              <a:t>26</a:t>
            </a:fld>
            <a:endParaRPr lang="zh-CN" altLang="en-US"/>
          </a:p>
        </p:txBody>
      </p:sp>
      <p:sp>
        <p:nvSpPr>
          <p:cNvPr id="5" name="页脚占位符 4"/>
          <p:cNvSpPr>
            <a:spLocks noGrp="1"/>
          </p:cNvSpPr>
          <p:nvPr>
            <p:ph type="ftr" sz="quarter" idx="16"/>
          </p:nvPr>
        </p:nvSpPr>
        <p:spPr/>
        <p:txBody>
          <a:bodyPr vert="vert270"/>
          <a:lstStyle/>
          <a:p>
            <a:r>
              <a:rPr lang="zh-CN" altLang="en-US" dirty="0" smtClean="0"/>
              <a:t>清华大学出版社</a:t>
            </a:r>
            <a:endParaRPr lang="zh-CN" alt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42900"/>
            <a:ext cx="7467600" cy="1143000"/>
          </a:xfrm>
        </p:spPr>
        <p:txBody>
          <a:bodyPr/>
          <a:lstStyle/>
          <a:p>
            <a:r>
              <a:rPr lang="en-US" dirty="0" smtClean="0"/>
              <a:t>7. application</a:t>
            </a:r>
            <a:r>
              <a:rPr lang="zh-CN" altLang="en-US" dirty="0" smtClean="0"/>
              <a:t>对象</a:t>
            </a:r>
            <a:endParaRPr lang="zh-CN" altLang="en-US" dirty="0"/>
          </a:p>
        </p:txBody>
      </p:sp>
      <p:graphicFrame>
        <p:nvGraphicFramePr>
          <p:cNvPr id="6" name="内容占位符 5"/>
          <p:cNvGraphicFramePr>
            <a:graphicFrameLocks noGrp="1"/>
          </p:cNvGraphicFramePr>
          <p:nvPr>
            <p:ph sz="quarter" idx="1"/>
          </p:nvPr>
        </p:nvGraphicFramePr>
        <p:xfrm>
          <a:off x="457200" y="1000108"/>
          <a:ext cx="7467600" cy="5636590"/>
        </p:xfrm>
        <a:graphic>
          <a:graphicData uri="http://schemas.openxmlformats.org/drawingml/2006/table">
            <a:tbl>
              <a:tblPr firstRow="1" bandRow="1">
                <a:tableStyleId>{5C22544A-7EE6-4342-B048-85BDC9FD1C3A}</a:tableStyleId>
              </a:tblPr>
              <a:tblGrid>
                <a:gridCol w="3400420"/>
                <a:gridCol w="4067180"/>
              </a:tblGrid>
              <a:tr h="327990">
                <a:tc>
                  <a:txBody>
                    <a:bodyPr/>
                    <a:lstStyle/>
                    <a:p>
                      <a:pPr algn="ctr">
                        <a:spcAft>
                          <a:spcPts val="0"/>
                        </a:spcAft>
                      </a:pPr>
                      <a:r>
                        <a:rPr lang="zh-CN" sz="1600" b="1" kern="100" dirty="0">
                          <a:latin typeface="Times New Roman"/>
                          <a:ea typeface="宋体"/>
                          <a:cs typeface="Times New Roman"/>
                        </a:rPr>
                        <a:t>方法</a:t>
                      </a:r>
                      <a:endParaRPr lang="zh-CN" sz="1600" kern="100" dirty="0">
                        <a:latin typeface="Calibri"/>
                        <a:ea typeface="宋体"/>
                        <a:cs typeface="Times New Roman"/>
                      </a:endParaRPr>
                    </a:p>
                  </a:txBody>
                  <a:tcPr marL="68580" marR="68580" marT="0" marB="0" anchor="ctr"/>
                </a:tc>
                <a:tc>
                  <a:txBody>
                    <a:bodyPr/>
                    <a:lstStyle/>
                    <a:p>
                      <a:pPr algn="ctr">
                        <a:spcAft>
                          <a:spcPts val="0"/>
                        </a:spcAft>
                      </a:pPr>
                      <a:r>
                        <a:rPr lang="zh-CN" sz="1600" b="1" kern="100">
                          <a:latin typeface="Times New Roman"/>
                          <a:ea typeface="宋体"/>
                          <a:cs typeface="Times New Roman"/>
                        </a:rPr>
                        <a:t>说明</a:t>
                      </a:r>
                      <a:endParaRPr lang="zh-CN" sz="1600" kern="100">
                        <a:latin typeface="Calibri"/>
                        <a:ea typeface="宋体"/>
                        <a:cs typeface="Times New Roman"/>
                      </a:endParaRPr>
                    </a:p>
                  </a:txBody>
                  <a:tcPr marL="68580" marR="68580" marT="0" marB="0" anchor="ctr"/>
                </a:tc>
              </a:tr>
              <a:tr h="370840">
                <a:tc>
                  <a:txBody>
                    <a:bodyPr/>
                    <a:lstStyle/>
                    <a:p>
                      <a:pPr algn="just">
                        <a:spcAft>
                          <a:spcPts val="0"/>
                        </a:spcAft>
                      </a:pPr>
                      <a:r>
                        <a:rPr lang="en-US" sz="1600" kern="100">
                          <a:latin typeface="Times New Roman"/>
                          <a:ea typeface="宋体"/>
                          <a:cs typeface="Times New Roman"/>
                        </a:rPr>
                        <a:t>Object getAttribute(String name)</a:t>
                      </a:r>
                      <a:endParaRPr lang="zh-CN" sz="1600" kern="100">
                        <a:latin typeface="Calibri"/>
                        <a:ea typeface="宋体"/>
                        <a:cs typeface="Times New Roman"/>
                      </a:endParaRPr>
                    </a:p>
                  </a:txBody>
                  <a:tcPr marL="68580" marR="68580" marT="0" marB="0" anchor="ctr"/>
                </a:tc>
                <a:tc>
                  <a:txBody>
                    <a:bodyPr/>
                    <a:lstStyle/>
                    <a:p>
                      <a:pPr algn="just">
                        <a:spcAft>
                          <a:spcPts val="0"/>
                        </a:spcAft>
                      </a:pPr>
                      <a:r>
                        <a:rPr lang="zh-CN" sz="1600" kern="100">
                          <a:latin typeface="Times New Roman"/>
                          <a:ea typeface="宋体"/>
                          <a:cs typeface="Times New Roman"/>
                        </a:rPr>
                        <a:t>获得</a:t>
                      </a:r>
                      <a:r>
                        <a:rPr lang="en-US" sz="1600" kern="100">
                          <a:latin typeface="Times New Roman"/>
                          <a:ea typeface="宋体"/>
                          <a:cs typeface="Times New Roman"/>
                        </a:rPr>
                        <a:t>application</a:t>
                      </a:r>
                      <a:r>
                        <a:rPr lang="zh-CN" sz="1600" kern="100">
                          <a:latin typeface="Times New Roman"/>
                          <a:ea typeface="宋体"/>
                          <a:cs typeface="Times New Roman"/>
                        </a:rPr>
                        <a:t>对象的</a:t>
                      </a:r>
                      <a:r>
                        <a:rPr lang="en-US" sz="1600" kern="100">
                          <a:latin typeface="Times New Roman"/>
                          <a:ea typeface="宋体"/>
                          <a:cs typeface="Times New Roman"/>
                        </a:rPr>
                        <a:t>name</a:t>
                      </a:r>
                      <a:r>
                        <a:rPr lang="zh-CN" sz="1600" kern="100">
                          <a:latin typeface="Times New Roman"/>
                          <a:ea typeface="宋体"/>
                          <a:cs typeface="Times New Roman"/>
                        </a:rPr>
                        <a:t>属性值</a:t>
                      </a:r>
                      <a:endParaRPr lang="zh-CN" sz="1600" kern="100">
                        <a:latin typeface="Calibri"/>
                        <a:ea typeface="宋体"/>
                        <a:cs typeface="Times New Roman"/>
                      </a:endParaRPr>
                    </a:p>
                  </a:txBody>
                  <a:tcPr marL="68580" marR="68580" marT="0" marB="0" anchor="ctr"/>
                </a:tc>
              </a:tr>
              <a:tr h="370840">
                <a:tc>
                  <a:txBody>
                    <a:bodyPr/>
                    <a:lstStyle/>
                    <a:p>
                      <a:pPr algn="just">
                        <a:spcAft>
                          <a:spcPts val="0"/>
                        </a:spcAft>
                      </a:pPr>
                      <a:r>
                        <a:rPr lang="en-US" sz="1600" kern="100">
                          <a:latin typeface="Times New Roman"/>
                          <a:ea typeface="宋体"/>
                          <a:cs typeface="Times New Roman"/>
                        </a:rPr>
                        <a:t>Enumeration getAttributeNames()</a:t>
                      </a:r>
                      <a:endParaRPr lang="zh-CN" sz="1600" kern="100">
                        <a:latin typeface="Calibri"/>
                        <a:ea typeface="宋体"/>
                        <a:cs typeface="Times New Roman"/>
                      </a:endParaRPr>
                    </a:p>
                  </a:txBody>
                  <a:tcPr marL="68580" marR="68580" marT="0" marB="0" anchor="ctr"/>
                </a:tc>
                <a:tc>
                  <a:txBody>
                    <a:bodyPr/>
                    <a:lstStyle/>
                    <a:p>
                      <a:pPr algn="just">
                        <a:spcAft>
                          <a:spcPts val="0"/>
                        </a:spcAft>
                      </a:pPr>
                      <a:r>
                        <a:rPr lang="zh-CN" sz="1600" kern="100">
                          <a:latin typeface="Times New Roman"/>
                          <a:ea typeface="宋体"/>
                          <a:cs typeface="Times New Roman"/>
                        </a:rPr>
                        <a:t>获得所有属性的名称，返回类型为枚举类型</a:t>
                      </a:r>
                      <a:endParaRPr lang="zh-CN" sz="1600" kern="100">
                        <a:latin typeface="Calibri"/>
                        <a:ea typeface="宋体"/>
                        <a:cs typeface="Times New Roman"/>
                      </a:endParaRPr>
                    </a:p>
                  </a:txBody>
                  <a:tcPr marL="68580" marR="68580" marT="0" marB="0" anchor="ctr"/>
                </a:tc>
              </a:tr>
              <a:tr h="370840">
                <a:tc>
                  <a:txBody>
                    <a:bodyPr/>
                    <a:lstStyle/>
                    <a:p>
                      <a:pPr algn="just">
                        <a:spcAft>
                          <a:spcPts val="0"/>
                        </a:spcAft>
                      </a:pPr>
                      <a:r>
                        <a:rPr lang="en-US" sz="1600" kern="100">
                          <a:latin typeface="Times New Roman"/>
                          <a:ea typeface="宋体"/>
                          <a:cs typeface="Times New Roman"/>
                        </a:rPr>
                        <a:t>String getInitParameter(String name)</a:t>
                      </a:r>
                      <a:endParaRPr lang="zh-CN" sz="1600" kern="100">
                        <a:latin typeface="Calibri"/>
                        <a:ea typeface="宋体"/>
                        <a:cs typeface="Times New Roman"/>
                      </a:endParaRPr>
                    </a:p>
                  </a:txBody>
                  <a:tcPr marL="68580" marR="68580" marT="0" marB="0" anchor="ctr"/>
                </a:tc>
                <a:tc>
                  <a:txBody>
                    <a:bodyPr/>
                    <a:lstStyle/>
                    <a:p>
                      <a:pPr algn="just">
                        <a:spcAft>
                          <a:spcPts val="0"/>
                        </a:spcAft>
                      </a:pPr>
                      <a:r>
                        <a:rPr lang="zh-CN" sz="1600" kern="100">
                          <a:latin typeface="Times New Roman"/>
                          <a:ea typeface="宋体"/>
                          <a:cs typeface="Times New Roman"/>
                        </a:rPr>
                        <a:t>获得</a:t>
                      </a:r>
                      <a:r>
                        <a:rPr lang="en-US" sz="1600" kern="100">
                          <a:latin typeface="Times New Roman"/>
                          <a:ea typeface="宋体"/>
                          <a:cs typeface="Times New Roman"/>
                        </a:rPr>
                        <a:t>name</a:t>
                      </a:r>
                      <a:r>
                        <a:rPr lang="zh-CN" sz="1600" kern="100">
                          <a:latin typeface="Times New Roman"/>
                          <a:ea typeface="宋体"/>
                          <a:cs typeface="Times New Roman"/>
                        </a:rPr>
                        <a:t>属性的初始值</a:t>
                      </a:r>
                      <a:endParaRPr lang="zh-CN" sz="1600" kern="100">
                        <a:latin typeface="Calibri"/>
                        <a:ea typeface="宋体"/>
                        <a:cs typeface="Times New Roman"/>
                      </a:endParaRPr>
                    </a:p>
                  </a:txBody>
                  <a:tcPr marL="68580" marR="68580" marT="0" marB="0" anchor="ctr"/>
                </a:tc>
              </a:tr>
              <a:tr h="370840">
                <a:tc>
                  <a:txBody>
                    <a:bodyPr/>
                    <a:lstStyle/>
                    <a:p>
                      <a:pPr algn="just">
                        <a:spcAft>
                          <a:spcPts val="0"/>
                        </a:spcAft>
                      </a:pPr>
                      <a:r>
                        <a:rPr lang="en-US" sz="1600" kern="100">
                          <a:latin typeface="Times New Roman"/>
                          <a:ea typeface="宋体"/>
                          <a:cs typeface="Times New Roman"/>
                        </a:rPr>
                        <a:t>String getServerInfo()</a:t>
                      </a:r>
                      <a:endParaRPr lang="zh-CN" sz="1600" kern="100">
                        <a:latin typeface="Calibri"/>
                        <a:ea typeface="宋体"/>
                        <a:cs typeface="Times New Roman"/>
                      </a:endParaRPr>
                    </a:p>
                  </a:txBody>
                  <a:tcPr marL="68580" marR="68580" marT="0" marB="0" anchor="ctr"/>
                </a:tc>
                <a:tc>
                  <a:txBody>
                    <a:bodyPr/>
                    <a:lstStyle/>
                    <a:p>
                      <a:pPr algn="just">
                        <a:spcAft>
                          <a:spcPts val="0"/>
                        </a:spcAft>
                      </a:pPr>
                      <a:r>
                        <a:rPr lang="zh-CN" sz="1600" kern="100">
                          <a:latin typeface="Times New Roman"/>
                          <a:ea typeface="宋体"/>
                          <a:cs typeface="Times New Roman"/>
                        </a:rPr>
                        <a:t>获得当前</a:t>
                      </a:r>
                      <a:r>
                        <a:rPr lang="en-US" sz="1600" kern="100">
                          <a:latin typeface="Times New Roman"/>
                          <a:ea typeface="宋体"/>
                          <a:cs typeface="Times New Roman"/>
                        </a:rPr>
                        <a:t>JSP</a:t>
                      </a:r>
                      <a:r>
                        <a:rPr lang="zh-CN" sz="1600" kern="100">
                          <a:latin typeface="Times New Roman"/>
                          <a:ea typeface="宋体"/>
                          <a:cs typeface="Times New Roman"/>
                        </a:rPr>
                        <a:t>引擎名及版本信息等。</a:t>
                      </a:r>
                      <a:endParaRPr lang="zh-CN" sz="1600" kern="100">
                        <a:latin typeface="Calibri"/>
                        <a:ea typeface="宋体"/>
                        <a:cs typeface="Times New Roman"/>
                      </a:endParaRPr>
                    </a:p>
                  </a:txBody>
                  <a:tcPr marL="68580" marR="68580" marT="0" marB="0" anchor="ctr"/>
                </a:tc>
              </a:tr>
              <a:tr h="370840">
                <a:tc>
                  <a:txBody>
                    <a:bodyPr/>
                    <a:lstStyle/>
                    <a:p>
                      <a:pPr algn="just">
                        <a:spcAft>
                          <a:spcPts val="0"/>
                        </a:spcAft>
                      </a:pPr>
                      <a:r>
                        <a:rPr lang="en-US" sz="1600" kern="100">
                          <a:latin typeface="Times New Roman"/>
                          <a:ea typeface="宋体"/>
                          <a:cs typeface="Times New Roman"/>
                        </a:rPr>
                        <a:t>String getRealPath(String path)</a:t>
                      </a:r>
                      <a:endParaRPr lang="zh-CN" sz="1600" kern="100">
                        <a:latin typeface="Calibri"/>
                        <a:ea typeface="宋体"/>
                        <a:cs typeface="Times New Roman"/>
                      </a:endParaRPr>
                    </a:p>
                  </a:txBody>
                  <a:tcPr marL="68580" marR="68580" marT="0" marB="0" anchor="ctr"/>
                </a:tc>
                <a:tc>
                  <a:txBody>
                    <a:bodyPr/>
                    <a:lstStyle/>
                    <a:p>
                      <a:pPr algn="just">
                        <a:spcAft>
                          <a:spcPts val="0"/>
                        </a:spcAft>
                      </a:pPr>
                      <a:r>
                        <a:rPr lang="zh-CN" sz="1600" kern="100">
                          <a:latin typeface="Times New Roman"/>
                          <a:ea typeface="宋体"/>
                          <a:cs typeface="Times New Roman"/>
                        </a:rPr>
                        <a:t>返回该</a:t>
                      </a:r>
                      <a:r>
                        <a:rPr lang="en-US" sz="1600" kern="100">
                          <a:latin typeface="Times New Roman"/>
                          <a:ea typeface="宋体"/>
                          <a:cs typeface="Times New Roman"/>
                        </a:rPr>
                        <a:t>Web</a:t>
                      </a:r>
                      <a:r>
                        <a:rPr lang="zh-CN" sz="1600" kern="100">
                          <a:latin typeface="Times New Roman"/>
                          <a:ea typeface="宋体"/>
                          <a:cs typeface="Times New Roman"/>
                        </a:rPr>
                        <a:t>应用的实际路径</a:t>
                      </a:r>
                      <a:endParaRPr lang="zh-CN" sz="1600" kern="100">
                        <a:latin typeface="Calibri"/>
                        <a:ea typeface="宋体"/>
                        <a:cs typeface="Times New Roman"/>
                      </a:endParaRPr>
                    </a:p>
                  </a:txBody>
                  <a:tcPr marL="68580" marR="68580" marT="0" marB="0" anchor="ctr"/>
                </a:tc>
              </a:tr>
              <a:tr h="370840">
                <a:tc>
                  <a:txBody>
                    <a:bodyPr/>
                    <a:lstStyle/>
                    <a:p>
                      <a:pPr algn="just">
                        <a:spcAft>
                          <a:spcPts val="0"/>
                        </a:spcAft>
                      </a:pPr>
                      <a:r>
                        <a:rPr lang="en-US" sz="1600" kern="100">
                          <a:latin typeface="Times New Roman"/>
                          <a:ea typeface="宋体"/>
                          <a:cs typeface="Times New Roman"/>
                        </a:rPr>
                        <a:t>ServletContext getContext(String path)</a:t>
                      </a:r>
                      <a:endParaRPr lang="zh-CN" sz="1600" kern="100">
                        <a:latin typeface="Calibri"/>
                        <a:ea typeface="宋体"/>
                        <a:cs typeface="Times New Roman"/>
                      </a:endParaRPr>
                    </a:p>
                  </a:txBody>
                  <a:tcPr marL="68580" marR="68580" marT="0" marB="0" anchor="ctr"/>
                </a:tc>
                <a:tc>
                  <a:txBody>
                    <a:bodyPr/>
                    <a:lstStyle/>
                    <a:p>
                      <a:pPr algn="just">
                        <a:spcAft>
                          <a:spcPts val="0"/>
                        </a:spcAft>
                      </a:pPr>
                      <a:r>
                        <a:rPr lang="zh-CN" sz="1600" kern="100">
                          <a:latin typeface="Times New Roman"/>
                          <a:ea typeface="宋体"/>
                          <a:cs typeface="Times New Roman"/>
                        </a:rPr>
                        <a:t>返回指定</a:t>
                      </a:r>
                      <a:r>
                        <a:rPr lang="en-US" sz="1600" kern="100">
                          <a:latin typeface="Times New Roman"/>
                          <a:ea typeface="宋体"/>
                          <a:cs typeface="Times New Roman"/>
                        </a:rPr>
                        <a:t>Web</a:t>
                      </a:r>
                      <a:r>
                        <a:rPr lang="zh-CN" sz="1600" kern="100">
                          <a:latin typeface="Times New Roman"/>
                          <a:ea typeface="宋体"/>
                          <a:cs typeface="Times New Roman"/>
                        </a:rPr>
                        <a:t>应用的</a:t>
                      </a:r>
                      <a:r>
                        <a:rPr lang="en-US" sz="1600" kern="100">
                          <a:latin typeface="Times New Roman"/>
                          <a:ea typeface="宋体"/>
                          <a:cs typeface="Times New Roman"/>
                        </a:rPr>
                        <a:t>application</a:t>
                      </a:r>
                      <a:r>
                        <a:rPr lang="zh-CN" sz="1600" kern="100">
                          <a:latin typeface="Times New Roman"/>
                          <a:ea typeface="宋体"/>
                          <a:cs typeface="Times New Roman"/>
                        </a:rPr>
                        <a:t>对象</a:t>
                      </a:r>
                      <a:endParaRPr lang="zh-CN" sz="1600" kern="100">
                        <a:latin typeface="Calibri"/>
                        <a:ea typeface="宋体"/>
                        <a:cs typeface="Times New Roman"/>
                      </a:endParaRPr>
                    </a:p>
                  </a:txBody>
                  <a:tcPr marL="68580" marR="68580" marT="0" marB="0" anchor="ctr"/>
                </a:tc>
              </a:tr>
              <a:tr h="370840">
                <a:tc>
                  <a:txBody>
                    <a:bodyPr/>
                    <a:lstStyle/>
                    <a:p>
                      <a:pPr algn="just">
                        <a:spcAft>
                          <a:spcPts val="0"/>
                        </a:spcAft>
                      </a:pPr>
                      <a:r>
                        <a:rPr lang="en-US" sz="1600" kern="100">
                          <a:latin typeface="Times New Roman"/>
                          <a:ea typeface="宋体"/>
                          <a:cs typeface="Times New Roman"/>
                        </a:rPr>
                        <a:t>int getMajorVersion()</a:t>
                      </a:r>
                      <a:endParaRPr lang="zh-CN" sz="1600" kern="100">
                        <a:latin typeface="Calibri"/>
                        <a:ea typeface="宋体"/>
                        <a:cs typeface="Times New Roman"/>
                      </a:endParaRPr>
                    </a:p>
                  </a:txBody>
                  <a:tcPr marL="68580" marR="68580" marT="0" marB="0" anchor="ctr"/>
                </a:tc>
                <a:tc>
                  <a:txBody>
                    <a:bodyPr/>
                    <a:lstStyle/>
                    <a:p>
                      <a:pPr algn="just">
                        <a:spcAft>
                          <a:spcPts val="0"/>
                        </a:spcAft>
                      </a:pPr>
                      <a:r>
                        <a:rPr lang="zh-CN" sz="1600" kern="100">
                          <a:latin typeface="Times New Roman"/>
                          <a:ea typeface="宋体"/>
                          <a:cs typeface="Times New Roman"/>
                        </a:rPr>
                        <a:t>返回服务器支持的</a:t>
                      </a:r>
                      <a:r>
                        <a:rPr lang="en-US" sz="1600" kern="100">
                          <a:latin typeface="Times New Roman"/>
                          <a:ea typeface="宋体"/>
                          <a:cs typeface="Times New Roman"/>
                        </a:rPr>
                        <a:t>Servlet API</a:t>
                      </a:r>
                      <a:r>
                        <a:rPr lang="zh-CN" sz="1600" kern="100">
                          <a:latin typeface="Times New Roman"/>
                          <a:ea typeface="宋体"/>
                          <a:cs typeface="Times New Roman"/>
                        </a:rPr>
                        <a:t>主版本号</a:t>
                      </a:r>
                      <a:endParaRPr lang="zh-CN" sz="1600" kern="100">
                        <a:latin typeface="Calibri"/>
                        <a:ea typeface="宋体"/>
                        <a:cs typeface="Times New Roman"/>
                      </a:endParaRPr>
                    </a:p>
                  </a:txBody>
                  <a:tcPr marL="68580" marR="68580" marT="0" marB="0" anchor="ctr"/>
                </a:tc>
              </a:tr>
              <a:tr h="370840">
                <a:tc>
                  <a:txBody>
                    <a:bodyPr/>
                    <a:lstStyle/>
                    <a:p>
                      <a:pPr algn="just">
                        <a:spcAft>
                          <a:spcPts val="0"/>
                        </a:spcAft>
                      </a:pPr>
                      <a:r>
                        <a:rPr lang="en-US" sz="1600" kern="100">
                          <a:latin typeface="Times New Roman"/>
                          <a:ea typeface="宋体"/>
                          <a:cs typeface="Times New Roman"/>
                        </a:rPr>
                        <a:t>int getMinorVersion()</a:t>
                      </a:r>
                      <a:endParaRPr lang="zh-CN" sz="1600" kern="100">
                        <a:latin typeface="Calibri"/>
                        <a:ea typeface="宋体"/>
                        <a:cs typeface="Times New Roman"/>
                      </a:endParaRPr>
                    </a:p>
                  </a:txBody>
                  <a:tcPr marL="68580" marR="68580" marT="0" marB="0" anchor="ctr"/>
                </a:tc>
                <a:tc>
                  <a:txBody>
                    <a:bodyPr/>
                    <a:lstStyle/>
                    <a:p>
                      <a:pPr algn="just">
                        <a:spcAft>
                          <a:spcPts val="0"/>
                        </a:spcAft>
                      </a:pPr>
                      <a:r>
                        <a:rPr lang="zh-CN" sz="1600" kern="100">
                          <a:latin typeface="Times New Roman"/>
                          <a:ea typeface="宋体"/>
                          <a:cs typeface="Times New Roman"/>
                        </a:rPr>
                        <a:t>返回服务器支持的</a:t>
                      </a:r>
                      <a:r>
                        <a:rPr lang="en-US" sz="1600" kern="100">
                          <a:latin typeface="Times New Roman"/>
                          <a:ea typeface="宋体"/>
                          <a:cs typeface="Times New Roman"/>
                        </a:rPr>
                        <a:t>Servlet API</a:t>
                      </a:r>
                      <a:r>
                        <a:rPr lang="zh-CN" sz="1600" kern="100">
                          <a:latin typeface="Times New Roman"/>
                          <a:ea typeface="宋体"/>
                          <a:cs typeface="Times New Roman"/>
                        </a:rPr>
                        <a:t>次版本号</a:t>
                      </a:r>
                      <a:endParaRPr lang="zh-CN" sz="1600" kern="100">
                        <a:latin typeface="Calibri"/>
                        <a:ea typeface="宋体"/>
                        <a:cs typeface="Times New Roman"/>
                      </a:endParaRPr>
                    </a:p>
                  </a:txBody>
                  <a:tcPr marL="68580" marR="68580" marT="0" marB="0" anchor="ctr"/>
                </a:tc>
              </a:tr>
              <a:tr h="370840">
                <a:tc>
                  <a:txBody>
                    <a:bodyPr/>
                    <a:lstStyle/>
                    <a:p>
                      <a:pPr algn="just">
                        <a:spcAft>
                          <a:spcPts val="0"/>
                        </a:spcAft>
                      </a:pPr>
                      <a:r>
                        <a:rPr lang="en-US" sz="1600" kern="100">
                          <a:latin typeface="Times New Roman"/>
                          <a:ea typeface="宋体"/>
                          <a:cs typeface="Times New Roman"/>
                        </a:rPr>
                        <a:t>String getMimeType(String file)</a:t>
                      </a:r>
                      <a:endParaRPr lang="zh-CN" sz="1600" kern="100">
                        <a:latin typeface="Calibri"/>
                        <a:ea typeface="宋体"/>
                        <a:cs typeface="Times New Roman"/>
                      </a:endParaRPr>
                    </a:p>
                  </a:txBody>
                  <a:tcPr marL="68580" marR="68580" marT="0" marB="0" anchor="ctr"/>
                </a:tc>
                <a:tc>
                  <a:txBody>
                    <a:bodyPr/>
                    <a:lstStyle/>
                    <a:p>
                      <a:pPr algn="just">
                        <a:spcAft>
                          <a:spcPts val="0"/>
                        </a:spcAft>
                      </a:pPr>
                      <a:r>
                        <a:rPr lang="zh-CN" sz="1600" kern="100">
                          <a:latin typeface="Times New Roman"/>
                          <a:ea typeface="宋体"/>
                          <a:cs typeface="Times New Roman"/>
                        </a:rPr>
                        <a:t>返回指定文件的</a:t>
                      </a:r>
                      <a:r>
                        <a:rPr lang="en-US" sz="1600" kern="100">
                          <a:latin typeface="Times New Roman"/>
                          <a:ea typeface="宋体"/>
                          <a:cs typeface="Times New Roman"/>
                        </a:rPr>
                        <a:t>MIME</a:t>
                      </a:r>
                      <a:r>
                        <a:rPr lang="zh-CN" sz="1600" kern="100">
                          <a:latin typeface="Times New Roman"/>
                          <a:ea typeface="宋体"/>
                          <a:cs typeface="Times New Roman"/>
                        </a:rPr>
                        <a:t>类型</a:t>
                      </a:r>
                      <a:endParaRPr lang="zh-CN" sz="1600" kern="100">
                        <a:latin typeface="Calibri"/>
                        <a:ea typeface="宋体"/>
                        <a:cs typeface="Times New Roman"/>
                      </a:endParaRPr>
                    </a:p>
                  </a:txBody>
                  <a:tcPr marL="68580" marR="68580" marT="0" marB="0" anchor="ctr"/>
                </a:tc>
              </a:tr>
              <a:tr h="370840">
                <a:tc>
                  <a:txBody>
                    <a:bodyPr/>
                    <a:lstStyle/>
                    <a:p>
                      <a:pPr algn="just">
                        <a:spcAft>
                          <a:spcPts val="0"/>
                        </a:spcAft>
                      </a:pPr>
                      <a:r>
                        <a:rPr lang="en-US" sz="1600" kern="100">
                          <a:latin typeface="Times New Roman"/>
                          <a:ea typeface="宋体"/>
                          <a:cs typeface="Times New Roman"/>
                        </a:rPr>
                        <a:t>URL getResource(String path)</a:t>
                      </a:r>
                      <a:endParaRPr lang="zh-CN" sz="1600" kern="100">
                        <a:latin typeface="Calibri"/>
                        <a:ea typeface="宋体"/>
                        <a:cs typeface="Times New Roman"/>
                      </a:endParaRPr>
                    </a:p>
                  </a:txBody>
                  <a:tcPr marL="68580" marR="68580" marT="0" marB="0" anchor="ctr"/>
                </a:tc>
                <a:tc>
                  <a:txBody>
                    <a:bodyPr/>
                    <a:lstStyle/>
                    <a:p>
                      <a:pPr algn="just">
                        <a:spcAft>
                          <a:spcPts val="0"/>
                        </a:spcAft>
                      </a:pPr>
                      <a:r>
                        <a:rPr lang="zh-CN" sz="1600" kern="100">
                          <a:latin typeface="Times New Roman"/>
                          <a:ea typeface="宋体"/>
                          <a:cs typeface="Times New Roman"/>
                        </a:rPr>
                        <a:t>返回指定资源（如文件、目录）的</a:t>
                      </a:r>
                      <a:r>
                        <a:rPr lang="en-US" sz="1600" kern="100">
                          <a:latin typeface="Times New Roman"/>
                          <a:ea typeface="宋体"/>
                          <a:cs typeface="Times New Roman"/>
                        </a:rPr>
                        <a:t>URL</a:t>
                      </a:r>
                      <a:endParaRPr lang="zh-CN" sz="1600" kern="100">
                        <a:latin typeface="Calibri"/>
                        <a:ea typeface="宋体"/>
                        <a:cs typeface="Times New Roman"/>
                      </a:endParaRPr>
                    </a:p>
                  </a:txBody>
                  <a:tcPr marL="68580" marR="68580" marT="0" marB="0" anchor="ctr"/>
                </a:tc>
              </a:tr>
              <a:tr h="370840">
                <a:tc>
                  <a:txBody>
                    <a:bodyPr/>
                    <a:lstStyle/>
                    <a:p>
                      <a:pPr algn="just">
                        <a:spcAft>
                          <a:spcPts val="0"/>
                        </a:spcAft>
                      </a:pPr>
                      <a:r>
                        <a:rPr lang="en-US" sz="1600" kern="100">
                          <a:latin typeface="Times New Roman"/>
                          <a:ea typeface="宋体"/>
                          <a:cs typeface="Times New Roman"/>
                        </a:rPr>
                        <a:t>Servlet getServlet(String name)</a:t>
                      </a:r>
                      <a:endParaRPr lang="zh-CN" sz="1600" kern="100">
                        <a:latin typeface="Calibri"/>
                        <a:ea typeface="宋体"/>
                        <a:cs typeface="Times New Roman"/>
                      </a:endParaRPr>
                    </a:p>
                  </a:txBody>
                  <a:tcPr marL="68580" marR="68580" marT="0" marB="0" anchor="ctr"/>
                </a:tc>
                <a:tc>
                  <a:txBody>
                    <a:bodyPr/>
                    <a:lstStyle/>
                    <a:p>
                      <a:pPr algn="just">
                        <a:spcAft>
                          <a:spcPts val="0"/>
                        </a:spcAft>
                      </a:pPr>
                      <a:r>
                        <a:rPr lang="zh-CN" sz="1600" kern="100">
                          <a:latin typeface="Times New Roman"/>
                          <a:ea typeface="宋体"/>
                          <a:cs typeface="Times New Roman"/>
                        </a:rPr>
                        <a:t>返回指定名称的</a:t>
                      </a:r>
                      <a:r>
                        <a:rPr lang="en-US" sz="1600" kern="100">
                          <a:latin typeface="Times New Roman"/>
                          <a:ea typeface="宋体"/>
                          <a:cs typeface="Times New Roman"/>
                        </a:rPr>
                        <a:t>Servlet</a:t>
                      </a:r>
                      <a:endParaRPr lang="zh-CN" sz="1600" kern="100">
                        <a:latin typeface="Calibri"/>
                        <a:ea typeface="宋体"/>
                        <a:cs typeface="Times New Roman"/>
                      </a:endParaRPr>
                    </a:p>
                  </a:txBody>
                  <a:tcPr marL="68580" marR="68580" marT="0" marB="0" anchor="ctr"/>
                </a:tc>
              </a:tr>
              <a:tr h="370840">
                <a:tc>
                  <a:txBody>
                    <a:bodyPr/>
                    <a:lstStyle/>
                    <a:p>
                      <a:pPr algn="just">
                        <a:spcAft>
                          <a:spcPts val="0"/>
                        </a:spcAft>
                      </a:pPr>
                      <a:r>
                        <a:rPr lang="en-US" sz="1600" kern="100">
                          <a:latin typeface="Times New Roman"/>
                          <a:ea typeface="宋体"/>
                          <a:cs typeface="Times New Roman"/>
                        </a:rPr>
                        <a:t>Enumeration getServlets()</a:t>
                      </a:r>
                      <a:endParaRPr lang="zh-CN" sz="1600" kern="100">
                        <a:latin typeface="Calibri"/>
                        <a:ea typeface="宋体"/>
                        <a:cs typeface="Times New Roman"/>
                      </a:endParaRPr>
                    </a:p>
                  </a:txBody>
                  <a:tcPr marL="68580" marR="68580" marT="0" marB="0" anchor="ctr"/>
                </a:tc>
                <a:tc>
                  <a:txBody>
                    <a:bodyPr/>
                    <a:lstStyle/>
                    <a:p>
                      <a:pPr algn="just">
                        <a:spcAft>
                          <a:spcPts val="0"/>
                        </a:spcAft>
                      </a:pPr>
                      <a:r>
                        <a:rPr lang="zh-CN" sz="1600" kern="100">
                          <a:latin typeface="Times New Roman"/>
                          <a:ea typeface="宋体"/>
                          <a:cs typeface="Times New Roman"/>
                        </a:rPr>
                        <a:t>返回所有</a:t>
                      </a:r>
                      <a:r>
                        <a:rPr lang="en-US" sz="1600" kern="100">
                          <a:latin typeface="Times New Roman"/>
                          <a:ea typeface="宋体"/>
                          <a:cs typeface="Times New Roman"/>
                        </a:rPr>
                        <a:t>Servlet</a:t>
                      </a:r>
                      <a:r>
                        <a:rPr lang="zh-CN" sz="1600" kern="100">
                          <a:latin typeface="Times New Roman"/>
                          <a:ea typeface="宋体"/>
                          <a:cs typeface="Times New Roman"/>
                        </a:rPr>
                        <a:t>的枚举</a:t>
                      </a:r>
                      <a:endParaRPr lang="zh-CN" sz="1600" kern="100">
                        <a:latin typeface="Calibri"/>
                        <a:ea typeface="宋体"/>
                        <a:cs typeface="Times New Roman"/>
                      </a:endParaRPr>
                    </a:p>
                  </a:txBody>
                  <a:tcPr marL="68580" marR="68580" marT="0" marB="0" anchor="ctr"/>
                </a:tc>
              </a:tr>
              <a:tr h="370840">
                <a:tc>
                  <a:txBody>
                    <a:bodyPr/>
                    <a:lstStyle/>
                    <a:p>
                      <a:pPr algn="just">
                        <a:spcAft>
                          <a:spcPts val="0"/>
                        </a:spcAft>
                      </a:pPr>
                      <a:r>
                        <a:rPr lang="en-US" sz="1600" kern="100">
                          <a:latin typeface="Times New Roman"/>
                          <a:ea typeface="宋体"/>
                          <a:cs typeface="Times New Roman"/>
                        </a:rPr>
                        <a:t>Enumeration getServletNames()</a:t>
                      </a:r>
                      <a:endParaRPr lang="zh-CN" sz="1600" kern="100">
                        <a:latin typeface="Calibri"/>
                        <a:ea typeface="宋体"/>
                        <a:cs typeface="Times New Roman"/>
                      </a:endParaRPr>
                    </a:p>
                  </a:txBody>
                  <a:tcPr marL="68580" marR="68580" marT="0" marB="0" anchor="ctr"/>
                </a:tc>
                <a:tc>
                  <a:txBody>
                    <a:bodyPr/>
                    <a:lstStyle/>
                    <a:p>
                      <a:pPr algn="just">
                        <a:spcAft>
                          <a:spcPts val="0"/>
                        </a:spcAft>
                      </a:pPr>
                      <a:r>
                        <a:rPr lang="zh-CN" sz="1600" kern="100">
                          <a:latin typeface="Times New Roman"/>
                          <a:ea typeface="宋体"/>
                          <a:cs typeface="Times New Roman"/>
                        </a:rPr>
                        <a:t>返回所有</a:t>
                      </a:r>
                      <a:r>
                        <a:rPr lang="en-US" sz="1600" kern="100">
                          <a:latin typeface="Times New Roman"/>
                          <a:ea typeface="宋体"/>
                          <a:cs typeface="Times New Roman"/>
                        </a:rPr>
                        <a:t>Servlet</a:t>
                      </a:r>
                      <a:r>
                        <a:rPr lang="zh-CN" sz="1600" kern="100">
                          <a:latin typeface="Times New Roman"/>
                          <a:ea typeface="宋体"/>
                          <a:cs typeface="Times New Roman"/>
                        </a:rPr>
                        <a:t>名的枚举</a:t>
                      </a:r>
                      <a:endParaRPr lang="zh-CN" sz="1600" kern="100">
                        <a:latin typeface="Calibri"/>
                        <a:ea typeface="宋体"/>
                        <a:cs typeface="Times New Roman"/>
                      </a:endParaRPr>
                    </a:p>
                  </a:txBody>
                  <a:tcPr marL="68580" marR="68580" marT="0" marB="0" anchor="ctr"/>
                </a:tc>
              </a:tr>
              <a:tr h="370840">
                <a:tc>
                  <a:txBody>
                    <a:bodyPr/>
                    <a:lstStyle/>
                    <a:p>
                      <a:pPr algn="just">
                        <a:spcAft>
                          <a:spcPts val="0"/>
                        </a:spcAft>
                      </a:pPr>
                      <a:r>
                        <a:rPr lang="en-US" sz="1600" kern="100" dirty="0">
                          <a:latin typeface="Times New Roman"/>
                          <a:ea typeface="宋体"/>
                          <a:cs typeface="Times New Roman"/>
                        </a:rPr>
                        <a:t>void </a:t>
                      </a:r>
                      <a:r>
                        <a:rPr lang="en-US" sz="1600" kern="100" dirty="0" err="1">
                          <a:latin typeface="Times New Roman"/>
                          <a:ea typeface="宋体"/>
                          <a:cs typeface="Times New Roman"/>
                        </a:rPr>
                        <a:t>setAttribute</a:t>
                      </a:r>
                      <a:r>
                        <a:rPr lang="en-US" sz="1600" kern="100" dirty="0">
                          <a:latin typeface="Times New Roman"/>
                          <a:ea typeface="宋体"/>
                          <a:cs typeface="Times New Roman"/>
                        </a:rPr>
                        <a:t>(</a:t>
                      </a:r>
                      <a:r>
                        <a:rPr lang="en-US" sz="1600" kern="100" dirty="0" err="1">
                          <a:latin typeface="Times New Roman"/>
                          <a:ea typeface="宋体"/>
                          <a:cs typeface="Times New Roman"/>
                        </a:rPr>
                        <a:t>Stirng</a:t>
                      </a:r>
                      <a:r>
                        <a:rPr lang="en-US" sz="1600" kern="100" dirty="0">
                          <a:latin typeface="Times New Roman"/>
                          <a:ea typeface="宋体"/>
                          <a:cs typeface="Times New Roman"/>
                        </a:rPr>
                        <a:t> </a:t>
                      </a:r>
                      <a:r>
                        <a:rPr lang="en-US" sz="1600" kern="100" dirty="0" err="1">
                          <a:latin typeface="Times New Roman"/>
                          <a:ea typeface="宋体"/>
                          <a:cs typeface="Times New Roman"/>
                        </a:rPr>
                        <a:t>name,value</a:t>
                      </a:r>
                      <a:r>
                        <a:rPr lang="en-US" sz="1600" kern="100" dirty="0">
                          <a:latin typeface="Times New Roman"/>
                          <a:ea typeface="宋体"/>
                          <a:cs typeface="Times New Roman"/>
                        </a:rPr>
                        <a:t> k)</a:t>
                      </a:r>
                      <a:endParaRPr lang="zh-CN" sz="1600" kern="100" dirty="0">
                        <a:latin typeface="Calibri"/>
                        <a:ea typeface="宋体"/>
                        <a:cs typeface="Times New Roman"/>
                      </a:endParaRPr>
                    </a:p>
                  </a:txBody>
                  <a:tcPr marL="68580" marR="68580" marT="0" marB="0" anchor="ctr"/>
                </a:tc>
                <a:tc>
                  <a:txBody>
                    <a:bodyPr/>
                    <a:lstStyle/>
                    <a:p>
                      <a:pPr algn="just">
                        <a:spcAft>
                          <a:spcPts val="0"/>
                        </a:spcAft>
                      </a:pPr>
                      <a:r>
                        <a:rPr lang="zh-CN" sz="1600" kern="100" dirty="0">
                          <a:latin typeface="Times New Roman"/>
                          <a:ea typeface="宋体"/>
                          <a:cs typeface="Times New Roman"/>
                        </a:rPr>
                        <a:t>将参数</a:t>
                      </a:r>
                      <a:r>
                        <a:rPr lang="en-US" sz="1600" kern="100" dirty="0">
                          <a:latin typeface="Times New Roman"/>
                          <a:ea typeface="宋体"/>
                          <a:cs typeface="Times New Roman"/>
                        </a:rPr>
                        <a:t>name</a:t>
                      </a:r>
                      <a:r>
                        <a:rPr lang="zh-CN" sz="1600" kern="100" dirty="0">
                          <a:latin typeface="Times New Roman"/>
                          <a:ea typeface="宋体"/>
                          <a:cs typeface="Times New Roman"/>
                        </a:rPr>
                        <a:t>设为会话的</a:t>
                      </a:r>
                      <a:r>
                        <a:rPr lang="en-US" sz="1600" kern="100" dirty="0">
                          <a:latin typeface="Times New Roman"/>
                          <a:ea typeface="宋体"/>
                          <a:cs typeface="Times New Roman"/>
                        </a:rPr>
                        <a:t>application</a:t>
                      </a:r>
                      <a:r>
                        <a:rPr lang="zh-CN" sz="1600" kern="100" dirty="0">
                          <a:latin typeface="Times New Roman"/>
                          <a:ea typeface="宋体"/>
                          <a:cs typeface="Times New Roman"/>
                        </a:rPr>
                        <a:t>内置对象，其属性</a:t>
                      </a:r>
                      <a:endParaRPr lang="zh-CN" sz="1600" kern="100" dirty="0">
                        <a:latin typeface="Calibri"/>
                        <a:ea typeface="宋体"/>
                        <a:cs typeface="Times New Roman"/>
                      </a:endParaRPr>
                    </a:p>
                  </a:txBody>
                  <a:tcPr marL="68580" marR="68580" marT="0" marB="0" anchor="ctr"/>
                </a:tc>
              </a:tr>
            </a:tbl>
          </a:graphicData>
        </a:graphic>
      </p:graphicFrame>
      <p:sp>
        <p:nvSpPr>
          <p:cNvPr id="4" name="灯片编号占位符 3"/>
          <p:cNvSpPr>
            <a:spLocks noGrp="1"/>
          </p:cNvSpPr>
          <p:nvPr>
            <p:ph type="sldNum" sz="quarter" idx="15"/>
          </p:nvPr>
        </p:nvSpPr>
        <p:spPr/>
        <p:txBody>
          <a:bodyPr/>
          <a:lstStyle/>
          <a:p>
            <a:fld id="{0A9F2AF4-94C5-46B7-9CC1-72E6F50F7F54}" type="slidenum">
              <a:rPr lang="zh-CN" altLang="en-US" smtClean="0"/>
              <a:pPr/>
              <a:t>27</a:t>
            </a:fld>
            <a:endParaRPr lang="zh-CN" altLang="en-US"/>
          </a:p>
        </p:txBody>
      </p:sp>
      <p:sp>
        <p:nvSpPr>
          <p:cNvPr id="5" name="页脚占位符 4"/>
          <p:cNvSpPr>
            <a:spLocks noGrp="1"/>
          </p:cNvSpPr>
          <p:nvPr>
            <p:ph type="ftr" sz="quarter" idx="16"/>
          </p:nvPr>
        </p:nvSpPr>
        <p:spPr/>
        <p:txBody>
          <a:bodyPr vert="vert270"/>
          <a:lstStyle/>
          <a:p>
            <a:r>
              <a:rPr lang="zh-CN" altLang="en-US" dirty="0" smtClean="0"/>
              <a:t>清华大学出版社</a:t>
            </a:r>
            <a:endParaRPr lang="zh-CN" alt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7. application</a:t>
            </a:r>
            <a:r>
              <a:rPr lang="zh-CN" altLang="en-US" dirty="0" smtClean="0"/>
              <a:t>对象</a:t>
            </a:r>
            <a:endParaRPr lang="zh-CN" altLang="en-US" dirty="0"/>
          </a:p>
        </p:txBody>
      </p:sp>
      <p:sp>
        <p:nvSpPr>
          <p:cNvPr id="3" name="内容占位符 2"/>
          <p:cNvSpPr>
            <a:spLocks noGrp="1"/>
          </p:cNvSpPr>
          <p:nvPr>
            <p:ph sz="quarter" idx="1"/>
          </p:nvPr>
        </p:nvSpPr>
        <p:spPr/>
        <p:txBody>
          <a:bodyPr/>
          <a:lstStyle/>
          <a:p>
            <a:r>
              <a:rPr lang="zh-CN" altLang="en-US" dirty="0" smtClean="0"/>
              <a:t>示例：</a:t>
            </a:r>
            <a:endParaRPr lang="en-US" altLang="zh-CN" dirty="0" smtClean="0"/>
          </a:p>
          <a:p>
            <a:pPr lvl="1"/>
            <a:r>
              <a:rPr lang="zh-CN" altLang="en-US" dirty="0" smtClean="0"/>
              <a:t>支持</a:t>
            </a:r>
            <a:r>
              <a:rPr lang="en-US" dirty="0" err="1" smtClean="0"/>
              <a:t>Servlet</a:t>
            </a:r>
            <a:r>
              <a:rPr lang="en-US" dirty="0" smtClean="0"/>
              <a:t> API</a:t>
            </a:r>
            <a:r>
              <a:rPr lang="zh-CN" altLang="en-US" dirty="0" smtClean="0"/>
              <a:t>主版本号：</a:t>
            </a:r>
            <a:r>
              <a:rPr lang="en-US" dirty="0" smtClean="0"/>
              <a:t>&lt;%=</a:t>
            </a:r>
            <a:r>
              <a:rPr lang="en-US" dirty="0" err="1" smtClean="0"/>
              <a:t>application.getMajorVersion</a:t>
            </a:r>
            <a:r>
              <a:rPr lang="en-US" dirty="0" smtClean="0"/>
              <a:t>() %&gt;</a:t>
            </a:r>
            <a:endParaRPr lang="zh-CN" altLang="en-US" dirty="0" smtClean="0"/>
          </a:p>
          <a:p>
            <a:pPr lvl="1"/>
            <a:r>
              <a:rPr lang="zh-CN" altLang="en-US" dirty="0" smtClean="0"/>
              <a:t>支持</a:t>
            </a:r>
            <a:r>
              <a:rPr lang="en-US" dirty="0" err="1" smtClean="0"/>
              <a:t>Servlet</a:t>
            </a:r>
            <a:r>
              <a:rPr lang="en-US" dirty="0" smtClean="0"/>
              <a:t> API</a:t>
            </a:r>
            <a:r>
              <a:rPr lang="zh-CN" altLang="en-US" dirty="0" smtClean="0"/>
              <a:t>次版本号：</a:t>
            </a:r>
            <a:r>
              <a:rPr lang="en-US" dirty="0" smtClean="0"/>
              <a:t>&lt;%=</a:t>
            </a:r>
            <a:r>
              <a:rPr lang="en-US" dirty="0" err="1" smtClean="0"/>
              <a:t>application.getMinorVersion</a:t>
            </a:r>
            <a:r>
              <a:rPr lang="en-US" dirty="0" smtClean="0"/>
              <a:t>() %&gt;</a:t>
            </a:r>
            <a:endParaRPr lang="zh-CN" altLang="en-US" dirty="0" smtClean="0"/>
          </a:p>
          <a:p>
            <a:pPr lvl="1"/>
            <a:r>
              <a:rPr lang="en-US" dirty="0" smtClean="0"/>
              <a:t>Web</a:t>
            </a:r>
            <a:r>
              <a:rPr lang="zh-CN" altLang="en-US" dirty="0" smtClean="0"/>
              <a:t>应用的实际路径：</a:t>
            </a:r>
            <a:r>
              <a:rPr lang="en-US" dirty="0" smtClean="0"/>
              <a:t>&lt;%=</a:t>
            </a:r>
            <a:r>
              <a:rPr lang="en-US" dirty="0" err="1" smtClean="0"/>
              <a:t>application.getRealPath</a:t>
            </a:r>
            <a:r>
              <a:rPr lang="en-US" dirty="0" smtClean="0"/>
              <a:t>("/") %&gt;</a:t>
            </a:r>
            <a:endParaRPr lang="zh-CN" altLang="en-US" dirty="0" smtClean="0"/>
          </a:p>
          <a:p>
            <a:pPr lvl="1"/>
            <a:r>
              <a:rPr lang="en-US" dirty="0" smtClean="0"/>
              <a:t>Web</a:t>
            </a:r>
            <a:r>
              <a:rPr lang="zh-CN" altLang="en-US" dirty="0" smtClean="0"/>
              <a:t>服务器的版本信息：</a:t>
            </a:r>
            <a:r>
              <a:rPr lang="en-US" dirty="0" smtClean="0"/>
              <a:t>&lt;%=</a:t>
            </a:r>
            <a:r>
              <a:rPr lang="en-US" dirty="0" err="1" smtClean="0"/>
              <a:t>application.getServerInfo</a:t>
            </a:r>
            <a:r>
              <a:rPr lang="en-US" dirty="0" smtClean="0"/>
              <a:t>() %&gt;</a:t>
            </a:r>
            <a:endParaRPr lang="zh-CN" altLang="en-US" dirty="0" smtClean="0"/>
          </a:p>
          <a:p>
            <a:pPr lvl="1"/>
            <a:r>
              <a:rPr lang="en-US" dirty="0" smtClean="0"/>
              <a:t>Web</a:t>
            </a:r>
            <a:r>
              <a:rPr lang="zh-CN" altLang="en-US" dirty="0" smtClean="0"/>
              <a:t>应用的名称为：</a:t>
            </a:r>
            <a:r>
              <a:rPr lang="en-US" dirty="0" smtClean="0"/>
              <a:t>&lt;%=</a:t>
            </a:r>
            <a:r>
              <a:rPr lang="en-US" dirty="0" err="1" smtClean="0"/>
              <a:t>application.getServletContextName</a:t>
            </a:r>
            <a:r>
              <a:rPr lang="en-US" dirty="0" smtClean="0"/>
              <a:t>() %&gt;</a:t>
            </a:r>
            <a:endParaRPr lang="zh-CN" altLang="en-US" dirty="0"/>
          </a:p>
        </p:txBody>
      </p:sp>
      <p:sp>
        <p:nvSpPr>
          <p:cNvPr id="4" name="灯片编号占位符 3"/>
          <p:cNvSpPr>
            <a:spLocks noGrp="1"/>
          </p:cNvSpPr>
          <p:nvPr>
            <p:ph type="sldNum" sz="quarter" idx="15"/>
          </p:nvPr>
        </p:nvSpPr>
        <p:spPr/>
        <p:txBody>
          <a:bodyPr/>
          <a:lstStyle/>
          <a:p>
            <a:fld id="{0A9F2AF4-94C5-46B7-9CC1-72E6F50F7F54}" type="slidenum">
              <a:rPr lang="zh-CN" altLang="en-US" smtClean="0"/>
              <a:pPr/>
              <a:t>28</a:t>
            </a:fld>
            <a:endParaRPr lang="zh-CN" altLang="en-US"/>
          </a:p>
        </p:txBody>
      </p:sp>
      <p:sp>
        <p:nvSpPr>
          <p:cNvPr id="5" name="页脚占位符 4"/>
          <p:cNvSpPr>
            <a:spLocks noGrp="1"/>
          </p:cNvSpPr>
          <p:nvPr>
            <p:ph type="ftr" sz="quarter" idx="16"/>
          </p:nvPr>
        </p:nvSpPr>
        <p:spPr/>
        <p:txBody>
          <a:bodyPr vert="vert270"/>
          <a:lstStyle/>
          <a:p>
            <a:r>
              <a:rPr lang="zh-CN" altLang="en-US" dirty="0" smtClean="0"/>
              <a:t>清华大学出版社</a:t>
            </a:r>
            <a:endParaRPr lang="zh-CN" alt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8</a:t>
            </a:r>
            <a:r>
              <a:rPr lang="en-US" altLang="zh-CN" dirty="0" smtClean="0"/>
              <a:t>. </a:t>
            </a:r>
            <a:r>
              <a:rPr lang="en-US" dirty="0" err="1" smtClean="0"/>
              <a:t>config</a:t>
            </a:r>
            <a:r>
              <a:rPr lang="zh-CN" altLang="en-US" dirty="0" smtClean="0"/>
              <a:t>对象</a:t>
            </a:r>
            <a:endParaRPr lang="zh-CN" altLang="en-US" dirty="0"/>
          </a:p>
        </p:txBody>
      </p:sp>
      <p:sp>
        <p:nvSpPr>
          <p:cNvPr id="3" name="内容占位符 2"/>
          <p:cNvSpPr>
            <a:spLocks noGrp="1"/>
          </p:cNvSpPr>
          <p:nvPr>
            <p:ph sz="quarter" idx="1"/>
          </p:nvPr>
        </p:nvSpPr>
        <p:spPr/>
        <p:txBody>
          <a:bodyPr>
            <a:normAutofit lnSpcReduction="10000"/>
          </a:bodyPr>
          <a:lstStyle/>
          <a:p>
            <a:r>
              <a:rPr lang="en-US" altLang="zh-CN" b="1" dirty="0" err="1" smtClean="0"/>
              <a:t>config</a:t>
            </a:r>
            <a:r>
              <a:rPr lang="zh-CN" altLang="en-US" b="1" dirty="0" smtClean="0"/>
              <a:t>对象：</a:t>
            </a:r>
            <a:endParaRPr lang="en-US" b="1" dirty="0" smtClean="0"/>
          </a:p>
          <a:p>
            <a:pPr lvl="1"/>
            <a:r>
              <a:rPr lang="en-US" dirty="0" err="1" smtClean="0"/>
              <a:t>config</a:t>
            </a:r>
            <a:r>
              <a:rPr lang="zh-CN" altLang="en-US" dirty="0" smtClean="0"/>
              <a:t>对象主要用于读取</a:t>
            </a:r>
            <a:r>
              <a:rPr lang="en-US" dirty="0" smtClean="0"/>
              <a:t>Web</a:t>
            </a:r>
            <a:r>
              <a:rPr lang="zh-CN" altLang="en-US" dirty="0" smtClean="0"/>
              <a:t>应用的初始化参数，在</a:t>
            </a:r>
            <a:r>
              <a:rPr lang="en-US" dirty="0" smtClean="0"/>
              <a:t>Java Web</a:t>
            </a:r>
            <a:r>
              <a:rPr lang="zh-CN" altLang="en-US" dirty="0" smtClean="0"/>
              <a:t>应用中，一般使用</a:t>
            </a:r>
            <a:r>
              <a:rPr lang="en-US" dirty="0" smtClean="0"/>
              <a:t>web.xml</a:t>
            </a:r>
            <a:r>
              <a:rPr lang="zh-CN" altLang="en-US" dirty="0" smtClean="0"/>
              <a:t>文件存储</a:t>
            </a:r>
            <a:r>
              <a:rPr lang="en-US" dirty="0" smtClean="0"/>
              <a:t>Web</a:t>
            </a:r>
            <a:r>
              <a:rPr lang="zh-CN" altLang="en-US" dirty="0" smtClean="0"/>
              <a:t>应用的初始化参数。</a:t>
            </a:r>
            <a:endParaRPr lang="en-US" altLang="zh-CN" dirty="0" smtClean="0"/>
          </a:p>
          <a:p>
            <a:pPr marL="274320" lvl="1">
              <a:spcBef>
                <a:spcPts val="600"/>
              </a:spcBef>
              <a:buSzPct val="70000"/>
              <a:buFont typeface="Wingdings"/>
              <a:buChar char=""/>
            </a:pPr>
            <a:r>
              <a:rPr lang="en-US" altLang="zh-CN" sz="2400" b="1" dirty="0" smtClean="0"/>
              <a:t>web.xml</a:t>
            </a:r>
            <a:r>
              <a:rPr lang="zh-CN" altLang="en-US" sz="2400" b="1" dirty="0" smtClean="0"/>
              <a:t>配置文件</a:t>
            </a:r>
            <a:endParaRPr lang="en-US" altLang="zh-CN" sz="2400" b="1" dirty="0" smtClean="0"/>
          </a:p>
          <a:p>
            <a:pPr lvl="1"/>
            <a:r>
              <a:rPr lang="en-US" altLang="zh-CN" dirty="0" smtClean="0"/>
              <a:t>Java Web</a:t>
            </a:r>
            <a:r>
              <a:rPr lang="zh-CN" altLang="en-US" dirty="0" smtClean="0"/>
              <a:t>应用程序的配置文件，存放在</a:t>
            </a:r>
            <a:r>
              <a:rPr lang="en-US" altLang="zh-CN" dirty="0" smtClean="0"/>
              <a:t>WEB-INF</a:t>
            </a:r>
            <a:r>
              <a:rPr lang="zh-CN" altLang="en-US" dirty="0" smtClean="0"/>
              <a:t>目录下；</a:t>
            </a:r>
            <a:endParaRPr lang="en-US" altLang="zh-CN" dirty="0" smtClean="0"/>
          </a:p>
          <a:p>
            <a:pPr lvl="1"/>
            <a:r>
              <a:rPr lang="zh-CN" altLang="en-US" dirty="0" smtClean="0"/>
              <a:t>是一个</a:t>
            </a:r>
            <a:r>
              <a:rPr lang="en-US" altLang="zh-CN" dirty="0" smtClean="0"/>
              <a:t>XML</a:t>
            </a:r>
            <a:r>
              <a:rPr lang="zh-CN" altLang="en-US" dirty="0" smtClean="0"/>
              <a:t>格式的文件，</a:t>
            </a:r>
            <a:r>
              <a:rPr lang="en-US" altLang="zh-CN" dirty="0" smtClean="0"/>
              <a:t>&lt;web-apps&gt;</a:t>
            </a:r>
            <a:r>
              <a:rPr lang="zh-CN" altLang="en-US" dirty="0" smtClean="0"/>
              <a:t>为根元素；</a:t>
            </a:r>
            <a:endParaRPr lang="en-US" altLang="zh-CN" dirty="0" smtClean="0"/>
          </a:p>
          <a:p>
            <a:pPr lvl="1"/>
            <a:r>
              <a:rPr lang="zh-CN" altLang="en-US" dirty="0" smtClean="0"/>
              <a:t>用于配置</a:t>
            </a:r>
            <a:r>
              <a:rPr lang="en-US" altLang="zh-CN" dirty="0" smtClean="0"/>
              <a:t>Web</a:t>
            </a:r>
            <a:r>
              <a:rPr lang="zh-CN" altLang="en-US" dirty="0" smtClean="0"/>
              <a:t>应用的首页</a:t>
            </a:r>
            <a:r>
              <a:rPr lang="en-US" altLang="zh-CN" dirty="0" smtClean="0"/>
              <a:t>&lt;welcome-file-list&gt;</a:t>
            </a:r>
            <a:r>
              <a:rPr lang="zh-CN" altLang="en-US" dirty="0" smtClean="0"/>
              <a:t>元素；</a:t>
            </a:r>
            <a:endParaRPr lang="en-US" altLang="zh-CN" dirty="0" smtClean="0"/>
          </a:p>
          <a:p>
            <a:pPr lvl="1"/>
            <a:r>
              <a:rPr lang="zh-CN" altLang="en-US" dirty="0" smtClean="0"/>
              <a:t>定义</a:t>
            </a:r>
            <a:r>
              <a:rPr lang="en-US" altLang="zh-CN" dirty="0" err="1" smtClean="0"/>
              <a:t>Servlet</a:t>
            </a:r>
            <a:r>
              <a:rPr lang="zh-CN" altLang="en-US" dirty="0" smtClean="0"/>
              <a:t>相关信息</a:t>
            </a:r>
            <a:r>
              <a:rPr lang="en-US" altLang="zh-CN" dirty="0" smtClean="0"/>
              <a:t>&lt;</a:t>
            </a:r>
            <a:r>
              <a:rPr lang="en-US" altLang="zh-CN" dirty="0" err="1" smtClean="0"/>
              <a:t>servlet</a:t>
            </a:r>
            <a:r>
              <a:rPr lang="en-US" altLang="zh-CN" dirty="0" smtClean="0"/>
              <a:t>&gt;</a:t>
            </a:r>
            <a:r>
              <a:rPr lang="zh-CN" altLang="en-US" dirty="0" smtClean="0"/>
              <a:t>与</a:t>
            </a:r>
            <a:r>
              <a:rPr lang="en-US" altLang="zh-CN" dirty="0" smtClean="0"/>
              <a:t>&lt;</a:t>
            </a:r>
            <a:r>
              <a:rPr lang="en-US" altLang="zh-CN" dirty="0" err="1" smtClean="0"/>
              <a:t>servlet</a:t>
            </a:r>
            <a:r>
              <a:rPr lang="en-US" altLang="zh-CN" dirty="0" smtClean="0"/>
              <a:t>-mapping&gt;</a:t>
            </a:r>
            <a:r>
              <a:rPr lang="zh-CN" altLang="en-US" dirty="0" smtClean="0"/>
              <a:t>元素；</a:t>
            </a:r>
            <a:endParaRPr lang="en-US" altLang="zh-CN" dirty="0" smtClean="0"/>
          </a:p>
          <a:p>
            <a:pPr lvl="1"/>
            <a:r>
              <a:rPr lang="zh-CN" altLang="en-US" dirty="0" smtClean="0"/>
              <a:t>定义初始化参数</a:t>
            </a:r>
            <a:r>
              <a:rPr lang="en-US" altLang="zh-CN" dirty="0" smtClean="0"/>
              <a:t>&lt;init-</a:t>
            </a:r>
            <a:r>
              <a:rPr lang="en-US" altLang="zh-CN" dirty="0" err="1" smtClean="0"/>
              <a:t>param</a:t>
            </a:r>
            <a:r>
              <a:rPr lang="en-US" altLang="zh-CN" dirty="0" smtClean="0"/>
              <a:t>&gt;</a:t>
            </a:r>
            <a:r>
              <a:rPr lang="zh-CN" altLang="en-US" dirty="0" smtClean="0"/>
              <a:t>元素；</a:t>
            </a:r>
            <a:endParaRPr lang="en-US" altLang="zh-CN" dirty="0" smtClean="0"/>
          </a:p>
          <a:p>
            <a:pPr lvl="1"/>
            <a:r>
              <a:rPr lang="zh-CN" altLang="en-US" dirty="0" smtClean="0"/>
              <a:t>定义监听器</a:t>
            </a:r>
            <a:r>
              <a:rPr lang="en-US" altLang="zh-CN" dirty="0" smtClean="0"/>
              <a:t>&lt;listener&gt;</a:t>
            </a:r>
            <a:r>
              <a:rPr lang="zh-CN" altLang="en-US" dirty="0" smtClean="0"/>
              <a:t>元素； </a:t>
            </a:r>
            <a:endParaRPr lang="en-US" altLang="zh-CN" dirty="0" smtClean="0"/>
          </a:p>
          <a:p>
            <a:pPr lvl="1"/>
            <a:r>
              <a:rPr lang="zh-CN" altLang="en-US" dirty="0" smtClean="0"/>
              <a:t>定义过滤器</a:t>
            </a:r>
            <a:r>
              <a:rPr lang="en-US" altLang="zh-CN" dirty="0" smtClean="0"/>
              <a:t>&lt;filter&gt;</a:t>
            </a:r>
            <a:r>
              <a:rPr lang="zh-CN" altLang="en-US" dirty="0" smtClean="0"/>
              <a:t>元素；</a:t>
            </a:r>
            <a:endParaRPr lang="en-US" altLang="zh-CN" dirty="0" smtClean="0"/>
          </a:p>
          <a:p>
            <a:pPr lvl="1"/>
            <a:r>
              <a:rPr lang="zh-CN" altLang="en-US" dirty="0" smtClean="0"/>
              <a:t>定义会话过期时间</a:t>
            </a:r>
            <a:r>
              <a:rPr lang="en-US" altLang="zh-CN" dirty="0" smtClean="0"/>
              <a:t>&lt;session-</a:t>
            </a:r>
            <a:r>
              <a:rPr lang="en-US" altLang="zh-CN" dirty="0" err="1" smtClean="0"/>
              <a:t>config</a:t>
            </a:r>
            <a:r>
              <a:rPr lang="en-US" altLang="zh-CN" dirty="0" smtClean="0"/>
              <a:t>&gt;</a:t>
            </a:r>
            <a:r>
              <a:rPr lang="zh-CN" altLang="en-US" dirty="0" smtClean="0"/>
              <a:t>元素。</a:t>
            </a:r>
            <a:endParaRPr lang="en-US" altLang="zh-CN" dirty="0" smtClean="0"/>
          </a:p>
        </p:txBody>
      </p:sp>
      <p:sp>
        <p:nvSpPr>
          <p:cNvPr id="4" name="灯片编号占位符 3"/>
          <p:cNvSpPr>
            <a:spLocks noGrp="1"/>
          </p:cNvSpPr>
          <p:nvPr>
            <p:ph type="sldNum" sz="quarter" idx="15"/>
          </p:nvPr>
        </p:nvSpPr>
        <p:spPr/>
        <p:txBody>
          <a:bodyPr/>
          <a:lstStyle/>
          <a:p>
            <a:fld id="{0A9F2AF4-94C5-46B7-9CC1-72E6F50F7F54}" type="slidenum">
              <a:rPr lang="zh-CN" altLang="en-US" smtClean="0"/>
              <a:pPr/>
              <a:t>29</a:t>
            </a:fld>
            <a:endParaRPr lang="zh-CN" altLang="en-US"/>
          </a:p>
        </p:txBody>
      </p:sp>
      <p:sp>
        <p:nvSpPr>
          <p:cNvPr id="5" name="页脚占位符 4"/>
          <p:cNvSpPr>
            <a:spLocks noGrp="1"/>
          </p:cNvSpPr>
          <p:nvPr>
            <p:ph type="ftr" sz="quarter" idx="16"/>
          </p:nvPr>
        </p:nvSpPr>
        <p:spPr/>
        <p:txBody>
          <a:bodyPr vert="vert270"/>
          <a:lstStyle/>
          <a:p>
            <a:r>
              <a:rPr lang="zh-CN" altLang="en-US" dirty="0" smtClean="0"/>
              <a:t>清华大学出版社</a:t>
            </a:r>
            <a:endParaRPr lang="zh-CN"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r>
            <a:br>
              <a:rPr lang="en-US" altLang="zh-CN" dirty="0" smtClean="0"/>
            </a:br>
            <a:r>
              <a:rPr lang="en-US" altLang="zh-CN" dirty="0" smtClean="0"/>
              <a:t>JSP</a:t>
            </a:r>
            <a:r>
              <a:rPr lang="zh-CN" altLang="en-US" dirty="0" smtClean="0"/>
              <a:t>内置对象</a:t>
            </a:r>
            <a:endParaRPr lang="zh-CN" altLang="en-US" dirty="0"/>
          </a:p>
        </p:txBody>
      </p:sp>
      <p:graphicFrame>
        <p:nvGraphicFramePr>
          <p:cNvPr id="7" name="内容占位符 6"/>
          <p:cNvGraphicFramePr>
            <a:graphicFrameLocks noGrp="1"/>
          </p:cNvGraphicFramePr>
          <p:nvPr>
            <p:ph sz="quarter" idx="1"/>
          </p:nvPr>
        </p:nvGraphicFramePr>
        <p:xfrm>
          <a:off x="457200" y="1571613"/>
          <a:ext cx="7467600" cy="3736988"/>
        </p:xfrm>
        <a:graphic>
          <a:graphicData uri="http://schemas.openxmlformats.org/drawingml/2006/table">
            <a:tbl>
              <a:tblPr firstRow="1" bandRow="1">
                <a:tableStyleId>{5C22544A-7EE6-4342-B048-85BDC9FD1C3A}</a:tableStyleId>
              </a:tblPr>
              <a:tblGrid>
                <a:gridCol w="1471594"/>
                <a:gridCol w="4143404"/>
                <a:gridCol w="1852602"/>
              </a:tblGrid>
              <a:tr h="399428">
                <a:tc>
                  <a:txBody>
                    <a:bodyPr/>
                    <a:lstStyle/>
                    <a:p>
                      <a:pPr algn="ctr">
                        <a:spcAft>
                          <a:spcPts val="0"/>
                        </a:spcAft>
                      </a:pPr>
                      <a:r>
                        <a:rPr lang="zh-CN" sz="1800" b="1" kern="100" dirty="0">
                          <a:latin typeface="Times New Roman"/>
                          <a:ea typeface="宋体"/>
                          <a:cs typeface="Times New Roman"/>
                        </a:rPr>
                        <a:t>内置对象</a:t>
                      </a:r>
                      <a:endParaRPr lang="zh-CN" sz="1800" kern="100" dirty="0">
                        <a:latin typeface="Calibri"/>
                        <a:ea typeface="宋体"/>
                        <a:cs typeface="Times New Roman"/>
                      </a:endParaRPr>
                    </a:p>
                  </a:txBody>
                  <a:tcPr marL="68580" marR="68580" marT="0" marB="0" anchor="ctr"/>
                </a:tc>
                <a:tc>
                  <a:txBody>
                    <a:bodyPr/>
                    <a:lstStyle/>
                    <a:p>
                      <a:pPr algn="ctr">
                        <a:spcAft>
                          <a:spcPts val="0"/>
                        </a:spcAft>
                      </a:pPr>
                      <a:r>
                        <a:rPr lang="zh-CN" sz="1800" b="1" kern="100" dirty="0">
                          <a:latin typeface="Times New Roman"/>
                          <a:ea typeface="宋体"/>
                          <a:cs typeface="Times New Roman"/>
                        </a:rPr>
                        <a:t>类型</a:t>
                      </a:r>
                      <a:endParaRPr lang="zh-CN" sz="1800" kern="100" dirty="0">
                        <a:latin typeface="Calibri"/>
                        <a:ea typeface="宋体"/>
                        <a:cs typeface="Times New Roman"/>
                      </a:endParaRPr>
                    </a:p>
                  </a:txBody>
                  <a:tcPr marL="68580" marR="68580" marT="0" marB="0" anchor="ctr"/>
                </a:tc>
                <a:tc>
                  <a:txBody>
                    <a:bodyPr/>
                    <a:lstStyle/>
                    <a:p>
                      <a:pPr algn="ctr">
                        <a:spcAft>
                          <a:spcPts val="0"/>
                        </a:spcAft>
                      </a:pPr>
                      <a:r>
                        <a:rPr lang="zh-CN" sz="1800" b="1" kern="100" dirty="0">
                          <a:latin typeface="Times New Roman"/>
                          <a:ea typeface="宋体"/>
                          <a:cs typeface="Times New Roman"/>
                        </a:rPr>
                        <a:t>作用域</a:t>
                      </a:r>
                      <a:endParaRPr lang="zh-CN" sz="1800" kern="100" dirty="0">
                        <a:latin typeface="Calibri"/>
                        <a:ea typeface="宋体"/>
                        <a:cs typeface="Times New Roman"/>
                      </a:endParaRPr>
                    </a:p>
                  </a:txBody>
                  <a:tcPr marL="68580" marR="68580" marT="0" marB="0" anchor="ctr"/>
                </a:tc>
              </a:tr>
              <a:tr h="370840">
                <a:tc>
                  <a:txBody>
                    <a:bodyPr/>
                    <a:lstStyle/>
                    <a:p>
                      <a:pPr algn="just">
                        <a:spcAft>
                          <a:spcPts val="0"/>
                        </a:spcAft>
                      </a:pPr>
                      <a:r>
                        <a:rPr lang="en-US" sz="1800" kern="100" dirty="0">
                          <a:latin typeface="Times New Roman"/>
                          <a:ea typeface="宋体"/>
                          <a:cs typeface="Times New Roman"/>
                        </a:rPr>
                        <a:t>request</a:t>
                      </a:r>
                      <a:endParaRPr lang="zh-CN" sz="1800" kern="100" dirty="0">
                        <a:latin typeface="Calibri"/>
                        <a:ea typeface="宋体"/>
                        <a:cs typeface="Times New Roman"/>
                      </a:endParaRPr>
                    </a:p>
                  </a:txBody>
                  <a:tcPr marL="68580" marR="68580" marT="0" marB="0" anchor="ctr"/>
                </a:tc>
                <a:tc>
                  <a:txBody>
                    <a:bodyPr/>
                    <a:lstStyle/>
                    <a:p>
                      <a:pPr algn="just">
                        <a:spcAft>
                          <a:spcPts val="0"/>
                        </a:spcAft>
                      </a:pPr>
                      <a:r>
                        <a:rPr lang="en-US" sz="1800" kern="100">
                          <a:latin typeface="Times New Roman"/>
                          <a:ea typeface="宋体"/>
                          <a:cs typeface="Times New Roman"/>
                        </a:rPr>
                        <a:t>javax.servlet.HttpServletRequest</a:t>
                      </a:r>
                      <a:endParaRPr lang="zh-CN" sz="1800" kern="100">
                        <a:latin typeface="Calibri"/>
                        <a:ea typeface="宋体"/>
                        <a:cs typeface="Times New Roman"/>
                      </a:endParaRPr>
                    </a:p>
                  </a:txBody>
                  <a:tcPr marL="68580" marR="68580" marT="0" marB="0" anchor="ctr"/>
                </a:tc>
                <a:tc>
                  <a:txBody>
                    <a:bodyPr/>
                    <a:lstStyle/>
                    <a:p>
                      <a:pPr algn="just">
                        <a:spcAft>
                          <a:spcPts val="0"/>
                        </a:spcAft>
                      </a:pPr>
                      <a:r>
                        <a:rPr lang="en-US" sz="1800" kern="100">
                          <a:latin typeface="Times New Roman"/>
                          <a:ea typeface="宋体"/>
                          <a:cs typeface="Times New Roman"/>
                        </a:rPr>
                        <a:t>request</a:t>
                      </a:r>
                      <a:endParaRPr lang="zh-CN" sz="1800" kern="100">
                        <a:latin typeface="Calibri"/>
                        <a:ea typeface="宋体"/>
                        <a:cs typeface="Times New Roman"/>
                      </a:endParaRPr>
                    </a:p>
                  </a:txBody>
                  <a:tcPr marL="68580" marR="68580" marT="0" marB="0" anchor="ctr"/>
                </a:tc>
              </a:tr>
              <a:tr h="370840">
                <a:tc>
                  <a:txBody>
                    <a:bodyPr/>
                    <a:lstStyle/>
                    <a:p>
                      <a:pPr algn="just">
                        <a:spcAft>
                          <a:spcPts val="0"/>
                        </a:spcAft>
                      </a:pPr>
                      <a:r>
                        <a:rPr lang="en-US" sz="1800" kern="100" dirty="0">
                          <a:latin typeface="Times New Roman"/>
                          <a:ea typeface="宋体"/>
                          <a:cs typeface="Times New Roman"/>
                        </a:rPr>
                        <a:t>response</a:t>
                      </a:r>
                      <a:endParaRPr lang="zh-CN" sz="1800" kern="100" dirty="0">
                        <a:latin typeface="Calibri"/>
                        <a:ea typeface="宋体"/>
                        <a:cs typeface="Times New Roman"/>
                      </a:endParaRPr>
                    </a:p>
                  </a:txBody>
                  <a:tcPr marL="68580" marR="68580" marT="0" marB="0" anchor="ctr"/>
                </a:tc>
                <a:tc>
                  <a:txBody>
                    <a:bodyPr/>
                    <a:lstStyle/>
                    <a:p>
                      <a:pPr algn="just">
                        <a:spcAft>
                          <a:spcPts val="0"/>
                        </a:spcAft>
                      </a:pPr>
                      <a:r>
                        <a:rPr lang="en-US" sz="1800" kern="100">
                          <a:latin typeface="Times New Roman"/>
                          <a:ea typeface="宋体"/>
                          <a:cs typeface="Times New Roman"/>
                        </a:rPr>
                        <a:t>javax.servlet.HttpServletResponse</a:t>
                      </a:r>
                      <a:endParaRPr lang="zh-CN" sz="1800" kern="100">
                        <a:latin typeface="Calibri"/>
                        <a:ea typeface="宋体"/>
                        <a:cs typeface="Times New Roman"/>
                      </a:endParaRPr>
                    </a:p>
                  </a:txBody>
                  <a:tcPr marL="68580" marR="68580" marT="0" marB="0" anchor="ctr"/>
                </a:tc>
                <a:tc>
                  <a:txBody>
                    <a:bodyPr/>
                    <a:lstStyle/>
                    <a:p>
                      <a:pPr algn="just">
                        <a:spcAft>
                          <a:spcPts val="0"/>
                        </a:spcAft>
                      </a:pPr>
                      <a:r>
                        <a:rPr lang="en-US" sz="1800" kern="100">
                          <a:latin typeface="Times New Roman"/>
                          <a:ea typeface="宋体"/>
                          <a:cs typeface="Times New Roman"/>
                        </a:rPr>
                        <a:t>page</a:t>
                      </a:r>
                      <a:endParaRPr lang="zh-CN" sz="1800" kern="100">
                        <a:latin typeface="Calibri"/>
                        <a:ea typeface="宋体"/>
                        <a:cs typeface="Times New Roman"/>
                      </a:endParaRPr>
                    </a:p>
                  </a:txBody>
                  <a:tcPr marL="68580" marR="68580" marT="0" marB="0" anchor="ctr"/>
                </a:tc>
              </a:tr>
              <a:tr h="370840">
                <a:tc>
                  <a:txBody>
                    <a:bodyPr/>
                    <a:lstStyle/>
                    <a:p>
                      <a:pPr algn="just">
                        <a:spcAft>
                          <a:spcPts val="0"/>
                        </a:spcAft>
                      </a:pPr>
                      <a:r>
                        <a:rPr lang="en-US" sz="1800" kern="100">
                          <a:latin typeface="Times New Roman"/>
                          <a:ea typeface="宋体"/>
                          <a:cs typeface="Times New Roman"/>
                        </a:rPr>
                        <a:t>page</a:t>
                      </a:r>
                      <a:endParaRPr lang="zh-CN" sz="1800" kern="100">
                        <a:latin typeface="Calibri"/>
                        <a:ea typeface="宋体"/>
                        <a:cs typeface="Times New Roman"/>
                      </a:endParaRPr>
                    </a:p>
                  </a:txBody>
                  <a:tcPr marL="68580" marR="68580" marT="0" marB="0" anchor="ctr"/>
                </a:tc>
                <a:tc>
                  <a:txBody>
                    <a:bodyPr/>
                    <a:lstStyle/>
                    <a:p>
                      <a:pPr algn="just">
                        <a:spcAft>
                          <a:spcPts val="0"/>
                        </a:spcAft>
                      </a:pPr>
                      <a:r>
                        <a:rPr lang="en-US" sz="1800" kern="100" dirty="0" err="1">
                          <a:latin typeface="Times New Roman"/>
                          <a:ea typeface="宋体"/>
                          <a:cs typeface="Times New Roman"/>
                        </a:rPr>
                        <a:t>java.lang.Object</a:t>
                      </a:r>
                      <a:r>
                        <a:rPr lang="zh-CN" sz="1800" kern="100" dirty="0">
                          <a:latin typeface="Times New Roman"/>
                          <a:ea typeface="宋体"/>
                          <a:cs typeface="Times New Roman"/>
                        </a:rPr>
                        <a:t>（相当于</a:t>
                      </a:r>
                      <a:r>
                        <a:rPr lang="en-US" sz="1800" kern="100" dirty="0">
                          <a:latin typeface="Times New Roman"/>
                          <a:ea typeface="宋体"/>
                          <a:cs typeface="Times New Roman"/>
                        </a:rPr>
                        <a:t>this</a:t>
                      </a:r>
                      <a:r>
                        <a:rPr lang="zh-CN" sz="1800" kern="100" dirty="0">
                          <a:latin typeface="Times New Roman"/>
                          <a:ea typeface="宋体"/>
                          <a:cs typeface="Times New Roman"/>
                        </a:rPr>
                        <a:t>关键字）</a:t>
                      </a:r>
                      <a:endParaRPr lang="zh-CN" sz="1800" kern="100" dirty="0">
                        <a:latin typeface="Calibri"/>
                        <a:ea typeface="宋体"/>
                        <a:cs typeface="Times New Roman"/>
                      </a:endParaRPr>
                    </a:p>
                  </a:txBody>
                  <a:tcPr marL="68580" marR="68580" marT="0" marB="0" anchor="ctr"/>
                </a:tc>
                <a:tc>
                  <a:txBody>
                    <a:bodyPr/>
                    <a:lstStyle/>
                    <a:p>
                      <a:pPr algn="just">
                        <a:spcAft>
                          <a:spcPts val="0"/>
                        </a:spcAft>
                      </a:pPr>
                      <a:r>
                        <a:rPr lang="en-US" sz="1800" kern="100">
                          <a:latin typeface="Times New Roman"/>
                          <a:ea typeface="宋体"/>
                          <a:cs typeface="Times New Roman"/>
                        </a:rPr>
                        <a:t>page</a:t>
                      </a:r>
                      <a:endParaRPr lang="zh-CN" sz="1800" kern="100">
                        <a:latin typeface="Calibri"/>
                        <a:ea typeface="宋体"/>
                        <a:cs typeface="Times New Roman"/>
                      </a:endParaRPr>
                    </a:p>
                  </a:txBody>
                  <a:tcPr marL="68580" marR="68580" marT="0" marB="0" anchor="ctr"/>
                </a:tc>
              </a:tr>
              <a:tr h="370840">
                <a:tc>
                  <a:txBody>
                    <a:bodyPr/>
                    <a:lstStyle/>
                    <a:p>
                      <a:pPr algn="just">
                        <a:spcAft>
                          <a:spcPts val="0"/>
                        </a:spcAft>
                      </a:pPr>
                      <a:r>
                        <a:rPr lang="en-US" sz="1800" kern="100">
                          <a:latin typeface="Times New Roman"/>
                          <a:ea typeface="宋体"/>
                          <a:cs typeface="Times New Roman"/>
                        </a:rPr>
                        <a:t>pageContext</a:t>
                      </a:r>
                      <a:endParaRPr lang="zh-CN" sz="1800" kern="100">
                        <a:latin typeface="Calibri"/>
                        <a:ea typeface="宋体"/>
                        <a:cs typeface="Times New Roman"/>
                      </a:endParaRPr>
                    </a:p>
                  </a:txBody>
                  <a:tcPr marL="68580" marR="68580" marT="0" marB="0" anchor="ctr"/>
                </a:tc>
                <a:tc>
                  <a:txBody>
                    <a:bodyPr/>
                    <a:lstStyle/>
                    <a:p>
                      <a:pPr algn="just">
                        <a:spcAft>
                          <a:spcPts val="0"/>
                        </a:spcAft>
                      </a:pPr>
                      <a:r>
                        <a:rPr lang="en-US" sz="1800" kern="100" dirty="0" err="1">
                          <a:latin typeface="Times New Roman"/>
                          <a:ea typeface="宋体"/>
                          <a:cs typeface="Times New Roman"/>
                        </a:rPr>
                        <a:t>javax.servlet.jsp.PageContext</a:t>
                      </a:r>
                      <a:endParaRPr lang="zh-CN" sz="1800" kern="100" dirty="0">
                        <a:latin typeface="Calibri"/>
                        <a:ea typeface="宋体"/>
                        <a:cs typeface="Times New Roman"/>
                      </a:endParaRPr>
                    </a:p>
                  </a:txBody>
                  <a:tcPr marL="68580" marR="68580" marT="0" marB="0" anchor="ctr"/>
                </a:tc>
                <a:tc>
                  <a:txBody>
                    <a:bodyPr/>
                    <a:lstStyle/>
                    <a:p>
                      <a:pPr algn="just">
                        <a:spcAft>
                          <a:spcPts val="0"/>
                        </a:spcAft>
                      </a:pPr>
                      <a:r>
                        <a:rPr lang="en-US" sz="1800" kern="100">
                          <a:latin typeface="Times New Roman"/>
                          <a:ea typeface="宋体"/>
                          <a:cs typeface="Times New Roman"/>
                        </a:rPr>
                        <a:t>page</a:t>
                      </a:r>
                      <a:endParaRPr lang="zh-CN" sz="1800" kern="100">
                        <a:latin typeface="Calibri"/>
                        <a:ea typeface="宋体"/>
                        <a:cs typeface="Times New Roman"/>
                      </a:endParaRPr>
                    </a:p>
                  </a:txBody>
                  <a:tcPr marL="68580" marR="68580" marT="0" marB="0" anchor="ctr"/>
                </a:tc>
              </a:tr>
              <a:tr h="370840">
                <a:tc>
                  <a:txBody>
                    <a:bodyPr/>
                    <a:lstStyle/>
                    <a:p>
                      <a:pPr algn="just">
                        <a:spcAft>
                          <a:spcPts val="0"/>
                        </a:spcAft>
                      </a:pPr>
                      <a:r>
                        <a:rPr lang="en-US" sz="1800" kern="100">
                          <a:latin typeface="Times New Roman"/>
                          <a:ea typeface="宋体"/>
                          <a:cs typeface="Times New Roman"/>
                        </a:rPr>
                        <a:t>session</a:t>
                      </a:r>
                      <a:endParaRPr lang="zh-CN" sz="1800" kern="100">
                        <a:latin typeface="Calibri"/>
                        <a:ea typeface="宋体"/>
                        <a:cs typeface="Times New Roman"/>
                      </a:endParaRPr>
                    </a:p>
                  </a:txBody>
                  <a:tcPr marL="68580" marR="68580" marT="0" marB="0" anchor="ctr"/>
                </a:tc>
                <a:tc>
                  <a:txBody>
                    <a:bodyPr/>
                    <a:lstStyle/>
                    <a:p>
                      <a:pPr algn="just">
                        <a:spcAft>
                          <a:spcPts val="0"/>
                        </a:spcAft>
                      </a:pPr>
                      <a:r>
                        <a:rPr lang="en-US" sz="1800" kern="100" dirty="0" err="1">
                          <a:latin typeface="Times New Roman"/>
                          <a:ea typeface="宋体"/>
                          <a:cs typeface="Times New Roman"/>
                        </a:rPr>
                        <a:t>javax.servlet.http.HttpSession</a:t>
                      </a:r>
                      <a:endParaRPr lang="zh-CN" sz="1800" kern="100" dirty="0">
                        <a:latin typeface="Calibri"/>
                        <a:ea typeface="宋体"/>
                        <a:cs typeface="Times New Roman"/>
                      </a:endParaRPr>
                    </a:p>
                  </a:txBody>
                  <a:tcPr marL="68580" marR="68580" marT="0" marB="0" anchor="ctr"/>
                </a:tc>
                <a:tc>
                  <a:txBody>
                    <a:bodyPr/>
                    <a:lstStyle/>
                    <a:p>
                      <a:pPr algn="just">
                        <a:spcAft>
                          <a:spcPts val="0"/>
                        </a:spcAft>
                      </a:pPr>
                      <a:r>
                        <a:rPr lang="en-US" sz="1800" kern="100" dirty="0">
                          <a:latin typeface="Times New Roman"/>
                          <a:ea typeface="宋体"/>
                          <a:cs typeface="Times New Roman"/>
                        </a:rPr>
                        <a:t>session</a:t>
                      </a:r>
                      <a:endParaRPr lang="zh-CN" sz="1800" kern="100" dirty="0">
                        <a:latin typeface="Calibri"/>
                        <a:ea typeface="宋体"/>
                        <a:cs typeface="Times New Roman"/>
                      </a:endParaRPr>
                    </a:p>
                  </a:txBody>
                  <a:tcPr marL="68580" marR="68580" marT="0" marB="0" anchor="ctr"/>
                </a:tc>
              </a:tr>
              <a:tr h="370840">
                <a:tc>
                  <a:txBody>
                    <a:bodyPr/>
                    <a:lstStyle/>
                    <a:p>
                      <a:pPr algn="just">
                        <a:spcAft>
                          <a:spcPts val="0"/>
                        </a:spcAft>
                      </a:pPr>
                      <a:r>
                        <a:rPr lang="en-US" sz="1800" kern="100">
                          <a:latin typeface="Times New Roman"/>
                          <a:ea typeface="宋体"/>
                          <a:cs typeface="Times New Roman"/>
                        </a:rPr>
                        <a:t>application</a:t>
                      </a:r>
                      <a:endParaRPr lang="zh-CN" sz="1800" kern="100">
                        <a:latin typeface="Calibri"/>
                        <a:ea typeface="宋体"/>
                        <a:cs typeface="Times New Roman"/>
                      </a:endParaRPr>
                    </a:p>
                  </a:txBody>
                  <a:tcPr marL="68580" marR="68580" marT="0" marB="0" anchor="ctr"/>
                </a:tc>
                <a:tc>
                  <a:txBody>
                    <a:bodyPr/>
                    <a:lstStyle/>
                    <a:p>
                      <a:pPr algn="just">
                        <a:spcAft>
                          <a:spcPts val="0"/>
                        </a:spcAft>
                      </a:pPr>
                      <a:r>
                        <a:rPr lang="en-US" sz="1800" kern="100">
                          <a:latin typeface="Times New Roman"/>
                          <a:ea typeface="宋体"/>
                          <a:cs typeface="Times New Roman"/>
                        </a:rPr>
                        <a:t>javax.servlet.ServletContext</a:t>
                      </a:r>
                      <a:endParaRPr lang="zh-CN" sz="1800" kern="100">
                        <a:latin typeface="Calibri"/>
                        <a:ea typeface="宋体"/>
                        <a:cs typeface="Times New Roman"/>
                      </a:endParaRPr>
                    </a:p>
                  </a:txBody>
                  <a:tcPr marL="68580" marR="68580" marT="0" marB="0" anchor="ctr"/>
                </a:tc>
                <a:tc>
                  <a:txBody>
                    <a:bodyPr/>
                    <a:lstStyle/>
                    <a:p>
                      <a:pPr algn="just">
                        <a:spcAft>
                          <a:spcPts val="0"/>
                        </a:spcAft>
                      </a:pPr>
                      <a:r>
                        <a:rPr lang="en-US" sz="1800" kern="100" dirty="0">
                          <a:latin typeface="Times New Roman"/>
                          <a:ea typeface="宋体"/>
                          <a:cs typeface="Times New Roman"/>
                        </a:rPr>
                        <a:t>application</a:t>
                      </a:r>
                      <a:endParaRPr lang="zh-CN" sz="1800" kern="100" dirty="0">
                        <a:latin typeface="Calibri"/>
                        <a:ea typeface="宋体"/>
                        <a:cs typeface="Times New Roman"/>
                      </a:endParaRPr>
                    </a:p>
                  </a:txBody>
                  <a:tcPr marL="68580" marR="68580" marT="0" marB="0" anchor="ctr"/>
                </a:tc>
              </a:tr>
              <a:tr h="370840">
                <a:tc>
                  <a:txBody>
                    <a:bodyPr/>
                    <a:lstStyle/>
                    <a:p>
                      <a:pPr algn="just">
                        <a:spcAft>
                          <a:spcPts val="0"/>
                        </a:spcAft>
                      </a:pPr>
                      <a:r>
                        <a:rPr lang="en-US" sz="1800" kern="100">
                          <a:latin typeface="Times New Roman"/>
                          <a:ea typeface="宋体"/>
                          <a:cs typeface="Times New Roman"/>
                        </a:rPr>
                        <a:t>out</a:t>
                      </a:r>
                      <a:endParaRPr lang="zh-CN" sz="1800" kern="100">
                        <a:latin typeface="Calibri"/>
                        <a:ea typeface="宋体"/>
                        <a:cs typeface="Times New Roman"/>
                      </a:endParaRPr>
                    </a:p>
                  </a:txBody>
                  <a:tcPr marL="68580" marR="68580" marT="0" marB="0" anchor="ctr"/>
                </a:tc>
                <a:tc>
                  <a:txBody>
                    <a:bodyPr/>
                    <a:lstStyle/>
                    <a:p>
                      <a:pPr algn="just">
                        <a:spcAft>
                          <a:spcPts val="0"/>
                        </a:spcAft>
                      </a:pPr>
                      <a:r>
                        <a:rPr lang="en-US" sz="1800" kern="100">
                          <a:latin typeface="Times New Roman"/>
                          <a:ea typeface="宋体"/>
                          <a:cs typeface="Times New Roman"/>
                        </a:rPr>
                        <a:t>javax.servlet.jsp.JspWriter</a:t>
                      </a:r>
                      <a:endParaRPr lang="zh-CN" sz="1800" kern="100">
                        <a:latin typeface="Calibri"/>
                        <a:ea typeface="宋体"/>
                        <a:cs typeface="Times New Roman"/>
                      </a:endParaRPr>
                    </a:p>
                  </a:txBody>
                  <a:tcPr marL="68580" marR="68580" marT="0" marB="0" anchor="ctr"/>
                </a:tc>
                <a:tc>
                  <a:txBody>
                    <a:bodyPr/>
                    <a:lstStyle/>
                    <a:p>
                      <a:pPr algn="just">
                        <a:spcAft>
                          <a:spcPts val="0"/>
                        </a:spcAft>
                      </a:pPr>
                      <a:r>
                        <a:rPr lang="en-US" sz="1800" kern="100" dirty="0">
                          <a:latin typeface="Times New Roman"/>
                          <a:ea typeface="宋体"/>
                          <a:cs typeface="Times New Roman"/>
                        </a:rPr>
                        <a:t>page</a:t>
                      </a:r>
                      <a:endParaRPr lang="zh-CN" sz="1800" kern="100" dirty="0">
                        <a:latin typeface="Calibri"/>
                        <a:ea typeface="宋体"/>
                        <a:cs typeface="Times New Roman"/>
                      </a:endParaRPr>
                    </a:p>
                  </a:txBody>
                  <a:tcPr marL="68580" marR="68580" marT="0" marB="0" anchor="ctr"/>
                </a:tc>
              </a:tr>
              <a:tr h="370840">
                <a:tc>
                  <a:txBody>
                    <a:bodyPr/>
                    <a:lstStyle/>
                    <a:p>
                      <a:pPr algn="just">
                        <a:spcAft>
                          <a:spcPts val="0"/>
                        </a:spcAft>
                      </a:pPr>
                      <a:r>
                        <a:rPr lang="en-US" sz="1800" kern="100">
                          <a:latin typeface="Times New Roman"/>
                          <a:ea typeface="宋体"/>
                          <a:cs typeface="Times New Roman"/>
                        </a:rPr>
                        <a:t>config</a:t>
                      </a:r>
                      <a:endParaRPr lang="zh-CN" sz="1800" kern="100">
                        <a:latin typeface="Calibri"/>
                        <a:ea typeface="宋体"/>
                        <a:cs typeface="Times New Roman"/>
                      </a:endParaRPr>
                    </a:p>
                  </a:txBody>
                  <a:tcPr marL="68580" marR="68580" marT="0" marB="0" anchor="ctr"/>
                </a:tc>
                <a:tc>
                  <a:txBody>
                    <a:bodyPr/>
                    <a:lstStyle/>
                    <a:p>
                      <a:pPr algn="just">
                        <a:spcAft>
                          <a:spcPts val="0"/>
                        </a:spcAft>
                      </a:pPr>
                      <a:r>
                        <a:rPr lang="en-US" sz="1800" kern="100">
                          <a:latin typeface="Times New Roman"/>
                          <a:ea typeface="宋体"/>
                          <a:cs typeface="Times New Roman"/>
                        </a:rPr>
                        <a:t>javax.servlet.ServletConfig</a:t>
                      </a:r>
                      <a:endParaRPr lang="zh-CN" sz="1800" kern="100">
                        <a:latin typeface="Calibri"/>
                        <a:ea typeface="宋体"/>
                        <a:cs typeface="Times New Roman"/>
                      </a:endParaRPr>
                    </a:p>
                  </a:txBody>
                  <a:tcPr marL="68580" marR="68580" marT="0" marB="0" anchor="ctr"/>
                </a:tc>
                <a:tc>
                  <a:txBody>
                    <a:bodyPr/>
                    <a:lstStyle/>
                    <a:p>
                      <a:pPr algn="just">
                        <a:spcAft>
                          <a:spcPts val="0"/>
                        </a:spcAft>
                      </a:pPr>
                      <a:r>
                        <a:rPr lang="en-US" sz="1800" kern="100" dirty="0">
                          <a:latin typeface="Times New Roman"/>
                          <a:ea typeface="宋体"/>
                          <a:cs typeface="Times New Roman"/>
                        </a:rPr>
                        <a:t>page</a:t>
                      </a:r>
                      <a:endParaRPr lang="zh-CN" sz="1800" kern="100" dirty="0">
                        <a:latin typeface="Calibri"/>
                        <a:ea typeface="宋体"/>
                        <a:cs typeface="Times New Roman"/>
                      </a:endParaRPr>
                    </a:p>
                  </a:txBody>
                  <a:tcPr marL="68580" marR="68580" marT="0" marB="0" anchor="ctr"/>
                </a:tc>
              </a:tr>
              <a:tr h="370840">
                <a:tc>
                  <a:txBody>
                    <a:bodyPr/>
                    <a:lstStyle/>
                    <a:p>
                      <a:pPr algn="just">
                        <a:spcAft>
                          <a:spcPts val="0"/>
                        </a:spcAft>
                      </a:pPr>
                      <a:r>
                        <a:rPr lang="en-US" sz="1800" kern="100">
                          <a:latin typeface="Times New Roman"/>
                          <a:ea typeface="宋体"/>
                          <a:cs typeface="Times New Roman"/>
                        </a:rPr>
                        <a:t>exception</a:t>
                      </a:r>
                      <a:endParaRPr lang="zh-CN" sz="1800" kern="100">
                        <a:latin typeface="Calibri"/>
                        <a:ea typeface="宋体"/>
                        <a:cs typeface="Times New Roman"/>
                      </a:endParaRPr>
                    </a:p>
                  </a:txBody>
                  <a:tcPr marL="68580" marR="68580" marT="0" marB="0" anchor="ctr"/>
                </a:tc>
                <a:tc>
                  <a:txBody>
                    <a:bodyPr/>
                    <a:lstStyle/>
                    <a:p>
                      <a:pPr algn="just">
                        <a:spcAft>
                          <a:spcPts val="0"/>
                        </a:spcAft>
                      </a:pPr>
                      <a:r>
                        <a:rPr lang="en-US" sz="1800" kern="100">
                          <a:latin typeface="Times New Roman"/>
                          <a:ea typeface="宋体"/>
                          <a:cs typeface="Times New Roman"/>
                        </a:rPr>
                        <a:t>java.lang.Throwable</a:t>
                      </a:r>
                      <a:endParaRPr lang="zh-CN" sz="1800" kern="100">
                        <a:latin typeface="Calibri"/>
                        <a:ea typeface="宋体"/>
                        <a:cs typeface="Times New Roman"/>
                      </a:endParaRPr>
                    </a:p>
                  </a:txBody>
                  <a:tcPr marL="68580" marR="68580" marT="0" marB="0" anchor="ctr"/>
                </a:tc>
                <a:tc>
                  <a:txBody>
                    <a:bodyPr/>
                    <a:lstStyle/>
                    <a:p>
                      <a:pPr algn="just">
                        <a:spcAft>
                          <a:spcPts val="0"/>
                        </a:spcAft>
                      </a:pPr>
                      <a:r>
                        <a:rPr lang="en-US" sz="1800" kern="100" dirty="0">
                          <a:latin typeface="Times New Roman"/>
                          <a:ea typeface="宋体"/>
                          <a:cs typeface="Times New Roman"/>
                        </a:rPr>
                        <a:t>page</a:t>
                      </a:r>
                      <a:endParaRPr lang="zh-CN" sz="1800" kern="100" dirty="0">
                        <a:latin typeface="Calibri"/>
                        <a:ea typeface="宋体"/>
                        <a:cs typeface="Times New Roman"/>
                      </a:endParaRPr>
                    </a:p>
                  </a:txBody>
                  <a:tcPr marL="68580" marR="68580" marT="0" marB="0" anchor="ctr"/>
                </a:tc>
              </a:tr>
            </a:tbl>
          </a:graphicData>
        </a:graphic>
      </p:graphicFrame>
      <p:sp>
        <p:nvSpPr>
          <p:cNvPr id="4" name="灯片编号占位符 3"/>
          <p:cNvSpPr>
            <a:spLocks noGrp="1"/>
          </p:cNvSpPr>
          <p:nvPr>
            <p:ph type="sldNum" sz="quarter" idx="15"/>
          </p:nvPr>
        </p:nvSpPr>
        <p:spPr/>
        <p:txBody>
          <a:bodyPr/>
          <a:lstStyle/>
          <a:p>
            <a:fld id="{0A9F2AF4-94C5-46B7-9CC1-72E6F50F7F54}" type="slidenum">
              <a:rPr lang="zh-CN" altLang="en-US" smtClean="0"/>
              <a:pPr/>
              <a:t>3</a:t>
            </a:fld>
            <a:endParaRPr lang="zh-CN" altLang="en-US"/>
          </a:p>
        </p:txBody>
      </p:sp>
      <p:sp>
        <p:nvSpPr>
          <p:cNvPr id="5" name="页脚占位符 4"/>
          <p:cNvSpPr>
            <a:spLocks noGrp="1"/>
          </p:cNvSpPr>
          <p:nvPr>
            <p:ph type="ftr" sz="quarter" idx="16"/>
          </p:nvPr>
        </p:nvSpPr>
        <p:spPr>
          <a:xfrm rot="5400000">
            <a:off x="7736521" y="3336313"/>
            <a:ext cx="1609146" cy="365760"/>
          </a:xfrm>
        </p:spPr>
        <p:txBody>
          <a:bodyPr vert="vert270"/>
          <a:lstStyle/>
          <a:p>
            <a:r>
              <a:rPr lang="zh-CN" altLang="en-US" dirty="0" smtClean="0"/>
              <a:t>清华大学出版社</a:t>
            </a:r>
            <a:endParaRPr lang="zh-CN" alt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8</a:t>
            </a:r>
            <a:r>
              <a:rPr lang="en-US" altLang="zh-CN" dirty="0" smtClean="0"/>
              <a:t>. </a:t>
            </a:r>
            <a:r>
              <a:rPr lang="en-US" dirty="0" err="1" smtClean="0"/>
              <a:t>config</a:t>
            </a:r>
            <a:r>
              <a:rPr lang="zh-CN" altLang="en-US" dirty="0" smtClean="0"/>
              <a:t>对象</a:t>
            </a:r>
            <a:endParaRPr lang="zh-CN" altLang="en-US" dirty="0"/>
          </a:p>
        </p:txBody>
      </p:sp>
      <p:graphicFrame>
        <p:nvGraphicFramePr>
          <p:cNvPr id="6" name="内容占位符 5"/>
          <p:cNvGraphicFramePr>
            <a:graphicFrameLocks noGrp="1"/>
          </p:cNvGraphicFramePr>
          <p:nvPr>
            <p:ph sz="quarter" idx="1"/>
          </p:nvPr>
        </p:nvGraphicFramePr>
        <p:xfrm>
          <a:off x="457200" y="1600200"/>
          <a:ext cx="7467600" cy="1854200"/>
        </p:xfrm>
        <a:graphic>
          <a:graphicData uri="http://schemas.openxmlformats.org/drawingml/2006/table">
            <a:tbl>
              <a:tblPr firstRow="1" bandRow="1">
                <a:tableStyleId>{5C22544A-7EE6-4342-B048-85BDC9FD1C3A}</a:tableStyleId>
              </a:tblPr>
              <a:tblGrid>
                <a:gridCol w="3733800"/>
                <a:gridCol w="3733800"/>
              </a:tblGrid>
              <a:tr h="370840">
                <a:tc>
                  <a:txBody>
                    <a:bodyPr/>
                    <a:lstStyle/>
                    <a:p>
                      <a:pPr algn="ctr">
                        <a:spcAft>
                          <a:spcPts val="0"/>
                        </a:spcAft>
                      </a:pPr>
                      <a:r>
                        <a:rPr lang="zh-CN" sz="1600" b="1" kern="100">
                          <a:latin typeface="Times New Roman"/>
                          <a:ea typeface="宋体"/>
                          <a:cs typeface="Times New Roman"/>
                        </a:rPr>
                        <a:t>方法</a:t>
                      </a:r>
                      <a:endParaRPr lang="zh-CN" sz="1600" kern="100">
                        <a:latin typeface="Calibri"/>
                        <a:ea typeface="宋体"/>
                        <a:cs typeface="Times New Roman"/>
                      </a:endParaRPr>
                    </a:p>
                  </a:txBody>
                  <a:tcPr marL="68580" marR="68580" marT="0" marB="0" anchor="ctr"/>
                </a:tc>
                <a:tc>
                  <a:txBody>
                    <a:bodyPr/>
                    <a:lstStyle/>
                    <a:p>
                      <a:pPr algn="ctr">
                        <a:spcAft>
                          <a:spcPts val="0"/>
                        </a:spcAft>
                      </a:pPr>
                      <a:r>
                        <a:rPr lang="zh-CN" sz="1600" b="1" kern="100">
                          <a:latin typeface="Times New Roman"/>
                          <a:ea typeface="宋体"/>
                          <a:cs typeface="Times New Roman"/>
                        </a:rPr>
                        <a:t>说明</a:t>
                      </a:r>
                      <a:endParaRPr lang="zh-CN" sz="1600" kern="100">
                        <a:latin typeface="Calibri"/>
                        <a:ea typeface="宋体"/>
                        <a:cs typeface="Times New Roman"/>
                      </a:endParaRPr>
                    </a:p>
                  </a:txBody>
                  <a:tcPr marL="68580" marR="68580" marT="0" marB="0" anchor="ctr"/>
                </a:tc>
              </a:tr>
              <a:tr h="370840">
                <a:tc>
                  <a:txBody>
                    <a:bodyPr/>
                    <a:lstStyle/>
                    <a:p>
                      <a:pPr algn="just">
                        <a:spcAft>
                          <a:spcPts val="0"/>
                        </a:spcAft>
                      </a:pPr>
                      <a:r>
                        <a:rPr lang="en-US" sz="1600" kern="100">
                          <a:latin typeface="Times New Roman"/>
                          <a:ea typeface="宋体"/>
                          <a:cs typeface="Times New Roman"/>
                        </a:rPr>
                        <a:t>String getInitParameter(String name)</a:t>
                      </a:r>
                      <a:endParaRPr lang="zh-CN" sz="1600" kern="100">
                        <a:latin typeface="Calibri"/>
                        <a:ea typeface="宋体"/>
                        <a:cs typeface="Times New Roman"/>
                      </a:endParaRPr>
                    </a:p>
                  </a:txBody>
                  <a:tcPr marL="68580" marR="68580" marT="0" marB="0" anchor="ctr"/>
                </a:tc>
                <a:tc>
                  <a:txBody>
                    <a:bodyPr/>
                    <a:lstStyle/>
                    <a:p>
                      <a:pPr algn="just">
                        <a:spcAft>
                          <a:spcPts val="0"/>
                        </a:spcAft>
                      </a:pPr>
                      <a:r>
                        <a:rPr lang="zh-CN" sz="1600" kern="100">
                          <a:latin typeface="Times New Roman"/>
                          <a:ea typeface="宋体"/>
                          <a:cs typeface="Times New Roman"/>
                        </a:rPr>
                        <a:t>返回名称为</a:t>
                      </a:r>
                      <a:r>
                        <a:rPr lang="en-US" sz="1600" kern="100">
                          <a:latin typeface="Times New Roman"/>
                          <a:ea typeface="宋体"/>
                          <a:cs typeface="Times New Roman"/>
                        </a:rPr>
                        <a:t>name</a:t>
                      </a:r>
                      <a:r>
                        <a:rPr lang="zh-CN" sz="1600" kern="100">
                          <a:latin typeface="Times New Roman"/>
                          <a:ea typeface="宋体"/>
                          <a:cs typeface="Times New Roman"/>
                        </a:rPr>
                        <a:t>的初始化参数值</a:t>
                      </a:r>
                      <a:endParaRPr lang="zh-CN" sz="1600" kern="100">
                        <a:latin typeface="Calibri"/>
                        <a:ea typeface="宋体"/>
                        <a:cs typeface="Times New Roman"/>
                      </a:endParaRPr>
                    </a:p>
                  </a:txBody>
                  <a:tcPr marL="68580" marR="68580" marT="0" marB="0" anchor="ctr"/>
                </a:tc>
              </a:tr>
              <a:tr h="370840">
                <a:tc>
                  <a:txBody>
                    <a:bodyPr/>
                    <a:lstStyle/>
                    <a:p>
                      <a:pPr algn="just">
                        <a:spcAft>
                          <a:spcPts val="0"/>
                        </a:spcAft>
                      </a:pPr>
                      <a:r>
                        <a:rPr lang="en-US" sz="1600" kern="100">
                          <a:latin typeface="Times New Roman"/>
                          <a:ea typeface="宋体"/>
                          <a:cs typeface="Times New Roman"/>
                        </a:rPr>
                        <a:t>Enumeration getInitParameterNames()</a:t>
                      </a:r>
                      <a:endParaRPr lang="zh-CN" sz="1600" kern="100">
                        <a:latin typeface="Calibri"/>
                        <a:ea typeface="宋体"/>
                        <a:cs typeface="Times New Roman"/>
                      </a:endParaRPr>
                    </a:p>
                  </a:txBody>
                  <a:tcPr marL="68580" marR="68580" marT="0" marB="0" anchor="ctr"/>
                </a:tc>
                <a:tc>
                  <a:txBody>
                    <a:bodyPr/>
                    <a:lstStyle/>
                    <a:p>
                      <a:pPr algn="just">
                        <a:spcAft>
                          <a:spcPts val="0"/>
                        </a:spcAft>
                      </a:pPr>
                      <a:r>
                        <a:rPr lang="zh-CN" sz="1600" kern="100">
                          <a:latin typeface="Times New Roman"/>
                          <a:ea typeface="宋体"/>
                          <a:cs typeface="Times New Roman"/>
                        </a:rPr>
                        <a:t>返回所有初始化参数名称的枚举</a:t>
                      </a:r>
                      <a:endParaRPr lang="zh-CN" sz="1600" kern="100">
                        <a:latin typeface="Calibri"/>
                        <a:ea typeface="宋体"/>
                        <a:cs typeface="Times New Roman"/>
                      </a:endParaRPr>
                    </a:p>
                  </a:txBody>
                  <a:tcPr marL="68580" marR="68580" marT="0" marB="0" anchor="ctr"/>
                </a:tc>
              </a:tr>
              <a:tr h="370840">
                <a:tc>
                  <a:txBody>
                    <a:bodyPr/>
                    <a:lstStyle/>
                    <a:p>
                      <a:pPr algn="just">
                        <a:spcAft>
                          <a:spcPts val="0"/>
                        </a:spcAft>
                      </a:pPr>
                      <a:r>
                        <a:rPr lang="en-US" sz="1600" kern="100">
                          <a:latin typeface="Times New Roman"/>
                          <a:ea typeface="宋体"/>
                          <a:cs typeface="Times New Roman"/>
                        </a:rPr>
                        <a:t>ServletContext getServletContext()</a:t>
                      </a:r>
                      <a:endParaRPr lang="zh-CN" sz="1600" kern="100">
                        <a:latin typeface="Calibri"/>
                        <a:ea typeface="宋体"/>
                        <a:cs typeface="Times New Roman"/>
                      </a:endParaRPr>
                    </a:p>
                  </a:txBody>
                  <a:tcPr marL="68580" marR="68580" marT="0" marB="0" anchor="ctr"/>
                </a:tc>
                <a:tc>
                  <a:txBody>
                    <a:bodyPr/>
                    <a:lstStyle/>
                    <a:p>
                      <a:pPr algn="just">
                        <a:spcAft>
                          <a:spcPts val="0"/>
                        </a:spcAft>
                      </a:pPr>
                      <a:r>
                        <a:rPr lang="zh-CN" sz="1600" kern="100">
                          <a:latin typeface="Times New Roman"/>
                          <a:ea typeface="宋体"/>
                          <a:cs typeface="Times New Roman"/>
                        </a:rPr>
                        <a:t>返回当前</a:t>
                      </a:r>
                      <a:r>
                        <a:rPr lang="en-US" sz="1600" kern="100">
                          <a:latin typeface="Times New Roman"/>
                          <a:ea typeface="宋体"/>
                          <a:cs typeface="Times New Roman"/>
                        </a:rPr>
                        <a:t>Servlet</a:t>
                      </a:r>
                      <a:r>
                        <a:rPr lang="zh-CN" sz="1600" kern="100">
                          <a:latin typeface="Times New Roman"/>
                          <a:ea typeface="宋体"/>
                          <a:cs typeface="Times New Roman"/>
                        </a:rPr>
                        <a:t>的上下文</a:t>
                      </a:r>
                      <a:endParaRPr lang="zh-CN" sz="1600" kern="100">
                        <a:latin typeface="Calibri"/>
                        <a:ea typeface="宋体"/>
                        <a:cs typeface="Times New Roman"/>
                      </a:endParaRPr>
                    </a:p>
                  </a:txBody>
                  <a:tcPr marL="68580" marR="68580" marT="0" marB="0" anchor="ctr"/>
                </a:tc>
              </a:tr>
              <a:tr h="370840">
                <a:tc>
                  <a:txBody>
                    <a:bodyPr/>
                    <a:lstStyle/>
                    <a:p>
                      <a:pPr algn="just">
                        <a:spcAft>
                          <a:spcPts val="0"/>
                        </a:spcAft>
                      </a:pPr>
                      <a:r>
                        <a:rPr lang="en-US" sz="1600" kern="100">
                          <a:latin typeface="Times New Roman"/>
                          <a:ea typeface="宋体"/>
                          <a:cs typeface="Times New Roman"/>
                        </a:rPr>
                        <a:t>String getServletNames()</a:t>
                      </a:r>
                      <a:endParaRPr lang="zh-CN" sz="1600" kern="100">
                        <a:latin typeface="Calibri"/>
                        <a:ea typeface="宋体"/>
                        <a:cs typeface="Times New Roman"/>
                      </a:endParaRPr>
                    </a:p>
                  </a:txBody>
                  <a:tcPr marL="68580" marR="68580" marT="0" marB="0" anchor="ctr"/>
                </a:tc>
                <a:tc>
                  <a:txBody>
                    <a:bodyPr/>
                    <a:lstStyle/>
                    <a:p>
                      <a:pPr algn="just">
                        <a:spcAft>
                          <a:spcPts val="0"/>
                        </a:spcAft>
                      </a:pPr>
                      <a:r>
                        <a:rPr lang="zh-CN" sz="1600" kern="100" dirty="0">
                          <a:latin typeface="Times New Roman"/>
                          <a:ea typeface="宋体"/>
                          <a:cs typeface="Times New Roman"/>
                        </a:rPr>
                        <a:t>返回当前</a:t>
                      </a:r>
                      <a:r>
                        <a:rPr lang="en-US" sz="1600" kern="100" dirty="0" err="1">
                          <a:latin typeface="Times New Roman"/>
                          <a:ea typeface="宋体"/>
                          <a:cs typeface="Times New Roman"/>
                        </a:rPr>
                        <a:t>Servlet</a:t>
                      </a:r>
                      <a:r>
                        <a:rPr lang="zh-CN" sz="1600" kern="100" dirty="0">
                          <a:latin typeface="Times New Roman"/>
                          <a:ea typeface="宋体"/>
                          <a:cs typeface="Times New Roman"/>
                        </a:rPr>
                        <a:t>的名称</a:t>
                      </a:r>
                      <a:endParaRPr lang="zh-CN" sz="1600" kern="100" dirty="0">
                        <a:latin typeface="Calibri"/>
                        <a:ea typeface="宋体"/>
                        <a:cs typeface="Times New Roman"/>
                      </a:endParaRPr>
                    </a:p>
                  </a:txBody>
                  <a:tcPr marL="68580" marR="68580" marT="0" marB="0" anchor="ctr"/>
                </a:tc>
              </a:tr>
            </a:tbl>
          </a:graphicData>
        </a:graphic>
      </p:graphicFrame>
      <p:sp>
        <p:nvSpPr>
          <p:cNvPr id="4" name="灯片编号占位符 3"/>
          <p:cNvSpPr>
            <a:spLocks noGrp="1"/>
          </p:cNvSpPr>
          <p:nvPr>
            <p:ph type="sldNum" sz="quarter" idx="15"/>
          </p:nvPr>
        </p:nvSpPr>
        <p:spPr/>
        <p:txBody>
          <a:bodyPr/>
          <a:lstStyle/>
          <a:p>
            <a:fld id="{0A9F2AF4-94C5-46B7-9CC1-72E6F50F7F54}" type="slidenum">
              <a:rPr lang="zh-CN" altLang="en-US" smtClean="0"/>
              <a:pPr/>
              <a:t>30</a:t>
            </a:fld>
            <a:endParaRPr lang="zh-CN" altLang="en-US"/>
          </a:p>
        </p:txBody>
      </p:sp>
      <p:sp>
        <p:nvSpPr>
          <p:cNvPr id="5" name="页脚占位符 4"/>
          <p:cNvSpPr>
            <a:spLocks noGrp="1"/>
          </p:cNvSpPr>
          <p:nvPr>
            <p:ph type="ftr" sz="quarter" idx="16"/>
          </p:nvPr>
        </p:nvSpPr>
        <p:spPr/>
        <p:txBody>
          <a:bodyPr vert="vert270"/>
          <a:lstStyle/>
          <a:p>
            <a:r>
              <a:rPr lang="zh-CN" altLang="en-US" dirty="0" smtClean="0"/>
              <a:t>清华大学出版社</a:t>
            </a:r>
            <a:endParaRPr lang="zh-CN" altLang="en-US" dirty="0"/>
          </a:p>
        </p:txBody>
      </p:sp>
      <p:sp>
        <p:nvSpPr>
          <p:cNvPr id="7" name="TextBox 6"/>
          <p:cNvSpPr txBox="1"/>
          <p:nvPr/>
        </p:nvSpPr>
        <p:spPr>
          <a:xfrm>
            <a:off x="500034" y="3429000"/>
            <a:ext cx="7072362" cy="3170099"/>
          </a:xfrm>
          <a:prstGeom prst="rect">
            <a:avLst/>
          </a:prstGeom>
          <a:noFill/>
        </p:spPr>
        <p:txBody>
          <a:bodyPr wrap="square" rtlCol="0">
            <a:spAutoFit/>
          </a:bodyPr>
          <a:lstStyle/>
          <a:p>
            <a:r>
              <a:rPr lang="zh-CN" altLang="en-US" sz="2800" b="1" dirty="0" smtClean="0"/>
              <a:t>示例：</a:t>
            </a:r>
            <a:endParaRPr lang="en-US" altLang="zh-CN" sz="2800" b="1" dirty="0" smtClean="0"/>
          </a:p>
          <a:p>
            <a:pPr>
              <a:buFont typeface="Wingdings" pitchFamily="2" charset="2"/>
              <a:buChar char="l"/>
            </a:pPr>
            <a:r>
              <a:rPr lang="zh-CN" altLang="en-US" dirty="0" smtClean="0"/>
              <a:t>在</a:t>
            </a:r>
            <a:r>
              <a:rPr lang="en-US" altLang="zh-CN" dirty="0" smtClean="0"/>
              <a:t>web.xml</a:t>
            </a:r>
            <a:r>
              <a:rPr lang="zh-CN" altLang="en-US" dirty="0" smtClean="0"/>
              <a:t>文件中使用</a:t>
            </a:r>
            <a:r>
              <a:rPr lang="en-US" altLang="zh-CN" dirty="0" smtClean="0"/>
              <a:t>&lt;init-</a:t>
            </a:r>
            <a:r>
              <a:rPr lang="en-US" altLang="zh-CN" dirty="0" err="1" smtClean="0"/>
              <a:t>param</a:t>
            </a:r>
            <a:r>
              <a:rPr lang="en-US" altLang="zh-CN" dirty="0" smtClean="0"/>
              <a:t>&gt;</a:t>
            </a:r>
            <a:r>
              <a:rPr lang="zh-CN" altLang="en-US" dirty="0" smtClean="0"/>
              <a:t>元素定义</a:t>
            </a:r>
            <a:r>
              <a:rPr lang="en-US" altLang="zh-CN" dirty="0" smtClean="0"/>
              <a:t>parameter</a:t>
            </a:r>
            <a:r>
              <a:rPr lang="zh-CN" altLang="en-US" dirty="0" smtClean="0"/>
              <a:t>参数</a:t>
            </a:r>
            <a:endParaRPr lang="en-US" altLang="zh-CN" dirty="0" smtClean="0"/>
          </a:p>
          <a:p>
            <a:r>
              <a:rPr lang="en-US" sz="2800" dirty="0" smtClean="0"/>
              <a:t> 	</a:t>
            </a:r>
            <a:r>
              <a:rPr lang="en-US" dirty="0" smtClean="0"/>
              <a:t>&lt;init-</a:t>
            </a:r>
            <a:r>
              <a:rPr lang="en-US" dirty="0" err="1" smtClean="0"/>
              <a:t>param</a:t>
            </a:r>
            <a:r>
              <a:rPr lang="en-US" dirty="0" smtClean="0"/>
              <a:t>&gt;</a:t>
            </a:r>
            <a:endParaRPr lang="zh-CN" altLang="en-US" dirty="0" smtClean="0"/>
          </a:p>
          <a:p>
            <a:r>
              <a:rPr lang="en-US" dirty="0" smtClean="0"/>
              <a:t>  		&lt;</a:t>
            </a:r>
            <a:r>
              <a:rPr lang="en-US" dirty="0" err="1" smtClean="0"/>
              <a:t>param</a:t>
            </a:r>
            <a:r>
              <a:rPr lang="en-US" dirty="0" smtClean="0"/>
              <a:t>-name&gt;parameter&lt;/</a:t>
            </a:r>
            <a:r>
              <a:rPr lang="en-US" dirty="0" err="1" smtClean="0"/>
              <a:t>param</a:t>
            </a:r>
            <a:r>
              <a:rPr lang="en-US" dirty="0" smtClean="0"/>
              <a:t>-name&gt;</a:t>
            </a:r>
            <a:endParaRPr lang="zh-CN" altLang="en-US" dirty="0" smtClean="0"/>
          </a:p>
          <a:p>
            <a:r>
              <a:rPr lang="en-US" dirty="0" smtClean="0"/>
              <a:t>  		&lt;</a:t>
            </a:r>
            <a:r>
              <a:rPr lang="en-US" dirty="0" err="1" smtClean="0"/>
              <a:t>param</a:t>
            </a:r>
            <a:r>
              <a:rPr lang="en-US" dirty="0" smtClean="0"/>
              <a:t>-value&gt;123456&lt;/</a:t>
            </a:r>
            <a:r>
              <a:rPr lang="en-US" dirty="0" err="1" smtClean="0"/>
              <a:t>param</a:t>
            </a:r>
            <a:r>
              <a:rPr lang="en-US" dirty="0" smtClean="0"/>
              <a:t>-value&gt;</a:t>
            </a:r>
            <a:endParaRPr lang="zh-CN" altLang="en-US" dirty="0" smtClean="0"/>
          </a:p>
          <a:p>
            <a:r>
              <a:rPr lang="en-US" dirty="0" smtClean="0"/>
              <a:t>  	&lt;/init-</a:t>
            </a:r>
            <a:r>
              <a:rPr lang="en-US" dirty="0" err="1" smtClean="0"/>
              <a:t>param</a:t>
            </a:r>
            <a:r>
              <a:rPr lang="en-US" dirty="0" smtClean="0"/>
              <a:t>&gt;</a:t>
            </a:r>
          </a:p>
          <a:p>
            <a:endParaRPr lang="en-US" altLang="zh-CN" dirty="0" smtClean="0"/>
          </a:p>
          <a:p>
            <a:pPr>
              <a:buFont typeface="Wingdings" pitchFamily="2" charset="2"/>
              <a:buChar char="l"/>
            </a:pPr>
            <a:r>
              <a:rPr lang="zh-CN" altLang="en-US" dirty="0" smtClean="0"/>
              <a:t>读取</a:t>
            </a:r>
            <a:r>
              <a:rPr lang="en-US" dirty="0" smtClean="0"/>
              <a:t>web.xml</a:t>
            </a:r>
            <a:r>
              <a:rPr lang="zh-CN" altLang="en-US" dirty="0" smtClean="0"/>
              <a:t>中初始化参数</a:t>
            </a:r>
            <a:r>
              <a:rPr lang="en-US" dirty="0" smtClean="0"/>
              <a:t>parameter</a:t>
            </a:r>
            <a:r>
              <a:rPr lang="zh-CN" altLang="en-US" dirty="0" smtClean="0"/>
              <a:t>的值为：</a:t>
            </a:r>
            <a:r>
              <a:rPr lang="en-US" dirty="0" smtClean="0"/>
              <a:t>&lt;%=</a:t>
            </a:r>
            <a:r>
              <a:rPr lang="en-US" dirty="0" err="1" smtClean="0"/>
              <a:t>config.getInitParameter</a:t>
            </a:r>
            <a:r>
              <a:rPr lang="en-US" dirty="0" smtClean="0"/>
              <a:t>("parameter") %&gt;</a:t>
            </a:r>
            <a:endParaRPr lang="zh-CN" altLang="en-US" dirty="0" smtClean="0"/>
          </a:p>
          <a:p>
            <a:endParaRPr lang="zh-CN" alt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9. exception</a:t>
            </a:r>
            <a:r>
              <a:rPr lang="zh-CN" altLang="en-US" dirty="0" smtClean="0"/>
              <a:t>对象</a:t>
            </a:r>
            <a:endParaRPr lang="zh-CN" altLang="en-US" dirty="0"/>
          </a:p>
        </p:txBody>
      </p:sp>
      <p:sp>
        <p:nvSpPr>
          <p:cNvPr id="3" name="内容占位符 2"/>
          <p:cNvSpPr>
            <a:spLocks noGrp="1"/>
          </p:cNvSpPr>
          <p:nvPr>
            <p:ph sz="quarter" idx="1"/>
          </p:nvPr>
        </p:nvSpPr>
        <p:spPr/>
        <p:txBody>
          <a:bodyPr>
            <a:normAutofit/>
          </a:bodyPr>
          <a:lstStyle/>
          <a:p>
            <a:r>
              <a:rPr lang="en-US" altLang="zh-CN" b="1" dirty="0" smtClean="0"/>
              <a:t>exception</a:t>
            </a:r>
            <a:r>
              <a:rPr lang="zh-CN" altLang="en-US" b="1" dirty="0" smtClean="0"/>
              <a:t>对象：</a:t>
            </a:r>
            <a:endParaRPr lang="en-US" altLang="zh-CN" b="1" dirty="0" smtClean="0"/>
          </a:p>
          <a:p>
            <a:pPr lvl="1"/>
            <a:r>
              <a:rPr lang="en-US" dirty="0" smtClean="0"/>
              <a:t>exception</a:t>
            </a:r>
            <a:r>
              <a:rPr lang="zh-CN" altLang="en-US" dirty="0" smtClean="0"/>
              <a:t>对象是</a:t>
            </a:r>
            <a:r>
              <a:rPr lang="en-US" dirty="0" err="1" smtClean="0"/>
              <a:t>java.lang.Throwable</a:t>
            </a:r>
            <a:r>
              <a:rPr lang="zh-CN" altLang="en-US" dirty="0" smtClean="0"/>
              <a:t>的实例对象，</a:t>
            </a:r>
            <a:r>
              <a:rPr lang="en-US" dirty="0" smtClean="0"/>
              <a:t>exception</a:t>
            </a:r>
            <a:r>
              <a:rPr lang="zh-CN" altLang="en-US" dirty="0" smtClean="0"/>
              <a:t>对象主要用来处理</a:t>
            </a:r>
            <a:r>
              <a:rPr lang="en-US" dirty="0" smtClean="0"/>
              <a:t>JSP</a:t>
            </a:r>
            <a:r>
              <a:rPr lang="zh-CN" altLang="en-US" dirty="0" smtClean="0"/>
              <a:t>页面执行时产生的异常，从而提高</a:t>
            </a:r>
            <a:r>
              <a:rPr lang="en-US" dirty="0" smtClean="0"/>
              <a:t>Web</a:t>
            </a:r>
            <a:r>
              <a:rPr lang="zh-CN" altLang="en-US" dirty="0" smtClean="0"/>
              <a:t>应用的健壮性。需要注意的是，使用</a:t>
            </a:r>
            <a:r>
              <a:rPr lang="en-US" dirty="0" smtClean="0"/>
              <a:t>exception</a:t>
            </a:r>
            <a:r>
              <a:rPr lang="zh-CN" altLang="en-US" dirty="0" smtClean="0"/>
              <a:t>对象处理异常时，需要指定错误处理页面，而错误处理页面通过使用</a:t>
            </a:r>
            <a:r>
              <a:rPr lang="en-US" dirty="0" smtClean="0"/>
              <a:t>page</a:t>
            </a:r>
            <a:r>
              <a:rPr lang="zh-CN" altLang="en-US" dirty="0" smtClean="0"/>
              <a:t>指令来设置。</a:t>
            </a:r>
            <a:endParaRPr lang="en-US" altLang="zh-CN" dirty="0" smtClean="0"/>
          </a:p>
          <a:p>
            <a:r>
              <a:rPr lang="zh-CN" altLang="en-US" b="1" dirty="0" smtClean="0"/>
              <a:t>注意：</a:t>
            </a:r>
          </a:p>
          <a:p>
            <a:pPr lvl="1">
              <a:buNone/>
            </a:pPr>
            <a:r>
              <a:rPr lang="zh-CN" altLang="en-US" dirty="0" smtClean="0"/>
              <a:t>使用</a:t>
            </a:r>
            <a:r>
              <a:rPr lang="en-US" dirty="0" smtClean="0"/>
              <a:t>exception</a:t>
            </a:r>
            <a:r>
              <a:rPr lang="zh-CN" altLang="en-US" dirty="0" smtClean="0"/>
              <a:t>内置对象时，需要注意以下两点：</a:t>
            </a:r>
          </a:p>
          <a:p>
            <a:pPr lvl="1"/>
            <a:r>
              <a:rPr lang="zh-CN" altLang="en-US" dirty="0" smtClean="0"/>
              <a:t>在异常处理页面中，需要设定该页面</a:t>
            </a:r>
            <a:r>
              <a:rPr lang="en-US" dirty="0" smtClean="0"/>
              <a:t>page</a:t>
            </a:r>
            <a:r>
              <a:rPr lang="zh-CN" altLang="en-US" dirty="0" smtClean="0"/>
              <a:t>指令的</a:t>
            </a:r>
            <a:r>
              <a:rPr lang="en-US" dirty="0" err="1" smtClean="0"/>
              <a:t>isErrorPage</a:t>
            </a:r>
            <a:r>
              <a:rPr lang="zh-CN" altLang="en-US" dirty="0" smtClean="0"/>
              <a:t>属性值为</a:t>
            </a:r>
            <a:r>
              <a:rPr lang="en-US" dirty="0" smtClean="0"/>
              <a:t>true</a:t>
            </a:r>
            <a:r>
              <a:rPr lang="zh-CN" altLang="en-US" dirty="0" smtClean="0"/>
              <a:t>；</a:t>
            </a:r>
          </a:p>
          <a:p>
            <a:pPr lvl="1"/>
            <a:r>
              <a:rPr lang="zh-CN" altLang="en-US" dirty="0" smtClean="0"/>
              <a:t>如果在产生异常的页面，使用</a:t>
            </a:r>
            <a:r>
              <a:rPr lang="en-US" dirty="0" smtClean="0"/>
              <a:t>try-catch-finally</a:t>
            </a:r>
            <a:r>
              <a:rPr lang="zh-CN" altLang="en-US" dirty="0" smtClean="0"/>
              <a:t>进行异常捕获和处理，那么将不会触发异常处理页面运行。</a:t>
            </a:r>
            <a:endParaRPr lang="zh-CN" altLang="en-US" dirty="0"/>
          </a:p>
        </p:txBody>
      </p:sp>
      <p:sp>
        <p:nvSpPr>
          <p:cNvPr id="4" name="灯片编号占位符 3"/>
          <p:cNvSpPr>
            <a:spLocks noGrp="1"/>
          </p:cNvSpPr>
          <p:nvPr>
            <p:ph type="sldNum" sz="quarter" idx="15"/>
          </p:nvPr>
        </p:nvSpPr>
        <p:spPr/>
        <p:txBody>
          <a:bodyPr/>
          <a:lstStyle/>
          <a:p>
            <a:fld id="{0A9F2AF4-94C5-46B7-9CC1-72E6F50F7F54}" type="slidenum">
              <a:rPr lang="zh-CN" altLang="en-US" smtClean="0"/>
              <a:pPr/>
              <a:t>31</a:t>
            </a:fld>
            <a:endParaRPr lang="zh-CN" altLang="en-US"/>
          </a:p>
        </p:txBody>
      </p:sp>
      <p:sp>
        <p:nvSpPr>
          <p:cNvPr id="5" name="页脚占位符 4"/>
          <p:cNvSpPr>
            <a:spLocks noGrp="1"/>
          </p:cNvSpPr>
          <p:nvPr>
            <p:ph type="ftr" sz="quarter" idx="16"/>
          </p:nvPr>
        </p:nvSpPr>
        <p:spPr/>
        <p:txBody>
          <a:bodyPr vert="vert270"/>
          <a:lstStyle/>
          <a:p>
            <a:r>
              <a:rPr lang="zh-CN" altLang="en-US" dirty="0" smtClean="0"/>
              <a:t>清华大学出版社</a:t>
            </a:r>
            <a:endParaRPr lang="zh-CN" alt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10. </a:t>
            </a:r>
            <a:r>
              <a:rPr lang="zh-CN" altLang="en-US" dirty="0" smtClean="0"/>
              <a:t>本章小结</a:t>
            </a:r>
            <a:endParaRPr lang="zh-CN" altLang="en-US" dirty="0"/>
          </a:p>
        </p:txBody>
      </p:sp>
      <p:sp>
        <p:nvSpPr>
          <p:cNvPr id="3" name="内容占位符 2"/>
          <p:cNvSpPr>
            <a:spLocks noGrp="1"/>
          </p:cNvSpPr>
          <p:nvPr>
            <p:ph sz="quarter" idx="1"/>
          </p:nvPr>
        </p:nvSpPr>
        <p:spPr/>
        <p:txBody>
          <a:bodyPr/>
          <a:lstStyle/>
          <a:p>
            <a:r>
              <a:rPr lang="en-US" dirty="0" smtClean="0"/>
              <a:t>JSP</a:t>
            </a:r>
            <a:r>
              <a:rPr lang="zh-CN" altLang="en-US" dirty="0" smtClean="0"/>
              <a:t>提供了</a:t>
            </a:r>
            <a:r>
              <a:rPr lang="en-US" dirty="0" smtClean="0"/>
              <a:t>9</a:t>
            </a:r>
            <a:r>
              <a:rPr lang="zh-CN" altLang="en-US" dirty="0" smtClean="0"/>
              <a:t>种常用的内置对象分别是</a:t>
            </a:r>
            <a:r>
              <a:rPr lang="en-US" dirty="0" smtClean="0"/>
              <a:t>request</a:t>
            </a:r>
            <a:r>
              <a:rPr lang="zh-CN" altLang="en-US" dirty="0" smtClean="0"/>
              <a:t>、</a:t>
            </a:r>
            <a:r>
              <a:rPr lang="en-US" dirty="0" smtClean="0"/>
              <a:t>response</a:t>
            </a:r>
            <a:r>
              <a:rPr lang="zh-CN" altLang="en-US" dirty="0" smtClean="0"/>
              <a:t>、</a:t>
            </a:r>
            <a:r>
              <a:rPr lang="en-US" dirty="0" smtClean="0"/>
              <a:t>session</a:t>
            </a:r>
            <a:r>
              <a:rPr lang="zh-CN" altLang="en-US" dirty="0" smtClean="0"/>
              <a:t>、</a:t>
            </a:r>
            <a:r>
              <a:rPr lang="en-US" dirty="0" smtClean="0"/>
              <a:t>application</a:t>
            </a:r>
            <a:r>
              <a:rPr lang="zh-CN" altLang="en-US" dirty="0" smtClean="0"/>
              <a:t>、</a:t>
            </a:r>
            <a:r>
              <a:rPr lang="en-US" dirty="0" err="1" smtClean="0"/>
              <a:t>config</a:t>
            </a:r>
            <a:r>
              <a:rPr lang="zh-CN" altLang="en-US" dirty="0" smtClean="0"/>
              <a:t>、</a:t>
            </a:r>
            <a:r>
              <a:rPr lang="en-US" dirty="0" err="1" smtClean="0"/>
              <a:t>pageContext</a:t>
            </a:r>
            <a:r>
              <a:rPr lang="zh-CN" altLang="en-US" dirty="0" smtClean="0"/>
              <a:t>、</a:t>
            </a:r>
            <a:r>
              <a:rPr lang="en-US" dirty="0" smtClean="0"/>
              <a:t>out</a:t>
            </a:r>
            <a:r>
              <a:rPr lang="zh-CN" altLang="en-US" dirty="0" smtClean="0"/>
              <a:t>、</a:t>
            </a:r>
            <a:r>
              <a:rPr lang="en-US" dirty="0" smtClean="0"/>
              <a:t>exception</a:t>
            </a:r>
            <a:r>
              <a:rPr lang="zh-CN" altLang="en-US" dirty="0" smtClean="0"/>
              <a:t>和</a:t>
            </a:r>
            <a:r>
              <a:rPr lang="en-US" dirty="0" smtClean="0"/>
              <a:t>page</a:t>
            </a:r>
            <a:r>
              <a:rPr lang="zh-CN" altLang="en-US" dirty="0" smtClean="0"/>
              <a:t>，这些内置对象分别对应于具体的接口或类。内置对象的优势在于使用这些内置对象时无须声明即可直接使用它们，从而简化了开发过程。本章主要介绍了这些内置对象的主要方法，并且提供了一些具体的实例加以说明。</a:t>
            </a:r>
            <a:endParaRPr lang="zh-CN" altLang="en-US" dirty="0"/>
          </a:p>
        </p:txBody>
      </p:sp>
      <p:sp>
        <p:nvSpPr>
          <p:cNvPr id="4" name="灯片编号占位符 3"/>
          <p:cNvSpPr>
            <a:spLocks noGrp="1"/>
          </p:cNvSpPr>
          <p:nvPr>
            <p:ph type="sldNum" sz="quarter" idx="15"/>
          </p:nvPr>
        </p:nvSpPr>
        <p:spPr/>
        <p:txBody>
          <a:bodyPr/>
          <a:lstStyle/>
          <a:p>
            <a:fld id="{0A9F2AF4-94C5-46B7-9CC1-72E6F50F7F54}" type="slidenum">
              <a:rPr lang="zh-CN" altLang="en-US" smtClean="0"/>
              <a:pPr/>
              <a:t>32</a:t>
            </a:fld>
            <a:endParaRPr lang="zh-CN" altLang="en-US"/>
          </a:p>
        </p:txBody>
      </p:sp>
      <p:sp>
        <p:nvSpPr>
          <p:cNvPr id="5" name="页脚占位符 4"/>
          <p:cNvSpPr>
            <a:spLocks noGrp="1"/>
          </p:cNvSpPr>
          <p:nvPr>
            <p:ph type="ftr" sz="quarter" idx="16"/>
          </p:nvPr>
        </p:nvSpPr>
        <p:spPr/>
        <p:txBody>
          <a:bodyPr vert="vert270"/>
          <a:lstStyle/>
          <a:p>
            <a:r>
              <a:rPr lang="zh-CN" altLang="en-US" dirty="0" smtClean="0"/>
              <a:t>清华大学出版社</a:t>
            </a:r>
            <a:endParaRPr lang="zh-C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 </a:t>
            </a:r>
            <a:r>
              <a:rPr lang="en-US" dirty="0" smtClean="0"/>
              <a:t>request</a:t>
            </a:r>
            <a:r>
              <a:rPr lang="zh-CN" altLang="en-US" dirty="0" smtClean="0"/>
              <a:t>对象</a:t>
            </a:r>
            <a:endParaRPr lang="zh-CN" altLang="en-US" dirty="0"/>
          </a:p>
        </p:txBody>
      </p:sp>
      <p:sp>
        <p:nvSpPr>
          <p:cNvPr id="3" name="内容占位符 2"/>
          <p:cNvSpPr>
            <a:spLocks noGrp="1"/>
          </p:cNvSpPr>
          <p:nvPr>
            <p:ph sz="quarter" idx="1"/>
          </p:nvPr>
        </p:nvSpPr>
        <p:spPr/>
        <p:txBody>
          <a:bodyPr>
            <a:normAutofit fontScale="92500" lnSpcReduction="10000"/>
          </a:bodyPr>
          <a:lstStyle/>
          <a:p>
            <a:r>
              <a:rPr lang="en-US" altLang="zh-CN" b="1" dirty="0" smtClean="0"/>
              <a:t>request</a:t>
            </a:r>
            <a:r>
              <a:rPr lang="zh-CN" altLang="en-US" b="1" dirty="0" smtClean="0"/>
              <a:t>对象：</a:t>
            </a:r>
            <a:endParaRPr lang="en-US" altLang="zh-CN" b="1" dirty="0" smtClean="0"/>
          </a:p>
          <a:p>
            <a:pPr lvl="1"/>
            <a:r>
              <a:rPr lang="zh-CN" altLang="en-US" dirty="0" smtClean="0"/>
              <a:t>当客户端向</a:t>
            </a:r>
            <a:r>
              <a:rPr lang="en-US" dirty="0" smtClean="0"/>
              <a:t>Web</a:t>
            </a:r>
            <a:r>
              <a:rPr lang="zh-CN" altLang="en-US" dirty="0" smtClean="0"/>
              <a:t>服务器发送请求获取某种资源，此时相当于向</a:t>
            </a:r>
            <a:r>
              <a:rPr lang="en-US" dirty="0" smtClean="0"/>
              <a:t>Web</a:t>
            </a:r>
            <a:r>
              <a:rPr lang="zh-CN" altLang="en-US" dirty="0" smtClean="0"/>
              <a:t>服务器发送了一个</a:t>
            </a:r>
            <a:r>
              <a:rPr lang="en-US" dirty="0" smtClean="0"/>
              <a:t>HTTP</a:t>
            </a:r>
            <a:r>
              <a:rPr lang="zh-CN" altLang="en-US" dirty="0" smtClean="0"/>
              <a:t>请求（</a:t>
            </a:r>
            <a:r>
              <a:rPr lang="en-US" dirty="0" smtClean="0"/>
              <a:t>request</a:t>
            </a:r>
            <a:r>
              <a:rPr lang="zh-CN" altLang="en-US" dirty="0" smtClean="0"/>
              <a:t>）。</a:t>
            </a:r>
            <a:endParaRPr lang="en-US" altLang="zh-CN" dirty="0" smtClean="0"/>
          </a:p>
          <a:p>
            <a:pPr lvl="1"/>
            <a:r>
              <a:rPr lang="zh-CN" altLang="en-US" dirty="0" smtClean="0"/>
              <a:t>一个</a:t>
            </a:r>
            <a:r>
              <a:rPr lang="en-US" dirty="0" smtClean="0"/>
              <a:t>HTTP</a:t>
            </a:r>
            <a:r>
              <a:rPr lang="zh-CN" altLang="en-US" dirty="0" smtClean="0"/>
              <a:t>请求报文一般包括四部分：请求行（</a:t>
            </a:r>
            <a:r>
              <a:rPr lang="en-US" dirty="0" smtClean="0"/>
              <a:t>Request Line</a:t>
            </a:r>
            <a:r>
              <a:rPr lang="zh-CN" altLang="en-US" dirty="0" smtClean="0"/>
              <a:t>）、请求首部（</a:t>
            </a:r>
            <a:r>
              <a:rPr lang="en-US" dirty="0" smtClean="0"/>
              <a:t>Header</a:t>
            </a:r>
            <a:r>
              <a:rPr lang="zh-CN" altLang="en-US" dirty="0" smtClean="0"/>
              <a:t>）、空行（</a:t>
            </a:r>
            <a:r>
              <a:rPr lang="en-US" dirty="0" smtClean="0"/>
              <a:t>Blank Line</a:t>
            </a:r>
            <a:r>
              <a:rPr lang="zh-CN" altLang="en-US" dirty="0" smtClean="0"/>
              <a:t>）和请求数据（</a:t>
            </a:r>
            <a:r>
              <a:rPr lang="en-US" dirty="0" smtClean="0"/>
              <a:t>Body</a:t>
            </a:r>
            <a:r>
              <a:rPr lang="zh-CN" altLang="en-US" dirty="0" smtClean="0"/>
              <a:t>）等。</a:t>
            </a:r>
            <a:endParaRPr lang="en-US" altLang="zh-CN" dirty="0" smtClean="0"/>
          </a:p>
          <a:p>
            <a:endParaRPr lang="en-US" altLang="zh-CN" b="1" dirty="0" smtClean="0"/>
          </a:p>
          <a:p>
            <a:pPr lvl="3">
              <a:buNone/>
            </a:pPr>
            <a:r>
              <a:rPr lang="en-US" dirty="0" smtClean="0"/>
              <a:t>GET / HTTP/1.1</a:t>
            </a:r>
            <a:endParaRPr lang="zh-CN" altLang="en-US" dirty="0" smtClean="0"/>
          </a:p>
          <a:p>
            <a:pPr lvl="3">
              <a:buNone/>
            </a:pPr>
            <a:r>
              <a:rPr lang="en-US" dirty="0" smtClean="0"/>
              <a:t>Accept: */*</a:t>
            </a:r>
            <a:endParaRPr lang="zh-CN" altLang="en-US" dirty="0" smtClean="0"/>
          </a:p>
          <a:p>
            <a:pPr lvl="3">
              <a:buNone/>
            </a:pPr>
            <a:r>
              <a:rPr lang="en-US" dirty="0" smtClean="0"/>
              <a:t>Accept-Language: </a:t>
            </a:r>
            <a:r>
              <a:rPr lang="en-US" dirty="0" err="1" smtClean="0"/>
              <a:t>zh-cn</a:t>
            </a:r>
            <a:endParaRPr lang="zh-CN" altLang="en-US" dirty="0" smtClean="0"/>
          </a:p>
          <a:p>
            <a:pPr lvl="3">
              <a:buNone/>
            </a:pPr>
            <a:r>
              <a:rPr lang="en-US" dirty="0" smtClean="0"/>
              <a:t>Accept-Encoding: </a:t>
            </a:r>
            <a:r>
              <a:rPr lang="en-US" dirty="0" err="1" smtClean="0"/>
              <a:t>gzip</a:t>
            </a:r>
            <a:r>
              <a:rPr lang="en-US" dirty="0" smtClean="0"/>
              <a:t>, deflate</a:t>
            </a:r>
            <a:endParaRPr lang="zh-CN" altLang="en-US" dirty="0" smtClean="0"/>
          </a:p>
          <a:p>
            <a:pPr lvl="3">
              <a:buNone/>
            </a:pPr>
            <a:r>
              <a:rPr lang="en-US" dirty="0" smtClean="0"/>
              <a:t>User-Agent: Mozilla/4.0 (compatible; MSIE 6.0; Windows NT 5.1; SV1; .NET CLR 2.0.50727; .NET CLR 3.0.04506.648; .NET CLR 3.5.21022)</a:t>
            </a:r>
            <a:endParaRPr lang="zh-CN" altLang="en-US" dirty="0" smtClean="0"/>
          </a:p>
          <a:p>
            <a:pPr lvl="3">
              <a:buNone/>
            </a:pPr>
            <a:r>
              <a:rPr lang="en-US" dirty="0" smtClean="0"/>
              <a:t>Host: www.henu.edu.cn</a:t>
            </a:r>
            <a:endParaRPr lang="zh-CN" altLang="en-US" dirty="0" smtClean="0"/>
          </a:p>
          <a:p>
            <a:pPr lvl="3">
              <a:buNone/>
            </a:pPr>
            <a:r>
              <a:rPr lang="en-US" dirty="0" smtClean="0"/>
              <a:t>Connection: Keep-Alive</a:t>
            </a:r>
            <a:endParaRPr lang="en-US" altLang="zh-CN" b="1" dirty="0" smtClean="0"/>
          </a:p>
        </p:txBody>
      </p:sp>
      <p:sp>
        <p:nvSpPr>
          <p:cNvPr id="4" name="灯片编号占位符 3"/>
          <p:cNvSpPr>
            <a:spLocks noGrp="1"/>
          </p:cNvSpPr>
          <p:nvPr>
            <p:ph type="sldNum" sz="quarter" idx="15"/>
          </p:nvPr>
        </p:nvSpPr>
        <p:spPr/>
        <p:txBody>
          <a:bodyPr/>
          <a:lstStyle/>
          <a:p>
            <a:fld id="{0A9F2AF4-94C5-46B7-9CC1-72E6F50F7F54}" type="slidenum">
              <a:rPr lang="zh-CN" altLang="en-US" smtClean="0"/>
              <a:pPr/>
              <a:t>4</a:t>
            </a:fld>
            <a:endParaRPr lang="zh-CN" altLang="en-US"/>
          </a:p>
        </p:txBody>
      </p:sp>
      <p:sp>
        <p:nvSpPr>
          <p:cNvPr id="5" name="页脚占位符 4"/>
          <p:cNvSpPr>
            <a:spLocks noGrp="1"/>
          </p:cNvSpPr>
          <p:nvPr>
            <p:ph type="ftr" sz="quarter" idx="16"/>
          </p:nvPr>
        </p:nvSpPr>
        <p:spPr/>
        <p:txBody>
          <a:bodyPr vert="vert270"/>
          <a:lstStyle/>
          <a:p>
            <a:r>
              <a:rPr lang="zh-CN" altLang="en-US" dirty="0" smtClean="0"/>
              <a:t>清华大学出版社</a:t>
            </a:r>
            <a:endParaRPr lang="zh-CN" altLang="en-US" dirty="0"/>
          </a:p>
        </p:txBody>
      </p:sp>
      <p:sp>
        <p:nvSpPr>
          <p:cNvPr id="7" name="线形标注 1(带强调线) 6"/>
          <p:cNvSpPr/>
          <p:nvPr/>
        </p:nvSpPr>
        <p:spPr>
          <a:xfrm>
            <a:off x="5072066" y="5286388"/>
            <a:ext cx="2286016" cy="928694"/>
          </a:xfrm>
          <a:prstGeom prst="accentCallout1">
            <a:avLst>
              <a:gd name="adj1" fmla="val 47194"/>
              <a:gd name="adj2" fmla="val -13320"/>
              <a:gd name="adj3" fmla="val 31317"/>
              <a:gd name="adj4" fmla="val -5518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200" dirty="0" smtClean="0"/>
              <a:t>请求的第一个首部，</a:t>
            </a:r>
            <a:r>
              <a:rPr lang="en-US" sz="1200" dirty="0" smtClean="0"/>
              <a:t>Host</a:t>
            </a:r>
            <a:r>
              <a:rPr lang="zh-CN" altLang="en-US" sz="1200" dirty="0" smtClean="0"/>
              <a:t>指出请求的目的地，</a:t>
            </a:r>
            <a:r>
              <a:rPr lang="en-US" sz="1200" dirty="0" smtClean="0"/>
              <a:t> Connection</a:t>
            </a:r>
            <a:r>
              <a:rPr lang="zh-CN" altLang="en-US" sz="1200" dirty="0" smtClean="0"/>
              <a:t>通常将浏览器操作设置为</a:t>
            </a:r>
            <a:r>
              <a:rPr lang="en-US" sz="1200" dirty="0" smtClean="0"/>
              <a:t>Keep-Alive</a:t>
            </a:r>
            <a:r>
              <a:rPr lang="zh-CN" altLang="en-US" sz="1200" dirty="0" smtClean="0"/>
              <a:t>。</a:t>
            </a:r>
            <a:r>
              <a:rPr lang="en-US" sz="1200" dirty="0" smtClean="0"/>
              <a:t> User-Agent</a:t>
            </a:r>
            <a:r>
              <a:rPr lang="zh-CN" altLang="en-US" sz="1200" dirty="0" smtClean="0"/>
              <a:t>代表宫客户端浏览器接受的类型</a:t>
            </a:r>
            <a:endParaRPr lang="zh-CN" altLang="en-US" sz="1200" dirty="0"/>
          </a:p>
        </p:txBody>
      </p:sp>
      <p:sp>
        <p:nvSpPr>
          <p:cNvPr id="8" name="线形标注 1(带强调线) 7"/>
          <p:cNvSpPr/>
          <p:nvPr/>
        </p:nvSpPr>
        <p:spPr>
          <a:xfrm>
            <a:off x="4224334" y="3367086"/>
            <a:ext cx="1714512" cy="428628"/>
          </a:xfrm>
          <a:prstGeom prst="accentCallout1">
            <a:avLst>
              <a:gd name="adj1" fmla="val 47194"/>
              <a:gd name="adj2" fmla="val -13320"/>
              <a:gd name="adj3" fmla="val 228760"/>
              <a:gd name="adj4" fmla="val -4418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200" dirty="0" smtClean="0"/>
              <a:t>Get</a:t>
            </a:r>
            <a:r>
              <a:rPr lang="zh-CN" altLang="en-US" sz="1200" dirty="0" smtClean="0"/>
              <a:t>类型请求行</a:t>
            </a:r>
            <a:endParaRPr lang="zh-CN" altLang="en-US" sz="12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 </a:t>
            </a:r>
            <a:r>
              <a:rPr lang="en-US" dirty="0" smtClean="0"/>
              <a:t>request</a:t>
            </a:r>
            <a:r>
              <a:rPr lang="zh-CN" altLang="en-US" dirty="0" smtClean="0"/>
              <a:t>对象</a:t>
            </a:r>
            <a:endParaRPr lang="zh-CN" altLang="en-US" dirty="0"/>
          </a:p>
        </p:txBody>
      </p:sp>
      <p:graphicFrame>
        <p:nvGraphicFramePr>
          <p:cNvPr id="6" name="内容占位符 5"/>
          <p:cNvGraphicFramePr>
            <a:graphicFrameLocks noGrp="1"/>
          </p:cNvGraphicFramePr>
          <p:nvPr>
            <p:ph sz="quarter" idx="1"/>
          </p:nvPr>
        </p:nvGraphicFramePr>
        <p:xfrm>
          <a:off x="457200" y="1600200"/>
          <a:ext cx="7467600" cy="5171440"/>
        </p:xfrm>
        <a:graphic>
          <a:graphicData uri="http://schemas.openxmlformats.org/drawingml/2006/table">
            <a:tbl>
              <a:tblPr firstRow="1" bandRow="1">
                <a:tableStyleId>{5C22544A-7EE6-4342-B048-85BDC9FD1C3A}</a:tableStyleId>
              </a:tblPr>
              <a:tblGrid>
                <a:gridCol w="3614734"/>
                <a:gridCol w="3852866"/>
              </a:tblGrid>
              <a:tr h="370840">
                <a:tc>
                  <a:txBody>
                    <a:bodyPr/>
                    <a:lstStyle/>
                    <a:p>
                      <a:pPr algn="ctr">
                        <a:spcAft>
                          <a:spcPts val="0"/>
                        </a:spcAft>
                      </a:pPr>
                      <a:r>
                        <a:rPr lang="zh-CN" sz="1600" b="1" kern="100" dirty="0">
                          <a:latin typeface="Times New Roman"/>
                          <a:ea typeface="宋体"/>
                          <a:cs typeface="Times New Roman"/>
                        </a:rPr>
                        <a:t>方法</a:t>
                      </a:r>
                      <a:endParaRPr lang="zh-CN" sz="1600" kern="100" dirty="0">
                        <a:latin typeface="Calibri"/>
                        <a:ea typeface="宋体"/>
                        <a:cs typeface="Times New Roman"/>
                      </a:endParaRPr>
                    </a:p>
                  </a:txBody>
                  <a:tcPr marL="68580" marR="68580" marT="0" marB="0" anchor="ctr"/>
                </a:tc>
                <a:tc>
                  <a:txBody>
                    <a:bodyPr/>
                    <a:lstStyle/>
                    <a:p>
                      <a:pPr algn="ctr">
                        <a:spcAft>
                          <a:spcPts val="0"/>
                        </a:spcAft>
                      </a:pPr>
                      <a:r>
                        <a:rPr lang="zh-CN" sz="1600" b="1" kern="100">
                          <a:latin typeface="Times New Roman"/>
                          <a:ea typeface="宋体"/>
                          <a:cs typeface="Times New Roman"/>
                        </a:rPr>
                        <a:t>说明</a:t>
                      </a:r>
                      <a:endParaRPr lang="zh-CN" sz="1600" kern="100">
                        <a:latin typeface="Calibri"/>
                        <a:ea typeface="宋体"/>
                        <a:cs typeface="Times New Roman"/>
                      </a:endParaRPr>
                    </a:p>
                  </a:txBody>
                  <a:tcPr marL="68580" marR="68580" marT="0" marB="0" anchor="ctr"/>
                </a:tc>
              </a:tr>
              <a:tr h="370840">
                <a:tc>
                  <a:txBody>
                    <a:bodyPr/>
                    <a:lstStyle/>
                    <a:p>
                      <a:pPr algn="just">
                        <a:spcAft>
                          <a:spcPts val="0"/>
                        </a:spcAft>
                      </a:pPr>
                      <a:r>
                        <a:rPr lang="en-US" sz="1600" kern="100">
                          <a:latin typeface="Times New Roman"/>
                          <a:ea typeface="宋体"/>
                          <a:cs typeface="Times New Roman"/>
                        </a:rPr>
                        <a:t>Object getAttribute(String name)</a:t>
                      </a:r>
                      <a:endParaRPr lang="zh-CN" sz="1600" kern="100">
                        <a:latin typeface="Calibri"/>
                        <a:ea typeface="宋体"/>
                        <a:cs typeface="Times New Roman"/>
                      </a:endParaRPr>
                    </a:p>
                  </a:txBody>
                  <a:tcPr marL="68580" marR="68580" marT="0" marB="0" anchor="ctr"/>
                </a:tc>
                <a:tc>
                  <a:txBody>
                    <a:bodyPr/>
                    <a:lstStyle/>
                    <a:p>
                      <a:pPr algn="just">
                        <a:spcAft>
                          <a:spcPts val="0"/>
                        </a:spcAft>
                      </a:pPr>
                      <a:r>
                        <a:rPr lang="zh-CN" sz="1600" kern="100">
                          <a:latin typeface="Times New Roman"/>
                          <a:ea typeface="宋体"/>
                          <a:cs typeface="Times New Roman"/>
                        </a:rPr>
                        <a:t>获得</a:t>
                      </a:r>
                      <a:r>
                        <a:rPr lang="en-US" sz="1600" kern="100">
                          <a:latin typeface="Times New Roman"/>
                          <a:ea typeface="宋体"/>
                          <a:cs typeface="Times New Roman"/>
                        </a:rPr>
                        <a:t>name</a:t>
                      </a:r>
                      <a:r>
                        <a:rPr lang="zh-CN" sz="1600" kern="100">
                          <a:latin typeface="Times New Roman"/>
                          <a:ea typeface="宋体"/>
                          <a:cs typeface="Times New Roman"/>
                        </a:rPr>
                        <a:t>的属性值，若不存在则返回</a:t>
                      </a:r>
                      <a:r>
                        <a:rPr lang="en-US" sz="1600" kern="100">
                          <a:latin typeface="Times New Roman"/>
                          <a:ea typeface="宋体"/>
                          <a:cs typeface="Times New Roman"/>
                        </a:rPr>
                        <a:t>null</a:t>
                      </a:r>
                      <a:endParaRPr lang="zh-CN" sz="1600" kern="100">
                        <a:latin typeface="Calibri"/>
                        <a:ea typeface="宋体"/>
                        <a:cs typeface="Times New Roman"/>
                      </a:endParaRPr>
                    </a:p>
                  </a:txBody>
                  <a:tcPr marL="68580" marR="68580" marT="0" marB="0" anchor="ctr"/>
                </a:tc>
              </a:tr>
              <a:tr h="370840">
                <a:tc>
                  <a:txBody>
                    <a:bodyPr/>
                    <a:lstStyle/>
                    <a:p>
                      <a:pPr algn="just">
                        <a:spcAft>
                          <a:spcPts val="0"/>
                        </a:spcAft>
                      </a:pPr>
                      <a:r>
                        <a:rPr lang="en-US" sz="1600" kern="100">
                          <a:latin typeface="Times New Roman"/>
                          <a:ea typeface="宋体"/>
                          <a:cs typeface="Times New Roman"/>
                        </a:rPr>
                        <a:t>Enumeration getAttributeNames()</a:t>
                      </a:r>
                      <a:endParaRPr lang="zh-CN" sz="1600" kern="100">
                        <a:latin typeface="Calibri"/>
                        <a:ea typeface="宋体"/>
                        <a:cs typeface="Times New Roman"/>
                      </a:endParaRPr>
                    </a:p>
                  </a:txBody>
                  <a:tcPr marL="68580" marR="68580" marT="0" marB="0" anchor="ctr"/>
                </a:tc>
                <a:tc>
                  <a:txBody>
                    <a:bodyPr/>
                    <a:lstStyle/>
                    <a:p>
                      <a:pPr algn="just">
                        <a:spcAft>
                          <a:spcPts val="0"/>
                        </a:spcAft>
                      </a:pPr>
                      <a:r>
                        <a:rPr lang="zh-CN" sz="1600" kern="100">
                          <a:latin typeface="Times New Roman"/>
                          <a:ea typeface="宋体"/>
                          <a:cs typeface="Times New Roman"/>
                        </a:rPr>
                        <a:t>返回一个枚举类型的包含</a:t>
                      </a:r>
                      <a:r>
                        <a:rPr lang="en-US" sz="1600" kern="100">
                          <a:latin typeface="Times New Roman"/>
                          <a:ea typeface="宋体"/>
                          <a:cs typeface="Times New Roman"/>
                        </a:rPr>
                        <a:t>request</a:t>
                      </a:r>
                      <a:r>
                        <a:rPr lang="zh-CN" sz="1600" kern="100">
                          <a:latin typeface="Times New Roman"/>
                          <a:ea typeface="宋体"/>
                          <a:cs typeface="Times New Roman"/>
                        </a:rPr>
                        <a:t>对象所有属性名称的集合</a:t>
                      </a:r>
                      <a:endParaRPr lang="zh-CN" sz="1600" kern="100">
                        <a:latin typeface="Calibri"/>
                        <a:ea typeface="宋体"/>
                        <a:cs typeface="Times New Roman"/>
                      </a:endParaRPr>
                    </a:p>
                  </a:txBody>
                  <a:tcPr marL="68580" marR="68580" marT="0" marB="0" anchor="ctr"/>
                </a:tc>
              </a:tr>
              <a:tr h="370840">
                <a:tc>
                  <a:txBody>
                    <a:bodyPr/>
                    <a:lstStyle/>
                    <a:p>
                      <a:pPr algn="just">
                        <a:spcAft>
                          <a:spcPts val="0"/>
                        </a:spcAft>
                      </a:pPr>
                      <a:r>
                        <a:rPr lang="en-US" sz="1600" kern="100">
                          <a:latin typeface="Times New Roman"/>
                          <a:ea typeface="宋体"/>
                          <a:cs typeface="Times New Roman"/>
                        </a:rPr>
                        <a:t>String getCharacterEncoding()</a:t>
                      </a:r>
                      <a:endParaRPr lang="zh-CN" sz="1600" kern="100">
                        <a:latin typeface="Calibri"/>
                        <a:ea typeface="宋体"/>
                        <a:cs typeface="Times New Roman"/>
                      </a:endParaRPr>
                    </a:p>
                  </a:txBody>
                  <a:tcPr marL="68580" marR="68580" marT="0" marB="0" anchor="ctr"/>
                </a:tc>
                <a:tc>
                  <a:txBody>
                    <a:bodyPr/>
                    <a:lstStyle/>
                    <a:p>
                      <a:pPr algn="just">
                        <a:spcAft>
                          <a:spcPts val="0"/>
                        </a:spcAft>
                      </a:pPr>
                      <a:r>
                        <a:rPr lang="zh-CN" sz="1600" kern="100">
                          <a:latin typeface="Times New Roman"/>
                          <a:ea typeface="宋体"/>
                          <a:cs typeface="Times New Roman"/>
                        </a:rPr>
                        <a:t>返回</a:t>
                      </a:r>
                      <a:r>
                        <a:rPr lang="en-US" sz="1600" kern="100">
                          <a:latin typeface="Times New Roman"/>
                          <a:ea typeface="宋体"/>
                          <a:cs typeface="Times New Roman"/>
                        </a:rPr>
                        <a:t>request</a:t>
                      </a:r>
                      <a:r>
                        <a:rPr lang="zh-CN" sz="1600" kern="100">
                          <a:latin typeface="Times New Roman"/>
                          <a:ea typeface="宋体"/>
                          <a:cs typeface="Times New Roman"/>
                        </a:rPr>
                        <a:t>请求体的字符编码</a:t>
                      </a:r>
                      <a:endParaRPr lang="zh-CN" sz="1600" kern="100">
                        <a:latin typeface="Calibri"/>
                        <a:ea typeface="宋体"/>
                        <a:cs typeface="Times New Roman"/>
                      </a:endParaRPr>
                    </a:p>
                  </a:txBody>
                  <a:tcPr marL="68580" marR="68580" marT="0" marB="0" anchor="ctr"/>
                </a:tc>
              </a:tr>
              <a:tr h="370840">
                <a:tc>
                  <a:txBody>
                    <a:bodyPr/>
                    <a:lstStyle/>
                    <a:p>
                      <a:pPr algn="just">
                        <a:spcAft>
                          <a:spcPts val="0"/>
                        </a:spcAft>
                      </a:pPr>
                      <a:r>
                        <a:rPr lang="en-US" sz="1600" kern="100">
                          <a:latin typeface="Times New Roman"/>
                          <a:ea typeface="宋体"/>
                          <a:cs typeface="Times New Roman"/>
                        </a:rPr>
                        <a:t>int getContentLength()</a:t>
                      </a:r>
                      <a:endParaRPr lang="zh-CN" sz="1600" kern="100">
                        <a:latin typeface="Calibri"/>
                        <a:ea typeface="宋体"/>
                        <a:cs typeface="Times New Roman"/>
                      </a:endParaRPr>
                    </a:p>
                  </a:txBody>
                  <a:tcPr marL="68580" marR="68580" marT="0" marB="0" anchor="ctr"/>
                </a:tc>
                <a:tc>
                  <a:txBody>
                    <a:bodyPr/>
                    <a:lstStyle/>
                    <a:p>
                      <a:pPr algn="just">
                        <a:spcAft>
                          <a:spcPts val="0"/>
                        </a:spcAft>
                      </a:pPr>
                      <a:r>
                        <a:rPr lang="zh-CN" sz="1600" kern="100">
                          <a:latin typeface="Times New Roman"/>
                          <a:ea typeface="宋体"/>
                          <a:cs typeface="Times New Roman"/>
                        </a:rPr>
                        <a:t>获得</a:t>
                      </a:r>
                      <a:r>
                        <a:rPr lang="en-US" sz="1600" kern="100">
                          <a:latin typeface="Times New Roman"/>
                          <a:ea typeface="宋体"/>
                          <a:cs typeface="Times New Roman"/>
                        </a:rPr>
                        <a:t>HTTP</a:t>
                      </a:r>
                      <a:r>
                        <a:rPr lang="zh-CN" sz="1600" kern="100">
                          <a:latin typeface="Times New Roman"/>
                          <a:ea typeface="宋体"/>
                          <a:cs typeface="Times New Roman"/>
                        </a:rPr>
                        <a:t>请求的长度</a:t>
                      </a:r>
                      <a:endParaRPr lang="zh-CN" sz="1600" kern="100">
                        <a:latin typeface="Calibri"/>
                        <a:ea typeface="宋体"/>
                        <a:cs typeface="Times New Roman"/>
                      </a:endParaRPr>
                    </a:p>
                  </a:txBody>
                  <a:tcPr marL="68580" marR="68580" marT="0" marB="0" anchor="ctr"/>
                </a:tc>
              </a:tr>
              <a:tr h="370840">
                <a:tc>
                  <a:txBody>
                    <a:bodyPr/>
                    <a:lstStyle/>
                    <a:p>
                      <a:pPr algn="just">
                        <a:spcAft>
                          <a:spcPts val="0"/>
                        </a:spcAft>
                      </a:pPr>
                      <a:r>
                        <a:rPr lang="en-US" sz="1600" kern="100">
                          <a:latin typeface="Times New Roman"/>
                          <a:ea typeface="宋体"/>
                          <a:cs typeface="Times New Roman"/>
                        </a:rPr>
                        <a:t>String getContentType()</a:t>
                      </a:r>
                      <a:endParaRPr lang="zh-CN" sz="1600" kern="100">
                        <a:latin typeface="Calibri"/>
                        <a:ea typeface="宋体"/>
                        <a:cs typeface="Times New Roman"/>
                      </a:endParaRPr>
                    </a:p>
                  </a:txBody>
                  <a:tcPr marL="68580" marR="68580" marT="0" marB="0" anchor="ctr"/>
                </a:tc>
                <a:tc>
                  <a:txBody>
                    <a:bodyPr/>
                    <a:lstStyle/>
                    <a:p>
                      <a:pPr algn="just">
                        <a:spcAft>
                          <a:spcPts val="0"/>
                        </a:spcAft>
                      </a:pPr>
                      <a:r>
                        <a:rPr lang="zh-CN" sz="1600" kern="100">
                          <a:latin typeface="Times New Roman"/>
                          <a:ea typeface="宋体"/>
                          <a:cs typeface="Times New Roman"/>
                        </a:rPr>
                        <a:t>获得客户端请求的</a:t>
                      </a:r>
                      <a:r>
                        <a:rPr lang="en-US" sz="1600" kern="100">
                          <a:latin typeface="Times New Roman"/>
                          <a:ea typeface="宋体"/>
                          <a:cs typeface="Times New Roman"/>
                        </a:rPr>
                        <a:t>MIME</a:t>
                      </a:r>
                      <a:r>
                        <a:rPr lang="zh-CN" sz="1600" kern="100">
                          <a:latin typeface="Times New Roman"/>
                          <a:ea typeface="宋体"/>
                          <a:cs typeface="Times New Roman"/>
                        </a:rPr>
                        <a:t>类型</a:t>
                      </a:r>
                      <a:endParaRPr lang="zh-CN" sz="1600" kern="100">
                        <a:latin typeface="Calibri"/>
                        <a:ea typeface="宋体"/>
                        <a:cs typeface="Times New Roman"/>
                      </a:endParaRPr>
                    </a:p>
                  </a:txBody>
                  <a:tcPr marL="68580" marR="68580" marT="0" marB="0" anchor="ctr"/>
                </a:tc>
              </a:tr>
              <a:tr h="370840">
                <a:tc>
                  <a:txBody>
                    <a:bodyPr/>
                    <a:lstStyle/>
                    <a:p>
                      <a:pPr algn="just">
                        <a:spcAft>
                          <a:spcPts val="0"/>
                        </a:spcAft>
                      </a:pPr>
                      <a:r>
                        <a:rPr lang="en-US" sz="1600" kern="100">
                          <a:latin typeface="Times New Roman"/>
                          <a:ea typeface="宋体"/>
                          <a:cs typeface="Times New Roman"/>
                        </a:rPr>
                        <a:t>String getContextPath()</a:t>
                      </a:r>
                      <a:endParaRPr lang="zh-CN" sz="1600" kern="100">
                        <a:latin typeface="Calibri"/>
                        <a:ea typeface="宋体"/>
                        <a:cs typeface="Times New Roman"/>
                      </a:endParaRPr>
                    </a:p>
                  </a:txBody>
                  <a:tcPr marL="68580" marR="68580" marT="0" marB="0" anchor="ctr"/>
                </a:tc>
                <a:tc>
                  <a:txBody>
                    <a:bodyPr/>
                    <a:lstStyle/>
                    <a:p>
                      <a:pPr algn="just">
                        <a:spcAft>
                          <a:spcPts val="0"/>
                        </a:spcAft>
                      </a:pPr>
                      <a:r>
                        <a:rPr lang="zh-CN" sz="1600" kern="100">
                          <a:latin typeface="Times New Roman"/>
                          <a:ea typeface="宋体"/>
                          <a:cs typeface="Times New Roman"/>
                        </a:rPr>
                        <a:t>获得上下文的路径，即当前</a:t>
                      </a:r>
                      <a:r>
                        <a:rPr lang="en-US" sz="1600" kern="100">
                          <a:latin typeface="Times New Roman"/>
                          <a:ea typeface="宋体"/>
                          <a:cs typeface="Times New Roman"/>
                        </a:rPr>
                        <a:t>Web</a:t>
                      </a:r>
                      <a:r>
                        <a:rPr lang="zh-CN" sz="1600" kern="100">
                          <a:latin typeface="Times New Roman"/>
                          <a:ea typeface="宋体"/>
                          <a:cs typeface="Times New Roman"/>
                        </a:rPr>
                        <a:t>应用的根目录</a:t>
                      </a:r>
                      <a:endParaRPr lang="zh-CN" sz="1600" kern="100">
                        <a:latin typeface="Calibri"/>
                        <a:ea typeface="宋体"/>
                        <a:cs typeface="Times New Roman"/>
                      </a:endParaRPr>
                    </a:p>
                  </a:txBody>
                  <a:tcPr marL="68580" marR="68580" marT="0" marB="0" anchor="ctr"/>
                </a:tc>
              </a:tr>
              <a:tr h="370840">
                <a:tc>
                  <a:txBody>
                    <a:bodyPr/>
                    <a:lstStyle/>
                    <a:p>
                      <a:pPr algn="just">
                        <a:spcAft>
                          <a:spcPts val="0"/>
                        </a:spcAft>
                      </a:pPr>
                      <a:r>
                        <a:rPr lang="en-US" sz="1600" kern="100">
                          <a:latin typeface="Times New Roman"/>
                          <a:ea typeface="宋体"/>
                          <a:cs typeface="Times New Roman"/>
                        </a:rPr>
                        <a:t>String getHeader(String name)</a:t>
                      </a:r>
                      <a:endParaRPr lang="zh-CN" sz="1600" kern="100">
                        <a:latin typeface="Calibri"/>
                        <a:ea typeface="宋体"/>
                        <a:cs typeface="Times New Roman"/>
                      </a:endParaRPr>
                    </a:p>
                  </a:txBody>
                  <a:tcPr marL="68580" marR="68580" marT="0" marB="0" anchor="ctr"/>
                </a:tc>
                <a:tc>
                  <a:txBody>
                    <a:bodyPr/>
                    <a:lstStyle/>
                    <a:p>
                      <a:pPr algn="just">
                        <a:spcAft>
                          <a:spcPts val="0"/>
                        </a:spcAft>
                      </a:pPr>
                      <a:r>
                        <a:rPr lang="zh-CN" sz="1600" kern="100">
                          <a:latin typeface="Times New Roman"/>
                          <a:ea typeface="宋体"/>
                          <a:cs typeface="Times New Roman"/>
                        </a:rPr>
                        <a:t>获得</a:t>
                      </a:r>
                      <a:r>
                        <a:rPr lang="en-US" sz="1600" kern="100">
                          <a:latin typeface="Times New Roman"/>
                          <a:ea typeface="宋体"/>
                          <a:cs typeface="Times New Roman"/>
                        </a:rPr>
                        <a:t>HTTP</a:t>
                      </a:r>
                      <a:r>
                        <a:rPr lang="zh-CN" sz="1600" kern="100">
                          <a:latin typeface="Times New Roman"/>
                          <a:ea typeface="宋体"/>
                          <a:cs typeface="Times New Roman"/>
                        </a:rPr>
                        <a:t>协议的文件头信息</a:t>
                      </a:r>
                      <a:endParaRPr lang="zh-CN" sz="1600" kern="100">
                        <a:latin typeface="Calibri"/>
                        <a:ea typeface="宋体"/>
                        <a:cs typeface="Times New Roman"/>
                      </a:endParaRPr>
                    </a:p>
                  </a:txBody>
                  <a:tcPr marL="68580" marR="68580" marT="0" marB="0" anchor="ctr"/>
                </a:tc>
              </a:tr>
              <a:tr h="370840">
                <a:tc>
                  <a:txBody>
                    <a:bodyPr/>
                    <a:lstStyle/>
                    <a:p>
                      <a:pPr algn="just">
                        <a:spcAft>
                          <a:spcPts val="0"/>
                        </a:spcAft>
                      </a:pPr>
                      <a:r>
                        <a:rPr lang="en-US" sz="1600" kern="100">
                          <a:latin typeface="Times New Roman"/>
                          <a:ea typeface="宋体"/>
                          <a:cs typeface="Times New Roman"/>
                        </a:rPr>
                        <a:t>ServletInputStream getInputStream()</a:t>
                      </a:r>
                      <a:endParaRPr lang="zh-CN" sz="1600" kern="100">
                        <a:latin typeface="Calibri"/>
                        <a:ea typeface="宋体"/>
                        <a:cs typeface="Times New Roman"/>
                      </a:endParaRPr>
                    </a:p>
                  </a:txBody>
                  <a:tcPr marL="68580" marR="68580" marT="0" marB="0" anchor="ctr"/>
                </a:tc>
                <a:tc>
                  <a:txBody>
                    <a:bodyPr/>
                    <a:lstStyle/>
                    <a:p>
                      <a:pPr algn="just">
                        <a:spcAft>
                          <a:spcPts val="0"/>
                        </a:spcAft>
                      </a:pPr>
                      <a:r>
                        <a:rPr lang="zh-CN" sz="1600" kern="100">
                          <a:latin typeface="Times New Roman"/>
                          <a:ea typeface="宋体"/>
                          <a:cs typeface="Times New Roman"/>
                        </a:rPr>
                        <a:t>得到请求体中一行的二进制流</a:t>
                      </a:r>
                      <a:endParaRPr lang="zh-CN" sz="1600" kern="100">
                        <a:latin typeface="Calibri"/>
                        <a:ea typeface="宋体"/>
                        <a:cs typeface="Times New Roman"/>
                      </a:endParaRPr>
                    </a:p>
                  </a:txBody>
                  <a:tcPr marL="68580" marR="68580" marT="0" marB="0" anchor="ctr"/>
                </a:tc>
              </a:tr>
              <a:tr h="370840">
                <a:tc>
                  <a:txBody>
                    <a:bodyPr/>
                    <a:lstStyle/>
                    <a:p>
                      <a:pPr algn="just">
                        <a:spcAft>
                          <a:spcPts val="0"/>
                        </a:spcAft>
                      </a:pPr>
                      <a:r>
                        <a:rPr lang="en-US" sz="1600" kern="100">
                          <a:latin typeface="Times New Roman"/>
                          <a:ea typeface="宋体"/>
                          <a:cs typeface="Times New Roman"/>
                        </a:rPr>
                        <a:t>String getMethod()</a:t>
                      </a:r>
                      <a:endParaRPr lang="zh-CN" sz="1600" kern="100">
                        <a:latin typeface="Calibri"/>
                        <a:ea typeface="宋体"/>
                        <a:cs typeface="Times New Roman"/>
                      </a:endParaRPr>
                    </a:p>
                  </a:txBody>
                  <a:tcPr marL="68580" marR="68580" marT="0" marB="0" anchor="ctr"/>
                </a:tc>
                <a:tc>
                  <a:txBody>
                    <a:bodyPr/>
                    <a:lstStyle/>
                    <a:p>
                      <a:pPr algn="just">
                        <a:spcAft>
                          <a:spcPts val="0"/>
                        </a:spcAft>
                      </a:pPr>
                      <a:r>
                        <a:rPr lang="zh-CN" sz="1600" kern="100">
                          <a:latin typeface="Times New Roman"/>
                          <a:ea typeface="宋体"/>
                          <a:cs typeface="Times New Roman"/>
                        </a:rPr>
                        <a:t>获得客户端请求的方法类型，一般为</a:t>
                      </a:r>
                      <a:r>
                        <a:rPr lang="en-US" sz="1600" kern="100">
                          <a:latin typeface="Times New Roman"/>
                          <a:ea typeface="宋体"/>
                          <a:cs typeface="Times New Roman"/>
                        </a:rPr>
                        <a:t>GET</a:t>
                      </a:r>
                      <a:r>
                        <a:rPr lang="zh-CN" sz="1600" kern="100">
                          <a:latin typeface="Times New Roman"/>
                          <a:ea typeface="宋体"/>
                          <a:cs typeface="Times New Roman"/>
                        </a:rPr>
                        <a:t>、</a:t>
                      </a:r>
                      <a:r>
                        <a:rPr lang="en-US" sz="1600" kern="100">
                          <a:latin typeface="Times New Roman"/>
                          <a:ea typeface="宋体"/>
                          <a:cs typeface="Times New Roman"/>
                        </a:rPr>
                        <a:t>POST</a:t>
                      </a:r>
                      <a:r>
                        <a:rPr lang="zh-CN" sz="1600" kern="100">
                          <a:latin typeface="Times New Roman"/>
                          <a:ea typeface="宋体"/>
                          <a:cs typeface="Times New Roman"/>
                        </a:rPr>
                        <a:t>、</a:t>
                      </a:r>
                      <a:r>
                        <a:rPr lang="en-US" sz="1600" kern="100">
                          <a:latin typeface="Times New Roman"/>
                          <a:ea typeface="宋体"/>
                          <a:cs typeface="Times New Roman"/>
                        </a:rPr>
                        <a:t>TRACE</a:t>
                      </a:r>
                      <a:r>
                        <a:rPr lang="zh-CN" sz="1600" kern="100">
                          <a:latin typeface="Times New Roman"/>
                          <a:ea typeface="宋体"/>
                          <a:cs typeface="Times New Roman"/>
                        </a:rPr>
                        <a:t>等</a:t>
                      </a:r>
                      <a:endParaRPr lang="zh-CN" sz="1600" kern="100">
                        <a:latin typeface="Calibri"/>
                        <a:ea typeface="宋体"/>
                        <a:cs typeface="Times New Roman"/>
                      </a:endParaRPr>
                    </a:p>
                  </a:txBody>
                  <a:tcPr marL="68580" marR="68580" marT="0" marB="0" anchor="ctr"/>
                </a:tc>
              </a:tr>
              <a:tr h="370840">
                <a:tc>
                  <a:txBody>
                    <a:bodyPr/>
                    <a:lstStyle/>
                    <a:p>
                      <a:pPr algn="just">
                        <a:spcAft>
                          <a:spcPts val="0"/>
                        </a:spcAft>
                      </a:pPr>
                      <a:r>
                        <a:rPr lang="en-US" sz="1600" kern="100">
                          <a:latin typeface="Times New Roman"/>
                          <a:ea typeface="宋体"/>
                          <a:cs typeface="Times New Roman"/>
                        </a:rPr>
                        <a:t>String getParameter(String name)</a:t>
                      </a:r>
                      <a:endParaRPr lang="zh-CN" sz="1600" kern="100">
                        <a:latin typeface="Calibri"/>
                        <a:ea typeface="宋体"/>
                        <a:cs typeface="Times New Roman"/>
                      </a:endParaRPr>
                    </a:p>
                  </a:txBody>
                  <a:tcPr marL="68580" marR="68580" marT="0" marB="0" anchor="ctr"/>
                </a:tc>
                <a:tc>
                  <a:txBody>
                    <a:bodyPr/>
                    <a:lstStyle/>
                    <a:p>
                      <a:pPr algn="just">
                        <a:spcAft>
                          <a:spcPts val="0"/>
                        </a:spcAft>
                      </a:pPr>
                      <a:r>
                        <a:rPr lang="zh-CN" sz="1600" kern="100" dirty="0">
                          <a:latin typeface="Times New Roman"/>
                          <a:ea typeface="宋体"/>
                          <a:cs typeface="Times New Roman"/>
                        </a:rPr>
                        <a:t>获得指定参数</a:t>
                      </a:r>
                      <a:r>
                        <a:rPr lang="en-US" sz="1600" kern="100" dirty="0">
                          <a:latin typeface="Times New Roman"/>
                          <a:ea typeface="宋体"/>
                          <a:cs typeface="Times New Roman"/>
                        </a:rPr>
                        <a:t>name</a:t>
                      </a:r>
                      <a:r>
                        <a:rPr lang="zh-CN" sz="1600" kern="100" dirty="0">
                          <a:latin typeface="Times New Roman"/>
                          <a:ea typeface="宋体"/>
                          <a:cs typeface="Times New Roman"/>
                        </a:rPr>
                        <a:t>的参数值</a:t>
                      </a:r>
                      <a:endParaRPr lang="zh-CN" sz="1600" kern="100" dirty="0">
                        <a:latin typeface="Calibri"/>
                        <a:ea typeface="宋体"/>
                        <a:cs typeface="Times New Roman"/>
                      </a:endParaRPr>
                    </a:p>
                  </a:txBody>
                  <a:tcPr marL="68580" marR="68580" marT="0" marB="0" anchor="ctr"/>
                </a:tc>
              </a:tr>
              <a:tr h="370840">
                <a:tc>
                  <a:txBody>
                    <a:bodyPr/>
                    <a:lstStyle/>
                    <a:p>
                      <a:pPr algn="just">
                        <a:spcAft>
                          <a:spcPts val="0"/>
                        </a:spcAft>
                      </a:pPr>
                      <a:r>
                        <a:rPr lang="en-US" sz="1600" kern="100">
                          <a:latin typeface="Times New Roman"/>
                          <a:ea typeface="宋体"/>
                          <a:cs typeface="Times New Roman"/>
                        </a:rPr>
                        <a:t>String[] getParameterValues(String name)</a:t>
                      </a:r>
                      <a:endParaRPr lang="zh-CN" sz="1600" kern="100">
                        <a:latin typeface="Calibri"/>
                        <a:ea typeface="宋体"/>
                        <a:cs typeface="Times New Roman"/>
                      </a:endParaRPr>
                    </a:p>
                  </a:txBody>
                  <a:tcPr marL="68580" marR="68580" marT="0" marB="0" anchor="ctr"/>
                </a:tc>
                <a:tc>
                  <a:txBody>
                    <a:bodyPr/>
                    <a:lstStyle/>
                    <a:p>
                      <a:pPr algn="just">
                        <a:spcAft>
                          <a:spcPts val="0"/>
                        </a:spcAft>
                      </a:pPr>
                      <a:r>
                        <a:rPr lang="zh-CN" sz="1600" kern="100">
                          <a:latin typeface="Times New Roman"/>
                          <a:ea typeface="宋体"/>
                          <a:cs typeface="Times New Roman"/>
                        </a:rPr>
                        <a:t>返回包含参数</a:t>
                      </a:r>
                      <a:r>
                        <a:rPr lang="en-US" sz="1600" kern="100">
                          <a:latin typeface="Times New Roman"/>
                          <a:ea typeface="宋体"/>
                          <a:cs typeface="Times New Roman"/>
                        </a:rPr>
                        <a:t>name</a:t>
                      </a:r>
                      <a:r>
                        <a:rPr lang="zh-CN" sz="1600" kern="100">
                          <a:latin typeface="Times New Roman"/>
                          <a:ea typeface="宋体"/>
                          <a:cs typeface="Times New Roman"/>
                        </a:rPr>
                        <a:t>的所有值的数组</a:t>
                      </a:r>
                      <a:endParaRPr lang="zh-CN" sz="1600" kern="100">
                        <a:latin typeface="Calibri"/>
                        <a:ea typeface="宋体"/>
                        <a:cs typeface="Times New Roman"/>
                      </a:endParaRPr>
                    </a:p>
                  </a:txBody>
                  <a:tcPr marL="68580" marR="68580" marT="0" marB="0" anchor="ctr"/>
                </a:tc>
              </a:tr>
              <a:tr h="370840">
                <a:tc>
                  <a:txBody>
                    <a:bodyPr/>
                    <a:lstStyle/>
                    <a:p>
                      <a:pPr algn="just">
                        <a:spcAft>
                          <a:spcPts val="0"/>
                        </a:spcAft>
                      </a:pPr>
                      <a:r>
                        <a:rPr lang="en-US" sz="1600" kern="100">
                          <a:latin typeface="Times New Roman"/>
                          <a:ea typeface="宋体"/>
                          <a:cs typeface="Times New Roman"/>
                        </a:rPr>
                        <a:t>String getProtocol()</a:t>
                      </a:r>
                      <a:endParaRPr lang="zh-CN" sz="1600" kern="100">
                        <a:latin typeface="Calibri"/>
                        <a:ea typeface="宋体"/>
                        <a:cs typeface="Times New Roman"/>
                      </a:endParaRPr>
                    </a:p>
                  </a:txBody>
                  <a:tcPr marL="68580" marR="68580" marT="0" marB="0" anchor="ctr"/>
                </a:tc>
                <a:tc>
                  <a:txBody>
                    <a:bodyPr/>
                    <a:lstStyle/>
                    <a:p>
                      <a:pPr algn="just">
                        <a:spcAft>
                          <a:spcPts val="0"/>
                        </a:spcAft>
                      </a:pPr>
                      <a:r>
                        <a:rPr lang="zh-CN" sz="1600" kern="100" dirty="0">
                          <a:latin typeface="Times New Roman"/>
                          <a:ea typeface="宋体"/>
                          <a:cs typeface="Times New Roman"/>
                        </a:rPr>
                        <a:t>返回请求所使用的协议及其版本</a:t>
                      </a:r>
                      <a:endParaRPr lang="zh-CN" sz="1600" kern="100" dirty="0">
                        <a:latin typeface="Calibri"/>
                        <a:ea typeface="宋体"/>
                        <a:cs typeface="Times New Roman"/>
                      </a:endParaRPr>
                    </a:p>
                  </a:txBody>
                  <a:tcPr marL="68580" marR="68580" marT="0" marB="0" anchor="ctr"/>
                </a:tc>
              </a:tr>
            </a:tbl>
          </a:graphicData>
        </a:graphic>
      </p:graphicFrame>
      <p:sp>
        <p:nvSpPr>
          <p:cNvPr id="4" name="灯片编号占位符 3"/>
          <p:cNvSpPr>
            <a:spLocks noGrp="1"/>
          </p:cNvSpPr>
          <p:nvPr>
            <p:ph type="sldNum" sz="quarter" idx="15"/>
          </p:nvPr>
        </p:nvSpPr>
        <p:spPr/>
        <p:txBody>
          <a:bodyPr/>
          <a:lstStyle/>
          <a:p>
            <a:fld id="{0A9F2AF4-94C5-46B7-9CC1-72E6F50F7F54}" type="slidenum">
              <a:rPr lang="zh-CN" altLang="en-US" smtClean="0"/>
              <a:pPr/>
              <a:t>5</a:t>
            </a:fld>
            <a:endParaRPr lang="zh-CN" altLang="en-US"/>
          </a:p>
        </p:txBody>
      </p:sp>
      <p:sp>
        <p:nvSpPr>
          <p:cNvPr id="5" name="页脚占位符 4"/>
          <p:cNvSpPr>
            <a:spLocks noGrp="1"/>
          </p:cNvSpPr>
          <p:nvPr>
            <p:ph type="ftr" sz="quarter" idx="16"/>
          </p:nvPr>
        </p:nvSpPr>
        <p:spPr/>
        <p:txBody>
          <a:bodyPr vert="vert270"/>
          <a:lstStyle/>
          <a:p>
            <a:r>
              <a:rPr lang="zh-CN" altLang="en-US" dirty="0" smtClean="0"/>
              <a:t>清华大学出版社</a:t>
            </a:r>
            <a:endParaRPr lang="zh-C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14330"/>
            <a:ext cx="7467600" cy="1143000"/>
          </a:xfrm>
        </p:spPr>
        <p:txBody>
          <a:bodyPr/>
          <a:lstStyle/>
          <a:p>
            <a:r>
              <a:rPr lang="en-US" altLang="zh-CN" dirty="0" smtClean="0"/>
              <a:t>1. </a:t>
            </a:r>
            <a:r>
              <a:rPr lang="en-US" dirty="0" smtClean="0"/>
              <a:t>request</a:t>
            </a:r>
            <a:r>
              <a:rPr lang="zh-CN" altLang="en-US" dirty="0" smtClean="0"/>
              <a:t>对象</a:t>
            </a:r>
            <a:endParaRPr lang="zh-CN" altLang="en-US" dirty="0"/>
          </a:p>
        </p:txBody>
      </p:sp>
      <p:graphicFrame>
        <p:nvGraphicFramePr>
          <p:cNvPr id="6" name="内容占位符 5"/>
          <p:cNvGraphicFramePr>
            <a:graphicFrameLocks noGrp="1"/>
          </p:cNvGraphicFramePr>
          <p:nvPr>
            <p:ph sz="quarter" idx="1"/>
          </p:nvPr>
        </p:nvGraphicFramePr>
        <p:xfrm>
          <a:off x="457200" y="857232"/>
          <a:ext cx="7467600" cy="5892800"/>
        </p:xfrm>
        <a:graphic>
          <a:graphicData uri="http://schemas.openxmlformats.org/drawingml/2006/table">
            <a:tbl>
              <a:tblPr firstRow="1" bandRow="1">
                <a:tableStyleId>{5C22544A-7EE6-4342-B048-85BDC9FD1C3A}</a:tableStyleId>
              </a:tblPr>
              <a:tblGrid>
                <a:gridCol w="3614734"/>
                <a:gridCol w="3852866"/>
              </a:tblGrid>
              <a:tr h="370840">
                <a:tc>
                  <a:txBody>
                    <a:bodyPr/>
                    <a:lstStyle/>
                    <a:p>
                      <a:pPr algn="ctr">
                        <a:spcAft>
                          <a:spcPts val="0"/>
                        </a:spcAft>
                      </a:pPr>
                      <a:r>
                        <a:rPr lang="zh-CN" sz="1600" b="1" kern="100" dirty="0">
                          <a:latin typeface="Times New Roman"/>
                          <a:ea typeface="宋体"/>
                          <a:cs typeface="Times New Roman"/>
                        </a:rPr>
                        <a:t>方法</a:t>
                      </a:r>
                      <a:endParaRPr lang="zh-CN" sz="1600" kern="100" dirty="0">
                        <a:latin typeface="Calibri"/>
                        <a:ea typeface="宋体"/>
                        <a:cs typeface="Times New Roman"/>
                      </a:endParaRPr>
                    </a:p>
                  </a:txBody>
                  <a:tcPr marL="68580" marR="68580" marT="0" marB="0" anchor="ctr"/>
                </a:tc>
                <a:tc>
                  <a:txBody>
                    <a:bodyPr/>
                    <a:lstStyle/>
                    <a:p>
                      <a:pPr algn="ctr">
                        <a:spcAft>
                          <a:spcPts val="0"/>
                        </a:spcAft>
                      </a:pPr>
                      <a:r>
                        <a:rPr lang="zh-CN" sz="1600" b="1" kern="100" dirty="0">
                          <a:latin typeface="Times New Roman"/>
                          <a:ea typeface="宋体"/>
                          <a:cs typeface="Times New Roman"/>
                        </a:rPr>
                        <a:t>说明</a:t>
                      </a:r>
                      <a:endParaRPr lang="zh-CN" sz="1600" kern="100" dirty="0">
                        <a:latin typeface="Calibri"/>
                        <a:ea typeface="宋体"/>
                        <a:cs typeface="Times New Roman"/>
                      </a:endParaRPr>
                    </a:p>
                  </a:txBody>
                  <a:tcPr marL="68580" marR="68580" marT="0" marB="0" anchor="ctr"/>
                </a:tc>
              </a:tr>
              <a:tr h="370840">
                <a:tc>
                  <a:txBody>
                    <a:bodyPr/>
                    <a:lstStyle/>
                    <a:p>
                      <a:pPr algn="just">
                        <a:spcAft>
                          <a:spcPts val="0"/>
                        </a:spcAft>
                      </a:pPr>
                      <a:r>
                        <a:rPr lang="en-US" sz="1600" kern="100">
                          <a:latin typeface="Times New Roman"/>
                          <a:ea typeface="宋体"/>
                          <a:cs typeface="Times New Roman"/>
                        </a:rPr>
                        <a:t>String getQueryString()</a:t>
                      </a:r>
                      <a:endParaRPr lang="zh-CN" sz="1600" kern="100">
                        <a:latin typeface="Calibri"/>
                        <a:ea typeface="宋体"/>
                        <a:cs typeface="Times New Roman"/>
                      </a:endParaRPr>
                    </a:p>
                  </a:txBody>
                  <a:tcPr marL="68580" marR="68580" marT="0" marB="0" anchor="ctr"/>
                </a:tc>
                <a:tc>
                  <a:txBody>
                    <a:bodyPr/>
                    <a:lstStyle/>
                    <a:p>
                      <a:pPr algn="just">
                        <a:spcAft>
                          <a:spcPts val="0"/>
                        </a:spcAft>
                      </a:pPr>
                      <a:r>
                        <a:rPr lang="zh-CN" sz="1600" kern="100">
                          <a:latin typeface="Times New Roman"/>
                          <a:ea typeface="宋体"/>
                          <a:cs typeface="Times New Roman"/>
                        </a:rPr>
                        <a:t>获得查询字符串，该字符串在客户端以</a:t>
                      </a:r>
                      <a:r>
                        <a:rPr lang="en-US" sz="1600" kern="100">
                          <a:latin typeface="Times New Roman"/>
                          <a:ea typeface="宋体"/>
                          <a:cs typeface="Times New Roman"/>
                        </a:rPr>
                        <a:t>GET</a:t>
                      </a:r>
                      <a:r>
                        <a:rPr lang="zh-CN" sz="1600" kern="100">
                          <a:latin typeface="Times New Roman"/>
                          <a:ea typeface="宋体"/>
                          <a:cs typeface="Times New Roman"/>
                        </a:rPr>
                        <a:t>方式向服务器传送</a:t>
                      </a:r>
                      <a:endParaRPr lang="zh-CN" sz="1600" kern="100">
                        <a:latin typeface="Calibri"/>
                        <a:ea typeface="宋体"/>
                        <a:cs typeface="Times New Roman"/>
                      </a:endParaRPr>
                    </a:p>
                  </a:txBody>
                  <a:tcPr marL="68580" marR="68580" marT="0" marB="0" anchor="ctr"/>
                </a:tc>
              </a:tr>
              <a:tr h="370840">
                <a:tc>
                  <a:txBody>
                    <a:bodyPr/>
                    <a:lstStyle/>
                    <a:p>
                      <a:pPr algn="just">
                        <a:spcAft>
                          <a:spcPts val="0"/>
                        </a:spcAft>
                      </a:pPr>
                      <a:r>
                        <a:rPr lang="en-US" sz="1600" kern="100">
                          <a:latin typeface="Times New Roman"/>
                          <a:ea typeface="宋体"/>
                          <a:cs typeface="Times New Roman"/>
                        </a:rPr>
                        <a:t>BufferedReader getReader()</a:t>
                      </a:r>
                      <a:endParaRPr lang="zh-CN" sz="1600" kern="100">
                        <a:latin typeface="Calibri"/>
                        <a:ea typeface="宋体"/>
                        <a:cs typeface="Times New Roman"/>
                      </a:endParaRPr>
                    </a:p>
                  </a:txBody>
                  <a:tcPr marL="68580" marR="68580" marT="0" marB="0" anchor="ctr"/>
                </a:tc>
                <a:tc>
                  <a:txBody>
                    <a:bodyPr/>
                    <a:lstStyle/>
                    <a:p>
                      <a:pPr algn="just">
                        <a:spcAft>
                          <a:spcPts val="0"/>
                        </a:spcAft>
                      </a:pPr>
                      <a:r>
                        <a:rPr lang="zh-CN" sz="1600" kern="100">
                          <a:latin typeface="Times New Roman"/>
                          <a:ea typeface="宋体"/>
                          <a:cs typeface="Times New Roman"/>
                        </a:rPr>
                        <a:t>以字符码的形式返回请求体</a:t>
                      </a:r>
                      <a:endParaRPr lang="zh-CN" sz="1600" kern="100">
                        <a:latin typeface="Calibri"/>
                        <a:ea typeface="宋体"/>
                        <a:cs typeface="Times New Roman"/>
                      </a:endParaRPr>
                    </a:p>
                  </a:txBody>
                  <a:tcPr marL="68580" marR="68580" marT="0" marB="0" anchor="ctr"/>
                </a:tc>
              </a:tr>
              <a:tr h="370840">
                <a:tc>
                  <a:txBody>
                    <a:bodyPr/>
                    <a:lstStyle/>
                    <a:p>
                      <a:pPr algn="just">
                        <a:spcAft>
                          <a:spcPts val="0"/>
                        </a:spcAft>
                      </a:pPr>
                      <a:r>
                        <a:rPr lang="en-US" sz="1600" kern="100">
                          <a:latin typeface="Times New Roman"/>
                          <a:ea typeface="宋体"/>
                          <a:cs typeface="Times New Roman"/>
                        </a:rPr>
                        <a:t>String getRemoteAddr()</a:t>
                      </a:r>
                      <a:endParaRPr lang="zh-CN" sz="1600" kern="100">
                        <a:latin typeface="Calibri"/>
                        <a:ea typeface="宋体"/>
                        <a:cs typeface="Times New Roman"/>
                      </a:endParaRPr>
                    </a:p>
                  </a:txBody>
                  <a:tcPr marL="68580" marR="68580" marT="0" marB="0" anchor="ctr"/>
                </a:tc>
                <a:tc>
                  <a:txBody>
                    <a:bodyPr/>
                    <a:lstStyle/>
                    <a:p>
                      <a:pPr algn="just">
                        <a:spcAft>
                          <a:spcPts val="0"/>
                        </a:spcAft>
                      </a:pPr>
                      <a:r>
                        <a:rPr lang="zh-CN" sz="1600" kern="100">
                          <a:latin typeface="Times New Roman"/>
                          <a:ea typeface="宋体"/>
                          <a:cs typeface="Times New Roman"/>
                        </a:rPr>
                        <a:t>返回客户端的</a:t>
                      </a:r>
                      <a:r>
                        <a:rPr lang="en-US" sz="1600" kern="100">
                          <a:latin typeface="Times New Roman"/>
                          <a:ea typeface="宋体"/>
                          <a:cs typeface="Times New Roman"/>
                        </a:rPr>
                        <a:t>IP</a:t>
                      </a:r>
                      <a:r>
                        <a:rPr lang="zh-CN" sz="1600" kern="100">
                          <a:latin typeface="Times New Roman"/>
                          <a:ea typeface="宋体"/>
                          <a:cs typeface="Times New Roman"/>
                        </a:rPr>
                        <a:t>地址</a:t>
                      </a:r>
                      <a:endParaRPr lang="zh-CN" sz="1600" kern="100">
                        <a:latin typeface="Calibri"/>
                        <a:ea typeface="宋体"/>
                        <a:cs typeface="Times New Roman"/>
                      </a:endParaRPr>
                    </a:p>
                  </a:txBody>
                  <a:tcPr marL="68580" marR="68580" marT="0" marB="0" anchor="ctr"/>
                </a:tc>
              </a:tr>
              <a:tr h="370840">
                <a:tc>
                  <a:txBody>
                    <a:bodyPr/>
                    <a:lstStyle/>
                    <a:p>
                      <a:pPr algn="just">
                        <a:spcAft>
                          <a:spcPts val="0"/>
                        </a:spcAft>
                      </a:pPr>
                      <a:r>
                        <a:rPr lang="en-US" sz="1600" kern="100">
                          <a:latin typeface="Times New Roman"/>
                          <a:ea typeface="宋体"/>
                          <a:cs typeface="Times New Roman"/>
                        </a:rPr>
                        <a:t>String getRemoteHost()</a:t>
                      </a:r>
                      <a:endParaRPr lang="zh-CN" sz="1600" kern="100">
                        <a:latin typeface="Calibri"/>
                        <a:ea typeface="宋体"/>
                        <a:cs typeface="Times New Roman"/>
                      </a:endParaRPr>
                    </a:p>
                  </a:txBody>
                  <a:tcPr marL="68580" marR="68580" marT="0" marB="0" anchor="ctr"/>
                </a:tc>
                <a:tc>
                  <a:txBody>
                    <a:bodyPr/>
                    <a:lstStyle/>
                    <a:p>
                      <a:pPr algn="just">
                        <a:spcAft>
                          <a:spcPts val="0"/>
                        </a:spcAft>
                      </a:pPr>
                      <a:r>
                        <a:rPr lang="zh-CN" sz="1600" kern="100">
                          <a:latin typeface="Times New Roman"/>
                          <a:ea typeface="宋体"/>
                          <a:cs typeface="Times New Roman"/>
                        </a:rPr>
                        <a:t>返回客户端的主机名</a:t>
                      </a:r>
                      <a:endParaRPr lang="zh-CN" sz="1600" kern="100">
                        <a:latin typeface="Calibri"/>
                        <a:ea typeface="宋体"/>
                        <a:cs typeface="Times New Roman"/>
                      </a:endParaRPr>
                    </a:p>
                  </a:txBody>
                  <a:tcPr marL="68580" marR="68580" marT="0" marB="0" anchor="ctr"/>
                </a:tc>
              </a:tr>
              <a:tr h="370840">
                <a:tc>
                  <a:txBody>
                    <a:bodyPr/>
                    <a:lstStyle/>
                    <a:p>
                      <a:pPr algn="just">
                        <a:spcAft>
                          <a:spcPts val="0"/>
                        </a:spcAft>
                      </a:pPr>
                      <a:r>
                        <a:rPr lang="en-US" sz="1600" kern="100">
                          <a:latin typeface="Times New Roman"/>
                          <a:ea typeface="宋体"/>
                          <a:cs typeface="Times New Roman"/>
                        </a:rPr>
                        <a:t>String getScheme()</a:t>
                      </a:r>
                      <a:endParaRPr lang="zh-CN" sz="1600" kern="100">
                        <a:latin typeface="Calibri"/>
                        <a:ea typeface="宋体"/>
                        <a:cs typeface="Times New Roman"/>
                      </a:endParaRPr>
                    </a:p>
                  </a:txBody>
                  <a:tcPr marL="68580" marR="68580" marT="0" marB="0" anchor="ctr"/>
                </a:tc>
                <a:tc>
                  <a:txBody>
                    <a:bodyPr/>
                    <a:lstStyle/>
                    <a:p>
                      <a:pPr algn="just">
                        <a:spcAft>
                          <a:spcPts val="0"/>
                        </a:spcAft>
                      </a:pPr>
                      <a:r>
                        <a:rPr lang="zh-CN" sz="1600" kern="100">
                          <a:latin typeface="Times New Roman"/>
                          <a:ea typeface="宋体"/>
                          <a:cs typeface="Times New Roman"/>
                        </a:rPr>
                        <a:t>返回请求所用的协议名称，如</a:t>
                      </a:r>
                      <a:r>
                        <a:rPr lang="en-US" sz="1600" kern="100">
                          <a:latin typeface="Times New Roman"/>
                          <a:ea typeface="宋体"/>
                          <a:cs typeface="Times New Roman"/>
                        </a:rPr>
                        <a:t>HTTP</a:t>
                      </a:r>
                      <a:r>
                        <a:rPr lang="zh-CN" sz="1600" kern="100">
                          <a:latin typeface="Times New Roman"/>
                          <a:ea typeface="宋体"/>
                          <a:cs typeface="Times New Roman"/>
                        </a:rPr>
                        <a:t>，</a:t>
                      </a:r>
                      <a:r>
                        <a:rPr lang="en-US" sz="1600" kern="100">
                          <a:latin typeface="Times New Roman"/>
                          <a:ea typeface="宋体"/>
                          <a:cs typeface="Times New Roman"/>
                        </a:rPr>
                        <a:t>HTTPS</a:t>
                      </a:r>
                      <a:r>
                        <a:rPr lang="zh-CN" sz="1600" kern="100">
                          <a:latin typeface="Times New Roman"/>
                          <a:ea typeface="宋体"/>
                          <a:cs typeface="Times New Roman"/>
                        </a:rPr>
                        <a:t>，</a:t>
                      </a:r>
                      <a:r>
                        <a:rPr lang="en-US" sz="1600" kern="100">
                          <a:latin typeface="Times New Roman"/>
                          <a:ea typeface="宋体"/>
                          <a:cs typeface="Times New Roman"/>
                        </a:rPr>
                        <a:t>FTP</a:t>
                      </a:r>
                      <a:r>
                        <a:rPr lang="zh-CN" sz="1600" kern="100">
                          <a:latin typeface="Times New Roman"/>
                          <a:ea typeface="宋体"/>
                          <a:cs typeface="Times New Roman"/>
                        </a:rPr>
                        <a:t>等</a:t>
                      </a:r>
                      <a:endParaRPr lang="zh-CN" sz="1600" kern="100">
                        <a:latin typeface="Calibri"/>
                        <a:ea typeface="宋体"/>
                        <a:cs typeface="Times New Roman"/>
                      </a:endParaRPr>
                    </a:p>
                  </a:txBody>
                  <a:tcPr marL="68580" marR="68580" marT="0" marB="0" anchor="ctr"/>
                </a:tc>
              </a:tr>
              <a:tr h="370840">
                <a:tc>
                  <a:txBody>
                    <a:bodyPr/>
                    <a:lstStyle/>
                    <a:p>
                      <a:pPr algn="just">
                        <a:spcAft>
                          <a:spcPts val="0"/>
                        </a:spcAft>
                      </a:pPr>
                      <a:r>
                        <a:rPr lang="en-US" sz="1600" kern="100">
                          <a:latin typeface="Times New Roman"/>
                          <a:ea typeface="宋体"/>
                          <a:cs typeface="Times New Roman"/>
                        </a:rPr>
                        <a:t>String getServerName()</a:t>
                      </a:r>
                      <a:endParaRPr lang="zh-CN" sz="1600" kern="100">
                        <a:latin typeface="Calibri"/>
                        <a:ea typeface="宋体"/>
                        <a:cs typeface="Times New Roman"/>
                      </a:endParaRPr>
                    </a:p>
                  </a:txBody>
                  <a:tcPr marL="68580" marR="68580" marT="0" marB="0" anchor="ctr"/>
                </a:tc>
                <a:tc>
                  <a:txBody>
                    <a:bodyPr/>
                    <a:lstStyle/>
                    <a:p>
                      <a:pPr algn="just">
                        <a:spcAft>
                          <a:spcPts val="0"/>
                        </a:spcAft>
                      </a:pPr>
                      <a:r>
                        <a:rPr lang="zh-CN" sz="1600" kern="100">
                          <a:latin typeface="Times New Roman"/>
                          <a:ea typeface="宋体"/>
                          <a:cs typeface="Times New Roman"/>
                        </a:rPr>
                        <a:t>获得服务器的名称，若没有设定服务器域名，则返回其</a:t>
                      </a:r>
                      <a:r>
                        <a:rPr lang="en-US" sz="1600" kern="100">
                          <a:latin typeface="Times New Roman"/>
                          <a:ea typeface="宋体"/>
                          <a:cs typeface="Times New Roman"/>
                        </a:rPr>
                        <a:t>IP</a:t>
                      </a:r>
                      <a:r>
                        <a:rPr lang="zh-CN" sz="1600" kern="100">
                          <a:latin typeface="Times New Roman"/>
                          <a:ea typeface="宋体"/>
                          <a:cs typeface="Times New Roman"/>
                        </a:rPr>
                        <a:t>地址</a:t>
                      </a:r>
                      <a:endParaRPr lang="zh-CN" sz="1600" kern="100">
                        <a:latin typeface="Calibri"/>
                        <a:ea typeface="宋体"/>
                        <a:cs typeface="Times New Roman"/>
                      </a:endParaRPr>
                    </a:p>
                  </a:txBody>
                  <a:tcPr marL="68580" marR="68580" marT="0" marB="0" anchor="ctr"/>
                </a:tc>
              </a:tr>
              <a:tr h="370840">
                <a:tc>
                  <a:txBody>
                    <a:bodyPr/>
                    <a:lstStyle/>
                    <a:p>
                      <a:pPr algn="just">
                        <a:spcAft>
                          <a:spcPts val="0"/>
                        </a:spcAft>
                      </a:pPr>
                      <a:r>
                        <a:rPr lang="en-US" sz="1600" kern="100">
                          <a:latin typeface="Times New Roman"/>
                          <a:ea typeface="宋体"/>
                          <a:cs typeface="Times New Roman"/>
                        </a:rPr>
                        <a:t>int getServerPort()</a:t>
                      </a:r>
                      <a:endParaRPr lang="zh-CN" sz="1600" kern="100">
                        <a:latin typeface="Calibri"/>
                        <a:ea typeface="宋体"/>
                        <a:cs typeface="Times New Roman"/>
                      </a:endParaRPr>
                    </a:p>
                  </a:txBody>
                  <a:tcPr marL="68580" marR="68580" marT="0" marB="0" anchor="ctr"/>
                </a:tc>
                <a:tc>
                  <a:txBody>
                    <a:bodyPr/>
                    <a:lstStyle/>
                    <a:p>
                      <a:pPr algn="just">
                        <a:spcAft>
                          <a:spcPts val="0"/>
                        </a:spcAft>
                      </a:pPr>
                      <a:r>
                        <a:rPr lang="zh-CN" sz="1600" kern="100">
                          <a:latin typeface="Times New Roman"/>
                          <a:ea typeface="宋体"/>
                          <a:cs typeface="Times New Roman"/>
                        </a:rPr>
                        <a:t>返回服务器的端口号</a:t>
                      </a:r>
                      <a:endParaRPr lang="zh-CN" sz="1600" kern="100">
                        <a:latin typeface="Calibri"/>
                        <a:ea typeface="宋体"/>
                        <a:cs typeface="Times New Roman"/>
                      </a:endParaRPr>
                    </a:p>
                  </a:txBody>
                  <a:tcPr marL="68580" marR="68580" marT="0" marB="0" anchor="ctr"/>
                </a:tc>
              </a:tr>
              <a:tr h="370840">
                <a:tc>
                  <a:txBody>
                    <a:bodyPr/>
                    <a:lstStyle/>
                    <a:p>
                      <a:pPr algn="just">
                        <a:spcAft>
                          <a:spcPts val="0"/>
                        </a:spcAft>
                      </a:pPr>
                      <a:r>
                        <a:rPr lang="en-US" sz="1600" kern="100">
                          <a:latin typeface="Times New Roman"/>
                          <a:ea typeface="宋体"/>
                          <a:cs typeface="Times New Roman"/>
                        </a:rPr>
                        <a:t>String getServletPath()</a:t>
                      </a:r>
                      <a:endParaRPr lang="zh-CN" sz="1600" kern="100">
                        <a:latin typeface="Calibri"/>
                        <a:ea typeface="宋体"/>
                        <a:cs typeface="Times New Roman"/>
                      </a:endParaRPr>
                    </a:p>
                  </a:txBody>
                  <a:tcPr marL="68580" marR="68580" marT="0" marB="0" anchor="ctr"/>
                </a:tc>
                <a:tc>
                  <a:txBody>
                    <a:bodyPr/>
                    <a:lstStyle/>
                    <a:p>
                      <a:pPr algn="just">
                        <a:spcAft>
                          <a:spcPts val="0"/>
                        </a:spcAft>
                      </a:pPr>
                      <a:r>
                        <a:rPr lang="zh-CN" sz="1600" kern="100">
                          <a:latin typeface="Times New Roman"/>
                          <a:ea typeface="宋体"/>
                          <a:cs typeface="Times New Roman"/>
                        </a:rPr>
                        <a:t>获得请求</a:t>
                      </a:r>
                      <a:r>
                        <a:rPr lang="en-US" sz="1600" kern="100">
                          <a:latin typeface="Times New Roman"/>
                          <a:ea typeface="宋体"/>
                          <a:cs typeface="Times New Roman"/>
                        </a:rPr>
                        <a:t>JSP</a:t>
                      </a:r>
                      <a:r>
                        <a:rPr lang="zh-CN" sz="1600" kern="100">
                          <a:latin typeface="Times New Roman"/>
                          <a:ea typeface="宋体"/>
                          <a:cs typeface="Times New Roman"/>
                        </a:rPr>
                        <a:t>页面的名称</a:t>
                      </a:r>
                      <a:endParaRPr lang="zh-CN" sz="1600" kern="100">
                        <a:latin typeface="Calibri"/>
                        <a:ea typeface="宋体"/>
                        <a:cs typeface="Times New Roman"/>
                      </a:endParaRPr>
                    </a:p>
                  </a:txBody>
                  <a:tcPr marL="68580" marR="68580" marT="0" marB="0" anchor="ctr"/>
                </a:tc>
              </a:tr>
              <a:tr h="370840">
                <a:tc>
                  <a:txBody>
                    <a:bodyPr/>
                    <a:lstStyle/>
                    <a:p>
                      <a:pPr algn="just">
                        <a:spcAft>
                          <a:spcPts val="0"/>
                        </a:spcAft>
                      </a:pPr>
                      <a:r>
                        <a:rPr lang="en-US" sz="1600" kern="100">
                          <a:latin typeface="Times New Roman"/>
                          <a:ea typeface="宋体"/>
                          <a:cs typeface="Times New Roman"/>
                        </a:rPr>
                        <a:t>boolean getSession()</a:t>
                      </a:r>
                      <a:endParaRPr lang="zh-CN" sz="1600" kern="100">
                        <a:latin typeface="Calibri"/>
                        <a:ea typeface="宋体"/>
                        <a:cs typeface="Times New Roman"/>
                      </a:endParaRPr>
                    </a:p>
                  </a:txBody>
                  <a:tcPr marL="68580" marR="68580" marT="0" marB="0" anchor="ctr"/>
                </a:tc>
                <a:tc>
                  <a:txBody>
                    <a:bodyPr/>
                    <a:lstStyle/>
                    <a:p>
                      <a:pPr algn="just">
                        <a:spcAft>
                          <a:spcPts val="0"/>
                        </a:spcAft>
                      </a:pPr>
                      <a:r>
                        <a:rPr lang="zh-CN" sz="1600" kern="100">
                          <a:latin typeface="Times New Roman"/>
                          <a:ea typeface="宋体"/>
                          <a:cs typeface="Times New Roman"/>
                        </a:rPr>
                        <a:t>返回和当前客户端请求相关联的</a:t>
                      </a:r>
                      <a:r>
                        <a:rPr lang="en-US" sz="1600" kern="100">
                          <a:latin typeface="Times New Roman"/>
                          <a:ea typeface="宋体"/>
                          <a:cs typeface="Times New Roman"/>
                        </a:rPr>
                        <a:t>HttpSession</a:t>
                      </a:r>
                      <a:r>
                        <a:rPr lang="zh-CN" sz="1600" kern="100">
                          <a:latin typeface="Times New Roman"/>
                          <a:ea typeface="宋体"/>
                          <a:cs typeface="Times New Roman"/>
                        </a:rPr>
                        <a:t>对象</a:t>
                      </a:r>
                      <a:endParaRPr lang="zh-CN" sz="1600" kern="100">
                        <a:latin typeface="Calibri"/>
                        <a:ea typeface="宋体"/>
                        <a:cs typeface="Times New Roman"/>
                      </a:endParaRPr>
                    </a:p>
                  </a:txBody>
                  <a:tcPr marL="68580" marR="68580" marT="0" marB="0" anchor="ctr"/>
                </a:tc>
              </a:tr>
              <a:tr h="370840">
                <a:tc>
                  <a:txBody>
                    <a:bodyPr/>
                    <a:lstStyle/>
                    <a:p>
                      <a:pPr algn="just">
                        <a:spcAft>
                          <a:spcPts val="0"/>
                        </a:spcAft>
                      </a:pPr>
                      <a:r>
                        <a:rPr lang="en-US" sz="1600" kern="100">
                          <a:latin typeface="Times New Roman"/>
                          <a:ea typeface="宋体"/>
                          <a:cs typeface="Times New Roman"/>
                        </a:rPr>
                        <a:t>boolean isSecure()</a:t>
                      </a:r>
                      <a:endParaRPr lang="zh-CN" sz="1600" kern="100">
                        <a:latin typeface="Calibri"/>
                        <a:ea typeface="宋体"/>
                        <a:cs typeface="Times New Roman"/>
                      </a:endParaRPr>
                    </a:p>
                  </a:txBody>
                  <a:tcPr marL="68580" marR="68580" marT="0" marB="0" anchor="ctr"/>
                </a:tc>
                <a:tc>
                  <a:txBody>
                    <a:bodyPr/>
                    <a:lstStyle/>
                    <a:p>
                      <a:pPr algn="just">
                        <a:spcAft>
                          <a:spcPts val="0"/>
                        </a:spcAft>
                      </a:pPr>
                      <a:r>
                        <a:rPr lang="zh-CN" sz="1600" kern="100">
                          <a:latin typeface="Times New Roman"/>
                          <a:ea typeface="宋体"/>
                          <a:cs typeface="Times New Roman"/>
                        </a:rPr>
                        <a:t>判断客户机是否以安全的访问方式访问服务器</a:t>
                      </a:r>
                      <a:endParaRPr lang="zh-CN" sz="1600" kern="100">
                        <a:latin typeface="Calibri"/>
                        <a:ea typeface="宋体"/>
                        <a:cs typeface="Times New Roman"/>
                      </a:endParaRPr>
                    </a:p>
                  </a:txBody>
                  <a:tcPr marL="68580" marR="68580" marT="0" marB="0" anchor="ctr"/>
                </a:tc>
              </a:tr>
              <a:tr h="370840">
                <a:tc>
                  <a:txBody>
                    <a:bodyPr/>
                    <a:lstStyle/>
                    <a:p>
                      <a:pPr algn="just">
                        <a:spcAft>
                          <a:spcPts val="0"/>
                        </a:spcAft>
                      </a:pPr>
                      <a:r>
                        <a:rPr lang="en-US" sz="1600" kern="100">
                          <a:latin typeface="Times New Roman"/>
                          <a:ea typeface="宋体"/>
                          <a:cs typeface="Times New Roman"/>
                        </a:rPr>
                        <a:t>void removeAttribute(String name)</a:t>
                      </a:r>
                      <a:endParaRPr lang="zh-CN" sz="1600" kern="100">
                        <a:latin typeface="Calibri"/>
                        <a:ea typeface="宋体"/>
                        <a:cs typeface="Times New Roman"/>
                      </a:endParaRPr>
                    </a:p>
                  </a:txBody>
                  <a:tcPr marL="68580" marR="68580" marT="0" marB="0" anchor="ctr"/>
                </a:tc>
                <a:tc>
                  <a:txBody>
                    <a:bodyPr/>
                    <a:lstStyle/>
                    <a:p>
                      <a:pPr algn="just">
                        <a:spcAft>
                          <a:spcPts val="0"/>
                        </a:spcAft>
                      </a:pPr>
                      <a:r>
                        <a:rPr lang="zh-CN" sz="1600" kern="100">
                          <a:latin typeface="Times New Roman"/>
                          <a:ea typeface="宋体"/>
                          <a:cs typeface="Times New Roman"/>
                        </a:rPr>
                        <a:t>删除名称为</a:t>
                      </a:r>
                      <a:r>
                        <a:rPr lang="en-US" sz="1600" kern="100">
                          <a:latin typeface="Times New Roman"/>
                          <a:ea typeface="宋体"/>
                          <a:cs typeface="Times New Roman"/>
                        </a:rPr>
                        <a:t>name</a:t>
                      </a:r>
                      <a:r>
                        <a:rPr lang="zh-CN" sz="1600" kern="100">
                          <a:latin typeface="Times New Roman"/>
                          <a:ea typeface="宋体"/>
                          <a:cs typeface="Times New Roman"/>
                        </a:rPr>
                        <a:t>的</a:t>
                      </a:r>
                      <a:r>
                        <a:rPr lang="en-US" sz="1600" kern="100">
                          <a:latin typeface="Times New Roman"/>
                          <a:ea typeface="宋体"/>
                          <a:cs typeface="Times New Roman"/>
                        </a:rPr>
                        <a:t>request</a:t>
                      </a:r>
                      <a:r>
                        <a:rPr lang="zh-CN" sz="1600" kern="100">
                          <a:latin typeface="Times New Roman"/>
                          <a:ea typeface="宋体"/>
                          <a:cs typeface="Times New Roman"/>
                        </a:rPr>
                        <a:t>参数。</a:t>
                      </a:r>
                      <a:endParaRPr lang="zh-CN" sz="1600" kern="100">
                        <a:latin typeface="Calibri"/>
                        <a:ea typeface="宋体"/>
                        <a:cs typeface="Times New Roman"/>
                      </a:endParaRPr>
                    </a:p>
                  </a:txBody>
                  <a:tcPr marL="68580" marR="68580" marT="0" marB="0" anchor="ctr"/>
                </a:tc>
              </a:tr>
              <a:tr h="370840">
                <a:tc>
                  <a:txBody>
                    <a:bodyPr/>
                    <a:lstStyle/>
                    <a:p>
                      <a:pPr algn="just">
                        <a:spcAft>
                          <a:spcPts val="0"/>
                        </a:spcAft>
                      </a:pPr>
                      <a:r>
                        <a:rPr lang="en-US" sz="1600" kern="100">
                          <a:latin typeface="Times New Roman"/>
                          <a:ea typeface="宋体"/>
                          <a:cs typeface="Times New Roman"/>
                        </a:rPr>
                        <a:t>void setAttribute(String name,Object obj)</a:t>
                      </a:r>
                      <a:endParaRPr lang="zh-CN" sz="1600" kern="100">
                        <a:latin typeface="Calibri"/>
                        <a:ea typeface="宋体"/>
                        <a:cs typeface="Times New Roman"/>
                      </a:endParaRPr>
                    </a:p>
                  </a:txBody>
                  <a:tcPr marL="68580" marR="68580" marT="0" marB="0" anchor="ctr"/>
                </a:tc>
                <a:tc>
                  <a:txBody>
                    <a:bodyPr/>
                    <a:lstStyle/>
                    <a:p>
                      <a:pPr algn="just">
                        <a:spcAft>
                          <a:spcPts val="0"/>
                        </a:spcAft>
                      </a:pPr>
                      <a:r>
                        <a:rPr lang="zh-CN" sz="1600" kern="100" dirty="0">
                          <a:latin typeface="Times New Roman"/>
                          <a:ea typeface="宋体"/>
                          <a:cs typeface="Times New Roman"/>
                        </a:rPr>
                        <a:t>设置一个名称为</a:t>
                      </a:r>
                      <a:r>
                        <a:rPr lang="en-US" sz="1600" kern="100" dirty="0">
                          <a:latin typeface="Times New Roman"/>
                          <a:ea typeface="宋体"/>
                          <a:cs typeface="Times New Roman"/>
                        </a:rPr>
                        <a:t>name</a:t>
                      </a:r>
                      <a:r>
                        <a:rPr lang="zh-CN" sz="1600" kern="100" dirty="0">
                          <a:latin typeface="Times New Roman"/>
                          <a:ea typeface="宋体"/>
                          <a:cs typeface="Times New Roman"/>
                        </a:rPr>
                        <a:t>的参数，并且其值为</a:t>
                      </a:r>
                      <a:r>
                        <a:rPr lang="en-US" sz="1600" kern="100" dirty="0" err="1">
                          <a:latin typeface="Times New Roman"/>
                          <a:ea typeface="宋体"/>
                          <a:cs typeface="Times New Roman"/>
                        </a:rPr>
                        <a:t>obj</a:t>
                      </a:r>
                      <a:endParaRPr lang="zh-CN" sz="1600" kern="100" dirty="0">
                        <a:latin typeface="Calibri"/>
                        <a:ea typeface="宋体"/>
                        <a:cs typeface="Times New Roman"/>
                      </a:endParaRPr>
                    </a:p>
                  </a:txBody>
                  <a:tcPr marL="68580" marR="68580" marT="0" marB="0" anchor="ctr"/>
                </a:tc>
              </a:tr>
              <a:tr h="370840">
                <a:tc>
                  <a:txBody>
                    <a:bodyPr/>
                    <a:lstStyle/>
                    <a:p>
                      <a:pPr algn="just">
                        <a:spcAft>
                          <a:spcPts val="0"/>
                        </a:spcAft>
                      </a:pPr>
                      <a:r>
                        <a:rPr lang="en-US" sz="1600" kern="100" dirty="0">
                          <a:latin typeface="Times New Roman"/>
                          <a:ea typeface="宋体"/>
                          <a:cs typeface="Times New Roman"/>
                        </a:rPr>
                        <a:t>void </a:t>
                      </a:r>
                      <a:r>
                        <a:rPr lang="en-US" sz="1600" kern="100" dirty="0" err="1">
                          <a:latin typeface="Times New Roman"/>
                          <a:ea typeface="宋体"/>
                          <a:cs typeface="Times New Roman"/>
                        </a:rPr>
                        <a:t>setCharacterEncoding</a:t>
                      </a:r>
                      <a:r>
                        <a:rPr lang="en-US" sz="1600" kern="100" dirty="0">
                          <a:latin typeface="Times New Roman"/>
                          <a:ea typeface="宋体"/>
                          <a:cs typeface="Times New Roman"/>
                        </a:rPr>
                        <a:t>(String enc)</a:t>
                      </a:r>
                      <a:endParaRPr lang="zh-CN" sz="1600" kern="100" dirty="0">
                        <a:latin typeface="Calibri"/>
                        <a:ea typeface="宋体"/>
                        <a:cs typeface="Times New Roman"/>
                      </a:endParaRPr>
                    </a:p>
                  </a:txBody>
                  <a:tcPr marL="68580" marR="68580" marT="0" marB="0" anchor="ctr"/>
                </a:tc>
                <a:tc>
                  <a:txBody>
                    <a:bodyPr/>
                    <a:lstStyle/>
                    <a:p>
                      <a:pPr algn="just">
                        <a:spcAft>
                          <a:spcPts val="0"/>
                        </a:spcAft>
                      </a:pPr>
                      <a:r>
                        <a:rPr lang="zh-CN" sz="1600" kern="100" dirty="0">
                          <a:latin typeface="Times New Roman"/>
                          <a:ea typeface="宋体"/>
                          <a:cs typeface="Times New Roman"/>
                        </a:rPr>
                        <a:t>设置请求信息的字符编码为</a:t>
                      </a:r>
                      <a:r>
                        <a:rPr lang="en-US" sz="1600" kern="100" dirty="0">
                          <a:latin typeface="Times New Roman"/>
                          <a:ea typeface="宋体"/>
                          <a:cs typeface="Times New Roman"/>
                        </a:rPr>
                        <a:t>enc</a:t>
                      </a:r>
                      <a:endParaRPr lang="zh-CN" sz="1600" kern="100" dirty="0">
                        <a:latin typeface="Calibri"/>
                        <a:ea typeface="宋体"/>
                        <a:cs typeface="Times New Roman"/>
                      </a:endParaRPr>
                    </a:p>
                  </a:txBody>
                  <a:tcPr marL="68580" marR="68580" marT="0" marB="0" anchor="ctr"/>
                </a:tc>
              </a:tr>
            </a:tbl>
          </a:graphicData>
        </a:graphic>
      </p:graphicFrame>
      <p:sp>
        <p:nvSpPr>
          <p:cNvPr id="4" name="灯片编号占位符 3"/>
          <p:cNvSpPr>
            <a:spLocks noGrp="1"/>
          </p:cNvSpPr>
          <p:nvPr>
            <p:ph type="sldNum" sz="quarter" idx="15"/>
          </p:nvPr>
        </p:nvSpPr>
        <p:spPr/>
        <p:txBody>
          <a:bodyPr/>
          <a:lstStyle/>
          <a:p>
            <a:fld id="{0A9F2AF4-94C5-46B7-9CC1-72E6F50F7F54}" type="slidenum">
              <a:rPr lang="zh-CN" altLang="en-US" smtClean="0"/>
              <a:pPr/>
              <a:t>6</a:t>
            </a:fld>
            <a:endParaRPr lang="zh-CN" altLang="en-US"/>
          </a:p>
        </p:txBody>
      </p:sp>
      <p:sp>
        <p:nvSpPr>
          <p:cNvPr id="5" name="页脚占位符 4"/>
          <p:cNvSpPr>
            <a:spLocks noGrp="1"/>
          </p:cNvSpPr>
          <p:nvPr>
            <p:ph type="ftr" sz="quarter" idx="16"/>
          </p:nvPr>
        </p:nvSpPr>
        <p:spPr/>
        <p:txBody>
          <a:bodyPr vert="vert270"/>
          <a:lstStyle/>
          <a:p>
            <a:r>
              <a:rPr lang="zh-CN" altLang="en-US" dirty="0" smtClean="0"/>
              <a:t>清华大学出版社</a:t>
            </a:r>
            <a:endParaRPr lang="zh-CN"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 </a:t>
            </a:r>
            <a:r>
              <a:rPr lang="en-US" dirty="0" smtClean="0"/>
              <a:t>request</a:t>
            </a:r>
            <a:r>
              <a:rPr lang="zh-CN" altLang="en-US" dirty="0" smtClean="0"/>
              <a:t>对象</a:t>
            </a:r>
            <a:endParaRPr lang="zh-CN" altLang="en-US" dirty="0"/>
          </a:p>
        </p:txBody>
      </p:sp>
      <p:sp>
        <p:nvSpPr>
          <p:cNvPr id="3" name="内容占位符 2"/>
          <p:cNvSpPr>
            <a:spLocks noGrp="1"/>
          </p:cNvSpPr>
          <p:nvPr>
            <p:ph sz="quarter" idx="1"/>
          </p:nvPr>
        </p:nvSpPr>
        <p:spPr/>
        <p:txBody>
          <a:bodyPr/>
          <a:lstStyle/>
          <a:p>
            <a:r>
              <a:rPr lang="zh-CN" altLang="en-US" b="1" dirty="0" smtClean="0">
                <a:solidFill>
                  <a:srgbClr val="00B050"/>
                </a:solidFill>
              </a:rPr>
              <a:t>动手实践：</a:t>
            </a:r>
            <a:endParaRPr lang="en-US" altLang="zh-CN" b="1" dirty="0" smtClean="0">
              <a:solidFill>
                <a:srgbClr val="00B050"/>
              </a:solidFill>
            </a:endParaRPr>
          </a:p>
          <a:p>
            <a:pPr lvl="1"/>
            <a:r>
              <a:rPr lang="zh-CN" altLang="en-US" dirty="0" smtClean="0"/>
              <a:t>创建一个表单请求页面：</a:t>
            </a:r>
            <a:r>
              <a:rPr lang="en-US" altLang="zh-CN" dirty="0" smtClean="0"/>
              <a:t>reqeust.jsp</a:t>
            </a:r>
            <a:r>
              <a:rPr lang="zh-CN" altLang="en-US" dirty="0" smtClean="0"/>
              <a:t>；</a:t>
            </a:r>
            <a:endParaRPr lang="en-US" altLang="zh-CN" dirty="0" smtClean="0"/>
          </a:p>
          <a:p>
            <a:pPr lvl="1"/>
            <a:r>
              <a:rPr lang="zh-CN" altLang="en-US" dirty="0" smtClean="0"/>
              <a:t>创建一个显示客户端请求信息的页面：</a:t>
            </a:r>
            <a:r>
              <a:rPr lang="en-US" altLang="zh-CN" dirty="0" smtClean="0"/>
              <a:t>requestInfo.jsp</a:t>
            </a:r>
            <a:r>
              <a:rPr lang="zh-CN" altLang="en-US" dirty="0" smtClean="0"/>
              <a:t>；</a:t>
            </a:r>
          </a:p>
          <a:p>
            <a:pPr lvl="1"/>
            <a:r>
              <a:rPr lang="zh-CN" altLang="en-US" dirty="0" smtClean="0"/>
              <a:t>在</a:t>
            </a:r>
            <a:r>
              <a:rPr lang="en-US" altLang="zh-CN" dirty="0" smtClean="0"/>
              <a:t>requestInfo.jsp</a:t>
            </a:r>
            <a:r>
              <a:rPr lang="zh-CN" altLang="en-US" dirty="0" smtClean="0"/>
              <a:t>页面显示出客户端请求的表单域信息、</a:t>
            </a:r>
            <a:r>
              <a:rPr lang="en-US" altLang="zh-CN" dirty="0" smtClean="0"/>
              <a:t>IP</a:t>
            </a:r>
            <a:r>
              <a:rPr lang="zh-CN" altLang="en-US" dirty="0" smtClean="0"/>
              <a:t>地址、主机名、使用的协议、</a:t>
            </a:r>
            <a:r>
              <a:rPr lang="en-US" altLang="zh-CN" dirty="0" smtClean="0"/>
              <a:t>MIME</a:t>
            </a:r>
            <a:r>
              <a:rPr lang="zh-CN" altLang="en-US" dirty="0" smtClean="0"/>
              <a:t>类型等信息。</a:t>
            </a:r>
          </a:p>
          <a:p>
            <a:r>
              <a:rPr lang="zh-CN" altLang="en-US" b="1" dirty="0" smtClean="0">
                <a:solidFill>
                  <a:srgbClr val="00B050"/>
                </a:solidFill>
              </a:rPr>
              <a:t>目标：</a:t>
            </a:r>
            <a:endParaRPr lang="en-US" altLang="zh-CN" b="1" dirty="0" smtClean="0">
              <a:solidFill>
                <a:srgbClr val="00B050"/>
              </a:solidFill>
            </a:endParaRPr>
          </a:p>
          <a:p>
            <a:pPr lvl="1"/>
            <a:r>
              <a:rPr lang="zh-CN" altLang="en-US" dirty="0" smtClean="0"/>
              <a:t>进一步熟悉表单的创建与使用（</a:t>
            </a:r>
            <a:r>
              <a:rPr lang="en-US" altLang="zh-CN" dirty="0" smtClean="0"/>
              <a:t>action</a:t>
            </a:r>
            <a:r>
              <a:rPr lang="zh-CN" altLang="en-US" dirty="0" smtClean="0"/>
              <a:t>属性）；</a:t>
            </a:r>
            <a:endParaRPr lang="en-US" altLang="zh-CN" dirty="0" smtClean="0"/>
          </a:p>
          <a:p>
            <a:pPr lvl="1"/>
            <a:r>
              <a:rPr lang="zh-CN" altLang="en-US" dirty="0" smtClean="0"/>
              <a:t>理解与掌握</a:t>
            </a:r>
            <a:r>
              <a:rPr lang="en-US" altLang="zh-CN" dirty="0" smtClean="0"/>
              <a:t>request</a:t>
            </a:r>
            <a:r>
              <a:rPr lang="zh-CN" altLang="en-US" dirty="0" smtClean="0"/>
              <a:t>对象各方法之用法；</a:t>
            </a:r>
            <a:endParaRPr lang="en-US" altLang="zh-CN" dirty="0" smtClean="0"/>
          </a:p>
          <a:p>
            <a:pPr lvl="1"/>
            <a:r>
              <a:rPr lang="zh-CN" altLang="en-US" dirty="0" smtClean="0"/>
              <a:t>尽管</a:t>
            </a:r>
            <a:r>
              <a:rPr lang="en-US" altLang="zh-CN" dirty="0" smtClean="0"/>
              <a:t>HTTP</a:t>
            </a:r>
            <a:r>
              <a:rPr lang="zh-CN" altLang="en-US" dirty="0" smtClean="0"/>
              <a:t>协议是一种无状态的协议，但两个具有请求关系的页面之间可以通过</a:t>
            </a:r>
            <a:r>
              <a:rPr lang="en-US" altLang="zh-CN" dirty="0" smtClean="0"/>
              <a:t>request</a:t>
            </a:r>
            <a:r>
              <a:rPr lang="zh-CN" altLang="en-US" dirty="0" smtClean="0"/>
              <a:t>对象的</a:t>
            </a:r>
            <a:r>
              <a:rPr lang="en-US" altLang="zh-CN" dirty="0" err="1" smtClean="0"/>
              <a:t>setAttribute</a:t>
            </a:r>
            <a:r>
              <a:rPr lang="en-US" altLang="zh-CN" dirty="0" smtClean="0"/>
              <a:t>()</a:t>
            </a:r>
            <a:r>
              <a:rPr lang="zh-CN" altLang="en-US" dirty="0" smtClean="0"/>
              <a:t>与</a:t>
            </a:r>
            <a:r>
              <a:rPr lang="en-US" altLang="zh-CN" dirty="0" err="1" smtClean="0"/>
              <a:t>getAttribute</a:t>
            </a:r>
            <a:r>
              <a:rPr lang="en-US" altLang="zh-CN" dirty="0" smtClean="0"/>
              <a:t>()</a:t>
            </a:r>
            <a:r>
              <a:rPr lang="zh-CN" altLang="en-US" dirty="0" smtClean="0"/>
              <a:t>方法共享数据；</a:t>
            </a:r>
            <a:endParaRPr lang="en-US" altLang="zh-CN" dirty="0" smtClean="0"/>
          </a:p>
          <a:p>
            <a:pPr lvl="1"/>
            <a:r>
              <a:rPr lang="zh-CN" altLang="en-US" dirty="0" smtClean="0"/>
              <a:t>通过本次实践，还能发现哪些问题，请列举并思考。</a:t>
            </a:r>
            <a:endParaRPr lang="zh-CN" altLang="en-US" dirty="0"/>
          </a:p>
        </p:txBody>
      </p:sp>
      <p:sp>
        <p:nvSpPr>
          <p:cNvPr id="4" name="灯片编号占位符 3"/>
          <p:cNvSpPr>
            <a:spLocks noGrp="1"/>
          </p:cNvSpPr>
          <p:nvPr>
            <p:ph type="sldNum" sz="quarter" idx="15"/>
          </p:nvPr>
        </p:nvSpPr>
        <p:spPr/>
        <p:txBody>
          <a:bodyPr/>
          <a:lstStyle/>
          <a:p>
            <a:fld id="{0A9F2AF4-94C5-46B7-9CC1-72E6F50F7F54}" type="slidenum">
              <a:rPr lang="zh-CN" altLang="en-US" smtClean="0"/>
              <a:pPr/>
              <a:t>7</a:t>
            </a:fld>
            <a:endParaRPr lang="zh-CN" altLang="en-US"/>
          </a:p>
        </p:txBody>
      </p:sp>
      <p:sp>
        <p:nvSpPr>
          <p:cNvPr id="5" name="页脚占位符 4"/>
          <p:cNvSpPr>
            <a:spLocks noGrp="1"/>
          </p:cNvSpPr>
          <p:nvPr>
            <p:ph type="ftr" sz="quarter" idx="16"/>
          </p:nvPr>
        </p:nvSpPr>
        <p:spPr/>
        <p:txBody>
          <a:bodyPr vert="vert270"/>
          <a:lstStyle/>
          <a:p>
            <a:r>
              <a:rPr lang="zh-CN" altLang="en-US" dirty="0" smtClean="0"/>
              <a:t>清华大学出版社</a:t>
            </a:r>
            <a:endParaRPr lang="zh-C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 </a:t>
            </a:r>
            <a:r>
              <a:rPr lang="en-US" dirty="0" smtClean="0"/>
              <a:t>response</a:t>
            </a:r>
            <a:r>
              <a:rPr lang="zh-CN" altLang="en-US" dirty="0" smtClean="0"/>
              <a:t>对象</a:t>
            </a:r>
            <a:endParaRPr lang="zh-CN" altLang="en-US" dirty="0"/>
          </a:p>
        </p:txBody>
      </p:sp>
      <p:sp>
        <p:nvSpPr>
          <p:cNvPr id="3" name="内容占位符 2"/>
          <p:cNvSpPr>
            <a:spLocks noGrp="1"/>
          </p:cNvSpPr>
          <p:nvPr>
            <p:ph sz="quarter" idx="1"/>
          </p:nvPr>
        </p:nvSpPr>
        <p:spPr/>
        <p:txBody>
          <a:bodyPr>
            <a:normAutofit fontScale="92500" lnSpcReduction="10000"/>
          </a:bodyPr>
          <a:lstStyle/>
          <a:p>
            <a:r>
              <a:rPr lang="zh-CN" altLang="en-US" dirty="0" smtClean="0"/>
              <a:t>当客户端向</a:t>
            </a:r>
            <a:r>
              <a:rPr lang="en-US" dirty="0" smtClean="0"/>
              <a:t>Web</a:t>
            </a:r>
            <a:r>
              <a:rPr lang="zh-CN" altLang="en-US" dirty="0" smtClean="0"/>
              <a:t>服务器发送请求后，</a:t>
            </a:r>
            <a:r>
              <a:rPr lang="en-US" dirty="0" smtClean="0"/>
              <a:t>Web</a:t>
            </a:r>
            <a:r>
              <a:rPr lang="zh-CN" altLang="en-US" dirty="0" smtClean="0"/>
              <a:t>服务器接受请求并进行相应的响应（</a:t>
            </a:r>
            <a:r>
              <a:rPr lang="en-US" dirty="0" smtClean="0"/>
              <a:t>response</a:t>
            </a:r>
            <a:r>
              <a:rPr lang="zh-CN" altLang="en-US" dirty="0" smtClean="0"/>
              <a:t>），一个</a:t>
            </a:r>
            <a:r>
              <a:rPr lang="en-US" dirty="0" smtClean="0"/>
              <a:t>HTTP</a:t>
            </a:r>
            <a:r>
              <a:rPr lang="zh-CN" altLang="en-US" dirty="0" smtClean="0"/>
              <a:t>响应报文包括状态行（</a:t>
            </a:r>
            <a:r>
              <a:rPr lang="en-US" dirty="0" smtClean="0"/>
              <a:t>Status Line</a:t>
            </a:r>
            <a:r>
              <a:rPr lang="zh-CN" altLang="en-US" dirty="0" smtClean="0"/>
              <a:t>）、响应头（</a:t>
            </a:r>
            <a:r>
              <a:rPr lang="en-US" dirty="0" smtClean="0"/>
              <a:t>Header</a:t>
            </a:r>
            <a:r>
              <a:rPr lang="zh-CN" altLang="en-US" dirty="0" smtClean="0"/>
              <a:t>）、空行（</a:t>
            </a:r>
            <a:r>
              <a:rPr lang="en-US" dirty="0" smtClean="0"/>
              <a:t>Blank Line</a:t>
            </a:r>
            <a:r>
              <a:rPr lang="zh-CN" altLang="en-US" dirty="0" smtClean="0"/>
              <a:t>）和可选实体内容（</a:t>
            </a:r>
            <a:r>
              <a:rPr lang="en-US" dirty="0" smtClean="0"/>
              <a:t>Body</a:t>
            </a:r>
            <a:r>
              <a:rPr lang="zh-CN" altLang="en-US" dirty="0" smtClean="0"/>
              <a:t>）。</a:t>
            </a:r>
            <a:endParaRPr lang="en-US" altLang="zh-CN" dirty="0" smtClean="0"/>
          </a:p>
          <a:p>
            <a:pPr lvl="1">
              <a:buNone/>
            </a:pPr>
            <a:endParaRPr lang="en-US" dirty="0" smtClean="0"/>
          </a:p>
          <a:p>
            <a:pPr lvl="1">
              <a:buNone/>
            </a:pPr>
            <a:r>
              <a:rPr lang="en-US" dirty="0" smtClean="0"/>
              <a:t>HTTP/1.1 200 OK</a:t>
            </a:r>
            <a:endParaRPr lang="zh-CN" altLang="en-US" dirty="0" smtClean="0"/>
          </a:p>
          <a:p>
            <a:pPr lvl="1">
              <a:buNone/>
            </a:pPr>
            <a:r>
              <a:rPr lang="en-US" dirty="0" smtClean="0"/>
              <a:t>Date: Mon, 22 Mar 2011 08:07:21 GMT</a:t>
            </a:r>
            <a:endParaRPr lang="zh-CN" altLang="en-US" dirty="0" smtClean="0"/>
          </a:p>
          <a:p>
            <a:pPr lvl="1">
              <a:buNone/>
            </a:pPr>
            <a:r>
              <a:rPr lang="en-US" dirty="0" smtClean="0"/>
              <a:t>Content-Type: text/html; </a:t>
            </a:r>
            <a:r>
              <a:rPr lang="en-US" dirty="0" err="1" smtClean="0"/>
              <a:t>charset</a:t>
            </a:r>
            <a:r>
              <a:rPr lang="en-US" dirty="0" smtClean="0"/>
              <a:t>=UTF-8</a:t>
            </a:r>
            <a:endParaRPr lang="zh-CN" altLang="en-US" dirty="0" smtClean="0"/>
          </a:p>
          <a:p>
            <a:pPr lvl="1">
              <a:buNone/>
            </a:pPr>
            <a:r>
              <a:rPr lang="en-US" dirty="0" smtClean="0"/>
              <a:t>&lt;html&gt;</a:t>
            </a:r>
            <a:endParaRPr lang="zh-CN" altLang="en-US" dirty="0" smtClean="0"/>
          </a:p>
          <a:p>
            <a:pPr lvl="1">
              <a:buNone/>
            </a:pPr>
            <a:r>
              <a:rPr lang="en-US" dirty="0" smtClean="0"/>
              <a:t>      &lt;head&gt;&lt;/head&gt;</a:t>
            </a:r>
            <a:endParaRPr lang="zh-CN" altLang="en-US" dirty="0" smtClean="0"/>
          </a:p>
          <a:p>
            <a:pPr lvl="1">
              <a:buNone/>
            </a:pPr>
            <a:r>
              <a:rPr lang="en-US" dirty="0" smtClean="0"/>
              <a:t>      &lt;body&gt;</a:t>
            </a:r>
            <a:endParaRPr lang="zh-CN" altLang="en-US" dirty="0" smtClean="0"/>
          </a:p>
          <a:p>
            <a:pPr lvl="1">
              <a:buNone/>
            </a:pPr>
            <a:r>
              <a:rPr lang="en-US" dirty="0" smtClean="0"/>
              <a:t>            &lt;!—</a:t>
            </a:r>
            <a:r>
              <a:rPr lang="zh-CN" altLang="en-US" dirty="0" smtClean="0"/>
              <a:t>网页主体内容，此处省略不再给出。</a:t>
            </a:r>
            <a:r>
              <a:rPr lang="en-US" dirty="0" smtClean="0"/>
              <a:t>--&gt;</a:t>
            </a:r>
            <a:endParaRPr lang="zh-CN" altLang="en-US" dirty="0" smtClean="0"/>
          </a:p>
          <a:p>
            <a:pPr lvl="1">
              <a:buNone/>
            </a:pPr>
            <a:r>
              <a:rPr lang="en-US" dirty="0" smtClean="0"/>
              <a:t>      &lt;/body&gt;</a:t>
            </a:r>
            <a:endParaRPr lang="zh-CN" altLang="en-US" dirty="0" smtClean="0"/>
          </a:p>
          <a:p>
            <a:pPr lvl="1">
              <a:buNone/>
            </a:pPr>
            <a:r>
              <a:rPr lang="en-US" dirty="0" smtClean="0"/>
              <a:t>&lt;/html&gt;</a:t>
            </a:r>
            <a:endParaRPr lang="zh-CN" altLang="en-US" dirty="0" smtClean="0"/>
          </a:p>
        </p:txBody>
      </p:sp>
      <p:sp>
        <p:nvSpPr>
          <p:cNvPr id="4" name="灯片编号占位符 3"/>
          <p:cNvSpPr>
            <a:spLocks noGrp="1"/>
          </p:cNvSpPr>
          <p:nvPr>
            <p:ph type="sldNum" sz="quarter" idx="15"/>
          </p:nvPr>
        </p:nvSpPr>
        <p:spPr/>
        <p:txBody>
          <a:bodyPr/>
          <a:lstStyle/>
          <a:p>
            <a:fld id="{0A9F2AF4-94C5-46B7-9CC1-72E6F50F7F54}" type="slidenum">
              <a:rPr lang="zh-CN" altLang="en-US" smtClean="0"/>
              <a:pPr/>
              <a:t>8</a:t>
            </a:fld>
            <a:endParaRPr lang="zh-CN" altLang="en-US"/>
          </a:p>
        </p:txBody>
      </p:sp>
      <p:sp>
        <p:nvSpPr>
          <p:cNvPr id="5" name="页脚占位符 4"/>
          <p:cNvSpPr>
            <a:spLocks noGrp="1"/>
          </p:cNvSpPr>
          <p:nvPr>
            <p:ph type="ftr" sz="quarter" idx="16"/>
          </p:nvPr>
        </p:nvSpPr>
        <p:spPr/>
        <p:txBody>
          <a:bodyPr vert="vert270"/>
          <a:lstStyle/>
          <a:p>
            <a:r>
              <a:rPr lang="zh-CN" altLang="en-US" dirty="0" smtClean="0"/>
              <a:t>清华大学出版社</a:t>
            </a:r>
            <a:endParaRPr lang="zh-CN" altLang="en-US" dirty="0"/>
          </a:p>
        </p:txBody>
      </p:sp>
      <p:sp>
        <p:nvSpPr>
          <p:cNvPr id="6" name="线形标注 1(带强调线) 5"/>
          <p:cNvSpPr/>
          <p:nvPr/>
        </p:nvSpPr>
        <p:spPr>
          <a:xfrm>
            <a:off x="4000496" y="2857496"/>
            <a:ext cx="1714512" cy="428628"/>
          </a:xfrm>
          <a:prstGeom prst="accentCallout1">
            <a:avLst>
              <a:gd name="adj1" fmla="val 47194"/>
              <a:gd name="adj2" fmla="val -13320"/>
              <a:gd name="adj3" fmla="val 123787"/>
              <a:gd name="adj4" fmla="val -6280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200" dirty="0" smtClean="0"/>
              <a:t>状态行</a:t>
            </a:r>
            <a:endParaRPr lang="zh-CN" altLang="en-US" sz="1200" dirty="0"/>
          </a:p>
        </p:txBody>
      </p:sp>
      <p:sp>
        <p:nvSpPr>
          <p:cNvPr id="7" name="线形标注 1(带强调线) 6"/>
          <p:cNvSpPr/>
          <p:nvPr/>
        </p:nvSpPr>
        <p:spPr>
          <a:xfrm>
            <a:off x="6429388" y="3143248"/>
            <a:ext cx="1714512" cy="428628"/>
          </a:xfrm>
          <a:prstGeom prst="accentCallout1">
            <a:avLst>
              <a:gd name="adj1" fmla="val 47194"/>
              <a:gd name="adj2" fmla="val -13320"/>
              <a:gd name="adj3" fmla="val 123787"/>
              <a:gd name="adj4" fmla="val -6280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200" dirty="0" smtClean="0"/>
              <a:t>响应头</a:t>
            </a:r>
            <a:endParaRPr lang="zh-CN" altLang="en-US" sz="1200" dirty="0"/>
          </a:p>
        </p:txBody>
      </p:sp>
      <p:sp>
        <p:nvSpPr>
          <p:cNvPr id="8" name="线形标注 1(带强调线) 7"/>
          <p:cNvSpPr/>
          <p:nvPr/>
        </p:nvSpPr>
        <p:spPr>
          <a:xfrm>
            <a:off x="3857620" y="4429132"/>
            <a:ext cx="1714512" cy="428628"/>
          </a:xfrm>
          <a:prstGeom prst="accentCallout1">
            <a:avLst>
              <a:gd name="adj1" fmla="val 47194"/>
              <a:gd name="adj2" fmla="val -13320"/>
              <a:gd name="adj3" fmla="val 123787"/>
              <a:gd name="adj4" fmla="val -6280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200" dirty="0" smtClean="0"/>
              <a:t>可选实体内容</a:t>
            </a:r>
            <a:endParaRPr lang="zh-CN" altLang="en-US" sz="12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42892"/>
            <a:ext cx="7467600" cy="1143000"/>
          </a:xfrm>
        </p:spPr>
        <p:txBody>
          <a:bodyPr/>
          <a:lstStyle/>
          <a:p>
            <a:r>
              <a:rPr lang="en-US" altLang="zh-CN" dirty="0" smtClean="0"/>
              <a:t>2. </a:t>
            </a:r>
            <a:r>
              <a:rPr lang="en-US" dirty="0" smtClean="0"/>
              <a:t>response</a:t>
            </a:r>
            <a:r>
              <a:rPr lang="zh-CN" altLang="en-US" dirty="0" smtClean="0"/>
              <a:t>对象</a:t>
            </a:r>
            <a:endParaRPr lang="zh-CN" altLang="en-US" dirty="0"/>
          </a:p>
        </p:txBody>
      </p:sp>
      <p:sp>
        <p:nvSpPr>
          <p:cNvPr id="4" name="灯片编号占位符 3"/>
          <p:cNvSpPr>
            <a:spLocks noGrp="1"/>
          </p:cNvSpPr>
          <p:nvPr>
            <p:ph type="sldNum" sz="quarter" idx="15"/>
          </p:nvPr>
        </p:nvSpPr>
        <p:spPr/>
        <p:txBody>
          <a:bodyPr/>
          <a:lstStyle/>
          <a:p>
            <a:fld id="{0A9F2AF4-94C5-46B7-9CC1-72E6F50F7F54}" type="slidenum">
              <a:rPr lang="zh-CN" altLang="en-US" smtClean="0"/>
              <a:pPr/>
              <a:t>9</a:t>
            </a:fld>
            <a:endParaRPr lang="zh-CN" altLang="en-US"/>
          </a:p>
        </p:txBody>
      </p:sp>
      <p:sp>
        <p:nvSpPr>
          <p:cNvPr id="5" name="页脚占位符 4"/>
          <p:cNvSpPr>
            <a:spLocks noGrp="1"/>
          </p:cNvSpPr>
          <p:nvPr>
            <p:ph type="ftr" sz="quarter" idx="16"/>
          </p:nvPr>
        </p:nvSpPr>
        <p:spPr/>
        <p:txBody>
          <a:bodyPr vert="vert270"/>
          <a:lstStyle/>
          <a:p>
            <a:r>
              <a:rPr lang="zh-CN" altLang="en-US" dirty="0" smtClean="0"/>
              <a:t>清华大学出版社</a:t>
            </a:r>
            <a:endParaRPr lang="zh-CN" altLang="en-US" dirty="0"/>
          </a:p>
        </p:txBody>
      </p:sp>
      <p:graphicFrame>
        <p:nvGraphicFramePr>
          <p:cNvPr id="7" name="表格 6"/>
          <p:cNvGraphicFramePr>
            <a:graphicFrameLocks noGrp="1"/>
          </p:cNvGraphicFramePr>
          <p:nvPr/>
        </p:nvGraphicFramePr>
        <p:xfrm>
          <a:off x="857224" y="1571612"/>
          <a:ext cx="6858048" cy="4753475"/>
        </p:xfrm>
        <a:graphic>
          <a:graphicData uri="http://schemas.openxmlformats.org/drawingml/2006/table">
            <a:tbl>
              <a:tblPr>
                <a:tableStyleId>{2D5ABB26-0587-4C30-8999-92F81FD0307C}</a:tableStyleId>
              </a:tblPr>
              <a:tblGrid>
                <a:gridCol w="1285884"/>
                <a:gridCol w="1995067"/>
                <a:gridCol w="1005329"/>
                <a:gridCol w="2571768"/>
              </a:tblGrid>
              <a:tr h="235745">
                <a:tc>
                  <a:txBody>
                    <a:bodyPr/>
                    <a:lstStyle/>
                    <a:p>
                      <a:pPr algn="ctr">
                        <a:spcAft>
                          <a:spcPts val="0"/>
                        </a:spcAft>
                      </a:pPr>
                      <a:r>
                        <a:rPr lang="zh-CN" sz="1800" b="1" kern="100" dirty="0"/>
                        <a:t>状态码</a:t>
                      </a:r>
                      <a:endParaRPr lang="zh-CN" sz="1800" b="1" kern="100" dirty="0">
                        <a:latin typeface="Calibri"/>
                        <a:ea typeface="宋体"/>
                        <a:cs typeface="Times New Roman"/>
                      </a:endParaRPr>
                    </a:p>
                  </a:txBody>
                  <a:tcPr marL="68580" marR="68580" marT="0" marB="0"/>
                </a:tc>
                <a:tc>
                  <a:txBody>
                    <a:bodyPr/>
                    <a:lstStyle/>
                    <a:p>
                      <a:pPr algn="ctr">
                        <a:spcAft>
                          <a:spcPts val="0"/>
                        </a:spcAft>
                      </a:pPr>
                      <a:r>
                        <a:rPr lang="zh-CN" sz="1800" b="1" kern="100" dirty="0"/>
                        <a:t>说明</a:t>
                      </a:r>
                      <a:endParaRPr lang="zh-CN" sz="1800" b="1" kern="100" dirty="0">
                        <a:latin typeface="Calibri"/>
                        <a:ea typeface="宋体"/>
                        <a:cs typeface="Times New Roman"/>
                      </a:endParaRPr>
                    </a:p>
                  </a:txBody>
                  <a:tcPr marL="68580" marR="68580" marT="0" marB="0"/>
                </a:tc>
                <a:tc>
                  <a:txBody>
                    <a:bodyPr/>
                    <a:lstStyle/>
                    <a:p>
                      <a:pPr algn="ctr">
                        <a:spcAft>
                          <a:spcPts val="0"/>
                        </a:spcAft>
                      </a:pPr>
                      <a:r>
                        <a:rPr lang="zh-CN" sz="1800" b="1" kern="100" dirty="0"/>
                        <a:t>状态码</a:t>
                      </a:r>
                      <a:endParaRPr lang="zh-CN" sz="1800" b="1" kern="100" dirty="0">
                        <a:latin typeface="Calibri"/>
                        <a:ea typeface="宋体"/>
                        <a:cs typeface="Times New Roman"/>
                      </a:endParaRPr>
                    </a:p>
                  </a:txBody>
                  <a:tcPr marL="68580" marR="68580" marT="0" marB="0"/>
                </a:tc>
                <a:tc>
                  <a:txBody>
                    <a:bodyPr/>
                    <a:lstStyle/>
                    <a:p>
                      <a:pPr algn="ctr">
                        <a:spcAft>
                          <a:spcPts val="0"/>
                        </a:spcAft>
                      </a:pPr>
                      <a:r>
                        <a:rPr lang="zh-CN" sz="1800" b="1" kern="100" dirty="0"/>
                        <a:t>说明</a:t>
                      </a:r>
                      <a:endParaRPr lang="zh-CN" sz="1800" b="1" kern="100" dirty="0">
                        <a:latin typeface="Calibri"/>
                        <a:ea typeface="宋体"/>
                        <a:cs typeface="Times New Roman"/>
                      </a:endParaRPr>
                    </a:p>
                  </a:txBody>
                  <a:tcPr marL="68580" marR="68580" marT="0" marB="0"/>
                </a:tc>
              </a:tr>
              <a:tr h="235745">
                <a:tc>
                  <a:txBody>
                    <a:bodyPr/>
                    <a:lstStyle/>
                    <a:p>
                      <a:pPr algn="ctr">
                        <a:spcAft>
                          <a:spcPts val="0"/>
                        </a:spcAft>
                      </a:pPr>
                      <a:r>
                        <a:rPr lang="en-US" sz="1400" kern="100"/>
                        <a:t>100</a:t>
                      </a:r>
                      <a:endParaRPr lang="zh-CN" sz="1400" kern="100">
                        <a:latin typeface="Calibri"/>
                        <a:ea typeface="宋体"/>
                        <a:cs typeface="Times New Roman"/>
                      </a:endParaRPr>
                    </a:p>
                  </a:txBody>
                  <a:tcPr marL="68580" marR="68580" marT="0" marB="0"/>
                </a:tc>
                <a:tc>
                  <a:txBody>
                    <a:bodyPr/>
                    <a:lstStyle/>
                    <a:p>
                      <a:pPr algn="just">
                        <a:spcAft>
                          <a:spcPts val="0"/>
                        </a:spcAft>
                      </a:pPr>
                      <a:r>
                        <a:rPr lang="zh-CN" sz="1400" kern="100" dirty="0"/>
                        <a:t>继续</a:t>
                      </a:r>
                      <a:endParaRPr lang="zh-CN" sz="1400" kern="100" dirty="0">
                        <a:latin typeface="Calibri"/>
                        <a:ea typeface="宋体"/>
                        <a:cs typeface="Times New Roman"/>
                      </a:endParaRPr>
                    </a:p>
                  </a:txBody>
                  <a:tcPr marL="68580" marR="68580" marT="0" marB="0"/>
                </a:tc>
                <a:tc>
                  <a:txBody>
                    <a:bodyPr/>
                    <a:lstStyle/>
                    <a:p>
                      <a:pPr algn="ctr">
                        <a:spcAft>
                          <a:spcPts val="0"/>
                        </a:spcAft>
                      </a:pPr>
                      <a:r>
                        <a:rPr lang="en-US" sz="1400" kern="100"/>
                        <a:t>404</a:t>
                      </a:r>
                      <a:endParaRPr lang="zh-CN" sz="1400" kern="100">
                        <a:latin typeface="Calibri"/>
                        <a:ea typeface="宋体"/>
                        <a:cs typeface="Times New Roman"/>
                      </a:endParaRPr>
                    </a:p>
                  </a:txBody>
                  <a:tcPr marL="68580" marR="68580" marT="0" marB="0"/>
                </a:tc>
                <a:tc>
                  <a:txBody>
                    <a:bodyPr/>
                    <a:lstStyle/>
                    <a:p>
                      <a:pPr algn="just">
                        <a:spcAft>
                          <a:spcPts val="0"/>
                        </a:spcAft>
                      </a:pPr>
                      <a:r>
                        <a:rPr lang="zh-CN" sz="1400" kern="100"/>
                        <a:t>资源未找到</a:t>
                      </a:r>
                      <a:endParaRPr lang="zh-CN" sz="1400" kern="100">
                        <a:latin typeface="Calibri"/>
                        <a:ea typeface="宋体"/>
                        <a:cs typeface="Times New Roman"/>
                      </a:endParaRPr>
                    </a:p>
                  </a:txBody>
                  <a:tcPr marL="68580" marR="68580" marT="0" marB="0"/>
                </a:tc>
              </a:tr>
              <a:tr h="235745">
                <a:tc>
                  <a:txBody>
                    <a:bodyPr/>
                    <a:lstStyle/>
                    <a:p>
                      <a:pPr algn="ctr">
                        <a:spcAft>
                          <a:spcPts val="0"/>
                        </a:spcAft>
                      </a:pPr>
                      <a:r>
                        <a:rPr lang="en-US" sz="1400" kern="100" dirty="0"/>
                        <a:t>101</a:t>
                      </a:r>
                      <a:endParaRPr lang="zh-CN" sz="1400" kern="100" dirty="0">
                        <a:latin typeface="Calibri"/>
                        <a:ea typeface="宋体"/>
                        <a:cs typeface="Times New Roman"/>
                      </a:endParaRPr>
                    </a:p>
                  </a:txBody>
                  <a:tcPr marL="68580" marR="68580" marT="0" marB="0"/>
                </a:tc>
                <a:tc>
                  <a:txBody>
                    <a:bodyPr/>
                    <a:lstStyle/>
                    <a:p>
                      <a:pPr algn="just">
                        <a:spcAft>
                          <a:spcPts val="0"/>
                        </a:spcAft>
                      </a:pPr>
                      <a:r>
                        <a:rPr lang="zh-CN" sz="1400" kern="100"/>
                        <a:t>转换协议</a:t>
                      </a:r>
                      <a:endParaRPr lang="zh-CN" sz="1400" kern="100">
                        <a:latin typeface="Calibri"/>
                        <a:ea typeface="宋体"/>
                        <a:cs typeface="Times New Roman"/>
                      </a:endParaRPr>
                    </a:p>
                  </a:txBody>
                  <a:tcPr marL="68580" marR="68580" marT="0" marB="0"/>
                </a:tc>
                <a:tc>
                  <a:txBody>
                    <a:bodyPr/>
                    <a:lstStyle/>
                    <a:p>
                      <a:pPr algn="ctr">
                        <a:spcAft>
                          <a:spcPts val="0"/>
                        </a:spcAft>
                      </a:pPr>
                      <a:r>
                        <a:rPr lang="en-US" sz="1400" kern="100"/>
                        <a:t>405</a:t>
                      </a:r>
                      <a:endParaRPr lang="zh-CN" sz="1400" kern="100">
                        <a:latin typeface="Calibri"/>
                        <a:ea typeface="宋体"/>
                        <a:cs typeface="Times New Roman"/>
                      </a:endParaRPr>
                    </a:p>
                  </a:txBody>
                  <a:tcPr marL="68580" marR="68580" marT="0" marB="0"/>
                </a:tc>
                <a:tc>
                  <a:txBody>
                    <a:bodyPr/>
                    <a:lstStyle/>
                    <a:p>
                      <a:pPr algn="just">
                        <a:spcAft>
                          <a:spcPts val="0"/>
                        </a:spcAft>
                      </a:pPr>
                      <a:r>
                        <a:rPr lang="zh-CN" sz="1400" kern="100"/>
                        <a:t>方式不被允许</a:t>
                      </a:r>
                      <a:endParaRPr lang="zh-CN" sz="1400" kern="100">
                        <a:latin typeface="Calibri"/>
                        <a:ea typeface="宋体"/>
                        <a:cs typeface="Times New Roman"/>
                      </a:endParaRPr>
                    </a:p>
                  </a:txBody>
                  <a:tcPr marL="68580" marR="68580" marT="0" marB="0"/>
                </a:tc>
              </a:tr>
              <a:tr h="235745">
                <a:tc>
                  <a:txBody>
                    <a:bodyPr/>
                    <a:lstStyle/>
                    <a:p>
                      <a:pPr algn="ctr">
                        <a:spcAft>
                          <a:spcPts val="0"/>
                        </a:spcAft>
                      </a:pPr>
                      <a:r>
                        <a:rPr lang="en-US" sz="1400" kern="100"/>
                        <a:t>200</a:t>
                      </a:r>
                      <a:endParaRPr lang="zh-CN" sz="1400" kern="100">
                        <a:latin typeface="Calibri"/>
                        <a:ea typeface="宋体"/>
                        <a:cs typeface="Times New Roman"/>
                      </a:endParaRPr>
                    </a:p>
                  </a:txBody>
                  <a:tcPr marL="68580" marR="68580" marT="0" marB="0"/>
                </a:tc>
                <a:tc>
                  <a:txBody>
                    <a:bodyPr/>
                    <a:lstStyle/>
                    <a:p>
                      <a:pPr algn="just">
                        <a:spcAft>
                          <a:spcPts val="0"/>
                        </a:spcAft>
                      </a:pPr>
                      <a:r>
                        <a:rPr lang="en-US" sz="1400" kern="100"/>
                        <a:t>OK</a:t>
                      </a:r>
                      <a:r>
                        <a:rPr lang="zh-CN" sz="1400" kern="100"/>
                        <a:t>，成功</a:t>
                      </a:r>
                      <a:endParaRPr lang="zh-CN" sz="1400" kern="100">
                        <a:latin typeface="Calibri"/>
                        <a:ea typeface="宋体"/>
                        <a:cs typeface="Times New Roman"/>
                      </a:endParaRPr>
                    </a:p>
                  </a:txBody>
                  <a:tcPr marL="68580" marR="68580" marT="0" marB="0"/>
                </a:tc>
                <a:tc>
                  <a:txBody>
                    <a:bodyPr/>
                    <a:lstStyle/>
                    <a:p>
                      <a:pPr algn="ctr">
                        <a:spcAft>
                          <a:spcPts val="0"/>
                        </a:spcAft>
                      </a:pPr>
                      <a:r>
                        <a:rPr lang="en-US" sz="1400" kern="100"/>
                        <a:t>406</a:t>
                      </a:r>
                      <a:endParaRPr lang="zh-CN" sz="1400" kern="100">
                        <a:latin typeface="Calibri"/>
                        <a:ea typeface="宋体"/>
                        <a:cs typeface="Times New Roman"/>
                      </a:endParaRPr>
                    </a:p>
                  </a:txBody>
                  <a:tcPr marL="68580" marR="68580" marT="0" marB="0"/>
                </a:tc>
                <a:tc>
                  <a:txBody>
                    <a:bodyPr/>
                    <a:lstStyle/>
                    <a:p>
                      <a:pPr algn="just">
                        <a:spcAft>
                          <a:spcPts val="0"/>
                        </a:spcAft>
                      </a:pPr>
                      <a:r>
                        <a:rPr lang="zh-CN" sz="1400" kern="100"/>
                        <a:t>不接受的</a:t>
                      </a:r>
                      <a:endParaRPr lang="zh-CN" sz="1400" kern="100">
                        <a:latin typeface="Calibri"/>
                        <a:ea typeface="宋体"/>
                        <a:cs typeface="Times New Roman"/>
                      </a:endParaRPr>
                    </a:p>
                  </a:txBody>
                  <a:tcPr marL="68580" marR="68580" marT="0" marB="0"/>
                </a:tc>
              </a:tr>
              <a:tr h="235745">
                <a:tc>
                  <a:txBody>
                    <a:bodyPr/>
                    <a:lstStyle/>
                    <a:p>
                      <a:pPr algn="ctr">
                        <a:spcAft>
                          <a:spcPts val="0"/>
                        </a:spcAft>
                      </a:pPr>
                      <a:r>
                        <a:rPr lang="en-US" sz="1400" kern="100"/>
                        <a:t>201</a:t>
                      </a:r>
                      <a:endParaRPr lang="zh-CN" sz="1400" kern="100">
                        <a:latin typeface="Calibri"/>
                        <a:ea typeface="宋体"/>
                        <a:cs typeface="Times New Roman"/>
                      </a:endParaRPr>
                    </a:p>
                  </a:txBody>
                  <a:tcPr marL="68580" marR="68580" marT="0" marB="0"/>
                </a:tc>
                <a:tc>
                  <a:txBody>
                    <a:bodyPr/>
                    <a:lstStyle/>
                    <a:p>
                      <a:pPr algn="just">
                        <a:spcAft>
                          <a:spcPts val="0"/>
                        </a:spcAft>
                      </a:pPr>
                      <a:r>
                        <a:rPr lang="zh-CN" sz="1400" kern="100"/>
                        <a:t>已创建</a:t>
                      </a:r>
                      <a:endParaRPr lang="zh-CN" sz="1400" kern="100">
                        <a:latin typeface="Calibri"/>
                        <a:ea typeface="宋体"/>
                        <a:cs typeface="Times New Roman"/>
                      </a:endParaRPr>
                    </a:p>
                  </a:txBody>
                  <a:tcPr marL="68580" marR="68580" marT="0" marB="0"/>
                </a:tc>
                <a:tc>
                  <a:txBody>
                    <a:bodyPr/>
                    <a:lstStyle/>
                    <a:p>
                      <a:pPr algn="ctr">
                        <a:spcAft>
                          <a:spcPts val="0"/>
                        </a:spcAft>
                      </a:pPr>
                      <a:r>
                        <a:rPr lang="en-US" sz="1400" kern="100"/>
                        <a:t>407</a:t>
                      </a:r>
                      <a:endParaRPr lang="zh-CN" sz="1400" kern="100">
                        <a:latin typeface="Calibri"/>
                        <a:ea typeface="宋体"/>
                        <a:cs typeface="Times New Roman"/>
                      </a:endParaRPr>
                    </a:p>
                  </a:txBody>
                  <a:tcPr marL="68580" marR="68580" marT="0" marB="0"/>
                </a:tc>
                <a:tc>
                  <a:txBody>
                    <a:bodyPr/>
                    <a:lstStyle/>
                    <a:p>
                      <a:pPr algn="just">
                        <a:spcAft>
                          <a:spcPts val="0"/>
                        </a:spcAft>
                      </a:pPr>
                      <a:r>
                        <a:rPr lang="zh-CN" sz="1400" kern="100"/>
                        <a:t>需要代理验证</a:t>
                      </a:r>
                      <a:endParaRPr lang="zh-CN" sz="1400" kern="100">
                        <a:latin typeface="Calibri"/>
                        <a:ea typeface="宋体"/>
                        <a:cs typeface="Times New Roman"/>
                      </a:endParaRPr>
                    </a:p>
                  </a:txBody>
                  <a:tcPr marL="68580" marR="68580" marT="0" marB="0"/>
                </a:tc>
              </a:tr>
              <a:tr h="235745">
                <a:tc>
                  <a:txBody>
                    <a:bodyPr/>
                    <a:lstStyle/>
                    <a:p>
                      <a:pPr algn="ctr">
                        <a:spcAft>
                          <a:spcPts val="0"/>
                        </a:spcAft>
                      </a:pPr>
                      <a:r>
                        <a:rPr lang="en-US" sz="1400" kern="100"/>
                        <a:t>202</a:t>
                      </a:r>
                      <a:endParaRPr lang="zh-CN" sz="1400" kern="100">
                        <a:latin typeface="Calibri"/>
                        <a:ea typeface="宋体"/>
                        <a:cs typeface="Times New Roman"/>
                      </a:endParaRPr>
                    </a:p>
                  </a:txBody>
                  <a:tcPr marL="68580" marR="68580" marT="0" marB="0"/>
                </a:tc>
                <a:tc>
                  <a:txBody>
                    <a:bodyPr/>
                    <a:lstStyle/>
                    <a:p>
                      <a:pPr algn="just">
                        <a:spcAft>
                          <a:spcPts val="0"/>
                        </a:spcAft>
                      </a:pPr>
                      <a:r>
                        <a:rPr lang="zh-CN" sz="1400" kern="100"/>
                        <a:t>接受</a:t>
                      </a:r>
                      <a:endParaRPr lang="zh-CN" sz="1400" kern="100">
                        <a:latin typeface="Calibri"/>
                        <a:ea typeface="宋体"/>
                        <a:cs typeface="Times New Roman"/>
                      </a:endParaRPr>
                    </a:p>
                  </a:txBody>
                  <a:tcPr marL="68580" marR="68580" marT="0" marB="0"/>
                </a:tc>
                <a:tc>
                  <a:txBody>
                    <a:bodyPr/>
                    <a:lstStyle/>
                    <a:p>
                      <a:pPr algn="ctr">
                        <a:spcAft>
                          <a:spcPts val="0"/>
                        </a:spcAft>
                      </a:pPr>
                      <a:r>
                        <a:rPr lang="en-US" sz="1400" kern="100"/>
                        <a:t>408</a:t>
                      </a:r>
                      <a:endParaRPr lang="zh-CN" sz="1400" kern="100">
                        <a:latin typeface="Calibri"/>
                        <a:ea typeface="宋体"/>
                        <a:cs typeface="Times New Roman"/>
                      </a:endParaRPr>
                    </a:p>
                  </a:txBody>
                  <a:tcPr marL="68580" marR="68580" marT="0" marB="0"/>
                </a:tc>
                <a:tc>
                  <a:txBody>
                    <a:bodyPr/>
                    <a:lstStyle/>
                    <a:p>
                      <a:pPr algn="just">
                        <a:spcAft>
                          <a:spcPts val="0"/>
                        </a:spcAft>
                      </a:pPr>
                      <a:r>
                        <a:rPr lang="zh-CN" sz="1400" kern="100"/>
                        <a:t>请求超时</a:t>
                      </a:r>
                      <a:endParaRPr lang="zh-CN" sz="1400" kern="100">
                        <a:latin typeface="Calibri"/>
                        <a:ea typeface="宋体"/>
                        <a:cs typeface="Times New Roman"/>
                      </a:endParaRPr>
                    </a:p>
                  </a:txBody>
                  <a:tcPr marL="68580" marR="68580" marT="0" marB="0"/>
                </a:tc>
              </a:tr>
              <a:tr h="235745">
                <a:tc>
                  <a:txBody>
                    <a:bodyPr/>
                    <a:lstStyle/>
                    <a:p>
                      <a:pPr algn="ctr">
                        <a:spcAft>
                          <a:spcPts val="0"/>
                        </a:spcAft>
                      </a:pPr>
                      <a:r>
                        <a:rPr lang="en-US" sz="1400" kern="100"/>
                        <a:t>203</a:t>
                      </a:r>
                      <a:endParaRPr lang="zh-CN" sz="1400" kern="100">
                        <a:latin typeface="Calibri"/>
                        <a:ea typeface="宋体"/>
                        <a:cs typeface="Times New Roman"/>
                      </a:endParaRPr>
                    </a:p>
                  </a:txBody>
                  <a:tcPr marL="68580" marR="68580" marT="0" marB="0"/>
                </a:tc>
                <a:tc>
                  <a:txBody>
                    <a:bodyPr/>
                    <a:lstStyle/>
                    <a:p>
                      <a:pPr algn="just">
                        <a:spcAft>
                          <a:spcPts val="0"/>
                        </a:spcAft>
                      </a:pPr>
                      <a:r>
                        <a:rPr lang="zh-CN" sz="1400" kern="100"/>
                        <a:t>非权威消息</a:t>
                      </a:r>
                      <a:endParaRPr lang="zh-CN" sz="1400" kern="100">
                        <a:latin typeface="Calibri"/>
                        <a:ea typeface="宋体"/>
                        <a:cs typeface="Times New Roman"/>
                      </a:endParaRPr>
                    </a:p>
                  </a:txBody>
                  <a:tcPr marL="68580" marR="68580" marT="0" marB="0"/>
                </a:tc>
                <a:tc>
                  <a:txBody>
                    <a:bodyPr/>
                    <a:lstStyle/>
                    <a:p>
                      <a:pPr algn="ctr">
                        <a:spcAft>
                          <a:spcPts val="0"/>
                        </a:spcAft>
                      </a:pPr>
                      <a:r>
                        <a:rPr lang="en-US" sz="1400" kern="100"/>
                        <a:t>409</a:t>
                      </a:r>
                      <a:endParaRPr lang="zh-CN" sz="1400" kern="100">
                        <a:latin typeface="Calibri"/>
                        <a:ea typeface="宋体"/>
                        <a:cs typeface="Times New Roman"/>
                      </a:endParaRPr>
                    </a:p>
                  </a:txBody>
                  <a:tcPr marL="68580" marR="68580" marT="0" marB="0"/>
                </a:tc>
                <a:tc>
                  <a:txBody>
                    <a:bodyPr/>
                    <a:lstStyle/>
                    <a:p>
                      <a:pPr algn="just">
                        <a:spcAft>
                          <a:spcPts val="0"/>
                        </a:spcAft>
                      </a:pPr>
                      <a:r>
                        <a:rPr lang="zh-CN" sz="1400" kern="100"/>
                        <a:t>冲突</a:t>
                      </a:r>
                      <a:endParaRPr lang="zh-CN" sz="1400" kern="100">
                        <a:latin typeface="Calibri"/>
                        <a:ea typeface="宋体"/>
                        <a:cs typeface="Times New Roman"/>
                      </a:endParaRPr>
                    </a:p>
                  </a:txBody>
                  <a:tcPr marL="68580" marR="68580" marT="0" marB="0"/>
                </a:tc>
              </a:tr>
              <a:tr h="235745">
                <a:tc>
                  <a:txBody>
                    <a:bodyPr/>
                    <a:lstStyle/>
                    <a:p>
                      <a:pPr algn="ctr">
                        <a:spcAft>
                          <a:spcPts val="0"/>
                        </a:spcAft>
                      </a:pPr>
                      <a:r>
                        <a:rPr lang="en-US" sz="1400" kern="100"/>
                        <a:t>204</a:t>
                      </a:r>
                      <a:endParaRPr lang="zh-CN" sz="1400" kern="100">
                        <a:latin typeface="Calibri"/>
                        <a:ea typeface="宋体"/>
                        <a:cs typeface="Times New Roman"/>
                      </a:endParaRPr>
                    </a:p>
                  </a:txBody>
                  <a:tcPr marL="68580" marR="68580" marT="0" marB="0"/>
                </a:tc>
                <a:tc>
                  <a:txBody>
                    <a:bodyPr/>
                    <a:lstStyle/>
                    <a:p>
                      <a:pPr algn="just">
                        <a:spcAft>
                          <a:spcPts val="0"/>
                        </a:spcAft>
                      </a:pPr>
                      <a:r>
                        <a:rPr lang="zh-CN" sz="1400" kern="100"/>
                        <a:t>无内容</a:t>
                      </a:r>
                      <a:endParaRPr lang="zh-CN" sz="1400" kern="100">
                        <a:latin typeface="Calibri"/>
                        <a:ea typeface="宋体"/>
                        <a:cs typeface="Times New Roman"/>
                      </a:endParaRPr>
                    </a:p>
                  </a:txBody>
                  <a:tcPr marL="68580" marR="68580" marT="0" marB="0"/>
                </a:tc>
                <a:tc>
                  <a:txBody>
                    <a:bodyPr/>
                    <a:lstStyle/>
                    <a:p>
                      <a:pPr algn="ctr">
                        <a:spcAft>
                          <a:spcPts val="0"/>
                        </a:spcAft>
                      </a:pPr>
                      <a:r>
                        <a:rPr lang="en-US" sz="1400" kern="100"/>
                        <a:t>410</a:t>
                      </a:r>
                      <a:endParaRPr lang="zh-CN" sz="1400" kern="100">
                        <a:latin typeface="Calibri"/>
                        <a:ea typeface="宋体"/>
                        <a:cs typeface="Times New Roman"/>
                      </a:endParaRPr>
                    </a:p>
                  </a:txBody>
                  <a:tcPr marL="68580" marR="68580" marT="0" marB="0"/>
                </a:tc>
                <a:tc>
                  <a:txBody>
                    <a:bodyPr/>
                    <a:lstStyle/>
                    <a:p>
                      <a:pPr algn="just">
                        <a:spcAft>
                          <a:spcPts val="0"/>
                        </a:spcAft>
                      </a:pPr>
                      <a:r>
                        <a:rPr lang="zh-CN" sz="1400" kern="100"/>
                        <a:t>不存在</a:t>
                      </a:r>
                      <a:endParaRPr lang="zh-CN" sz="1400" kern="100">
                        <a:latin typeface="Calibri"/>
                        <a:ea typeface="宋体"/>
                        <a:cs typeface="Times New Roman"/>
                      </a:endParaRPr>
                    </a:p>
                  </a:txBody>
                  <a:tcPr marL="68580" marR="68580" marT="0" marB="0"/>
                </a:tc>
              </a:tr>
              <a:tr h="235745">
                <a:tc>
                  <a:txBody>
                    <a:bodyPr/>
                    <a:lstStyle/>
                    <a:p>
                      <a:pPr algn="ctr">
                        <a:spcAft>
                          <a:spcPts val="0"/>
                        </a:spcAft>
                      </a:pPr>
                      <a:r>
                        <a:rPr lang="en-US" sz="1400" kern="100"/>
                        <a:t>205</a:t>
                      </a:r>
                      <a:endParaRPr lang="zh-CN" sz="1400" kern="100">
                        <a:latin typeface="Calibri"/>
                        <a:ea typeface="宋体"/>
                        <a:cs typeface="Times New Roman"/>
                      </a:endParaRPr>
                    </a:p>
                  </a:txBody>
                  <a:tcPr marL="68580" marR="68580" marT="0" marB="0"/>
                </a:tc>
                <a:tc>
                  <a:txBody>
                    <a:bodyPr/>
                    <a:lstStyle/>
                    <a:p>
                      <a:pPr algn="just">
                        <a:spcAft>
                          <a:spcPts val="0"/>
                        </a:spcAft>
                      </a:pPr>
                      <a:r>
                        <a:rPr lang="zh-CN" sz="1400" kern="100"/>
                        <a:t>重置内容</a:t>
                      </a:r>
                      <a:endParaRPr lang="zh-CN" sz="1400" kern="100">
                        <a:latin typeface="Calibri"/>
                        <a:ea typeface="宋体"/>
                        <a:cs typeface="Times New Roman"/>
                      </a:endParaRPr>
                    </a:p>
                  </a:txBody>
                  <a:tcPr marL="68580" marR="68580" marT="0" marB="0"/>
                </a:tc>
                <a:tc>
                  <a:txBody>
                    <a:bodyPr/>
                    <a:lstStyle/>
                    <a:p>
                      <a:pPr algn="ctr">
                        <a:spcAft>
                          <a:spcPts val="0"/>
                        </a:spcAft>
                      </a:pPr>
                      <a:r>
                        <a:rPr lang="en-US" sz="1400" kern="100"/>
                        <a:t>411</a:t>
                      </a:r>
                      <a:endParaRPr lang="zh-CN" sz="1400" kern="100">
                        <a:latin typeface="Calibri"/>
                        <a:ea typeface="宋体"/>
                        <a:cs typeface="Times New Roman"/>
                      </a:endParaRPr>
                    </a:p>
                  </a:txBody>
                  <a:tcPr marL="68580" marR="68580" marT="0" marB="0"/>
                </a:tc>
                <a:tc>
                  <a:txBody>
                    <a:bodyPr/>
                    <a:lstStyle/>
                    <a:p>
                      <a:pPr algn="just">
                        <a:spcAft>
                          <a:spcPts val="0"/>
                        </a:spcAft>
                      </a:pPr>
                      <a:r>
                        <a:rPr lang="zh-CN" sz="1400" kern="100"/>
                        <a:t>长度必需</a:t>
                      </a:r>
                      <a:endParaRPr lang="zh-CN" sz="1400" kern="100">
                        <a:latin typeface="Calibri"/>
                        <a:ea typeface="宋体"/>
                        <a:cs typeface="Times New Roman"/>
                      </a:endParaRPr>
                    </a:p>
                  </a:txBody>
                  <a:tcPr marL="68580" marR="68580" marT="0" marB="0"/>
                </a:tc>
              </a:tr>
              <a:tr h="235745">
                <a:tc>
                  <a:txBody>
                    <a:bodyPr/>
                    <a:lstStyle/>
                    <a:p>
                      <a:pPr algn="ctr">
                        <a:spcAft>
                          <a:spcPts val="0"/>
                        </a:spcAft>
                      </a:pPr>
                      <a:r>
                        <a:rPr lang="en-US" sz="1400" kern="100"/>
                        <a:t>206</a:t>
                      </a:r>
                      <a:endParaRPr lang="zh-CN" sz="1400" kern="100">
                        <a:latin typeface="Calibri"/>
                        <a:ea typeface="宋体"/>
                        <a:cs typeface="Times New Roman"/>
                      </a:endParaRPr>
                    </a:p>
                  </a:txBody>
                  <a:tcPr marL="68580" marR="68580" marT="0" marB="0"/>
                </a:tc>
                <a:tc>
                  <a:txBody>
                    <a:bodyPr/>
                    <a:lstStyle/>
                    <a:p>
                      <a:pPr algn="just">
                        <a:spcAft>
                          <a:spcPts val="0"/>
                        </a:spcAft>
                      </a:pPr>
                      <a:r>
                        <a:rPr lang="zh-CN" sz="1400" kern="100"/>
                        <a:t>部分内容</a:t>
                      </a:r>
                      <a:endParaRPr lang="zh-CN" sz="1400" kern="100">
                        <a:latin typeface="Calibri"/>
                        <a:ea typeface="宋体"/>
                        <a:cs typeface="Times New Roman"/>
                      </a:endParaRPr>
                    </a:p>
                  </a:txBody>
                  <a:tcPr marL="68580" marR="68580" marT="0" marB="0"/>
                </a:tc>
                <a:tc>
                  <a:txBody>
                    <a:bodyPr/>
                    <a:lstStyle/>
                    <a:p>
                      <a:pPr algn="ctr">
                        <a:spcAft>
                          <a:spcPts val="0"/>
                        </a:spcAft>
                      </a:pPr>
                      <a:r>
                        <a:rPr lang="en-US" sz="1400" kern="100"/>
                        <a:t>412</a:t>
                      </a:r>
                      <a:endParaRPr lang="zh-CN" sz="1400" kern="100">
                        <a:latin typeface="Calibri"/>
                        <a:ea typeface="宋体"/>
                        <a:cs typeface="Times New Roman"/>
                      </a:endParaRPr>
                    </a:p>
                  </a:txBody>
                  <a:tcPr marL="68580" marR="68580" marT="0" marB="0"/>
                </a:tc>
                <a:tc>
                  <a:txBody>
                    <a:bodyPr/>
                    <a:lstStyle/>
                    <a:p>
                      <a:pPr algn="just">
                        <a:spcAft>
                          <a:spcPts val="0"/>
                        </a:spcAft>
                      </a:pPr>
                      <a:r>
                        <a:rPr lang="zh-CN" sz="1400" kern="100"/>
                        <a:t>先决条件失败</a:t>
                      </a:r>
                      <a:endParaRPr lang="zh-CN" sz="1400" kern="100">
                        <a:latin typeface="Calibri"/>
                        <a:ea typeface="宋体"/>
                        <a:cs typeface="Times New Roman"/>
                      </a:endParaRPr>
                    </a:p>
                  </a:txBody>
                  <a:tcPr marL="68580" marR="68580" marT="0" marB="0"/>
                </a:tc>
              </a:tr>
              <a:tr h="235745">
                <a:tc>
                  <a:txBody>
                    <a:bodyPr/>
                    <a:lstStyle/>
                    <a:p>
                      <a:pPr algn="ctr">
                        <a:spcAft>
                          <a:spcPts val="0"/>
                        </a:spcAft>
                      </a:pPr>
                      <a:r>
                        <a:rPr lang="en-US" sz="1400" kern="100"/>
                        <a:t>300</a:t>
                      </a:r>
                      <a:endParaRPr lang="zh-CN" sz="1400" kern="100">
                        <a:latin typeface="Calibri"/>
                        <a:ea typeface="宋体"/>
                        <a:cs typeface="Times New Roman"/>
                      </a:endParaRPr>
                    </a:p>
                  </a:txBody>
                  <a:tcPr marL="68580" marR="68580" marT="0" marB="0"/>
                </a:tc>
                <a:tc>
                  <a:txBody>
                    <a:bodyPr/>
                    <a:lstStyle/>
                    <a:p>
                      <a:pPr algn="just">
                        <a:spcAft>
                          <a:spcPts val="0"/>
                        </a:spcAft>
                      </a:pPr>
                      <a:r>
                        <a:rPr lang="zh-CN" sz="1400" kern="100"/>
                        <a:t>多个选择</a:t>
                      </a:r>
                      <a:endParaRPr lang="zh-CN" sz="1400" kern="100">
                        <a:latin typeface="Calibri"/>
                        <a:ea typeface="宋体"/>
                        <a:cs typeface="Times New Roman"/>
                      </a:endParaRPr>
                    </a:p>
                  </a:txBody>
                  <a:tcPr marL="68580" marR="68580" marT="0" marB="0"/>
                </a:tc>
                <a:tc>
                  <a:txBody>
                    <a:bodyPr/>
                    <a:lstStyle/>
                    <a:p>
                      <a:pPr algn="ctr">
                        <a:spcAft>
                          <a:spcPts val="0"/>
                        </a:spcAft>
                      </a:pPr>
                      <a:r>
                        <a:rPr lang="en-US" sz="1400" kern="100"/>
                        <a:t>413</a:t>
                      </a:r>
                      <a:endParaRPr lang="zh-CN" sz="1400" kern="100">
                        <a:latin typeface="Calibri"/>
                        <a:ea typeface="宋体"/>
                        <a:cs typeface="Times New Roman"/>
                      </a:endParaRPr>
                    </a:p>
                  </a:txBody>
                  <a:tcPr marL="68580" marR="68580" marT="0" marB="0"/>
                </a:tc>
                <a:tc>
                  <a:txBody>
                    <a:bodyPr/>
                    <a:lstStyle/>
                    <a:p>
                      <a:pPr algn="just">
                        <a:spcAft>
                          <a:spcPts val="0"/>
                        </a:spcAft>
                      </a:pPr>
                      <a:r>
                        <a:rPr lang="zh-CN" sz="1400" kern="100"/>
                        <a:t>请求实体太长</a:t>
                      </a:r>
                      <a:endParaRPr lang="zh-CN" sz="1400" kern="100">
                        <a:latin typeface="Calibri"/>
                        <a:ea typeface="宋体"/>
                        <a:cs typeface="Times New Roman"/>
                      </a:endParaRPr>
                    </a:p>
                  </a:txBody>
                  <a:tcPr marL="68580" marR="68580" marT="0" marB="0"/>
                </a:tc>
              </a:tr>
              <a:tr h="235745">
                <a:tc>
                  <a:txBody>
                    <a:bodyPr/>
                    <a:lstStyle/>
                    <a:p>
                      <a:pPr algn="ctr">
                        <a:spcAft>
                          <a:spcPts val="0"/>
                        </a:spcAft>
                      </a:pPr>
                      <a:r>
                        <a:rPr lang="en-US" sz="1400" kern="100"/>
                        <a:t>301</a:t>
                      </a:r>
                      <a:endParaRPr lang="zh-CN" sz="1400" kern="100">
                        <a:latin typeface="Calibri"/>
                        <a:ea typeface="宋体"/>
                        <a:cs typeface="Times New Roman"/>
                      </a:endParaRPr>
                    </a:p>
                  </a:txBody>
                  <a:tcPr marL="68580" marR="68580" marT="0" marB="0"/>
                </a:tc>
                <a:tc>
                  <a:txBody>
                    <a:bodyPr/>
                    <a:lstStyle/>
                    <a:p>
                      <a:pPr algn="just">
                        <a:spcAft>
                          <a:spcPts val="0"/>
                        </a:spcAft>
                      </a:pPr>
                      <a:r>
                        <a:rPr lang="zh-CN" sz="1400" kern="100"/>
                        <a:t>永久移动</a:t>
                      </a:r>
                      <a:endParaRPr lang="zh-CN" sz="1400" kern="100">
                        <a:latin typeface="Calibri"/>
                        <a:ea typeface="宋体"/>
                        <a:cs typeface="Times New Roman"/>
                      </a:endParaRPr>
                    </a:p>
                  </a:txBody>
                  <a:tcPr marL="68580" marR="68580" marT="0" marB="0"/>
                </a:tc>
                <a:tc>
                  <a:txBody>
                    <a:bodyPr/>
                    <a:lstStyle/>
                    <a:p>
                      <a:pPr algn="ctr">
                        <a:spcAft>
                          <a:spcPts val="0"/>
                        </a:spcAft>
                      </a:pPr>
                      <a:r>
                        <a:rPr lang="en-US" sz="1400" kern="100"/>
                        <a:t>414</a:t>
                      </a:r>
                      <a:endParaRPr lang="zh-CN" sz="1400" kern="100">
                        <a:latin typeface="Calibri"/>
                        <a:ea typeface="宋体"/>
                        <a:cs typeface="Times New Roman"/>
                      </a:endParaRPr>
                    </a:p>
                  </a:txBody>
                  <a:tcPr marL="68580" marR="68580" marT="0" marB="0"/>
                </a:tc>
                <a:tc>
                  <a:txBody>
                    <a:bodyPr/>
                    <a:lstStyle/>
                    <a:p>
                      <a:pPr algn="just">
                        <a:spcAft>
                          <a:spcPts val="0"/>
                        </a:spcAft>
                      </a:pPr>
                      <a:r>
                        <a:rPr lang="zh-CN" sz="1400" kern="100"/>
                        <a:t>请求</a:t>
                      </a:r>
                      <a:r>
                        <a:rPr lang="en-US" sz="1400" kern="100"/>
                        <a:t>URI</a:t>
                      </a:r>
                      <a:r>
                        <a:rPr lang="zh-CN" sz="1400" kern="100"/>
                        <a:t>太大</a:t>
                      </a:r>
                      <a:endParaRPr lang="zh-CN" sz="1400" kern="100">
                        <a:latin typeface="Calibri"/>
                        <a:ea typeface="宋体"/>
                        <a:cs typeface="Times New Roman"/>
                      </a:endParaRPr>
                    </a:p>
                  </a:txBody>
                  <a:tcPr marL="68580" marR="68580" marT="0" marB="0"/>
                </a:tc>
              </a:tr>
              <a:tr h="235745">
                <a:tc>
                  <a:txBody>
                    <a:bodyPr/>
                    <a:lstStyle/>
                    <a:p>
                      <a:pPr algn="ctr">
                        <a:spcAft>
                          <a:spcPts val="0"/>
                        </a:spcAft>
                      </a:pPr>
                      <a:r>
                        <a:rPr lang="en-US" sz="1400" kern="100"/>
                        <a:t>302</a:t>
                      </a:r>
                      <a:endParaRPr lang="zh-CN" sz="1400" kern="100">
                        <a:latin typeface="Calibri"/>
                        <a:ea typeface="宋体"/>
                        <a:cs typeface="Times New Roman"/>
                      </a:endParaRPr>
                    </a:p>
                  </a:txBody>
                  <a:tcPr marL="68580" marR="68580" marT="0" marB="0"/>
                </a:tc>
                <a:tc>
                  <a:txBody>
                    <a:bodyPr/>
                    <a:lstStyle/>
                    <a:p>
                      <a:pPr algn="just">
                        <a:spcAft>
                          <a:spcPts val="0"/>
                        </a:spcAft>
                      </a:pPr>
                      <a:r>
                        <a:rPr lang="zh-CN" sz="1400" kern="100"/>
                        <a:t>发现</a:t>
                      </a:r>
                      <a:endParaRPr lang="zh-CN" sz="1400" kern="100">
                        <a:latin typeface="Calibri"/>
                        <a:ea typeface="宋体"/>
                        <a:cs typeface="Times New Roman"/>
                      </a:endParaRPr>
                    </a:p>
                  </a:txBody>
                  <a:tcPr marL="68580" marR="68580" marT="0" marB="0"/>
                </a:tc>
                <a:tc>
                  <a:txBody>
                    <a:bodyPr/>
                    <a:lstStyle/>
                    <a:p>
                      <a:pPr algn="ctr">
                        <a:spcAft>
                          <a:spcPts val="0"/>
                        </a:spcAft>
                      </a:pPr>
                      <a:r>
                        <a:rPr lang="en-US" sz="1400" kern="100"/>
                        <a:t>415</a:t>
                      </a:r>
                      <a:endParaRPr lang="zh-CN" sz="1400" kern="100">
                        <a:latin typeface="Calibri"/>
                        <a:ea typeface="宋体"/>
                        <a:cs typeface="Times New Roman"/>
                      </a:endParaRPr>
                    </a:p>
                  </a:txBody>
                  <a:tcPr marL="68580" marR="68580" marT="0" marB="0"/>
                </a:tc>
                <a:tc>
                  <a:txBody>
                    <a:bodyPr/>
                    <a:lstStyle/>
                    <a:p>
                      <a:pPr algn="just">
                        <a:spcAft>
                          <a:spcPts val="0"/>
                        </a:spcAft>
                      </a:pPr>
                      <a:r>
                        <a:rPr lang="zh-CN" sz="1400" kern="100"/>
                        <a:t>不被支持的媒体类型</a:t>
                      </a:r>
                      <a:endParaRPr lang="zh-CN" sz="1400" kern="100">
                        <a:latin typeface="Calibri"/>
                        <a:ea typeface="宋体"/>
                        <a:cs typeface="Times New Roman"/>
                      </a:endParaRPr>
                    </a:p>
                  </a:txBody>
                  <a:tcPr marL="68580" marR="68580" marT="0" marB="0"/>
                </a:tc>
              </a:tr>
              <a:tr h="235745">
                <a:tc>
                  <a:txBody>
                    <a:bodyPr/>
                    <a:lstStyle/>
                    <a:p>
                      <a:pPr algn="ctr">
                        <a:spcAft>
                          <a:spcPts val="0"/>
                        </a:spcAft>
                      </a:pPr>
                      <a:r>
                        <a:rPr lang="en-US" sz="1400" kern="100"/>
                        <a:t>303</a:t>
                      </a:r>
                      <a:endParaRPr lang="zh-CN" sz="1400" kern="100">
                        <a:latin typeface="Calibri"/>
                        <a:ea typeface="宋体"/>
                        <a:cs typeface="Times New Roman"/>
                      </a:endParaRPr>
                    </a:p>
                  </a:txBody>
                  <a:tcPr marL="68580" marR="68580" marT="0" marB="0"/>
                </a:tc>
                <a:tc>
                  <a:txBody>
                    <a:bodyPr/>
                    <a:lstStyle/>
                    <a:p>
                      <a:pPr algn="just">
                        <a:spcAft>
                          <a:spcPts val="0"/>
                        </a:spcAft>
                      </a:pPr>
                      <a:r>
                        <a:rPr lang="zh-CN" sz="1400" kern="100"/>
                        <a:t>见其它</a:t>
                      </a:r>
                      <a:endParaRPr lang="zh-CN" sz="1400" kern="100">
                        <a:latin typeface="Calibri"/>
                        <a:ea typeface="宋体"/>
                        <a:cs typeface="Times New Roman"/>
                      </a:endParaRPr>
                    </a:p>
                  </a:txBody>
                  <a:tcPr marL="68580" marR="68580" marT="0" marB="0"/>
                </a:tc>
                <a:tc>
                  <a:txBody>
                    <a:bodyPr/>
                    <a:lstStyle/>
                    <a:p>
                      <a:pPr algn="ctr">
                        <a:spcAft>
                          <a:spcPts val="0"/>
                        </a:spcAft>
                      </a:pPr>
                      <a:r>
                        <a:rPr lang="en-US" sz="1400" kern="100"/>
                        <a:t>500</a:t>
                      </a:r>
                      <a:endParaRPr lang="zh-CN" sz="1400" kern="100">
                        <a:latin typeface="Calibri"/>
                        <a:ea typeface="宋体"/>
                        <a:cs typeface="Times New Roman"/>
                      </a:endParaRPr>
                    </a:p>
                  </a:txBody>
                  <a:tcPr marL="68580" marR="68580" marT="0" marB="0"/>
                </a:tc>
                <a:tc>
                  <a:txBody>
                    <a:bodyPr/>
                    <a:lstStyle/>
                    <a:p>
                      <a:pPr algn="just">
                        <a:spcAft>
                          <a:spcPts val="0"/>
                        </a:spcAft>
                      </a:pPr>
                      <a:r>
                        <a:rPr lang="zh-CN" sz="1400" kern="100"/>
                        <a:t>服务器内部错误</a:t>
                      </a:r>
                      <a:endParaRPr lang="zh-CN" sz="1400" kern="100">
                        <a:latin typeface="Calibri"/>
                        <a:ea typeface="宋体"/>
                        <a:cs typeface="Times New Roman"/>
                      </a:endParaRPr>
                    </a:p>
                  </a:txBody>
                  <a:tcPr marL="68580" marR="68580" marT="0" marB="0"/>
                </a:tc>
              </a:tr>
              <a:tr h="235745">
                <a:tc>
                  <a:txBody>
                    <a:bodyPr/>
                    <a:lstStyle/>
                    <a:p>
                      <a:pPr algn="ctr">
                        <a:spcAft>
                          <a:spcPts val="0"/>
                        </a:spcAft>
                      </a:pPr>
                      <a:r>
                        <a:rPr lang="en-US" sz="1400" kern="100"/>
                        <a:t>304</a:t>
                      </a:r>
                      <a:endParaRPr lang="zh-CN" sz="1400" kern="100">
                        <a:latin typeface="Calibri"/>
                        <a:ea typeface="宋体"/>
                        <a:cs typeface="Times New Roman"/>
                      </a:endParaRPr>
                    </a:p>
                  </a:txBody>
                  <a:tcPr marL="68580" marR="68580" marT="0" marB="0"/>
                </a:tc>
                <a:tc>
                  <a:txBody>
                    <a:bodyPr/>
                    <a:lstStyle/>
                    <a:p>
                      <a:pPr algn="just">
                        <a:spcAft>
                          <a:spcPts val="0"/>
                        </a:spcAft>
                      </a:pPr>
                      <a:r>
                        <a:rPr lang="zh-CN" sz="1400" kern="100"/>
                        <a:t>没有被改变</a:t>
                      </a:r>
                      <a:endParaRPr lang="zh-CN" sz="1400" kern="100">
                        <a:latin typeface="Calibri"/>
                        <a:ea typeface="宋体"/>
                        <a:cs typeface="Times New Roman"/>
                      </a:endParaRPr>
                    </a:p>
                  </a:txBody>
                  <a:tcPr marL="68580" marR="68580" marT="0" marB="0"/>
                </a:tc>
                <a:tc>
                  <a:txBody>
                    <a:bodyPr/>
                    <a:lstStyle/>
                    <a:p>
                      <a:pPr algn="ctr">
                        <a:spcAft>
                          <a:spcPts val="0"/>
                        </a:spcAft>
                      </a:pPr>
                      <a:r>
                        <a:rPr lang="en-US" sz="1400" kern="100"/>
                        <a:t>501</a:t>
                      </a:r>
                      <a:endParaRPr lang="zh-CN" sz="1400" kern="100">
                        <a:latin typeface="Calibri"/>
                        <a:ea typeface="宋体"/>
                        <a:cs typeface="Times New Roman"/>
                      </a:endParaRPr>
                    </a:p>
                  </a:txBody>
                  <a:tcPr marL="68580" marR="68580" marT="0" marB="0"/>
                </a:tc>
                <a:tc>
                  <a:txBody>
                    <a:bodyPr/>
                    <a:lstStyle/>
                    <a:p>
                      <a:pPr algn="just">
                        <a:spcAft>
                          <a:spcPts val="0"/>
                        </a:spcAft>
                      </a:pPr>
                      <a:r>
                        <a:rPr lang="zh-CN" sz="1400" kern="100"/>
                        <a:t>不能实现</a:t>
                      </a:r>
                      <a:endParaRPr lang="zh-CN" sz="1400" kern="100">
                        <a:latin typeface="Calibri"/>
                        <a:ea typeface="宋体"/>
                        <a:cs typeface="Times New Roman"/>
                      </a:endParaRPr>
                    </a:p>
                  </a:txBody>
                  <a:tcPr marL="68580" marR="68580" marT="0" marB="0"/>
                </a:tc>
              </a:tr>
              <a:tr h="235745">
                <a:tc>
                  <a:txBody>
                    <a:bodyPr/>
                    <a:lstStyle/>
                    <a:p>
                      <a:pPr algn="ctr">
                        <a:spcAft>
                          <a:spcPts val="0"/>
                        </a:spcAft>
                      </a:pPr>
                      <a:r>
                        <a:rPr lang="en-US" sz="1400" kern="100"/>
                        <a:t>305</a:t>
                      </a:r>
                      <a:endParaRPr lang="zh-CN" sz="1400" kern="100">
                        <a:latin typeface="Calibri"/>
                        <a:ea typeface="宋体"/>
                        <a:cs typeface="Times New Roman"/>
                      </a:endParaRPr>
                    </a:p>
                  </a:txBody>
                  <a:tcPr marL="68580" marR="68580" marT="0" marB="0"/>
                </a:tc>
                <a:tc>
                  <a:txBody>
                    <a:bodyPr/>
                    <a:lstStyle/>
                    <a:p>
                      <a:pPr algn="just">
                        <a:spcAft>
                          <a:spcPts val="0"/>
                        </a:spcAft>
                      </a:pPr>
                      <a:r>
                        <a:rPr lang="zh-CN" sz="1400" kern="100"/>
                        <a:t>使用代理</a:t>
                      </a:r>
                      <a:endParaRPr lang="zh-CN" sz="1400" kern="100">
                        <a:latin typeface="Calibri"/>
                        <a:ea typeface="宋体"/>
                        <a:cs typeface="Times New Roman"/>
                      </a:endParaRPr>
                    </a:p>
                  </a:txBody>
                  <a:tcPr marL="68580" marR="68580" marT="0" marB="0"/>
                </a:tc>
                <a:tc>
                  <a:txBody>
                    <a:bodyPr/>
                    <a:lstStyle/>
                    <a:p>
                      <a:pPr algn="ctr">
                        <a:spcAft>
                          <a:spcPts val="0"/>
                        </a:spcAft>
                      </a:pPr>
                      <a:r>
                        <a:rPr lang="en-US" sz="1400" kern="100"/>
                        <a:t>502</a:t>
                      </a:r>
                      <a:endParaRPr lang="zh-CN" sz="1400" kern="100">
                        <a:latin typeface="Calibri"/>
                        <a:ea typeface="宋体"/>
                        <a:cs typeface="Times New Roman"/>
                      </a:endParaRPr>
                    </a:p>
                  </a:txBody>
                  <a:tcPr marL="68580" marR="68580" marT="0" marB="0"/>
                </a:tc>
                <a:tc>
                  <a:txBody>
                    <a:bodyPr/>
                    <a:lstStyle/>
                    <a:p>
                      <a:pPr algn="just">
                        <a:spcAft>
                          <a:spcPts val="0"/>
                        </a:spcAft>
                      </a:pPr>
                      <a:r>
                        <a:rPr lang="zh-CN" sz="1400" kern="100"/>
                        <a:t>坏网关</a:t>
                      </a:r>
                      <a:endParaRPr lang="zh-CN" sz="1400" kern="100">
                        <a:latin typeface="Calibri"/>
                        <a:ea typeface="宋体"/>
                        <a:cs typeface="Times New Roman"/>
                      </a:endParaRPr>
                    </a:p>
                  </a:txBody>
                  <a:tcPr marL="68580" marR="68580" marT="0" marB="0"/>
                </a:tc>
              </a:tr>
              <a:tr h="235745">
                <a:tc>
                  <a:txBody>
                    <a:bodyPr/>
                    <a:lstStyle/>
                    <a:p>
                      <a:pPr algn="ctr">
                        <a:spcAft>
                          <a:spcPts val="0"/>
                        </a:spcAft>
                      </a:pPr>
                      <a:r>
                        <a:rPr lang="en-US" sz="1400" kern="100"/>
                        <a:t>400</a:t>
                      </a:r>
                      <a:endParaRPr lang="zh-CN" sz="1400" kern="100">
                        <a:latin typeface="Calibri"/>
                        <a:ea typeface="宋体"/>
                        <a:cs typeface="Times New Roman"/>
                      </a:endParaRPr>
                    </a:p>
                  </a:txBody>
                  <a:tcPr marL="68580" marR="68580" marT="0" marB="0"/>
                </a:tc>
                <a:tc>
                  <a:txBody>
                    <a:bodyPr/>
                    <a:lstStyle/>
                    <a:p>
                      <a:pPr algn="just">
                        <a:spcAft>
                          <a:spcPts val="0"/>
                        </a:spcAft>
                      </a:pPr>
                      <a:r>
                        <a:rPr lang="zh-CN" sz="1400" kern="100"/>
                        <a:t>坏请求</a:t>
                      </a:r>
                      <a:endParaRPr lang="zh-CN" sz="1400" kern="100">
                        <a:latin typeface="Calibri"/>
                        <a:ea typeface="宋体"/>
                        <a:cs typeface="Times New Roman"/>
                      </a:endParaRPr>
                    </a:p>
                  </a:txBody>
                  <a:tcPr marL="68580" marR="68580" marT="0" marB="0"/>
                </a:tc>
                <a:tc>
                  <a:txBody>
                    <a:bodyPr/>
                    <a:lstStyle/>
                    <a:p>
                      <a:pPr algn="ctr">
                        <a:spcAft>
                          <a:spcPts val="0"/>
                        </a:spcAft>
                      </a:pPr>
                      <a:r>
                        <a:rPr lang="en-US" sz="1400" kern="100"/>
                        <a:t>503</a:t>
                      </a:r>
                      <a:endParaRPr lang="zh-CN" sz="1400" kern="100">
                        <a:latin typeface="Calibri"/>
                        <a:ea typeface="宋体"/>
                        <a:cs typeface="Times New Roman"/>
                      </a:endParaRPr>
                    </a:p>
                  </a:txBody>
                  <a:tcPr marL="68580" marR="68580" marT="0" marB="0"/>
                </a:tc>
                <a:tc>
                  <a:txBody>
                    <a:bodyPr/>
                    <a:lstStyle/>
                    <a:p>
                      <a:pPr algn="just">
                        <a:spcAft>
                          <a:spcPts val="0"/>
                        </a:spcAft>
                      </a:pPr>
                      <a:r>
                        <a:rPr lang="zh-CN" sz="1400" kern="100"/>
                        <a:t>服务不能获得</a:t>
                      </a:r>
                      <a:endParaRPr lang="zh-CN" sz="1400" kern="100">
                        <a:latin typeface="Calibri"/>
                        <a:ea typeface="宋体"/>
                        <a:cs typeface="Times New Roman"/>
                      </a:endParaRPr>
                    </a:p>
                  </a:txBody>
                  <a:tcPr marL="68580" marR="68580" marT="0" marB="0"/>
                </a:tc>
              </a:tr>
              <a:tr h="235745">
                <a:tc>
                  <a:txBody>
                    <a:bodyPr/>
                    <a:lstStyle/>
                    <a:p>
                      <a:pPr algn="ctr">
                        <a:spcAft>
                          <a:spcPts val="0"/>
                        </a:spcAft>
                      </a:pPr>
                      <a:r>
                        <a:rPr lang="en-US" sz="1400" kern="100"/>
                        <a:t>401</a:t>
                      </a:r>
                      <a:endParaRPr lang="zh-CN" sz="1400" kern="100">
                        <a:latin typeface="Calibri"/>
                        <a:ea typeface="宋体"/>
                        <a:cs typeface="Times New Roman"/>
                      </a:endParaRPr>
                    </a:p>
                  </a:txBody>
                  <a:tcPr marL="68580" marR="68580" marT="0" marB="0"/>
                </a:tc>
                <a:tc>
                  <a:txBody>
                    <a:bodyPr/>
                    <a:lstStyle/>
                    <a:p>
                      <a:pPr algn="just">
                        <a:spcAft>
                          <a:spcPts val="0"/>
                        </a:spcAft>
                      </a:pPr>
                      <a:r>
                        <a:rPr lang="zh-CN" sz="1400" kern="100"/>
                        <a:t>未授权的</a:t>
                      </a:r>
                      <a:endParaRPr lang="zh-CN" sz="1400" kern="100">
                        <a:latin typeface="Calibri"/>
                        <a:ea typeface="宋体"/>
                        <a:cs typeface="Times New Roman"/>
                      </a:endParaRPr>
                    </a:p>
                  </a:txBody>
                  <a:tcPr marL="68580" marR="68580" marT="0" marB="0"/>
                </a:tc>
                <a:tc>
                  <a:txBody>
                    <a:bodyPr/>
                    <a:lstStyle/>
                    <a:p>
                      <a:pPr algn="ctr">
                        <a:spcAft>
                          <a:spcPts val="0"/>
                        </a:spcAft>
                      </a:pPr>
                      <a:r>
                        <a:rPr lang="en-US" sz="1400" kern="100"/>
                        <a:t>504</a:t>
                      </a:r>
                      <a:endParaRPr lang="zh-CN" sz="1400" kern="100">
                        <a:latin typeface="Calibri"/>
                        <a:ea typeface="宋体"/>
                        <a:cs typeface="Times New Roman"/>
                      </a:endParaRPr>
                    </a:p>
                  </a:txBody>
                  <a:tcPr marL="68580" marR="68580" marT="0" marB="0"/>
                </a:tc>
                <a:tc>
                  <a:txBody>
                    <a:bodyPr/>
                    <a:lstStyle/>
                    <a:p>
                      <a:pPr algn="just">
                        <a:spcAft>
                          <a:spcPts val="0"/>
                        </a:spcAft>
                      </a:pPr>
                      <a:r>
                        <a:rPr lang="zh-CN" sz="1400" kern="100"/>
                        <a:t>网关超时</a:t>
                      </a:r>
                      <a:endParaRPr lang="zh-CN" sz="1400" kern="100">
                        <a:latin typeface="Calibri"/>
                        <a:ea typeface="宋体"/>
                        <a:cs typeface="Times New Roman"/>
                      </a:endParaRPr>
                    </a:p>
                  </a:txBody>
                  <a:tcPr marL="68580" marR="68580" marT="0" marB="0"/>
                </a:tc>
              </a:tr>
              <a:tr h="235745">
                <a:tc>
                  <a:txBody>
                    <a:bodyPr/>
                    <a:lstStyle/>
                    <a:p>
                      <a:pPr algn="ctr">
                        <a:spcAft>
                          <a:spcPts val="0"/>
                        </a:spcAft>
                      </a:pPr>
                      <a:r>
                        <a:rPr lang="en-US" sz="1400" kern="100"/>
                        <a:t>402</a:t>
                      </a:r>
                      <a:endParaRPr lang="zh-CN" sz="1400" kern="100">
                        <a:latin typeface="Calibri"/>
                        <a:ea typeface="宋体"/>
                        <a:cs typeface="Times New Roman"/>
                      </a:endParaRPr>
                    </a:p>
                  </a:txBody>
                  <a:tcPr marL="68580" marR="68580" marT="0" marB="0"/>
                </a:tc>
                <a:tc>
                  <a:txBody>
                    <a:bodyPr/>
                    <a:lstStyle/>
                    <a:p>
                      <a:pPr algn="just">
                        <a:spcAft>
                          <a:spcPts val="0"/>
                        </a:spcAft>
                      </a:pPr>
                      <a:r>
                        <a:rPr lang="zh-CN" sz="1400" kern="100"/>
                        <a:t>必要的支付</a:t>
                      </a:r>
                      <a:endParaRPr lang="zh-CN" sz="1400" kern="100">
                        <a:latin typeface="Calibri"/>
                        <a:ea typeface="宋体"/>
                        <a:cs typeface="Times New Roman"/>
                      </a:endParaRPr>
                    </a:p>
                  </a:txBody>
                  <a:tcPr marL="68580" marR="68580" marT="0" marB="0"/>
                </a:tc>
                <a:tc>
                  <a:txBody>
                    <a:bodyPr/>
                    <a:lstStyle/>
                    <a:p>
                      <a:pPr algn="ctr">
                        <a:spcAft>
                          <a:spcPts val="0"/>
                        </a:spcAft>
                      </a:pPr>
                      <a:r>
                        <a:rPr lang="en-US" sz="1400" kern="100"/>
                        <a:t>505</a:t>
                      </a:r>
                      <a:endParaRPr lang="zh-CN" sz="1400" kern="100">
                        <a:latin typeface="Calibri"/>
                        <a:ea typeface="宋体"/>
                        <a:cs typeface="Times New Roman"/>
                      </a:endParaRPr>
                    </a:p>
                  </a:txBody>
                  <a:tcPr marL="68580" marR="68580" marT="0" marB="0"/>
                </a:tc>
                <a:tc>
                  <a:txBody>
                    <a:bodyPr/>
                    <a:lstStyle/>
                    <a:p>
                      <a:pPr algn="just">
                        <a:spcAft>
                          <a:spcPts val="0"/>
                        </a:spcAft>
                      </a:pPr>
                      <a:r>
                        <a:rPr lang="en-US" sz="1400" kern="100"/>
                        <a:t>HTTP</a:t>
                      </a:r>
                      <a:r>
                        <a:rPr lang="zh-CN" sz="1400" kern="100"/>
                        <a:t>版本不支持</a:t>
                      </a:r>
                      <a:endParaRPr lang="zh-CN" sz="1400" kern="100">
                        <a:latin typeface="Calibri"/>
                        <a:ea typeface="宋体"/>
                        <a:cs typeface="Times New Roman"/>
                      </a:endParaRPr>
                    </a:p>
                  </a:txBody>
                  <a:tcPr marL="68580" marR="68580" marT="0" marB="0"/>
                </a:tc>
              </a:tr>
              <a:tr h="235745">
                <a:tc>
                  <a:txBody>
                    <a:bodyPr/>
                    <a:lstStyle/>
                    <a:p>
                      <a:pPr algn="ctr">
                        <a:spcAft>
                          <a:spcPts val="0"/>
                        </a:spcAft>
                      </a:pPr>
                      <a:r>
                        <a:rPr lang="en-US" sz="1400" kern="100"/>
                        <a:t>403</a:t>
                      </a:r>
                      <a:endParaRPr lang="zh-CN" sz="1400" kern="100">
                        <a:latin typeface="Calibri"/>
                        <a:ea typeface="宋体"/>
                        <a:cs typeface="Times New Roman"/>
                      </a:endParaRPr>
                    </a:p>
                  </a:txBody>
                  <a:tcPr marL="68580" marR="68580" marT="0" marB="0"/>
                </a:tc>
                <a:tc>
                  <a:txBody>
                    <a:bodyPr/>
                    <a:lstStyle/>
                    <a:p>
                      <a:pPr algn="just">
                        <a:spcAft>
                          <a:spcPts val="0"/>
                        </a:spcAft>
                      </a:pPr>
                      <a:r>
                        <a:rPr lang="zh-CN" sz="1400" kern="100"/>
                        <a:t>禁用</a:t>
                      </a:r>
                      <a:endParaRPr lang="zh-CN" sz="1400" kern="100">
                        <a:latin typeface="Calibri"/>
                        <a:ea typeface="宋体"/>
                        <a:cs typeface="Times New Roman"/>
                      </a:endParaRPr>
                    </a:p>
                  </a:txBody>
                  <a:tcPr marL="68580" marR="68580" marT="0" marB="0"/>
                </a:tc>
                <a:tc>
                  <a:txBody>
                    <a:bodyPr/>
                    <a:lstStyle/>
                    <a:p>
                      <a:pPr algn="ctr">
                        <a:spcAft>
                          <a:spcPts val="0"/>
                        </a:spcAft>
                      </a:pPr>
                      <a:endParaRPr lang="en-US" sz="1400" kern="100">
                        <a:latin typeface="Times New Roman"/>
                        <a:ea typeface="宋体"/>
                        <a:cs typeface="Times New Roman"/>
                      </a:endParaRPr>
                    </a:p>
                  </a:txBody>
                  <a:tcPr marL="68580" marR="68580" marT="0" marB="0"/>
                </a:tc>
                <a:tc>
                  <a:txBody>
                    <a:bodyPr/>
                    <a:lstStyle/>
                    <a:p>
                      <a:pPr algn="just">
                        <a:spcAft>
                          <a:spcPts val="0"/>
                        </a:spcAft>
                      </a:pPr>
                      <a:endParaRPr lang="en-US" sz="1400" kern="100" dirty="0">
                        <a:latin typeface="Times New Roman"/>
                        <a:ea typeface="宋体"/>
                        <a:cs typeface="Times New Roman"/>
                      </a:endParaRPr>
                    </a:p>
                  </a:txBody>
                  <a:tcPr marL="68580" marR="68580" marT="0" marB="0"/>
                </a:tc>
              </a:tr>
            </a:tbl>
          </a:graphicData>
        </a:graphic>
      </p:graphicFrame>
      <p:sp>
        <p:nvSpPr>
          <p:cNvPr id="8" name="内容占位符 7"/>
          <p:cNvSpPr>
            <a:spLocks noGrp="1"/>
          </p:cNvSpPr>
          <p:nvPr>
            <p:ph sz="quarter" idx="1"/>
          </p:nvPr>
        </p:nvSpPr>
        <p:spPr>
          <a:xfrm>
            <a:off x="714348" y="928670"/>
            <a:ext cx="7215238" cy="9088594"/>
          </a:xfrm>
        </p:spPr>
        <p:txBody>
          <a:bodyPr/>
          <a:lstStyle/>
          <a:p>
            <a:r>
              <a:rPr lang="zh-CN" altLang="en-US" dirty="0" smtClean="0"/>
              <a:t>响应状态码</a:t>
            </a:r>
            <a:endParaRPr lang="zh-CN" alt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凸显">
  <a:themeElements>
    <a:clrScheme name="凸显">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凸显">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凸显">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538</TotalTime>
  <Words>3437</Words>
  <Application>Microsoft Macintosh PowerPoint</Application>
  <PresentationFormat>全屏显示(4:3)</PresentationFormat>
  <Paragraphs>616</Paragraphs>
  <Slides>32</Slides>
  <Notes>2</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32</vt:i4>
      </vt:variant>
    </vt:vector>
  </HeadingPairs>
  <TitlesOfParts>
    <vt:vector size="42" baseType="lpstr">
      <vt:lpstr>Calibri</vt:lpstr>
      <vt:lpstr>Century Schoolbook</vt:lpstr>
      <vt:lpstr>Times New Roman</vt:lpstr>
      <vt:lpstr>Wingdings</vt:lpstr>
      <vt:lpstr>Wingdings 2</vt:lpstr>
      <vt:lpstr>黑体</vt:lpstr>
      <vt:lpstr>华文楷体</vt:lpstr>
      <vt:lpstr>宋体</vt:lpstr>
      <vt:lpstr>微软雅黑</vt:lpstr>
      <vt:lpstr>凸显</vt:lpstr>
      <vt:lpstr>Java Web 应用开发与实践</vt:lpstr>
      <vt:lpstr>JSP内置对象</vt:lpstr>
      <vt:lpstr> JSP内置对象</vt:lpstr>
      <vt:lpstr>1. request对象</vt:lpstr>
      <vt:lpstr>1. request对象</vt:lpstr>
      <vt:lpstr>1. request对象</vt:lpstr>
      <vt:lpstr>1. request对象</vt:lpstr>
      <vt:lpstr>2. response对象</vt:lpstr>
      <vt:lpstr>2. response对象</vt:lpstr>
      <vt:lpstr>2. response对象</vt:lpstr>
      <vt:lpstr>2. response对象</vt:lpstr>
      <vt:lpstr>2. response对象</vt:lpstr>
      <vt:lpstr>2. response对象</vt:lpstr>
      <vt:lpstr>3. page对象</vt:lpstr>
      <vt:lpstr>3. page对象</vt:lpstr>
      <vt:lpstr>3. page对象</vt:lpstr>
      <vt:lpstr>4. pageContext对象</vt:lpstr>
      <vt:lpstr>4. pageContext对象</vt:lpstr>
      <vt:lpstr>5. out对象</vt:lpstr>
      <vt:lpstr>5. out对象</vt:lpstr>
      <vt:lpstr>6. session对象</vt:lpstr>
      <vt:lpstr>6. session对象</vt:lpstr>
      <vt:lpstr>6. session对象</vt:lpstr>
      <vt:lpstr>6. session对象</vt:lpstr>
      <vt:lpstr>6. session对象</vt:lpstr>
      <vt:lpstr>7. application对象</vt:lpstr>
      <vt:lpstr>7. application对象</vt:lpstr>
      <vt:lpstr>7. application对象</vt:lpstr>
      <vt:lpstr>8. config对象</vt:lpstr>
      <vt:lpstr>8. config对象</vt:lpstr>
      <vt:lpstr>9. exception对象</vt:lpstr>
      <vt:lpstr>10. 本章小结</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梁胜彬</dc:creator>
  <cp:lastModifiedBy>Microsoft Office 用户</cp:lastModifiedBy>
  <cp:revision>59</cp:revision>
  <dcterms:created xsi:type="dcterms:W3CDTF">2011-08-25T23:02:52Z</dcterms:created>
  <dcterms:modified xsi:type="dcterms:W3CDTF">2015-10-14T14:25:30Z</dcterms:modified>
</cp:coreProperties>
</file>