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278" r:id="rId9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E4807B6-9021-4F08-80F5-25E1896FCB8A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2C4451-82D1-49B2-A4E3-FDD015678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5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3527FCB-C587-42F2-B82A-F44EFF5BFD80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3D796-3AC8-405C-B205-F8FA826A7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47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8ADEE5-3E23-4FC9-9AB1-A3324971BF9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2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B51B2B-0C3A-4E38-9B1F-32B3F6516C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56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28622-B445-4F31-9D77-925986D2B707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21EF-AB11-4733-813B-17D608F7F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20A44-584E-4810-B6D3-46F09BDD06BF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C75C0-D3F8-4BCB-B9B1-8143734287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FA712-8C0D-4589-9B15-FEF6689FD0CF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B993-4AEA-4091-AE02-EDE4758D0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DD70BC-FC00-48D6-9B37-C1C513288F9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ED45D2-F3DE-4569-B0BF-584458E80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9ECCC-D1CE-4916-B673-35397F79B7E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2C760-BCC1-460A-9FFC-C6CBE2C2B4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4BD2-BF11-4071-9AA5-3FAEBB5E56D5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69EE0-38CF-4335-8B33-75F4CF982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799D-E472-4CB3-B18A-7D86E4797E0D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8871-8E53-4FF9-AC56-EB339DB816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21DD08-B23F-4B90-AE09-43CB5677C46E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57EA21-1582-4380-924B-14715C9E3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AD20B-C941-4026-96D4-81C5615CAEAC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69D9-C347-418C-910D-4518EE2DD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A0F60D-3718-4264-A624-9FCEDADD002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052A0F2-C626-4607-BC40-032EE0BFF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9FF1A0-EDDB-434E-9333-3817AB952F5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7009BA-16A7-4E83-B061-73CA72133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54F2D1-A4FE-4D20-9532-EAB3ED44274C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69E2CF-13EA-4FFF-A79E-DDFD43621D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357438" y="3429000"/>
            <a:ext cx="6172200" cy="1371600"/>
          </a:xfrm>
        </p:spPr>
        <p:txBody>
          <a:bodyPr/>
          <a:lstStyle/>
          <a:p>
            <a:pPr algn="ctr"/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rgbClr val="00B050"/>
                </a:solidFill>
              </a:rPr>
              <a:t>6</a:t>
            </a:r>
            <a:r>
              <a:rPr lang="zh-CN" altLang="en-US" sz="2800" dirty="0" smtClean="0">
                <a:solidFill>
                  <a:srgbClr val="00B050"/>
                </a:solidFill>
              </a:rPr>
              <a:t>：</a:t>
            </a:r>
            <a:r>
              <a:rPr lang="en-US" altLang="zh-CN" sz="2800" dirty="0" smtClean="0">
                <a:solidFill>
                  <a:srgbClr val="00B050"/>
                </a:solidFill>
              </a:rPr>
              <a:t>Filter</a:t>
            </a:r>
            <a:endParaRPr lang="zh-CN" altLang="en-US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FILTER</a:t>
            </a:r>
            <a:endParaRPr lang="zh-CN" altLang="en-US" cap="none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本章要点：</a:t>
            </a:r>
            <a:endParaRPr lang="en-US" sz="28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/>
              <a:t>Filter</a:t>
            </a:r>
            <a:r>
              <a:rPr lang="zh-CN" altLang="en-US" smtClean="0"/>
              <a:t>简介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使用在</a:t>
            </a:r>
            <a:r>
              <a:rPr lang="en-US" altLang="zh-CN" smtClean="0"/>
              <a:t>Java Web</a:t>
            </a:r>
            <a:r>
              <a:rPr lang="zh-CN" altLang="en-US" smtClean="0"/>
              <a:t>应用中使用</a:t>
            </a:r>
            <a:r>
              <a:rPr lang="en-US" altLang="zh-CN" smtClean="0"/>
              <a:t>Filter</a:t>
            </a:r>
            <a:endParaRPr lang="zh-CN" altLang="en-US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16DF65-57CC-4B2B-8ACC-54CA785833F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4A06D5-F4DF-4F96-9F4B-5CE6EC45240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34820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也称之为过滤器，它是</a:t>
            </a:r>
            <a:r>
              <a:rPr lang="en-US" altLang="zh-CN" smtClean="0"/>
              <a:t>Servlet</a:t>
            </a:r>
            <a:r>
              <a:rPr lang="zh-CN" altLang="en-US" smtClean="0"/>
              <a:t>技术中非常重要的技术之一，</a:t>
            </a:r>
            <a:r>
              <a:rPr lang="en-US" altLang="zh-CN" smtClean="0"/>
              <a:t>Web</a:t>
            </a:r>
            <a:r>
              <a:rPr lang="zh-CN" altLang="en-US" smtClean="0"/>
              <a:t>开发人员通过使用</a:t>
            </a:r>
            <a:r>
              <a:rPr lang="en-US" altLang="zh-CN" smtClean="0"/>
              <a:t>Filter</a:t>
            </a:r>
            <a:r>
              <a:rPr lang="zh-CN" altLang="en-US" smtClean="0"/>
              <a:t>技术，可管理</a:t>
            </a:r>
            <a:r>
              <a:rPr lang="en-US" altLang="zh-CN" smtClean="0"/>
              <a:t>Web</a:t>
            </a:r>
            <a:r>
              <a:rPr lang="zh-CN" altLang="en-US" smtClean="0"/>
              <a:t>服务器上所有</a:t>
            </a:r>
            <a:r>
              <a:rPr lang="en-US" altLang="zh-CN" smtClean="0"/>
              <a:t>Web</a:t>
            </a:r>
            <a:r>
              <a:rPr lang="zh-CN" altLang="en-US" smtClean="0"/>
              <a:t>资源，如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Servlet</a:t>
            </a:r>
            <a:r>
              <a:rPr lang="zh-CN" altLang="en-US" smtClean="0"/>
              <a:t>、 静态页面等进行拦截，从而实现一些特殊的功能。例如实现</a:t>
            </a:r>
            <a:r>
              <a:rPr lang="en-US" altLang="zh-CN" smtClean="0"/>
              <a:t>URL</a:t>
            </a:r>
            <a:r>
              <a:rPr lang="zh-CN" altLang="en-US" smtClean="0"/>
              <a:t>级别的权限访问控制、过滤敏感词汇、字符编码转换等一些高级应用。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2EFAF-9D3F-42E7-8C5E-B8D96F5E77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35844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能够在一个请求到达</a:t>
            </a:r>
            <a:r>
              <a:rPr lang="en-US" altLang="zh-CN" smtClean="0"/>
              <a:t>Servlet</a:t>
            </a:r>
            <a:r>
              <a:rPr lang="zh-CN" altLang="en-US" smtClean="0"/>
              <a:t>之前预处理用户请求，也可以在离开</a:t>
            </a:r>
            <a:r>
              <a:rPr lang="en-US" altLang="zh-CN" smtClean="0"/>
              <a:t>Servlet</a:t>
            </a:r>
            <a:r>
              <a:rPr lang="zh-CN" altLang="en-US" smtClean="0"/>
              <a:t>时处理</a:t>
            </a:r>
            <a:r>
              <a:rPr lang="en-US" altLang="zh-CN" smtClean="0"/>
              <a:t>HTTP</a:t>
            </a:r>
            <a:r>
              <a:rPr lang="zh-CN" altLang="en-US" smtClean="0"/>
              <a:t>响应。归纳起来，</a:t>
            </a:r>
            <a:r>
              <a:rPr lang="en-US" altLang="zh-CN" smtClean="0"/>
              <a:t>Filter</a:t>
            </a:r>
            <a:r>
              <a:rPr lang="zh-CN" altLang="en-US" smtClean="0"/>
              <a:t>可以完成如下工作。</a:t>
            </a:r>
          </a:p>
          <a:p>
            <a:pPr lvl="1"/>
            <a:r>
              <a:rPr lang="zh-CN" altLang="en-US" smtClean="0"/>
              <a:t>在执行</a:t>
            </a:r>
            <a:r>
              <a:rPr lang="en-US" altLang="zh-CN" smtClean="0"/>
              <a:t>Servlet</a:t>
            </a:r>
            <a:r>
              <a:rPr lang="zh-CN" altLang="en-US" smtClean="0"/>
              <a:t>之间，首先执行</a:t>
            </a:r>
            <a:r>
              <a:rPr lang="en-US" altLang="zh-CN" smtClean="0"/>
              <a:t>Filter</a:t>
            </a:r>
            <a:r>
              <a:rPr lang="zh-CN" altLang="en-US" smtClean="0"/>
              <a:t>程序，并为之做一些预处理工作；</a:t>
            </a:r>
          </a:p>
          <a:p>
            <a:pPr lvl="1"/>
            <a:r>
              <a:rPr lang="zh-CN" altLang="en-US" smtClean="0"/>
              <a:t>根据程序需要修改请求和响应；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Servlet</a:t>
            </a:r>
            <a:r>
              <a:rPr lang="zh-CN" altLang="en-US" smtClean="0"/>
              <a:t>被调用之后截获</a:t>
            </a:r>
            <a:r>
              <a:rPr lang="en-US" altLang="zh-CN" smtClean="0"/>
              <a:t>Servlet</a:t>
            </a:r>
            <a:r>
              <a:rPr lang="zh-CN" altLang="en-US" smtClean="0"/>
              <a:t>的执行。</a:t>
            </a:r>
          </a:p>
        </p:txBody>
      </p:sp>
      <p:pic>
        <p:nvPicPr>
          <p:cNvPr id="35845" name="图片 5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4857750"/>
            <a:ext cx="66182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03A37-0199-4A28-B47E-F5CEF82ED9C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36868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Filter API</a:t>
            </a:r>
            <a:r>
              <a:rPr lang="zh-CN" altLang="en-US" smtClean="0"/>
              <a:t>主要包括</a:t>
            </a:r>
            <a:r>
              <a:rPr lang="en-US" altLang="zh-CN" smtClean="0"/>
              <a:t>3</a:t>
            </a:r>
            <a:r>
              <a:rPr lang="zh-CN" altLang="en-US" smtClean="0"/>
              <a:t>个主要接口： </a:t>
            </a:r>
            <a:r>
              <a:rPr lang="en-US" altLang="zh-CN" smtClean="0"/>
              <a:t>Filter</a:t>
            </a:r>
            <a:r>
              <a:rPr lang="zh-CN" altLang="en-US" smtClean="0"/>
              <a:t>接口、</a:t>
            </a:r>
            <a:r>
              <a:rPr lang="en-US" altLang="zh-CN" smtClean="0"/>
              <a:t>FilterChain</a:t>
            </a:r>
            <a:r>
              <a:rPr lang="zh-CN" altLang="en-US" smtClean="0"/>
              <a:t>接口和</a:t>
            </a:r>
            <a:r>
              <a:rPr lang="en-US" altLang="zh-CN" smtClean="0"/>
              <a:t>FilterConfig</a:t>
            </a:r>
            <a:r>
              <a:rPr lang="zh-CN" altLang="en-US" smtClean="0"/>
              <a:t>接口。这些接口都存放在</a:t>
            </a:r>
            <a:r>
              <a:rPr lang="en-US" altLang="zh-CN" smtClean="0"/>
              <a:t>javax.servlet</a:t>
            </a:r>
            <a:r>
              <a:rPr lang="zh-CN" altLang="en-US" smtClean="0"/>
              <a:t>包中。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Filter</a:t>
            </a:r>
            <a:r>
              <a:rPr lang="zh-CN" altLang="en-US" smtClean="0"/>
              <a:t>接口包含以下方法：</a:t>
            </a:r>
            <a:r>
              <a:rPr lang="en-US" altLang="zh-CN" smtClean="0"/>
              <a:t>init()</a:t>
            </a:r>
            <a:r>
              <a:rPr lang="zh-CN" altLang="en-US" smtClean="0"/>
              <a:t>、</a:t>
            </a:r>
            <a:r>
              <a:rPr lang="en-US" altLang="zh-CN" smtClean="0"/>
              <a:t>destroy()</a:t>
            </a:r>
            <a:r>
              <a:rPr lang="zh-CN" altLang="en-US" smtClean="0"/>
              <a:t>和</a:t>
            </a:r>
            <a:r>
              <a:rPr lang="en-US" altLang="zh-CN" smtClean="0"/>
              <a:t>doFilter()</a:t>
            </a:r>
            <a:r>
              <a:rPr lang="zh-CN" altLang="en-US" smtClean="0"/>
              <a:t>方法；</a:t>
            </a:r>
            <a:r>
              <a:rPr lang="en-US" altLang="zh-CN" smtClean="0"/>
              <a:t>doFilter(ServletRequest request</a:t>
            </a:r>
            <a:r>
              <a:rPr lang="zh-CN" altLang="en-US" smtClean="0"/>
              <a:t>，</a:t>
            </a:r>
            <a:r>
              <a:rPr lang="en-US" altLang="zh-CN" smtClean="0"/>
              <a:t>ServletResponse response</a:t>
            </a:r>
            <a:r>
              <a:rPr lang="zh-CN" altLang="en-US" smtClean="0"/>
              <a:t>，</a:t>
            </a:r>
            <a:r>
              <a:rPr lang="en-US" altLang="zh-CN" smtClean="0"/>
              <a:t>FilterChain chain)</a:t>
            </a:r>
            <a:r>
              <a:rPr lang="zh-CN" altLang="en-US" smtClean="0"/>
              <a:t>方法是</a:t>
            </a:r>
            <a:r>
              <a:rPr lang="en-US" altLang="zh-CN" smtClean="0"/>
              <a:t>Filter</a:t>
            </a:r>
            <a:r>
              <a:rPr lang="zh-CN" altLang="en-US" smtClean="0"/>
              <a:t>的核心方法，</a:t>
            </a:r>
            <a:r>
              <a:rPr lang="en-US" altLang="zh-CN" smtClean="0"/>
              <a:t>Filter</a:t>
            </a:r>
            <a:r>
              <a:rPr lang="zh-CN" altLang="en-US" smtClean="0"/>
              <a:t>可以通过该方法对请求和响应进行处理，如通过调用该方法收集数据。过滤器通过传送给此方法的</a:t>
            </a:r>
            <a:r>
              <a:rPr lang="en-US" altLang="zh-CN" smtClean="0"/>
              <a:t>FilterChain</a:t>
            </a:r>
            <a:r>
              <a:rPr lang="zh-CN" altLang="en-US" smtClean="0"/>
              <a:t>参数，以此调用</a:t>
            </a:r>
            <a:r>
              <a:rPr lang="en-US" altLang="zh-CN" smtClean="0"/>
              <a:t>chain.doFilter()</a:t>
            </a:r>
            <a:r>
              <a:rPr lang="zh-CN" altLang="en-US" smtClean="0"/>
              <a:t>将控制权传送给下一个过滤器。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F8BC0F-E45E-4E4C-B2A4-E908ECA0C0B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37892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FilterChain</a:t>
            </a:r>
            <a:r>
              <a:rPr lang="zh-CN" altLang="en-US" smtClean="0"/>
              <a:t>接口中也有一个</a:t>
            </a:r>
            <a:r>
              <a:rPr lang="en-US" altLang="zh-CN" smtClean="0"/>
              <a:t>doFilter()</a:t>
            </a:r>
            <a:r>
              <a:rPr lang="zh-CN" altLang="en-US" smtClean="0"/>
              <a:t>方法，即</a:t>
            </a:r>
            <a:r>
              <a:rPr lang="en-US" altLang="zh-CN" smtClean="0"/>
              <a:t>void doFilter(ServletRequest request</a:t>
            </a:r>
            <a:r>
              <a:rPr lang="zh-CN" altLang="en-US" smtClean="0"/>
              <a:t>，</a:t>
            </a:r>
            <a:r>
              <a:rPr lang="en-US" altLang="zh-CN" smtClean="0"/>
              <a:t>ServletResponse response)</a:t>
            </a:r>
            <a:r>
              <a:rPr lang="zh-CN" altLang="en-US" smtClean="0"/>
              <a:t>。此方法是由</a:t>
            </a:r>
            <a:r>
              <a:rPr lang="en-US" altLang="zh-CN" smtClean="0"/>
              <a:t>Servlet</a:t>
            </a:r>
            <a:r>
              <a:rPr lang="zh-CN" altLang="en-US" smtClean="0"/>
              <a:t>容器提供给开发者的，用于对资源请求过滤链的依次调用，通过</a:t>
            </a:r>
            <a:r>
              <a:rPr lang="en-US" altLang="zh-CN" smtClean="0"/>
              <a:t>FilterChain</a:t>
            </a:r>
            <a:r>
              <a:rPr lang="zh-CN" altLang="en-US" smtClean="0"/>
              <a:t>调用过滤链中的下一个过滤器，如果是最后一个过滤器，则下一个就调用目标资源。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23C6F5-A15B-4FB9-A32B-DC5AD2FD89E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38916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FilterConfig</a:t>
            </a:r>
            <a:r>
              <a:rPr lang="zh-CN" altLang="en-US" smtClean="0"/>
              <a:t>接口可获取过滤器名、初始化参数以及活动的</a:t>
            </a:r>
            <a:r>
              <a:rPr lang="en-US" altLang="zh-CN" smtClean="0"/>
              <a:t>Servlet</a:t>
            </a:r>
            <a:r>
              <a:rPr lang="zh-CN" altLang="en-US" smtClean="0"/>
              <a:t>上下文，该接口提供了以下</a:t>
            </a:r>
            <a:r>
              <a:rPr lang="en-US" altLang="zh-CN" smtClean="0"/>
              <a:t>4</a:t>
            </a:r>
            <a:r>
              <a:rPr lang="zh-CN" altLang="en-US" smtClean="0"/>
              <a:t>个方法。</a:t>
            </a:r>
          </a:p>
          <a:p>
            <a:pPr lvl="1"/>
            <a:r>
              <a:rPr lang="en-US" altLang="zh-CN" smtClean="0"/>
              <a:t>String getFilterName()</a:t>
            </a:r>
            <a:r>
              <a:rPr lang="zh-CN" altLang="en-US" smtClean="0"/>
              <a:t>：返回</a:t>
            </a:r>
            <a:r>
              <a:rPr lang="en-US" altLang="zh-CN" smtClean="0"/>
              <a:t>web.xml</a:t>
            </a:r>
            <a:r>
              <a:rPr lang="zh-CN" altLang="en-US" smtClean="0"/>
              <a:t>文件中定义的该过滤器的名称；</a:t>
            </a:r>
          </a:p>
          <a:p>
            <a:pPr lvl="1"/>
            <a:r>
              <a:rPr lang="en-US" altLang="zh-CN" smtClean="0"/>
              <a:t>ServletContext getServletContext()</a:t>
            </a:r>
            <a:r>
              <a:rPr lang="zh-CN" altLang="en-US" smtClean="0"/>
              <a:t>：返回调用者所处的</a:t>
            </a:r>
            <a:r>
              <a:rPr lang="en-US" altLang="zh-CN" smtClean="0"/>
              <a:t>Servlet</a:t>
            </a:r>
            <a:r>
              <a:rPr lang="zh-CN" altLang="en-US" smtClean="0"/>
              <a:t>上下文；</a:t>
            </a:r>
          </a:p>
          <a:p>
            <a:pPr lvl="1"/>
            <a:r>
              <a:rPr lang="en-US" altLang="zh-CN" smtClean="0"/>
              <a:t>String getlnitParameter(String name)</a:t>
            </a:r>
            <a:r>
              <a:rPr lang="zh-CN" altLang="en-US" smtClean="0"/>
              <a:t>：返回过滤器初始化参数值的字符串形式，当参数不存在时，返回</a:t>
            </a:r>
            <a:r>
              <a:rPr lang="en-US" altLang="zh-CN" smtClean="0"/>
              <a:t>nul1</a:t>
            </a:r>
            <a:r>
              <a:rPr lang="zh-CN" altLang="en-US" smtClean="0"/>
              <a:t>；</a:t>
            </a:r>
          </a:p>
          <a:p>
            <a:pPr lvl="1"/>
            <a:r>
              <a:rPr lang="en-US" altLang="zh-CN" smtClean="0"/>
              <a:t>public Enumeration getInitParameterNames()</a:t>
            </a:r>
            <a:r>
              <a:rPr lang="zh-CN" altLang="en-US" smtClean="0"/>
              <a:t>：以</a:t>
            </a:r>
            <a:r>
              <a:rPr lang="en-US" altLang="zh-CN" smtClean="0"/>
              <a:t>Enumeration</a:t>
            </a:r>
            <a:r>
              <a:rPr lang="zh-CN" altLang="en-US" smtClean="0"/>
              <a:t>形式返回过滤器所有初始化参数值，如果没有初始化参数，返回为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6. Filter</a:t>
            </a:r>
            <a:endParaRPr lang="zh-CN" altLang="en-US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9DF27B-F7A5-4DF6-8FF9-4F7F4B6C5C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39940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>
                <a:solidFill>
                  <a:srgbClr val="00B050"/>
                </a:solidFill>
              </a:rPr>
              <a:t>动手实践：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编写一个实现字符串转换的过滤器，将客户端请求的非</a:t>
            </a:r>
            <a:r>
              <a:rPr lang="en-US" altLang="zh-CN" smtClean="0"/>
              <a:t>UTF-8</a:t>
            </a:r>
            <a:r>
              <a:rPr lang="zh-CN" altLang="en-US" smtClean="0"/>
              <a:t>字符编码转换为</a:t>
            </a:r>
            <a:r>
              <a:rPr lang="en-US" altLang="zh-CN" smtClean="0"/>
              <a:t>UTF-8</a:t>
            </a:r>
            <a:r>
              <a:rPr lang="zh-CN" altLang="en-US" smtClean="0"/>
              <a:t>编码，以解决中文乱码问题；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zh-CN" altLang="en-US" b="1" smtClean="0">
                <a:solidFill>
                  <a:srgbClr val="00B050"/>
                </a:solidFill>
              </a:rPr>
              <a:t>目标：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了解</a:t>
            </a:r>
            <a:r>
              <a:rPr lang="en-US" altLang="zh-CN" smtClean="0"/>
              <a:t>Filter</a:t>
            </a:r>
            <a:r>
              <a:rPr lang="zh-CN" altLang="en-US" smtClean="0"/>
              <a:t>的实现原理；</a:t>
            </a:r>
            <a:endParaRPr lang="en-US" altLang="zh-CN" smtClean="0"/>
          </a:p>
          <a:p>
            <a:pPr lvl="1"/>
            <a:r>
              <a:rPr lang="zh-CN" altLang="en-US" smtClean="0"/>
              <a:t>掌握如何创建</a:t>
            </a:r>
            <a:r>
              <a:rPr lang="en-US" altLang="zh-CN" smtClean="0"/>
              <a:t>Filter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掌握</a:t>
            </a:r>
            <a:r>
              <a:rPr lang="en-US" altLang="zh-CN" smtClean="0"/>
              <a:t>Filter</a:t>
            </a:r>
            <a:r>
              <a:rPr lang="zh-CN" altLang="en-US" smtClean="0"/>
              <a:t>的主要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1676</TotalTime>
  <Words>513</Words>
  <Application>Microsoft Macintosh PowerPoint</Application>
  <PresentationFormat>全屏显示(4:3)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华文楷体</vt:lpstr>
      <vt:lpstr>宋体</vt:lpstr>
      <vt:lpstr>微软雅黑</vt:lpstr>
      <vt:lpstr>Arial</vt:lpstr>
      <vt:lpstr>凸显</vt:lpstr>
      <vt:lpstr>Java Web 应用开发与实践</vt:lpstr>
      <vt:lpstr>FILTER</vt:lpstr>
      <vt:lpstr>6. Filter</vt:lpstr>
      <vt:lpstr>6. Filter</vt:lpstr>
      <vt:lpstr>6. Filter</vt:lpstr>
      <vt:lpstr>6. Filter</vt:lpstr>
      <vt:lpstr>6. Filter</vt:lpstr>
      <vt:lpstr>6. Filter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137</cp:revision>
  <dcterms:created xsi:type="dcterms:W3CDTF">2011-08-25T23:02:52Z</dcterms:created>
  <dcterms:modified xsi:type="dcterms:W3CDTF">2015-10-14T14:27:42Z</dcterms:modified>
</cp:coreProperties>
</file>