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306" r:id="rId5"/>
    <p:sldId id="260" r:id="rId6"/>
    <p:sldId id="320" r:id="rId7"/>
    <p:sldId id="319" r:id="rId8"/>
    <p:sldId id="272" r:id="rId9"/>
    <p:sldId id="294" r:id="rId10"/>
    <p:sldId id="321" r:id="rId11"/>
    <p:sldId id="261" r:id="rId12"/>
    <p:sldId id="308" r:id="rId13"/>
    <p:sldId id="322" r:id="rId14"/>
    <p:sldId id="327" r:id="rId15"/>
    <p:sldId id="309" r:id="rId16"/>
    <p:sldId id="323" r:id="rId17"/>
    <p:sldId id="324" r:id="rId18"/>
    <p:sldId id="307" r:id="rId19"/>
    <p:sldId id="262" r:id="rId20"/>
    <p:sldId id="264" r:id="rId21"/>
    <p:sldId id="310" r:id="rId22"/>
    <p:sldId id="274" r:id="rId23"/>
    <p:sldId id="263" r:id="rId24"/>
    <p:sldId id="311" r:id="rId25"/>
    <p:sldId id="312" r:id="rId26"/>
    <p:sldId id="313" r:id="rId27"/>
    <p:sldId id="325" r:id="rId28"/>
    <p:sldId id="314" r:id="rId29"/>
    <p:sldId id="259" r:id="rId30"/>
    <p:sldId id="270" r:id="rId31"/>
    <p:sldId id="326" r:id="rId32"/>
  </p:sldIdLst>
  <p:sldSz cx="9144000" cy="6858000" type="screen4x3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0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24" autoAdjust="0"/>
    <p:restoredTop sz="94643"/>
  </p:normalViewPr>
  <p:slideViewPr>
    <p:cSldViewPr>
      <p:cViewPr varScale="1">
        <p:scale>
          <a:sx n="90" d="100"/>
          <a:sy n="90" d="100"/>
        </p:scale>
        <p:origin x="157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1650" y="-8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4EA5F92-5EFE-4117-88B9-9AFD27AEFFB3}" type="datetimeFigureOut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smtClean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河南大学</a:t>
            </a:r>
            <a:r>
              <a:rPr lang="en-US" altLang="zh-CN"/>
              <a:t>2011</a:t>
            </a:r>
            <a:r>
              <a:rPr lang="zh-CN" altLang="en-US"/>
              <a:t>年度校级规划教材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D453354-85BC-4B5C-AF63-E723D91517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121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6DB8F4C-1573-465E-A8EC-8B9B637617A4}" type="datetimeFigureOut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19C124C-49B7-4307-8F8E-25608D9A04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3156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2CB6B22-20C5-4728-B432-ECAA816AD4B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0361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C6186D2-B7DC-4FA6-9C69-0F441574C18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883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11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13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18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直接连接符 10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直接连接符 1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" name="直接连接符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5" name="直接连接符 21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6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椭圆 22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椭圆 23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椭圆 25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椭圆 24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22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67025-EF69-49A4-B3B0-1C58576D0402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23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9E2AC-87A6-4635-A100-DFB479404E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B76F2-27EE-48D2-A808-7BC14404EAA6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3D153-7F38-4C37-B6AC-DE1A141E40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F1E57-41ED-47F0-8CCA-71F1405453EB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039AC-B176-4B2F-AD06-12623055D9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FE174D8-19A1-4172-BA64-969E8755884E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D671FFD-5CE9-48E8-AA7C-7F5BFEC7CB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9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10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11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直接连接符 12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直接连接符 14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直接连接符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椭圆 19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椭圆 20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椭圆 21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椭圆 22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直接连接符 25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DABAB-78F5-48E2-AF3C-00C788056E74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3F3FB-8E12-4F4A-8E9F-62E854A6CA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83F5C-0A7B-4D9B-9A49-CA62DBA998F1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BAC03-F5E1-48F1-A76F-7BDB90569A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E9C41-0F67-4001-8BFB-4D38589FDDDA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1F183-07E1-4778-86DB-A68EDAB5DF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9005212-106E-4F43-89B7-CDE0535EA4EC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2121738-8AA8-401A-94A7-D6B03596AA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8888D-7A85-4DD8-8C3C-55F29532A67A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1E231-3249-4B5F-9B2B-F82AD4A5F9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7" name="直接连接符 8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8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椭圆 1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日期占位符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6269E9A-0AC9-45D4-8770-A0D44DCA1817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13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C8A1EA4-10A3-4A96-892A-CCE8E90085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4" name="页脚占位符 2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椭圆 12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1" name="直接连接符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C719D37-FC5C-4F59-9DB0-07FC8DAB3968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13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838E6F0-E9BD-4A82-89F1-B4DF850876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4" name="页脚占位符 2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8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DCDF63B-8DB2-450C-985F-0E99D848FF52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  <a:latin typeface="Century Schoolbook"/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884817D-0098-4183-807D-7AAF848692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27" r:id="rId4"/>
    <p:sldLayoutId id="2147483826" r:id="rId5"/>
    <p:sldLayoutId id="2147483831" r:id="rId6"/>
    <p:sldLayoutId id="2147483825" r:id="rId7"/>
    <p:sldLayoutId id="2147483832" r:id="rId8"/>
    <p:sldLayoutId id="2147483833" r:id="rId9"/>
    <p:sldLayoutId id="2147483824" r:id="rId10"/>
    <p:sldLayoutId id="2147483823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80/ch7/pages/newsDetail.jsp?id=10&amp;action=delet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57438" y="1500188"/>
            <a:ext cx="6786562" cy="189388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 smtClean="0"/>
              <a:t>Java Web </a:t>
            </a:r>
            <a:r>
              <a:rPr lang="zh-CN" altLang="en-US" sz="4000" dirty="0" smtClean="0"/>
              <a:t>应用开发与实践</a:t>
            </a:r>
            <a:endParaRPr lang="zh-CN" altLang="en-US" sz="4000" dirty="0"/>
          </a:p>
        </p:txBody>
      </p:sp>
      <p:sp>
        <p:nvSpPr>
          <p:cNvPr id="15362" name="副标题 2"/>
          <p:cNvSpPr>
            <a:spLocks noGrp="1"/>
          </p:cNvSpPr>
          <p:nvPr>
            <p:ph type="subTitle" idx="1"/>
          </p:nvPr>
        </p:nvSpPr>
        <p:spPr>
          <a:xfrm>
            <a:off x="2357438" y="3429000"/>
            <a:ext cx="6172200" cy="1371600"/>
          </a:xfrm>
        </p:spPr>
        <p:txBody>
          <a:bodyPr/>
          <a:lstStyle/>
          <a:p>
            <a:pPr algn="ctr"/>
            <a:endParaRPr lang="en-US" altLang="zh-CN" dirty="0" smtClean="0">
              <a:solidFill>
                <a:srgbClr val="00B050"/>
              </a:solidFill>
            </a:endParaRPr>
          </a:p>
          <a:p>
            <a:pPr algn="ctr"/>
            <a:r>
              <a:rPr lang="en-US" altLang="zh-CN" sz="2800" dirty="0" smtClean="0">
                <a:solidFill>
                  <a:srgbClr val="00B050"/>
                </a:solidFill>
              </a:rPr>
              <a:t>8</a:t>
            </a:r>
            <a:r>
              <a:rPr lang="zh-CN" altLang="en-US" sz="2800" dirty="0" smtClean="0">
                <a:solidFill>
                  <a:srgbClr val="00B050"/>
                </a:solidFill>
              </a:rPr>
              <a:t>：</a:t>
            </a:r>
            <a:r>
              <a:rPr lang="en-US" altLang="zh-CN" sz="2800" dirty="0" smtClean="0">
                <a:solidFill>
                  <a:srgbClr val="00B050"/>
                </a:solidFill>
              </a:rPr>
              <a:t>MVC</a:t>
            </a:r>
            <a:r>
              <a:rPr lang="zh-CN" altLang="en-US" sz="2800" dirty="0" smtClean="0">
                <a:solidFill>
                  <a:srgbClr val="00B050"/>
                </a:solidFill>
              </a:rPr>
              <a:t>与</a:t>
            </a:r>
            <a:r>
              <a:rPr lang="en-US" altLang="zh-CN" sz="2800" dirty="0" smtClean="0">
                <a:solidFill>
                  <a:srgbClr val="00B050"/>
                </a:solidFill>
              </a:rPr>
              <a:t>DAO</a:t>
            </a:r>
            <a:r>
              <a:rPr lang="zh-CN" altLang="en-US" sz="2800" dirty="0" smtClean="0">
                <a:solidFill>
                  <a:srgbClr val="00B050"/>
                </a:solidFill>
              </a:rPr>
              <a:t>模式</a:t>
            </a: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3357563" y="5500688"/>
            <a:ext cx="4500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zh-CN" altLang="en-US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 </a:t>
            </a:r>
            <a:r>
              <a:rPr lang="zh-CN" altLang="en-US" dirty="0" smtClean="0"/>
              <a:t>请求转发与重定向</a:t>
            </a:r>
            <a:endParaRPr lang="zh-CN" altLang="en-US" dirty="0"/>
          </a:p>
        </p:txBody>
      </p:sp>
      <p:sp>
        <p:nvSpPr>
          <p:cNvPr id="48131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273050" lvl="1">
              <a:spcBef>
                <a:spcPts val="600"/>
              </a:spcBef>
              <a:buSzPct val="70000"/>
              <a:buFont typeface="Wingdings" pitchFamily="2" charset="2"/>
              <a:buChar char=""/>
            </a:pPr>
            <a:r>
              <a:rPr lang="zh-CN" altLang="en-US" sz="2800" smtClean="0"/>
              <a:t>请求转发</a:t>
            </a:r>
            <a:r>
              <a:rPr lang="en-US" altLang="zh-CN" sz="2800" smtClean="0"/>
              <a:t>RequestDispatcher</a:t>
            </a:r>
            <a:endParaRPr lang="zh-CN" altLang="en-US" sz="2800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20437E-1A66-4349-AABD-B68C01D0C34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/>
          </a:p>
        </p:txBody>
      </p:sp>
      <p:sp>
        <p:nvSpPr>
          <p:cNvPr id="48133" name="页脚占位符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entury Schoolbook"/>
            </a:endParaRPr>
          </a:p>
        </p:txBody>
      </p:sp>
      <p:graphicFrame>
        <p:nvGraphicFramePr>
          <p:cNvPr id="48129" name="Object 1"/>
          <p:cNvGraphicFramePr>
            <a:graphicFrameLocks noChangeAspect="1"/>
          </p:cNvGraphicFramePr>
          <p:nvPr/>
        </p:nvGraphicFramePr>
        <p:xfrm>
          <a:off x="742950" y="2857500"/>
          <a:ext cx="725805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" name="Visio" r:id="rId3" imgW="4655312" imgH="1467359" progId="Visio.Drawing.11">
                  <p:embed/>
                </p:oleObj>
              </mc:Choice>
              <mc:Fallback>
                <p:oleObj name="Visio" r:id="rId3" imgW="4655312" imgH="1467359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2857500"/>
                        <a:ext cx="7258050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 </a:t>
            </a:r>
            <a:r>
              <a:rPr lang="zh-CN" altLang="en-US" dirty="0" smtClean="0"/>
              <a:t>请求转发与重定向</a:t>
            </a:r>
            <a:endParaRPr lang="zh-CN" altLang="en-US" dirty="0"/>
          </a:p>
        </p:txBody>
      </p:sp>
      <p:sp>
        <p:nvSpPr>
          <p:cNvPr id="52226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smtClean="0"/>
              <a:t>//</a:t>
            </a:r>
            <a:r>
              <a:rPr lang="zh-CN" altLang="en-US" smtClean="0"/>
              <a:t>转发至</a:t>
            </a:r>
            <a:r>
              <a:rPr lang="en-US" altLang="zh-CN" smtClean="0"/>
              <a:t>ForwardPage.jsp</a:t>
            </a:r>
            <a:r>
              <a:rPr lang="zh-CN" altLang="en-US" smtClean="0"/>
              <a:t>页面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altLang="zh-CN" smtClean="0"/>
              <a:t>RequestDispatcher dispatcher = </a:t>
            </a:r>
            <a:endParaRPr lang="zh-CN" altLang="en-US" smtClean="0"/>
          </a:p>
          <a:p>
            <a:pPr marL="342900" indent="-342900">
              <a:buFont typeface="Wingdings" pitchFamily="2" charset="2"/>
              <a:buNone/>
            </a:pPr>
            <a:r>
              <a:rPr lang="en-US" altLang="zh-CN" smtClean="0"/>
              <a:t>request.getRequestDispatcher("ForwardPage.jsp";</a:t>
            </a:r>
            <a:endParaRPr lang="zh-CN" altLang="en-US" smtClean="0"/>
          </a:p>
          <a:p>
            <a:pPr marL="342900" indent="-342900">
              <a:buFont typeface="Wingdings" pitchFamily="2" charset="2"/>
              <a:buNone/>
            </a:pPr>
            <a:r>
              <a:rPr lang="en-US" altLang="zh-CN" smtClean="0"/>
              <a:t>dispatcher.forward(request, response);</a:t>
            </a:r>
          </a:p>
          <a:p>
            <a:pPr marL="342900" indent="-342900">
              <a:buFont typeface="Wingdings" pitchFamily="2" charset="2"/>
              <a:buNone/>
            </a:pPr>
            <a:endParaRPr lang="en-US" altLang="zh-CN" smtClean="0"/>
          </a:p>
          <a:p>
            <a:pPr marL="342900" indent="-342900"/>
            <a:r>
              <a:rPr lang="en-US" altLang="zh-CN" smtClean="0"/>
              <a:t>   RequestDispatcher</a:t>
            </a:r>
            <a:r>
              <a:rPr lang="zh-CN" altLang="en-US" smtClean="0"/>
              <a:t>对象可以把用户对当前</a:t>
            </a:r>
            <a:r>
              <a:rPr lang="en-US" altLang="zh-CN" smtClean="0"/>
              <a:t>Web</a:t>
            </a:r>
            <a:r>
              <a:rPr lang="zh-CN" altLang="en-US" smtClean="0"/>
              <a:t>资源的请求转发给其他</a:t>
            </a:r>
            <a:r>
              <a:rPr lang="en-US" altLang="zh-CN" smtClean="0"/>
              <a:t>Web</a:t>
            </a:r>
            <a:r>
              <a:rPr lang="zh-CN" altLang="en-US" smtClean="0"/>
              <a:t>资源。</a:t>
            </a:r>
          </a:p>
          <a:p>
            <a:pPr marL="342900" indent="-342900"/>
            <a:r>
              <a:rPr lang="zh-CN" altLang="en-US" smtClean="0"/>
              <a:t>如上述代码中转发给</a:t>
            </a:r>
            <a:r>
              <a:rPr lang="en-US" altLang="zh-CN" smtClean="0"/>
              <a:t>ForwardPage.jsp</a:t>
            </a:r>
            <a:r>
              <a:rPr lang="zh-CN" altLang="en-US" smtClean="0"/>
              <a:t>页面，</a:t>
            </a:r>
          </a:p>
          <a:p>
            <a:pPr marL="342900" indent="-342900">
              <a:buFont typeface="Wingdings" pitchFamily="2" charset="2"/>
              <a:buNone/>
            </a:pPr>
            <a:r>
              <a:rPr lang="zh-CN" altLang="en-US" smtClean="0"/>
              <a:t>将用户对当前</a:t>
            </a:r>
            <a:r>
              <a:rPr lang="en-US" altLang="zh-CN" smtClean="0"/>
              <a:t>Servlet</a:t>
            </a:r>
            <a:r>
              <a:rPr lang="zh-CN" altLang="en-US" smtClean="0"/>
              <a:t>的请求和响应传递给</a:t>
            </a:r>
            <a:r>
              <a:rPr lang="en-US" altLang="zh-CN" smtClean="0"/>
              <a:t>ForwardPage.jsp</a:t>
            </a:r>
            <a:r>
              <a:rPr lang="zh-CN" altLang="en-US" smtClean="0"/>
              <a:t>。</a:t>
            </a:r>
          </a:p>
          <a:p>
            <a:pPr marL="342900" indent="-342900"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8A1D29-E5D5-4DFD-AFB4-BFD5C6C0284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 </a:t>
            </a:r>
            <a:r>
              <a:rPr lang="zh-CN" altLang="en-US" dirty="0" smtClean="0"/>
              <a:t>请求转发与重定向</a:t>
            </a:r>
            <a:endParaRPr lang="zh-CN" altLang="en-US" dirty="0"/>
          </a:p>
        </p:txBody>
      </p:sp>
      <p:sp>
        <p:nvSpPr>
          <p:cNvPr id="53250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b="1" smtClean="0"/>
              <a:t>注意：</a:t>
            </a:r>
          </a:p>
          <a:p>
            <a:r>
              <a:rPr lang="zh-CN" altLang="en-US" smtClean="0"/>
              <a:t>请求转发方式通常用于</a:t>
            </a:r>
            <a:r>
              <a:rPr lang="en-US" altLang="zh-CN" smtClean="0"/>
              <a:t>Servlet</a:t>
            </a:r>
            <a:r>
              <a:rPr lang="zh-CN" altLang="en-US" smtClean="0"/>
              <a:t>中，而在</a:t>
            </a:r>
            <a:r>
              <a:rPr lang="en-US" altLang="zh-CN" smtClean="0"/>
              <a:t>JSP</a:t>
            </a:r>
            <a:r>
              <a:rPr lang="zh-CN" altLang="en-US" smtClean="0"/>
              <a:t>页面中可以使用</a:t>
            </a:r>
            <a:r>
              <a:rPr lang="en-US" altLang="zh-CN" smtClean="0"/>
              <a:t>&lt;jsp:forward&gt;</a:t>
            </a:r>
            <a:r>
              <a:rPr lang="zh-CN" altLang="en-US" smtClean="0"/>
              <a:t>动作标记达到相同的效果。</a:t>
            </a:r>
          </a:p>
          <a:p>
            <a:r>
              <a:rPr lang="zh-CN" altLang="en-US" smtClean="0"/>
              <a:t>另外，请求转发方式只能把请求转发给同一个</a:t>
            </a:r>
            <a:r>
              <a:rPr lang="en-US" altLang="zh-CN" smtClean="0"/>
              <a:t>Web</a:t>
            </a:r>
            <a:r>
              <a:rPr lang="zh-CN" altLang="en-US" smtClean="0"/>
              <a:t>应用中的资源，并不能转发给其他</a:t>
            </a:r>
            <a:r>
              <a:rPr lang="en-US" altLang="zh-CN" smtClean="0"/>
              <a:t>Web</a:t>
            </a:r>
            <a:r>
              <a:rPr lang="zh-CN" altLang="en-US" smtClean="0"/>
              <a:t>应用中的资源；</a:t>
            </a:r>
          </a:p>
          <a:p>
            <a:r>
              <a:rPr lang="zh-CN" altLang="en-US" smtClean="0"/>
              <a:t>并且使用请求转发的</a:t>
            </a:r>
            <a:r>
              <a:rPr lang="en-US" altLang="zh-CN" smtClean="0"/>
              <a:t>Web</a:t>
            </a:r>
            <a:r>
              <a:rPr lang="zh-CN" altLang="en-US" smtClean="0"/>
              <a:t>资源与目标</a:t>
            </a:r>
            <a:r>
              <a:rPr lang="en-US" altLang="zh-CN" smtClean="0"/>
              <a:t>Web</a:t>
            </a:r>
            <a:r>
              <a:rPr lang="zh-CN" altLang="en-US" smtClean="0"/>
              <a:t>资源之间共享</a:t>
            </a:r>
            <a:r>
              <a:rPr lang="en-US" altLang="zh-CN" smtClean="0"/>
              <a:t>request</a:t>
            </a:r>
            <a:r>
              <a:rPr lang="zh-CN" altLang="en-US" smtClean="0"/>
              <a:t>范围内的数据。</a:t>
            </a:r>
          </a:p>
        </p:txBody>
      </p:sp>
      <p:sp>
        <p:nvSpPr>
          <p:cNvPr id="53251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FEBD252-2C23-4309-B4BD-77C7556D370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 </a:t>
            </a:r>
            <a:r>
              <a:rPr lang="zh-CN" altLang="en-US" dirty="0" smtClean="0"/>
              <a:t>请求转发与重定向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mtClean="0"/>
              <a:t>重定向是将来自客户端的请求传递给其他的</a:t>
            </a:r>
            <a:r>
              <a:rPr lang="en-US" altLang="zh-CN" smtClean="0"/>
              <a:t>Web</a:t>
            </a:r>
            <a:r>
              <a:rPr lang="zh-CN" altLang="en-US" smtClean="0"/>
              <a:t>资源，与请求转发不同的是，目标资源可以是不在同一个</a:t>
            </a:r>
            <a:r>
              <a:rPr lang="en-US" altLang="zh-CN" smtClean="0"/>
              <a:t>Web</a:t>
            </a:r>
            <a:r>
              <a:rPr lang="zh-CN" altLang="en-US" smtClean="0"/>
              <a:t>应用中。</a:t>
            </a:r>
            <a:endParaRPr lang="en-US" altLang="zh-CN" smtClean="0"/>
          </a:p>
          <a:p>
            <a:pPr>
              <a:lnSpc>
                <a:spcPct val="80000"/>
              </a:lnSpc>
            </a:pPr>
            <a:r>
              <a:rPr lang="zh-CN" altLang="en-US" smtClean="0"/>
              <a:t>在</a:t>
            </a:r>
            <a:r>
              <a:rPr lang="en-US" altLang="zh-CN" smtClean="0"/>
              <a:t>Servlet</a:t>
            </a:r>
            <a:r>
              <a:rPr lang="zh-CN" altLang="en-US" smtClean="0"/>
              <a:t>中，使用</a:t>
            </a:r>
            <a:r>
              <a:rPr lang="en-US" altLang="zh-CN" smtClean="0"/>
              <a:t>HttpServletResponse</a:t>
            </a:r>
            <a:r>
              <a:rPr lang="zh-CN" altLang="en-US" smtClean="0"/>
              <a:t>对象的</a:t>
            </a:r>
            <a:r>
              <a:rPr lang="en-US" altLang="zh-CN" smtClean="0"/>
              <a:t>sendRedirect()</a:t>
            </a:r>
            <a:r>
              <a:rPr lang="zh-CN" altLang="en-US" smtClean="0"/>
              <a:t>方法重定向。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mtClean="0"/>
              <a:t>	response.sendRedirect("pages/confirmRegister.jsp");</a:t>
            </a:r>
            <a:endParaRPr lang="zh-CN" altLang="en-US" smtClean="0"/>
          </a:p>
        </p:txBody>
      </p:sp>
      <p:sp>
        <p:nvSpPr>
          <p:cNvPr id="54275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130A5C-7895-4FD4-85E4-8A92DA53E63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/>
          </p:cNvSpPr>
          <p:nvPr/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fontAlgn="auto">
              <a:spcAft>
                <a:spcPts val="0"/>
              </a:spcAft>
              <a:defRPr/>
            </a:pPr>
            <a:r>
              <a:rPr lang="en-US" sz="30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zh-CN" altLang="en-US" sz="30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请求转发与重定向</a:t>
            </a:r>
          </a:p>
        </p:txBody>
      </p:sp>
      <p:sp>
        <p:nvSpPr>
          <p:cNvPr id="3" name="内容占位符 2"/>
          <p:cNvSpPr>
            <a:spLocks/>
          </p:cNvSpPr>
          <p:nvPr/>
        </p:nvSpPr>
        <p:spPr bwMode="auto">
          <a:xfrm>
            <a:off x="468313" y="1700213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zh-CN" sz="2200">
                <a:latin typeface="Century Schoolbook"/>
              </a:rPr>
              <a:t>	</a:t>
            </a:r>
            <a:r>
              <a:rPr lang="zh-CN" altLang="en-US" sz="2200">
                <a:latin typeface="Century Schoolbook"/>
              </a:rPr>
              <a:t>与请求转发相比，重定向与请求转发的区别在于：</a:t>
            </a:r>
          </a:p>
          <a:p>
            <a:pPr marL="639763" lvl="1" indent="-27305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zh-CN" sz="2400">
                <a:latin typeface="Century Schoolbook"/>
              </a:rPr>
              <a:t>Web</a:t>
            </a:r>
            <a:r>
              <a:rPr lang="zh-CN" altLang="en-US" sz="2400">
                <a:latin typeface="Century Schoolbook"/>
              </a:rPr>
              <a:t>资源可以重定向任何一个</a:t>
            </a:r>
            <a:r>
              <a:rPr lang="en-US" altLang="zh-CN" sz="2400">
                <a:latin typeface="Century Schoolbook"/>
              </a:rPr>
              <a:t>URL</a:t>
            </a:r>
            <a:r>
              <a:rPr lang="zh-CN" altLang="en-US" sz="2400">
                <a:latin typeface="Century Schoolbook"/>
              </a:rPr>
              <a:t>，而不仅仅局限于同一个</a:t>
            </a:r>
            <a:r>
              <a:rPr lang="en-US" altLang="zh-CN" sz="2400">
                <a:latin typeface="Century Schoolbook"/>
              </a:rPr>
              <a:t>Web</a:t>
            </a:r>
            <a:r>
              <a:rPr lang="zh-CN" altLang="en-US" sz="2400">
                <a:latin typeface="Century Schoolbook"/>
              </a:rPr>
              <a:t>应用中。</a:t>
            </a:r>
          </a:p>
          <a:p>
            <a:pPr marL="639763" lvl="1" indent="-27305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zh-CN" altLang="en-US" sz="2400">
                <a:latin typeface="Century Schoolbook"/>
              </a:rPr>
              <a:t>重定向是返回一个应答给客户端，然后再重新发送一个请求给目标</a:t>
            </a:r>
            <a:r>
              <a:rPr lang="en-US" altLang="zh-CN" sz="2400">
                <a:latin typeface="Century Schoolbook"/>
              </a:rPr>
              <a:t>URL</a:t>
            </a:r>
            <a:r>
              <a:rPr lang="zh-CN" altLang="en-US" sz="2400">
                <a:latin typeface="Century Schoolbook"/>
              </a:rPr>
              <a:t>，所以浏览器地址栏会更新为目标</a:t>
            </a:r>
            <a:r>
              <a:rPr lang="en-US" altLang="zh-CN" sz="2400">
                <a:latin typeface="Century Schoolbook"/>
              </a:rPr>
              <a:t>Web</a:t>
            </a:r>
            <a:r>
              <a:rPr lang="zh-CN" altLang="en-US" sz="2400">
                <a:latin typeface="Century Schoolbook"/>
              </a:rPr>
              <a:t>资源的</a:t>
            </a:r>
            <a:r>
              <a:rPr lang="en-US" altLang="zh-CN" sz="2400">
                <a:latin typeface="Century Schoolbook"/>
              </a:rPr>
              <a:t>URL</a:t>
            </a:r>
            <a:r>
              <a:rPr lang="zh-CN" altLang="en-US" sz="2400">
                <a:latin typeface="Century Schoolbook"/>
              </a:rPr>
              <a:t>；</a:t>
            </a:r>
          </a:p>
          <a:p>
            <a:pPr marL="639763" lvl="1" indent="-27305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zh-CN" altLang="en-US" sz="2400">
                <a:latin typeface="Century Schoolbook"/>
              </a:rPr>
              <a:t>而使用</a:t>
            </a:r>
            <a:r>
              <a:rPr lang="en-US" altLang="zh-CN" sz="2400">
                <a:latin typeface="Century Schoolbook"/>
              </a:rPr>
              <a:t>RequestDispatcher</a:t>
            </a:r>
            <a:r>
              <a:rPr lang="zh-CN" altLang="en-US" sz="2400">
                <a:latin typeface="Century Schoolbook"/>
              </a:rPr>
              <a:t>对象请求转向时，浏览器地址栏不会更新，仍为原有</a:t>
            </a:r>
            <a:r>
              <a:rPr lang="en-US" altLang="zh-CN" sz="2400">
                <a:latin typeface="Century Schoolbook"/>
              </a:rPr>
              <a:t>Web</a:t>
            </a:r>
            <a:r>
              <a:rPr lang="zh-CN" altLang="en-US" sz="2400">
                <a:latin typeface="Century Schoolbook"/>
              </a:rPr>
              <a:t>资源的</a:t>
            </a:r>
            <a:r>
              <a:rPr lang="en-US" altLang="zh-CN" sz="2400">
                <a:latin typeface="Century Schoolbook"/>
              </a:rPr>
              <a:t>URL</a:t>
            </a:r>
            <a:r>
              <a:rPr lang="zh-CN" altLang="en-US" sz="2400">
                <a:latin typeface="Century Schoolbook"/>
              </a:rPr>
              <a:t>。</a:t>
            </a:r>
          </a:p>
          <a:p>
            <a:pPr marL="639763" lvl="1" indent="-27305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zh-CN" altLang="en-US" sz="2400">
                <a:latin typeface="Century Schoolbook"/>
              </a:rPr>
              <a:t>使用重定向时，</a:t>
            </a:r>
            <a:r>
              <a:rPr lang="en-US" altLang="zh-CN" sz="2400">
                <a:latin typeface="Century Schoolbook"/>
              </a:rPr>
              <a:t>Web</a:t>
            </a:r>
            <a:r>
              <a:rPr lang="zh-CN" altLang="en-US" sz="2400">
                <a:latin typeface="Century Schoolbook"/>
              </a:rPr>
              <a:t>资源之间不会共享使用用户请求对象，而</a:t>
            </a:r>
            <a:r>
              <a:rPr lang="en-US" altLang="zh-CN" sz="2400">
                <a:latin typeface="Century Schoolbook"/>
              </a:rPr>
              <a:t>RequestDispatcher</a:t>
            </a:r>
            <a:r>
              <a:rPr lang="zh-CN" altLang="en-US" sz="2400">
                <a:latin typeface="Century Schoolbook"/>
              </a:rPr>
              <a:t>则共享。</a:t>
            </a:r>
          </a:p>
        </p:txBody>
      </p:sp>
      <p:sp>
        <p:nvSpPr>
          <p:cNvPr id="79878" name="灯片编号占位符 3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40ABC4CB-0AE4-4F03-8BBF-2E562A2E39C4}" type="slidenum">
              <a:rPr lang="zh-CN" altLang="en-US" sz="1400" b="1">
                <a:solidFill>
                  <a:srgbClr val="FFFFFF"/>
                </a:solidFill>
                <a:latin typeface="Century Schoolbook"/>
              </a:rPr>
              <a:pPr algn="ctr"/>
              <a:t>14</a:t>
            </a:fld>
            <a:endParaRPr lang="en-US" altLang="zh-CN" sz="1400" b="1">
              <a:solidFill>
                <a:srgbClr val="FFFFFF"/>
              </a:solidFill>
              <a:latin typeface="Century Schoolboo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 </a:t>
            </a:r>
            <a:r>
              <a:rPr lang="zh-CN" altLang="en-US" dirty="0" smtClean="0"/>
              <a:t>页面间数据共享方式</a:t>
            </a:r>
            <a:endParaRPr lang="zh-CN" altLang="en-US" dirty="0"/>
          </a:p>
        </p:txBody>
      </p:sp>
      <p:sp>
        <p:nvSpPr>
          <p:cNvPr id="55298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zh-CN" altLang="en-US" b="1" smtClean="0"/>
              <a:t>重写</a:t>
            </a:r>
            <a:r>
              <a:rPr lang="en-US" altLang="zh-CN" b="1" smtClean="0"/>
              <a:t>URL </a:t>
            </a:r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HTTP</a:t>
            </a:r>
            <a:r>
              <a:rPr lang="zh-CN" altLang="en-US" smtClean="0"/>
              <a:t>协议中，</a:t>
            </a:r>
            <a:r>
              <a:rPr lang="en-US" altLang="zh-CN" smtClean="0"/>
              <a:t>Get</a:t>
            </a:r>
            <a:r>
              <a:rPr lang="zh-CN" altLang="en-US" smtClean="0"/>
              <a:t>方式可以实现数据由客户端到服务器端的传送。</a:t>
            </a:r>
          </a:p>
          <a:p>
            <a:pPr lvl="1"/>
            <a:r>
              <a:rPr lang="zh-CN" altLang="en-US" smtClean="0"/>
              <a:t>重写</a:t>
            </a:r>
            <a:r>
              <a:rPr lang="en-US" altLang="zh-CN" smtClean="0"/>
              <a:t>URL</a:t>
            </a:r>
            <a:r>
              <a:rPr lang="zh-CN" altLang="en-US" smtClean="0"/>
              <a:t>正是利用</a:t>
            </a:r>
            <a:r>
              <a:rPr lang="en-US" altLang="zh-CN" smtClean="0"/>
              <a:t>Get</a:t>
            </a:r>
            <a:r>
              <a:rPr lang="zh-CN" altLang="en-US" smtClean="0"/>
              <a:t>的函数，可以</a:t>
            </a:r>
            <a:r>
              <a:rPr lang="en-US" altLang="zh-CN" smtClean="0"/>
              <a:t>URL</a:t>
            </a:r>
            <a:r>
              <a:rPr lang="zh-CN" altLang="en-US" smtClean="0"/>
              <a:t>的后面附加参数，和服务器的请求一起发送。</a:t>
            </a:r>
            <a:endParaRPr lang="en-US" altLang="zh-CN" smtClean="0"/>
          </a:p>
          <a:p>
            <a:pPr lvl="1">
              <a:buFont typeface="Wingdings 2" pitchFamily="18" charset="2"/>
              <a:buNone/>
            </a:pPr>
            <a:r>
              <a:rPr lang="zh-CN" altLang="en-US" smtClean="0"/>
              <a:t>示例：</a:t>
            </a:r>
            <a:endParaRPr lang="en-US" altLang="zh-CN" smtClean="0"/>
          </a:p>
          <a:p>
            <a:pPr lvl="1"/>
            <a:r>
              <a:rPr lang="en-US" altLang="zh-CN" smtClean="0">
                <a:hlinkClick r:id="rId2"/>
              </a:rPr>
              <a:t>http://localhost:8080/ch7/pages/newsDetail.jsp?id=10&amp;action=delete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>
              <a:buFont typeface="Wingdings 2" pitchFamily="18" charset="2"/>
              <a:buNone/>
            </a:pPr>
            <a:r>
              <a:rPr lang="en-US" altLang="zh-CN" smtClean="0"/>
              <a:t>  String id = request.getParameter("id");</a:t>
            </a:r>
            <a:endParaRPr lang="zh-CN" altLang="en-US" sz="2500" smtClean="0"/>
          </a:p>
          <a:p>
            <a:pPr lvl="1">
              <a:buFont typeface="Wingdings 2" pitchFamily="18" charset="2"/>
              <a:buNone/>
            </a:pPr>
            <a:r>
              <a:rPr lang="en-US" altLang="zh-CN" smtClean="0"/>
              <a:t>  String action = request.getParameter("action");</a:t>
            </a:r>
            <a:endParaRPr lang="zh-CN" altLang="en-US" smtClean="0"/>
          </a:p>
        </p:txBody>
      </p:sp>
      <p:sp>
        <p:nvSpPr>
          <p:cNvPr id="55299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0E1869A-2838-4FB3-ADCF-D747FA47281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 </a:t>
            </a:r>
            <a:r>
              <a:rPr lang="zh-CN" altLang="en-US" dirty="0" smtClean="0"/>
              <a:t>页面间数据共享方式</a:t>
            </a:r>
            <a:endParaRPr lang="zh-CN" altLang="en-US" dirty="0"/>
          </a:p>
        </p:txBody>
      </p:sp>
      <p:sp>
        <p:nvSpPr>
          <p:cNvPr id="56322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zh-CN" altLang="en-US" smtClean="0"/>
              <a:t>重写</a:t>
            </a:r>
            <a:r>
              <a:rPr lang="en-US" altLang="zh-CN" smtClean="0"/>
              <a:t>URL</a:t>
            </a:r>
            <a:r>
              <a:rPr lang="zh-CN" altLang="en-US" smtClean="0"/>
              <a:t>的缺点：</a:t>
            </a:r>
            <a:endParaRPr lang="en-US" altLang="zh-CN" smtClean="0"/>
          </a:p>
          <a:p>
            <a:endParaRPr lang="en-US" altLang="zh-CN" smtClean="0"/>
          </a:p>
          <a:p>
            <a:pPr lvl="1"/>
            <a:r>
              <a:rPr lang="zh-CN" altLang="en-US" smtClean="0"/>
              <a:t>重写</a:t>
            </a:r>
            <a:r>
              <a:rPr lang="en-US" altLang="zh-CN" smtClean="0"/>
              <a:t>URL</a:t>
            </a:r>
            <a:r>
              <a:rPr lang="zh-CN" altLang="en-US" smtClean="0"/>
              <a:t>的页面必须动态生成；</a:t>
            </a:r>
          </a:p>
          <a:p>
            <a:pPr lvl="1"/>
            <a:r>
              <a:rPr lang="zh-CN" altLang="en-US" smtClean="0"/>
              <a:t>用户数据暴露在</a:t>
            </a:r>
            <a:r>
              <a:rPr lang="en-US" altLang="zh-CN" smtClean="0"/>
              <a:t>URL</a:t>
            </a:r>
            <a:r>
              <a:rPr lang="zh-CN" altLang="en-US" smtClean="0"/>
              <a:t>上，造成安全上的隐患；</a:t>
            </a:r>
          </a:p>
          <a:p>
            <a:pPr lvl="1"/>
            <a:r>
              <a:rPr lang="en-US" altLang="zh-CN" smtClean="0"/>
              <a:t>URL</a:t>
            </a:r>
            <a:r>
              <a:rPr lang="zh-CN" altLang="en-US" smtClean="0"/>
              <a:t>的长度有限制，如使用</a:t>
            </a:r>
            <a:r>
              <a:rPr lang="en-US" altLang="zh-CN" smtClean="0"/>
              <a:t>URL</a:t>
            </a:r>
            <a:r>
              <a:rPr lang="zh-CN" altLang="en-US" smtClean="0"/>
              <a:t>传递大量数据，会造成性能下降；</a:t>
            </a:r>
          </a:p>
          <a:p>
            <a:pPr lvl="1"/>
            <a:r>
              <a:rPr lang="zh-CN" altLang="en-US" smtClean="0"/>
              <a:t>必须对所有指向本</a:t>
            </a:r>
            <a:r>
              <a:rPr lang="en-US" altLang="zh-CN" smtClean="0"/>
              <a:t>Web</a:t>
            </a:r>
            <a:r>
              <a:rPr lang="zh-CN" altLang="en-US" smtClean="0"/>
              <a:t>站点的</a:t>
            </a:r>
            <a:r>
              <a:rPr lang="en-US" altLang="zh-CN" smtClean="0"/>
              <a:t>URL</a:t>
            </a:r>
            <a:r>
              <a:rPr lang="zh-CN" altLang="en-US" smtClean="0"/>
              <a:t>进行编码；</a:t>
            </a:r>
          </a:p>
          <a:p>
            <a:pPr lvl="1"/>
            <a:r>
              <a:rPr lang="zh-CN" altLang="en-US" smtClean="0"/>
              <a:t>不能预先记录下页面的</a:t>
            </a:r>
            <a:r>
              <a:rPr lang="en-US" altLang="zh-CN" smtClean="0"/>
              <a:t>URL</a:t>
            </a:r>
            <a:r>
              <a:rPr lang="zh-CN" altLang="en-US" smtClean="0"/>
              <a:t>，或者从其他的</a:t>
            </a:r>
            <a:r>
              <a:rPr lang="en-US" altLang="zh-CN" smtClean="0"/>
              <a:t>Web</a:t>
            </a:r>
            <a:r>
              <a:rPr lang="zh-CN" altLang="en-US" smtClean="0"/>
              <a:t>站点链接访问。 </a:t>
            </a:r>
          </a:p>
          <a:p>
            <a:endParaRPr lang="zh-CN" altLang="en-US" smtClean="0"/>
          </a:p>
        </p:txBody>
      </p:sp>
      <p:sp>
        <p:nvSpPr>
          <p:cNvPr id="56323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3760637-AD0B-4100-82B1-1261C9A6871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 </a:t>
            </a:r>
            <a:r>
              <a:rPr lang="zh-CN" altLang="en-US" dirty="0" smtClean="0"/>
              <a:t>页面间数据共享方式</a:t>
            </a:r>
            <a:endParaRPr lang="zh-CN" altLang="en-US" dirty="0"/>
          </a:p>
        </p:txBody>
      </p:sp>
      <p:sp>
        <p:nvSpPr>
          <p:cNvPr id="57346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zh-CN" altLang="en-US" b="1" smtClean="0"/>
              <a:t>共享会话</a:t>
            </a:r>
            <a:endParaRPr lang="en-US" altLang="zh-CN" b="1" smtClean="0"/>
          </a:p>
          <a:p>
            <a:pPr lvl="1"/>
            <a:r>
              <a:rPr lang="zh-CN" altLang="en-US" smtClean="0"/>
              <a:t>内置对象</a:t>
            </a:r>
            <a:r>
              <a:rPr lang="en-US" altLang="zh-CN" smtClean="0">
                <a:solidFill>
                  <a:srgbClr val="EB0335"/>
                </a:solidFill>
              </a:rPr>
              <a:t>session</a:t>
            </a:r>
            <a:r>
              <a:rPr lang="zh-CN" altLang="en-US" smtClean="0"/>
              <a:t>，即共享会话的形式共享用户数据。</a:t>
            </a:r>
          </a:p>
          <a:p>
            <a:pPr lvl="1"/>
            <a:r>
              <a:rPr lang="en-US" altLang="zh-CN" smtClean="0">
                <a:solidFill>
                  <a:srgbClr val="EB0335"/>
                </a:solidFill>
              </a:rPr>
              <a:t>session</a:t>
            </a:r>
            <a:r>
              <a:rPr lang="zh-CN" altLang="en-US" smtClean="0">
                <a:solidFill>
                  <a:srgbClr val="EB0335"/>
                </a:solidFill>
              </a:rPr>
              <a:t>对象的</a:t>
            </a:r>
            <a:r>
              <a:rPr lang="en-US" altLang="zh-CN" smtClean="0">
                <a:solidFill>
                  <a:srgbClr val="EB0335"/>
                </a:solidFill>
              </a:rPr>
              <a:t>setAttribute(String name, Object obj)</a:t>
            </a:r>
            <a:r>
              <a:rPr lang="zh-CN" altLang="en-US" smtClean="0">
                <a:solidFill>
                  <a:srgbClr val="EB0335"/>
                </a:solidFill>
              </a:rPr>
              <a:t>方法</a:t>
            </a:r>
            <a:r>
              <a:rPr lang="zh-CN" altLang="en-US" smtClean="0"/>
              <a:t>可以设置在会话期内共享的数据属性名称及值。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EB0335"/>
                </a:solidFill>
              </a:rPr>
              <a:t>使用</a:t>
            </a:r>
            <a:r>
              <a:rPr lang="en-US" altLang="zh-CN" smtClean="0">
                <a:solidFill>
                  <a:srgbClr val="EB0335"/>
                </a:solidFill>
              </a:rPr>
              <a:t>getAttribute(String name)</a:t>
            </a:r>
            <a:r>
              <a:rPr lang="zh-CN" altLang="en-US" smtClean="0">
                <a:solidFill>
                  <a:srgbClr val="EB0335"/>
                </a:solidFill>
              </a:rPr>
              <a:t>可以</a:t>
            </a:r>
            <a:r>
              <a:rPr lang="zh-CN" altLang="en-US" smtClean="0"/>
              <a:t>从会话中检索对应属性名称的值。</a:t>
            </a:r>
          </a:p>
        </p:txBody>
      </p:sp>
      <p:sp>
        <p:nvSpPr>
          <p:cNvPr id="57347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FAAC77F-F4BF-428F-8D13-E92BFB33523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 </a:t>
            </a:r>
            <a:r>
              <a:rPr lang="zh-CN" altLang="en-US" dirty="0" smtClean="0"/>
              <a:t>页面间数据共享方式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85000" lnSpcReduction="20000"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zh-CN" altLang="en-US" sz="3300" b="1" dirty="0" smtClean="0"/>
              <a:t>共享会话示例：</a:t>
            </a:r>
            <a:endParaRPr lang="en-US" sz="3300" b="1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   </a:t>
            </a:r>
            <a:r>
              <a:rPr lang="en-US" dirty="0" err="1" smtClean="0"/>
              <a:t>HttpSession</a:t>
            </a:r>
            <a:r>
              <a:rPr lang="en-US" dirty="0" smtClean="0"/>
              <a:t> session = </a:t>
            </a:r>
            <a:r>
              <a:rPr lang="en-US" dirty="0" err="1" smtClean="0"/>
              <a:t>request.getSession</a:t>
            </a:r>
            <a:r>
              <a:rPr lang="en-US" dirty="0" smtClean="0"/>
              <a:t>(</a:t>
            </a:r>
            <a:r>
              <a:rPr lang="en-US" b="1" dirty="0" smtClean="0"/>
              <a:t>true</a:t>
            </a:r>
            <a:r>
              <a:rPr lang="en-US" dirty="0" smtClean="0"/>
              <a:t>);</a:t>
            </a:r>
            <a:endParaRPr lang="zh-CN" altLang="en-US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   //</a:t>
            </a:r>
            <a:r>
              <a:rPr lang="zh-CN" altLang="en-US" dirty="0" smtClean="0"/>
              <a:t>设置会话有效期为</a:t>
            </a:r>
            <a:r>
              <a:rPr lang="en-US" dirty="0" smtClean="0"/>
              <a:t>20</a:t>
            </a:r>
            <a:r>
              <a:rPr lang="zh-CN" altLang="en-US" dirty="0" smtClean="0"/>
              <a:t>分钟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session.setMaxInactiveInterval</a:t>
            </a:r>
            <a:r>
              <a:rPr lang="en-US" dirty="0" smtClean="0"/>
              <a:t>(1200);</a:t>
            </a:r>
            <a:endParaRPr lang="zh-CN" altLang="en-US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   //</a:t>
            </a:r>
            <a:r>
              <a:rPr lang="zh-CN" altLang="en-US" dirty="0" smtClean="0"/>
              <a:t>向会话中添加一个属性名称为</a:t>
            </a:r>
            <a:r>
              <a:rPr lang="en-US" dirty="0" smtClean="0"/>
              <a:t>users</a:t>
            </a:r>
            <a:r>
              <a:rPr lang="zh-CN" altLang="en-US" dirty="0" smtClean="0"/>
              <a:t>，值为</a:t>
            </a:r>
            <a:r>
              <a:rPr lang="en-US" dirty="0" err="1" smtClean="0"/>
              <a:t>regUsers</a:t>
            </a:r>
            <a:r>
              <a:rPr lang="zh-CN" altLang="en-US" dirty="0" smtClean="0"/>
              <a:t>的对象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session.setAttribute</a:t>
            </a:r>
            <a:r>
              <a:rPr lang="en-US" dirty="0" smtClean="0"/>
              <a:t>("users", </a:t>
            </a:r>
            <a:r>
              <a:rPr lang="en-US" dirty="0" err="1" smtClean="0"/>
              <a:t>regUsers</a:t>
            </a:r>
            <a:r>
              <a:rPr lang="en-US" dirty="0" smtClean="0"/>
              <a:t>);</a:t>
            </a:r>
            <a:endParaRPr lang="zh-CN" altLang="en-US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   //</a:t>
            </a:r>
            <a:r>
              <a:rPr lang="zh-CN" altLang="en-US" dirty="0" smtClean="0"/>
              <a:t>获取属性名称为</a:t>
            </a:r>
            <a:r>
              <a:rPr lang="en-US" dirty="0" smtClean="0"/>
              <a:t>users</a:t>
            </a:r>
            <a:r>
              <a:rPr lang="zh-CN" altLang="en-US" dirty="0" smtClean="0"/>
              <a:t>的对象值，进行强制类型转换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users u = (users)</a:t>
            </a:r>
            <a:r>
              <a:rPr lang="en-US" dirty="0" err="1" smtClean="0"/>
              <a:t>session.getAttribute</a:t>
            </a:r>
            <a:r>
              <a:rPr lang="en-US" dirty="0" smtClean="0"/>
              <a:t>("users");</a:t>
            </a:r>
            <a:endParaRPr lang="zh-CN" altLang="en-US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   //</a:t>
            </a:r>
            <a:r>
              <a:rPr lang="zh-CN" altLang="en-US" dirty="0" smtClean="0"/>
              <a:t>从会话中删除属性名称为</a:t>
            </a:r>
            <a:r>
              <a:rPr lang="en-US" dirty="0" smtClean="0"/>
              <a:t>users</a:t>
            </a:r>
            <a:r>
              <a:rPr lang="zh-CN" altLang="en-US" dirty="0" smtClean="0"/>
              <a:t>的对象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session.removeAttribute</a:t>
            </a:r>
            <a:r>
              <a:rPr lang="en-US" dirty="0" smtClean="0"/>
              <a:t>("users");</a:t>
            </a:r>
            <a:endParaRPr lang="zh-CN" altLang="en-US" dirty="0"/>
          </a:p>
        </p:txBody>
      </p:sp>
      <p:sp>
        <p:nvSpPr>
          <p:cNvPr id="58371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9D3FEA4-7610-45AD-8B7E-B1833898D50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 </a:t>
            </a:r>
            <a:r>
              <a:rPr lang="zh-CN" altLang="en-US" dirty="0" smtClean="0"/>
              <a:t>页面间数据共享方式</a:t>
            </a:r>
            <a:endParaRPr lang="zh-CN" altLang="en-US" dirty="0"/>
          </a:p>
        </p:txBody>
      </p:sp>
      <p:sp>
        <p:nvSpPr>
          <p:cNvPr id="59394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C693317-675C-48AD-B86D-3EC71BE2862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CN"/>
          </a:p>
        </p:txBody>
      </p:sp>
      <p:sp>
        <p:nvSpPr>
          <p:cNvPr id="59396" name="内容占位符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web.xml</a:t>
            </a:r>
            <a:r>
              <a:rPr lang="zh-CN" altLang="en-US" smtClean="0"/>
              <a:t>配置会话有效期为</a:t>
            </a:r>
            <a:r>
              <a:rPr lang="en-US" altLang="zh-CN" smtClean="0"/>
              <a:t>30</a:t>
            </a:r>
            <a:r>
              <a:rPr lang="zh-CN" altLang="en-US" smtClean="0"/>
              <a:t>分钟</a:t>
            </a: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&lt;session-config&gt; </a:t>
            </a:r>
            <a:endParaRPr lang="zh-CN" altLang="en-US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       &lt;session-timeout&gt;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			30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	    &lt;/session-timeout&gt; </a:t>
            </a:r>
            <a:endParaRPr lang="zh-CN" altLang="en-US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&lt;/session-config&gt; 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MVC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DAO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sz="28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本章要点：</a:t>
            </a:r>
            <a:endParaRPr lang="en-US" sz="28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611313" indent="-34925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MVC</a:t>
            </a:r>
            <a:r>
              <a:rPr lang="zh-CN" altLang="en-US" dirty="0" smtClean="0"/>
              <a:t>模式简介</a:t>
            </a:r>
          </a:p>
          <a:p>
            <a:pPr marL="1611313" indent="-34925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JSP</a:t>
            </a:r>
            <a:r>
              <a:rPr lang="zh-CN" altLang="en-US" dirty="0" smtClean="0"/>
              <a:t>中实现</a:t>
            </a:r>
            <a:r>
              <a:rPr lang="en-US" dirty="0" smtClean="0"/>
              <a:t>MVC</a:t>
            </a:r>
            <a:r>
              <a:rPr lang="zh-CN" altLang="en-US" dirty="0" smtClean="0"/>
              <a:t>模式</a:t>
            </a:r>
          </a:p>
          <a:p>
            <a:pPr marL="1611313" indent="-34925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dirty="0" smtClean="0"/>
              <a:t>重定向与转发</a:t>
            </a:r>
          </a:p>
          <a:p>
            <a:pPr marL="1611313" indent="-34925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dirty="0" smtClean="0"/>
              <a:t>页面间数据共享方式</a:t>
            </a:r>
          </a:p>
          <a:p>
            <a:pPr marL="1611313" indent="-34925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DAO</a:t>
            </a:r>
            <a:r>
              <a:rPr lang="zh-CN" altLang="en-US" dirty="0" smtClean="0"/>
              <a:t>模式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None/>
              <a:defRPr/>
            </a:pPr>
            <a:endParaRPr lang="zh-CN" altLang="en-US" dirty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77C070-FB0F-427E-8F78-E8E62A01A4E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 </a:t>
            </a:r>
            <a:r>
              <a:rPr lang="zh-CN" altLang="en-US" dirty="0" smtClean="0"/>
              <a:t>页面间数据共享方式</a:t>
            </a:r>
            <a:endParaRPr lang="zh-CN" altLang="en-US" dirty="0"/>
          </a:p>
        </p:txBody>
      </p:sp>
      <p:sp>
        <p:nvSpPr>
          <p:cNvPr id="60418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C949BD-EA05-498A-ADED-52C3CA00286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CN"/>
          </a:p>
        </p:txBody>
      </p:sp>
      <p:sp>
        <p:nvSpPr>
          <p:cNvPr id="60420" name="内容占位符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zh-CN" smtClean="0"/>
              <a:t>Cookie</a:t>
            </a:r>
          </a:p>
          <a:p>
            <a:pPr lvl="1"/>
            <a:r>
              <a:rPr lang="zh-CN" altLang="en-US" sz="2400" smtClean="0"/>
              <a:t>用于</a:t>
            </a:r>
            <a:r>
              <a:rPr lang="zh-CN" altLang="en-US" sz="2400" smtClean="0">
                <a:solidFill>
                  <a:srgbClr val="EB0335"/>
                </a:solidFill>
              </a:rPr>
              <a:t>存储</a:t>
            </a:r>
            <a:r>
              <a:rPr lang="en-US" altLang="zh-CN" sz="2400" smtClean="0">
                <a:solidFill>
                  <a:srgbClr val="EB0335"/>
                </a:solidFill>
              </a:rPr>
              <a:t>Web</a:t>
            </a:r>
            <a:r>
              <a:rPr lang="zh-CN" altLang="en-US" sz="2400" smtClean="0">
                <a:solidFill>
                  <a:srgbClr val="EB0335"/>
                </a:solidFill>
              </a:rPr>
              <a:t>服务器发送给客户端的信息</a:t>
            </a:r>
            <a:r>
              <a:rPr lang="zh-CN" altLang="en-US" sz="2400" smtClean="0"/>
              <a:t>（通常以文本文件的形式保存在客户机的硬盘上）。</a:t>
            </a:r>
          </a:p>
          <a:p>
            <a:pPr lvl="1"/>
            <a:r>
              <a:rPr lang="zh-CN" altLang="en-US" sz="2400" smtClean="0"/>
              <a:t>当客户端第一次访问服务器时，服务器会为客户创建一个</a:t>
            </a:r>
            <a:r>
              <a:rPr lang="en-US" altLang="zh-CN" sz="2400" smtClean="0"/>
              <a:t>Cookie</a:t>
            </a:r>
            <a:r>
              <a:rPr lang="zh-CN" altLang="en-US" sz="2400" smtClean="0"/>
              <a:t>对象</a:t>
            </a:r>
          </a:p>
          <a:p>
            <a:pPr lvl="1"/>
            <a:r>
              <a:rPr lang="zh-CN" altLang="en-US" sz="2400" smtClean="0"/>
              <a:t>在以后的访问中，客户端会在请求的同时将</a:t>
            </a:r>
            <a:r>
              <a:rPr lang="en-US" altLang="zh-CN" sz="2400" smtClean="0"/>
              <a:t>Cookie</a:t>
            </a:r>
            <a:r>
              <a:rPr lang="zh-CN" altLang="en-US" sz="2400" smtClean="0"/>
              <a:t>对象同时发送到服务器。</a:t>
            </a:r>
          </a:p>
          <a:p>
            <a:pPr lvl="1"/>
            <a:r>
              <a:rPr lang="zh-CN" altLang="en-US" sz="2400" smtClean="0"/>
              <a:t>在实际应用中可以把需要共享的数据保存至</a:t>
            </a:r>
            <a:r>
              <a:rPr lang="en-US" altLang="zh-CN" sz="2400" smtClean="0"/>
              <a:t>Cookie</a:t>
            </a:r>
            <a:r>
              <a:rPr lang="zh-CN" altLang="en-US" sz="2400" smtClean="0"/>
              <a:t>中，需要这些数据时再从客户端的</a:t>
            </a:r>
            <a:r>
              <a:rPr lang="en-US" altLang="zh-CN" sz="2400" smtClean="0"/>
              <a:t>Cookie</a:t>
            </a:r>
            <a:r>
              <a:rPr lang="zh-CN" altLang="en-US" sz="2400" smtClean="0"/>
              <a:t>中读出，从而实现共享数据。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 </a:t>
            </a:r>
            <a:r>
              <a:rPr lang="zh-CN" altLang="en-US" dirty="0" smtClean="0"/>
              <a:t>页面间数据共享方式</a:t>
            </a:r>
            <a:endParaRPr lang="zh-CN" altLang="en-US" dirty="0"/>
          </a:p>
        </p:txBody>
      </p:sp>
      <p:sp>
        <p:nvSpPr>
          <p:cNvPr id="61442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BE8FF20-B6A9-4DFA-BB37-7AFCF351344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15238" cy="5257800"/>
          </a:xfrm>
        </p:spPr>
        <p:txBody>
          <a:bodyPr>
            <a:normAutofit fontScale="55000" lnSpcReduction="20000"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sz="2900" dirty="0" smtClean="0"/>
              <a:t>Cookie</a:t>
            </a:r>
            <a:r>
              <a:rPr lang="zh-CN" altLang="en-US" sz="2900" dirty="0" smtClean="0"/>
              <a:t>也是以“属性名</a:t>
            </a:r>
            <a:r>
              <a:rPr lang="en-US" sz="2900" dirty="0" smtClean="0"/>
              <a:t>/</a:t>
            </a:r>
            <a:r>
              <a:rPr lang="zh-CN" altLang="en-US" sz="2900" dirty="0" smtClean="0"/>
              <a:t>值”对的形式保存数据的，这些信息可被封装在</a:t>
            </a:r>
            <a:r>
              <a:rPr lang="en-US" sz="2900" dirty="0" smtClean="0"/>
              <a:t>Cookie</a:t>
            </a:r>
            <a:r>
              <a:rPr lang="zh-CN" altLang="en-US" sz="2900" dirty="0" smtClean="0"/>
              <a:t>对象中。</a:t>
            </a:r>
            <a:endParaRPr lang="en-US" altLang="zh-CN" sz="2900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sz="2900" dirty="0" smtClean="0"/>
              <a:t>当客户端第一次访问</a:t>
            </a:r>
            <a:r>
              <a:rPr lang="en-US" sz="2900" dirty="0" smtClean="0"/>
              <a:t>Web</a:t>
            </a:r>
            <a:r>
              <a:rPr lang="zh-CN" altLang="en-US" sz="2900" dirty="0" smtClean="0"/>
              <a:t>服务器时，首先要生成一组</a:t>
            </a:r>
            <a:r>
              <a:rPr lang="en-US" sz="2900" dirty="0" smtClean="0"/>
              <a:t>Cookie</a:t>
            </a:r>
            <a:r>
              <a:rPr lang="zh-CN" altLang="en-US" sz="2900" dirty="0" smtClean="0"/>
              <a:t>信息并保存在客户端中。在</a:t>
            </a:r>
            <a:r>
              <a:rPr lang="en-US" sz="2900" dirty="0" smtClean="0"/>
              <a:t>Java Web</a:t>
            </a:r>
            <a:r>
              <a:rPr lang="zh-CN" altLang="en-US" sz="2900" dirty="0" smtClean="0"/>
              <a:t>应用开发中，是通过内置对象</a:t>
            </a:r>
            <a:r>
              <a:rPr lang="en-US" sz="2900" dirty="0" smtClean="0"/>
              <a:t>response</a:t>
            </a:r>
            <a:r>
              <a:rPr lang="zh-CN" altLang="en-US" sz="2900" dirty="0" smtClean="0"/>
              <a:t>的</a:t>
            </a:r>
            <a:r>
              <a:rPr lang="en-US" sz="2900" dirty="0" err="1" smtClean="0"/>
              <a:t>addCookie</a:t>
            </a:r>
            <a:r>
              <a:rPr lang="en-US" sz="2900" dirty="0" smtClean="0"/>
              <a:t>()</a:t>
            </a:r>
            <a:r>
              <a:rPr lang="zh-CN" altLang="en-US" sz="2900" dirty="0" smtClean="0"/>
              <a:t>方法来实现的。</a:t>
            </a:r>
            <a:endParaRPr lang="en-US" altLang="zh-CN" sz="2900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endParaRPr lang="en-US" altLang="zh-CN" dirty="0" smtClean="0"/>
          </a:p>
          <a:p>
            <a:pPr marL="640080" lvl="1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2900" dirty="0" smtClean="0"/>
              <a:t>第一步：通过</a:t>
            </a:r>
            <a:r>
              <a:rPr lang="en-US" sz="2900" dirty="0" smtClean="0"/>
              <a:t>Cookie</a:t>
            </a:r>
            <a:r>
              <a:rPr lang="zh-CN" altLang="en-US" sz="2900" dirty="0" smtClean="0"/>
              <a:t>构造方法创建</a:t>
            </a:r>
            <a:r>
              <a:rPr lang="en-US" sz="2900" dirty="0" smtClean="0"/>
              <a:t>Cookie</a:t>
            </a:r>
            <a:r>
              <a:rPr lang="zh-CN" altLang="en-US" sz="2900" dirty="0" smtClean="0"/>
              <a:t>对象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900" dirty="0" smtClean="0"/>
              <a:t>Cookie </a:t>
            </a:r>
            <a:r>
              <a:rPr lang="en-US" sz="2900" dirty="0" err="1" smtClean="0"/>
              <a:t>cookie</a:t>
            </a:r>
            <a:r>
              <a:rPr lang="en-US" sz="2900" dirty="0" smtClean="0"/>
              <a:t> = new  Cookie(String key ,Object value); 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None/>
              <a:defRPr/>
            </a:pPr>
            <a:endParaRPr lang="zh-CN" altLang="en-US" sz="2900" dirty="0" smtClean="0"/>
          </a:p>
          <a:p>
            <a:pPr marL="640080" lvl="1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2900" dirty="0" smtClean="0"/>
              <a:t>第二步：设置</a:t>
            </a:r>
            <a:r>
              <a:rPr lang="en-US" sz="2900" dirty="0" smtClean="0"/>
              <a:t>Cookie</a:t>
            </a:r>
            <a:r>
              <a:rPr lang="zh-CN" altLang="en-US" sz="2900" dirty="0" smtClean="0"/>
              <a:t>的最大保留时间 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900" dirty="0" err="1" smtClean="0"/>
              <a:t>cookie.setMaxAge</a:t>
            </a:r>
            <a:r>
              <a:rPr lang="en-US" sz="2900" dirty="0" smtClean="0"/>
              <a:t>(</a:t>
            </a:r>
            <a:r>
              <a:rPr lang="en-US" sz="2900" dirty="0" err="1" smtClean="0"/>
              <a:t>int</a:t>
            </a:r>
            <a:r>
              <a:rPr lang="en-US" sz="2900" dirty="0" smtClean="0"/>
              <a:t> value);//</a:t>
            </a:r>
            <a:r>
              <a:rPr lang="zh-CN" altLang="en-US" sz="2900" dirty="0" smtClean="0"/>
              <a:t>单位为秒 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sz="2900" dirty="0" smtClean="0"/>
          </a:p>
          <a:p>
            <a:pPr marL="640080" lvl="1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2900" dirty="0" smtClean="0"/>
              <a:t>第三步：将</a:t>
            </a:r>
            <a:r>
              <a:rPr lang="en-US" sz="2900" dirty="0" smtClean="0"/>
              <a:t>Cookie</a:t>
            </a:r>
            <a:r>
              <a:rPr lang="zh-CN" altLang="en-US" sz="2900" dirty="0" smtClean="0"/>
              <a:t>对象添加到响应对象中 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900" dirty="0" err="1" smtClean="0"/>
              <a:t>responsee.addCookie</a:t>
            </a:r>
            <a:r>
              <a:rPr lang="en-US" sz="2900" dirty="0" smtClean="0"/>
              <a:t>(Cookie </a:t>
            </a:r>
            <a:r>
              <a:rPr lang="en-US" sz="2900" dirty="0" err="1" smtClean="0"/>
              <a:t>obj</a:t>
            </a:r>
            <a:r>
              <a:rPr lang="en-US" sz="2900" dirty="0" smtClean="0"/>
              <a:t>); </a:t>
            </a:r>
            <a:endParaRPr lang="zh-CN" altLang="en-US" sz="2900" dirty="0" smtClean="0"/>
          </a:p>
          <a:p>
            <a:pPr marL="640080" lvl="1" indent="-274320"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sz="2900" dirty="0" smtClean="0"/>
          </a:p>
          <a:p>
            <a:pPr marL="640080" lvl="1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2900" dirty="0" smtClean="0"/>
              <a:t>第四步：得到客户端发送过来的</a:t>
            </a:r>
            <a:r>
              <a:rPr lang="en-US" sz="2900" dirty="0" smtClean="0"/>
              <a:t>Cookie</a:t>
            </a:r>
            <a:r>
              <a:rPr lang="zh-CN" altLang="en-US" sz="2900" dirty="0" smtClean="0"/>
              <a:t>对象 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900" dirty="0" smtClean="0"/>
              <a:t>Cookie [] cookies = </a:t>
            </a:r>
            <a:r>
              <a:rPr lang="en-US" sz="2900" dirty="0" err="1" smtClean="0"/>
              <a:t>request.getCookies</a:t>
            </a:r>
            <a:r>
              <a:rPr lang="en-US" sz="2900" dirty="0" smtClean="0"/>
              <a:t>();//</a:t>
            </a:r>
            <a:r>
              <a:rPr lang="zh-CN" altLang="en-US" sz="2900" dirty="0" smtClean="0"/>
              <a:t>此方法将返回一个</a:t>
            </a:r>
            <a:r>
              <a:rPr lang="en-US" sz="2900" dirty="0" smtClean="0"/>
              <a:t>Cookie</a:t>
            </a:r>
            <a:r>
              <a:rPr lang="zh-CN" altLang="en-US" sz="2900" dirty="0" smtClean="0"/>
              <a:t>数组 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sz="2900" dirty="0" smtClean="0"/>
          </a:p>
          <a:p>
            <a:pPr marL="640080" lvl="1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2900" dirty="0" smtClean="0"/>
              <a:t>第五步：</a:t>
            </a:r>
            <a:r>
              <a:rPr lang="en-US" sz="2900" dirty="0" smtClean="0"/>
              <a:t>Cookie </a:t>
            </a:r>
            <a:r>
              <a:rPr lang="zh-CN" altLang="en-US" sz="2900" dirty="0" smtClean="0"/>
              <a:t>中的方法 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900" dirty="0" err="1" smtClean="0"/>
              <a:t>cookie.getName</a:t>
            </a:r>
            <a:r>
              <a:rPr lang="en-US" sz="2900" dirty="0" smtClean="0"/>
              <a:t>();//</a:t>
            </a:r>
            <a:r>
              <a:rPr lang="zh-CN" altLang="en-US" sz="2900" dirty="0" smtClean="0"/>
              <a:t>得到</a:t>
            </a:r>
            <a:r>
              <a:rPr lang="en-US" sz="2900" dirty="0" smtClean="0"/>
              <a:t>Cookie</a:t>
            </a:r>
            <a:r>
              <a:rPr lang="zh-CN" altLang="en-US" sz="2900" dirty="0" smtClean="0"/>
              <a:t>中的属性名称</a:t>
            </a:r>
            <a:r>
              <a:rPr lang="en-US" sz="2900" dirty="0" smtClean="0"/>
              <a:t>, </a:t>
            </a:r>
            <a:endParaRPr lang="zh-CN" altLang="en-US" sz="2900" dirty="0" smtClean="0"/>
          </a:p>
          <a:p>
            <a:pPr marL="640080" lvl="1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900" dirty="0" err="1" smtClean="0"/>
              <a:t>cookie.getValue</a:t>
            </a:r>
            <a:r>
              <a:rPr lang="en-US" sz="2900" dirty="0" smtClean="0"/>
              <a:t>();//</a:t>
            </a:r>
            <a:r>
              <a:rPr lang="zh-CN" altLang="en-US" sz="2900" dirty="0" smtClean="0"/>
              <a:t>得到</a:t>
            </a:r>
            <a:r>
              <a:rPr lang="en-US" sz="2900" dirty="0" smtClean="0"/>
              <a:t>Cookie</a:t>
            </a:r>
            <a:r>
              <a:rPr lang="zh-CN" altLang="en-US" sz="2900" dirty="0" smtClean="0"/>
              <a:t>中的值。 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5. DAO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62466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zh-CN" smtClean="0"/>
              <a:t>DAO</a:t>
            </a:r>
            <a:r>
              <a:rPr lang="zh-CN" altLang="en-US" smtClean="0"/>
              <a:t>模式（</a:t>
            </a:r>
            <a:r>
              <a:rPr lang="en-US" altLang="zh-CN" smtClean="0"/>
              <a:t>Data Access Object</a:t>
            </a:r>
            <a:r>
              <a:rPr lang="zh-CN" altLang="en-US" smtClean="0"/>
              <a:t>，</a:t>
            </a:r>
            <a:r>
              <a:rPr lang="en-US" altLang="zh-CN" smtClean="0"/>
              <a:t>DAO</a:t>
            </a:r>
            <a:r>
              <a:rPr lang="zh-CN" altLang="en-US" smtClean="0"/>
              <a:t>）通过对业务层提供数据抽象层接口。</a:t>
            </a:r>
            <a:r>
              <a:rPr lang="en-US" altLang="zh-CN" smtClean="0"/>
              <a:t>DAO</a:t>
            </a:r>
            <a:r>
              <a:rPr lang="zh-CN" altLang="en-US" smtClean="0"/>
              <a:t>模式是属于</a:t>
            </a:r>
            <a:r>
              <a:rPr lang="en-US" altLang="zh-CN" smtClean="0"/>
              <a:t>Java EE</a:t>
            </a:r>
            <a:r>
              <a:rPr lang="zh-CN" altLang="en-US" smtClean="0"/>
              <a:t>数据层的操作，使用</a:t>
            </a:r>
            <a:r>
              <a:rPr lang="en-US" altLang="zh-CN" smtClean="0"/>
              <a:t>DAO</a:t>
            </a:r>
            <a:r>
              <a:rPr lang="zh-CN" altLang="en-US" smtClean="0"/>
              <a:t>模式可以简化大量的代码编写和增加程序的可移植性，</a:t>
            </a:r>
            <a:r>
              <a:rPr lang="en-US" altLang="zh-CN" smtClean="0"/>
              <a:t>DAO</a:t>
            </a:r>
            <a:r>
              <a:rPr lang="zh-CN" altLang="en-US" smtClean="0"/>
              <a:t>模式实现了以下目标。</a:t>
            </a:r>
            <a:endParaRPr lang="en-US" altLang="zh-CN" smtClean="0"/>
          </a:p>
          <a:p>
            <a:endParaRPr lang="en-US" altLang="zh-CN" smtClean="0"/>
          </a:p>
          <a:p>
            <a:pPr lvl="1"/>
            <a:r>
              <a:rPr lang="zh-CN" altLang="en-US" sz="2400" smtClean="0"/>
              <a:t>数据存储逻辑的分离 </a:t>
            </a:r>
          </a:p>
          <a:p>
            <a:pPr lvl="1"/>
            <a:r>
              <a:rPr lang="zh-CN" altLang="en-US" sz="2400" smtClean="0"/>
              <a:t>数据访问底层实现的分离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数据抽象 </a:t>
            </a:r>
          </a:p>
          <a:p>
            <a:endParaRPr lang="zh-CN" altLang="en-US" smtClean="0"/>
          </a:p>
        </p:txBody>
      </p:sp>
      <p:sp>
        <p:nvSpPr>
          <p:cNvPr id="62467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71153D-B5C4-4F62-BCDD-618DA9C6195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7467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5. DAO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63490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410FBAD-8A1A-4971-9BFA-8E6C2DA7190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zh-CN"/>
          </a:p>
        </p:txBody>
      </p:sp>
      <p:sp>
        <p:nvSpPr>
          <p:cNvPr id="63492" name="内容占位符 5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Java EE</a:t>
            </a:r>
            <a:r>
              <a:rPr lang="zh-CN" altLang="en-US" smtClean="0"/>
              <a:t>中实现</a:t>
            </a:r>
            <a:r>
              <a:rPr lang="en-US" altLang="zh-CN" smtClean="0"/>
              <a:t>DAO</a:t>
            </a:r>
            <a:r>
              <a:rPr lang="zh-CN" altLang="en-US" smtClean="0"/>
              <a:t>模式，主要分为</a:t>
            </a:r>
            <a:r>
              <a:rPr lang="en-US" altLang="zh-CN" smtClean="0"/>
              <a:t>5</a:t>
            </a:r>
            <a:r>
              <a:rPr lang="zh-CN" altLang="en-US" smtClean="0"/>
              <a:t>个模块，具体如下</a:t>
            </a:r>
            <a:r>
              <a:rPr lang="en-US" altLang="zh-CN" smtClean="0"/>
              <a:t>:</a:t>
            </a:r>
            <a:endParaRPr lang="zh-CN" altLang="en-US" smtClean="0"/>
          </a:p>
          <a:p>
            <a:pPr lvl="1"/>
            <a:r>
              <a:rPr lang="en-US" altLang="zh-CN" sz="2400" smtClean="0"/>
              <a:t>VO</a:t>
            </a:r>
            <a:r>
              <a:rPr lang="zh-CN" altLang="en-US" sz="2400" smtClean="0"/>
              <a:t>类；</a:t>
            </a:r>
          </a:p>
          <a:p>
            <a:pPr lvl="1"/>
            <a:r>
              <a:rPr lang="en-US" altLang="zh-CN" sz="2400" smtClean="0"/>
              <a:t>DAO</a:t>
            </a:r>
            <a:r>
              <a:rPr lang="zh-CN" altLang="en-US" sz="2400" smtClean="0"/>
              <a:t>接口；</a:t>
            </a:r>
          </a:p>
          <a:p>
            <a:pPr lvl="1"/>
            <a:r>
              <a:rPr lang="en-US" altLang="zh-CN" sz="2400" smtClean="0"/>
              <a:t>DAO</a:t>
            </a:r>
            <a:r>
              <a:rPr lang="zh-CN" altLang="en-US" sz="2400" smtClean="0"/>
              <a:t>实现类； </a:t>
            </a:r>
          </a:p>
          <a:p>
            <a:pPr lvl="1"/>
            <a:r>
              <a:rPr lang="en-US" altLang="zh-CN" sz="2400" smtClean="0"/>
              <a:t>DAO</a:t>
            </a:r>
            <a:r>
              <a:rPr lang="zh-CN" altLang="en-US" sz="2400" smtClean="0"/>
              <a:t>工厂类； </a:t>
            </a:r>
          </a:p>
          <a:p>
            <a:pPr lvl="1"/>
            <a:r>
              <a:rPr lang="zh-CN" altLang="en-US" sz="2400" smtClean="0"/>
              <a:t>数据库连接类。 </a:t>
            </a:r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5. DAO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64514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4AC0C20-3ADC-4BA6-BB76-2F93EF481A3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CN"/>
          </a:p>
        </p:txBody>
      </p:sp>
      <p:sp>
        <p:nvSpPr>
          <p:cNvPr id="64516" name="内容占位符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zh-CN" altLang="en-US" b="1" smtClean="0"/>
              <a:t>数据库连接类</a:t>
            </a:r>
          </a:p>
          <a:p>
            <a:pPr lvl="1"/>
            <a:endParaRPr lang="en-US" altLang="zh-CN" smtClean="0"/>
          </a:p>
          <a:p>
            <a:pPr lvl="1"/>
            <a:r>
              <a:rPr lang="zh-CN" altLang="en-US" sz="2400" smtClean="0">
                <a:solidFill>
                  <a:srgbClr val="EB0335"/>
                </a:solidFill>
              </a:rPr>
              <a:t>数据库连接类的主要功能是连接数据库并获得连接对象，以及关闭数据库等。</a:t>
            </a:r>
          </a:p>
          <a:p>
            <a:pPr lvl="1"/>
            <a:r>
              <a:rPr lang="zh-CN" altLang="en-US" sz="2400" smtClean="0"/>
              <a:t>通过使用数据库连接类，可以大大简便开发，在需要进行数据库连接时，只需创建该类的实例，并调用其中的方法就可以获得数据库连接对象，不必再进行大量地重复编码操作。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5. DAO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65538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653A156-08BA-419D-9522-7E6C624F8A9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zh-CN"/>
          </a:p>
        </p:txBody>
      </p:sp>
      <p:sp>
        <p:nvSpPr>
          <p:cNvPr id="65540" name="内容占位符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zh-CN" smtClean="0"/>
              <a:t>VO</a:t>
            </a:r>
            <a:r>
              <a:rPr lang="zh-CN" altLang="en-US" smtClean="0"/>
              <a:t>类</a:t>
            </a:r>
            <a:endParaRPr lang="en-US" altLang="zh-CN" smtClean="0"/>
          </a:p>
          <a:p>
            <a:endParaRPr lang="en-US" smtClean="0"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en-US" smtClean="0">
                <a:ea typeface="宋体" charset="-122"/>
              </a:rPr>
              <a:t>        </a:t>
            </a:r>
            <a:r>
              <a:rPr lang="en-US" altLang="zh-CN" smtClean="0"/>
              <a:t>VO</a:t>
            </a:r>
            <a:r>
              <a:rPr lang="zh-CN" altLang="en-US" smtClean="0"/>
              <a:t>（</a:t>
            </a:r>
            <a:r>
              <a:rPr lang="en-US" altLang="zh-CN" smtClean="0"/>
              <a:t>Value Object</a:t>
            </a:r>
            <a:r>
              <a:rPr lang="zh-CN" altLang="en-US" smtClean="0"/>
              <a:t>）即值对象，</a:t>
            </a:r>
            <a:r>
              <a:rPr lang="en-US" altLang="zh-CN" smtClean="0"/>
              <a:t>VO</a:t>
            </a:r>
            <a:r>
              <a:rPr lang="zh-CN" altLang="en-US" smtClean="0"/>
              <a:t>类是一个包含属性与表中字段完全对应的类，在该类中提供了</a:t>
            </a:r>
            <a:r>
              <a:rPr lang="en-US" altLang="zh-CN" smtClean="0"/>
              <a:t>setter</a:t>
            </a:r>
            <a:r>
              <a:rPr lang="zh-CN" altLang="en-US" smtClean="0"/>
              <a:t>和</a:t>
            </a:r>
            <a:r>
              <a:rPr lang="en-US" altLang="zh-CN" smtClean="0"/>
              <a:t>getter</a:t>
            </a:r>
            <a:r>
              <a:rPr lang="zh-CN" altLang="en-US" smtClean="0"/>
              <a:t>方法来设置并获取该类中的属性。实际上，</a:t>
            </a:r>
            <a:r>
              <a:rPr lang="en-US" altLang="zh-CN" smtClean="0"/>
              <a:t>VO</a:t>
            </a:r>
            <a:r>
              <a:rPr lang="zh-CN" altLang="en-US" smtClean="0"/>
              <a:t>类就是一个</a:t>
            </a:r>
            <a:r>
              <a:rPr lang="en-US" altLang="zh-CN" smtClean="0"/>
              <a:t>JavaBean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5. DAO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66562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3EF1E5D-BAD8-49AB-BADF-0BCBBC2B414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zh-CN"/>
          </a:p>
        </p:txBody>
      </p:sp>
      <p:sp>
        <p:nvSpPr>
          <p:cNvPr id="66564" name="内容占位符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zh-CN" b="1" smtClean="0"/>
              <a:t>DAO</a:t>
            </a:r>
            <a:r>
              <a:rPr lang="zh-CN" altLang="en-US" b="1" smtClean="0"/>
              <a:t>接口</a:t>
            </a:r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r>
              <a:rPr lang="en-US" altLang="zh-CN" smtClean="0"/>
              <a:t> DAO</a:t>
            </a:r>
            <a:r>
              <a:rPr lang="zh-CN" altLang="en-US" smtClean="0"/>
              <a:t>接口中定义了所有的用户操作，如添加、修改、删除、查找记录等，只不过是接口，定义的都是</a:t>
            </a:r>
            <a:r>
              <a:rPr lang="zh-CN" altLang="en-US" smtClean="0">
                <a:solidFill>
                  <a:srgbClr val="EB0335"/>
                </a:solidFill>
              </a:rPr>
              <a:t>抽象方法</a:t>
            </a:r>
            <a:r>
              <a:rPr lang="zh-CN" altLang="en-US" smtClean="0"/>
              <a:t>，需要实现类去具体实现这些方法。</a:t>
            </a:r>
          </a:p>
          <a:p>
            <a:r>
              <a:rPr lang="en-US" altLang="zh-CN" smtClean="0"/>
              <a:t>DAO</a:t>
            </a:r>
            <a:r>
              <a:rPr lang="zh-CN" altLang="en-US" smtClean="0"/>
              <a:t>接口为开发人员提供了访问数据库表的一些通用方法，</a:t>
            </a:r>
          </a:p>
          <a:p>
            <a:r>
              <a:rPr lang="zh-CN" altLang="en-US" smtClean="0"/>
              <a:t>将数据访问和底层的数据操作分离，降低应用程序对底层数据库的依赖。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5. DAO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67586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20F6FA4-7877-4844-B1B8-C7A35316C8B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zh-CN"/>
          </a:p>
        </p:txBody>
      </p:sp>
      <p:sp>
        <p:nvSpPr>
          <p:cNvPr id="67588" name="内容占位符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zh-CN" b="1" smtClean="0"/>
              <a:t>DAO</a:t>
            </a:r>
            <a:r>
              <a:rPr lang="zh-CN" altLang="en-US" b="1" smtClean="0"/>
              <a:t>实现类</a:t>
            </a:r>
          </a:p>
          <a:p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		DAO</a:t>
            </a:r>
            <a:r>
              <a:rPr lang="zh-CN" altLang="en-US" smtClean="0"/>
              <a:t>实现类实现了</a:t>
            </a:r>
            <a:r>
              <a:rPr lang="en-US" altLang="zh-CN" smtClean="0"/>
              <a:t>DAO</a:t>
            </a:r>
            <a:r>
              <a:rPr lang="zh-CN" altLang="en-US" smtClean="0"/>
              <a:t>接口，并实现了</a:t>
            </a:r>
            <a:r>
              <a:rPr lang="en-US" altLang="zh-CN" smtClean="0"/>
              <a:t>DAO</a:t>
            </a:r>
            <a:r>
              <a:rPr lang="zh-CN" altLang="en-US" smtClean="0"/>
              <a:t>接口中所有抽象方法。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5. DAO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68610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F17BFD3-E293-43A5-A998-1C0CA318115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</p:spPr>
        <p:txBody>
          <a:bodyPr vert="vert270"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+mn-lt"/>
                <a:ea typeface="+mn-ea"/>
              </a:rPr>
              <a:t>清华大学出版社</a:t>
            </a:r>
          </a:p>
        </p:txBody>
      </p:sp>
      <p:sp>
        <p:nvSpPr>
          <p:cNvPr id="68612" name="内容占位符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zh-CN" b="1" smtClean="0"/>
              <a:t>DAO</a:t>
            </a:r>
            <a:r>
              <a:rPr lang="zh-CN" altLang="en-US" b="1" smtClean="0"/>
              <a:t>工厂类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		</a:t>
            </a:r>
            <a:r>
              <a:rPr lang="zh-CN" altLang="en-US" smtClean="0"/>
              <a:t>在没有</a:t>
            </a:r>
            <a:r>
              <a:rPr lang="en-US" altLang="zh-CN" smtClean="0"/>
              <a:t>DAO</a:t>
            </a:r>
            <a:r>
              <a:rPr lang="zh-CN" altLang="en-US" smtClean="0"/>
              <a:t>工厂类的情况下，必须通过</a:t>
            </a:r>
            <a:r>
              <a:rPr lang="en-US" altLang="zh-CN" smtClean="0"/>
              <a:t>new</a:t>
            </a:r>
            <a:r>
              <a:rPr lang="zh-CN" altLang="en-US" smtClean="0"/>
              <a:t>运算符创建</a:t>
            </a:r>
            <a:r>
              <a:rPr lang="en-US" altLang="zh-CN" smtClean="0"/>
              <a:t>DAO</a:t>
            </a:r>
            <a:r>
              <a:rPr lang="zh-CN" altLang="en-US" smtClean="0"/>
              <a:t>实现类的实例来完成数据库操作，这种方式对于后期的代码维护非常不便。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		DAO</a:t>
            </a:r>
            <a:r>
              <a:rPr lang="zh-CN" altLang="en-US" smtClean="0"/>
              <a:t>工厂类的一个类方法获得</a:t>
            </a:r>
            <a:r>
              <a:rPr lang="en-US" altLang="zh-CN" smtClean="0"/>
              <a:t>DAO</a:t>
            </a:r>
            <a:r>
              <a:rPr lang="zh-CN" altLang="en-US" smtClean="0"/>
              <a:t>实现类的实例。如果需要替换</a:t>
            </a:r>
            <a:r>
              <a:rPr lang="en-US" altLang="zh-CN" smtClean="0"/>
              <a:t>DAO</a:t>
            </a:r>
            <a:r>
              <a:rPr lang="zh-CN" altLang="en-US" smtClean="0"/>
              <a:t>实现类，只需要修改</a:t>
            </a:r>
            <a:r>
              <a:rPr lang="en-US" altLang="zh-CN" smtClean="0"/>
              <a:t>DAO</a:t>
            </a:r>
            <a:r>
              <a:rPr lang="zh-CN" altLang="en-US" smtClean="0"/>
              <a:t>工厂类中的类方法即可，而不必修改所有的操作数据库代码。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5. DAO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b="1" dirty="0" smtClean="0">
                <a:solidFill>
                  <a:srgbClr val="00B050"/>
                </a:solidFill>
              </a:rPr>
              <a:t>动手实践：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 smtClean="0"/>
              <a:t>利用</a:t>
            </a:r>
            <a:r>
              <a:rPr lang="en-US" altLang="zh-CN" dirty="0" smtClean="0"/>
              <a:t>DAO</a:t>
            </a:r>
            <a:r>
              <a:rPr lang="zh-CN" altLang="en-US" dirty="0" smtClean="0"/>
              <a:t>模式编写一个处理数据访问的业务逻辑，如新闻发布系统；</a:t>
            </a:r>
            <a:endParaRPr lang="en-US" altLang="zh-CN" dirty="0" smtClean="0"/>
          </a:p>
          <a:p>
            <a:pPr marL="274320" lvl="1" indent="-274320" fontAlgn="auto">
              <a:spcBef>
                <a:spcPts val="600"/>
              </a:spcBef>
              <a:spcAft>
                <a:spcPts val="0"/>
              </a:spcAft>
              <a:buSzPct val="70000"/>
              <a:buFont typeface="Wingdings"/>
              <a:buChar char=""/>
              <a:defRPr/>
            </a:pPr>
            <a:r>
              <a:rPr lang="zh-CN" altLang="en-US" sz="2400" b="1" dirty="0" smtClean="0">
                <a:solidFill>
                  <a:srgbClr val="00B050"/>
                </a:solidFill>
              </a:rPr>
              <a:t>目标：</a:t>
            </a:r>
            <a:endParaRPr lang="en-US" altLang="zh-CN" sz="2400" b="1" dirty="0" smtClean="0">
              <a:solidFill>
                <a:srgbClr val="00B050"/>
              </a:solidFill>
            </a:endParaRPr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 smtClean="0"/>
              <a:t>掌握</a:t>
            </a:r>
            <a:r>
              <a:rPr lang="en-US" altLang="zh-CN" dirty="0" smtClean="0"/>
              <a:t>DAO</a:t>
            </a:r>
            <a:r>
              <a:rPr lang="zh-CN" altLang="en-US" dirty="0" smtClean="0"/>
              <a:t>模式的思想；</a:t>
            </a:r>
            <a:endParaRPr lang="en-US" altLang="zh-CN" dirty="0" smtClean="0"/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 smtClean="0"/>
              <a:t>理解为何需要分层，解耦，降低模块间</a:t>
            </a:r>
            <a:r>
              <a:rPr lang="zh-CN" altLang="en-US" smtClean="0"/>
              <a:t>的依赖性。</a:t>
            </a:r>
            <a:endParaRPr lang="en-US" altLang="zh-CN" dirty="0" smtClean="0"/>
          </a:p>
        </p:txBody>
      </p:sp>
      <p:sp>
        <p:nvSpPr>
          <p:cNvPr id="69635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DA186CD-2D06-4BC9-B71F-FF9BD87C0FB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</p:spPr>
        <p:txBody>
          <a:bodyPr vert="vert270"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+mn-lt"/>
                <a:ea typeface="+mn-ea"/>
              </a:rPr>
              <a:t>清华大学出版社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1. </a:t>
            </a:r>
            <a:r>
              <a:rPr lang="en-US" dirty="0" smtClean="0"/>
              <a:t>MVC</a:t>
            </a:r>
            <a:r>
              <a:rPr lang="zh-CN" altLang="en-US" dirty="0" smtClean="0"/>
              <a:t>模式简介</a:t>
            </a:r>
            <a:endParaRPr lang="zh-CN" altLang="en-US" dirty="0"/>
          </a:p>
        </p:txBody>
      </p:sp>
      <p:sp>
        <p:nvSpPr>
          <p:cNvPr id="19458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F06452-69DC-4B9B-8742-98FF2EBF767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/>
          </a:p>
        </p:txBody>
      </p:sp>
      <p:sp>
        <p:nvSpPr>
          <p:cNvPr id="19460" name="内容占位符 5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zh-CN" smtClean="0"/>
              <a:t>MVC</a:t>
            </a:r>
            <a:r>
              <a:rPr lang="zh-CN" altLang="en-US" smtClean="0"/>
              <a:t>即</a:t>
            </a:r>
            <a:r>
              <a:rPr lang="en-US" altLang="zh-CN" smtClean="0"/>
              <a:t>Model-View-Controller</a:t>
            </a:r>
            <a:r>
              <a:rPr lang="zh-CN" altLang="en-US" smtClean="0"/>
              <a:t>（模型</a:t>
            </a:r>
            <a:r>
              <a:rPr lang="en-US" altLang="zh-CN" smtClean="0"/>
              <a:t>-</a:t>
            </a:r>
            <a:r>
              <a:rPr lang="zh-CN" altLang="en-US" smtClean="0"/>
              <a:t>视图</a:t>
            </a:r>
            <a:r>
              <a:rPr lang="en-US" altLang="zh-CN" smtClean="0"/>
              <a:t>-</a:t>
            </a:r>
            <a:r>
              <a:rPr lang="zh-CN" altLang="en-US" smtClean="0"/>
              <a:t>控制器）是一种软件设计模式</a:t>
            </a:r>
          </a:p>
          <a:p>
            <a:r>
              <a:rPr lang="en-US" altLang="zh-CN" smtClean="0"/>
              <a:t>MVC</a:t>
            </a:r>
            <a:r>
              <a:rPr lang="zh-CN" altLang="en-US" smtClean="0"/>
              <a:t>最早出现在</a:t>
            </a:r>
            <a:r>
              <a:rPr lang="en-US" altLang="zh-CN" smtClean="0"/>
              <a:t>Smalltalk</a:t>
            </a:r>
            <a:r>
              <a:rPr lang="zh-CN" altLang="en-US" smtClean="0"/>
              <a:t>语言中，后来在</a:t>
            </a:r>
            <a:r>
              <a:rPr lang="en-US" altLang="zh-CN" smtClean="0"/>
              <a:t>Java</a:t>
            </a:r>
            <a:r>
              <a:rPr lang="zh-CN" altLang="en-US" smtClean="0"/>
              <a:t>中得到广泛应用，并且被</a:t>
            </a:r>
            <a:r>
              <a:rPr lang="en-US" altLang="zh-CN" smtClean="0"/>
              <a:t>Sun</a:t>
            </a:r>
            <a:r>
              <a:rPr lang="zh-CN" altLang="en-US" smtClean="0"/>
              <a:t>公司推荐为</a:t>
            </a:r>
            <a:r>
              <a:rPr lang="en-US" altLang="zh-CN" smtClean="0"/>
              <a:t>Java EE</a:t>
            </a:r>
            <a:r>
              <a:rPr lang="zh-CN" altLang="en-US" smtClean="0"/>
              <a:t>平台的设计模式。</a:t>
            </a:r>
            <a:endParaRPr lang="en-US" altLang="zh-CN" smtClean="0"/>
          </a:p>
        </p:txBody>
      </p:sp>
      <p:pic>
        <p:nvPicPr>
          <p:cNvPr id="19461" name="图片 7" descr="捕获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050" y="3500438"/>
            <a:ext cx="524827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6. </a:t>
            </a:r>
            <a:r>
              <a:rPr lang="zh-CN" altLang="en-US" dirty="0" smtClean="0"/>
              <a:t>本章小结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mtClean="0"/>
              <a:t>本章主要介绍了</a:t>
            </a:r>
            <a:r>
              <a:rPr lang="en-US" altLang="zh-CN" smtClean="0"/>
              <a:t>MVC</a:t>
            </a:r>
            <a:r>
              <a:rPr lang="zh-CN" altLang="en-US" smtClean="0"/>
              <a:t>设计模式的基本概念，其主旨思想是把</a:t>
            </a:r>
            <a:r>
              <a:rPr lang="en-US" altLang="zh-CN" smtClean="0"/>
              <a:t>Web</a:t>
            </a:r>
            <a:r>
              <a:rPr lang="zh-CN" altLang="en-US" smtClean="0"/>
              <a:t>应用分为三层：表示层、业务逻辑层和控制层</a:t>
            </a:r>
          </a:p>
          <a:p>
            <a:pPr>
              <a:lnSpc>
                <a:spcPct val="80000"/>
              </a:lnSpc>
            </a:pPr>
            <a:r>
              <a:rPr lang="zh-CN" altLang="en-US" smtClean="0"/>
              <a:t>然后介绍了在</a:t>
            </a:r>
            <a:r>
              <a:rPr lang="en-US" altLang="zh-CN" smtClean="0"/>
              <a:t>Java Web</a:t>
            </a:r>
            <a:r>
              <a:rPr lang="zh-CN" altLang="en-US" smtClean="0"/>
              <a:t>应用开发中实现</a:t>
            </a:r>
            <a:r>
              <a:rPr lang="en-US" altLang="zh-CN" smtClean="0"/>
              <a:t>MVC</a:t>
            </a:r>
            <a:r>
              <a:rPr lang="zh-CN" altLang="en-US" smtClean="0"/>
              <a:t>模式，以新闻发布系统的用户注册模块介绍了</a:t>
            </a:r>
            <a:r>
              <a:rPr lang="en-US" altLang="zh-CN" smtClean="0"/>
              <a:t>MVC</a:t>
            </a:r>
            <a:r>
              <a:rPr lang="zh-CN" altLang="en-US" smtClean="0"/>
              <a:t>在</a:t>
            </a:r>
            <a:r>
              <a:rPr lang="en-US" altLang="zh-CN" smtClean="0"/>
              <a:t>JSP</a:t>
            </a:r>
            <a:r>
              <a:rPr lang="zh-CN" altLang="en-US" smtClean="0"/>
              <a:t>中的具体应用。</a:t>
            </a:r>
          </a:p>
          <a:p>
            <a:pPr>
              <a:lnSpc>
                <a:spcPct val="80000"/>
              </a:lnSpc>
            </a:pPr>
            <a:r>
              <a:rPr lang="zh-CN" altLang="en-US" smtClean="0"/>
              <a:t>另外，本章还介绍了重定向与请求转发。最后，本章介绍了</a:t>
            </a:r>
            <a:r>
              <a:rPr lang="en-US" altLang="zh-CN" smtClean="0"/>
              <a:t>3</a:t>
            </a:r>
            <a:r>
              <a:rPr lang="zh-CN" altLang="en-US" smtClean="0"/>
              <a:t>种页面间共享数据的方式：重写</a:t>
            </a:r>
            <a:r>
              <a:rPr lang="en-US" altLang="zh-CN" smtClean="0"/>
              <a:t>URL</a:t>
            </a:r>
            <a:r>
              <a:rPr lang="zh-CN" altLang="en-US" smtClean="0"/>
              <a:t>、共享会话和使用</a:t>
            </a:r>
            <a:r>
              <a:rPr lang="en-US" altLang="zh-CN" smtClean="0"/>
              <a:t>Cookie</a:t>
            </a:r>
            <a:r>
              <a:rPr lang="zh-CN" altLang="en-US" smtClean="0"/>
              <a:t>。</a:t>
            </a:r>
          </a:p>
          <a:p>
            <a:pPr>
              <a:lnSpc>
                <a:spcPct val="80000"/>
              </a:lnSpc>
            </a:pPr>
            <a:endParaRPr lang="zh-CN" altLang="en-US" smtClean="0"/>
          </a:p>
        </p:txBody>
      </p:sp>
      <p:sp>
        <p:nvSpPr>
          <p:cNvPr id="70659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8AC1E25-96B0-415E-BBC0-38D2F5E8244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zh-CN" altLang="en-US" cap="none" smtClean="0"/>
          </a:p>
        </p:txBody>
      </p:sp>
      <p:sp>
        <p:nvSpPr>
          <p:cNvPr id="788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3100" smtClean="0"/>
              <a:t>如果把访问数据库、操作数据库和其他业务逻辑代码同时堆放在一个</a:t>
            </a:r>
            <a:r>
              <a:rPr lang="en-US" altLang="zh-CN" sz="3100" smtClean="0"/>
              <a:t>Servlet</a:t>
            </a:r>
            <a:r>
              <a:rPr lang="zh-CN" altLang="en-US" sz="3100" smtClean="0"/>
              <a:t>中，</a:t>
            </a:r>
            <a:r>
              <a:rPr lang="en-US" altLang="zh-CN" sz="3100" smtClean="0"/>
              <a:t>Servlet</a:t>
            </a:r>
            <a:r>
              <a:rPr lang="zh-CN" altLang="en-US" sz="3100" smtClean="0"/>
              <a:t>无疑非常臃肿。</a:t>
            </a:r>
          </a:p>
          <a:p>
            <a:r>
              <a:rPr lang="en-US" altLang="zh-CN" sz="3100" smtClean="0"/>
              <a:t>DAO</a:t>
            </a:r>
            <a:r>
              <a:rPr lang="zh-CN" altLang="en-US" sz="3100" smtClean="0"/>
              <a:t>模式把对数据库的访问、操作和调用分别放在不同的</a:t>
            </a:r>
            <a:r>
              <a:rPr lang="en-US" altLang="zh-CN" sz="3100" smtClean="0"/>
              <a:t>Java</a:t>
            </a:r>
            <a:r>
              <a:rPr lang="zh-CN" altLang="en-US" sz="3100" smtClean="0"/>
              <a:t>类中</a:t>
            </a:r>
          </a:p>
          <a:p>
            <a:r>
              <a:rPr lang="zh-CN" altLang="en-US" sz="3100" smtClean="0"/>
              <a:t>降低了业务逻辑与底层数据库的耦合度，便于维护</a:t>
            </a:r>
          </a:p>
          <a:p>
            <a:r>
              <a:rPr lang="en-US" altLang="zh-CN" sz="3100" smtClean="0"/>
              <a:t>DAO</a:t>
            </a:r>
            <a:r>
              <a:rPr lang="zh-CN" altLang="en-US" sz="3100" smtClean="0"/>
              <a:t>模式已经成为</a:t>
            </a:r>
            <a:r>
              <a:rPr lang="en-US" altLang="zh-CN" sz="3100" smtClean="0"/>
              <a:t>Java Web</a:t>
            </a:r>
            <a:r>
              <a:rPr lang="zh-CN" altLang="en-US" sz="3100" smtClean="0"/>
              <a:t>开发中应用非常广泛的一种设计模式。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1. </a:t>
            </a:r>
            <a:r>
              <a:rPr lang="en-US" dirty="0" smtClean="0"/>
              <a:t>MVC</a:t>
            </a:r>
            <a:r>
              <a:rPr lang="zh-CN" altLang="en-US" dirty="0" smtClean="0"/>
              <a:t>模式简介</a:t>
            </a:r>
            <a:endParaRPr lang="zh-CN" altLang="en-US" dirty="0"/>
          </a:p>
        </p:txBody>
      </p:sp>
      <p:sp>
        <p:nvSpPr>
          <p:cNvPr id="20482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5560199-60CB-4607-841E-2D4BD8736AB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/>
          </a:p>
        </p:txBody>
      </p:sp>
      <p:sp>
        <p:nvSpPr>
          <p:cNvPr id="20484" name="内容占位符 5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zh-CN" smtClean="0"/>
              <a:t>MVC</a:t>
            </a:r>
            <a:r>
              <a:rPr lang="zh-CN" altLang="en-US" smtClean="0"/>
              <a:t>模块间的协作关系：</a:t>
            </a:r>
            <a:endParaRPr lang="en-US" altLang="zh-CN" smtClean="0"/>
          </a:p>
          <a:p>
            <a:pPr lvl="1"/>
            <a:r>
              <a:rPr lang="zh-CN" altLang="en-US" smtClean="0"/>
              <a:t>客户通过应用程序发出请求，该请求转发给控制器；</a:t>
            </a:r>
          </a:p>
          <a:p>
            <a:pPr lvl="1"/>
            <a:r>
              <a:rPr lang="zh-CN" altLang="en-US" smtClean="0"/>
              <a:t>控制器接受用户请求，并决定使用何种业务逻辑处理该请求，并调用相应的模型处理；</a:t>
            </a:r>
          </a:p>
          <a:p>
            <a:pPr lvl="1"/>
            <a:r>
              <a:rPr lang="zh-CN" altLang="en-US" smtClean="0"/>
              <a:t>模型处理用户请求并存取相关数据。表示客户查询检索出的任何数据都被返回给控制器；</a:t>
            </a:r>
          </a:p>
          <a:p>
            <a:pPr lvl="1"/>
            <a:r>
              <a:rPr lang="zh-CN" altLang="en-US" smtClean="0"/>
              <a:t>控制器接收从模型返回的数据，并选择适当的视图显示响应结果。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 1. MVC</a:t>
            </a:r>
            <a:r>
              <a:rPr lang="zh-CN" altLang="en-US" dirty="0" smtClean="0"/>
              <a:t>模式简介</a:t>
            </a:r>
            <a:endParaRPr lang="zh-CN" altLang="en-US" dirty="0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110EFD-F02D-4703-A439-65E732721E7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/>
          </a:p>
        </p:txBody>
      </p:sp>
      <p:sp>
        <p:nvSpPr>
          <p:cNvPr id="12293" name="内容占位符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zh-CN" sz="3200" smtClean="0"/>
              <a:t>Java EE</a:t>
            </a:r>
            <a:r>
              <a:rPr lang="zh-CN" altLang="en-US" sz="3200" smtClean="0"/>
              <a:t>应用的架构发展过程－</a:t>
            </a:r>
            <a:r>
              <a:rPr lang="zh-CN" altLang="en-US" sz="2900" smtClean="0"/>
              <a:t>传统方式</a:t>
            </a:r>
            <a:endParaRPr lang="en-US" altLang="zh-CN" sz="2900" smtClean="0"/>
          </a:p>
          <a:p>
            <a:pPr lvl="1">
              <a:buFont typeface="Wingdings 2" pitchFamily="18" charset="2"/>
              <a:buNone/>
            </a:pPr>
            <a:endParaRPr lang="zh-CN" altLang="en-US" sz="2900" smtClean="0"/>
          </a:p>
        </p:txBody>
      </p:sp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entury Schoolbook"/>
            </a:endParaRPr>
          </a:p>
        </p:txBody>
      </p:sp>
      <p:graphicFrame>
        <p:nvGraphicFramePr>
          <p:cNvPr id="12289" name="Object 1"/>
          <p:cNvGraphicFramePr>
            <a:graphicFrameLocks noChangeAspect="1"/>
          </p:cNvGraphicFramePr>
          <p:nvPr/>
        </p:nvGraphicFramePr>
        <p:xfrm>
          <a:off x="357188" y="2928938"/>
          <a:ext cx="7758112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Visio" r:id="rId3" imgW="6869379" imgH="1491809" progId="Visio.Drawing.11">
                  <p:embed/>
                </p:oleObj>
              </mc:Choice>
              <mc:Fallback>
                <p:oleObj name="Visio" r:id="rId3" imgW="6869379" imgH="1491809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2928938"/>
                        <a:ext cx="7758112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 1. MVC</a:t>
            </a:r>
            <a:r>
              <a:rPr lang="zh-CN" altLang="en-US" dirty="0" smtClean="0"/>
              <a:t>模式简介</a:t>
            </a:r>
            <a:endParaRPr lang="zh-CN" altLang="en-US" dirty="0"/>
          </a:p>
        </p:txBody>
      </p:sp>
      <p:sp>
        <p:nvSpPr>
          <p:cNvPr id="47109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417443B-EC07-4884-9BD5-105F2A80968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/>
          </a:p>
        </p:txBody>
      </p:sp>
      <p:sp>
        <p:nvSpPr>
          <p:cNvPr id="47111" name="内容占位符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29550" cy="4873625"/>
          </a:xfrm>
        </p:spPr>
        <p:txBody>
          <a:bodyPr/>
          <a:lstStyle/>
          <a:p>
            <a:r>
              <a:rPr lang="en-US" altLang="zh-CN" sz="2800" smtClean="0"/>
              <a:t>Java EE</a:t>
            </a:r>
            <a:r>
              <a:rPr lang="zh-CN" altLang="en-US" sz="2800" smtClean="0"/>
              <a:t>应用的架构发展过程－</a:t>
            </a:r>
            <a:r>
              <a:rPr lang="en-US" altLang="zh-CN" sz="2800" smtClean="0"/>
              <a:t>JSP Model 1</a:t>
            </a:r>
          </a:p>
          <a:p>
            <a:pPr lvl="1">
              <a:buFont typeface="Wingdings 2" pitchFamily="18" charset="2"/>
              <a:buNone/>
            </a:pPr>
            <a:endParaRPr lang="zh-CN" altLang="en-US" sz="2900" smtClean="0"/>
          </a:p>
        </p:txBody>
      </p:sp>
      <p:sp>
        <p:nvSpPr>
          <p:cNvPr id="471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entury Schoolbook"/>
            </a:endParaRPr>
          </a:p>
        </p:txBody>
      </p:sp>
      <p:sp>
        <p:nvSpPr>
          <p:cNvPr id="471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entury Schoolbook"/>
            </a:endParaRPr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1285875" y="2143125"/>
          <a:ext cx="5616575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Visio" r:id="rId3" imgW="4781296" imgH="3395994" progId="Visio.Drawing.11">
                  <p:embed/>
                </p:oleObj>
              </mc:Choice>
              <mc:Fallback>
                <p:oleObj name="Visio" r:id="rId3" imgW="4781296" imgH="3395994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143125"/>
                        <a:ext cx="5616575" cy="400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 1. MVC</a:t>
            </a:r>
            <a:r>
              <a:rPr lang="zh-CN" altLang="en-US" dirty="0" smtClean="0"/>
              <a:t>模式简介</a:t>
            </a:r>
            <a:endParaRPr lang="zh-CN" altLang="en-US" dirty="0"/>
          </a:p>
        </p:txBody>
      </p:sp>
      <p:sp>
        <p:nvSpPr>
          <p:cNvPr id="46085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B1B8843-62CA-4756-9BF5-8E91C5657F6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/>
          </a:p>
        </p:txBody>
      </p:sp>
      <p:sp>
        <p:nvSpPr>
          <p:cNvPr id="46087" name="内容占位符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zh-CN" sz="2800" smtClean="0"/>
              <a:t>Java EE</a:t>
            </a:r>
            <a:r>
              <a:rPr lang="zh-CN" altLang="en-US" sz="2800" smtClean="0"/>
              <a:t>应用的架构发展过程－</a:t>
            </a:r>
            <a:r>
              <a:rPr lang="en-US" altLang="zh-CN" sz="2800" smtClean="0"/>
              <a:t>JSP Model 2</a:t>
            </a:r>
          </a:p>
          <a:p>
            <a:pPr lvl="1">
              <a:buFont typeface="Wingdings 2" pitchFamily="18" charset="2"/>
              <a:buNone/>
            </a:pPr>
            <a:endParaRPr lang="zh-CN" altLang="en-US" sz="2900" smtClean="0"/>
          </a:p>
        </p:txBody>
      </p:sp>
      <p:sp>
        <p:nvSpPr>
          <p:cNvPr id="4608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entury Schoolbook"/>
            </a:endParaRPr>
          </a:p>
        </p:txBody>
      </p:sp>
      <p:sp>
        <p:nvSpPr>
          <p:cNvPr id="4608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entury Schoolbook"/>
            </a:endParaRP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785813" y="2714625"/>
          <a:ext cx="7248525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Visio" r:id="rId3" imgW="5384394" imgH="2117301" progId="Visio.Drawing.11">
                  <p:embed/>
                </p:oleObj>
              </mc:Choice>
              <mc:Fallback>
                <p:oleObj name="Visio" r:id="rId3" imgW="5384394" imgH="2117301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714625"/>
                        <a:ext cx="7248525" cy="285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8"/>
            <a:ext cx="7467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2. JSP</a:t>
            </a:r>
            <a:r>
              <a:rPr lang="zh-CN" altLang="en-US" dirty="0" smtClean="0"/>
              <a:t>中实现</a:t>
            </a:r>
            <a:r>
              <a:rPr lang="en-US" dirty="0" smtClean="0"/>
              <a:t>MVC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49154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F8E14AA-C0FF-4022-8D6F-384FF9462D1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/>
          </a:p>
        </p:txBody>
      </p:sp>
      <p:sp>
        <p:nvSpPr>
          <p:cNvPr id="49156" name="内容占位符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zh-CN" altLang="en-US" b="1" smtClean="0">
                <a:solidFill>
                  <a:srgbClr val="00B050"/>
                </a:solidFill>
              </a:rPr>
              <a:t>动手实践：</a:t>
            </a:r>
            <a:endParaRPr lang="en-US" altLang="zh-CN" b="1" smtClean="0">
              <a:solidFill>
                <a:srgbClr val="00B050"/>
              </a:solidFill>
            </a:endParaRPr>
          </a:p>
          <a:p>
            <a:pPr lvl="1"/>
            <a:r>
              <a:rPr lang="zh-CN" altLang="en-US" smtClean="0"/>
              <a:t>利用</a:t>
            </a:r>
            <a:r>
              <a:rPr lang="en-US" altLang="zh-CN" smtClean="0"/>
              <a:t>MVC</a:t>
            </a:r>
            <a:r>
              <a:rPr lang="zh-CN" altLang="en-US" smtClean="0"/>
              <a:t>模式的思想实现用户注册功能；</a:t>
            </a:r>
            <a:endParaRPr lang="en-US" altLang="zh-CN" smtClean="0"/>
          </a:p>
          <a:p>
            <a:pPr lvl="1"/>
            <a:r>
              <a:rPr lang="zh-CN" altLang="en-US" smtClean="0"/>
              <a:t>设计用户注册的</a:t>
            </a:r>
            <a:r>
              <a:rPr lang="en-US" altLang="zh-CN" smtClean="0"/>
              <a:t>JSP</a:t>
            </a:r>
            <a:r>
              <a:rPr lang="zh-CN" altLang="en-US" smtClean="0"/>
              <a:t>页面；</a:t>
            </a:r>
            <a:endParaRPr lang="en-US" altLang="zh-CN" smtClean="0"/>
          </a:p>
          <a:p>
            <a:pPr lvl="1"/>
            <a:r>
              <a:rPr lang="zh-CN" altLang="en-US" smtClean="0"/>
              <a:t>设计</a:t>
            </a:r>
            <a:r>
              <a:rPr lang="en-US" altLang="zh-CN" smtClean="0"/>
              <a:t>JavaBean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设计</a:t>
            </a:r>
            <a:r>
              <a:rPr lang="en-US" altLang="zh-CN" smtClean="0"/>
              <a:t>Servlet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整合应用。</a:t>
            </a:r>
            <a:endParaRPr lang="en-US" altLang="zh-CN" smtClean="0"/>
          </a:p>
          <a:p>
            <a:r>
              <a:rPr lang="zh-CN" altLang="en-US" b="1" smtClean="0">
                <a:solidFill>
                  <a:srgbClr val="00B050"/>
                </a:solidFill>
              </a:rPr>
              <a:t>目标：</a:t>
            </a:r>
            <a:endParaRPr lang="en-US" altLang="zh-CN" b="1" smtClean="0">
              <a:solidFill>
                <a:srgbClr val="00B050"/>
              </a:solidFill>
            </a:endParaRPr>
          </a:p>
          <a:p>
            <a:pPr lvl="1"/>
            <a:r>
              <a:rPr lang="zh-CN" altLang="en-US" smtClean="0"/>
              <a:t>理解</a:t>
            </a:r>
            <a:r>
              <a:rPr lang="en-US" altLang="zh-CN" smtClean="0"/>
              <a:t>MVC</a:t>
            </a:r>
            <a:r>
              <a:rPr lang="zh-CN" altLang="en-US" smtClean="0"/>
              <a:t>在</a:t>
            </a:r>
            <a:r>
              <a:rPr lang="en-US" altLang="zh-CN" smtClean="0"/>
              <a:t>JSP</a:t>
            </a:r>
            <a:r>
              <a:rPr lang="zh-CN" altLang="en-US" smtClean="0"/>
              <a:t>开发中的优势；</a:t>
            </a:r>
            <a:endParaRPr lang="en-US" altLang="zh-CN" smtClean="0"/>
          </a:p>
          <a:p>
            <a:pPr lvl="1"/>
            <a:r>
              <a:rPr lang="zh-CN" altLang="en-US" smtClean="0"/>
              <a:t>认识</a:t>
            </a:r>
            <a:r>
              <a:rPr lang="en-US" altLang="zh-CN" smtClean="0"/>
              <a:t>JSP</a:t>
            </a:r>
            <a:r>
              <a:rPr lang="zh-CN" altLang="en-US" smtClean="0"/>
              <a:t>相当于</a:t>
            </a:r>
            <a:r>
              <a:rPr lang="en-US" altLang="zh-CN" smtClean="0"/>
              <a:t>MVC</a:t>
            </a:r>
            <a:r>
              <a:rPr lang="zh-CN" altLang="en-US" smtClean="0"/>
              <a:t>模式中的视图层；</a:t>
            </a:r>
            <a:endParaRPr lang="en-US" altLang="zh-CN" smtClean="0"/>
          </a:p>
          <a:p>
            <a:pPr lvl="1"/>
            <a:r>
              <a:rPr lang="zh-CN" altLang="en-US" smtClean="0"/>
              <a:t>认识</a:t>
            </a:r>
            <a:r>
              <a:rPr lang="en-US" altLang="zh-CN" smtClean="0"/>
              <a:t>JavaBean</a:t>
            </a:r>
            <a:r>
              <a:rPr lang="zh-CN" altLang="en-US" smtClean="0"/>
              <a:t>相当于</a:t>
            </a:r>
            <a:r>
              <a:rPr lang="en-US" altLang="zh-CN" smtClean="0"/>
              <a:t>MVC</a:t>
            </a:r>
            <a:r>
              <a:rPr lang="zh-CN" altLang="en-US" smtClean="0"/>
              <a:t>模式中的模型层；</a:t>
            </a:r>
            <a:endParaRPr lang="en-US" altLang="zh-CN" smtClean="0"/>
          </a:p>
          <a:p>
            <a:pPr lvl="1"/>
            <a:r>
              <a:rPr lang="zh-CN" altLang="en-US" smtClean="0"/>
              <a:t>认识</a:t>
            </a:r>
            <a:r>
              <a:rPr lang="en-US" altLang="zh-CN" smtClean="0"/>
              <a:t>Servlet</a:t>
            </a:r>
            <a:r>
              <a:rPr lang="zh-CN" altLang="en-US" smtClean="0"/>
              <a:t>相当于</a:t>
            </a:r>
            <a:r>
              <a:rPr lang="en-US" altLang="zh-CN" smtClean="0"/>
              <a:t>MVC</a:t>
            </a:r>
            <a:r>
              <a:rPr lang="zh-CN" altLang="en-US" smtClean="0"/>
              <a:t>模式中的控制层。</a:t>
            </a:r>
            <a:endParaRPr lang="en-US" altLang="zh-CN" smtClean="0"/>
          </a:p>
          <a:p>
            <a:pPr lvl="1"/>
            <a:endParaRPr lang="zh-CN" alt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8"/>
            <a:ext cx="7467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 </a:t>
            </a:r>
            <a:r>
              <a:rPr lang="zh-CN" altLang="en-US" dirty="0" smtClean="0"/>
              <a:t>请求转发与重定向</a:t>
            </a:r>
            <a:endParaRPr lang="zh-CN" altLang="en-US" dirty="0"/>
          </a:p>
        </p:txBody>
      </p:sp>
      <p:sp>
        <p:nvSpPr>
          <p:cNvPr id="50178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45E593A-ABA6-4542-9D60-B82C5A741F1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</p:spPr>
        <p:txBody>
          <a:bodyPr vert="vert270"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+mn-lt"/>
                <a:ea typeface="+mn-ea"/>
              </a:rPr>
              <a:t>清华大学出版社</a:t>
            </a:r>
          </a:p>
        </p:txBody>
      </p:sp>
      <p:sp>
        <p:nvSpPr>
          <p:cNvPr id="50180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zh-CN" smtClean="0"/>
              <a:t>Internet</a:t>
            </a:r>
            <a:r>
              <a:rPr lang="zh-CN" altLang="en-US" smtClean="0"/>
              <a:t>的一个主要特征就是通过超级链接聚合了大量的信息资源，</a:t>
            </a:r>
            <a:r>
              <a:rPr lang="en-US" altLang="zh-CN" smtClean="0"/>
              <a:t>Web</a:t>
            </a:r>
            <a:r>
              <a:rPr lang="zh-CN" altLang="en-US" smtClean="0"/>
              <a:t>应用中各个资源（包括</a:t>
            </a:r>
            <a:r>
              <a:rPr lang="en-US" altLang="zh-CN" smtClean="0"/>
              <a:t>HTML/JSP</a:t>
            </a:r>
            <a:r>
              <a:rPr lang="zh-CN" altLang="en-US" smtClean="0"/>
              <a:t>页面、</a:t>
            </a:r>
            <a:r>
              <a:rPr lang="en-US" altLang="zh-CN" smtClean="0"/>
              <a:t>Servlet</a:t>
            </a:r>
            <a:r>
              <a:rPr lang="zh-CN" altLang="en-US" smtClean="0"/>
              <a:t>对象等）也可以实现资源的相互关联与整合，在</a:t>
            </a:r>
            <a:r>
              <a:rPr lang="en-US" altLang="zh-CN" smtClean="0"/>
              <a:t>Java Web</a:t>
            </a:r>
            <a:r>
              <a:rPr lang="zh-CN" altLang="en-US" smtClean="0"/>
              <a:t>应用中可使用以下几种方式达到</a:t>
            </a:r>
            <a:r>
              <a:rPr lang="en-US" altLang="zh-CN" smtClean="0"/>
              <a:t>Web</a:t>
            </a:r>
            <a:r>
              <a:rPr lang="zh-CN" altLang="en-US" smtClean="0"/>
              <a:t>资源的关联与整合：</a:t>
            </a:r>
          </a:p>
          <a:p>
            <a:pPr lvl="1"/>
            <a:r>
              <a:rPr lang="zh-CN" altLang="en-US" sz="2800" smtClean="0"/>
              <a:t>请求转发；</a:t>
            </a:r>
          </a:p>
          <a:p>
            <a:pPr lvl="1"/>
            <a:r>
              <a:rPr lang="zh-CN" altLang="en-US" sz="2800" smtClean="0"/>
              <a:t>重定向；</a:t>
            </a:r>
          </a:p>
          <a:p>
            <a:pPr lvl="1"/>
            <a:r>
              <a:rPr lang="zh-CN" altLang="en-US" sz="2800" smtClean="0"/>
              <a:t>包含。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凸显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1491</TotalTime>
  <Words>1621</Words>
  <Application>Microsoft Macintosh PowerPoint</Application>
  <PresentationFormat>全屏显示(4:3)</PresentationFormat>
  <Paragraphs>221</Paragraphs>
  <Slides>31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Calibri</vt:lpstr>
      <vt:lpstr>Century Schoolbook</vt:lpstr>
      <vt:lpstr>Wingdings</vt:lpstr>
      <vt:lpstr>Wingdings 2</vt:lpstr>
      <vt:lpstr>黑体</vt:lpstr>
      <vt:lpstr>华文楷体</vt:lpstr>
      <vt:lpstr>宋体</vt:lpstr>
      <vt:lpstr>微软雅黑</vt:lpstr>
      <vt:lpstr>Arial</vt:lpstr>
      <vt:lpstr>凸显</vt:lpstr>
      <vt:lpstr>Visio</vt:lpstr>
      <vt:lpstr>Java Web 应用开发与实践</vt:lpstr>
      <vt:lpstr>MVC与DAO模式</vt:lpstr>
      <vt:lpstr> 1. MVC模式简介</vt:lpstr>
      <vt:lpstr>  1. MVC模式简介</vt:lpstr>
      <vt:lpstr> 1. MVC模式简介</vt:lpstr>
      <vt:lpstr> 1. MVC模式简介</vt:lpstr>
      <vt:lpstr> 1. MVC模式简介</vt:lpstr>
      <vt:lpstr>2. JSP中实现MVC模式</vt:lpstr>
      <vt:lpstr>3. 请求转发与重定向</vt:lpstr>
      <vt:lpstr>3. 请求转发与重定向</vt:lpstr>
      <vt:lpstr>3. 请求转发与重定向</vt:lpstr>
      <vt:lpstr>3. 请求转发与重定向</vt:lpstr>
      <vt:lpstr>3. 请求转发与重定向</vt:lpstr>
      <vt:lpstr>PowerPoint 演示文稿</vt:lpstr>
      <vt:lpstr>4. 页面间数据共享方式</vt:lpstr>
      <vt:lpstr>4. 页面间数据共享方式</vt:lpstr>
      <vt:lpstr>4. 页面间数据共享方式</vt:lpstr>
      <vt:lpstr>4. 页面间数据共享方式</vt:lpstr>
      <vt:lpstr>4. 页面间数据共享方式</vt:lpstr>
      <vt:lpstr>4. 页面间数据共享方式</vt:lpstr>
      <vt:lpstr>4. 页面间数据共享方式</vt:lpstr>
      <vt:lpstr>5. DAO模式</vt:lpstr>
      <vt:lpstr>5. DAO模式</vt:lpstr>
      <vt:lpstr>5. DAO模式</vt:lpstr>
      <vt:lpstr>5. DAO模式</vt:lpstr>
      <vt:lpstr>5. DAO模式</vt:lpstr>
      <vt:lpstr>5. DAO模式</vt:lpstr>
      <vt:lpstr>5. DAO模式</vt:lpstr>
      <vt:lpstr>5. DAO模式</vt:lpstr>
      <vt:lpstr>6. 本章小结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梁胜彬</dc:creator>
  <cp:lastModifiedBy>Microsoft Office 用户</cp:lastModifiedBy>
  <cp:revision>160</cp:revision>
  <dcterms:created xsi:type="dcterms:W3CDTF">2011-08-25T23:02:52Z</dcterms:created>
  <dcterms:modified xsi:type="dcterms:W3CDTF">2015-10-14T14:28:14Z</dcterms:modified>
</cp:coreProperties>
</file>