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2"/>
    <p:sldId id="348" r:id="rId3"/>
    <p:sldId id="350" r:id="rId4"/>
    <p:sldId id="355" r:id="rId5"/>
    <p:sldId id="335" r:id="rId6"/>
    <p:sldId id="351" r:id="rId7"/>
    <p:sldId id="353" r:id="rId8"/>
    <p:sldId id="352" r:id="rId9"/>
    <p:sldId id="354" r:id="rId10"/>
    <p:sldId id="294" r:id="rId11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Segoe UI Semibold" panose="020F0502020204030204" pitchFamily="34" charset="0"/>
      <p:regular r:id="rId16"/>
      <p:bold r:id="rId17"/>
      <p:italic r:id="rId18"/>
      <p:boldItalic r:id="rId19"/>
    </p:embeddedFont>
    <p:embeddedFont>
      <p:font typeface="Segoe UI Symbol" panose="020B0502040204020203" pitchFamily="34" charset="0"/>
      <p:regular r:id="rId20"/>
    </p:embeddedFont>
  </p:embeddedFontLst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  <a:srgbClr val="DDD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0"/>
  </p:normalViewPr>
  <p:slideViewPr>
    <p:cSldViewPr snapToGrid="0">
      <p:cViewPr varScale="1">
        <p:scale>
          <a:sx n="111" d="100"/>
          <a:sy n="111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581B5-AD30-4219-9327-C86789338260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97442-18C6-4522-A9CA-477270E70A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C02AC-4262-46CA-BCCC-60F6C87AD2E1}" type="datetimeFigureOut">
              <a:rPr lang="zh-CN" altLang="en-US" smtClean="0"/>
              <a:t>2023/9/15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8E3AA-1A4F-47E3-9F64-58CF2AE0FD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57781" y="1246496"/>
            <a:ext cx="4308763" cy="4388393"/>
            <a:chOff x="3957781" y="1246496"/>
            <a:chExt cx="4308763" cy="4388393"/>
          </a:xfrm>
        </p:grpSpPr>
        <p:sp>
          <p:nvSpPr>
            <p:cNvPr id="9" name="弧形 8"/>
            <p:cNvSpPr/>
            <p:nvPr/>
          </p:nvSpPr>
          <p:spPr>
            <a:xfrm>
              <a:off x="3957781" y="1265383"/>
              <a:ext cx="4308763" cy="4350326"/>
            </a:xfrm>
            <a:prstGeom prst="arc">
              <a:avLst>
                <a:gd name="adj1" fmla="val 5368489"/>
                <a:gd name="adj2" fmla="val 16261056"/>
              </a:avLst>
            </a:prstGeom>
            <a:noFill/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133943" y="1246496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6105526" y="558917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03676" y="520104"/>
            <a:ext cx="5427888" cy="5706959"/>
            <a:chOff x="3503676" y="520104"/>
            <a:chExt cx="5427888" cy="5706959"/>
          </a:xfrm>
        </p:grpSpPr>
        <p:sp>
          <p:nvSpPr>
            <p:cNvPr id="5" name="弧形 4"/>
            <p:cNvSpPr/>
            <p:nvPr/>
          </p:nvSpPr>
          <p:spPr>
            <a:xfrm>
              <a:off x="3503676" y="544944"/>
              <a:ext cx="5427888" cy="5682119"/>
            </a:xfrm>
            <a:prstGeom prst="arc">
              <a:avLst>
                <a:gd name="adj1" fmla="val 16148392"/>
                <a:gd name="adj2" fmla="val 5561021"/>
              </a:avLst>
            </a:prstGeom>
            <a:ln>
              <a:solidFill>
                <a:srgbClr val="C1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6133943" y="520104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171029" y="803564"/>
            <a:ext cx="4308763" cy="5116945"/>
            <a:chOff x="3171029" y="803564"/>
            <a:chExt cx="4308763" cy="5116945"/>
          </a:xfrm>
        </p:grpSpPr>
        <p:sp>
          <p:nvSpPr>
            <p:cNvPr id="10" name="弧形 9"/>
            <p:cNvSpPr/>
            <p:nvPr/>
          </p:nvSpPr>
          <p:spPr>
            <a:xfrm>
              <a:off x="3171029" y="803564"/>
              <a:ext cx="4308763" cy="5116945"/>
            </a:xfrm>
            <a:prstGeom prst="arc">
              <a:avLst>
                <a:gd name="adj1" fmla="val 7704569"/>
                <a:gd name="adj2" fmla="val 12029833"/>
              </a:avLst>
            </a:prstGeom>
            <a:noFill/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246130" y="2575920"/>
              <a:ext cx="45719" cy="45719"/>
            </a:xfrm>
            <a:prstGeom prst="ellipse">
              <a:avLst/>
            </a:prstGeom>
            <a:solidFill>
              <a:srgbClr val="DDDEE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498848" y="1651284"/>
            <a:ext cx="3379770" cy="3451068"/>
            <a:chOff x="4498848" y="1651284"/>
            <a:chExt cx="3379770" cy="3451068"/>
          </a:xfrm>
        </p:grpSpPr>
        <p:sp>
          <p:nvSpPr>
            <p:cNvPr id="7" name="弧形 6"/>
            <p:cNvSpPr/>
            <p:nvPr/>
          </p:nvSpPr>
          <p:spPr>
            <a:xfrm>
              <a:off x="4498848" y="1671782"/>
              <a:ext cx="3379770" cy="3430570"/>
            </a:xfrm>
            <a:prstGeom prst="arc">
              <a:avLst>
                <a:gd name="adj1" fmla="val 16135557"/>
                <a:gd name="adj2" fmla="val 893857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6133943" y="1651284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4710885" y="4235931"/>
              <a:ext cx="45719" cy="45719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椭圆 7"/>
          <p:cNvSpPr/>
          <p:nvPr/>
        </p:nvSpPr>
        <p:spPr>
          <a:xfrm>
            <a:off x="4725832" y="1927006"/>
            <a:ext cx="2903404" cy="2903404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>
            <a:off x="2489982" y="-154746"/>
            <a:ext cx="7216726" cy="7118254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rgbClr val="C1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/>
        </p:nvSpPr>
        <p:spPr>
          <a:xfrm>
            <a:off x="1486301" y="-1122532"/>
            <a:ext cx="9202294" cy="9076728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rgbClr val="DDDE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875274" y="1671782"/>
            <a:ext cx="3391269" cy="3611418"/>
            <a:chOff x="4875274" y="1671782"/>
            <a:chExt cx="3391269" cy="3611418"/>
          </a:xfrm>
        </p:grpSpPr>
        <p:sp>
          <p:nvSpPr>
            <p:cNvPr id="11" name="弧形 10"/>
            <p:cNvSpPr/>
            <p:nvPr/>
          </p:nvSpPr>
          <p:spPr>
            <a:xfrm>
              <a:off x="4875274" y="1671782"/>
              <a:ext cx="3391269" cy="3611418"/>
            </a:xfrm>
            <a:prstGeom prst="arc">
              <a:avLst>
                <a:gd name="adj1" fmla="val 20643614"/>
                <a:gd name="adj2" fmla="val 3170841"/>
              </a:avLst>
            </a:prstGeom>
            <a:ln>
              <a:solidFill>
                <a:srgbClr val="DDDE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607796" y="4856860"/>
              <a:ext cx="45719" cy="45719"/>
            </a:xfrm>
            <a:prstGeom prst="ellipse">
              <a:avLst/>
            </a:prstGeom>
            <a:solidFill>
              <a:srgbClr val="C1C1C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椭圆 5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56505" y="2577465"/>
            <a:ext cx="2265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MINI-REDIS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178175" y="513334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张亦弛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陈书剑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王祥铸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1" decel="10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弧形 4"/>
          <p:cNvSpPr/>
          <p:nvPr/>
        </p:nvSpPr>
        <p:spPr>
          <a:xfrm>
            <a:off x="3503676" y="544944"/>
            <a:ext cx="5427888" cy="5682119"/>
          </a:xfrm>
          <a:prstGeom prst="arc">
            <a:avLst>
              <a:gd name="adj1" fmla="val 16148392"/>
              <a:gd name="adj2" fmla="val 556102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875276" y="2076450"/>
            <a:ext cx="2604516" cy="260451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弧形 6"/>
          <p:cNvSpPr/>
          <p:nvPr/>
        </p:nvSpPr>
        <p:spPr>
          <a:xfrm>
            <a:off x="4498848" y="1671782"/>
            <a:ext cx="3379770" cy="3430570"/>
          </a:xfrm>
          <a:prstGeom prst="arc">
            <a:avLst>
              <a:gd name="adj1" fmla="val 16135557"/>
              <a:gd name="adj2" fmla="val 8938577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725832" y="1927006"/>
            <a:ext cx="2903404" cy="2903404"/>
          </a:xfrm>
          <a:prstGeom prst="ellipse">
            <a:avLst/>
          </a:prstGeom>
          <a:noFill/>
          <a:ln w="12700" cap="flat" cmpd="sng" algn="ctr">
            <a:solidFill>
              <a:schemeClr val="bg2">
                <a:lumMod val="2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弧形 8"/>
          <p:cNvSpPr/>
          <p:nvPr/>
        </p:nvSpPr>
        <p:spPr>
          <a:xfrm>
            <a:off x="3957781" y="1265383"/>
            <a:ext cx="4308763" cy="4350326"/>
          </a:xfrm>
          <a:prstGeom prst="arc">
            <a:avLst>
              <a:gd name="adj1" fmla="val 5368489"/>
              <a:gd name="adj2" fmla="val 16261056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弧形 9"/>
          <p:cNvSpPr/>
          <p:nvPr/>
        </p:nvSpPr>
        <p:spPr>
          <a:xfrm>
            <a:off x="3171029" y="803564"/>
            <a:ext cx="4308763" cy="5116945"/>
          </a:xfrm>
          <a:prstGeom prst="arc">
            <a:avLst>
              <a:gd name="adj1" fmla="val 7704569"/>
              <a:gd name="adj2" fmla="val 12029833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弧形 10"/>
          <p:cNvSpPr/>
          <p:nvPr/>
        </p:nvSpPr>
        <p:spPr>
          <a:xfrm>
            <a:off x="4875274" y="1671782"/>
            <a:ext cx="3391269" cy="3611418"/>
          </a:xfrm>
          <a:prstGeom prst="arc">
            <a:avLst>
              <a:gd name="adj1" fmla="val 20643614"/>
              <a:gd name="adj2" fmla="val 317084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2" name="弧形 11"/>
          <p:cNvSpPr/>
          <p:nvPr/>
        </p:nvSpPr>
        <p:spPr>
          <a:xfrm>
            <a:off x="2489982" y="-154746"/>
            <a:ext cx="7216726" cy="7118254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弧形 12"/>
          <p:cNvSpPr/>
          <p:nvPr/>
        </p:nvSpPr>
        <p:spPr>
          <a:xfrm>
            <a:off x="1486301" y="-1122532"/>
            <a:ext cx="9202294" cy="9076728"/>
          </a:xfrm>
          <a:prstGeom prst="arc">
            <a:avLst>
              <a:gd name="adj1" fmla="val 5571114"/>
              <a:gd name="adj2" fmla="val 5561021"/>
            </a:avLst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795816" y="4860457"/>
            <a:ext cx="190281" cy="190281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099202" y="4723377"/>
            <a:ext cx="110490" cy="110490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29664" y="2901014"/>
            <a:ext cx="152027" cy="152027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3701" y="4848470"/>
            <a:ext cx="172166" cy="1890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40755" y="6158250"/>
            <a:ext cx="110490" cy="110490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391954" y="4741626"/>
            <a:ext cx="86962" cy="86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9466192" y="4332423"/>
            <a:ext cx="190281" cy="190281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834957" y="5920509"/>
            <a:ext cx="110490" cy="11049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3159168" y="3762831"/>
            <a:ext cx="86962" cy="869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95417" y="3495146"/>
            <a:ext cx="117378" cy="117378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337907" y="1927006"/>
            <a:ext cx="231101" cy="231101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626418" y="2152912"/>
            <a:ext cx="146703" cy="146703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375086" y="544944"/>
            <a:ext cx="146703" cy="146703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609112" y="934456"/>
            <a:ext cx="118994" cy="118994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713396" y="1717379"/>
            <a:ext cx="93579" cy="935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894862" y="1145472"/>
            <a:ext cx="119022" cy="116003"/>
          </a:xfrm>
          <a:prstGeom prst="rect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10368429" y="1824881"/>
            <a:ext cx="79904" cy="7990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674282" y="4787819"/>
            <a:ext cx="75975" cy="75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45442" y="2986461"/>
            <a:ext cx="2633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dirty="0">
                <a:latin typeface="Segoe UI Symbol" panose="020B0502040204020203" pitchFamily="34" charset="0"/>
                <a:ea typeface="Segoe UI Symbol" panose="020B0502040204020203" pitchFamily="34" charset="0"/>
                <a:cs typeface="Segoe UI" panose="020B0502040204020203" pitchFamily="34" charset="0"/>
              </a:rPr>
              <a:t>Thanks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 Symbol" panose="020B0502040204020203" pitchFamily="34" charset="0"/>
              <a:ea typeface="等线" panose="02010600030101010101" charset="-122"/>
              <a:cs typeface="Segoe UI" panose="020B0502040204020203" pitchFamily="34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133943" y="1246496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133943" y="165128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4710885" y="4235931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133943" y="520104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6105526" y="5589170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246130" y="2575920"/>
            <a:ext cx="45719" cy="45719"/>
          </a:xfrm>
          <a:prstGeom prst="ellipse">
            <a:avLst/>
          </a:prstGeom>
          <a:solidFill>
            <a:srgbClr val="DDDEE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607796" y="4856860"/>
            <a:ext cx="45719" cy="45719"/>
          </a:xfrm>
          <a:prstGeom prst="ellipse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Structure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1107440"/>
            <a:ext cx="12028805" cy="521081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305810" y="5396230"/>
            <a:ext cx="5171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在配置文件中设置好主从服务器身份。</a:t>
            </a:r>
          </a:p>
          <a:p>
            <a:endParaRPr lang="zh-CN" altLang="en-US"/>
          </a:p>
          <a:p>
            <a:r>
              <a:rPr lang="en-US" altLang="zh-CN"/>
              <a:t>proxy</a:t>
            </a:r>
            <a:r>
              <a:rPr lang="zh-CN" altLang="en-US"/>
              <a:t>已知</a:t>
            </a:r>
            <a:r>
              <a:rPr lang="en-US" altLang="zh-CN"/>
              <a:t>master</a:t>
            </a:r>
            <a:r>
              <a:rPr lang="zh-CN" altLang="en-US"/>
              <a:t>的端口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AOF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5170" y="1179830"/>
            <a:ext cx="5463540" cy="27705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25170" y="4375785"/>
            <a:ext cx="5408930" cy="1773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660515" y="2675890"/>
            <a:ext cx="4767580" cy="1506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64155" y="4007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client.rs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541770" y="1323975"/>
            <a:ext cx="5171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在每次新建服务器时读取</a:t>
            </a:r>
            <a:r>
              <a:rPr lang="en-US" altLang="zh-CN"/>
              <a:t>log</a:t>
            </a:r>
            <a:r>
              <a:rPr lang="zh-CN" altLang="en-US"/>
              <a:t>文件并存储为</a:t>
            </a:r>
            <a:r>
              <a:rPr lang="en-US" altLang="zh-CN"/>
              <a:t>hashmap</a:t>
            </a:r>
            <a:r>
              <a:rPr lang="zh-CN" altLang="en-US"/>
              <a:t>格式，创建结构</a:t>
            </a:r>
            <a:r>
              <a:rPr lang="en-US" altLang="zh-CN"/>
              <a:t>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AOF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832485" y="1403350"/>
            <a:ext cx="1036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每次</a:t>
            </a:r>
            <a:r>
              <a:rPr lang="en-US" altLang="zh-CN"/>
              <a:t>set</a:t>
            </a:r>
            <a:r>
              <a:rPr lang="zh-CN" altLang="en-US"/>
              <a:t>和</a:t>
            </a:r>
            <a:r>
              <a:rPr lang="en-US" altLang="zh-CN"/>
              <a:t>del</a:t>
            </a:r>
            <a:r>
              <a:rPr lang="zh-CN" altLang="en-US"/>
              <a:t>操作后都会对</a:t>
            </a:r>
            <a:r>
              <a:rPr lang="en-US" altLang="zh-CN"/>
              <a:t>log</a:t>
            </a:r>
            <a:r>
              <a:rPr lang="zh-CN" altLang="en-US"/>
              <a:t>文件进行</a:t>
            </a:r>
            <a:r>
              <a:rPr lang="en-US" altLang="zh-CN"/>
              <a:t>update</a:t>
            </a:r>
            <a:r>
              <a:rPr lang="zh-CN" altLang="en-US"/>
              <a:t>：</a:t>
            </a:r>
            <a:r>
              <a:rPr lang="en-US" altLang="zh-CN"/>
              <a:t>write_to_file</a:t>
            </a:r>
            <a:r>
              <a:rPr lang="zh-CN" altLang="en-US"/>
              <a:t>和</a:t>
            </a:r>
            <a:r>
              <a:rPr lang="en-US" altLang="zh-CN"/>
              <a:t>update_key_value_in_file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3720" y="1998345"/>
            <a:ext cx="10753725" cy="3485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Structure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145540"/>
            <a:ext cx="8420735" cy="4907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2930" y="1145540"/>
            <a:ext cx="5171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proxy</a:t>
            </a:r>
            <a:r>
              <a:rPr lang="zh-CN" altLang="en-US"/>
              <a:t>处理指令</a:t>
            </a:r>
          </a:p>
          <a:p>
            <a:r>
              <a:rPr lang="zh-CN" altLang="en-US"/>
              <a:t>将</a:t>
            </a:r>
            <a:r>
              <a:rPr lang="en-US" altLang="zh-CN"/>
              <a:t>set</a:t>
            </a:r>
            <a:r>
              <a:rPr lang="zh-CN" altLang="en-US"/>
              <a:t>指令转发给主节点，主节点更新后由主节点转发给从节点，达到</a:t>
            </a:r>
            <a:r>
              <a:rPr lang="zh-CN" altLang="en-US">
                <a:sym typeface="+mn-ea"/>
              </a:rPr>
              <a:t>更新效果。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523365" y="5754370"/>
            <a:ext cx="5171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从节点的指令分发</a:t>
            </a:r>
          </a:p>
          <a:p>
            <a:r>
              <a:rPr lang="zh-CN" altLang="en-US"/>
              <a:t>根据</a:t>
            </a:r>
            <a:r>
              <a:rPr lang="en-US" altLang="zh-CN"/>
              <a:t>key</a:t>
            </a:r>
            <a:r>
              <a:rPr lang="zh-CN" altLang="en-US"/>
              <a:t>首字母的</a:t>
            </a:r>
            <a:r>
              <a:rPr lang="en-US" altLang="zh-CN"/>
              <a:t>ASCII</a:t>
            </a:r>
            <a:r>
              <a:rPr lang="zh-CN" altLang="en-US"/>
              <a:t>值分发给不同的</a:t>
            </a:r>
            <a:r>
              <a:rPr lang="en-US" altLang="zh-CN"/>
              <a:t>server</a:t>
            </a:r>
          </a:p>
        </p:txBody>
      </p:sp>
      <p:sp>
        <p:nvSpPr>
          <p:cNvPr id="7" name="右箭头 6"/>
          <p:cNvSpPr/>
          <p:nvPr/>
        </p:nvSpPr>
        <p:spPr>
          <a:xfrm>
            <a:off x="8837295" y="3356610"/>
            <a:ext cx="979170" cy="485775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206355" y="3379470"/>
            <a:ext cx="1356995" cy="50038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22560" y="3429000"/>
            <a:ext cx="12401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b="1">
                <a:sym typeface="+mn-ea"/>
              </a:rPr>
              <a:t>log</a:t>
            </a:r>
            <a:r>
              <a:rPr lang="zh-CN" altLang="en-US" sz="2000" b="1">
                <a:sym typeface="+mn-ea"/>
              </a:rPr>
              <a:t>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53710" y="3726815"/>
            <a:ext cx="1470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>
                <a:sym typeface="+mn-ea"/>
              </a:rPr>
              <a:t>default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主从架构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3255" y="1543685"/>
            <a:ext cx="7179310" cy="2025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3255" y="4072890"/>
            <a:ext cx="7272020" cy="215836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AB27337-B298-4EE6-9B62-FD0CD138DB4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03941" y="1576914"/>
            <a:ext cx="2749471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对所有从节点转发指令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cluster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855" y="980440"/>
            <a:ext cx="6556375" cy="53987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96580" y="1057275"/>
            <a:ext cx="3634105" cy="211772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768793" y="2567940"/>
            <a:ext cx="578675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如果是</a:t>
            </a:r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get</a:t>
            </a: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，根据</a:t>
            </a:r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key</a:t>
            </a: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首字母分发，否则发给主节点</a:t>
            </a: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4824731" y="4230370"/>
            <a:ext cx="170688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发送指令过程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Result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5270" y="1934210"/>
            <a:ext cx="11817985" cy="278638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191068" y="3585845"/>
            <a:ext cx="290512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该</a:t>
            </a:r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get</a:t>
            </a: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请求是发送给</a:t>
            </a:r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8081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770188" y="4266565"/>
            <a:ext cx="834199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set</a:t>
            </a: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请求，先由</a:t>
            </a:r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proxy</a:t>
            </a: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发送给主节点</a:t>
            </a:r>
            <a:r>
              <a:rPr lang="en-US" altLang="zh-CN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8080</a:t>
            </a:r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，然后由主节点转发给两个从节点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1365" cy="9144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15609" y="151531"/>
            <a:ext cx="318833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testbench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08125" y="1051560"/>
            <a:ext cx="5948680" cy="550545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4844098" y="2679065"/>
            <a:ext cx="653986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运行server与client，在client端发送指令"Set test1 test1"</a:t>
            </a:r>
          </a:p>
          <a:p>
            <a:pPr algn="ctr"/>
            <a:r>
              <a:rPr lang="zh-CN" altLang="en-US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重启server端与client端，在client端发送指令"Get test1"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2104627-489f-49a2-add1-b1d6d2bd9531"/>
  <p:tag name="COMMONDATA" val="eyJoZGlkIjoiZThmNjAzMWJlZjFkMmQwODUwMTJkYzE2ODFiYmFmY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rgbClr val="DDDEE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219</Words>
  <Application>Microsoft Macintosh PowerPoint</Application>
  <PresentationFormat>宽屏</PresentationFormat>
  <Paragraphs>30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Segoe UI Symbol</vt:lpstr>
      <vt:lpstr>等线 Light</vt:lpstr>
      <vt:lpstr>Arial</vt:lpstr>
      <vt:lpstr>Times New Roman</vt:lpstr>
      <vt:lpstr>等线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Hsing-Teng</dc:creator>
  <cp:lastModifiedBy>Microsoft Office User</cp:lastModifiedBy>
  <cp:revision>224</cp:revision>
  <dcterms:created xsi:type="dcterms:W3CDTF">2017-04-15T09:02:00Z</dcterms:created>
  <dcterms:modified xsi:type="dcterms:W3CDTF">2023-09-15T02:57:09Z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C950499A1A154C1EACFBC2E762A86258_13</vt:lpwstr>
  </property>
</Properties>
</file>