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54"/>
  </p:handoutMasterIdLst>
  <p:sldIdLst>
    <p:sldId id="826" r:id="rId4"/>
    <p:sldId id="982" r:id="rId6"/>
    <p:sldId id="981" r:id="rId7"/>
    <p:sldId id="952" r:id="rId8"/>
    <p:sldId id="953" r:id="rId9"/>
    <p:sldId id="954" r:id="rId10"/>
    <p:sldId id="955" r:id="rId11"/>
    <p:sldId id="956" r:id="rId12"/>
    <p:sldId id="957" r:id="rId13"/>
    <p:sldId id="958" r:id="rId14"/>
    <p:sldId id="1028" r:id="rId15"/>
    <p:sldId id="983" r:id="rId16"/>
    <p:sldId id="970" r:id="rId17"/>
    <p:sldId id="972" r:id="rId18"/>
    <p:sldId id="973" r:id="rId19"/>
    <p:sldId id="974" r:id="rId20"/>
    <p:sldId id="975" r:id="rId21"/>
    <p:sldId id="976" r:id="rId22"/>
    <p:sldId id="977" r:id="rId23"/>
    <p:sldId id="978" r:id="rId24"/>
    <p:sldId id="979" r:id="rId25"/>
    <p:sldId id="980" r:id="rId26"/>
    <p:sldId id="984" r:id="rId27"/>
    <p:sldId id="985" r:id="rId28"/>
    <p:sldId id="989" r:id="rId29"/>
    <p:sldId id="986" r:id="rId30"/>
    <p:sldId id="988" r:id="rId31"/>
    <p:sldId id="990" r:id="rId32"/>
    <p:sldId id="1029" r:id="rId33"/>
    <p:sldId id="1008" r:id="rId34"/>
    <p:sldId id="1009" r:id="rId35"/>
    <p:sldId id="1010" r:id="rId36"/>
    <p:sldId id="1011" r:id="rId37"/>
    <p:sldId id="1012" r:id="rId38"/>
    <p:sldId id="1013" r:id="rId39"/>
    <p:sldId id="1014" r:id="rId40"/>
    <p:sldId id="1015" r:id="rId41"/>
    <p:sldId id="1016" r:id="rId42"/>
    <p:sldId id="1030" r:id="rId43"/>
    <p:sldId id="1017" r:id="rId44"/>
    <p:sldId id="1018" r:id="rId45"/>
    <p:sldId id="1019" r:id="rId46"/>
    <p:sldId id="1020" r:id="rId47"/>
    <p:sldId id="1021" r:id="rId48"/>
    <p:sldId id="1022" r:id="rId49"/>
    <p:sldId id="1023" r:id="rId50"/>
    <p:sldId id="1024" r:id="rId51"/>
    <p:sldId id="1025" r:id="rId52"/>
    <p:sldId id="1026" r:id="rId53"/>
  </p:sldIdLst>
  <p:sldSz cx="12196445" cy="6858000"/>
  <p:notesSz cx="6858000" cy="9144000"/>
  <p:custDataLst>
    <p:tags r:id="rId59"/>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userDrawn="1">
          <p15:clr>
            <a:srgbClr val="A4A3A4"/>
          </p15:clr>
        </p15:guide>
        <p15:guide id="2" pos="384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尚佳"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7DCF1"/>
    <a:srgbClr val="0DC2D5"/>
    <a:srgbClr val="006BBC"/>
    <a:srgbClr val="00AAA2"/>
    <a:srgbClr val="EFEFEF"/>
    <a:srgbClr val="FFFFFF"/>
    <a:srgbClr val="F0F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1" autoAdjust="0"/>
    <p:restoredTop sz="98282" autoAdjust="0"/>
  </p:normalViewPr>
  <p:slideViewPr>
    <p:cSldViewPr snapToObjects="1">
      <p:cViewPr>
        <p:scale>
          <a:sx n="100" d="100"/>
          <a:sy n="100" d="100"/>
        </p:scale>
        <p:origin x="-58" y="-58"/>
      </p:cViewPr>
      <p:guideLst>
        <p:guide orient="horz" pos="2143"/>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9" Type="http://schemas.openxmlformats.org/officeDocument/2006/relationships/tags" Target="tags/tag2.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2"/>
            <a:ext cx="2743201"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908052"/>
            <a:ext cx="8081963"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5" y="2886610"/>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451" y="1447780"/>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7"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47"/>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8" y="2574150"/>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942" y="3206629"/>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2404" y="3446015"/>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9"/>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2"/>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437" y="2795895"/>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627"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9341"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9009" y="2909286"/>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4990" y="3446014"/>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70390" y="134949"/>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rPr>
              <a:t>PPT</a:t>
            </a:r>
            <a:r>
              <a:rPr lang="zh-CN" altLang="en-US" sz="100" dirty="0">
                <a:solidFill>
                  <a:prstClr val="white"/>
                </a:solidFill>
                <a:latin typeface="Calibri" panose="020F0502020204030204"/>
              </a:rPr>
              <a:t>模板下载：</a:t>
            </a:r>
            <a:r>
              <a:rPr lang="en-US" altLang="zh-CN" sz="100" dirty="0">
                <a:solidFill>
                  <a:prstClr val="white"/>
                </a:solidFill>
                <a:latin typeface="Calibri" panose="020F0502020204030204"/>
              </a:rPr>
              <a:t>www.1ppt.com/moban/     </a:t>
            </a:r>
            <a:r>
              <a:rPr lang="zh-CN" altLang="en-US" sz="100" dirty="0">
                <a:solidFill>
                  <a:prstClr val="white"/>
                </a:solidFill>
                <a:latin typeface="Calibri" panose="020F0502020204030204"/>
              </a:rPr>
              <a:t>行业</a:t>
            </a:r>
            <a:r>
              <a:rPr lang="en-US" altLang="zh-CN" sz="100" dirty="0">
                <a:solidFill>
                  <a:prstClr val="white"/>
                </a:solidFill>
                <a:latin typeface="Calibri" panose="020F0502020204030204"/>
              </a:rPr>
              <a:t>PPT</a:t>
            </a:r>
            <a:r>
              <a:rPr lang="zh-CN" altLang="en-US" sz="100" dirty="0">
                <a:solidFill>
                  <a:prstClr val="white"/>
                </a:solidFill>
                <a:latin typeface="Calibri" panose="020F0502020204030204"/>
              </a:rPr>
              <a:t>模板：</a:t>
            </a:r>
            <a:r>
              <a:rPr lang="en-US" altLang="zh-CN" sz="100" dirty="0">
                <a:solidFill>
                  <a:prstClr val="white"/>
                </a:solidFill>
                <a:latin typeface="Calibri" panose="020F0502020204030204"/>
              </a:rPr>
              <a:t>www.1ppt.com/hangye/ </a:t>
            </a:r>
            <a:endParaRPr lang="en-US" altLang="zh-CN" sz="100" dirty="0">
              <a:solidFill>
                <a:prstClr val="white"/>
              </a:solidFill>
              <a:latin typeface="Calibri" panose="020F0502020204030204"/>
            </a:endParaRPr>
          </a:p>
          <a:p>
            <a:pPr fontAlgn="auto">
              <a:spcBef>
                <a:spcPts val="0"/>
              </a:spcBef>
              <a:spcAft>
                <a:spcPts val="0"/>
              </a:spcAft>
              <a:buFontTx/>
              <a:buNone/>
            </a:pPr>
            <a:r>
              <a:rPr lang="zh-CN" altLang="en-US" sz="100" dirty="0">
                <a:solidFill>
                  <a:prstClr val="white"/>
                </a:solidFill>
                <a:latin typeface="Calibri" panose="020F0502020204030204"/>
              </a:rPr>
              <a:t>节日</a:t>
            </a:r>
            <a:r>
              <a:rPr lang="en-US" altLang="zh-CN" sz="100" dirty="0">
                <a:solidFill>
                  <a:prstClr val="white"/>
                </a:solidFill>
                <a:latin typeface="Calibri" panose="020F0502020204030204"/>
              </a:rPr>
              <a:t>PPT</a:t>
            </a:r>
            <a:r>
              <a:rPr lang="zh-CN" altLang="en-US" sz="100" dirty="0">
                <a:solidFill>
                  <a:prstClr val="white"/>
                </a:solidFill>
                <a:latin typeface="Calibri" panose="020F0502020204030204"/>
              </a:rPr>
              <a:t>模板：</a:t>
            </a:r>
            <a:r>
              <a:rPr lang="en-US" altLang="zh-CN" sz="100" dirty="0">
                <a:solidFill>
                  <a:prstClr val="white"/>
                </a:solidFill>
                <a:latin typeface="Calibri" panose="020F0502020204030204"/>
              </a:rPr>
              <a:t>www.1ppt.com/jieri/           PPT</a:t>
            </a:r>
            <a:r>
              <a:rPr lang="zh-CN" altLang="en-US" sz="100" dirty="0">
                <a:solidFill>
                  <a:prstClr val="white"/>
                </a:solidFill>
                <a:latin typeface="Calibri" panose="020F0502020204030204"/>
              </a:rPr>
              <a:t>素材下载：</a:t>
            </a:r>
            <a:r>
              <a:rPr lang="en-US" altLang="zh-CN" sz="100" dirty="0">
                <a:solidFill>
                  <a:prstClr val="white"/>
                </a:solidFill>
                <a:latin typeface="Calibri" panose="020F0502020204030204"/>
              </a:rPr>
              <a:t>www.1ppt.com/sucai/</a:t>
            </a:r>
            <a:endParaRPr lang="en-US" altLang="zh-CN" sz="100" dirty="0">
              <a:solidFill>
                <a:prstClr val="white"/>
              </a:solidFill>
              <a:latin typeface="Calibri" panose="020F0502020204030204"/>
            </a:endParaRPr>
          </a:p>
          <a:p>
            <a:pPr fontAlgn="auto">
              <a:spcBef>
                <a:spcPts val="0"/>
              </a:spcBef>
              <a:spcAft>
                <a:spcPts val="0"/>
              </a:spcAft>
              <a:buFontTx/>
              <a:buNone/>
            </a:pPr>
            <a:r>
              <a:rPr lang="en-US" altLang="zh-CN" sz="100" dirty="0">
                <a:solidFill>
                  <a:prstClr val="white"/>
                </a:solidFill>
                <a:latin typeface="Calibri" panose="020F0502020204030204"/>
              </a:rPr>
              <a:t>PPT</a:t>
            </a:r>
            <a:r>
              <a:rPr lang="zh-CN" altLang="en-US" sz="100" dirty="0">
                <a:solidFill>
                  <a:prstClr val="white"/>
                </a:solidFill>
                <a:latin typeface="Calibri" panose="020F0502020204030204"/>
              </a:rPr>
              <a:t>背景图片：</a:t>
            </a:r>
            <a:r>
              <a:rPr lang="en-US" altLang="zh-CN" sz="100" dirty="0">
                <a:solidFill>
                  <a:prstClr val="white"/>
                </a:solidFill>
                <a:latin typeface="Calibri" panose="020F0502020204030204"/>
              </a:rPr>
              <a:t>www.1ppt.com/beijing/      PPT</a:t>
            </a:r>
            <a:r>
              <a:rPr lang="zh-CN" altLang="en-US" sz="100" dirty="0">
                <a:solidFill>
                  <a:prstClr val="white"/>
                </a:solidFill>
                <a:latin typeface="Calibri" panose="020F0502020204030204"/>
              </a:rPr>
              <a:t>图表下载：</a:t>
            </a:r>
            <a:r>
              <a:rPr lang="en-US" altLang="zh-CN" sz="100" dirty="0">
                <a:solidFill>
                  <a:prstClr val="white"/>
                </a:solidFill>
                <a:latin typeface="Calibri" panose="020F0502020204030204"/>
              </a:rPr>
              <a:t>www.1ppt.com/tubiao/      </a:t>
            </a:r>
            <a:endParaRPr lang="en-US" altLang="zh-CN" sz="100" dirty="0">
              <a:solidFill>
                <a:prstClr val="white"/>
              </a:solidFill>
              <a:latin typeface="Calibri" panose="020F0502020204030204"/>
            </a:endParaRPr>
          </a:p>
          <a:p>
            <a:pPr fontAlgn="auto">
              <a:spcBef>
                <a:spcPts val="0"/>
              </a:spcBef>
              <a:spcAft>
                <a:spcPts val="0"/>
              </a:spcAft>
              <a:buFontTx/>
              <a:buNone/>
            </a:pPr>
            <a:r>
              <a:rPr lang="zh-CN" altLang="en-US" sz="100" dirty="0">
                <a:solidFill>
                  <a:prstClr val="white"/>
                </a:solidFill>
                <a:latin typeface="Calibri" panose="020F0502020204030204"/>
              </a:rPr>
              <a:t>优秀</a:t>
            </a:r>
            <a:r>
              <a:rPr lang="en-US" altLang="zh-CN" sz="100" dirty="0">
                <a:solidFill>
                  <a:prstClr val="white"/>
                </a:solidFill>
                <a:latin typeface="Calibri" panose="020F0502020204030204"/>
              </a:rPr>
              <a:t>PPT</a:t>
            </a:r>
            <a:r>
              <a:rPr lang="zh-CN" altLang="en-US" sz="100" dirty="0">
                <a:solidFill>
                  <a:prstClr val="white"/>
                </a:solidFill>
                <a:latin typeface="Calibri" panose="020F0502020204030204"/>
              </a:rPr>
              <a:t>下载：</a:t>
            </a:r>
            <a:r>
              <a:rPr lang="en-US" altLang="zh-CN" sz="100" dirty="0">
                <a:solidFill>
                  <a:prstClr val="white"/>
                </a:solidFill>
                <a:latin typeface="Calibri" panose="020F0502020204030204"/>
              </a:rPr>
              <a:t>www.1ppt.com/xiazai/        PPT</a:t>
            </a:r>
            <a:r>
              <a:rPr lang="zh-CN" altLang="en-US" sz="100" dirty="0">
                <a:solidFill>
                  <a:prstClr val="white"/>
                </a:solidFill>
                <a:latin typeface="Calibri" panose="020F0502020204030204"/>
              </a:rPr>
              <a:t>教程： </a:t>
            </a:r>
            <a:r>
              <a:rPr lang="en-US" altLang="zh-CN" sz="100" dirty="0">
                <a:solidFill>
                  <a:prstClr val="white"/>
                </a:solidFill>
                <a:latin typeface="Calibri" panose="020F0502020204030204"/>
              </a:rPr>
              <a:t>www.1ppt.com/powerpoint/      </a:t>
            </a:r>
            <a:endParaRPr lang="en-US" altLang="zh-CN" sz="100" dirty="0">
              <a:solidFill>
                <a:prstClr val="white"/>
              </a:solidFill>
              <a:latin typeface="Calibri" panose="020F0502020204030204"/>
            </a:endParaRPr>
          </a:p>
          <a:p>
            <a:pPr fontAlgn="auto">
              <a:spcBef>
                <a:spcPts val="0"/>
              </a:spcBef>
              <a:spcAft>
                <a:spcPts val="0"/>
              </a:spcAft>
              <a:buFontTx/>
              <a:buNone/>
            </a:pPr>
            <a:r>
              <a:rPr lang="en-US" altLang="zh-CN" sz="100" dirty="0">
                <a:solidFill>
                  <a:prstClr val="white"/>
                </a:solidFill>
                <a:latin typeface="Calibri" panose="020F0502020204030204"/>
              </a:rPr>
              <a:t>Word</a:t>
            </a:r>
            <a:r>
              <a:rPr lang="zh-CN" altLang="en-US" sz="100" dirty="0">
                <a:solidFill>
                  <a:prstClr val="white"/>
                </a:solidFill>
                <a:latin typeface="Calibri" panose="020F0502020204030204"/>
              </a:rPr>
              <a:t>教程： </a:t>
            </a:r>
            <a:r>
              <a:rPr lang="en-US" altLang="zh-CN" sz="100" dirty="0">
                <a:solidFill>
                  <a:prstClr val="white"/>
                </a:solidFill>
                <a:latin typeface="Calibri" panose="020F0502020204030204"/>
              </a:rPr>
              <a:t>www.1ppt.com/word/              Excel</a:t>
            </a:r>
            <a:r>
              <a:rPr lang="zh-CN" altLang="en-US" sz="100" dirty="0">
                <a:solidFill>
                  <a:prstClr val="white"/>
                </a:solidFill>
                <a:latin typeface="Calibri" panose="020F0502020204030204"/>
              </a:rPr>
              <a:t>教程：</a:t>
            </a:r>
            <a:r>
              <a:rPr lang="en-US" altLang="zh-CN" sz="100" dirty="0">
                <a:solidFill>
                  <a:prstClr val="white"/>
                </a:solidFill>
                <a:latin typeface="Calibri" panose="020F0502020204030204"/>
              </a:rPr>
              <a:t>www.1ppt.com/excel/  </a:t>
            </a:r>
            <a:endParaRPr lang="en-US" altLang="zh-CN" sz="100" dirty="0">
              <a:solidFill>
                <a:prstClr val="white"/>
              </a:solidFill>
              <a:latin typeface="Calibri" panose="020F0502020204030204"/>
            </a:endParaRPr>
          </a:p>
          <a:p>
            <a:pPr fontAlgn="auto">
              <a:spcBef>
                <a:spcPts val="0"/>
              </a:spcBef>
              <a:spcAft>
                <a:spcPts val="0"/>
              </a:spcAft>
              <a:buFontTx/>
              <a:buNone/>
            </a:pPr>
            <a:r>
              <a:rPr lang="zh-CN" altLang="en-US" sz="100" dirty="0">
                <a:solidFill>
                  <a:prstClr val="white"/>
                </a:solidFill>
                <a:latin typeface="Calibri" panose="020F0502020204030204"/>
              </a:rPr>
              <a:t>资料下载：</a:t>
            </a:r>
            <a:r>
              <a:rPr lang="en-US" altLang="zh-CN" sz="100" dirty="0">
                <a:solidFill>
                  <a:prstClr val="white"/>
                </a:solidFill>
                <a:latin typeface="Calibri" panose="020F0502020204030204"/>
              </a:rPr>
              <a:t>www.1ppt.com/ziliao/                PPT</a:t>
            </a:r>
            <a:r>
              <a:rPr lang="zh-CN" altLang="en-US" sz="100" dirty="0">
                <a:solidFill>
                  <a:prstClr val="white"/>
                </a:solidFill>
                <a:latin typeface="Calibri" panose="020F0502020204030204"/>
              </a:rPr>
              <a:t>课件下载：</a:t>
            </a:r>
            <a:r>
              <a:rPr lang="en-US" altLang="zh-CN" sz="100" dirty="0">
                <a:solidFill>
                  <a:prstClr val="white"/>
                </a:solidFill>
                <a:latin typeface="Calibri" panose="020F0502020204030204"/>
              </a:rPr>
              <a:t>www.1ppt.com/kejian/ </a:t>
            </a:r>
            <a:endParaRPr lang="en-US" altLang="zh-CN" sz="100" dirty="0">
              <a:solidFill>
                <a:prstClr val="white"/>
              </a:solidFill>
              <a:latin typeface="Calibri" panose="020F0502020204030204"/>
            </a:endParaRPr>
          </a:p>
          <a:p>
            <a:pPr fontAlgn="auto">
              <a:spcBef>
                <a:spcPts val="0"/>
              </a:spcBef>
              <a:spcAft>
                <a:spcPts val="0"/>
              </a:spcAft>
              <a:buFontTx/>
              <a:buNone/>
            </a:pPr>
            <a:r>
              <a:rPr lang="zh-CN" altLang="en-US" sz="100" dirty="0">
                <a:solidFill>
                  <a:prstClr val="white"/>
                </a:solidFill>
                <a:latin typeface="Calibri" panose="020F0502020204030204"/>
              </a:rPr>
              <a:t>范文下载：</a:t>
            </a:r>
            <a:r>
              <a:rPr lang="en-US" altLang="zh-CN" sz="100" dirty="0">
                <a:solidFill>
                  <a:prstClr val="white"/>
                </a:solidFill>
                <a:latin typeface="Calibri" panose="020F0502020204030204"/>
              </a:rPr>
              <a:t>www.1ppt.com/fanwen/             </a:t>
            </a:r>
            <a:r>
              <a:rPr lang="zh-CN" altLang="en-US" sz="100" dirty="0">
                <a:solidFill>
                  <a:prstClr val="white"/>
                </a:solidFill>
                <a:latin typeface="Calibri" panose="020F0502020204030204"/>
              </a:rPr>
              <a:t>试卷下载：</a:t>
            </a:r>
            <a:r>
              <a:rPr lang="en-US" altLang="zh-CN" sz="100" dirty="0">
                <a:solidFill>
                  <a:prstClr val="white"/>
                </a:solidFill>
                <a:latin typeface="Calibri" panose="020F0502020204030204"/>
              </a:rPr>
              <a:t>www.1ppt.com/shiti/  </a:t>
            </a:r>
            <a:endParaRPr lang="en-US" altLang="zh-CN" sz="100" dirty="0">
              <a:solidFill>
                <a:prstClr val="white"/>
              </a:solidFill>
              <a:latin typeface="Calibri" panose="020F0502020204030204"/>
            </a:endParaRPr>
          </a:p>
          <a:p>
            <a:pPr fontAlgn="auto">
              <a:spcBef>
                <a:spcPts val="0"/>
              </a:spcBef>
              <a:spcAft>
                <a:spcPts val="0"/>
              </a:spcAft>
              <a:buFontTx/>
              <a:buNone/>
            </a:pPr>
            <a:r>
              <a:rPr lang="zh-CN" altLang="en-US" sz="100" dirty="0">
                <a:solidFill>
                  <a:prstClr val="white"/>
                </a:solidFill>
                <a:latin typeface="Calibri" panose="020F0502020204030204"/>
              </a:rPr>
              <a:t>教案下载：</a:t>
            </a:r>
            <a:r>
              <a:rPr lang="en-US" altLang="zh-CN" sz="100" dirty="0">
                <a:solidFill>
                  <a:prstClr val="white"/>
                </a:solidFill>
                <a:latin typeface="Calibri" panose="020F0502020204030204"/>
              </a:rPr>
              <a:t>www.1ppt.com/jiaoan/        </a:t>
            </a:r>
            <a:endParaRPr lang="en-US" altLang="zh-CN" sz="100" dirty="0">
              <a:solidFill>
                <a:prstClr val="white"/>
              </a:solidFill>
              <a:latin typeface="Calibri" panose="020F0502020204030204"/>
            </a:endParaRPr>
          </a:p>
          <a:p>
            <a:pPr fontAlgn="auto">
              <a:spcBef>
                <a:spcPts val="0"/>
              </a:spcBef>
              <a:spcAft>
                <a:spcPts val="0"/>
              </a:spcAft>
              <a:buFontTx/>
              <a:buNone/>
            </a:pPr>
            <a:r>
              <a:rPr lang="zh-CN" altLang="en-US" sz="100" dirty="0">
                <a:solidFill>
                  <a:prstClr val="white"/>
                </a:solidFill>
                <a:latin typeface="Calibri" panose="020F0502020204030204"/>
              </a:rPr>
              <a:t>字体下载：</a:t>
            </a:r>
            <a:r>
              <a:rPr lang="en-US" altLang="zh-CN" sz="100" dirty="0">
                <a:solidFill>
                  <a:prstClr val="white"/>
                </a:solidFill>
                <a:latin typeface="Calibri" panose="020F0502020204030204"/>
              </a:rPr>
              <a:t>www.1ppt.com/ziti/</a:t>
            </a:r>
            <a:endParaRPr lang="en-US" altLang="zh-CN" sz="100" dirty="0">
              <a:solidFill>
                <a:prstClr val="white"/>
              </a:solidFill>
              <a:latin typeface="Calibri" panose="020F0502020204030204"/>
            </a:endParaRPr>
          </a:p>
          <a:p>
            <a:pPr fontAlgn="auto">
              <a:spcBef>
                <a:spcPts val="0"/>
              </a:spcBef>
              <a:spcAft>
                <a:spcPts val="0"/>
              </a:spcAft>
              <a:buFontTx/>
              <a:buNone/>
            </a:pPr>
            <a:r>
              <a:rPr lang="en-US" altLang="zh-CN" sz="100" dirty="0">
                <a:solidFill>
                  <a:prstClr val="white"/>
                </a:solidFill>
                <a:latin typeface="Calibri" panose="020F0502020204030204"/>
              </a:rPr>
              <a:t> </a:t>
            </a:r>
            <a:endParaRPr lang="zh-CN" altLang="en-US" sz="100" dirty="0">
              <a:solidFill>
                <a:prstClr val="white"/>
              </a:solidFill>
              <a:latin typeface="Calibri" panose="020F0502020204030204"/>
            </a:endParaRPr>
          </a:p>
        </p:txBody>
      </p:sp>
      <p:sp>
        <p:nvSpPr>
          <p:cNvPr id="2" name="标题 1"/>
          <p:cNvSpPr>
            <a:spLocks noGrp="1"/>
          </p:cNvSpPr>
          <p:nvPr>
            <p:ph type="title"/>
          </p:nvPr>
        </p:nvSpPr>
        <p:spPr>
          <a:xfrm>
            <a:off x="825627" y="908051"/>
            <a:ext cx="10601349" cy="635000"/>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825627" y="1600205"/>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Freeform 5"/>
          <p:cNvSpPr/>
          <p:nvPr userDrawn="1"/>
        </p:nvSpPr>
        <p:spPr bwMode="auto">
          <a:xfrm>
            <a:off x="63839" y="73177"/>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solidFill>
                <a:srgbClr val="294A5A"/>
              </a:solidFill>
            </a:endParaRPr>
          </a:p>
        </p:txBody>
      </p:sp>
      <p:sp>
        <p:nvSpPr>
          <p:cNvPr id="9" name="Freeform 6"/>
          <p:cNvSpPr/>
          <p:nvPr userDrawn="1"/>
        </p:nvSpPr>
        <p:spPr bwMode="auto">
          <a:xfrm>
            <a:off x="1196838" y="73177"/>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solidFill>
                <a:srgbClr val="294A5A"/>
              </a:solidFill>
            </a:endParaRPr>
          </a:p>
        </p:txBody>
      </p:sp>
      <p:sp>
        <p:nvSpPr>
          <p:cNvPr id="10" name="Freeform 7"/>
          <p:cNvSpPr/>
          <p:nvPr userDrawn="1"/>
        </p:nvSpPr>
        <p:spPr bwMode="auto">
          <a:xfrm>
            <a:off x="11320060" y="73177"/>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solidFill>
                <a:srgbClr val="294A5A"/>
              </a:solidFill>
            </a:endParaRPr>
          </a:p>
        </p:txBody>
      </p:sp>
      <p:sp>
        <p:nvSpPr>
          <p:cNvPr id="15" name="TextBox 14"/>
          <p:cNvSpPr txBox="1"/>
          <p:nvPr userDrawn="1"/>
        </p:nvSpPr>
        <p:spPr>
          <a:xfrm>
            <a:off x="11537054" y="116637"/>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rgbClr val="FFFFFF"/>
                </a:solidFill>
                <a:latin typeface="微软雅黑" panose="020B0503020204020204" pitchFamily="34" charset="-122"/>
                <a:ea typeface="微软雅黑" panose="020B0503020204020204" pitchFamily="34" charset="-122"/>
              </a:rPr>
            </a:fld>
            <a:endParaRPr lang="zh-CN" altLang="en-US" sz="17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7" y="4406905"/>
            <a:ext cx="10366375" cy="1362075"/>
          </a:xfrm>
        </p:spPr>
        <p:txBody>
          <a:bodyPr anchor="t"/>
          <a:lstStyle>
            <a:lvl1pPr algn="l">
              <a:defRPr sz="400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7" y="2906713"/>
            <a:ext cx="10366375" cy="1500187"/>
          </a:xfrm>
        </p:spPr>
        <p:txBody>
          <a:bodyPr anchor="b"/>
          <a:lstStyle>
            <a:lvl1pPr marL="0" indent="0">
              <a:buNone/>
              <a:defRPr sz="2000">
                <a:solidFill>
                  <a:srgbClr val="F8F8F8"/>
                </a:solidFill>
              </a:defRPr>
            </a:lvl1pPr>
            <a:lvl2pPr marL="457200" indent="0">
              <a:buNone/>
              <a:defRPr sz="1700"/>
            </a:lvl2pPr>
            <a:lvl3pPr marL="914400" indent="0">
              <a:buNone/>
              <a:defRPr sz="1600"/>
            </a:lvl3pPr>
            <a:lvl4pPr marL="1371600" indent="0">
              <a:buNone/>
              <a:defRPr sz="1300"/>
            </a:lvl4pPr>
            <a:lvl5pPr marL="1828800" indent="0">
              <a:buNone/>
              <a:defRPr sz="1300"/>
            </a:lvl5pPr>
            <a:lvl6pPr marL="2286000" indent="0">
              <a:buNone/>
              <a:defRPr sz="1300"/>
            </a:lvl6pPr>
            <a:lvl7pPr marL="2743200" indent="0">
              <a:buNone/>
              <a:defRPr sz="1300"/>
            </a:lvl7pPr>
            <a:lvl8pPr marL="3200400" indent="0">
              <a:buNone/>
              <a:defRPr sz="1300"/>
            </a:lvl8pPr>
            <a:lvl9pPr marL="3657600" indent="0">
              <a:buNone/>
              <a:defRPr sz="13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99" y="1600205"/>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5"/>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5" name="图片 13" descr="泰迪logo无底色.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940" y="6309324"/>
            <a:ext cx="918092" cy="2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4" y="274637"/>
            <a:ext cx="10977563"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7"/>
            <a:ext cx="5389563"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014" y="1535117"/>
            <a:ext cx="5391151"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014"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70389" y="134946"/>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25625" y="908051"/>
            <a:ext cx="10601349" cy="635000"/>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825625" y="1600201"/>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Freeform 5"/>
          <p:cNvSpPr/>
          <p:nvPr userDrawn="1"/>
        </p:nvSpPr>
        <p:spPr bwMode="auto">
          <a:xfrm>
            <a:off x="63836" y="73173"/>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9" name="Freeform 6"/>
          <p:cNvSpPr/>
          <p:nvPr userDrawn="1"/>
        </p:nvSpPr>
        <p:spPr bwMode="auto">
          <a:xfrm>
            <a:off x="1196835" y="73173"/>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0" name="Freeform 7"/>
          <p:cNvSpPr/>
          <p:nvPr userDrawn="1"/>
        </p:nvSpPr>
        <p:spPr bwMode="auto">
          <a:xfrm>
            <a:off x="11320057" y="73173"/>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5" name="TextBox 14"/>
          <p:cNvSpPr txBox="1"/>
          <p:nvPr userDrawn="1"/>
        </p:nvSpPr>
        <p:spPr>
          <a:xfrm>
            <a:off x="11537052" y="116633"/>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chemeClr val="accent2"/>
                </a:solidFill>
                <a:latin typeface="+mn-ea"/>
                <a:ea typeface="+mn-ea"/>
              </a:rPr>
            </a:fld>
            <a:endParaRPr lang="zh-CN" altLang="en-US" sz="1700" dirty="0">
              <a:solidFill>
                <a:schemeClr val="accent2"/>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3"/>
            <a:ext cx="4013201" cy="1162051"/>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8850" y="273056"/>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3201" cy="46910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4"/>
            <a:ext cx="7318375" cy="566739"/>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42"/>
            <a:ext cx="7318375" cy="8048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6" y="908056"/>
            <a:ext cx="2743201"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4" y="908056"/>
            <a:ext cx="8081963"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7" y="2886614"/>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9"/>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451" y="1447784"/>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8"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51"/>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21" y="2574154"/>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942" y="3206633"/>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2404" y="3446019"/>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43"/>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6"/>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437" y="2795899"/>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628"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9342" y="3325065"/>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9011" y="2909290"/>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4990" y="3446018"/>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4" y="2906713"/>
            <a:ext cx="10366375" cy="1500187"/>
          </a:xfrm>
        </p:spPr>
        <p:txBody>
          <a:bodyPr anchor="b"/>
          <a:lstStyle>
            <a:lvl1pPr marL="0" indent="0">
              <a:buNone/>
              <a:defRPr sz="2000">
                <a:solidFill>
                  <a:srgbClr val="F8F8F8"/>
                </a:solidFill>
              </a:defRPr>
            </a:lvl1pPr>
            <a:lvl2pPr marL="457200" indent="0">
              <a:buNone/>
              <a:defRPr sz="1700"/>
            </a:lvl2pPr>
            <a:lvl3pPr marL="914400" indent="0">
              <a:buNone/>
              <a:defRPr sz="1600"/>
            </a:lvl3pPr>
            <a:lvl4pPr marL="1371600" indent="0">
              <a:buNone/>
              <a:defRPr sz="1300"/>
            </a:lvl4pPr>
            <a:lvl5pPr marL="1828800" indent="0">
              <a:buNone/>
              <a:defRPr sz="1300"/>
            </a:lvl5pPr>
            <a:lvl6pPr marL="2286000" indent="0">
              <a:buNone/>
              <a:defRPr sz="1300"/>
            </a:lvl6pPr>
            <a:lvl7pPr marL="2743200" indent="0">
              <a:buNone/>
              <a:defRPr sz="1300"/>
            </a:lvl7pPr>
            <a:lvl8pPr marL="3200400" indent="0">
              <a:buNone/>
              <a:defRPr sz="1300"/>
            </a:lvl8pPr>
            <a:lvl9pPr marL="3657600" indent="0">
              <a:buNone/>
              <a:defRPr sz="13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99" y="1600201"/>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1"/>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5" name="图片 13" descr="泰迪logo无底色.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940" y="6309320"/>
            <a:ext cx="918092" cy="2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7"/>
            <a:ext cx="10977563"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9563"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013" y="1535113"/>
            <a:ext cx="5391151"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013"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3201" cy="1162051"/>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8850" y="273052"/>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3201" cy="46910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9"/>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6.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6.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609601" y="1600201"/>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advTm="9437"/>
    </mc:Choice>
    <mc:Fallback>
      <p:transition advTm="9437"/>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7600" algn="l" defTabSz="914400"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4"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609604" y="1600205"/>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p14:dur="10" advTm="9437"/>
    </mc:Choice>
    <mc:Fallback>
      <p:transition advTm="9437"/>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7600" algn="l" defTabSz="9144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7.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cstate="print"/>
          <a:srcRect/>
          <a:stretch>
            <a:fillRect/>
          </a:stretch>
        </p:blipFill>
        <p:spPr>
          <a:xfrm>
            <a:off x="0" y="2454498"/>
            <a:ext cx="12196800" cy="4403503"/>
          </a:xfrm>
          <a:prstGeom prst="rect">
            <a:avLst/>
          </a:prstGeom>
        </p:spPr>
      </p:pic>
      <p:sp>
        <p:nvSpPr>
          <p:cNvPr id="18" name="TextBox 17"/>
          <p:cNvSpPr txBox="1"/>
          <p:nvPr/>
        </p:nvSpPr>
        <p:spPr>
          <a:xfrm>
            <a:off x="150912" y="814278"/>
            <a:ext cx="8856984" cy="830991"/>
          </a:xfrm>
          <a:prstGeom prst="rect">
            <a:avLst/>
          </a:prstGeom>
          <a:noFill/>
        </p:spPr>
        <p:txBody>
          <a:bodyPr wrap="square" lIns="91434" tIns="45717" rIns="91434" bIns="45717" rtlCol="0">
            <a:spAutoFit/>
          </a:bodyPr>
          <a:lstStyle/>
          <a:p>
            <a:r>
              <a:rPr lang="zh-CN" altLang="en-US" sz="4800" b="1" dirty="0" smtClean="0">
                <a:latin typeface="微软雅黑" panose="020B0503020204020204" pitchFamily="34" charset="-122"/>
                <a:ea typeface="微软雅黑" panose="020B0503020204020204" pitchFamily="34" charset="-122"/>
              </a:rPr>
              <a:t>第八章 众包任务定价优化方案</a:t>
            </a:r>
            <a:endParaRPr lang="zh-CN" altLang="en-US"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97781" y="2643804"/>
            <a:ext cx="6192688" cy="4031873"/>
          </a:xfrm>
          <a:prstGeom prst="rect">
            <a:avLst/>
          </a:prstGeom>
          <a:noFill/>
        </p:spPr>
        <p:txBody>
          <a:bodyPr wrap="square" rtlCol="0">
            <a:spAutoFit/>
          </a:bodyPr>
          <a:lstStyle/>
          <a:p>
            <a:pPr marL="285750" indent="-285750">
              <a:buFont typeface="Wingdings" panose="05000000000000000000" pitchFamily="2" charset="2"/>
              <a:buChar char="n"/>
            </a:pPr>
            <a:r>
              <a:rPr lang="en-US" altLang="zh-CN" sz="3200" dirty="0">
                <a:solidFill>
                  <a:schemeClr val="accent2"/>
                </a:solidFill>
                <a:latin typeface="微软雅黑" panose="020B0503020204020204" pitchFamily="34" charset="-122"/>
                <a:ea typeface="微软雅黑" panose="020B0503020204020204" pitchFamily="34" charset="-122"/>
              </a:rPr>
              <a:t>8</a:t>
            </a:r>
            <a:r>
              <a:rPr lang="en-US" altLang="zh-CN" sz="3200" dirty="0" smtClean="0">
                <a:solidFill>
                  <a:schemeClr val="accent2"/>
                </a:solidFill>
                <a:latin typeface="微软雅黑" panose="020B0503020204020204" pitchFamily="34" charset="-122"/>
                <a:ea typeface="微软雅黑" panose="020B0503020204020204" pitchFamily="34" charset="-122"/>
              </a:rPr>
              <a:t>.1 </a:t>
            </a:r>
            <a:r>
              <a:rPr lang="zh-CN" altLang="en-US" sz="3200" dirty="0" smtClean="0">
                <a:solidFill>
                  <a:schemeClr val="accent2"/>
                </a:solidFill>
                <a:latin typeface="微软雅黑" panose="020B0503020204020204" pitchFamily="34" charset="-122"/>
                <a:ea typeface="微软雅黑" panose="020B0503020204020204" pitchFamily="34" charset="-122"/>
              </a:rPr>
              <a:t>案例背景</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3200" dirty="0" smtClean="0">
                <a:solidFill>
                  <a:schemeClr val="accent2"/>
                </a:solidFill>
                <a:latin typeface="微软雅黑" panose="020B0503020204020204" pitchFamily="34" charset="-122"/>
                <a:ea typeface="微软雅黑" panose="020B0503020204020204" pitchFamily="34" charset="-122"/>
              </a:rPr>
              <a:t>8.2 </a:t>
            </a:r>
            <a:r>
              <a:rPr lang="zh-CN" altLang="en-US" sz="3200" dirty="0">
                <a:solidFill>
                  <a:schemeClr val="accent2"/>
                </a:solidFill>
                <a:latin typeface="微软雅黑" panose="020B0503020204020204" pitchFamily="34" charset="-122"/>
                <a:ea typeface="微软雅黑" panose="020B0503020204020204" pitchFamily="34" charset="-122"/>
              </a:rPr>
              <a:t>案例</a:t>
            </a:r>
            <a:r>
              <a:rPr lang="zh-CN" altLang="en-US" sz="3200" dirty="0" smtClean="0">
                <a:solidFill>
                  <a:schemeClr val="accent2"/>
                </a:solidFill>
                <a:latin typeface="微软雅黑" panose="020B0503020204020204" pitchFamily="34" charset="-122"/>
                <a:ea typeface="微软雅黑" panose="020B0503020204020204" pitchFamily="34" charset="-122"/>
              </a:rPr>
              <a:t>目标及实现思路</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3200" dirty="0" smtClean="0">
                <a:solidFill>
                  <a:schemeClr val="accent2"/>
                </a:solidFill>
                <a:latin typeface="微软雅黑" panose="020B0503020204020204" pitchFamily="34" charset="-122"/>
                <a:ea typeface="微软雅黑" panose="020B0503020204020204" pitchFamily="34" charset="-122"/>
              </a:rPr>
              <a:t>8.3 </a:t>
            </a:r>
            <a:r>
              <a:rPr lang="zh-CN" altLang="en-US" sz="3200" dirty="0" smtClean="0">
                <a:solidFill>
                  <a:schemeClr val="accent2"/>
                </a:solidFill>
                <a:latin typeface="微软雅黑" panose="020B0503020204020204" pitchFamily="34" charset="-122"/>
                <a:ea typeface="微软雅黑" panose="020B0503020204020204" pitchFamily="34" charset="-122"/>
              </a:rPr>
              <a:t>数据获取与探索</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3200" dirty="0" smtClean="0">
                <a:solidFill>
                  <a:schemeClr val="accent2"/>
                </a:solidFill>
                <a:latin typeface="微软雅黑" panose="020B0503020204020204" pitchFamily="34" charset="-122"/>
                <a:ea typeface="微软雅黑" panose="020B0503020204020204" pitchFamily="34" charset="-122"/>
              </a:rPr>
              <a:t>8.4 </a:t>
            </a:r>
            <a:r>
              <a:rPr lang="zh-CN" altLang="en-US" sz="3200" dirty="0" smtClean="0">
                <a:solidFill>
                  <a:schemeClr val="accent2"/>
                </a:solidFill>
                <a:latin typeface="微软雅黑" panose="020B0503020204020204" pitchFamily="34" charset="-122"/>
                <a:ea typeface="微软雅黑" panose="020B0503020204020204" pitchFamily="34" charset="-122"/>
              </a:rPr>
              <a:t>指标计算</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3200" dirty="0">
                <a:solidFill>
                  <a:schemeClr val="accent2"/>
                </a:solidFill>
                <a:latin typeface="微软雅黑" panose="020B0503020204020204" pitchFamily="34" charset="-122"/>
                <a:ea typeface="微软雅黑" panose="020B0503020204020204" pitchFamily="34" charset="-122"/>
              </a:rPr>
              <a:t>8</a:t>
            </a:r>
            <a:r>
              <a:rPr lang="en-US" altLang="zh-CN" sz="3200" dirty="0" smtClean="0">
                <a:solidFill>
                  <a:schemeClr val="accent2"/>
                </a:solidFill>
                <a:latin typeface="微软雅黑" panose="020B0503020204020204" pitchFamily="34" charset="-122"/>
                <a:ea typeface="微软雅黑" panose="020B0503020204020204" pitchFamily="34" charset="-122"/>
              </a:rPr>
              <a:t>.5 </a:t>
            </a:r>
            <a:r>
              <a:rPr lang="zh-CN" altLang="en-US" sz="3200" dirty="0" smtClean="0">
                <a:solidFill>
                  <a:schemeClr val="accent2"/>
                </a:solidFill>
                <a:latin typeface="微软雅黑" panose="020B0503020204020204" pitchFamily="34" charset="-122"/>
                <a:ea typeface="微软雅黑" panose="020B0503020204020204" pitchFamily="34" charset="-122"/>
              </a:rPr>
              <a:t>任务定价模型构建</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en-US" altLang="zh-CN" sz="3200" dirty="0">
                <a:solidFill>
                  <a:schemeClr val="accent2"/>
                </a:solidFill>
                <a:latin typeface="微软雅黑" panose="020B0503020204020204" pitchFamily="34" charset="-122"/>
                <a:ea typeface="微软雅黑" panose="020B0503020204020204" pitchFamily="34" charset="-122"/>
              </a:rPr>
              <a:t>8</a:t>
            </a:r>
            <a:r>
              <a:rPr lang="en-US" altLang="zh-CN" sz="3200" dirty="0" smtClean="0">
                <a:solidFill>
                  <a:schemeClr val="accent2"/>
                </a:solidFill>
                <a:latin typeface="微软雅黑" panose="020B0503020204020204" pitchFamily="34" charset="-122"/>
                <a:ea typeface="微软雅黑" panose="020B0503020204020204" pitchFamily="34" charset="-122"/>
              </a:rPr>
              <a:t>.6 </a:t>
            </a:r>
            <a:r>
              <a:rPr lang="zh-CN" altLang="en-US" sz="3200" dirty="0" smtClean="0">
                <a:solidFill>
                  <a:schemeClr val="accent2"/>
                </a:solidFill>
                <a:latin typeface="微软雅黑" panose="020B0503020204020204" pitchFamily="34" charset="-122"/>
                <a:ea typeface="微软雅黑" panose="020B0503020204020204" pitchFamily="34" charset="-122"/>
              </a:rPr>
              <a:t>方案</a:t>
            </a:r>
            <a:r>
              <a:rPr lang="zh-CN" altLang="en-US" sz="3200" dirty="0" smtClean="0">
                <a:solidFill>
                  <a:schemeClr val="accent2"/>
                </a:solidFill>
                <a:latin typeface="微软雅黑" panose="020B0503020204020204" pitchFamily="34" charset="-122"/>
                <a:ea typeface="微软雅黑" panose="020B0503020204020204" pitchFamily="34" charset="-122"/>
              </a:rPr>
              <a:t>评价</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3200" dirty="0" smtClean="0">
                <a:solidFill>
                  <a:schemeClr val="accent2"/>
                </a:solidFill>
                <a:latin typeface="微软雅黑" panose="020B0503020204020204" pitchFamily="34" charset="-122"/>
                <a:ea typeface="微软雅黑" panose="020B0503020204020204" pitchFamily="34" charset="-122"/>
              </a:rPr>
              <a:t>本章小结</a:t>
            </a:r>
            <a:endParaRPr lang="en-US" altLang="zh-CN" sz="3200" dirty="0" smtClean="0">
              <a:solidFill>
                <a:schemeClr val="accent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n"/>
            </a:pPr>
            <a:r>
              <a:rPr lang="zh-CN" altLang="en-US" sz="3200" dirty="0" smtClean="0">
                <a:solidFill>
                  <a:schemeClr val="accent2"/>
                </a:solidFill>
                <a:latin typeface="微软雅黑" panose="020B0503020204020204" pitchFamily="34" charset="-122"/>
                <a:ea typeface="微软雅黑" panose="020B0503020204020204" pitchFamily="34" charset="-122"/>
              </a:rPr>
              <a:t>本章练习</a:t>
            </a:r>
            <a:endParaRPr lang="en-US" altLang="zh-CN" sz="3200" dirty="0" smtClean="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8</a:t>
            </a:r>
            <a:r>
              <a:rPr lang="en-US" altLang="zh-CN" dirty="0" smtClean="0">
                <a:solidFill>
                  <a:schemeClr val="accent2"/>
                </a:solidFill>
              </a:rPr>
              <a:t>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8.3.2 </a:t>
            </a:r>
            <a:r>
              <a:rPr lang="zh-CN" altLang="en-US" sz="2800" dirty="0" smtClean="0">
                <a:solidFill>
                  <a:schemeClr val="accent2"/>
                </a:solidFill>
                <a:latin typeface="微软雅黑" panose="020B0503020204020204" pitchFamily="34" charset="-122"/>
                <a:ea typeface="微软雅黑" panose="020B0503020204020204" pitchFamily="34" charset="-122"/>
              </a:rPr>
              <a:t>数据读取与地图可视化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矩形 1"/>
          <p:cNvSpPr/>
          <p:nvPr/>
        </p:nvSpPr>
        <p:spPr>
          <a:xfrm>
            <a:off x="818926" y="764704"/>
            <a:ext cx="7583711" cy="1323439"/>
          </a:xfrm>
          <a:prstGeom prst="rect">
            <a:avLst/>
          </a:prstGeom>
        </p:spPr>
        <p:txBody>
          <a:bodyPr wrap="square">
            <a:spAutoFit/>
          </a:bodyPr>
          <a:lstStyle/>
          <a:p>
            <a:r>
              <a:rPr lang="en-US" altLang="zh-CN" sz="2000" kern="1050" dirty="0" smtClean="0">
                <a:latin typeface="Calibri" panose="020F0502020204030204"/>
                <a:ea typeface="宋体" panose="02010600030101010101" pitchFamily="2" charset="-122"/>
                <a:cs typeface="Times New Roman" panose="02020603050405020304"/>
              </a:rPr>
              <a:t>         </a:t>
            </a:r>
            <a:r>
              <a:rPr lang="zh-CN" altLang="zh-CN" sz="2000" kern="1050" dirty="0" smtClean="0">
                <a:latin typeface="Calibri" panose="020F0502020204030204"/>
                <a:ea typeface="宋体" panose="02010600030101010101" pitchFamily="2" charset="-122"/>
                <a:cs typeface="Times New Roman" panose="02020603050405020304"/>
              </a:rPr>
              <a:t>执行</a:t>
            </a:r>
            <a:r>
              <a:rPr lang="zh-CN" altLang="zh-CN" sz="2000" kern="1050" dirty="0">
                <a:latin typeface="Calibri" panose="020F0502020204030204"/>
                <a:ea typeface="宋体" panose="02010600030101010101" pitchFamily="2" charset="-122"/>
                <a:cs typeface="Times New Roman" panose="02020603050405020304"/>
              </a:rPr>
              <a:t>结果如图</a:t>
            </a:r>
            <a:r>
              <a:rPr lang="en-US" altLang="zh-CN" sz="2000" kern="1050" dirty="0">
                <a:latin typeface="Calibri" panose="020F0502020204030204"/>
                <a:ea typeface="宋体" panose="02010600030101010101" pitchFamily="2" charset="-122"/>
                <a:cs typeface="Times New Roman" panose="02020603050405020304"/>
              </a:rPr>
              <a:t>8-3</a:t>
            </a:r>
            <a:r>
              <a:rPr lang="zh-CN" altLang="zh-CN" sz="2000" kern="1050" dirty="0">
                <a:latin typeface="Calibri" panose="020F0502020204030204"/>
                <a:ea typeface="宋体" panose="02010600030101010101" pitchFamily="2" charset="-122"/>
                <a:cs typeface="Times New Roman" panose="02020603050405020304"/>
              </a:rPr>
              <a:t>所示。从图可以看出，任务位置及会员位置均在同一个区域上，并且任务与会员均相对集中，即具有聚集性。同时，存在部分任务及会员远离聚集中心，这些特点对指标的定义与设计具有较好的指导意义。</a:t>
            </a:r>
            <a:endParaRPr lang="zh-CN" altLang="en-US" sz="2000" dirty="0"/>
          </a:p>
        </p:txBody>
      </p:sp>
      <p:pic>
        <p:nvPicPr>
          <p:cNvPr id="6146" name="图片 5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6043" y="2199034"/>
            <a:ext cx="4870450" cy="367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98181" y="6011996"/>
            <a:ext cx="748923" cy="369332"/>
          </a:xfrm>
          <a:prstGeom prst="rect">
            <a:avLst/>
          </a:prstGeom>
        </p:spPr>
        <p:txBody>
          <a:bodyPr wrap="none">
            <a:spAutoFit/>
          </a:bodyPr>
          <a:lstStyle/>
          <a:p>
            <a:r>
              <a:rPr lang="zh-CN" altLang="zh-CN" dirty="0"/>
              <a:t>图</a:t>
            </a:r>
            <a:r>
              <a:rPr lang="en-US" altLang="zh-CN" dirty="0"/>
              <a:t>8-3</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r>
              <a:rPr lang="en-US" altLang="zh-CN" sz="2800"/>
              <a:t>1.</a:t>
            </a:r>
            <a:r>
              <a:rPr lang="zh-CN" altLang="en-US" sz="2800"/>
              <a:t>本案例的分析思路？</a:t>
            </a:r>
            <a:endParaRPr lang="zh-CN" altLang="en-US" sz="2800"/>
          </a:p>
          <a:p>
            <a:endParaRPr lang="zh-CN" altLang="en-US" sz="2800"/>
          </a:p>
          <a:p>
            <a:r>
              <a:rPr lang="en-US" altLang="zh-CN" sz="2800"/>
              <a:t>2.</a:t>
            </a:r>
            <a:r>
              <a:rPr lang="zh-CN" altLang="en-US" sz="2800"/>
              <a:t>本案例中地图可视化对应的包名？</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263" y="106181"/>
            <a:ext cx="1064260" cy="400103"/>
          </a:xfrm>
          <a:prstGeom prst="rect">
            <a:avLst/>
          </a:prstGeom>
          <a:noFill/>
        </p:spPr>
        <p:txBody>
          <a:bodyPr wrap="square" lIns="91434" tIns="45717" rIns="91434" bIns="45717" rtlCol="0">
            <a:spAutoFit/>
          </a:bodyPr>
          <a:lstStyle/>
          <a:p>
            <a:pPr algn="r"/>
            <a:r>
              <a:rPr lang="en-US" altLang="zh-CN" sz="2000" dirty="0">
                <a:solidFill>
                  <a:srgbClr val="FFFFFF"/>
                </a:solidFill>
              </a:rPr>
              <a:t>Part </a:t>
            </a:r>
            <a:r>
              <a:rPr lang="en-US" altLang="zh-CN" dirty="0">
                <a:solidFill>
                  <a:srgbClr val="FFFFFF"/>
                </a:solidFill>
              </a:rPr>
              <a:t>8</a:t>
            </a:r>
            <a:r>
              <a:rPr lang="en-US" altLang="zh-CN" dirty="0" smtClean="0">
                <a:solidFill>
                  <a:srgbClr val="FFFFFF"/>
                </a:solidFill>
              </a:rPr>
              <a:t> </a:t>
            </a:r>
            <a:endParaRPr lang="zh-CN" altLang="en-US" dirty="0">
              <a:solidFill>
                <a:srgbClr val="FFFFFF"/>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rgbClr val="FFFFFF"/>
                </a:solidFill>
                <a:latin typeface="微软雅黑" panose="020B0503020204020204" pitchFamily="34" charset="-122"/>
                <a:ea typeface="微软雅黑" panose="020B0503020204020204" pitchFamily="34" charset="-122"/>
              </a:rPr>
              <a:t>8.4 </a:t>
            </a:r>
            <a:r>
              <a:rPr lang="zh-CN" altLang="en-US" sz="2800" dirty="0">
                <a:solidFill>
                  <a:srgbClr val="FFFFFF"/>
                </a:solidFill>
                <a:latin typeface="微软雅黑" panose="020B0503020204020204" pitchFamily="34" charset="-122"/>
                <a:ea typeface="微软雅黑" panose="020B0503020204020204" pitchFamily="34" charset="-122"/>
              </a:rPr>
              <a:t>指标计算</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7" name="矩形 6"/>
          <p:cNvSpPr/>
          <p:nvPr/>
        </p:nvSpPr>
        <p:spPr>
          <a:xfrm>
            <a:off x="697784" y="1484784"/>
            <a:ext cx="10873207" cy="1938020"/>
          </a:xfrm>
          <a:prstGeom prst="rect">
            <a:avLst/>
          </a:prstGeom>
        </p:spPr>
        <p:txBody>
          <a:bodyPr wrap="square">
            <a:spAutoFit/>
          </a:bodyPr>
          <a:lstStyle/>
          <a:p>
            <a:r>
              <a:rPr lang="en-US" altLang="zh-CN" sz="2400" dirty="0" smtClean="0">
                <a:solidFill>
                  <a:srgbClr val="294A5A"/>
                </a:solidFill>
              </a:rPr>
              <a:t>       </a:t>
            </a:r>
            <a:r>
              <a:rPr lang="zh-CN" altLang="zh-CN" sz="2400" dirty="0" smtClean="0">
                <a:solidFill>
                  <a:srgbClr val="294A5A"/>
                </a:solidFill>
              </a:rPr>
              <a:t>探究</a:t>
            </a:r>
            <a:r>
              <a:rPr lang="zh-CN" altLang="zh-CN" sz="2400" b="1" dirty="0">
                <a:solidFill>
                  <a:srgbClr val="FF0000"/>
                </a:solidFill>
              </a:rPr>
              <a:t>影响任务定价的主要因素</a:t>
            </a:r>
            <a:r>
              <a:rPr lang="zh-CN" altLang="zh-CN" sz="2400" dirty="0">
                <a:solidFill>
                  <a:srgbClr val="294A5A"/>
                </a:solidFill>
              </a:rPr>
              <a:t>，是</a:t>
            </a:r>
            <a:r>
              <a:rPr lang="zh-CN" altLang="zh-CN" sz="2400" b="1" dirty="0">
                <a:solidFill>
                  <a:srgbClr val="FF0000"/>
                </a:solidFill>
              </a:rPr>
              <a:t>本案例的主要任务</a:t>
            </a:r>
            <a:r>
              <a:rPr lang="zh-CN" altLang="zh-CN" sz="2400" dirty="0">
                <a:solidFill>
                  <a:srgbClr val="294A5A"/>
                </a:solidFill>
              </a:rPr>
              <a:t>。实际上，一个</a:t>
            </a:r>
            <a:r>
              <a:rPr lang="zh-CN" altLang="zh-CN" sz="2400" b="1" dirty="0">
                <a:solidFill>
                  <a:srgbClr val="FF0000"/>
                </a:solidFill>
              </a:rPr>
              <a:t>任务的定价</a:t>
            </a:r>
            <a:r>
              <a:rPr lang="zh-CN" altLang="zh-CN" sz="2400" dirty="0">
                <a:solidFill>
                  <a:srgbClr val="294A5A"/>
                </a:solidFill>
              </a:rPr>
              <a:t>不仅与其周围的任务数量、会员数量有关，还应与其发布时间有一定的关系。通过分析数据，我们发现任务的发布时间有一定的规律，即</a:t>
            </a:r>
            <a:r>
              <a:rPr lang="zh-CN" altLang="zh-CN" sz="2400" b="1" dirty="0">
                <a:solidFill>
                  <a:srgbClr val="FF0000"/>
                </a:solidFill>
              </a:rPr>
              <a:t>任务从</a:t>
            </a:r>
            <a:r>
              <a:rPr lang="en-US" altLang="zh-CN" sz="2400" b="1" dirty="0">
                <a:solidFill>
                  <a:srgbClr val="FF0000"/>
                </a:solidFill>
              </a:rPr>
              <a:t>6:30</a:t>
            </a:r>
            <a:r>
              <a:rPr lang="zh-CN" altLang="zh-CN" sz="2400" b="1" dirty="0">
                <a:solidFill>
                  <a:srgbClr val="FF0000"/>
                </a:solidFill>
              </a:rPr>
              <a:t>分开始发布第一批任务，之后每隔</a:t>
            </a:r>
            <a:r>
              <a:rPr lang="en-US" altLang="zh-CN" sz="2400" b="1" dirty="0">
                <a:solidFill>
                  <a:srgbClr val="FF0000"/>
                </a:solidFill>
              </a:rPr>
              <a:t>3</a:t>
            </a:r>
            <a:r>
              <a:rPr lang="zh-CN" altLang="zh-CN" sz="2400" b="1" dirty="0">
                <a:solidFill>
                  <a:srgbClr val="FF0000"/>
                </a:solidFill>
              </a:rPr>
              <a:t>分钟发布一批</a:t>
            </a:r>
            <a:r>
              <a:rPr lang="zh-CN" altLang="zh-CN" sz="2400" dirty="0">
                <a:solidFill>
                  <a:srgbClr val="294A5A"/>
                </a:solidFill>
              </a:rPr>
              <a:t>，最后一批的发布时间为</a:t>
            </a:r>
            <a:r>
              <a:rPr lang="en-US" altLang="zh-CN" sz="2400" dirty="0">
                <a:solidFill>
                  <a:srgbClr val="294A5A"/>
                </a:solidFill>
              </a:rPr>
              <a:t>8:00</a:t>
            </a:r>
            <a:r>
              <a:rPr lang="zh-CN" altLang="zh-CN" sz="2400" dirty="0">
                <a:solidFill>
                  <a:srgbClr val="294A5A"/>
                </a:solidFill>
              </a:rPr>
              <a:t>。根据这些特点，我们可以设计相关指标并进行计算，下面给予详细介绍。</a:t>
            </a:r>
            <a:endParaRPr lang="zh-CN" altLang="zh-CN" sz="2400" dirty="0">
              <a:solidFill>
                <a:srgbClr val="294A5A"/>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5853" y="115963"/>
            <a:ext cx="5400600" cy="432717"/>
          </a:xfrm>
        </p:spPr>
        <p:txBody>
          <a:bodyPr/>
          <a:lstStyle/>
          <a:p>
            <a:br>
              <a:rPr lang="en-US" altLang="zh-CN" b="1" dirty="0" smtClean="0"/>
            </a:br>
            <a:r>
              <a:rPr lang="en-US" altLang="zh-CN" b="1" dirty="0" smtClean="0">
                <a:solidFill>
                  <a:schemeClr val="accent2"/>
                </a:solidFill>
              </a:rPr>
              <a:t>8.4.1</a:t>
            </a:r>
            <a:r>
              <a:rPr lang="en-US" altLang="zh-CN" b="1" dirty="0">
                <a:solidFill>
                  <a:schemeClr val="accent2"/>
                </a:solidFill>
              </a:rPr>
              <a:t> </a:t>
            </a:r>
            <a:r>
              <a:rPr lang="zh-CN" altLang="en-US" b="1" dirty="0" smtClean="0">
                <a:solidFill>
                  <a:schemeClr val="accent2"/>
                </a:solidFill>
              </a:rPr>
              <a:t>指标设计</a:t>
            </a:r>
            <a:br>
              <a:rPr lang="zh-CN" altLang="zh-CN" dirty="0">
                <a:solidFill>
                  <a:schemeClr val="accent2"/>
                </a:solidFill>
              </a:rPr>
            </a:br>
            <a:endParaRPr lang="zh-CN" altLang="en-US" dirty="0">
              <a:solidFill>
                <a:schemeClr val="accent2"/>
              </a:solidFill>
            </a:endParaRPr>
          </a:p>
        </p:txBody>
      </p:sp>
      <p:sp>
        <p:nvSpPr>
          <p:cNvPr id="4" name="TextBox 3"/>
          <p:cNvSpPr txBox="1"/>
          <p:nvPr/>
        </p:nvSpPr>
        <p:spPr>
          <a:xfrm>
            <a:off x="121717" y="134637"/>
            <a:ext cx="1224136" cy="369332"/>
          </a:xfrm>
          <a:prstGeom prst="rect">
            <a:avLst/>
          </a:prstGeom>
          <a:noFill/>
        </p:spPr>
        <p:txBody>
          <a:bodyPr wrap="square" rtlCol="0">
            <a:spAutoFit/>
          </a:bodyPr>
          <a:lstStyle/>
          <a:p>
            <a:r>
              <a:rPr lang="en-US" altLang="zh-CN" dirty="0" smtClean="0">
                <a:solidFill>
                  <a:schemeClr val="accent2"/>
                </a:solidFill>
              </a:rPr>
              <a:t>Part </a:t>
            </a:r>
            <a:r>
              <a:rPr lang="en-US" altLang="zh-CN" dirty="0">
                <a:solidFill>
                  <a:schemeClr val="accent2"/>
                </a:solidFill>
              </a:rPr>
              <a:t>8</a:t>
            </a:r>
            <a:endParaRPr lang="zh-CN" altLang="en-US" dirty="0">
              <a:solidFill>
                <a:schemeClr val="accent2"/>
              </a:solidFill>
            </a:endParaRPr>
          </a:p>
        </p:txBody>
      </p:sp>
      <p:sp>
        <p:nvSpPr>
          <p:cNvPr id="6" name="矩形 5"/>
          <p:cNvSpPr/>
          <p:nvPr/>
        </p:nvSpPr>
        <p:spPr>
          <a:xfrm>
            <a:off x="409530" y="620395"/>
            <a:ext cx="6096000" cy="646331"/>
          </a:xfrm>
          <a:prstGeom prst="rect">
            <a:avLst/>
          </a:prstGeom>
        </p:spPr>
        <p:txBody>
          <a:bodyPr>
            <a:spAutoFit/>
          </a:bodyPr>
          <a:lstStyle/>
          <a:p>
            <a:r>
              <a:rPr lang="en-US" altLang="zh-CN" dirty="0" smtClean="0"/>
              <a:t>     </a:t>
            </a:r>
            <a:r>
              <a:rPr lang="zh-CN" altLang="zh-CN" dirty="0" smtClean="0"/>
              <a:t>根据</a:t>
            </a:r>
            <a:r>
              <a:rPr lang="zh-CN" altLang="zh-CN" dirty="0"/>
              <a:t>以上分析，对附件一的每个任务，我们设计了以下</a:t>
            </a:r>
            <a:r>
              <a:rPr lang="en-US" altLang="zh-CN" dirty="0"/>
              <a:t>12</a:t>
            </a:r>
            <a:r>
              <a:rPr lang="zh-CN" altLang="zh-CN" dirty="0"/>
              <a:t>个指标，具体见表</a:t>
            </a:r>
            <a:r>
              <a:rPr lang="en-US" altLang="zh-CN" dirty="0"/>
              <a:t>8-1</a:t>
            </a:r>
            <a:r>
              <a:rPr lang="zh-CN" altLang="zh-CN" dirty="0"/>
              <a:t>。</a:t>
            </a:r>
            <a:endParaRPr lang="zh-CN" altLang="zh-CN" dirty="0"/>
          </a:p>
        </p:txBody>
      </p:sp>
      <p:graphicFrame>
        <p:nvGraphicFramePr>
          <p:cNvPr id="7" name="表格 6"/>
          <p:cNvGraphicFramePr>
            <a:graphicFrameLocks noGrp="1"/>
          </p:cNvGraphicFramePr>
          <p:nvPr>
            <p:custDataLst>
              <p:tags r:id="rId1"/>
            </p:custDataLst>
          </p:nvPr>
        </p:nvGraphicFramePr>
        <p:xfrm>
          <a:off x="121920" y="1196975"/>
          <a:ext cx="11711940" cy="5033645"/>
        </p:xfrm>
        <a:graphic>
          <a:graphicData uri="http://schemas.openxmlformats.org/drawingml/2006/table">
            <a:tbl>
              <a:tblPr/>
              <a:tblGrid>
                <a:gridCol w="1763395"/>
                <a:gridCol w="2757805"/>
                <a:gridCol w="7190740"/>
              </a:tblGrid>
              <a:tr h="375285">
                <a:tc>
                  <a:txBody>
                    <a:bodyPr/>
                    <a:lstStyle/>
                    <a:p>
                      <a:pPr indent="266700" algn="ctr">
                        <a:spcBef>
                          <a:spcPts val="100"/>
                        </a:spcBef>
                        <a:spcAft>
                          <a:spcPts val="100"/>
                        </a:spcAft>
                      </a:pPr>
                      <a:r>
                        <a:rPr lang="zh-CN" sz="1600" b="1" kern="900" dirty="0">
                          <a:effectLst/>
                          <a:latin typeface="Calibri" panose="020F0502020204030204"/>
                          <a:ea typeface="方正中等线简体"/>
                          <a:cs typeface="Times New Roman" panose="02020603050405020304"/>
                        </a:rPr>
                        <a:t>字段名称</a:t>
                      </a:r>
                      <a:endParaRPr lang="zh-CN" sz="1600" b="1" kern="900" dirty="0">
                        <a:effectLst/>
                        <a:latin typeface="Calibri" panose="020F0502020204030204"/>
                        <a:ea typeface="方正中等线简体"/>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100"/>
                        </a:spcBef>
                        <a:spcAft>
                          <a:spcPts val="100"/>
                        </a:spcAft>
                      </a:pPr>
                      <a:r>
                        <a:rPr lang="zh-CN" sz="1600" b="1" kern="900" dirty="0">
                          <a:effectLst/>
                          <a:latin typeface="Calibri" panose="020F0502020204030204"/>
                          <a:ea typeface="方正中等线简体"/>
                          <a:cs typeface="Times New Roman" panose="02020603050405020304"/>
                        </a:rPr>
                        <a:t>字段中文名称</a:t>
                      </a:r>
                      <a:endParaRPr lang="zh-CN" sz="1600" b="1" kern="900" dirty="0">
                        <a:effectLst/>
                        <a:latin typeface="Calibri" panose="020F0502020204030204"/>
                        <a:ea typeface="方正中等线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100"/>
                        </a:spcBef>
                        <a:spcAft>
                          <a:spcPts val="100"/>
                        </a:spcAft>
                      </a:pPr>
                      <a:r>
                        <a:rPr lang="zh-CN" sz="1600" b="1" kern="900">
                          <a:effectLst/>
                          <a:latin typeface="Calibri" panose="020F0502020204030204"/>
                          <a:ea typeface="方正中等线简体"/>
                          <a:cs typeface="Times New Roman" panose="02020603050405020304"/>
                        </a:rPr>
                        <a:t>字段说明</a:t>
                      </a:r>
                      <a:endParaRPr lang="zh-CN" sz="1600" b="1" kern="900">
                        <a:effectLst/>
                        <a:latin typeface="Calibri" panose="020F0502020204030204"/>
                        <a:ea typeface="方正中等线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425">
                <a:tc>
                  <a:txBody>
                    <a:bodyPr/>
                    <a:lstStyle/>
                    <a:p>
                      <a:pPr indent="266700" algn="ctr">
                        <a:spcBef>
                          <a:spcPts val="200"/>
                        </a:spcBef>
                        <a:spcAft>
                          <a:spcPts val="200"/>
                        </a:spcAft>
                      </a:pPr>
                      <a:r>
                        <a:rPr lang="en-US" sz="1600" b="1" kern="900">
                          <a:effectLst/>
                          <a:latin typeface="Calibri" panose="020F0502020204030204"/>
                          <a:ea typeface="宋体" panose="02010600030101010101" pitchFamily="2" charset="-122"/>
                          <a:cs typeface="Times New Roman" panose="02020603050405020304"/>
                        </a:rPr>
                        <a:t>Z1</a:t>
                      </a:r>
                      <a:endParaRPr lang="en-US"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任务数量</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对每一个任务，计算其</a:t>
                      </a:r>
                      <a:r>
                        <a:rPr lang="en-US" sz="1600" b="1" kern="900">
                          <a:effectLst/>
                          <a:latin typeface="Calibri" panose="020F0502020204030204"/>
                          <a:ea typeface="宋体" panose="02010600030101010101" pitchFamily="2" charset="-122"/>
                          <a:cs typeface="Times New Roman" panose="02020603050405020304"/>
                        </a:rPr>
                        <a:t>Q</a:t>
                      </a:r>
                      <a:r>
                        <a:rPr lang="zh-CN" sz="1600" b="1" kern="900">
                          <a:effectLst/>
                          <a:latin typeface="Calibri" panose="020F0502020204030204"/>
                          <a:ea typeface="宋体" panose="02010600030101010101" pitchFamily="2" charset="-122"/>
                          <a:cs typeface="Times New Roman" panose="02020603050405020304"/>
                        </a:rPr>
                        <a:t>公里范围内的所有任务数量</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425">
                <a:tc>
                  <a:txBody>
                    <a:bodyPr/>
                    <a:lstStyle/>
                    <a:p>
                      <a:pPr indent="266700" algn="ctr">
                        <a:spcBef>
                          <a:spcPts val="200"/>
                        </a:spcBef>
                        <a:spcAft>
                          <a:spcPts val="200"/>
                        </a:spcAft>
                      </a:pPr>
                      <a:r>
                        <a:rPr lang="en-US" sz="1600" b="1" kern="900">
                          <a:effectLst/>
                          <a:latin typeface="Calibri" panose="020F0502020204030204"/>
                          <a:ea typeface="宋体" panose="02010600030101010101" pitchFamily="2" charset="-122"/>
                          <a:cs typeface="Times New Roman" panose="02020603050405020304"/>
                        </a:rPr>
                        <a:t>Z2</a:t>
                      </a:r>
                      <a:endParaRPr lang="en-US"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任务平均价格</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对每一个任务，计算其</a:t>
                      </a:r>
                      <a:r>
                        <a:rPr lang="en-US" sz="1600" b="1" kern="900">
                          <a:effectLst/>
                          <a:latin typeface="Calibri" panose="020F0502020204030204"/>
                          <a:ea typeface="宋体" panose="02010600030101010101" pitchFamily="2" charset="-122"/>
                          <a:cs typeface="Times New Roman" panose="02020603050405020304"/>
                        </a:rPr>
                        <a:t>Q</a:t>
                      </a:r>
                      <a:r>
                        <a:rPr lang="zh-CN" sz="1600" b="1" kern="900">
                          <a:effectLst/>
                          <a:latin typeface="Calibri" panose="020F0502020204030204"/>
                          <a:ea typeface="宋体" panose="02010600030101010101" pitchFamily="2" charset="-122"/>
                          <a:cs typeface="Times New Roman" panose="02020603050405020304"/>
                        </a:rPr>
                        <a:t>公里范围内的所有任务平均价格</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060">
                <a:tc>
                  <a:txBody>
                    <a:bodyPr/>
                    <a:lstStyle/>
                    <a:p>
                      <a:pPr indent="266700" algn="ctr">
                        <a:spcBef>
                          <a:spcPts val="200"/>
                        </a:spcBef>
                        <a:spcAft>
                          <a:spcPts val="200"/>
                        </a:spcAft>
                      </a:pPr>
                      <a:r>
                        <a:rPr lang="en-US" sz="1600" b="1" kern="900" dirty="0">
                          <a:effectLst/>
                          <a:latin typeface="Calibri" panose="020F0502020204030204"/>
                          <a:ea typeface="宋体" panose="02010600030101010101" pitchFamily="2" charset="-122"/>
                          <a:cs typeface="Times New Roman" panose="02020603050405020304"/>
                        </a:rPr>
                        <a:t>Z3</a:t>
                      </a:r>
                      <a:endParaRPr lang="en-US" sz="1600" b="1" kern="900" dirty="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dirty="0">
                          <a:effectLst/>
                          <a:latin typeface="Calibri" panose="020F0502020204030204"/>
                          <a:ea typeface="宋体" panose="02010600030101010101" pitchFamily="2" charset="-122"/>
                          <a:cs typeface="Times New Roman" panose="02020603050405020304"/>
                        </a:rPr>
                        <a:t>会员数量</a:t>
                      </a:r>
                      <a:endParaRPr lang="zh-CN" sz="1600" b="1"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对每一个任务，计算其</a:t>
                      </a:r>
                      <a:r>
                        <a:rPr lang="en-US" sz="1600" b="1" kern="900">
                          <a:effectLst/>
                          <a:latin typeface="Calibri" panose="020F0502020204030204"/>
                          <a:ea typeface="宋体" panose="02010600030101010101" pitchFamily="2" charset="-122"/>
                          <a:cs typeface="Times New Roman" panose="02020603050405020304"/>
                        </a:rPr>
                        <a:t>Q</a:t>
                      </a:r>
                      <a:r>
                        <a:rPr lang="zh-CN" sz="1600" b="1" kern="900">
                          <a:effectLst/>
                          <a:latin typeface="Calibri" panose="020F0502020204030204"/>
                          <a:ea typeface="宋体" panose="02010600030101010101" pitchFamily="2" charset="-122"/>
                          <a:cs typeface="Times New Roman" panose="02020603050405020304"/>
                        </a:rPr>
                        <a:t>公里范围内的所有会员数量</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920">
                <a:tc>
                  <a:txBody>
                    <a:bodyPr/>
                    <a:lstStyle/>
                    <a:p>
                      <a:pPr indent="266700" algn="ctr">
                        <a:spcBef>
                          <a:spcPts val="200"/>
                        </a:spcBef>
                        <a:spcAft>
                          <a:spcPts val="200"/>
                        </a:spcAft>
                      </a:pPr>
                      <a:r>
                        <a:rPr lang="en-US" sz="1600" b="1" kern="900">
                          <a:effectLst/>
                          <a:latin typeface="Calibri" panose="020F0502020204030204"/>
                          <a:ea typeface="宋体" panose="02010600030101010101" pitchFamily="2" charset="-122"/>
                          <a:cs typeface="Times New Roman" panose="02020603050405020304"/>
                        </a:rPr>
                        <a:t>Z4</a:t>
                      </a:r>
                      <a:endParaRPr lang="en-US"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dirty="0">
                          <a:effectLst/>
                          <a:latin typeface="Calibri" panose="020F0502020204030204"/>
                          <a:ea typeface="宋体" panose="02010600030101010101" pitchFamily="2" charset="-122"/>
                          <a:cs typeface="Times New Roman" panose="02020603050405020304"/>
                        </a:rPr>
                        <a:t>会员平均信誉值</a:t>
                      </a:r>
                      <a:endParaRPr lang="zh-CN" sz="1600" b="1"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对每一个任务，计算其</a:t>
                      </a:r>
                      <a:r>
                        <a:rPr lang="en-US" sz="1600" b="1" kern="900">
                          <a:effectLst/>
                          <a:latin typeface="Calibri" panose="020F0502020204030204"/>
                          <a:ea typeface="宋体" panose="02010600030101010101" pitchFamily="2" charset="-122"/>
                          <a:cs typeface="Times New Roman" panose="02020603050405020304"/>
                        </a:rPr>
                        <a:t>Q</a:t>
                      </a:r>
                      <a:r>
                        <a:rPr lang="zh-CN" sz="1600" b="1" kern="900">
                          <a:effectLst/>
                          <a:latin typeface="Calibri" panose="020F0502020204030204"/>
                          <a:ea typeface="宋体" panose="02010600030101010101" pitchFamily="2" charset="-122"/>
                          <a:cs typeface="Times New Roman" panose="02020603050405020304"/>
                        </a:rPr>
                        <a:t>公里范围内的所有会员信誉平均值</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945">
                <a:tc>
                  <a:txBody>
                    <a:bodyPr/>
                    <a:lstStyle/>
                    <a:p>
                      <a:pPr indent="266700" algn="ctr">
                        <a:spcBef>
                          <a:spcPts val="200"/>
                        </a:spcBef>
                        <a:spcAft>
                          <a:spcPts val="200"/>
                        </a:spcAft>
                      </a:pPr>
                      <a:r>
                        <a:rPr lang="en-US" sz="1600" b="1" kern="900">
                          <a:effectLst/>
                          <a:latin typeface="Calibri" panose="020F0502020204030204"/>
                          <a:ea typeface="宋体" panose="02010600030101010101" pitchFamily="2" charset="-122"/>
                          <a:cs typeface="Times New Roman" panose="02020603050405020304"/>
                        </a:rPr>
                        <a:t>Z5</a:t>
                      </a:r>
                      <a:endParaRPr lang="en-US"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会员可预订任务限额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对每一个任务，计算其</a:t>
                      </a:r>
                      <a:r>
                        <a:rPr lang="en-US" sz="1600" b="1" kern="900">
                          <a:effectLst/>
                          <a:latin typeface="Calibri" panose="020F0502020204030204"/>
                          <a:ea typeface="宋体" panose="02010600030101010101" pitchFamily="2" charset="-122"/>
                          <a:cs typeface="Times New Roman" panose="02020603050405020304"/>
                        </a:rPr>
                        <a:t>Q</a:t>
                      </a:r>
                      <a:r>
                        <a:rPr lang="zh-CN" sz="1600" b="1" kern="900">
                          <a:effectLst/>
                          <a:latin typeface="Calibri" panose="020F0502020204030204"/>
                          <a:ea typeface="宋体" panose="02010600030101010101" pitchFamily="2" charset="-122"/>
                          <a:cs typeface="Times New Roman" panose="02020603050405020304"/>
                        </a:rPr>
                        <a:t>公里范围内的所有会员所有时段可预订任务限额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850">
                <a:tc>
                  <a:txBody>
                    <a:bodyPr/>
                    <a:lstStyle/>
                    <a:p>
                      <a:pPr indent="266700" algn="ctr">
                        <a:spcBef>
                          <a:spcPts val="200"/>
                        </a:spcBef>
                        <a:spcAft>
                          <a:spcPts val="200"/>
                        </a:spcAft>
                      </a:pPr>
                      <a:r>
                        <a:rPr lang="en-US" sz="1600" b="1" kern="900">
                          <a:effectLst/>
                          <a:latin typeface="Calibri" panose="020F0502020204030204"/>
                          <a:ea typeface="宋体" panose="02010600030101010101" pitchFamily="2" charset="-122"/>
                          <a:cs typeface="Times New Roman" panose="02020603050405020304"/>
                        </a:rPr>
                        <a:t>Z6</a:t>
                      </a:r>
                      <a:endParaRPr lang="en-US"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会员在</a:t>
                      </a:r>
                      <a:r>
                        <a:rPr lang="en-US" sz="1600" b="1" kern="900">
                          <a:effectLst/>
                          <a:latin typeface="Calibri" panose="020F0502020204030204"/>
                          <a:ea typeface="宋体" panose="02010600030101010101" pitchFamily="2" charset="-122"/>
                          <a:cs typeface="Times New Roman" panose="02020603050405020304"/>
                        </a:rPr>
                        <a:t>6:30</a:t>
                      </a:r>
                      <a:r>
                        <a:rPr lang="zh-CN" sz="1600" b="1" kern="900">
                          <a:effectLst/>
                          <a:latin typeface="Calibri" panose="020F0502020204030204"/>
                          <a:ea typeface="宋体" panose="02010600030101010101" pitchFamily="2" charset="-122"/>
                          <a:cs typeface="Times New Roman" panose="02020603050405020304"/>
                        </a:rPr>
                        <a:t>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对每一个任务，计算其</a:t>
                      </a:r>
                      <a:r>
                        <a:rPr lang="en-US" sz="1600" b="1" kern="900">
                          <a:effectLst/>
                          <a:latin typeface="Calibri" panose="020F0502020204030204"/>
                          <a:ea typeface="宋体" panose="02010600030101010101" pitchFamily="2" charset="-122"/>
                          <a:cs typeface="Times New Roman" panose="02020603050405020304"/>
                        </a:rPr>
                        <a:t>Q</a:t>
                      </a:r>
                      <a:r>
                        <a:rPr lang="zh-CN" sz="1600" b="1" kern="900">
                          <a:effectLst/>
                          <a:latin typeface="Calibri" panose="020F0502020204030204"/>
                          <a:ea typeface="宋体" panose="02010600030101010101" pitchFamily="2" charset="-122"/>
                          <a:cs typeface="Times New Roman" panose="02020603050405020304"/>
                        </a:rPr>
                        <a:t>公里范围内的所有会员在</a:t>
                      </a:r>
                      <a:r>
                        <a:rPr lang="en-US" sz="1600" b="1" kern="900">
                          <a:effectLst/>
                          <a:latin typeface="Calibri" panose="020F0502020204030204"/>
                          <a:ea typeface="宋体" panose="02010600030101010101" pitchFamily="2" charset="-122"/>
                          <a:cs typeface="Times New Roman" panose="02020603050405020304"/>
                        </a:rPr>
                        <a:t>6:30</a:t>
                      </a:r>
                      <a:r>
                        <a:rPr lang="zh-CN" sz="1600" b="1" kern="900">
                          <a:effectLst/>
                          <a:latin typeface="Calibri" panose="020F0502020204030204"/>
                          <a:ea typeface="宋体" panose="02010600030101010101" pitchFamily="2" charset="-122"/>
                          <a:cs typeface="Times New Roman" panose="02020603050405020304"/>
                        </a:rPr>
                        <a:t>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85">
                <a:tc>
                  <a:txBody>
                    <a:bodyPr/>
                    <a:lstStyle/>
                    <a:p>
                      <a:pPr indent="266700" algn="ctr">
                        <a:spcBef>
                          <a:spcPts val="200"/>
                        </a:spcBef>
                        <a:spcAft>
                          <a:spcPts val="200"/>
                        </a:spcAft>
                      </a:pPr>
                      <a:r>
                        <a:rPr lang="en-US" sz="1600" b="1" kern="900">
                          <a:effectLst/>
                          <a:latin typeface="Calibri" panose="020F0502020204030204"/>
                          <a:ea typeface="宋体" panose="02010600030101010101" pitchFamily="2" charset="-122"/>
                          <a:cs typeface="Times New Roman" panose="02020603050405020304"/>
                        </a:rPr>
                        <a:t>Z7</a:t>
                      </a:r>
                      <a:endParaRPr lang="en-US"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会员在</a:t>
                      </a:r>
                      <a:r>
                        <a:rPr lang="en-US" sz="1600" b="1" kern="900">
                          <a:effectLst/>
                          <a:latin typeface="Calibri" panose="020F0502020204030204"/>
                          <a:ea typeface="宋体" panose="02010600030101010101" pitchFamily="2" charset="-122"/>
                          <a:cs typeface="Times New Roman" panose="02020603050405020304"/>
                        </a:rPr>
                        <a:t>6:33~6:45</a:t>
                      </a:r>
                      <a:r>
                        <a:rPr lang="zh-CN" sz="1600" b="1" kern="900">
                          <a:effectLst/>
                          <a:latin typeface="Calibri" panose="020F0502020204030204"/>
                          <a:ea typeface="宋体" panose="02010600030101010101" pitchFamily="2" charset="-122"/>
                          <a:cs typeface="Times New Roman" panose="02020603050405020304"/>
                        </a:rPr>
                        <a:t>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dirty="0">
                          <a:effectLst/>
                          <a:latin typeface="Calibri" panose="020F0502020204030204"/>
                          <a:ea typeface="宋体" panose="02010600030101010101" pitchFamily="2" charset="-122"/>
                          <a:cs typeface="Times New Roman" panose="02020603050405020304"/>
                        </a:rPr>
                        <a:t>对每一个任务，计算其</a:t>
                      </a:r>
                      <a:r>
                        <a:rPr lang="en-US" sz="1600" b="1" kern="900" dirty="0">
                          <a:effectLst/>
                          <a:latin typeface="Calibri" panose="020F0502020204030204"/>
                          <a:ea typeface="宋体" panose="02010600030101010101" pitchFamily="2" charset="-122"/>
                          <a:cs typeface="Times New Roman" panose="02020603050405020304"/>
                        </a:rPr>
                        <a:t>Q</a:t>
                      </a:r>
                      <a:r>
                        <a:rPr lang="zh-CN" sz="1600" b="1" kern="900" dirty="0">
                          <a:effectLst/>
                          <a:latin typeface="Calibri" panose="020F0502020204030204"/>
                          <a:ea typeface="宋体" panose="02010600030101010101" pitchFamily="2" charset="-122"/>
                          <a:cs typeface="Times New Roman" panose="02020603050405020304"/>
                        </a:rPr>
                        <a:t>公里范围内的所有会员在</a:t>
                      </a:r>
                      <a:r>
                        <a:rPr lang="en-US" sz="1600" b="1" kern="900" dirty="0">
                          <a:effectLst/>
                          <a:latin typeface="Calibri" panose="020F0502020204030204"/>
                          <a:ea typeface="宋体" panose="02010600030101010101" pitchFamily="2" charset="-122"/>
                          <a:cs typeface="Times New Roman" panose="02020603050405020304"/>
                        </a:rPr>
                        <a:t>6:33~6:45</a:t>
                      </a:r>
                      <a:r>
                        <a:rPr lang="zh-CN" sz="1600" b="1" kern="900" dirty="0">
                          <a:effectLst/>
                          <a:latin typeface="Calibri" panose="020F0502020204030204"/>
                          <a:ea typeface="宋体" panose="02010600030101010101" pitchFamily="2" charset="-122"/>
                          <a:cs typeface="Times New Roman" panose="02020603050405020304"/>
                        </a:rPr>
                        <a:t>时段可预订任务限额</a:t>
                      </a:r>
                      <a:endParaRPr lang="zh-CN" sz="1600" b="1"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850">
                <a:tc>
                  <a:txBody>
                    <a:bodyPr/>
                    <a:lstStyle/>
                    <a:p>
                      <a:pPr indent="266700" algn="ctr">
                        <a:spcBef>
                          <a:spcPts val="200"/>
                        </a:spcBef>
                        <a:spcAft>
                          <a:spcPts val="200"/>
                        </a:spcAft>
                      </a:pPr>
                      <a:r>
                        <a:rPr lang="en-US" sz="1600" b="1" kern="900">
                          <a:effectLst/>
                          <a:latin typeface="Calibri" panose="020F0502020204030204"/>
                          <a:ea typeface="宋体" panose="02010600030101010101" pitchFamily="2" charset="-122"/>
                          <a:cs typeface="Times New Roman" panose="02020603050405020304"/>
                        </a:rPr>
                        <a:t>Z8</a:t>
                      </a:r>
                      <a:endParaRPr lang="en-US"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会员在</a:t>
                      </a:r>
                      <a:r>
                        <a:rPr lang="en-US" sz="1600" b="1" kern="900">
                          <a:effectLst/>
                          <a:latin typeface="Calibri" panose="020F0502020204030204"/>
                          <a:ea typeface="宋体" panose="02010600030101010101" pitchFamily="2" charset="-122"/>
                          <a:cs typeface="Times New Roman" panose="02020603050405020304"/>
                        </a:rPr>
                        <a:t>6:48~7:03</a:t>
                      </a:r>
                      <a:r>
                        <a:rPr lang="zh-CN" sz="1600" b="1" kern="900">
                          <a:effectLst/>
                          <a:latin typeface="Calibri" panose="020F0502020204030204"/>
                          <a:ea typeface="宋体" panose="02010600030101010101" pitchFamily="2" charset="-122"/>
                          <a:cs typeface="Times New Roman" panose="02020603050405020304"/>
                        </a:rPr>
                        <a:t>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对每一个任务，计算其</a:t>
                      </a:r>
                      <a:r>
                        <a:rPr lang="en-US" sz="1600" b="1" kern="900">
                          <a:effectLst/>
                          <a:latin typeface="Calibri" panose="020F0502020204030204"/>
                          <a:ea typeface="宋体" panose="02010600030101010101" pitchFamily="2" charset="-122"/>
                          <a:cs typeface="Times New Roman" panose="02020603050405020304"/>
                        </a:rPr>
                        <a:t>Q</a:t>
                      </a:r>
                      <a:r>
                        <a:rPr lang="zh-CN" sz="1600" b="1" kern="900">
                          <a:effectLst/>
                          <a:latin typeface="Calibri" panose="020F0502020204030204"/>
                          <a:ea typeface="宋体" panose="02010600030101010101" pitchFamily="2" charset="-122"/>
                          <a:cs typeface="Times New Roman" panose="02020603050405020304"/>
                        </a:rPr>
                        <a:t>公里范围内的所有会员在</a:t>
                      </a:r>
                      <a:r>
                        <a:rPr lang="en-US" sz="1600" b="1" kern="900">
                          <a:effectLst/>
                          <a:latin typeface="Calibri" panose="020F0502020204030204"/>
                          <a:ea typeface="宋体" panose="02010600030101010101" pitchFamily="2" charset="-122"/>
                          <a:cs typeface="Times New Roman" panose="02020603050405020304"/>
                        </a:rPr>
                        <a:t>6:48~7:03</a:t>
                      </a:r>
                      <a:r>
                        <a:rPr lang="zh-CN" sz="1600" b="1" kern="900">
                          <a:effectLst/>
                          <a:latin typeface="Calibri" panose="020F0502020204030204"/>
                          <a:ea typeface="宋体" panose="02010600030101010101" pitchFamily="2" charset="-122"/>
                          <a:cs typeface="Times New Roman" panose="02020603050405020304"/>
                        </a:rPr>
                        <a:t>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850">
                <a:tc>
                  <a:txBody>
                    <a:bodyPr/>
                    <a:lstStyle/>
                    <a:p>
                      <a:pPr indent="266700" algn="ctr">
                        <a:spcBef>
                          <a:spcPts val="200"/>
                        </a:spcBef>
                        <a:spcAft>
                          <a:spcPts val="200"/>
                        </a:spcAft>
                      </a:pPr>
                      <a:r>
                        <a:rPr lang="en-US" sz="1600" b="1" kern="900">
                          <a:effectLst/>
                          <a:latin typeface="Calibri" panose="020F0502020204030204"/>
                          <a:ea typeface="宋体" panose="02010600030101010101" pitchFamily="2" charset="-122"/>
                          <a:cs typeface="Times New Roman" panose="02020603050405020304"/>
                        </a:rPr>
                        <a:t>Z9</a:t>
                      </a:r>
                      <a:endParaRPr lang="en-US"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会员在</a:t>
                      </a:r>
                      <a:r>
                        <a:rPr lang="en-US" sz="1600" b="1" kern="900">
                          <a:effectLst/>
                          <a:latin typeface="Calibri" panose="020F0502020204030204"/>
                          <a:ea typeface="宋体" panose="02010600030101010101" pitchFamily="2" charset="-122"/>
                          <a:cs typeface="Times New Roman" panose="02020603050405020304"/>
                        </a:rPr>
                        <a:t>7:06~7:21</a:t>
                      </a:r>
                      <a:r>
                        <a:rPr lang="zh-CN" sz="1600" b="1" kern="900">
                          <a:effectLst/>
                          <a:latin typeface="Calibri" panose="020F0502020204030204"/>
                          <a:ea typeface="宋体" panose="02010600030101010101" pitchFamily="2" charset="-122"/>
                          <a:cs typeface="Times New Roman" panose="02020603050405020304"/>
                        </a:rPr>
                        <a:t>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对每一个任务，计算其</a:t>
                      </a:r>
                      <a:r>
                        <a:rPr lang="en-US" sz="1600" b="1" kern="900">
                          <a:effectLst/>
                          <a:latin typeface="Calibri" panose="020F0502020204030204"/>
                          <a:ea typeface="宋体" panose="02010600030101010101" pitchFamily="2" charset="-122"/>
                          <a:cs typeface="Times New Roman" panose="02020603050405020304"/>
                        </a:rPr>
                        <a:t>Q</a:t>
                      </a:r>
                      <a:r>
                        <a:rPr lang="zh-CN" sz="1600" b="1" kern="900">
                          <a:effectLst/>
                          <a:latin typeface="Calibri" panose="020F0502020204030204"/>
                          <a:ea typeface="宋体" panose="02010600030101010101" pitchFamily="2" charset="-122"/>
                          <a:cs typeface="Times New Roman" panose="02020603050405020304"/>
                        </a:rPr>
                        <a:t>公里范围内的所有会员在</a:t>
                      </a:r>
                      <a:r>
                        <a:rPr lang="en-US" sz="1600" b="1" kern="900">
                          <a:effectLst/>
                          <a:latin typeface="Calibri" panose="020F0502020204030204"/>
                          <a:ea typeface="宋体" panose="02010600030101010101" pitchFamily="2" charset="-122"/>
                          <a:cs typeface="Times New Roman" panose="02020603050405020304"/>
                        </a:rPr>
                        <a:t>7:06~7:21</a:t>
                      </a:r>
                      <a:r>
                        <a:rPr lang="zh-CN" sz="1600" b="1" kern="900">
                          <a:effectLst/>
                          <a:latin typeface="Calibri" panose="020F0502020204030204"/>
                          <a:ea typeface="宋体" panose="02010600030101010101" pitchFamily="2" charset="-122"/>
                          <a:cs typeface="Times New Roman" panose="02020603050405020304"/>
                        </a:rPr>
                        <a:t>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215">
                <a:tc>
                  <a:txBody>
                    <a:bodyPr/>
                    <a:lstStyle/>
                    <a:p>
                      <a:pPr indent="266700" algn="ctr">
                        <a:spcBef>
                          <a:spcPts val="200"/>
                        </a:spcBef>
                        <a:spcAft>
                          <a:spcPts val="200"/>
                        </a:spcAft>
                      </a:pPr>
                      <a:r>
                        <a:rPr lang="en-US" sz="1600" b="1" kern="900">
                          <a:effectLst/>
                          <a:latin typeface="Calibri" panose="020F0502020204030204"/>
                          <a:ea typeface="宋体" panose="02010600030101010101" pitchFamily="2" charset="-122"/>
                          <a:cs typeface="Times New Roman" panose="02020603050405020304"/>
                        </a:rPr>
                        <a:t>Z10</a:t>
                      </a:r>
                      <a:endParaRPr lang="en-US"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会员在</a:t>
                      </a:r>
                      <a:r>
                        <a:rPr lang="en-US" sz="1600" b="1" kern="900">
                          <a:effectLst/>
                          <a:latin typeface="Calibri" panose="020F0502020204030204"/>
                          <a:ea typeface="宋体" panose="02010600030101010101" pitchFamily="2" charset="-122"/>
                          <a:cs typeface="Times New Roman" panose="02020603050405020304"/>
                        </a:rPr>
                        <a:t>7:24~7:39</a:t>
                      </a:r>
                      <a:r>
                        <a:rPr lang="zh-CN" sz="1600" b="1" kern="900">
                          <a:effectLst/>
                          <a:latin typeface="Calibri" panose="020F0502020204030204"/>
                          <a:ea typeface="宋体" panose="02010600030101010101" pitchFamily="2" charset="-122"/>
                          <a:cs typeface="Times New Roman" panose="02020603050405020304"/>
                        </a:rPr>
                        <a:t>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对每一个任务，计算其</a:t>
                      </a:r>
                      <a:r>
                        <a:rPr lang="en-US" sz="1600" b="1" kern="900">
                          <a:effectLst/>
                          <a:latin typeface="Calibri" panose="020F0502020204030204"/>
                          <a:ea typeface="宋体" panose="02010600030101010101" pitchFamily="2" charset="-122"/>
                          <a:cs typeface="Times New Roman" panose="02020603050405020304"/>
                        </a:rPr>
                        <a:t>Q</a:t>
                      </a:r>
                      <a:r>
                        <a:rPr lang="zh-CN" sz="1600" b="1" kern="900">
                          <a:effectLst/>
                          <a:latin typeface="Calibri" panose="020F0502020204030204"/>
                          <a:ea typeface="宋体" panose="02010600030101010101" pitchFamily="2" charset="-122"/>
                          <a:cs typeface="Times New Roman" panose="02020603050405020304"/>
                        </a:rPr>
                        <a:t>公里范围内的所有会员在</a:t>
                      </a:r>
                      <a:r>
                        <a:rPr lang="en-US" sz="1600" b="1" kern="900">
                          <a:effectLst/>
                          <a:latin typeface="Calibri" panose="020F0502020204030204"/>
                          <a:ea typeface="宋体" panose="02010600030101010101" pitchFamily="2" charset="-122"/>
                          <a:cs typeface="Times New Roman" panose="02020603050405020304"/>
                        </a:rPr>
                        <a:t>7:24~7:39</a:t>
                      </a:r>
                      <a:r>
                        <a:rPr lang="zh-CN" sz="1600" b="1" kern="900">
                          <a:effectLst/>
                          <a:latin typeface="Calibri" panose="020F0502020204030204"/>
                          <a:ea typeface="宋体" panose="02010600030101010101" pitchFamily="2" charset="-122"/>
                          <a:cs typeface="Times New Roman" panose="02020603050405020304"/>
                        </a:rPr>
                        <a:t>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85">
                <a:tc>
                  <a:txBody>
                    <a:bodyPr/>
                    <a:lstStyle/>
                    <a:p>
                      <a:pPr indent="266700" algn="ctr">
                        <a:spcBef>
                          <a:spcPts val="200"/>
                        </a:spcBef>
                        <a:spcAft>
                          <a:spcPts val="200"/>
                        </a:spcAft>
                      </a:pPr>
                      <a:r>
                        <a:rPr lang="en-US" sz="1600" b="1" kern="900">
                          <a:effectLst/>
                          <a:latin typeface="Calibri" panose="020F0502020204030204"/>
                          <a:ea typeface="宋体" panose="02010600030101010101" pitchFamily="2" charset="-122"/>
                          <a:cs typeface="Times New Roman" panose="02020603050405020304"/>
                        </a:rPr>
                        <a:t>Z11</a:t>
                      </a:r>
                      <a:endParaRPr lang="en-US"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会员在</a:t>
                      </a:r>
                      <a:r>
                        <a:rPr lang="en-US" sz="1600" b="1" kern="900">
                          <a:effectLst/>
                          <a:latin typeface="Calibri" panose="020F0502020204030204"/>
                          <a:ea typeface="宋体" panose="02010600030101010101" pitchFamily="2" charset="-122"/>
                          <a:cs typeface="Times New Roman" panose="02020603050405020304"/>
                        </a:rPr>
                        <a:t>7:42~7:57</a:t>
                      </a:r>
                      <a:r>
                        <a:rPr lang="zh-CN" sz="1600" b="1" kern="900">
                          <a:effectLst/>
                          <a:latin typeface="Calibri" panose="020F0502020204030204"/>
                          <a:ea typeface="宋体" panose="02010600030101010101" pitchFamily="2" charset="-122"/>
                          <a:cs typeface="Times New Roman" panose="02020603050405020304"/>
                        </a:rPr>
                        <a:t>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a:effectLst/>
                          <a:latin typeface="Calibri" panose="020F0502020204030204"/>
                          <a:ea typeface="宋体" panose="02010600030101010101" pitchFamily="2" charset="-122"/>
                          <a:cs typeface="Times New Roman" panose="02020603050405020304"/>
                        </a:rPr>
                        <a:t>对每一个任务，计算其</a:t>
                      </a:r>
                      <a:r>
                        <a:rPr lang="en-US" sz="1600" b="1" kern="900">
                          <a:effectLst/>
                          <a:latin typeface="Calibri" panose="020F0502020204030204"/>
                          <a:ea typeface="宋体" panose="02010600030101010101" pitchFamily="2" charset="-122"/>
                          <a:cs typeface="Times New Roman" panose="02020603050405020304"/>
                        </a:rPr>
                        <a:t>Q</a:t>
                      </a:r>
                      <a:r>
                        <a:rPr lang="zh-CN" sz="1600" b="1" kern="900">
                          <a:effectLst/>
                          <a:latin typeface="Calibri" panose="020F0502020204030204"/>
                          <a:ea typeface="宋体" panose="02010600030101010101" pitchFamily="2" charset="-122"/>
                          <a:cs typeface="Times New Roman" panose="02020603050405020304"/>
                        </a:rPr>
                        <a:t>公里范围内的所有会员在</a:t>
                      </a:r>
                      <a:r>
                        <a:rPr lang="en-US" sz="1600" b="1" kern="900">
                          <a:effectLst/>
                          <a:latin typeface="Calibri" panose="020F0502020204030204"/>
                          <a:ea typeface="宋体" panose="02010600030101010101" pitchFamily="2" charset="-122"/>
                          <a:cs typeface="Times New Roman" panose="02020603050405020304"/>
                        </a:rPr>
                        <a:t>7:42~7:57</a:t>
                      </a:r>
                      <a:r>
                        <a:rPr lang="zh-CN" sz="1600" b="1" kern="900">
                          <a:effectLst/>
                          <a:latin typeface="Calibri" panose="020F0502020204030204"/>
                          <a:ea typeface="宋体" panose="02010600030101010101" pitchFamily="2" charset="-122"/>
                          <a:cs typeface="Times New Roman" panose="02020603050405020304"/>
                        </a:rPr>
                        <a:t>时段可预订任务限额</a:t>
                      </a:r>
                      <a:endParaRPr lang="zh-CN"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850">
                <a:tc>
                  <a:txBody>
                    <a:bodyPr/>
                    <a:lstStyle/>
                    <a:p>
                      <a:pPr indent="266700" algn="ctr">
                        <a:spcBef>
                          <a:spcPts val="200"/>
                        </a:spcBef>
                        <a:spcAft>
                          <a:spcPts val="200"/>
                        </a:spcAft>
                      </a:pPr>
                      <a:r>
                        <a:rPr lang="en-US" sz="1600" b="1" kern="900">
                          <a:effectLst/>
                          <a:latin typeface="Calibri" panose="020F0502020204030204"/>
                          <a:ea typeface="宋体" panose="02010600030101010101" pitchFamily="2" charset="-122"/>
                          <a:cs typeface="Times New Roman" panose="02020603050405020304"/>
                        </a:rPr>
                        <a:t>Z12</a:t>
                      </a:r>
                      <a:endParaRPr lang="en-US" sz="1600" b="1"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1600" b="1" kern="900" dirty="0">
                          <a:effectLst/>
                          <a:latin typeface="Calibri" panose="020F0502020204030204"/>
                          <a:ea typeface="宋体" panose="02010600030101010101" pitchFamily="2" charset="-122"/>
                          <a:cs typeface="Times New Roman" panose="02020603050405020304"/>
                        </a:rPr>
                        <a:t>会员在</a:t>
                      </a:r>
                      <a:r>
                        <a:rPr lang="en-US" sz="1600" b="1" kern="900" dirty="0">
                          <a:effectLst/>
                          <a:latin typeface="Calibri" panose="020F0502020204030204"/>
                          <a:ea typeface="宋体" panose="02010600030101010101" pitchFamily="2" charset="-122"/>
                          <a:cs typeface="Times New Roman" panose="02020603050405020304"/>
                        </a:rPr>
                        <a:t>8:00</a:t>
                      </a:r>
                      <a:r>
                        <a:rPr lang="zh-CN" sz="1600" b="1" kern="900" dirty="0">
                          <a:effectLst/>
                          <a:latin typeface="Calibri" panose="020F0502020204030204"/>
                          <a:ea typeface="宋体" panose="02010600030101010101" pitchFamily="2" charset="-122"/>
                          <a:cs typeface="Times New Roman" panose="02020603050405020304"/>
                        </a:rPr>
                        <a:t>时段可预订任务限额</a:t>
                      </a:r>
                      <a:endParaRPr lang="zh-CN" sz="1600" b="1"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200"/>
                        </a:spcBef>
                        <a:spcAft>
                          <a:spcPts val="200"/>
                        </a:spcAft>
                      </a:pPr>
                      <a:r>
                        <a:rPr lang="zh-CN" sz="1600" b="1" kern="900" dirty="0">
                          <a:effectLst/>
                          <a:latin typeface="Calibri" panose="020F0502020204030204"/>
                          <a:ea typeface="宋体" panose="02010600030101010101" pitchFamily="2" charset="-122"/>
                          <a:cs typeface="Times New Roman" panose="02020603050405020304"/>
                        </a:rPr>
                        <a:t>对每一个任务，计算其</a:t>
                      </a:r>
                      <a:r>
                        <a:rPr lang="en-US" sz="1600" b="1" kern="900" dirty="0">
                          <a:effectLst/>
                          <a:latin typeface="Calibri" panose="020F0502020204030204"/>
                          <a:ea typeface="宋体" panose="02010600030101010101" pitchFamily="2" charset="-122"/>
                          <a:cs typeface="Times New Roman" panose="02020603050405020304"/>
                        </a:rPr>
                        <a:t>Q</a:t>
                      </a:r>
                      <a:r>
                        <a:rPr lang="zh-CN" sz="1600" b="1" kern="900" dirty="0">
                          <a:effectLst/>
                          <a:latin typeface="Calibri" panose="020F0502020204030204"/>
                          <a:ea typeface="宋体" panose="02010600030101010101" pitchFamily="2" charset="-122"/>
                          <a:cs typeface="Times New Roman" panose="02020603050405020304"/>
                        </a:rPr>
                        <a:t>公里范围内的所有会员在</a:t>
                      </a:r>
                      <a:r>
                        <a:rPr lang="en-US" sz="1600" b="1" kern="900" dirty="0">
                          <a:effectLst/>
                          <a:latin typeface="Calibri" panose="020F0502020204030204"/>
                          <a:ea typeface="宋体" panose="02010600030101010101" pitchFamily="2" charset="-122"/>
                          <a:cs typeface="Times New Roman" panose="02020603050405020304"/>
                        </a:rPr>
                        <a:t>8:00</a:t>
                      </a:r>
                      <a:r>
                        <a:rPr lang="zh-CN" sz="1600" b="1" kern="900" dirty="0">
                          <a:effectLst/>
                          <a:latin typeface="Calibri" panose="020F0502020204030204"/>
                          <a:ea typeface="宋体" panose="02010600030101010101" pitchFamily="2" charset="-122"/>
                          <a:cs typeface="Times New Roman" panose="02020603050405020304"/>
                        </a:rPr>
                        <a:t>时段可预订任务限额</a:t>
                      </a:r>
                      <a:endParaRPr lang="zh-CN" sz="1600" b="1"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3793911" y="6525354"/>
            <a:ext cx="2749471" cy="338554"/>
          </a:xfrm>
          <a:prstGeom prst="rect">
            <a:avLst/>
          </a:prstGeom>
        </p:spPr>
        <p:txBody>
          <a:bodyPr wrap="none">
            <a:spAutoFit/>
          </a:bodyPr>
          <a:lstStyle/>
          <a:p>
            <a:r>
              <a:rPr lang="zh-CN" altLang="zh-CN" sz="1600" dirty="0"/>
              <a:t>表</a:t>
            </a:r>
            <a:r>
              <a:rPr lang="en-US" altLang="zh-CN" sz="1600" dirty="0"/>
              <a:t>8-3	</a:t>
            </a:r>
            <a:r>
              <a:rPr lang="zh-CN" altLang="zh-CN" sz="1600" dirty="0"/>
              <a:t>影响任务定价指标</a:t>
            </a:r>
            <a:endParaRPr lang="zh-CN" altLang="zh-CN" sz="1600" dirty="0"/>
          </a:p>
        </p:txBody>
      </p:sp>
      <p:sp>
        <p:nvSpPr>
          <p:cNvPr id="9" name="矩形 8"/>
          <p:cNvSpPr/>
          <p:nvPr/>
        </p:nvSpPr>
        <p:spPr>
          <a:xfrm>
            <a:off x="7250347" y="766157"/>
            <a:ext cx="4729480" cy="368300"/>
          </a:xfrm>
          <a:prstGeom prst="rect">
            <a:avLst/>
          </a:prstGeom>
        </p:spPr>
        <p:txBody>
          <a:bodyPr wrap="none">
            <a:spAutoFit/>
          </a:bodyPr>
          <a:lstStyle/>
          <a:p>
            <a:r>
              <a:rPr lang="zh-CN" altLang="zh-CN" sz="1800" dirty="0"/>
              <a:t>注：</a:t>
            </a:r>
            <a:r>
              <a:rPr lang="en-US" altLang="zh-CN" sz="1800" dirty="0"/>
              <a:t>Q</a:t>
            </a:r>
            <a:r>
              <a:rPr lang="zh-CN" altLang="zh-CN" sz="1800" dirty="0"/>
              <a:t>为可设置参数，比如</a:t>
            </a:r>
            <a:r>
              <a:rPr lang="en-US" altLang="zh-CN" sz="1800" dirty="0"/>
              <a:t>5</a:t>
            </a:r>
            <a:r>
              <a:rPr lang="zh-CN" altLang="zh-CN" sz="1800" dirty="0"/>
              <a:t>，则表示</a:t>
            </a:r>
            <a:r>
              <a:rPr lang="en-US" altLang="zh-CN" sz="1800" dirty="0"/>
              <a:t>5</a:t>
            </a:r>
            <a:r>
              <a:rPr lang="zh-CN" altLang="zh-CN" sz="1800" dirty="0"/>
              <a:t>公里。</a:t>
            </a:r>
            <a:endParaRPr lang="zh-CN" altLang="zh-CN" sz="18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7861" y="128237"/>
            <a:ext cx="10021397" cy="360709"/>
          </a:xfrm>
        </p:spPr>
        <p:txBody>
          <a:bodyPr/>
          <a:lstStyle/>
          <a:p>
            <a:br>
              <a:rPr lang="en-US" altLang="zh-CN" b="1" dirty="0" smtClean="0"/>
            </a:br>
            <a:r>
              <a:rPr lang="en-US" altLang="zh-CN" b="1" dirty="0" smtClean="0">
                <a:solidFill>
                  <a:schemeClr val="accent2"/>
                </a:solidFill>
              </a:rPr>
              <a:t>8.4.2</a:t>
            </a:r>
            <a:r>
              <a:rPr lang="en-US" altLang="zh-CN" b="1" dirty="0">
                <a:solidFill>
                  <a:schemeClr val="accent2"/>
                </a:solidFill>
              </a:rPr>
              <a:t> </a:t>
            </a:r>
            <a:r>
              <a:rPr lang="en-US" altLang="zh-CN" b="1" dirty="0" smtClean="0">
                <a:solidFill>
                  <a:schemeClr val="accent2"/>
                </a:solidFill>
              </a:rPr>
              <a:t> </a:t>
            </a:r>
            <a:r>
              <a:rPr lang="zh-CN" altLang="en-US" b="1" dirty="0">
                <a:solidFill>
                  <a:schemeClr val="accent2"/>
                </a:solidFill>
              </a:rPr>
              <a:t>指标</a:t>
            </a:r>
            <a:r>
              <a:rPr lang="zh-CN" altLang="en-US" b="1" dirty="0" smtClean="0">
                <a:solidFill>
                  <a:schemeClr val="accent2"/>
                </a:solidFill>
              </a:rPr>
              <a:t>计算方法</a:t>
            </a:r>
            <a:br>
              <a:rPr lang="zh-CN" altLang="zh-CN" dirty="0"/>
            </a:br>
            <a:endParaRPr lang="zh-CN" altLang="en-US" dirty="0"/>
          </a:p>
        </p:txBody>
      </p:sp>
      <p:sp>
        <p:nvSpPr>
          <p:cNvPr id="4" name="TextBox 3"/>
          <p:cNvSpPr txBox="1"/>
          <p:nvPr/>
        </p:nvSpPr>
        <p:spPr>
          <a:xfrm>
            <a:off x="104778" y="128237"/>
            <a:ext cx="1313083" cy="369332"/>
          </a:xfrm>
          <a:prstGeom prst="rect">
            <a:avLst/>
          </a:prstGeom>
          <a:noFill/>
        </p:spPr>
        <p:txBody>
          <a:bodyPr wrap="square" rtlCol="0">
            <a:spAutoFit/>
          </a:bodyPr>
          <a:lstStyle/>
          <a:p>
            <a:r>
              <a:rPr lang="en-US" altLang="zh-CN" dirty="0" smtClean="0">
                <a:solidFill>
                  <a:schemeClr val="accent2"/>
                </a:solidFill>
              </a:rPr>
              <a:t>Part 8</a:t>
            </a:r>
            <a:endParaRPr lang="zh-CN" altLang="en-US" dirty="0">
              <a:solidFill>
                <a:schemeClr val="accent2"/>
              </a:solidFill>
            </a:endParaRPr>
          </a:p>
        </p:txBody>
      </p:sp>
      <p:sp>
        <p:nvSpPr>
          <p:cNvPr id="6" name="矩形 5"/>
          <p:cNvSpPr/>
          <p:nvPr/>
        </p:nvSpPr>
        <p:spPr>
          <a:xfrm>
            <a:off x="938485" y="871552"/>
            <a:ext cx="10500773" cy="953135"/>
          </a:xfrm>
          <a:prstGeom prst="rect">
            <a:avLst/>
          </a:prstGeom>
        </p:spPr>
        <p:txBody>
          <a:bodyPr wrap="square">
            <a:spAutoFit/>
          </a:bodyPr>
          <a:lstStyle/>
          <a:p>
            <a:r>
              <a:rPr lang="en-US" altLang="zh-CN" dirty="0" smtClean="0"/>
              <a:t>       </a:t>
            </a:r>
            <a:r>
              <a:rPr lang="zh-CN" altLang="zh-CN" dirty="0" smtClean="0"/>
              <a:t>为了</a:t>
            </a:r>
            <a:r>
              <a:rPr lang="zh-CN" altLang="zh-CN" dirty="0"/>
              <a:t>更好地理解指标的计算方法，便于编程计算。下面通过图示的方法介绍指标的具体计算过程。如图</a:t>
            </a:r>
            <a:r>
              <a:rPr lang="en-US" altLang="zh-CN" dirty="0"/>
              <a:t>8-4</a:t>
            </a:r>
            <a:r>
              <a:rPr lang="zh-CN" altLang="zh-CN" dirty="0"/>
              <a:t>所示，</a:t>
            </a:r>
            <a:r>
              <a:rPr lang="zh-CN" altLang="zh-CN" sz="2000" b="1" dirty="0">
                <a:solidFill>
                  <a:srgbClr val="FF0000"/>
                </a:solidFill>
              </a:rPr>
              <a:t>圆圈代表任务</a:t>
            </a:r>
            <a:r>
              <a:rPr lang="zh-CN" altLang="zh-CN" dirty="0"/>
              <a:t>，</a:t>
            </a:r>
            <a:r>
              <a:rPr lang="zh-CN" altLang="zh-CN" sz="2000" b="1" dirty="0">
                <a:solidFill>
                  <a:srgbClr val="FF0000"/>
                </a:solidFill>
              </a:rPr>
              <a:t>三角形代表会员</a:t>
            </a:r>
            <a:r>
              <a:rPr lang="zh-CN" altLang="zh-CN" dirty="0"/>
              <a:t>，分布在同一个区域上，位置均由经度和纬度确定。</a:t>
            </a:r>
            <a:r>
              <a:rPr lang="zh-CN" altLang="zh-CN" b="1" dirty="0">
                <a:solidFill>
                  <a:srgbClr val="FF0000"/>
                </a:solidFill>
              </a:rPr>
              <a:t>以某个任务为圆心，</a:t>
            </a:r>
            <a:r>
              <a:rPr lang="en-US" altLang="zh-CN" b="1" dirty="0">
                <a:solidFill>
                  <a:srgbClr val="FF0000"/>
                </a:solidFill>
              </a:rPr>
              <a:t>5</a:t>
            </a:r>
            <a:r>
              <a:rPr lang="zh-CN" altLang="zh-CN" b="1" dirty="0">
                <a:solidFill>
                  <a:srgbClr val="FF0000"/>
                </a:solidFill>
              </a:rPr>
              <a:t>公里范围为半径，作一个圆</a:t>
            </a:r>
            <a:r>
              <a:rPr lang="zh-CN" altLang="zh-CN" dirty="0"/>
              <a:t>。</a:t>
            </a:r>
            <a:endParaRPr lang="zh-CN" altLang="zh-CN" dirty="0"/>
          </a:p>
        </p:txBody>
      </p:sp>
      <p:pic>
        <p:nvPicPr>
          <p:cNvPr id="9252" name="Picture 3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02037" y="2004717"/>
            <a:ext cx="5760640" cy="3033720"/>
          </a:xfrm>
          <a:prstGeom prst="rect">
            <a:avLst/>
          </a:prstGeom>
          <a:noFill/>
          <a:extLst>
            <a:ext uri="{909E8E84-426E-40DD-AFC4-6F175D3DCCD1}">
              <a14:hiddenFill xmlns:a14="http://schemas.microsoft.com/office/drawing/2010/main">
                <a:solidFill>
                  <a:srgbClr val="FFFFFF"/>
                </a:solidFill>
              </a14:hiddenFill>
            </a:ext>
          </a:extLst>
        </p:spPr>
      </p:pic>
      <p:sp>
        <p:nvSpPr>
          <p:cNvPr id="41" name="矩形 40"/>
          <p:cNvSpPr/>
          <p:nvPr/>
        </p:nvSpPr>
        <p:spPr>
          <a:xfrm>
            <a:off x="4946253" y="5034662"/>
            <a:ext cx="686406" cy="338554"/>
          </a:xfrm>
          <a:prstGeom prst="rect">
            <a:avLst/>
          </a:prstGeom>
        </p:spPr>
        <p:txBody>
          <a:bodyPr wrap="none">
            <a:spAutoFit/>
          </a:bodyPr>
          <a:lstStyle/>
          <a:p>
            <a:r>
              <a:rPr lang="zh-CN" altLang="zh-CN" sz="1600" dirty="0"/>
              <a:t>图</a:t>
            </a:r>
            <a:r>
              <a:rPr lang="en-US" altLang="zh-CN" sz="1600" dirty="0"/>
              <a:t>8-4</a:t>
            </a:r>
            <a:endParaRPr lang="zh-CN" altLang="zh-CN" sz="16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7861" y="116632"/>
            <a:ext cx="9233196" cy="432717"/>
          </a:xfrm>
        </p:spPr>
        <p:txBody>
          <a:bodyPr/>
          <a:lstStyle/>
          <a:p>
            <a:br>
              <a:rPr lang="en-US" altLang="zh-CN" b="1" dirty="0" smtClean="0"/>
            </a:br>
            <a:r>
              <a:rPr lang="en-US" altLang="zh-CN" b="1" dirty="0" smtClean="0">
                <a:solidFill>
                  <a:schemeClr val="accent2"/>
                </a:solidFill>
              </a:rPr>
              <a:t>8.4.2  </a:t>
            </a:r>
            <a:r>
              <a:rPr lang="zh-CN" altLang="en-US" b="1" dirty="0" smtClean="0">
                <a:solidFill>
                  <a:schemeClr val="accent2"/>
                </a:solidFill>
              </a:rPr>
              <a:t>指标计算方法</a:t>
            </a:r>
            <a:br>
              <a:rPr lang="zh-CN" altLang="zh-CN" dirty="0"/>
            </a:br>
            <a:endParaRPr lang="zh-CN" altLang="en-US" dirty="0"/>
          </a:p>
        </p:txBody>
      </p:sp>
      <p:sp>
        <p:nvSpPr>
          <p:cNvPr id="4" name="TextBox 3"/>
          <p:cNvSpPr txBox="1"/>
          <p:nvPr/>
        </p:nvSpPr>
        <p:spPr>
          <a:xfrm>
            <a:off x="49709" y="116632"/>
            <a:ext cx="1224136" cy="369332"/>
          </a:xfrm>
          <a:prstGeom prst="rect">
            <a:avLst/>
          </a:prstGeom>
          <a:noFill/>
        </p:spPr>
        <p:txBody>
          <a:bodyPr wrap="square" rtlCol="0">
            <a:spAutoFit/>
          </a:bodyPr>
          <a:lstStyle/>
          <a:p>
            <a:r>
              <a:rPr lang="en-US" altLang="zh-CN" dirty="0" smtClean="0">
                <a:solidFill>
                  <a:schemeClr val="accent2"/>
                </a:solidFill>
              </a:rPr>
              <a:t>Part </a:t>
            </a:r>
            <a:r>
              <a:rPr lang="en-US" altLang="zh-CN" dirty="0">
                <a:solidFill>
                  <a:schemeClr val="accent2"/>
                </a:solidFill>
              </a:rPr>
              <a:t>8</a:t>
            </a:r>
            <a:endParaRPr lang="zh-CN" altLang="en-US" dirty="0">
              <a:solidFill>
                <a:schemeClr val="accent2"/>
              </a:solidFill>
            </a:endParaRPr>
          </a:p>
        </p:txBody>
      </p:sp>
      <p:sp>
        <p:nvSpPr>
          <p:cNvPr id="6" name="矩形 5"/>
          <p:cNvSpPr/>
          <p:nvPr/>
        </p:nvSpPr>
        <p:spPr>
          <a:xfrm>
            <a:off x="1417861" y="667048"/>
            <a:ext cx="6361162" cy="5909310"/>
          </a:xfrm>
          <a:prstGeom prst="rect">
            <a:avLst/>
          </a:prstGeom>
        </p:spPr>
        <p:txBody>
          <a:bodyPr wrap="square">
            <a:spAutoFit/>
          </a:bodyPr>
          <a:lstStyle/>
          <a:p>
            <a:r>
              <a:rPr lang="zh-CN" altLang="en-US" dirty="0"/>
              <a:t>则该任务在</a:t>
            </a:r>
            <a:r>
              <a:rPr lang="en-US" altLang="zh-CN" dirty="0"/>
              <a:t>5</a:t>
            </a:r>
            <a:r>
              <a:rPr lang="zh-CN" altLang="en-US" dirty="0"/>
              <a:t>公里范围内有</a:t>
            </a:r>
            <a:r>
              <a:rPr lang="en-US" altLang="zh-CN" dirty="0"/>
              <a:t>4</a:t>
            </a:r>
            <a:r>
              <a:rPr lang="zh-CN" altLang="en-US" dirty="0"/>
              <a:t>个任务（包括自身）、</a:t>
            </a:r>
            <a:r>
              <a:rPr lang="en-US" altLang="zh-CN" dirty="0"/>
              <a:t>2</a:t>
            </a:r>
            <a:r>
              <a:rPr lang="zh-CN" altLang="en-US" dirty="0"/>
              <a:t>个会员。对该任务来讲，指标</a:t>
            </a:r>
            <a:r>
              <a:rPr lang="en-US" altLang="zh-CN" dirty="0"/>
              <a:t>Z1~Z12</a:t>
            </a:r>
            <a:r>
              <a:rPr lang="zh-CN" altLang="en-US" dirty="0"/>
              <a:t>计算思路如下：</a:t>
            </a:r>
            <a:endParaRPr lang="zh-CN" altLang="en-US" dirty="0"/>
          </a:p>
          <a:p>
            <a:r>
              <a:rPr lang="en-US" altLang="zh-CN" dirty="0"/>
              <a:t>Z1=4</a:t>
            </a:r>
            <a:r>
              <a:rPr lang="zh-CN" altLang="en-US" dirty="0"/>
              <a:t>；</a:t>
            </a:r>
            <a:endParaRPr lang="zh-CN" altLang="en-US" dirty="0"/>
          </a:p>
          <a:p>
            <a:r>
              <a:rPr lang="en-US" altLang="zh-CN" dirty="0"/>
              <a:t>Z2=</a:t>
            </a:r>
            <a:r>
              <a:rPr lang="zh-CN" altLang="en-US" dirty="0"/>
              <a:t>对应</a:t>
            </a:r>
            <a:r>
              <a:rPr lang="en-US" altLang="zh-CN" dirty="0"/>
              <a:t>4</a:t>
            </a:r>
            <a:r>
              <a:rPr lang="zh-CN" altLang="en-US" dirty="0"/>
              <a:t>个任务定价的平均值</a:t>
            </a:r>
            <a:endParaRPr lang="zh-CN" altLang="en-US" dirty="0"/>
          </a:p>
          <a:p>
            <a:r>
              <a:rPr lang="en-US" altLang="zh-CN" dirty="0"/>
              <a:t>Z3=2</a:t>
            </a:r>
            <a:endParaRPr lang="en-US" altLang="zh-CN" dirty="0"/>
          </a:p>
          <a:p>
            <a:r>
              <a:rPr lang="en-US" altLang="zh-CN" dirty="0"/>
              <a:t>Z4=</a:t>
            </a:r>
            <a:r>
              <a:rPr lang="zh-CN" altLang="en-US" dirty="0"/>
              <a:t>对应</a:t>
            </a:r>
            <a:r>
              <a:rPr lang="en-US" altLang="zh-CN" dirty="0"/>
              <a:t>2</a:t>
            </a:r>
            <a:r>
              <a:rPr lang="zh-CN" altLang="en-US" dirty="0"/>
              <a:t>个会员信誉值的平均值</a:t>
            </a:r>
            <a:endParaRPr lang="zh-CN" altLang="en-US" dirty="0"/>
          </a:p>
          <a:p>
            <a:r>
              <a:rPr lang="en-US" altLang="zh-CN" dirty="0"/>
              <a:t>Z5=</a:t>
            </a:r>
            <a:r>
              <a:rPr lang="zh-CN" altLang="en-US" dirty="0"/>
              <a:t>对应</a:t>
            </a:r>
            <a:r>
              <a:rPr lang="en-US" altLang="zh-CN" dirty="0"/>
              <a:t>2</a:t>
            </a:r>
            <a:r>
              <a:rPr lang="zh-CN" altLang="en-US" dirty="0"/>
              <a:t>个会员可预订限额的总和</a:t>
            </a:r>
            <a:endParaRPr lang="zh-CN" altLang="en-US" dirty="0"/>
          </a:p>
          <a:p>
            <a:r>
              <a:rPr lang="en-US" altLang="zh-CN" dirty="0"/>
              <a:t>Z6=</a:t>
            </a:r>
            <a:r>
              <a:rPr lang="zh-CN" altLang="en-US" dirty="0"/>
              <a:t>对应</a:t>
            </a:r>
            <a:r>
              <a:rPr lang="en-US" altLang="zh-CN" dirty="0"/>
              <a:t>2</a:t>
            </a:r>
            <a:r>
              <a:rPr lang="zh-CN" altLang="en-US" dirty="0"/>
              <a:t>个会员在</a:t>
            </a:r>
            <a:r>
              <a:rPr lang="en-US" altLang="zh-CN" dirty="0"/>
              <a:t>6:30</a:t>
            </a:r>
            <a:r>
              <a:rPr lang="zh-CN" altLang="en-US" dirty="0"/>
              <a:t>时段可预订限额的总和</a:t>
            </a:r>
            <a:endParaRPr lang="zh-CN" altLang="en-US" dirty="0"/>
          </a:p>
          <a:p>
            <a:r>
              <a:rPr lang="en-US" altLang="zh-CN" dirty="0"/>
              <a:t>Z7=</a:t>
            </a:r>
            <a:r>
              <a:rPr lang="zh-CN" altLang="en-US" dirty="0"/>
              <a:t>对应</a:t>
            </a:r>
            <a:r>
              <a:rPr lang="en-US" altLang="zh-CN" dirty="0"/>
              <a:t>2</a:t>
            </a:r>
            <a:r>
              <a:rPr lang="zh-CN" altLang="en-US" dirty="0"/>
              <a:t>个会员在</a:t>
            </a:r>
            <a:r>
              <a:rPr lang="en-US" altLang="zh-CN" dirty="0"/>
              <a:t>6:33~6:45</a:t>
            </a:r>
            <a:r>
              <a:rPr lang="zh-CN" altLang="en-US" dirty="0"/>
              <a:t>时段可预订限额的总和</a:t>
            </a:r>
            <a:endParaRPr lang="zh-CN" altLang="en-US" dirty="0"/>
          </a:p>
          <a:p>
            <a:r>
              <a:rPr lang="en-US" altLang="zh-CN" dirty="0"/>
              <a:t>Z8=</a:t>
            </a:r>
            <a:r>
              <a:rPr lang="zh-CN" altLang="en-US" dirty="0"/>
              <a:t>对应</a:t>
            </a:r>
            <a:r>
              <a:rPr lang="en-US" altLang="zh-CN" dirty="0"/>
              <a:t>2</a:t>
            </a:r>
            <a:r>
              <a:rPr lang="zh-CN" altLang="en-US" dirty="0"/>
              <a:t>个会员在</a:t>
            </a:r>
            <a:r>
              <a:rPr lang="en-US" altLang="zh-CN" dirty="0"/>
              <a:t>6:48~7:03</a:t>
            </a:r>
            <a:r>
              <a:rPr lang="zh-CN" altLang="en-US" dirty="0"/>
              <a:t>时段可预订限额的总和</a:t>
            </a:r>
            <a:endParaRPr lang="zh-CN" altLang="en-US" dirty="0"/>
          </a:p>
          <a:p>
            <a:r>
              <a:rPr lang="en-US" altLang="zh-CN" dirty="0"/>
              <a:t>Z9=</a:t>
            </a:r>
            <a:r>
              <a:rPr lang="zh-CN" altLang="en-US" dirty="0"/>
              <a:t>对应</a:t>
            </a:r>
            <a:r>
              <a:rPr lang="en-US" altLang="zh-CN" dirty="0"/>
              <a:t>2</a:t>
            </a:r>
            <a:r>
              <a:rPr lang="zh-CN" altLang="en-US" dirty="0"/>
              <a:t>个会员在</a:t>
            </a:r>
            <a:r>
              <a:rPr lang="en-US" altLang="zh-CN" dirty="0"/>
              <a:t>7:06~7:21</a:t>
            </a:r>
            <a:r>
              <a:rPr lang="zh-CN" altLang="en-US" dirty="0"/>
              <a:t>时段可预订限额的总和</a:t>
            </a:r>
            <a:endParaRPr lang="zh-CN" altLang="en-US" dirty="0"/>
          </a:p>
          <a:p>
            <a:r>
              <a:rPr lang="en-US" altLang="zh-CN" dirty="0"/>
              <a:t>Z10=</a:t>
            </a:r>
            <a:r>
              <a:rPr lang="zh-CN" altLang="en-US" dirty="0"/>
              <a:t>对应</a:t>
            </a:r>
            <a:r>
              <a:rPr lang="en-US" altLang="zh-CN" dirty="0"/>
              <a:t>2</a:t>
            </a:r>
            <a:r>
              <a:rPr lang="zh-CN" altLang="en-US" dirty="0"/>
              <a:t>个会员在</a:t>
            </a:r>
            <a:r>
              <a:rPr lang="en-US" altLang="zh-CN" dirty="0"/>
              <a:t>7:24~7:39</a:t>
            </a:r>
            <a:r>
              <a:rPr lang="zh-CN" altLang="en-US" dirty="0"/>
              <a:t>时段可预订限额的总和</a:t>
            </a:r>
            <a:endParaRPr lang="zh-CN" altLang="en-US" dirty="0"/>
          </a:p>
          <a:p>
            <a:r>
              <a:rPr lang="en-US" altLang="zh-CN" dirty="0"/>
              <a:t>Z11=</a:t>
            </a:r>
            <a:r>
              <a:rPr lang="zh-CN" altLang="en-US" dirty="0"/>
              <a:t>对应</a:t>
            </a:r>
            <a:r>
              <a:rPr lang="en-US" altLang="zh-CN" dirty="0"/>
              <a:t>2</a:t>
            </a:r>
            <a:r>
              <a:rPr lang="zh-CN" altLang="en-US" dirty="0"/>
              <a:t>个会员在</a:t>
            </a:r>
            <a:r>
              <a:rPr lang="en-US" altLang="zh-CN" dirty="0"/>
              <a:t>7:42~7:57</a:t>
            </a:r>
            <a:r>
              <a:rPr lang="zh-CN" altLang="en-US" dirty="0"/>
              <a:t>时段可预订限额的总和</a:t>
            </a:r>
            <a:endParaRPr lang="zh-CN" altLang="en-US" dirty="0"/>
          </a:p>
          <a:p>
            <a:r>
              <a:rPr lang="en-US" altLang="zh-CN" dirty="0"/>
              <a:t>Z12=</a:t>
            </a:r>
            <a:r>
              <a:rPr lang="zh-CN" altLang="en-US" dirty="0"/>
              <a:t>对应</a:t>
            </a:r>
            <a:r>
              <a:rPr lang="en-US" altLang="zh-CN" dirty="0"/>
              <a:t>2</a:t>
            </a:r>
            <a:r>
              <a:rPr lang="zh-CN" altLang="en-US" dirty="0"/>
              <a:t>个会员在</a:t>
            </a:r>
            <a:r>
              <a:rPr lang="en-US" altLang="zh-CN" dirty="0"/>
              <a:t>8:00</a:t>
            </a:r>
            <a:r>
              <a:rPr lang="zh-CN" altLang="en-US" dirty="0"/>
              <a:t>时段可预订限额的总和</a:t>
            </a:r>
            <a:endParaRPr lang="zh-CN" altLang="en-US" dirty="0"/>
          </a:p>
          <a:p>
            <a:r>
              <a:rPr lang="zh-CN" altLang="en-US" dirty="0"/>
              <a:t>本案例的关键是在计算任务之间、任务与会员之间的距离，从而确定每个任务在</a:t>
            </a:r>
            <a:r>
              <a:rPr lang="en-US" altLang="zh-CN" dirty="0"/>
              <a:t>5</a:t>
            </a:r>
            <a:r>
              <a:rPr lang="zh-CN" altLang="en-US" dirty="0"/>
              <a:t>公里范围内具体包括哪些任务和会员，进而就可以计算其指标值了。</a:t>
            </a:r>
            <a:endParaRPr lang="zh-CN" altLang="en-US" dirty="0"/>
          </a:p>
          <a:p>
            <a:r>
              <a:rPr lang="zh-CN" altLang="en-US" dirty="0"/>
              <a:t>设定</a:t>
            </a:r>
            <a:r>
              <a:rPr lang="en-US" altLang="zh-CN" dirty="0"/>
              <a:t>A</a:t>
            </a:r>
            <a:r>
              <a:rPr lang="zh-CN" altLang="en-US" dirty="0"/>
              <a:t>点（纬度 ，经度 ）和</a:t>
            </a:r>
            <a:r>
              <a:rPr lang="en-US" altLang="zh-CN" dirty="0"/>
              <a:t>B</a:t>
            </a:r>
            <a:r>
              <a:rPr lang="zh-CN" altLang="en-US" dirty="0"/>
              <a:t>点（纬度 ，经度 ），则两点之间的距离 可以用以下公式进行计算：</a:t>
            </a:r>
            <a:endParaRPr lang="zh-CN" altLang="en-US" dirty="0"/>
          </a:p>
          <a:p>
            <a:r>
              <a:rPr lang="zh-CN" altLang="en-US" dirty="0"/>
              <a:t> </a:t>
            </a:r>
            <a:endParaRPr lang="zh-CN" altLang="en-US" dirty="0"/>
          </a:p>
          <a:p>
            <a:r>
              <a:rPr lang="zh-CN" altLang="en-US" dirty="0"/>
              <a:t>其中距离的单位为：公里。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7861" y="0"/>
            <a:ext cx="9865096" cy="635000"/>
          </a:xfrm>
        </p:spPr>
        <p:txBody>
          <a:bodyPr/>
          <a:lstStyle/>
          <a:p>
            <a:br>
              <a:rPr lang="en-US" altLang="zh-CN" b="1" dirty="0" smtClean="0"/>
            </a:br>
            <a:r>
              <a:rPr lang="en-US" altLang="zh-CN" b="1" dirty="0" smtClean="0">
                <a:solidFill>
                  <a:schemeClr val="accent2"/>
                </a:solidFill>
              </a:rPr>
              <a:t>8.4.3  </a:t>
            </a:r>
            <a:r>
              <a:rPr lang="zh-CN" altLang="en-US" b="1" dirty="0">
                <a:solidFill>
                  <a:schemeClr val="accent2"/>
                </a:solidFill>
              </a:rPr>
              <a:t>程序实现</a:t>
            </a:r>
            <a:br>
              <a:rPr lang="zh-CN" altLang="zh-CN" dirty="0"/>
            </a:br>
            <a:endParaRPr lang="zh-CN" altLang="en-US" dirty="0"/>
          </a:p>
        </p:txBody>
      </p:sp>
      <p:sp>
        <p:nvSpPr>
          <p:cNvPr id="5" name="TextBox 4"/>
          <p:cNvSpPr txBox="1"/>
          <p:nvPr/>
        </p:nvSpPr>
        <p:spPr>
          <a:xfrm>
            <a:off x="4603" y="117046"/>
            <a:ext cx="1269242" cy="369332"/>
          </a:xfrm>
          <a:prstGeom prst="rect">
            <a:avLst/>
          </a:prstGeom>
          <a:noFill/>
        </p:spPr>
        <p:txBody>
          <a:bodyPr wrap="square" rtlCol="0">
            <a:spAutoFit/>
          </a:bodyPr>
          <a:lstStyle/>
          <a:p>
            <a:r>
              <a:rPr lang="en-US" altLang="zh-CN" dirty="0" smtClean="0">
                <a:solidFill>
                  <a:schemeClr val="accent2"/>
                </a:solidFill>
              </a:rPr>
              <a:t>Part </a:t>
            </a:r>
            <a:r>
              <a:rPr lang="en-US" altLang="zh-CN" dirty="0">
                <a:solidFill>
                  <a:schemeClr val="accent2"/>
                </a:solidFill>
              </a:rPr>
              <a:t>8</a:t>
            </a:r>
            <a:endParaRPr lang="zh-CN" altLang="en-US" dirty="0">
              <a:solidFill>
                <a:schemeClr val="accent2"/>
              </a:solidFill>
            </a:endParaRPr>
          </a:p>
        </p:txBody>
      </p:sp>
      <p:sp>
        <p:nvSpPr>
          <p:cNvPr id="6" name="矩形 5"/>
          <p:cNvSpPr/>
          <p:nvPr/>
        </p:nvSpPr>
        <p:spPr>
          <a:xfrm>
            <a:off x="841797" y="982469"/>
            <a:ext cx="10081120" cy="1383665"/>
          </a:xfrm>
          <a:prstGeom prst="rect">
            <a:avLst/>
          </a:prstGeom>
        </p:spPr>
        <p:txBody>
          <a:bodyPr wrap="square">
            <a:spAutoFit/>
          </a:bodyPr>
          <a:lstStyle/>
          <a:p>
            <a:r>
              <a:rPr lang="zh-CN" altLang="en-US" sz="2800" dirty="0" smtClean="0"/>
              <a:t>       为了</a:t>
            </a:r>
            <a:r>
              <a:rPr lang="zh-CN" altLang="en-US" sz="2800" dirty="0"/>
              <a:t>更好地理解指标的具体编程计算过程，本小节详细介绍编程计算的诸多具体细节，我们先以计算</a:t>
            </a:r>
            <a:r>
              <a:rPr lang="en-US" altLang="zh-CN" sz="2800" dirty="0"/>
              <a:t>Z1~Z5</a:t>
            </a:r>
            <a:r>
              <a:rPr lang="zh-CN" altLang="en-US" sz="2800" dirty="0"/>
              <a:t>为例说明，进而再介绍如何计算</a:t>
            </a:r>
            <a:r>
              <a:rPr lang="en-US" altLang="zh-CN" sz="2800" dirty="0"/>
              <a:t>Z6~Z12</a:t>
            </a:r>
            <a:r>
              <a:rPr lang="zh-CN" altLang="en-US" sz="2800" dirty="0"/>
              <a:t>，最终完成所有</a:t>
            </a:r>
            <a:r>
              <a:rPr lang="en-US" altLang="zh-CN" sz="2800" dirty="0"/>
              <a:t>12</a:t>
            </a:r>
            <a:r>
              <a:rPr lang="zh-CN" altLang="en-US" sz="2800" dirty="0"/>
              <a:t>个指标的计算。</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5853" y="-14312"/>
            <a:ext cx="10601349" cy="635000"/>
          </a:xfrm>
        </p:spPr>
        <p:txBody>
          <a:bodyPr/>
          <a:lstStyle/>
          <a:p>
            <a:br>
              <a:rPr lang="en-US" altLang="zh-CN" b="1" dirty="0" smtClean="0"/>
            </a:br>
            <a:r>
              <a:rPr lang="en-US" altLang="zh-CN" b="1" dirty="0" smtClean="0">
                <a:solidFill>
                  <a:schemeClr val="accent2"/>
                </a:solidFill>
              </a:rPr>
              <a:t>8.4.3.1  Z1~Z5</a:t>
            </a:r>
            <a:r>
              <a:rPr lang="zh-CN" altLang="en-US" b="1" dirty="0" smtClean="0">
                <a:solidFill>
                  <a:schemeClr val="accent2"/>
                </a:solidFill>
              </a:rPr>
              <a:t>的计算</a:t>
            </a:r>
            <a:br>
              <a:rPr lang="zh-CN" altLang="zh-CN" dirty="0"/>
            </a:br>
            <a:endParaRPr lang="zh-CN" altLang="en-US" dirty="0"/>
          </a:p>
        </p:txBody>
      </p:sp>
      <p:sp>
        <p:nvSpPr>
          <p:cNvPr id="4" name="TextBox 3"/>
          <p:cNvSpPr txBox="1"/>
          <p:nvPr/>
        </p:nvSpPr>
        <p:spPr>
          <a:xfrm>
            <a:off x="105545" y="128821"/>
            <a:ext cx="1440160" cy="369332"/>
          </a:xfrm>
          <a:prstGeom prst="rect">
            <a:avLst/>
          </a:prstGeom>
          <a:noFill/>
        </p:spPr>
        <p:txBody>
          <a:bodyPr wrap="square" rtlCol="0">
            <a:spAutoFit/>
          </a:bodyPr>
          <a:lstStyle/>
          <a:p>
            <a:r>
              <a:rPr lang="en-US" altLang="zh-CN" dirty="0" smtClean="0">
                <a:solidFill>
                  <a:schemeClr val="accent2"/>
                </a:solidFill>
              </a:rPr>
              <a:t>Part 8.4</a:t>
            </a:r>
            <a:endParaRPr lang="zh-CN" altLang="en-US" dirty="0">
              <a:solidFill>
                <a:schemeClr val="accent2"/>
              </a:solidFill>
            </a:endParaRPr>
          </a:p>
        </p:txBody>
      </p:sp>
      <p:sp>
        <p:nvSpPr>
          <p:cNvPr id="8" name="矩形 7"/>
          <p:cNvSpPr/>
          <p:nvPr/>
        </p:nvSpPr>
        <p:spPr>
          <a:xfrm>
            <a:off x="1201837" y="692696"/>
            <a:ext cx="10009112" cy="5292725"/>
          </a:xfrm>
          <a:prstGeom prst="rect">
            <a:avLst/>
          </a:prstGeom>
        </p:spPr>
        <p:txBody>
          <a:bodyPr wrap="square">
            <a:spAutoFit/>
          </a:bodyPr>
          <a:lstStyle/>
          <a:p>
            <a:r>
              <a:rPr lang="zh-CN" altLang="zh-CN" dirty="0"/>
              <a:t>首先</a:t>
            </a:r>
            <a:r>
              <a:rPr lang="zh-CN" altLang="zh-CN" sz="1600" dirty="0"/>
              <a:t>，计算</a:t>
            </a:r>
            <a:r>
              <a:rPr lang="zh-CN" altLang="zh-CN" sz="1600" b="1" dirty="0">
                <a:solidFill>
                  <a:srgbClr val="FF0000"/>
                </a:solidFill>
              </a:rPr>
              <a:t>第</a:t>
            </a:r>
            <a:r>
              <a:rPr lang="en-US" altLang="zh-CN" sz="1600" b="1" dirty="0">
                <a:solidFill>
                  <a:srgbClr val="FF0000"/>
                </a:solidFill>
              </a:rPr>
              <a:t>0</a:t>
            </a:r>
            <a:r>
              <a:rPr lang="zh-CN" altLang="zh-CN" sz="1600" b="1" dirty="0">
                <a:solidFill>
                  <a:srgbClr val="FF0000"/>
                </a:solidFill>
              </a:rPr>
              <a:t>个任务到第</a:t>
            </a:r>
            <a:r>
              <a:rPr lang="en-US" altLang="zh-CN" sz="1600" b="1" dirty="0">
                <a:solidFill>
                  <a:srgbClr val="FF0000"/>
                </a:solidFill>
              </a:rPr>
              <a:t>1</a:t>
            </a:r>
            <a:r>
              <a:rPr lang="zh-CN" altLang="zh-CN" sz="1600" b="1" dirty="0">
                <a:solidFill>
                  <a:srgbClr val="FF0000"/>
                </a:solidFill>
              </a:rPr>
              <a:t>个任务、第</a:t>
            </a:r>
            <a:r>
              <a:rPr lang="en-US" altLang="zh-CN" sz="1600" b="1" dirty="0">
                <a:solidFill>
                  <a:srgbClr val="FF0000"/>
                </a:solidFill>
              </a:rPr>
              <a:t>0</a:t>
            </a:r>
            <a:r>
              <a:rPr lang="zh-CN" altLang="zh-CN" sz="1600" b="1" dirty="0">
                <a:solidFill>
                  <a:srgbClr val="FF0000"/>
                </a:solidFill>
              </a:rPr>
              <a:t>个任务到第</a:t>
            </a:r>
            <a:r>
              <a:rPr lang="en-US" altLang="zh-CN" sz="1600" b="1" dirty="0">
                <a:solidFill>
                  <a:srgbClr val="FF0000"/>
                </a:solidFill>
              </a:rPr>
              <a:t>0</a:t>
            </a:r>
            <a:r>
              <a:rPr lang="zh-CN" altLang="zh-CN" sz="1600" b="1" dirty="0">
                <a:solidFill>
                  <a:srgbClr val="FF0000"/>
                </a:solidFill>
              </a:rPr>
              <a:t>个会员之间的距离</a:t>
            </a:r>
            <a:r>
              <a:rPr lang="zh-CN" altLang="zh-CN" sz="1600" dirty="0"/>
              <a:t>。这里计算比较简单，在获得给定两个任务、一个任务和一个会员的经纬度数据之后，直接利用经纬度距离公式计算即可，属于点对点的计算。示例代码如下：</a:t>
            </a:r>
            <a:endParaRPr lang="zh-CN" altLang="zh-CN" sz="1600" dirty="0"/>
          </a:p>
          <a:p>
            <a:r>
              <a:rPr lang="en-US" altLang="zh-CN" sz="1600" dirty="0"/>
              <a:t>import pandas as </a:t>
            </a:r>
            <a:r>
              <a:rPr lang="en-US" altLang="zh-CN" sz="1600" dirty="0" err="1"/>
              <a:t>pd</a:t>
            </a:r>
            <a:r>
              <a:rPr lang="en-US" altLang="zh-CN" sz="1600" dirty="0"/>
              <a:t>      #</a:t>
            </a:r>
            <a:r>
              <a:rPr lang="zh-CN" altLang="zh-CN" sz="1600" dirty="0"/>
              <a:t>导入</a:t>
            </a:r>
            <a:r>
              <a:rPr lang="en-US" altLang="zh-CN" sz="1600" dirty="0"/>
              <a:t>pandas</a:t>
            </a:r>
            <a:r>
              <a:rPr lang="zh-CN" altLang="zh-CN" sz="1600" dirty="0"/>
              <a:t>库</a:t>
            </a:r>
            <a:endParaRPr lang="zh-CN" altLang="zh-CN" sz="1600" dirty="0"/>
          </a:p>
          <a:p>
            <a:r>
              <a:rPr lang="en-US" altLang="zh-CN" sz="1600" dirty="0"/>
              <a:t>import math               #</a:t>
            </a:r>
            <a:r>
              <a:rPr lang="zh-CN" altLang="zh-CN" sz="1600" dirty="0"/>
              <a:t>导入数学函数包</a:t>
            </a:r>
            <a:endParaRPr lang="zh-CN" altLang="zh-CN" sz="1600" dirty="0"/>
          </a:p>
          <a:p>
            <a:r>
              <a:rPr lang="en-US" altLang="zh-CN" sz="1600" dirty="0"/>
              <a:t>A=</a:t>
            </a:r>
            <a:r>
              <a:rPr lang="en-US" altLang="zh-CN" sz="1600" dirty="0" err="1"/>
              <a:t>pd.read_excel</a:t>
            </a:r>
            <a:r>
              <a:rPr lang="en-US" altLang="zh-CN" sz="1600" dirty="0"/>
              <a:t>('</a:t>
            </a:r>
            <a:r>
              <a:rPr lang="zh-CN" altLang="zh-CN" sz="1600" dirty="0"/>
              <a:t>附件一：已结束项目任务数据</a:t>
            </a:r>
            <a:r>
              <a:rPr lang="en-US" altLang="zh-CN" sz="1600" dirty="0"/>
              <a:t>.</a:t>
            </a:r>
            <a:r>
              <a:rPr lang="en-US" altLang="zh-CN" sz="1600" dirty="0" err="1"/>
              <a:t>xls</a:t>
            </a:r>
            <a:r>
              <a:rPr lang="en-US" altLang="zh-CN" sz="1600" dirty="0"/>
              <a:t>') </a:t>
            </a:r>
            <a:endParaRPr lang="zh-CN" altLang="zh-CN" sz="1600" dirty="0"/>
          </a:p>
          <a:p>
            <a:r>
              <a:rPr lang="en-US" altLang="zh-CN" sz="1600" dirty="0"/>
              <a:t>B=</a:t>
            </a:r>
            <a:r>
              <a:rPr lang="en-US" altLang="zh-CN" sz="1600" dirty="0" err="1"/>
              <a:t>pd.read_excel</a:t>
            </a:r>
            <a:r>
              <a:rPr lang="en-US" altLang="zh-CN" sz="1600" dirty="0"/>
              <a:t>('</a:t>
            </a:r>
            <a:r>
              <a:rPr lang="zh-CN" altLang="zh-CN" sz="1600" dirty="0"/>
              <a:t>附件二：会员信息数据</a:t>
            </a:r>
            <a:r>
              <a:rPr lang="en-US" altLang="zh-CN" sz="1600" dirty="0"/>
              <a:t>.</a:t>
            </a:r>
            <a:r>
              <a:rPr lang="en-US" altLang="zh-CN" sz="1600" dirty="0" err="1"/>
              <a:t>xlsx</a:t>
            </a:r>
            <a:r>
              <a:rPr lang="en-US" altLang="zh-CN" sz="1600" dirty="0"/>
              <a:t>')</a:t>
            </a:r>
            <a:endParaRPr lang="zh-CN" altLang="zh-CN" sz="1600" dirty="0"/>
          </a:p>
          <a:p>
            <a:r>
              <a:rPr lang="en-US" altLang="zh-CN" sz="1600" dirty="0"/>
              <a:t>A_W0=</a:t>
            </a:r>
            <a:r>
              <a:rPr lang="en-US" altLang="zh-CN" sz="1600" dirty="0" err="1"/>
              <a:t>A.iloc</a:t>
            </a:r>
            <a:r>
              <a:rPr lang="en-US" altLang="zh-CN" sz="1600" dirty="0"/>
              <a:t>[0,1]  #</a:t>
            </a:r>
            <a:r>
              <a:rPr lang="zh-CN" altLang="zh-CN" sz="1600" dirty="0"/>
              <a:t>第</a:t>
            </a:r>
            <a:r>
              <a:rPr lang="en-US" altLang="zh-CN" sz="1600" dirty="0"/>
              <a:t>0</a:t>
            </a:r>
            <a:r>
              <a:rPr lang="zh-CN" altLang="zh-CN" sz="1600" dirty="0"/>
              <a:t>个任务的维度</a:t>
            </a:r>
            <a:endParaRPr lang="zh-CN" altLang="zh-CN" sz="1600" dirty="0"/>
          </a:p>
          <a:p>
            <a:r>
              <a:rPr lang="en-US" altLang="zh-CN" sz="1600" dirty="0"/>
              <a:t>A_J0=</a:t>
            </a:r>
            <a:r>
              <a:rPr lang="en-US" altLang="zh-CN" sz="1600" dirty="0" err="1"/>
              <a:t>A.iloc</a:t>
            </a:r>
            <a:r>
              <a:rPr lang="en-US" altLang="zh-CN" sz="1600" dirty="0"/>
              <a:t>[0,2]  #</a:t>
            </a:r>
            <a:r>
              <a:rPr lang="zh-CN" altLang="zh-CN" sz="1600" dirty="0"/>
              <a:t>第</a:t>
            </a:r>
            <a:r>
              <a:rPr lang="en-US" altLang="zh-CN" sz="1600" dirty="0"/>
              <a:t>0</a:t>
            </a:r>
            <a:r>
              <a:rPr lang="zh-CN" altLang="zh-CN" sz="1600" dirty="0"/>
              <a:t>个任务的经度</a:t>
            </a:r>
            <a:endParaRPr lang="zh-CN" altLang="zh-CN" sz="1600" dirty="0"/>
          </a:p>
          <a:p>
            <a:r>
              <a:rPr lang="en-US" altLang="zh-CN" sz="1600" dirty="0"/>
              <a:t>A_W1=</a:t>
            </a:r>
            <a:r>
              <a:rPr lang="en-US" altLang="zh-CN" sz="1600" dirty="0" err="1"/>
              <a:t>A.iloc</a:t>
            </a:r>
            <a:r>
              <a:rPr lang="en-US" altLang="zh-CN" sz="1600" dirty="0"/>
              <a:t>[1,1]  #</a:t>
            </a:r>
            <a:r>
              <a:rPr lang="zh-CN" altLang="zh-CN" sz="1600" dirty="0"/>
              <a:t>第</a:t>
            </a:r>
            <a:r>
              <a:rPr lang="en-US" altLang="zh-CN" sz="1600" dirty="0"/>
              <a:t>1</a:t>
            </a:r>
            <a:r>
              <a:rPr lang="zh-CN" altLang="zh-CN" sz="1600" dirty="0"/>
              <a:t>个任务的维度</a:t>
            </a:r>
            <a:endParaRPr lang="zh-CN" altLang="zh-CN" sz="1600" dirty="0"/>
          </a:p>
          <a:p>
            <a:r>
              <a:rPr lang="en-US" altLang="zh-CN" sz="1600" dirty="0"/>
              <a:t>A_J1=</a:t>
            </a:r>
            <a:r>
              <a:rPr lang="en-US" altLang="zh-CN" sz="1600" dirty="0" err="1"/>
              <a:t>A.iloc</a:t>
            </a:r>
            <a:r>
              <a:rPr lang="en-US" altLang="zh-CN" sz="1600" dirty="0"/>
              <a:t>[1,2]  #</a:t>
            </a:r>
            <a:r>
              <a:rPr lang="zh-CN" altLang="zh-CN" sz="1600" dirty="0"/>
              <a:t>第</a:t>
            </a:r>
            <a:r>
              <a:rPr lang="en-US" altLang="zh-CN" sz="1600" dirty="0"/>
              <a:t>1</a:t>
            </a:r>
            <a:r>
              <a:rPr lang="zh-CN" altLang="zh-CN" sz="1600" dirty="0"/>
              <a:t>个任务的经度</a:t>
            </a:r>
            <a:endParaRPr lang="zh-CN" altLang="zh-CN" sz="1600" dirty="0"/>
          </a:p>
          <a:p>
            <a:r>
              <a:rPr lang="en-US" altLang="zh-CN" sz="1600" dirty="0"/>
              <a:t>B_W0=</a:t>
            </a:r>
            <a:r>
              <a:rPr lang="en-US" altLang="zh-CN" sz="1600" dirty="0" err="1"/>
              <a:t>B.iloc</a:t>
            </a:r>
            <a:r>
              <a:rPr lang="en-US" altLang="zh-CN" sz="1600" dirty="0"/>
              <a:t>[0,1]  #</a:t>
            </a:r>
            <a:r>
              <a:rPr lang="zh-CN" altLang="zh-CN" sz="1600" dirty="0"/>
              <a:t>第</a:t>
            </a:r>
            <a:r>
              <a:rPr lang="en-US" altLang="zh-CN" sz="1600" dirty="0"/>
              <a:t>0</a:t>
            </a:r>
            <a:r>
              <a:rPr lang="zh-CN" altLang="zh-CN" sz="1600" dirty="0"/>
              <a:t>个会员的维度</a:t>
            </a:r>
            <a:endParaRPr lang="zh-CN" altLang="zh-CN" sz="1600" dirty="0"/>
          </a:p>
          <a:p>
            <a:r>
              <a:rPr lang="en-US" altLang="zh-CN" sz="1600" dirty="0"/>
              <a:t>B_J0=</a:t>
            </a:r>
            <a:r>
              <a:rPr lang="en-US" altLang="zh-CN" sz="1600" dirty="0" err="1"/>
              <a:t>B.iloc</a:t>
            </a:r>
            <a:r>
              <a:rPr lang="en-US" altLang="zh-CN" sz="1600" dirty="0"/>
              <a:t>[0,2]  #</a:t>
            </a:r>
            <a:r>
              <a:rPr lang="zh-CN" altLang="zh-CN" sz="1600" dirty="0"/>
              <a:t>第</a:t>
            </a:r>
            <a:r>
              <a:rPr lang="en-US" altLang="zh-CN" sz="1600" dirty="0"/>
              <a:t>0</a:t>
            </a:r>
            <a:r>
              <a:rPr lang="zh-CN" altLang="zh-CN" sz="1600" dirty="0"/>
              <a:t>个会员的经度</a:t>
            </a:r>
            <a:endParaRPr lang="zh-CN" altLang="zh-CN" sz="1600" dirty="0"/>
          </a:p>
          <a:p>
            <a:r>
              <a:rPr lang="en-US" altLang="zh-CN" sz="1600" dirty="0"/>
              <a:t>#</a:t>
            </a:r>
            <a:r>
              <a:rPr lang="zh-CN" altLang="zh-CN" sz="1600" dirty="0"/>
              <a:t>第</a:t>
            </a:r>
            <a:r>
              <a:rPr lang="en-US" altLang="zh-CN" sz="1600" dirty="0"/>
              <a:t>0</a:t>
            </a:r>
            <a:r>
              <a:rPr lang="zh-CN" altLang="zh-CN" sz="1600" dirty="0"/>
              <a:t>个任务到第</a:t>
            </a:r>
            <a:r>
              <a:rPr lang="en-US" altLang="zh-CN" sz="1600" dirty="0"/>
              <a:t>1</a:t>
            </a:r>
            <a:r>
              <a:rPr lang="zh-CN" altLang="zh-CN" sz="1600" dirty="0"/>
              <a:t>个任务之间的距离</a:t>
            </a:r>
            <a:endParaRPr lang="zh-CN" altLang="zh-CN" sz="1600" dirty="0"/>
          </a:p>
          <a:p>
            <a:r>
              <a:rPr lang="en-US" altLang="zh-CN" sz="1600" dirty="0"/>
              <a:t>d1=111.19*</a:t>
            </a:r>
            <a:r>
              <a:rPr lang="en-US" altLang="zh-CN" sz="1600" dirty="0" err="1"/>
              <a:t>math.sqrt</a:t>
            </a:r>
            <a:r>
              <a:rPr lang="en-US" altLang="zh-CN" sz="1600" dirty="0"/>
              <a:t>((A_W0-A_W1)**2+(A_J0-A_J1)**2*</a:t>
            </a:r>
            <a:endParaRPr lang="zh-CN" altLang="zh-CN" sz="1600" dirty="0"/>
          </a:p>
          <a:p>
            <a:r>
              <a:rPr lang="en-US" altLang="zh-CN" sz="1600" dirty="0" err="1"/>
              <a:t>math.cos</a:t>
            </a:r>
            <a:r>
              <a:rPr lang="en-US" altLang="zh-CN" sz="1600" dirty="0"/>
              <a:t>((A_W0+A_W1)*</a:t>
            </a:r>
            <a:r>
              <a:rPr lang="en-US" altLang="zh-CN" sz="1600" dirty="0" err="1"/>
              <a:t>math.pi</a:t>
            </a:r>
            <a:r>
              <a:rPr lang="en-US" altLang="zh-CN" sz="1600" dirty="0"/>
              <a:t>/180)**2);  </a:t>
            </a:r>
            <a:endParaRPr lang="zh-CN" altLang="zh-CN" sz="1600" dirty="0"/>
          </a:p>
          <a:p>
            <a:r>
              <a:rPr lang="en-US" altLang="zh-CN" sz="1600" dirty="0"/>
              <a:t>#</a:t>
            </a:r>
            <a:r>
              <a:rPr lang="zh-CN" altLang="zh-CN" sz="1600" dirty="0"/>
              <a:t>第</a:t>
            </a:r>
            <a:r>
              <a:rPr lang="en-US" altLang="zh-CN" sz="1600" dirty="0"/>
              <a:t>0</a:t>
            </a:r>
            <a:r>
              <a:rPr lang="zh-CN" altLang="zh-CN" sz="1600" dirty="0"/>
              <a:t>个任务到第</a:t>
            </a:r>
            <a:r>
              <a:rPr lang="en-US" altLang="zh-CN" sz="1600" dirty="0"/>
              <a:t>0</a:t>
            </a:r>
            <a:r>
              <a:rPr lang="zh-CN" altLang="zh-CN" sz="1600" dirty="0"/>
              <a:t>个会员之间的距离</a:t>
            </a:r>
            <a:endParaRPr lang="zh-CN" altLang="zh-CN" sz="1600" dirty="0"/>
          </a:p>
          <a:p>
            <a:r>
              <a:rPr lang="en-US" altLang="zh-CN" sz="1600" dirty="0"/>
              <a:t>d2=111.19*</a:t>
            </a:r>
            <a:r>
              <a:rPr lang="en-US" altLang="zh-CN" sz="1600" dirty="0" err="1"/>
              <a:t>math.sqrt</a:t>
            </a:r>
            <a:r>
              <a:rPr lang="en-US" altLang="zh-CN" sz="1600" dirty="0"/>
              <a:t>((A_W0-B_W0)**2+(A_J0-B_J0)**2*</a:t>
            </a:r>
            <a:endParaRPr lang="zh-CN" altLang="zh-CN" sz="1600" dirty="0"/>
          </a:p>
          <a:p>
            <a:r>
              <a:rPr lang="en-US" altLang="zh-CN" sz="1600" dirty="0"/>
              <a:t>   </a:t>
            </a:r>
            <a:r>
              <a:rPr lang="en-US" altLang="zh-CN" sz="1600" dirty="0" err="1"/>
              <a:t>math.cos</a:t>
            </a:r>
            <a:r>
              <a:rPr lang="en-US" altLang="zh-CN" sz="1600" dirty="0"/>
              <a:t>((A_W0+B_W0)*</a:t>
            </a:r>
            <a:r>
              <a:rPr lang="en-US" altLang="zh-CN" sz="1600" dirty="0" err="1"/>
              <a:t>math.pi</a:t>
            </a:r>
            <a:r>
              <a:rPr lang="en-US" altLang="zh-CN" sz="1600" dirty="0"/>
              <a:t>/180)**2);</a:t>
            </a:r>
            <a:endParaRPr lang="zh-CN" altLang="zh-CN" sz="1600" dirty="0"/>
          </a:p>
          <a:p>
            <a:r>
              <a:rPr lang="en-US" altLang="zh-CN" sz="1600" dirty="0"/>
              <a:t>print('d1= ',d1)</a:t>
            </a:r>
            <a:endParaRPr lang="zh-CN" altLang="zh-CN" sz="1600" dirty="0"/>
          </a:p>
          <a:p>
            <a:r>
              <a:rPr lang="en-US" altLang="zh-CN" sz="1600" dirty="0"/>
              <a:t>print('d2= ',d2</a:t>
            </a:r>
            <a:r>
              <a:rPr lang="en-US" altLang="zh-CN" sz="1600" dirty="0" smtClean="0"/>
              <a:t>)</a:t>
            </a:r>
            <a:endParaRPr lang="zh-CN" altLang="zh-CN" sz="1600" dirty="0"/>
          </a:p>
        </p:txBody>
      </p:sp>
      <p:sp>
        <p:nvSpPr>
          <p:cNvPr id="9" name="TextBox 8"/>
          <p:cNvSpPr txBox="1"/>
          <p:nvPr/>
        </p:nvSpPr>
        <p:spPr>
          <a:xfrm>
            <a:off x="1201837" y="5982379"/>
            <a:ext cx="8496944" cy="830997"/>
          </a:xfrm>
          <a:prstGeom prst="rect">
            <a:avLst/>
          </a:prstGeom>
          <a:noFill/>
        </p:spPr>
        <p:txBody>
          <a:bodyPr wrap="square" rtlCol="0">
            <a:spAutoFit/>
          </a:bodyPr>
          <a:lstStyle/>
          <a:p>
            <a:r>
              <a:rPr lang="zh-CN" altLang="en-US" sz="1600" dirty="0"/>
              <a:t>执行结果如下：</a:t>
            </a:r>
            <a:endParaRPr lang="zh-CN" altLang="en-US" sz="1600" dirty="0"/>
          </a:p>
          <a:p>
            <a:r>
              <a:rPr lang="en-US" altLang="zh-CN" sz="1600" dirty="0"/>
              <a:t>d1=  13.71765563354376</a:t>
            </a:r>
            <a:endParaRPr lang="en-US" altLang="zh-CN" sz="1600" dirty="0"/>
          </a:p>
          <a:p>
            <a:r>
              <a:rPr lang="en-US" altLang="zh-CN" sz="1600" dirty="0"/>
              <a:t>d2=  48.41201229628393</a:t>
            </a:r>
            <a:endParaRPr lang="en-US" altLang="zh-CN" sz="16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0"/>
            <a:ext cx="10601349" cy="635000"/>
          </a:xfrm>
        </p:spPr>
        <p:txBody>
          <a:bodyPr/>
          <a:lstStyle/>
          <a:p>
            <a:br>
              <a:rPr lang="en-US" altLang="zh-CN" b="1" dirty="0" smtClean="0"/>
            </a:br>
            <a:r>
              <a:rPr lang="en-US" altLang="zh-CN" b="1" dirty="0" smtClean="0">
                <a:solidFill>
                  <a:schemeClr val="accent2"/>
                </a:solidFill>
              </a:rPr>
              <a:t>8.4.3.1  Z1~Z5</a:t>
            </a:r>
            <a:r>
              <a:rPr lang="zh-CN" altLang="en-US" b="1" dirty="0" smtClean="0">
                <a:solidFill>
                  <a:schemeClr val="accent2"/>
                </a:solidFill>
              </a:rPr>
              <a:t>的计算</a:t>
            </a:r>
            <a:br>
              <a:rPr lang="zh-CN" altLang="zh-CN" dirty="0"/>
            </a:br>
            <a:endParaRPr lang="zh-CN" altLang="en-US" dirty="0"/>
          </a:p>
        </p:txBody>
      </p:sp>
      <p:sp>
        <p:nvSpPr>
          <p:cNvPr id="4" name="TextBox 3"/>
          <p:cNvSpPr txBox="1"/>
          <p:nvPr/>
        </p:nvSpPr>
        <p:spPr>
          <a:xfrm>
            <a:off x="49709" y="116632"/>
            <a:ext cx="1224136" cy="369332"/>
          </a:xfrm>
          <a:prstGeom prst="rect">
            <a:avLst/>
          </a:prstGeom>
          <a:noFill/>
        </p:spPr>
        <p:txBody>
          <a:bodyPr wrap="square" rtlCol="0">
            <a:spAutoFit/>
          </a:bodyPr>
          <a:lstStyle/>
          <a:p>
            <a:r>
              <a:rPr lang="en-US" altLang="zh-CN" dirty="0" smtClean="0">
                <a:solidFill>
                  <a:schemeClr val="accent2"/>
                </a:solidFill>
              </a:rPr>
              <a:t>Part 8.4.3</a:t>
            </a:r>
            <a:endParaRPr lang="zh-CN" altLang="en-US" dirty="0">
              <a:solidFill>
                <a:schemeClr val="accent2"/>
              </a:solidFill>
            </a:endParaRPr>
          </a:p>
        </p:txBody>
      </p:sp>
      <p:sp>
        <p:nvSpPr>
          <p:cNvPr id="6" name="矩形 5"/>
          <p:cNvSpPr/>
          <p:nvPr/>
        </p:nvSpPr>
        <p:spPr>
          <a:xfrm>
            <a:off x="841797" y="1312887"/>
            <a:ext cx="10801200" cy="4923155"/>
          </a:xfrm>
          <a:prstGeom prst="rect">
            <a:avLst/>
          </a:prstGeom>
        </p:spPr>
        <p:txBody>
          <a:bodyPr wrap="square">
            <a:spAutoFit/>
          </a:bodyPr>
          <a:lstStyle/>
          <a:p>
            <a:r>
              <a:rPr lang="zh-CN" altLang="en-US" sz="2000" dirty="0"/>
              <a:t>其次，</a:t>
            </a:r>
            <a:r>
              <a:rPr lang="zh-CN" altLang="en-US" sz="2000" b="1" dirty="0">
                <a:solidFill>
                  <a:srgbClr val="FF0000"/>
                </a:solidFill>
              </a:rPr>
              <a:t>第</a:t>
            </a:r>
            <a:r>
              <a:rPr lang="en-US" altLang="zh-CN" sz="2000" b="1" dirty="0">
                <a:solidFill>
                  <a:srgbClr val="FF0000"/>
                </a:solidFill>
              </a:rPr>
              <a:t>0</a:t>
            </a:r>
            <a:r>
              <a:rPr lang="zh-CN" altLang="en-US" sz="2000" b="1" dirty="0">
                <a:solidFill>
                  <a:srgbClr val="FF0000"/>
                </a:solidFill>
              </a:rPr>
              <a:t>个任务与所有任务、会员之间的距离</a:t>
            </a:r>
            <a:r>
              <a:rPr lang="zh-CN" altLang="en-US" sz="2000" dirty="0"/>
              <a:t>。在前面点对点计算的基础上拓展到了点对线的计算，即第</a:t>
            </a:r>
            <a:r>
              <a:rPr lang="en-US" altLang="zh-CN" sz="2000" dirty="0"/>
              <a:t>0</a:t>
            </a:r>
            <a:r>
              <a:rPr lang="zh-CN" altLang="en-US" sz="2000" dirty="0"/>
              <a:t>个任务点与所有任务点（线）、第</a:t>
            </a:r>
            <a:r>
              <a:rPr lang="en-US" altLang="zh-CN" sz="2000" dirty="0"/>
              <a:t>0</a:t>
            </a:r>
            <a:r>
              <a:rPr lang="zh-CN" altLang="en-US" sz="2000" dirty="0"/>
              <a:t>个任务点与所有会员点（线）之间的距离计算，事实上在前面点对点计算的基础上增加一个循环即可实现。示例代码如下：</a:t>
            </a:r>
            <a:endParaRPr lang="zh-CN" altLang="en-US" sz="2000" dirty="0"/>
          </a:p>
          <a:p>
            <a:r>
              <a:rPr lang="en-US" altLang="zh-CN" sz="2000" dirty="0"/>
              <a:t>import pandas as </a:t>
            </a:r>
            <a:r>
              <a:rPr lang="en-US" altLang="zh-CN" sz="2000" dirty="0" err="1"/>
              <a:t>pd</a:t>
            </a:r>
            <a:r>
              <a:rPr lang="en-US" altLang="zh-CN" sz="2000" dirty="0"/>
              <a:t>     #</a:t>
            </a:r>
            <a:r>
              <a:rPr lang="zh-CN" altLang="en-US" sz="2000" dirty="0"/>
              <a:t>导入</a:t>
            </a:r>
            <a:r>
              <a:rPr lang="en-US" altLang="zh-CN" sz="2000" dirty="0"/>
              <a:t>pandas</a:t>
            </a:r>
            <a:r>
              <a:rPr lang="zh-CN" altLang="en-US" sz="2000" dirty="0"/>
              <a:t>库</a:t>
            </a:r>
            <a:endParaRPr lang="zh-CN" altLang="en-US" sz="2000" dirty="0"/>
          </a:p>
          <a:p>
            <a:r>
              <a:rPr lang="en-US" altLang="zh-CN" sz="2000" dirty="0"/>
              <a:t>import </a:t>
            </a:r>
            <a:r>
              <a:rPr lang="en-US" altLang="zh-CN" sz="2000" dirty="0" err="1"/>
              <a:t>numpy</a:t>
            </a:r>
            <a:r>
              <a:rPr lang="en-US" altLang="zh-CN" sz="2000" dirty="0"/>
              <a:t> as </a:t>
            </a:r>
            <a:r>
              <a:rPr lang="en-US" altLang="zh-CN" sz="2000" dirty="0" err="1"/>
              <a:t>np</a:t>
            </a:r>
            <a:r>
              <a:rPr lang="en-US" altLang="zh-CN" sz="2000" dirty="0"/>
              <a:t>      #</a:t>
            </a:r>
            <a:r>
              <a:rPr lang="zh-CN" altLang="en-US" sz="2000" dirty="0"/>
              <a:t>导入</a:t>
            </a:r>
            <a:r>
              <a:rPr lang="en-US" altLang="zh-CN" sz="2000" dirty="0" err="1"/>
              <a:t>numpy</a:t>
            </a:r>
            <a:r>
              <a:rPr lang="zh-CN" altLang="en-US" sz="2000" dirty="0"/>
              <a:t>库</a:t>
            </a:r>
            <a:endParaRPr lang="zh-CN" altLang="en-US" sz="2000" dirty="0"/>
          </a:p>
          <a:p>
            <a:r>
              <a:rPr lang="en-US" altLang="zh-CN" sz="2000" dirty="0"/>
              <a:t>import math               #</a:t>
            </a:r>
            <a:r>
              <a:rPr lang="zh-CN" altLang="en-US" sz="2000" dirty="0"/>
              <a:t>导入数学函数库</a:t>
            </a:r>
            <a:endParaRPr lang="zh-CN" altLang="en-US" sz="2000" dirty="0"/>
          </a:p>
          <a:p>
            <a:r>
              <a:rPr lang="en-US" altLang="zh-CN" sz="2000" dirty="0"/>
              <a:t>A=</a:t>
            </a:r>
            <a:r>
              <a:rPr lang="en-US" altLang="zh-CN" sz="2000" dirty="0" err="1"/>
              <a:t>pd.read_excel</a:t>
            </a:r>
            <a:r>
              <a:rPr lang="en-US" altLang="zh-CN" sz="2000" dirty="0"/>
              <a:t>('</a:t>
            </a:r>
            <a:r>
              <a:rPr lang="zh-CN" altLang="en-US" sz="2000" dirty="0"/>
              <a:t>附件一：已结束项目任务数据</a:t>
            </a:r>
            <a:r>
              <a:rPr lang="en-US" altLang="zh-CN" sz="2000" dirty="0"/>
              <a:t>.</a:t>
            </a:r>
            <a:r>
              <a:rPr lang="en-US" altLang="zh-CN" sz="2000" dirty="0" err="1"/>
              <a:t>xls</a:t>
            </a:r>
            <a:r>
              <a:rPr lang="en-US" altLang="zh-CN" sz="2000" dirty="0"/>
              <a:t>') </a:t>
            </a:r>
            <a:endParaRPr lang="en-US" altLang="zh-CN" sz="2000" dirty="0"/>
          </a:p>
          <a:p>
            <a:r>
              <a:rPr lang="en-US" altLang="zh-CN" sz="2000" dirty="0"/>
              <a:t>B=</a:t>
            </a:r>
            <a:r>
              <a:rPr lang="en-US" altLang="zh-CN" sz="2000" dirty="0" err="1"/>
              <a:t>pd.read_excel</a:t>
            </a:r>
            <a:r>
              <a:rPr lang="en-US" altLang="zh-CN" sz="2000" dirty="0"/>
              <a:t>('</a:t>
            </a:r>
            <a:r>
              <a:rPr lang="zh-CN" altLang="en-US" sz="2000" dirty="0"/>
              <a:t>附件二：会员信息数据</a:t>
            </a:r>
            <a:r>
              <a:rPr lang="en-US" altLang="zh-CN" sz="2000" dirty="0"/>
              <a:t>.</a:t>
            </a:r>
            <a:r>
              <a:rPr lang="en-US" altLang="zh-CN" sz="2000" dirty="0" err="1"/>
              <a:t>xlsx</a:t>
            </a:r>
            <a:r>
              <a:rPr lang="en-US" altLang="zh-CN" sz="2000" dirty="0"/>
              <a:t>')</a:t>
            </a:r>
            <a:endParaRPr lang="en-US" altLang="zh-CN" sz="2000" dirty="0"/>
          </a:p>
          <a:p>
            <a:r>
              <a:rPr lang="en-US" altLang="zh-CN" sz="2000" dirty="0"/>
              <a:t>A_W0=</a:t>
            </a:r>
            <a:r>
              <a:rPr lang="en-US" altLang="zh-CN" sz="2000" dirty="0" err="1"/>
              <a:t>A.iloc</a:t>
            </a:r>
            <a:r>
              <a:rPr lang="en-US" altLang="zh-CN" sz="2000" dirty="0"/>
              <a:t>[0,1]  #</a:t>
            </a:r>
            <a:r>
              <a:rPr lang="zh-CN" altLang="en-US" sz="2000" dirty="0"/>
              <a:t>第</a:t>
            </a:r>
            <a:r>
              <a:rPr lang="en-US" altLang="zh-CN" sz="2000" dirty="0"/>
              <a:t>0</a:t>
            </a:r>
            <a:r>
              <a:rPr lang="zh-CN" altLang="en-US" sz="2000" dirty="0"/>
              <a:t>个任务的维度</a:t>
            </a:r>
            <a:endParaRPr lang="zh-CN" altLang="en-US" sz="2000" dirty="0"/>
          </a:p>
          <a:p>
            <a:r>
              <a:rPr lang="en-US" altLang="zh-CN" sz="2000" dirty="0"/>
              <a:t>A_J0=</a:t>
            </a:r>
            <a:r>
              <a:rPr lang="en-US" altLang="zh-CN" sz="2000" dirty="0" err="1"/>
              <a:t>A.iloc</a:t>
            </a:r>
            <a:r>
              <a:rPr lang="en-US" altLang="zh-CN" sz="2000" dirty="0"/>
              <a:t>[0,2]  #</a:t>
            </a:r>
            <a:r>
              <a:rPr lang="zh-CN" altLang="en-US" sz="2000" dirty="0"/>
              <a:t>第</a:t>
            </a:r>
            <a:r>
              <a:rPr lang="en-US" altLang="zh-CN" sz="2000" dirty="0"/>
              <a:t>0</a:t>
            </a:r>
            <a:r>
              <a:rPr lang="zh-CN" altLang="en-US" sz="2000" dirty="0"/>
              <a:t>个任务的</a:t>
            </a:r>
            <a:r>
              <a:rPr lang="zh-CN" altLang="en-US" sz="2000" dirty="0" smtClean="0"/>
              <a:t>经度</a:t>
            </a:r>
            <a:endParaRPr lang="en-US" altLang="zh-CN" sz="2000" dirty="0" smtClean="0"/>
          </a:p>
          <a:p>
            <a:r>
              <a:rPr lang="en-US" altLang="zh-CN" sz="2000" dirty="0"/>
              <a:t># </a:t>
            </a:r>
            <a:r>
              <a:rPr lang="zh-CN" altLang="en-US" sz="2000" dirty="0"/>
              <a:t>预定义数组</a:t>
            </a:r>
            <a:r>
              <a:rPr lang="en-US" altLang="zh-CN" sz="2000" dirty="0"/>
              <a:t>D1,</a:t>
            </a:r>
            <a:r>
              <a:rPr lang="zh-CN" altLang="en-US" sz="2000" dirty="0"/>
              <a:t>用于存放第</a:t>
            </a:r>
            <a:r>
              <a:rPr lang="en-US" altLang="zh-CN" sz="2000" dirty="0"/>
              <a:t>0</a:t>
            </a:r>
            <a:r>
              <a:rPr lang="zh-CN" altLang="en-US" sz="2000" dirty="0"/>
              <a:t>个任务与所有任务之间的距离</a:t>
            </a:r>
            <a:endParaRPr lang="zh-CN" altLang="en-US" sz="2000" dirty="0"/>
          </a:p>
          <a:p>
            <a:r>
              <a:rPr lang="en-US" altLang="zh-CN" sz="2000" dirty="0"/>
              <a:t># </a:t>
            </a:r>
            <a:r>
              <a:rPr lang="zh-CN" altLang="en-US" sz="2000" dirty="0"/>
              <a:t>预定义数组</a:t>
            </a:r>
            <a:r>
              <a:rPr lang="en-US" altLang="zh-CN" sz="2000" dirty="0"/>
              <a:t>D2,</a:t>
            </a:r>
            <a:r>
              <a:rPr lang="zh-CN" altLang="en-US" sz="2000" dirty="0"/>
              <a:t>用于存放第</a:t>
            </a:r>
            <a:r>
              <a:rPr lang="en-US" altLang="zh-CN" sz="2000" dirty="0"/>
              <a:t>0</a:t>
            </a:r>
            <a:r>
              <a:rPr lang="zh-CN" altLang="en-US" sz="2000" dirty="0"/>
              <a:t>个任务与所有会员之间的距离</a:t>
            </a:r>
            <a:endParaRPr lang="zh-CN" altLang="en-US" sz="2000" dirty="0"/>
          </a:p>
          <a:p>
            <a:r>
              <a:rPr lang="en-US" altLang="zh-CN" sz="2000" dirty="0"/>
              <a:t>D1=</a:t>
            </a:r>
            <a:r>
              <a:rPr lang="en-US" altLang="zh-CN" sz="2000" dirty="0" err="1"/>
              <a:t>np.zeros</a:t>
            </a:r>
            <a:r>
              <a:rPr lang="en-US" altLang="zh-CN" sz="2000" dirty="0"/>
              <a:t>((</a:t>
            </a:r>
            <a:r>
              <a:rPr lang="en-US" altLang="zh-CN" sz="2000" dirty="0" err="1"/>
              <a:t>len</a:t>
            </a:r>
            <a:r>
              <a:rPr lang="en-US" altLang="zh-CN" sz="2000" dirty="0"/>
              <a:t>(A)))</a:t>
            </a:r>
            <a:endParaRPr lang="en-US" altLang="zh-CN" sz="2000" dirty="0"/>
          </a:p>
          <a:p>
            <a:r>
              <a:rPr lang="en-US" altLang="zh-CN" sz="2000" dirty="0"/>
              <a:t>D2=</a:t>
            </a:r>
            <a:r>
              <a:rPr lang="en-US" altLang="zh-CN" sz="2000" dirty="0" err="1"/>
              <a:t>np.zeros</a:t>
            </a:r>
            <a:r>
              <a:rPr lang="en-US" altLang="zh-CN" sz="2000" dirty="0"/>
              <a:t>((</a:t>
            </a:r>
            <a:r>
              <a:rPr lang="en-US" altLang="zh-CN" sz="2000" dirty="0" err="1"/>
              <a:t>len</a:t>
            </a:r>
            <a:r>
              <a:rPr lang="en-US" altLang="zh-CN" sz="2000" dirty="0"/>
              <a:t>(B)))</a:t>
            </a:r>
            <a:endParaRPr lang="en-US" altLang="zh-CN" sz="2000" dirty="0"/>
          </a:p>
          <a:p>
            <a:endParaRPr lang="zh-CN" altLang="en-US" sz="2000" dirty="0"/>
          </a:p>
          <a:p>
            <a:endParaRPr lang="en-US" altLang="zh-CN" sz="14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62041"/>
            <a:ext cx="10601349" cy="504056"/>
          </a:xfrm>
        </p:spPr>
        <p:txBody>
          <a:bodyPr/>
          <a:lstStyle/>
          <a:p>
            <a:r>
              <a:rPr lang="en-US" altLang="zh-CN" b="1" dirty="0" smtClean="0">
                <a:solidFill>
                  <a:schemeClr val="accent2"/>
                </a:solidFill>
              </a:rPr>
              <a:t>8.4.3.1  Z1~Z5</a:t>
            </a:r>
            <a:r>
              <a:rPr lang="zh-CN" altLang="en-US" b="1" dirty="0" smtClean="0">
                <a:solidFill>
                  <a:schemeClr val="accent2"/>
                </a:solidFill>
              </a:rPr>
              <a:t>的计算</a:t>
            </a:r>
            <a:endParaRPr lang="zh-CN" altLang="en-US" dirty="0"/>
          </a:p>
        </p:txBody>
      </p:sp>
      <p:sp>
        <p:nvSpPr>
          <p:cNvPr id="4" name="TextBox 3"/>
          <p:cNvSpPr txBox="1"/>
          <p:nvPr/>
        </p:nvSpPr>
        <p:spPr>
          <a:xfrm>
            <a:off x="21109" y="135976"/>
            <a:ext cx="1312316" cy="369332"/>
          </a:xfrm>
          <a:prstGeom prst="rect">
            <a:avLst/>
          </a:prstGeom>
          <a:noFill/>
        </p:spPr>
        <p:txBody>
          <a:bodyPr wrap="square" rtlCol="0">
            <a:spAutoFit/>
          </a:bodyPr>
          <a:lstStyle/>
          <a:p>
            <a:r>
              <a:rPr lang="en-US" altLang="zh-CN" dirty="0" smtClean="0">
                <a:solidFill>
                  <a:schemeClr val="accent2"/>
                </a:solidFill>
              </a:rPr>
              <a:t>Part 8.4.3</a:t>
            </a:r>
            <a:endParaRPr lang="zh-CN" altLang="en-US" dirty="0">
              <a:solidFill>
                <a:schemeClr val="accent2"/>
              </a:solidFill>
            </a:endParaRPr>
          </a:p>
        </p:txBody>
      </p:sp>
      <p:sp>
        <p:nvSpPr>
          <p:cNvPr id="7" name="矩形 6"/>
          <p:cNvSpPr/>
          <p:nvPr/>
        </p:nvSpPr>
        <p:spPr>
          <a:xfrm>
            <a:off x="481758" y="972011"/>
            <a:ext cx="6408711" cy="5016758"/>
          </a:xfrm>
          <a:prstGeom prst="rect">
            <a:avLst/>
          </a:prstGeom>
        </p:spPr>
        <p:txBody>
          <a:bodyPr wrap="square">
            <a:spAutoFit/>
          </a:bodyPr>
          <a:lstStyle/>
          <a:p>
            <a:r>
              <a:rPr lang="en-US" altLang="zh-CN" sz="2000" dirty="0" smtClean="0"/>
              <a:t>for </a:t>
            </a:r>
            <a:r>
              <a:rPr lang="en-US" altLang="zh-CN" sz="2000" dirty="0"/>
              <a:t>t in range(</a:t>
            </a:r>
            <a:r>
              <a:rPr lang="en-US" altLang="zh-CN" sz="2000" dirty="0" err="1"/>
              <a:t>len</a:t>
            </a:r>
            <a:r>
              <a:rPr lang="en-US" altLang="zh-CN" sz="2000" dirty="0"/>
              <a:t>(A)):</a:t>
            </a:r>
            <a:endParaRPr lang="en-US" altLang="zh-CN" sz="2000" dirty="0"/>
          </a:p>
          <a:p>
            <a:r>
              <a:rPr lang="en-US" altLang="zh-CN" sz="2000" dirty="0"/>
              <a:t>     </a:t>
            </a:r>
            <a:r>
              <a:rPr lang="en-US" altLang="zh-CN" sz="2000" dirty="0" err="1"/>
              <a:t>A_Wt</a:t>
            </a:r>
            <a:r>
              <a:rPr lang="en-US" altLang="zh-CN" sz="2000" dirty="0"/>
              <a:t>=</a:t>
            </a:r>
            <a:r>
              <a:rPr lang="en-US" altLang="zh-CN" sz="2000" dirty="0" err="1"/>
              <a:t>A.iloc</a:t>
            </a:r>
            <a:r>
              <a:rPr lang="en-US" altLang="zh-CN" sz="2000" dirty="0"/>
              <a:t>[t,1]  #</a:t>
            </a:r>
            <a:r>
              <a:rPr lang="zh-CN" altLang="en-US" sz="2000" dirty="0"/>
              <a:t>第</a:t>
            </a:r>
            <a:r>
              <a:rPr lang="en-US" altLang="zh-CN" sz="2000" dirty="0"/>
              <a:t>t</a:t>
            </a:r>
            <a:r>
              <a:rPr lang="zh-CN" altLang="en-US" sz="2000" dirty="0"/>
              <a:t>个任务的维度</a:t>
            </a:r>
            <a:endParaRPr lang="zh-CN" altLang="en-US" sz="2000" dirty="0"/>
          </a:p>
          <a:p>
            <a:r>
              <a:rPr lang="zh-CN" altLang="en-US" sz="2000" dirty="0"/>
              <a:t>     </a:t>
            </a:r>
            <a:r>
              <a:rPr lang="en-US" altLang="zh-CN" sz="2000" dirty="0" err="1"/>
              <a:t>A_Jt</a:t>
            </a:r>
            <a:r>
              <a:rPr lang="en-US" altLang="zh-CN" sz="2000" dirty="0"/>
              <a:t>=</a:t>
            </a:r>
            <a:r>
              <a:rPr lang="en-US" altLang="zh-CN" sz="2000" dirty="0" err="1"/>
              <a:t>A.iloc</a:t>
            </a:r>
            <a:r>
              <a:rPr lang="en-US" altLang="zh-CN" sz="2000" dirty="0"/>
              <a:t>[t,2]  #</a:t>
            </a:r>
            <a:r>
              <a:rPr lang="zh-CN" altLang="en-US" sz="2000" dirty="0"/>
              <a:t>第</a:t>
            </a:r>
            <a:r>
              <a:rPr lang="en-US" altLang="zh-CN" sz="2000" dirty="0"/>
              <a:t>t</a:t>
            </a:r>
            <a:r>
              <a:rPr lang="zh-CN" altLang="en-US" sz="2000" dirty="0"/>
              <a:t>个任务的经度</a:t>
            </a:r>
            <a:endParaRPr lang="zh-CN" altLang="en-US" sz="2000" dirty="0"/>
          </a:p>
          <a:p>
            <a:r>
              <a:rPr lang="zh-CN" altLang="en-US" sz="2000" dirty="0"/>
              <a:t>     </a:t>
            </a:r>
            <a:r>
              <a:rPr lang="en-US" altLang="zh-CN" sz="2000" dirty="0"/>
              <a:t>#</a:t>
            </a:r>
            <a:r>
              <a:rPr lang="zh-CN" altLang="en-US" sz="2000" dirty="0"/>
              <a:t>第</a:t>
            </a:r>
            <a:r>
              <a:rPr lang="en-US" altLang="zh-CN" sz="2000" dirty="0"/>
              <a:t>0</a:t>
            </a:r>
            <a:r>
              <a:rPr lang="zh-CN" altLang="en-US" sz="2000" dirty="0"/>
              <a:t>个任务到第</a:t>
            </a:r>
            <a:r>
              <a:rPr lang="en-US" altLang="zh-CN" sz="2000" dirty="0"/>
              <a:t>t</a:t>
            </a:r>
            <a:r>
              <a:rPr lang="zh-CN" altLang="en-US" sz="2000" dirty="0"/>
              <a:t>个任务之间的距离</a:t>
            </a:r>
            <a:endParaRPr lang="zh-CN" altLang="en-US" sz="2000" dirty="0"/>
          </a:p>
          <a:p>
            <a:r>
              <a:rPr lang="zh-CN" altLang="en-US" sz="2000" dirty="0"/>
              <a:t>     </a:t>
            </a:r>
            <a:r>
              <a:rPr lang="en-US" altLang="zh-CN" sz="2000" dirty="0"/>
              <a:t>d1=111.19*</a:t>
            </a:r>
            <a:r>
              <a:rPr lang="en-US" altLang="zh-CN" sz="2000" dirty="0" err="1"/>
              <a:t>math.sqrt</a:t>
            </a:r>
            <a:r>
              <a:rPr lang="en-US" altLang="zh-CN" sz="2000" dirty="0"/>
              <a:t>((A_W0-A_Wt)**2+(A_J0-A_Jt)**2*</a:t>
            </a:r>
            <a:endParaRPr lang="en-US" altLang="zh-CN" sz="2000" dirty="0"/>
          </a:p>
          <a:p>
            <a:r>
              <a:rPr lang="en-US" altLang="zh-CN" sz="2000" dirty="0"/>
              <a:t>       </a:t>
            </a:r>
            <a:r>
              <a:rPr lang="en-US" altLang="zh-CN" sz="2000" dirty="0" err="1"/>
              <a:t>math.cos</a:t>
            </a:r>
            <a:r>
              <a:rPr lang="en-US" altLang="zh-CN" sz="2000" dirty="0"/>
              <a:t>((A_W0+A_Wt)*</a:t>
            </a:r>
            <a:r>
              <a:rPr lang="en-US" altLang="zh-CN" sz="2000" dirty="0" err="1"/>
              <a:t>math.pi</a:t>
            </a:r>
            <a:r>
              <a:rPr lang="en-US" altLang="zh-CN" sz="2000" dirty="0"/>
              <a:t>/180)**2);  </a:t>
            </a:r>
            <a:endParaRPr lang="en-US" altLang="zh-CN" sz="2000" dirty="0"/>
          </a:p>
          <a:p>
            <a:r>
              <a:rPr lang="en-US" altLang="zh-CN" sz="2000" dirty="0"/>
              <a:t>     D1[t]=d1</a:t>
            </a:r>
            <a:endParaRPr lang="en-US" altLang="zh-CN" sz="2000" dirty="0"/>
          </a:p>
          <a:p>
            <a:r>
              <a:rPr lang="en-US" altLang="zh-CN" sz="2000" dirty="0"/>
              <a:t>for k in range(</a:t>
            </a:r>
            <a:r>
              <a:rPr lang="en-US" altLang="zh-CN" sz="2000" dirty="0" err="1"/>
              <a:t>len</a:t>
            </a:r>
            <a:r>
              <a:rPr lang="en-US" altLang="zh-CN" sz="2000" dirty="0"/>
              <a:t>(B)):</a:t>
            </a:r>
            <a:endParaRPr lang="en-US" altLang="zh-CN" sz="2000" dirty="0"/>
          </a:p>
          <a:p>
            <a:r>
              <a:rPr lang="en-US" altLang="zh-CN" sz="2000" dirty="0"/>
              <a:t>     </a:t>
            </a:r>
            <a:r>
              <a:rPr lang="en-US" altLang="zh-CN" sz="2000" dirty="0" err="1"/>
              <a:t>B_Wk</a:t>
            </a:r>
            <a:r>
              <a:rPr lang="en-US" altLang="zh-CN" sz="2000" dirty="0"/>
              <a:t>=</a:t>
            </a:r>
            <a:r>
              <a:rPr lang="en-US" altLang="zh-CN" sz="2000" dirty="0" err="1"/>
              <a:t>B.iloc</a:t>
            </a:r>
            <a:r>
              <a:rPr lang="en-US" altLang="zh-CN" sz="2000" dirty="0"/>
              <a:t>[k,1] #</a:t>
            </a:r>
            <a:r>
              <a:rPr lang="zh-CN" altLang="en-US" sz="2000" dirty="0"/>
              <a:t>第</a:t>
            </a:r>
            <a:r>
              <a:rPr lang="en-US" altLang="zh-CN" sz="2000" dirty="0"/>
              <a:t>k</a:t>
            </a:r>
            <a:r>
              <a:rPr lang="zh-CN" altLang="en-US" sz="2000" dirty="0"/>
              <a:t>个会员的维度</a:t>
            </a:r>
            <a:endParaRPr lang="zh-CN" altLang="en-US" sz="2000" dirty="0"/>
          </a:p>
          <a:p>
            <a:r>
              <a:rPr lang="zh-CN" altLang="en-US" sz="2000" dirty="0"/>
              <a:t>     </a:t>
            </a:r>
            <a:r>
              <a:rPr lang="en-US" altLang="zh-CN" sz="2000" dirty="0" err="1"/>
              <a:t>B_Jk</a:t>
            </a:r>
            <a:r>
              <a:rPr lang="en-US" altLang="zh-CN" sz="2000" dirty="0"/>
              <a:t>=</a:t>
            </a:r>
            <a:r>
              <a:rPr lang="en-US" altLang="zh-CN" sz="2000" dirty="0" err="1"/>
              <a:t>B.iloc</a:t>
            </a:r>
            <a:r>
              <a:rPr lang="en-US" altLang="zh-CN" sz="2000" dirty="0"/>
              <a:t>[k,2] #</a:t>
            </a:r>
            <a:r>
              <a:rPr lang="zh-CN" altLang="en-US" sz="2000" dirty="0"/>
              <a:t>第</a:t>
            </a:r>
            <a:r>
              <a:rPr lang="en-US" altLang="zh-CN" sz="2000" dirty="0"/>
              <a:t>k</a:t>
            </a:r>
            <a:r>
              <a:rPr lang="zh-CN" altLang="en-US" sz="2000" dirty="0"/>
              <a:t>个会员的经度</a:t>
            </a:r>
            <a:endParaRPr lang="zh-CN" altLang="en-US" sz="2000" dirty="0"/>
          </a:p>
          <a:p>
            <a:r>
              <a:rPr lang="zh-CN" altLang="en-US" sz="2000" dirty="0"/>
              <a:t>     </a:t>
            </a:r>
            <a:r>
              <a:rPr lang="en-US" altLang="zh-CN" sz="2000" dirty="0"/>
              <a:t>#</a:t>
            </a:r>
            <a:r>
              <a:rPr lang="zh-CN" altLang="en-US" sz="2000" dirty="0"/>
              <a:t>第</a:t>
            </a:r>
            <a:r>
              <a:rPr lang="en-US" altLang="zh-CN" sz="2000" dirty="0"/>
              <a:t>0</a:t>
            </a:r>
            <a:r>
              <a:rPr lang="zh-CN" altLang="en-US" sz="2000" dirty="0"/>
              <a:t>个任务到第</a:t>
            </a:r>
            <a:r>
              <a:rPr lang="en-US" altLang="zh-CN" sz="2000" dirty="0"/>
              <a:t>k</a:t>
            </a:r>
            <a:r>
              <a:rPr lang="zh-CN" altLang="en-US" sz="2000" dirty="0"/>
              <a:t>个会员之间的距离</a:t>
            </a:r>
            <a:endParaRPr lang="zh-CN" altLang="en-US" sz="2000" dirty="0"/>
          </a:p>
          <a:p>
            <a:r>
              <a:rPr lang="zh-CN" altLang="en-US" sz="2000" dirty="0"/>
              <a:t>     </a:t>
            </a:r>
            <a:r>
              <a:rPr lang="en-US" altLang="zh-CN" sz="2000" dirty="0"/>
              <a:t>d2=111.19*</a:t>
            </a:r>
            <a:r>
              <a:rPr lang="en-US" altLang="zh-CN" sz="2000" dirty="0" err="1"/>
              <a:t>math.sqrt</a:t>
            </a:r>
            <a:r>
              <a:rPr lang="en-US" altLang="zh-CN" sz="2000" dirty="0"/>
              <a:t>((A_W0-B_Wk)**2+(A_J0-B_Jk)**2*</a:t>
            </a:r>
            <a:endParaRPr lang="en-US" altLang="zh-CN" sz="2000" dirty="0"/>
          </a:p>
          <a:p>
            <a:r>
              <a:rPr lang="en-US" altLang="zh-CN" sz="2000" dirty="0"/>
              <a:t>         </a:t>
            </a:r>
            <a:r>
              <a:rPr lang="en-US" altLang="zh-CN" sz="2000" dirty="0" err="1"/>
              <a:t>math.cos</a:t>
            </a:r>
            <a:r>
              <a:rPr lang="en-US" altLang="zh-CN" sz="2000" dirty="0"/>
              <a:t>((A_W0+B_Wk)*</a:t>
            </a:r>
            <a:r>
              <a:rPr lang="en-US" altLang="zh-CN" sz="2000" dirty="0" err="1"/>
              <a:t>math.pi</a:t>
            </a:r>
            <a:r>
              <a:rPr lang="en-US" altLang="zh-CN" sz="2000" dirty="0"/>
              <a:t>/180)**2); </a:t>
            </a:r>
            <a:endParaRPr lang="en-US" altLang="zh-CN" sz="2000" dirty="0"/>
          </a:p>
          <a:p>
            <a:r>
              <a:rPr lang="en-US" altLang="zh-CN" sz="2000" dirty="0"/>
              <a:t>     D2[k]=</a:t>
            </a:r>
            <a:r>
              <a:rPr lang="en-US" altLang="zh-CN" sz="2000" dirty="0" smtClean="0"/>
              <a:t>d2</a:t>
            </a:r>
            <a:endParaRPr lang="en-US" altLang="zh-CN" sz="2000" dirty="0" smtClean="0"/>
          </a:p>
        </p:txBody>
      </p:sp>
      <p:sp>
        <p:nvSpPr>
          <p:cNvPr id="8" name="矩形 7"/>
          <p:cNvSpPr/>
          <p:nvPr/>
        </p:nvSpPr>
        <p:spPr>
          <a:xfrm>
            <a:off x="563245" y="6084004"/>
            <a:ext cx="3288080" cy="369332"/>
          </a:xfrm>
          <a:prstGeom prst="rect">
            <a:avLst/>
          </a:prstGeom>
        </p:spPr>
        <p:txBody>
          <a:bodyPr wrap="none">
            <a:spAutoFit/>
          </a:bodyPr>
          <a:lstStyle/>
          <a:p>
            <a:r>
              <a:rPr lang="zh-CN" altLang="en-US" dirty="0"/>
              <a:t>执行结果（部分）如图</a:t>
            </a:r>
            <a:r>
              <a:rPr lang="en-US" altLang="zh-CN" dirty="0"/>
              <a:t>8-5</a:t>
            </a:r>
            <a:r>
              <a:rPr lang="zh-CN" altLang="en-US" dirty="0"/>
              <a:t>所</a:t>
            </a:r>
            <a:r>
              <a:rPr lang="zh-CN" altLang="en-US" dirty="0" smtClean="0"/>
              <a:t>示</a:t>
            </a:r>
            <a:endParaRPr lang="zh-CN" altLang="en-US" dirty="0"/>
          </a:p>
        </p:txBody>
      </p:sp>
      <p:pic>
        <p:nvPicPr>
          <p:cNvPr id="10242" name="图片 56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90469" y="2123272"/>
            <a:ext cx="4806722" cy="271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9050709" y="5013176"/>
            <a:ext cx="748923" cy="369332"/>
          </a:xfrm>
          <a:prstGeom prst="rect">
            <a:avLst/>
          </a:prstGeom>
        </p:spPr>
        <p:txBody>
          <a:bodyPr wrap="none">
            <a:spAutoFit/>
          </a:bodyPr>
          <a:lstStyle/>
          <a:p>
            <a:r>
              <a:rPr lang="zh-CN" altLang="en-US" dirty="0"/>
              <a:t>图</a:t>
            </a:r>
            <a:r>
              <a:rPr lang="en-US" altLang="zh-CN" dirty="0"/>
              <a:t>8-5</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50912" y="814278"/>
            <a:ext cx="8856984" cy="830991"/>
          </a:xfrm>
          <a:prstGeom prst="rect">
            <a:avLst/>
          </a:prstGeom>
          <a:noFill/>
        </p:spPr>
        <p:txBody>
          <a:bodyPr wrap="square" lIns="91434" tIns="45717" rIns="91434" bIns="45717" rtlCol="0">
            <a:spAutoFit/>
          </a:bodyPr>
          <a:lstStyle/>
          <a:p>
            <a:r>
              <a:rPr lang="zh-CN" altLang="en-US" sz="4800" b="1" dirty="0" smtClean="0">
                <a:latin typeface="微软雅黑" panose="020B0503020204020204" pitchFamily="34" charset="-122"/>
                <a:ea typeface="微软雅黑" panose="020B0503020204020204" pitchFamily="34" charset="-122"/>
              </a:rPr>
              <a:t>第八章 众包任务定价优化方案</a:t>
            </a:r>
            <a:endParaRPr lang="zh-CN" altLang="en-US" sz="4800" b="1" dirty="0">
              <a:latin typeface="微软雅黑" panose="020B0503020204020204" pitchFamily="34" charset="-122"/>
              <a:ea typeface="微软雅黑" panose="020B0503020204020204" pitchFamily="34" charset="-122"/>
            </a:endParaRPr>
          </a:p>
        </p:txBody>
      </p:sp>
      <p:sp>
        <p:nvSpPr>
          <p:cNvPr id="3" name="TextBox 2"/>
          <p:cNvSpPr txBox="1"/>
          <p:nvPr/>
        </p:nvSpPr>
        <p:spPr>
          <a:xfrm>
            <a:off x="1201837" y="2571665"/>
            <a:ext cx="9505056" cy="2676525"/>
          </a:xfrm>
          <a:prstGeom prst="rect">
            <a:avLst/>
          </a:prstGeom>
          <a:noFill/>
        </p:spPr>
        <p:txBody>
          <a:bodyPr wrap="square" rtlCol="0">
            <a:spAutoFit/>
          </a:bodyPr>
          <a:lstStyle/>
          <a:p>
            <a:pPr indent="431800" algn="just"/>
            <a:r>
              <a:rPr lang="zh-CN" altLang="en-US" sz="2400" dirty="0" smtClean="0"/>
              <a:t>  </a:t>
            </a:r>
            <a:r>
              <a:rPr lang="zh-CN" altLang="en-US" sz="2400" b="1" dirty="0" smtClean="0">
                <a:solidFill>
                  <a:srgbClr val="FF0000"/>
                </a:solidFill>
              </a:rPr>
              <a:t>地理</a:t>
            </a:r>
            <a:r>
              <a:rPr lang="zh-CN" altLang="en-US" sz="2400" b="1" dirty="0">
                <a:solidFill>
                  <a:srgbClr val="FF0000"/>
                </a:solidFill>
              </a:rPr>
              <a:t>信息数据</a:t>
            </a:r>
            <a:r>
              <a:rPr lang="zh-CN" altLang="en-US" sz="2400" dirty="0"/>
              <a:t>，主要以</a:t>
            </a:r>
            <a:r>
              <a:rPr lang="zh-CN" altLang="en-US" sz="2400" b="1" dirty="0">
                <a:solidFill>
                  <a:srgbClr val="FF0000"/>
                </a:solidFill>
              </a:rPr>
              <a:t>大地坐标</a:t>
            </a:r>
            <a:r>
              <a:rPr lang="zh-CN" altLang="en-US" sz="2400" dirty="0"/>
              <a:t>为基础，即</a:t>
            </a:r>
            <a:r>
              <a:rPr lang="zh-CN" altLang="en-US" sz="2400" b="1" dirty="0">
                <a:solidFill>
                  <a:srgbClr val="FF0000"/>
                </a:solidFill>
              </a:rPr>
              <a:t>地球经纬度</a:t>
            </a:r>
            <a:r>
              <a:rPr lang="zh-CN" altLang="en-US" sz="2400" dirty="0"/>
              <a:t>。经纬度数据的处理及可视化，与常见的平面坐标数据具有较大的差异，处理起来也相对复杂。本章基于</a:t>
            </a:r>
            <a:r>
              <a:rPr lang="zh-CN" altLang="en-US" sz="2400" b="1" dirty="0">
                <a:solidFill>
                  <a:srgbClr val="FF0000"/>
                </a:solidFill>
              </a:rPr>
              <a:t>众包平台的任务数据</a:t>
            </a:r>
            <a:r>
              <a:rPr lang="zh-CN" altLang="en-US" sz="2400" dirty="0"/>
              <a:t>和</a:t>
            </a:r>
            <a:r>
              <a:rPr lang="zh-CN" altLang="en-US" sz="2400" b="1" dirty="0">
                <a:solidFill>
                  <a:srgbClr val="FF0000"/>
                </a:solidFill>
              </a:rPr>
              <a:t>注册会员数据</a:t>
            </a:r>
            <a:r>
              <a:rPr lang="zh-CN" altLang="en-US" sz="2400" dirty="0"/>
              <a:t>，介绍了</a:t>
            </a:r>
            <a:r>
              <a:rPr lang="zh-CN" altLang="en-US" sz="2400" b="1" dirty="0">
                <a:solidFill>
                  <a:srgbClr val="FF0000"/>
                </a:solidFill>
              </a:rPr>
              <a:t>基于经纬度</a:t>
            </a:r>
            <a:r>
              <a:rPr lang="zh-CN" altLang="en-US" sz="2400" dirty="0"/>
              <a:t>的</a:t>
            </a:r>
            <a:r>
              <a:rPr lang="zh-CN" altLang="en-US" sz="2400" b="1" dirty="0">
                <a:solidFill>
                  <a:srgbClr val="FF0000"/>
                </a:solidFill>
              </a:rPr>
              <a:t>地理信息可视化</a:t>
            </a:r>
            <a:r>
              <a:rPr lang="zh-CN" altLang="en-US" sz="2400" dirty="0"/>
              <a:t>、</a:t>
            </a:r>
            <a:r>
              <a:rPr lang="zh-CN" altLang="en-US" sz="2400" b="1" dirty="0">
                <a:solidFill>
                  <a:srgbClr val="FF0000"/>
                </a:solidFill>
              </a:rPr>
              <a:t>距离与相关特征指标</a:t>
            </a:r>
            <a:r>
              <a:rPr lang="zh-CN" altLang="en-US" sz="2400" dirty="0"/>
              <a:t>的计算、</a:t>
            </a:r>
            <a:r>
              <a:rPr lang="zh-CN" altLang="en-US" sz="2400" b="1" dirty="0">
                <a:solidFill>
                  <a:srgbClr val="FF0000"/>
                </a:solidFill>
              </a:rPr>
              <a:t>模型的构建与实现</a:t>
            </a:r>
            <a:r>
              <a:rPr lang="zh-CN" altLang="en-US" sz="2400" dirty="0"/>
              <a:t>等，从而为地理信息数据的处理及建模提供一定基础。下面将从案例背景、案例目标及实现思路、数据获取、数据可视化、指标计算、模型构建与实现等方面进行详细介绍。</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5853" y="57027"/>
            <a:ext cx="10601349" cy="491653"/>
          </a:xfrm>
        </p:spPr>
        <p:txBody>
          <a:bodyPr/>
          <a:lstStyle/>
          <a:p>
            <a:r>
              <a:rPr lang="en-US" altLang="zh-CN" b="1" dirty="0" smtClean="0">
                <a:solidFill>
                  <a:schemeClr val="accent2"/>
                </a:solidFill>
              </a:rPr>
              <a:t>8.4.3.1  Z1~Z5</a:t>
            </a:r>
            <a:r>
              <a:rPr lang="zh-CN" altLang="en-US" b="1" dirty="0" smtClean="0">
                <a:solidFill>
                  <a:schemeClr val="accent2"/>
                </a:solidFill>
              </a:rPr>
              <a:t>的计算</a:t>
            </a:r>
            <a:endParaRPr lang="zh-CN" altLang="en-US" dirty="0"/>
          </a:p>
        </p:txBody>
      </p:sp>
      <p:sp>
        <p:nvSpPr>
          <p:cNvPr id="4" name="TextBox 3"/>
          <p:cNvSpPr txBox="1"/>
          <p:nvPr/>
        </p:nvSpPr>
        <p:spPr>
          <a:xfrm>
            <a:off x="121717" y="149712"/>
            <a:ext cx="1224136" cy="369332"/>
          </a:xfrm>
          <a:prstGeom prst="rect">
            <a:avLst/>
          </a:prstGeom>
          <a:noFill/>
        </p:spPr>
        <p:txBody>
          <a:bodyPr wrap="square" rtlCol="0">
            <a:spAutoFit/>
          </a:bodyPr>
          <a:lstStyle/>
          <a:p>
            <a:r>
              <a:rPr lang="en-US" altLang="zh-CN" dirty="0" smtClean="0">
                <a:solidFill>
                  <a:schemeClr val="accent2"/>
                </a:solidFill>
              </a:rPr>
              <a:t>Part 8.4.3</a:t>
            </a:r>
            <a:endParaRPr lang="zh-CN" altLang="en-US" dirty="0">
              <a:solidFill>
                <a:schemeClr val="accent2"/>
              </a:solidFill>
            </a:endParaRPr>
          </a:p>
        </p:txBody>
      </p:sp>
      <p:sp>
        <p:nvSpPr>
          <p:cNvPr id="10" name="矩形 9"/>
          <p:cNvSpPr/>
          <p:nvPr/>
        </p:nvSpPr>
        <p:spPr>
          <a:xfrm>
            <a:off x="1417861" y="760050"/>
            <a:ext cx="8352928" cy="5909310"/>
          </a:xfrm>
          <a:prstGeom prst="rect">
            <a:avLst/>
          </a:prstGeom>
        </p:spPr>
        <p:txBody>
          <a:bodyPr wrap="square">
            <a:spAutoFit/>
          </a:bodyPr>
          <a:lstStyle/>
          <a:p>
            <a:r>
              <a:rPr lang="zh-CN" altLang="zh-CN" dirty="0"/>
              <a:t>再次，对第</a:t>
            </a:r>
            <a:r>
              <a:rPr lang="en-US" altLang="zh-CN" dirty="0"/>
              <a:t>0</a:t>
            </a:r>
            <a:r>
              <a:rPr lang="zh-CN" altLang="zh-CN" dirty="0"/>
              <a:t>个任务计算指标</a:t>
            </a:r>
            <a:r>
              <a:rPr lang="en-US" altLang="zh-CN" dirty="0"/>
              <a:t>Z1</a:t>
            </a:r>
            <a:r>
              <a:rPr lang="zh-CN" altLang="zh-CN" dirty="0"/>
              <a:t>、</a:t>
            </a:r>
            <a:r>
              <a:rPr lang="en-US" altLang="zh-CN" dirty="0"/>
              <a:t>Z2</a:t>
            </a:r>
            <a:r>
              <a:rPr lang="zh-CN" altLang="zh-CN" dirty="0"/>
              <a:t>、</a:t>
            </a:r>
            <a:r>
              <a:rPr lang="en-US" altLang="zh-CN" dirty="0"/>
              <a:t>Z3</a:t>
            </a:r>
            <a:r>
              <a:rPr lang="zh-CN" altLang="zh-CN" dirty="0"/>
              <a:t>、</a:t>
            </a:r>
            <a:r>
              <a:rPr lang="en-US" altLang="zh-CN" dirty="0"/>
              <a:t>Z4</a:t>
            </a:r>
            <a:r>
              <a:rPr lang="zh-CN" altLang="zh-CN" dirty="0"/>
              <a:t>、</a:t>
            </a:r>
            <a:r>
              <a:rPr lang="en-US" altLang="zh-CN" dirty="0"/>
              <a:t>Z5</a:t>
            </a:r>
            <a:r>
              <a:rPr lang="zh-CN" altLang="zh-CN" dirty="0"/>
              <a:t>。只需在前面点对线计算结果的基础上，根据案例分析中的指标计算方法进行计算即可，即主要通过逻辑索引找到满足条件的记录求和与求平均值。示例代码如下：</a:t>
            </a:r>
            <a:endParaRPr lang="zh-CN" altLang="zh-CN" dirty="0"/>
          </a:p>
          <a:p>
            <a:r>
              <a:rPr lang="en-US" altLang="zh-CN" dirty="0"/>
              <a:t>import pandas as </a:t>
            </a:r>
            <a:r>
              <a:rPr lang="en-US" altLang="zh-CN" dirty="0" err="1"/>
              <a:t>pd</a:t>
            </a:r>
            <a:r>
              <a:rPr lang="en-US" altLang="zh-CN" dirty="0"/>
              <a:t>      #</a:t>
            </a:r>
            <a:r>
              <a:rPr lang="zh-CN" altLang="zh-CN" dirty="0"/>
              <a:t>导入</a:t>
            </a:r>
            <a:r>
              <a:rPr lang="en-US" altLang="zh-CN" dirty="0"/>
              <a:t>pandas</a:t>
            </a:r>
            <a:r>
              <a:rPr lang="zh-CN" altLang="zh-CN" dirty="0"/>
              <a:t>库</a:t>
            </a:r>
            <a:endParaRPr lang="zh-CN" altLang="zh-CN" dirty="0"/>
          </a:p>
          <a:p>
            <a:r>
              <a:rPr lang="en-US" altLang="zh-CN" dirty="0"/>
              <a:t>import </a:t>
            </a:r>
            <a:r>
              <a:rPr lang="en-US" altLang="zh-CN" dirty="0" err="1"/>
              <a:t>numpy</a:t>
            </a:r>
            <a:r>
              <a:rPr lang="en-US" altLang="zh-CN" dirty="0"/>
              <a:t> as </a:t>
            </a:r>
            <a:r>
              <a:rPr lang="en-US" altLang="zh-CN" dirty="0" err="1"/>
              <a:t>np</a:t>
            </a:r>
            <a:r>
              <a:rPr lang="en-US" altLang="zh-CN" dirty="0"/>
              <a:t>       #</a:t>
            </a:r>
            <a:r>
              <a:rPr lang="zh-CN" altLang="zh-CN" dirty="0"/>
              <a:t>导入</a:t>
            </a:r>
            <a:r>
              <a:rPr lang="en-US" altLang="zh-CN" dirty="0" err="1"/>
              <a:t>numpy</a:t>
            </a:r>
            <a:r>
              <a:rPr lang="zh-CN" altLang="zh-CN" dirty="0"/>
              <a:t>库</a:t>
            </a:r>
            <a:endParaRPr lang="zh-CN" altLang="zh-CN" dirty="0"/>
          </a:p>
          <a:p>
            <a:r>
              <a:rPr lang="en-US" altLang="zh-CN" dirty="0"/>
              <a:t>import math               #</a:t>
            </a:r>
            <a:r>
              <a:rPr lang="zh-CN" altLang="zh-CN" dirty="0"/>
              <a:t>导入数学函数包</a:t>
            </a:r>
            <a:endParaRPr lang="zh-CN" altLang="zh-CN" dirty="0"/>
          </a:p>
          <a:p>
            <a:r>
              <a:rPr lang="en-US" altLang="zh-CN" dirty="0"/>
              <a:t>A=</a:t>
            </a:r>
            <a:r>
              <a:rPr lang="en-US" altLang="zh-CN" dirty="0" err="1"/>
              <a:t>pd.read_excel</a:t>
            </a:r>
            <a:r>
              <a:rPr lang="en-US" altLang="zh-CN" dirty="0"/>
              <a:t>('</a:t>
            </a:r>
            <a:r>
              <a:rPr lang="zh-CN" altLang="zh-CN" dirty="0"/>
              <a:t>附件一：已结束项目任务数据</a:t>
            </a:r>
            <a:r>
              <a:rPr lang="en-US" altLang="zh-CN" dirty="0"/>
              <a:t>.</a:t>
            </a:r>
            <a:r>
              <a:rPr lang="en-US" altLang="zh-CN" dirty="0" err="1"/>
              <a:t>xls</a:t>
            </a:r>
            <a:r>
              <a:rPr lang="en-US" altLang="zh-CN" dirty="0"/>
              <a:t>') </a:t>
            </a:r>
            <a:endParaRPr lang="zh-CN" altLang="zh-CN" dirty="0"/>
          </a:p>
          <a:p>
            <a:r>
              <a:rPr lang="en-US" altLang="zh-CN" dirty="0"/>
              <a:t>B=</a:t>
            </a:r>
            <a:r>
              <a:rPr lang="en-US" altLang="zh-CN" dirty="0" err="1"/>
              <a:t>pd.read_excel</a:t>
            </a:r>
            <a:r>
              <a:rPr lang="en-US" altLang="zh-CN" dirty="0"/>
              <a:t>('</a:t>
            </a:r>
            <a:r>
              <a:rPr lang="zh-CN" altLang="zh-CN" dirty="0"/>
              <a:t>附件二：会员信息数据</a:t>
            </a:r>
            <a:r>
              <a:rPr lang="en-US" altLang="zh-CN" dirty="0"/>
              <a:t>.</a:t>
            </a:r>
            <a:r>
              <a:rPr lang="en-US" altLang="zh-CN" dirty="0" err="1"/>
              <a:t>xlsx</a:t>
            </a:r>
            <a:r>
              <a:rPr lang="en-US" altLang="zh-CN" dirty="0"/>
              <a:t>')</a:t>
            </a:r>
            <a:endParaRPr lang="zh-CN" altLang="zh-CN" dirty="0"/>
          </a:p>
          <a:p>
            <a:r>
              <a:rPr lang="en-US" altLang="zh-CN" dirty="0"/>
              <a:t>A_W0=</a:t>
            </a:r>
            <a:r>
              <a:rPr lang="en-US" altLang="zh-CN" dirty="0" err="1"/>
              <a:t>A.iloc</a:t>
            </a:r>
            <a:r>
              <a:rPr lang="en-US" altLang="zh-CN" dirty="0"/>
              <a:t>[0,1]  #</a:t>
            </a:r>
            <a:r>
              <a:rPr lang="zh-CN" altLang="zh-CN" dirty="0"/>
              <a:t>第</a:t>
            </a:r>
            <a:r>
              <a:rPr lang="en-US" altLang="zh-CN" dirty="0"/>
              <a:t>0</a:t>
            </a:r>
            <a:r>
              <a:rPr lang="zh-CN" altLang="zh-CN" dirty="0"/>
              <a:t>个任务的维度</a:t>
            </a:r>
            <a:endParaRPr lang="zh-CN" altLang="zh-CN" dirty="0"/>
          </a:p>
          <a:p>
            <a:r>
              <a:rPr lang="en-US" altLang="zh-CN" dirty="0"/>
              <a:t>A_J0=</a:t>
            </a:r>
            <a:r>
              <a:rPr lang="en-US" altLang="zh-CN" dirty="0" err="1"/>
              <a:t>A.iloc</a:t>
            </a:r>
            <a:r>
              <a:rPr lang="en-US" altLang="zh-CN" dirty="0"/>
              <a:t>[0,2]  #</a:t>
            </a:r>
            <a:r>
              <a:rPr lang="zh-CN" altLang="zh-CN" dirty="0"/>
              <a:t>第</a:t>
            </a:r>
            <a:r>
              <a:rPr lang="en-US" altLang="zh-CN" dirty="0"/>
              <a:t>0</a:t>
            </a:r>
            <a:r>
              <a:rPr lang="zh-CN" altLang="zh-CN" dirty="0"/>
              <a:t>个任务的经度</a:t>
            </a:r>
            <a:endParaRPr lang="zh-CN" altLang="zh-CN" dirty="0"/>
          </a:p>
          <a:p>
            <a:r>
              <a:rPr lang="en-US" altLang="zh-CN" dirty="0"/>
              <a:t># </a:t>
            </a:r>
            <a:r>
              <a:rPr lang="zh-CN" altLang="zh-CN" dirty="0"/>
              <a:t>预定义数组</a:t>
            </a:r>
            <a:r>
              <a:rPr lang="en-US" altLang="zh-CN" dirty="0"/>
              <a:t>D1,</a:t>
            </a:r>
            <a:r>
              <a:rPr lang="zh-CN" altLang="zh-CN" dirty="0"/>
              <a:t>用于存放第</a:t>
            </a:r>
            <a:r>
              <a:rPr lang="en-US" altLang="zh-CN" dirty="0"/>
              <a:t>0</a:t>
            </a:r>
            <a:r>
              <a:rPr lang="zh-CN" altLang="zh-CN" dirty="0"/>
              <a:t>个任务与所有任务之间的距离</a:t>
            </a:r>
            <a:endParaRPr lang="zh-CN" altLang="zh-CN" dirty="0"/>
          </a:p>
          <a:p>
            <a:r>
              <a:rPr lang="en-US" altLang="zh-CN" dirty="0"/>
              <a:t># </a:t>
            </a:r>
            <a:r>
              <a:rPr lang="zh-CN" altLang="zh-CN" dirty="0"/>
              <a:t>预定义数组</a:t>
            </a:r>
            <a:r>
              <a:rPr lang="en-US" altLang="zh-CN" dirty="0"/>
              <a:t>D2,</a:t>
            </a:r>
            <a:r>
              <a:rPr lang="zh-CN" altLang="zh-CN" dirty="0"/>
              <a:t>用于存放第</a:t>
            </a:r>
            <a:r>
              <a:rPr lang="en-US" altLang="zh-CN" dirty="0"/>
              <a:t>0</a:t>
            </a:r>
            <a:r>
              <a:rPr lang="zh-CN" altLang="zh-CN" dirty="0"/>
              <a:t>个任务与所有会员之间的距离</a:t>
            </a:r>
            <a:endParaRPr lang="zh-CN" altLang="zh-CN" dirty="0"/>
          </a:p>
          <a:p>
            <a:r>
              <a:rPr lang="en-US" altLang="zh-CN" dirty="0"/>
              <a:t>D1=</a:t>
            </a:r>
            <a:r>
              <a:rPr lang="en-US" altLang="zh-CN" dirty="0" err="1"/>
              <a:t>np.zeros</a:t>
            </a:r>
            <a:r>
              <a:rPr lang="en-US" altLang="zh-CN" dirty="0"/>
              <a:t>((</a:t>
            </a:r>
            <a:r>
              <a:rPr lang="en-US" altLang="zh-CN" dirty="0" err="1"/>
              <a:t>len</a:t>
            </a:r>
            <a:r>
              <a:rPr lang="en-US" altLang="zh-CN" dirty="0"/>
              <a:t>(A)))</a:t>
            </a:r>
            <a:endParaRPr lang="zh-CN" altLang="zh-CN" dirty="0"/>
          </a:p>
          <a:p>
            <a:r>
              <a:rPr lang="en-US" altLang="zh-CN" dirty="0"/>
              <a:t>D2=</a:t>
            </a:r>
            <a:r>
              <a:rPr lang="en-US" altLang="zh-CN" dirty="0" err="1"/>
              <a:t>np.zeros</a:t>
            </a:r>
            <a:r>
              <a:rPr lang="en-US" altLang="zh-CN" dirty="0"/>
              <a:t>((</a:t>
            </a:r>
            <a:r>
              <a:rPr lang="en-US" altLang="zh-CN" dirty="0" err="1"/>
              <a:t>len</a:t>
            </a:r>
            <a:r>
              <a:rPr lang="en-US" altLang="zh-CN" dirty="0"/>
              <a:t>(B)))</a:t>
            </a:r>
            <a:endParaRPr lang="zh-CN" altLang="zh-CN" dirty="0"/>
          </a:p>
          <a:p>
            <a:r>
              <a:rPr lang="en-US" altLang="zh-CN" dirty="0"/>
              <a:t>for t in range(</a:t>
            </a:r>
            <a:r>
              <a:rPr lang="en-US" altLang="zh-CN" dirty="0" err="1"/>
              <a:t>len</a:t>
            </a:r>
            <a:r>
              <a:rPr lang="en-US" altLang="zh-CN" dirty="0"/>
              <a:t>(A)):</a:t>
            </a:r>
            <a:endParaRPr lang="zh-CN" altLang="zh-CN" dirty="0"/>
          </a:p>
          <a:p>
            <a:r>
              <a:rPr lang="en-US" altLang="zh-CN" dirty="0"/>
              <a:t>    </a:t>
            </a:r>
            <a:r>
              <a:rPr lang="en-US" altLang="zh-CN" dirty="0" err="1"/>
              <a:t>A_Wt</a:t>
            </a:r>
            <a:r>
              <a:rPr lang="en-US" altLang="zh-CN" dirty="0"/>
              <a:t>=</a:t>
            </a:r>
            <a:r>
              <a:rPr lang="en-US" altLang="zh-CN" dirty="0" err="1"/>
              <a:t>A.iloc</a:t>
            </a:r>
            <a:r>
              <a:rPr lang="en-US" altLang="zh-CN" dirty="0"/>
              <a:t>[t,1]  #</a:t>
            </a:r>
            <a:r>
              <a:rPr lang="zh-CN" altLang="zh-CN" dirty="0"/>
              <a:t>第</a:t>
            </a:r>
            <a:r>
              <a:rPr lang="en-US" altLang="zh-CN" dirty="0"/>
              <a:t>t</a:t>
            </a:r>
            <a:r>
              <a:rPr lang="zh-CN" altLang="zh-CN" dirty="0"/>
              <a:t>个任务的维度</a:t>
            </a:r>
            <a:endParaRPr lang="zh-CN" altLang="zh-CN" dirty="0"/>
          </a:p>
          <a:p>
            <a:r>
              <a:rPr lang="en-US" altLang="zh-CN" dirty="0"/>
              <a:t>    </a:t>
            </a:r>
            <a:r>
              <a:rPr lang="en-US" altLang="zh-CN" dirty="0" err="1"/>
              <a:t>A_Jt</a:t>
            </a:r>
            <a:r>
              <a:rPr lang="en-US" altLang="zh-CN" dirty="0"/>
              <a:t>=</a:t>
            </a:r>
            <a:r>
              <a:rPr lang="en-US" altLang="zh-CN" dirty="0" err="1"/>
              <a:t>A.iloc</a:t>
            </a:r>
            <a:r>
              <a:rPr lang="en-US" altLang="zh-CN" dirty="0"/>
              <a:t>[t,2]  #</a:t>
            </a:r>
            <a:r>
              <a:rPr lang="zh-CN" altLang="zh-CN" dirty="0"/>
              <a:t>第</a:t>
            </a:r>
            <a:r>
              <a:rPr lang="en-US" altLang="zh-CN" dirty="0"/>
              <a:t>t</a:t>
            </a:r>
            <a:r>
              <a:rPr lang="zh-CN" altLang="zh-CN" dirty="0"/>
              <a:t>个任务的经度</a:t>
            </a:r>
            <a:endParaRPr lang="zh-CN" altLang="zh-CN" dirty="0"/>
          </a:p>
          <a:p>
            <a:r>
              <a:rPr lang="en-US" altLang="zh-CN" dirty="0"/>
              <a:t>    #</a:t>
            </a:r>
            <a:r>
              <a:rPr lang="zh-CN" altLang="zh-CN" dirty="0"/>
              <a:t>第</a:t>
            </a:r>
            <a:r>
              <a:rPr lang="en-US" altLang="zh-CN" dirty="0"/>
              <a:t>0</a:t>
            </a:r>
            <a:r>
              <a:rPr lang="zh-CN" altLang="zh-CN" dirty="0"/>
              <a:t>个任务到第</a:t>
            </a:r>
            <a:r>
              <a:rPr lang="en-US" altLang="zh-CN" dirty="0"/>
              <a:t>t</a:t>
            </a:r>
            <a:r>
              <a:rPr lang="zh-CN" altLang="zh-CN" dirty="0"/>
              <a:t>个任务之间的距离</a:t>
            </a:r>
            <a:endParaRPr lang="zh-CN" altLang="zh-CN" dirty="0"/>
          </a:p>
          <a:p>
            <a:r>
              <a:rPr lang="en-US" altLang="zh-CN" dirty="0"/>
              <a:t>    d1=111.19*</a:t>
            </a:r>
            <a:r>
              <a:rPr lang="en-US" altLang="zh-CN" dirty="0" err="1"/>
              <a:t>math.sqrt</a:t>
            </a:r>
            <a:r>
              <a:rPr lang="en-US" altLang="zh-CN" dirty="0"/>
              <a:t>((A_W0-A_Wt)**2+(A_J0-A_Jt)**2*</a:t>
            </a:r>
            <a:endParaRPr lang="zh-CN" altLang="zh-CN" dirty="0"/>
          </a:p>
          <a:p>
            <a:r>
              <a:rPr lang="en-US" altLang="zh-CN" dirty="0"/>
              <a:t>       </a:t>
            </a:r>
            <a:r>
              <a:rPr lang="en-US" altLang="zh-CN" dirty="0" err="1"/>
              <a:t>math.cos</a:t>
            </a:r>
            <a:r>
              <a:rPr lang="en-US" altLang="zh-CN" dirty="0"/>
              <a:t>((A_W0+A_Wt)*</a:t>
            </a:r>
            <a:r>
              <a:rPr lang="en-US" altLang="zh-CN" dirty="0" err="1"/>
              <a:t>math.pi</a:t>
            </a:r>
            <a:r>
              <a:rPr lang="en-US" altLang="zh-CN" dirty="0"/>
              <a:t>/180)**2);  </a:t>
            </a:r>
            <a:endParaRPr lang="zh-CN" altLang="zh-CN" dirty="0"/>
          </a:p>
          <a:p>
            <a:r>
              <a:rPr lang="en-US" altLang="zh-CN" dirty="0"/>
              <a:t>    D1[t]=d1</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44624"/>
            <a:ext cx="10601349" cy="556362"/>
          </a:xfrm>
        </p:spPr>
        <p:txBody>
          <a:bodyPr/>
          <a:lstStyle/>
          <a:p>
            <a:r>
              <a:rPr lang="en-US" altLang="zh-CN" b="1" dirty="0" smtClean="0">
                <a:solidFill>
                  <a:schemeClr val="accent2"/>
                </a:solidFill>
              </a:rPr>
              <a:t>8.4.3.1  Z1~Z5</a:t>
            </a:r>
            <a:r>
              <a:rPr lang="zh-CN" altLang="en-US" b="1" dirty="0" smtClean="0">
                <a:solidFill>
                  <a:schemeClr val="accent2"/>
                </a:solidFill>
              </a:rPr>
              <a:t>的计算</a:t>
            </a:r>
            <a:endParaRPr lang="zh-CN" altLang="en-US" dirty="0"/>
          </a:p>
        </p:txBody>
      </p:sp>
      <p:sp>
        <p:nvSpPr>
          <p:cNvPr id="4" name="TextBox 3"/>
          <p:cNvSpPr txBox="1"/>
          <p:nvPr/>
        </p:nvSpPr>
        <p:spPr>
          <a:xfrm>
            <a:off x="23967" y="116632"/>
            <a:ext cx="1897950" cy="369332"/>
          </a:xfrm>
          <a:prstGeom prst="rect">
            <a:avLst/>
          </a:prstGeom>
          <a:noFill/>
        </p:spPr>
        <p:txBody>
          <a:bodyPr wrap="square" rtlCol="0">
            <a:spAutoFit/>
          </a:bodyPr>
          <a:lstStyle/>
          <a:p>
            <a:r>
              <a:rPr lang="en-US" altLang="zh-CN" dirty="0" smtClean="0">
                <a:solidFill>
                  <a:schemeClr val="accent2"/>
                </a:solidFill>
              </a:rPr>
              <a:t>Part 8.4.3</a:t>
            </a:r>
            <a:endParaRPr lang="zh-CN" altLang="en-US" dirty="0">
              <a:solidFill>
                <a:schemeClr val="accent2"/>
              </a:solidFill>
            </a:endParaRPr>
          </a:p>
        </p:txBody>
      </p:sp>
      <p:sp>
        <p:nvSpPr>
          <p:cNvPr id="6" name="矩形 5"/>
          <p:cNvSpPr/>
          <p:nvPr/>
        </p:nvSpPr>
        <p:spPr>
          <a:xfrm>
            <a:off x="1273845" y="704011"/>
            <a:ext cx="9889553" cy="6109365"/>
          </a:xfrm>
          <a:prstGeom prst="rect">
            <a:avLst/>
          </a:prstGeom>
        </p:spPr>
        <p:txBody>
          <a:bodyPr wrap="square">
            <a:spAutoFit/>
          </a:bodyPr>
          <a:lstStyle/>
          <a:p>
            <a:r>
              <a:rPr lang="en-US" altLang="zh-CN" sz="1700" dirty="0"/>
              <a:t>for k in range(</a:t>
            </a:r>
            <a:r>
              <a:rPr lang="en-US" altLang="zh-CN" sz="1700" dirty="0" err="1"/>
              <a:t>len</a:t>
            </a:r>
            <a:r>
              <a:rPr lang="en-US" altLang="zh-CN" sz="1700" dirty="0"/>
              <a:t>(B)):</a:t>
            </a:r>
            <a:endParaRPr lang="zh-CN" altLang="zh-CN" sz="1700" dirty="0"/>
          </a:p>
          <a:p>
            <a:r>
              <a:rPr lang="en-US" altLang="zh-CN" sz="1700" dirty="0"/>
              <a:t>    </a:t>
            </a:r>
            <a:r>
              <a:rPr lang="en-US" altLang="zh-CN" sz="1700" dirty="0" err="1"/>
              <a:t>B_Wk</a:t>
            </a:r>
            <a:r>
              <a:rPr lang="en-US" altLang="zh-CN" sz="1700" dirty="0"/>
              <a:t>=</a:t>
            </a:r>
            <a:r>
              <a:rPr lang="en-US" altLang="zh-CN" sz="1700" dirty="0" err="1"/>
              <a:t>B.iloc</a:t>
            </a:r>
            <a:r>
              <a:rPr lang="en-US" altLang="zh-CN" sz="1700" dirty="0"/>
              <a:t>[k,1]          #</a:t>
            </a:r>
            <a:r>
              <a:rPr lang="zh-CN" altLang="zh-CN" sz="1700" dirty="0"/>
              <a:t>第</a:t>
            </a:r>
            <a:r>
              <a:rPr lang="en-US" altLang="zh-CN" sz="1700" dirty="0"/>
              <a:t>k</a:t>
            </a:r>
            <a:r>
              <a:rPr lang="zh-CN" altLang="zh-CN" sz="1700" dirty="0"/>
              <a:t>个会员的维度</a:t>
            </a:r>
            <a:endParaRPr lang="zh-CN" altLang="zh-CN" sz="1700" dirty="0"/>
          </a:p>
          <a:p>
            <a:r>
              <a:rPr lang="en-US" altLang="zh-CN" sz="1700" dirty="0"/>
              <a:t>    </a:t>
            </a:r>
            <a:r>
              <a:rPr lang="en-US" altLang="zh-CN" sz="1700" dirty="0" err="1"/>
              <a:t>B_Jk</a:t>
            </a:r>
            <a:r>
              <a:rPr lang="en-US" altLang="zh-CN" sz="1700" dirty="0"/>
              <a:t>=</a:t>
            </a:r>
            <a:r>
              <a:rPr lang="en-US" altLang="zh-CN" sz="1700" dirty="0" err="1"/>
              <a:t>B.iloc</a:t>
            </a:r>
            <a:r>
              <a:rPr lang="en-US" altLang="zh-CN" sz="1700" dirty="0"/>
              <a:t>[k,2]  #</a:t>
            </a:r>
            <a:r>
              <a:rPr lang="zh-CN" altLang="zh-CN" sz="1700" dirty="0"/>
              <a:t>第</a:t>
            </a:r>
            <a:r>
              <a:rPr lang="en-US" altLang="zh-CN" sz="1700" dirty="0"/>
              <a:t>k</a:t>
            </a:r>
            <a:r>
              <a:rPr lang="zh-CN" altLang="zh-CN" sz="1700" dirty="0"/>
              <a:t>个会员的经度</a:t>
            </a:r>
            <a:endParaRPr lang="zh-CN" altLang="zh-CN" sz="1700" dirty="0"/>
          </a:p>
          <a:p>
            <a:r>
              <a:rPr lang="en-US" altLang="zh-CN" sz="1700" dirty="0"/>
              <a:t>    #</a:t>
            </a:r>
            <a:r>
              <a:rPr lang="zh-CN" altLang="zh-CN" sz="1700" dirty="0"/>
              <a:t>第</a:t>
            </a:r>
            <a:r>
              <a:rPr lang="en-US" altLang="zh-CN" sz="1700" dirty="0"/>
              <a:t>0</a:t>
            </a:r>
            <a:r>
              <a:rPr lang="zh-CN" altLang="zh-CN" sz="1700" dirty="0"/>
              <a:t>个任务到第</a:t>
            </a:r>
            <a:r>
              <a:rPr lang="en-US" altLang="zh-CN" sz="1700" dirty="0"/>
              <a:t>k</a:t>
            </a:r>
            <a:r>
              <a:rPr lang="zh-CN" altLang="zh-CN" sz="1700" dirty="0"/>
              <a:t>个会员之间的距离</a:t>
            </a:r>
            <a:endParaRPr lang="zh-CN" altLang="zh-CN" sz="1700" dirty="0"/>
          </a:p>
          <a:p>
            <a:r>
              <a:rPr lang="en-US" altLang="zh-CN" sz="1700" dirty="0"/>
              <a:t>    D2=111.19*</a:t>
            </a:r>
            <a:r>
              <a:rPr lang="en-US" altLang="zh-CN" sz="1700" dirty="0" err="1"/>
              <a:t>math.sqrt</a:t>
            </a:r>
            <a:r>
              <a:rPr lang="en-US" altLang="zh-CN" sz="1700" dirty="0"/>
              <a:t>((A_W0-B_Wk)**2+(A_J0-B_Jk)**2*</a:t>
            </a:r>
            <a:endParaRPr lang="zh-CN" altLang="zh-CN" sz="1700" dirty="0"/>
          </a:p>
          <a:p>
            <a:r>
              <a:rPr lang="en-US" altLang="zh-CN" sz="1700" dirty="0"/>
              <a:t>        </a:t>
            </a:r>
            <a:r>
              <a:rPr lang="en-US" altLang="zh-CN" sz="1700" dirty="0" err="1"/>
              <a:t>math.cos</a:t>
            </a:r>
            <a:r>
              <a:rPr lang="en-US" altLang="zh-CN" sz="1700" dirty="0"/>
              <a:t>((A_W0+B_Wk)*</a:t>
            </a:r>
            <a:r>
              <a:rPr lang="en-US" altLang="zh-CN" sz="1700" dirty="0" err="1"/>
              <a:t>math.pi</a:t>
            </a:r>
            <a:r>
              <a:rPr lang="en-US" altLang="zh-CN" sz="1700" dirty="0"/>
              <a:t>/180)**2); </a:t>
            </a:r>
            <a:endParaRPr lang="zh-CN" altLang="zh-CN" sz="1700" dirty="0"/>
          </a:p>
          <a:p>
            <a:r>
              <a:rPr lang="en-US" altLang="zh-CN" sz="1700" dirty="0"/>
              <a:t>    D2[k]=d2</a:t>
            </a:r>
            <a:endParaRPr lang="zh-CN" altLang="zh-CN" sz="1700" dirty="0"/>
          </a:p>
          <a:p>
            <a:r>
              <a:rPr lang="en-US" altLang="zh-CN" sz="1700" dirty="0"/>
              <a:t>Z1=</a:t>
            </a:r>
            <a:r>
              <a:rPr lang="en-US" altLang="zh-CN" sz="1700" dirty="0" err="1"/>
              <a:t>len</a:t>
            </a:r>
            <a:r>
              <a:rPr lang="en-US" altLang="zh-CN" sz="1700" dirty="0"/>
              <a:t>(D1[D1&lt;=5]) </a:t>
            </a:r>
            <a:endParaRPr lang="zh-CN" altLang="zh-CN" sz="1700" dirty="0"/>
          </a:p>
          <a:p>
            <a:r>
              <a:rPr lang="en-US" altLang="zh-CN" sz="1700" dirty="0"/>
              <a:t>Z2=</a:t>
            </a:r>
            <a:r>
              <a:rPr lang="en-US" altLang="zh-CN" sz="1700" dirty="0" err="1"/>
              <a:t>A.iloc</a:t>
            </a:r>
            <a:r>
              <a:rPr lang="en-US" altLang="zh-CN" sz="1700" dirty="0"/>
              <a:t>[D1&lt;=5,3].mean()</a:t>
            </a:r>
            <a:endParaRPr lang="zh-CN" altLang="zh-CN" sz="1700" dirty="0"/>
          </a:p>
          <a:p>
            <a:r>
              <a:rPr lang="en-US" altLang="zh-CN" sz="1700" dirty="0"/>
              <a:t>Z3=</a:t>
            </a:r>
            <a:r>
              <a:rPr lang="en-US" altLang="zh-CN" sz="1700" dirty="0" err="1"/>
              <a:t>len</a:t>
            </a:r>
            <a:r>
              <a:rPr lang="en-US" altLang="zh-CN" sz="1700" dirty="0"/>
              <a:t>(D2[D2&lt;=5])   </a:t>
            </a:r>
            <a:endParaRPr lang="zh-CN" altLang="zh-CN" sz="1700" dirty="0"/>
          </a:p>
          <a:p>
            <a:r>
              <a:rPr lang="en-US" altLang="zh-CN" sz="1700" dirty="0"/>
              <a:t>Z4=</a:t>
            </a:r>
            <a:r>
              <a:rPr lang="en-US" altLang="zh-CN" sz="1700" dirty="0" err="1"/>
              <a:t>B.iloc</a:t>
            </a:r>
            <a:r>
              <a:rPr lang="en-US" altLang="zh-CN" sz="1700" dirty="0"/>
              <a:t>[D2&lt;=5,5].mean()</a:t>
            </a:r>
            <a:endParaRPr lang="zh-CN" altLang="zh-CN" sz="1700" dirty="0"/>
          </a:p>
          <a:p>
            <a:r>
              <a:rPr lang="en-US" altLang="zh-CN" sz="1700" dirty="0"/>
              <a:t>Z5=</a:t>
            </a:r>
            <a:r>
              <a:rPr lang="en-US" altLang="zh-CN" sz="1700" dirty="0" err="1"/>
              <a:t>B.iloc</a:t>
            </a:r>
            <a:r>
              <a:rPr lang="en-US" altLang="zh-CN" sz="1700" dirty="0"/>
              <a:t>[D2&lt;=5,3].sum()</a:t>
            </a:r>
            <a:endParaRPr lang="zh-CN" altLang="zh-CN" sz="1700" dirty="0"/>
          </a:p>
          <a:p>
            <a:r>
              <a:rPr lang="en-US" altLang="zh-CN" sz="1700" dirty="0"/>
              <a:t>print('Z1= ',Z1)</a:t>
            </a:r>
            <a:endParaRPr lang="zh-CN" altLang="zh-CN" sz="1700" dirty="0"/>
          </a:p>
          <a:p>
            <a:r>
              <a:rPr lang="en-US" altLang="zh-CN" sz="1700" dirty="0"/>
              <a:t>print('Z2= ',Z2)</a:t>
            </a:r>
            <a:endParaRPr lang="zh-CN" altLang="zh-CN" sz="1700" dirty="0"/>
          </a:p>
          <a:p>
            <a:r>
              <a:rPr lang="en-US" altLang="zh-CN" sz="1700" dirty="0"/>
              <a:t>print('Z3= ',Z3)</a:t>
            </a:r>
            <a:endParaRPr lang="zh-CN" altLang="zh-CN" sz="1700" dirty="0"/>
          </a:p>
          <a:p>
            <a:r>
              <a:rPr lang="en-US" altLang="zh-CN" sz="1700" dirty="0"/>
              <a:t>print('Z4= ',Z4)</a:t>
            </a:r>
            <a:endParaRPr lang="zh-CN" altLang="zh-CN" sz="1700" dirty="0"/>
          </a:p>
          <a:p>
            <a:r>
              <a:rPr lang="en-US" altLang="zh-CN" sz="1700" dirty="0"/>
              <a:t>print('Z5= ',Z5)</a:t>
            </a:r>
            <a:endParaRPr lang="zh-CN" altLang="zh-CN" sz="1700" dirty="0"/>
          </a:p>
          <a:p>
            <a:r>
              <a:rPr lang="zh-CN" altLang="zh-CN" sz="1700" dirty="0"/>
              <a:t>执行结果如下所示：</a:t>
            </a:r>
            <a:endParaRPr lang="zh-CN" altLang="zh-CN" sz="1700" dirty="0"/>
          </a:p>
          <a:p>
            <a:r>
              <a:rPr lang="en-US" altLang="zh-CN" sz="1700" dirty="0"/>
              <a:t>Z1=  18</a:t>
            </a:r>
            <a:endParaRPr lang="zh-CN" altLang="zh-CN" sz="1700" dirty="0"/>
          </a:p>
          <a:p>
            <a:r>
              <a:rPr lang="en-US" altLang="zh-CN" sz="1700" dirty="0"/>
              <a:t>Z2=  66.19444444444444</a:t>
            </a:r>
            <a:endParaRPr lang="zh-CN" altLang="zh-CN" sz="1700" dirty="0"/>
          </a:p>
          <a:p>
            <a:r>
              <a:rPr lang="en-US" altLang="zh-CN" sz="1700" dirty="0"/>
              <a:t>Z3=  45</a:t>
            </a:r>
            <a:endParaRPr lang="zh-CN" altLang="zh-CN" sz="1700" dirty="0"/>
          </a:p>
          <a:p>
            <a:r>
              <a:rPr lang="en-US" altLang="zh-CN" sz="1700" dirty="0"/>
              <a:t>Z4=  1302.327115555555</a:t>
            </a:r>
            <a:endParaRPr lang="zh-CN" altLang="zh-CN" sz="1700" dirty="0"/>
          </a:p>
          <a:p>
            <a:r>
              <a:rPr lang="en-US" altLang="zh-CN" sz="1700" dirty="0"/>
              <a:t>Z5=  548</a:t>
            </a:r>
            <a:endParaRPr lang="zh-CN" altLang="zh-CN" sz="17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34594"/>
            <a:ext cx="10601349" cy="504725"/>
          </a:xfrm>
        </p:spPr>
        <p:txBody>
          <a:bodyPr/>
          <a:lstStyle/>
          <a:p>
            <a:r>
              <a:rPr lang="en-US" altLang="zh-CN" b="1" dirty="0" smtClean="0">
                <a:solidFill>
                  <a:schemeClr val="accent2"/>
                </a:solidFill>
              </a:rPr>
              <a:t>8.4.3.1  Z1~Z5</a:t>
            </a:r>
            <a:r>
              <a:rPr lang="zh-CN" altLang="en-US" b="1" dirty="0" smtClean="0">
                <a:solidFill>
                  <a:schemeClr val="accent2"/>
                </a:solidFill>
              </a:rPr>
              <a:t>的计算</a:t>
            </a:r>
            <a:endParaRPr lang="zh-CN" altLang="en-US" dirty="0"/>
          </a:p>
        </p:txBody>
      </p:sp>
      <p:sp>
        <p:nvSpPr>
          <p:cNvPr id="4" name="TextBox 3"/>
          <p:cNvSpPr txBox="1"/>
          <p:nvPr/>
        </p:nvSpPr>
        <p:spPr>
          <a:xfrm>
            <a:off x="49709" y="116632"/>
            <a:ext cx="1296144" cy="369332"/>
          </a:xfrm>
          <a:prstGeom prst="rect">
            <a:avLst/>
          </a:prstGeom>
          <a:noFill/>
        </p:spPr>
        <p:txBody>
          <a:bodyPr wrap="square" rtlCol="0">
            <a:spAutoFit/>
          </a:bodyPr>
          <a:lstStyle/>
          <a:p>
            <a:r>
              <a:rPr lang="en-US" altLang="zh-CN" dirty="0" smtClean="0">
                <a:solidFill>
                  <a:schemeClr val="accent2"/>
                </a:solidFill>
              </a:rPr>
              <a:t>Part 8.4.3</a:t>
            </a:r>
            <a:endParaRPr lang="zh-CN" altLang="en-US" dirty="0">
              <a:solidFill>
                <a:schemeClr val="accent2"/>
              </a:solidFill>
            </a:endParaRPr>
          </a:p>
        </p:txBody>
      </p:sp>
      <p:sp>
        <p:nvSpPr>
          <p:cNvPr id="7" name="矩形 6"/>
          <p:cNvSpPr/>
          <p:nvPr/>
        </p:nvSpPr>
        <p:spPr>
          <a:xfrm>
            <a:off x="985813" y="764704"/>
            <a:ext cx="10585176" cy="645160"/>
          </a:xfrm>
          <a:prstGeom prst="rect">
            <a:avLst/>
          </a:prstGeom>
        </p:spPr>
        <p:txBody>
          <a:bodyPr wrap="square">
            <a:spAutoFit/>
          </a:bodyPr>
          <a:lstStyle/>
          <a:p>
            <a:r>
              <a:rPr lang="zh-CN" altLang="zh-CN" dirty="0" smtClean="0"/>
              <a:t>最后</a:t>
            </a:r>
            <a:r>
              <a:rPr lang="zh-CN" altLang="zh-CN" dirty="0"/>
              <a:t>，</a:t>
            </a:r>
            <a:r>
              <a:rPr lang="zh-CN" altLang="zh-CN" b="1" dirty="0">
                <a:solidFill>
                  <a:srgbClr val="FF0000"/>
                </a:solidFill>
              </a:rPr>
              <a:t>计算所有任务的</a:t>
            </a:r>
            <a:r>
              <a:rPr lang="en-US" altLang="zh-CN" b="1" dirty="0">
                <a:solidFill>
                  <a:srgbClr val="FF0000"/>
                </a:solidFill>
              </a:rPr>
              <a:t>Z1</a:t>
            </a:r>
            <a:r>
              <a:rPr lang="zh-CN" altLang="zh-CN" b="1" dirty="0">
                <a:solidFill>
                  <a:srgbClr val="FF0000"/>
                </a:solidFill>
              </a:rPr>
              <a:t>、</a:t>
            </a:r>
            <a:r>
              <a:rPr lang="en-US" altLang="zh-CN" b="1" dirty="0">
                <a:solidFill>
                  <a:srgbClr val="FF0000"/>
                </a:solidFill>
              </a:rPr>
              <a:t>Z2</a:t>
            </a:r>
            <a:r>
              <a:rPr lang="zh-CN" altLang="zh-CN" b="1" dirty="0">
                <a:solidFill>
                  <a:srgbClr val="FF0000"/>
                </a:solidFill>
              </a:rPr>
              <a:t>、</a:t>
            </a:r>
            <a:r>
              <a:rPr lang="en-US" altLang="zh-CN" b="1" dirty="0">
                <a:solidFill>
                  <a:srgbClr val="FF0000"/>
                </a:solidFill>
              </a:rPr>
              <a:t>Z3</a:t>
            </a:r>
            <a:r>
              <a:rPr lang="zh-CN" altLang="zh-CN" b="1" dirty="0">
                <a:solidFill>
                  <a:srgbClr val="FF0000"/>
                </a:solidFill>
              </a:rPr>
              <a:t>、</a:t>
            </a:r>
            <a:r>
              <a:rPr lang="en-US" altLang="zh-CN" b="1" dirty="0">
                <a:solidFill>
                  <a:srgbClr val="FF0000"/>
                </a:solidFill>
              </a:rPr>
              <a:t>Z4</a:t>
            </a:r>
            <a:r>
              <a:rPr lang="zh-CN" altLang="zh-CN" b="1" dirty="0">
                <a:solidFill>
                  <a:srgbClr val="FF0000"/>
                </a:solidFill>
              </a:rPr>
              <a:t>、</a:t>
            </a:r>
            <a:r>
              <a:rPr lang="en-US" altLang="zh-CN" b="1" dirty="0">
                <a:solidFill>
                  <a:srgbClr val="FF0000"/>
                </a:solidFill>
              </a:rPr>
              <a:t>Z5</a:t>
            </a:r>
            <a:r>
              <a:rPr lang="zh-CN" altLang="zh-CN" dirty="0"/>
              <a:t>。前面介绍了第</a:t>
            </a:r>
            <a:r>
              <a:rPr lang="en-US" altLang="zh-CN" dirty="0"/>
              <a:t>0</a:t>
            </a:r>
            <a:r>
              <a:rPr lang="zh-CN" altLang="zh-CN" dirty="0"/>
              <a:t>个任务点与所有任务（线）、会员（线）之间的计算，在此基础上利用循环即可实现所有任务与所有任务、会员之间的指标计算。示例代码如下：</a:t>
            </a:r>
            <a:endParaRPr lang="zh-CN" altLang="en-US" dirty="0"/>
          </a:p>
        </p:txBody>
      </p:sp>
      <p:sp>
        <p:nvSpPr>
          <p:cNvPr id="10" name="矩形 9"/>
          <p:cNvSpPr/>
          <p:nvPr/>
        </p:nvSpPr>
        <p:spPr>
          <a:xfrm>
            <a:off x="1057821" y="1628800"/>
            <a:ext cx="9803729" cy="5078313"/>
          </a:xfrm>
          <a:prstGeom prst="rect">
            <a:avLst/>
          </a:prstGeom>
        </p:spPr>
        <p:txBody>
          <a:bodyPr wrap="square">
            <a:spAutoFit/>
          </a:bodyPr>
          <a:lstStyle/>
          <a:p>
            <a:r>
              <a:rPr lang="en-US" altLang="zh-CN" dirty="0"/>
              <a:t>import pandas as </a:t>
            </a:r>
            <a:r>
              <a:rPr lang="en-US" altLang="zh-CN" dirty="0" err="1"/>
              <a:t>pd</a:t>
            </a:r>
            <a:r>
              <a:rPr lang="en-US" altLang="zh-CN" dirty="0"/>
              <a:t>     #</a:t>
            </a:r>
            <a:r>
              <a:rPr lang="zh-CN" altLang="zh-CN" dirty="0"/>
              <a:t>导入</a:t>
            </a:r>
            <a:r>
              <a:rPr lang="en-US" altLang="zh-CN" dirty="0"/>
              <a:t>pandas</a:t>
            </a:r>
            <a:r>
              <a:rPr lang="zh-CN" altLang="zh-CN" dirty="0"/>
              <a:t>库</a:t>
            </a:r>
            <a:endParaRPr lang="zh-CN" altLang="zh-CN" dirty="0"/>
          </a:p>
          <a:p>
            <a:r>
              <a:rPr lang="en-US" altLang="zh-CN" dirty="0"/>
              <a:t>import </a:t>
            </a:r>
            <a:r>
              <a:rPr lang="en-US" altLang="zh-CN" dirty="0" err="1"/>
              <a:t>numpy</a:t>
            </a:r>
            <a:r>
              <a:rPr lang="en-US" altLang="zh-CN" dirty="0"/>
              <a:t> as </a:t>
            </a:r>
            <a:r>
              <a:rPr lang="en-US" altLang="zh-CN" dirty="0" err="1"/>
              <a:t>np</a:t>
            </a:r>
            <a:r>
              <a:rPr lang="en-US" altLang="zh-CN" dirty="0"/>
              <a:t>      #</a:t>
            </a:r>
            <a:r>
              <a:rPr lang="zh-CN" altLang="zh-CN" dirty="0"/>
              <a:t>导入</a:t>
            </a:r>
            <a:r>
              <a:rPr lang="en-US" altLang="zh-CN" dirty="0" err="1"/>
              <a:t>numpy</a:t>
            </a:r>
            <a:r>
              <a:rPr lang="zh-CN" altLang="zh-CN" dirty="0"/>
              <a:t>库</a:t>
            </a:r>
            <a:endParaRPr lang="zh-CN" altLang="zh-CN" dirty="0"/>
          </a:p>
          <a:p>
            <a:r>
              <a:rPr lang="en-US" altLang="zh-CN" dirty="0"/>
              <a:t>import math               #</a:t>
            </a:r>
            <a:r>
              <a:rPr lang="zh-CN" altLang="zh-CN" dirty="0"/>
              <a:t>导入数学函数包</a:t>
            </a:r>
            <a:endParaRPr lang="zh-CN" altLang="zh-CN" dirty="0"/>
          </a:p>
          <a:p>
            <a:r>
              <a:rPr lang="en-US" altLang="zh-CN" dirty="0"/>
              <a:t>A=</a:t>
            </a:r>
            <a:r>
              <a:rPr lang="en-US" altLang="zh-CN" dirty="0" err="1"/>
              <a:t>pd.read_excel</a:t>
            </a:r>
            <a:r>
              <a:rPr lang="en-US" altLang="zh-CN" dirty="0"/>
              <a:t>('</a:t>
            </a:r>
            <a:r>
              <a:rPr lang="zh-CN" altLang="zh-CN" dirty="0"/>
              <a:t>附件一：已结束项目任务数据</a:t>
            </a:r>
            <a:r>
              <a:rPr lang="en-US" altLang="zh-CN" dirty="0"/>
              <a:t>.</a:t>
            </a:r>
            <a:r>
              <a:rPr lang="en-US" altLang="zh-CN" dirty="0" err="1"/>
              <a:t>xls</a:t>
            </a:r>
            <a:r>
              <a:rPr lang="en-US" altLang="zh-CN" dirty="0"/>
              <a:t>') </a:t>
            </a:r>
            <a:endParaRPr lang="zh-CN" altLang="zh-CN" dirty="0"/>
          </a:p>
          <a:p>
            <a:r>
              <a:rPr lang="en-US" altLang="zh-CN" dirty="0"/>
              <a:t>B=</a:t>
            </a:r>
            <a:r>
              <a:rPr lang="en-US" altLang="zh-CN" dirty="0" err="1"/>
              <a:t>pd.read_excel</a:t>
            </a:r>
            <a:r>
              <a:rPr lang="en-US" altLang="zh-CN" dirty="0"/>
              <a:t>('</a:t>
            </a:r>
            <a:r>
              <a:rPr lang="zh-CN" altLang="zh-CN" dirty="0"/>
              <a:t>附件二：会员信息数据</a:t>
            </a:r>
            <a:r>
              <a:rPr lang="en-US" altLang="zh-CN" dirty="0"/>
              <a:t>.</a:t>
            </a:r>
            <a:r>
              <a:rPr lang="en-US" altLang="zh-CN" dirty="0" err="1"/>
              <a:t>xlsx</a:t>
            </a:r>
            <a:r>
              <a:rPr lang="en-US" altLang="zh-CN" dirty="0"/>
              <a:t>')</a:t>
            </a:r>
            <a:endParaRPr lang="zh-CN" altLang="zh-CN" dirty="0"/>
          </a:p>
          <a:p>
            <a:r>
              <a:rPr lang="en-US" altLang="zh-CN" dirty="0"/>
              <a:t># </a:t>
            </a:r>
            <a:r>
              <a:rPr lang="zh-CN" altLang="zh-CN" dirty="0"/>
              <a:t>预定义</a:t>
            </a:r>
            <a:r>
              <a:rPr lang="en-US" altLang="zh-CN" dirty="0"/>
              <a:t>,</a:t>
            </a:r>
            <a:r>
              <a:rPr lang="zh-CN" altLang="zh-CN" dirty="0"/>
              <a:t>存放所有任务的指标</a:t>
            </a:r>
            <a:r>
              <a:rPr lang="en-US" altLang="zh-CN" dirty="0"/>
              <a:t>Z1</a:t>
            </a:r>
            <a:r>
              <a:rPr lang="zh-CN" altLang="zh-CN" dirty="0"/>
              <a:t>、</a:t>
            </a:r>
            <a:r>
              <a:rPr lang="en-US" altLang="zh-CN" dirty="0"/>
              <a:t>Z2</a:t>
            </a:r>
            <a:r>
              <a:rPr lang="zh-CN" altLang="zh-CN" dirty="0"/>
              <a:t>、</a:t>
            </a:r>
            <a:r>
              <a:rPr lang="en-US" altLang="zh-CN" dirty="0"/>
              <a:t>Z3</a:t>
            </a:r>
            <a:r>
              <a:rPr lang="zh-CN" altLang="zh-CN" dirty="0"/>
              <a:t>、</a:t>
            </a:r>
            <a:r>
              <a:rPr lang="en-US" altLang="zh-CN" dirty="0"/>
              <a:t>Z4</a:t>
            </a:r>
            <a:r>
              <a:rPr lang="zh-CN" altLang="zh-CN" dirty="0"/>
              <a:t>、</a:t>
            </a:r>
            <a:r>
              <a:rPr lang="en-US" altLang="zh-CN" dirty="0"/>
              <a:t>Z5</a:t>
            </a:r>
            <a:endParaRPr lang="zh-CN" altLang="zh-CN" dirty="0"/>
          </a:p>
          <a:p>
            <a:r>
              <a:rPr lang="en-US" altLang="zh-CN" dirty="0"/>
              <a:t>Z=</a:t>
            </a:r>
            <a:r>
              <a:rPr lang="en-US" altLang="zh-CN" dirty="0" err="1"/>
              <a:t>np.zeros</a:t>
            </a:r>
            <a:r>
              <a:rPr lang="en-US" altLang="zh-CN" dirty="0"/>
              <a:t>((</a:t>
            </a:r>
            <a:r>
              <a:rPr lang="en-US" altLang="zh-CN" dirty="0" err="1"/>
              <a:t>len</a:t>
            </a:r>
            <a:r>
              <a:rPr lang="en-US" altLang="zh-CN" dirty="0"/>
              <a:t>(A),6))</a:t>
            </a:r>
            <a:endParaRPr lang="zh-CN" altLang="zh-CN" dirty="0"/>
          </a:p>
          <a:p>
            <a:r>
              <a:rPr lang="en-US" altLang="zh-CN" dirty="0"/>
              <a:t>for t in range(</a:t>
            </a:r>
            <a:r>
              <a:rPr lang="en-US" altLang="zh-CN" dirty="0" err="1"/>
              <a:t>len</a:t>
            </a:r>
            <a:r>
              <a:rPr lang="en-US" altLang="zh-CN" dirty="0"/>
              <a:t>(A)):</a:t>
            </a:r>
            <a:endParaRPr lang="zh-CN" altLang="zh-CN" dirty="0"/>
          </a:p>
          <a:p>
            <a:r>
              <a:rPr lang="en-US" altLang="zh-CN" dirty="0"/>
              <a:t>    </a:t>
            </a:r>
            <a:r>
              <a:rPr lang="en-US" altLang="zh-CN" dirty="0" err="1"/>
              <a:t>A_Wt</a:t>
            </a:r>
            <a:r>
              <a:rPr lang="en-US" altLang="zh-CN" dirty="0"/>
              <a:t>=</a:t>
            </a:r>
            <a:r>
              <a:rPr lang="en-US" altLang="zh-CN" dirty="0" err="1"/>
              <a:t>A.iloc</a:t>
            </a:r>
            <a:r>
              <a:rPr lang="en-US" altLang="zh-CN" dirty="0"/>
              <a:t>[t,1]  #</a:t>
            </a:r>
            <a:r>
              <a:rPr lang="zh-CN" altLang="zh-CN" dirty="0"/>
              <a:t>第</a:t>
            </a:r>
            <a:r>
              <a:rPr lang="en-US" altLang="zh-CN" dirty="0"/>
              <a:t>t</a:t>
            </a:r>
            <a:r>
              <a:rPr lang="zh-CN" altLang="zh-CN" dirty="0"/>
              <a:t>个任务的维度</a:t>
            </a:r>
            <a:endParaRPr lang="zh-CN" altLang="zh-CN" dirty="0"/>
          </a:p>
          <a:p>
            <a:r>
              <a:rPr lang="en-US" altLang="zh-CN" dirty="0"/>
              <a:t>    </a:t>
            </a:r>
            <a:r>
              <a:rPr lang="en-US" altLang="zh-CN" dirty="0" err="1"/>
              <a:t>A_Jt</a:t>
            </a:r>
            <a:r>
              <a:rPr lang="en-US" altLang="zh-CN" dirty="0"/>
              <a:t>=</a:t>
            </a:r>
            <a:r>
              <a:rPr lang="en-US" altLang="zh-CN" dirty="0" err="1"/>
              <a:t>A.iloc</a:t>
            </a:r>
            <a:r>
              <a:rPr lang="en-US" altLang="zh-CN" dirty="0"/>
              <a:t>[t,2]  #</a:t>
            </a:r>
            <a:r>
              <a:rPr lang="zh-CN" altLang="zh-CN" dirty="0"/>
              <a:t>第</a:t>
            </a:r>
            <a:r>
              <a:rPr lang="en-US" altLang="zh-CN" dirty="0"/>
              <a:t>t</a:t>
            </a:r>
            <a:r>
              <a:rPr lang="zh-CN" altLang="zh-CN" dirty="0"/>
              <a:t>个任务的经度</a:t>
            </a:r>
            <a:endParaRPr lang="zh-CN" altLang="zh-CN" dirty="0"/>
          </a:p>
          <a:p>
            <a:r>
              <a:rPr lang="en-US" altLang="zh-CN" dirty="0"/>
              <a:t>    # </a:t>
            </a:r>
            <a:r>
              <a:rPr lang="zh-CN" altLang="zh-CN" dirty="0"/>
              <a:t>预定义数组</a:t>
            </a:r>
            <a:r>
              <a:rPr lang="en-US" altLang="zh-CN" dirty="0"/>
              <a:t>D1,</a:t>
            </a:r>
            <a:r>
              <a:rPr lang="zh-CN" altLang="zh-CN" dirty="0"/>
              <a:t>用于存放第</a:t>
            </a:r>
            <a:r>
              <a:rPr lang="en-US" altLang="zh-CN" dirty="0"/>
              <a:t>t</a:t>
            </a:r>
            <a:r>
              <a:rPr lang="zh-CN" altLang="zh-CN" dirty="0"/>
              <a:t>个任务与所有任务之间的距离</a:t>
            </a:r>
            <a:endParaRPr lang="zh-CN" altLang="zh-CN" dirty="0"/>
          </a:p>
          <a:p>
            <a:r>
              <a:rPr lang="en-US" altLang="zh-CN" dirty="0"/>
              <a:t>    # </a:t>
            </a:r>
            <a:r>
              <a:rPr lang="zh-CN" altLang="zh-CN" dirty="0"/>
              <a:t>预定义数组</a:t>
            </a:r>
            <a:r>
              <a:rPr lang="en-US" altLang="zh-CN" dirty="0"/>
              <a:t>D2,</a:t>
            </a:r>
            <a:r>
              <a:rPr lang="zh-CN" altLang="zh-CN" dirty="0"/>
              <a:t>用于存放第</a:t>
            </a:r>
            <a:r>
              <a:rPr lang="en-US" altLang="zh-CN" dirty="0"/>
              <a:t>t</a:t>
            </a:r>
            <a:r>
              <a:rPr lang="zh-CN" altLang="zh-CN" dirty="0"/>
              <a:t>个任务与所有会员之间的距离</a:t>
            </a:r>
            <a:endParaRPr lang="zh-CN" altLang="zh-CN" dirty="0"/>
          </a:p>
          <a:p>
            <a:r>
              <a:rPr lang="en-US" altLang="zh-CN" dirty="0"/>
              <a:t>    D1=</a:t>
            </a:r>
            <a:r>
              <a:rPr lang="en-US" altLang="zh-CN" dirty="0" err="1"/>
              <a:t>np.zeros</a:t>
            </a:r>
            <a:r>
              <a:rPr lang="en-US" altLang="zh-CN" dirty="0"/>
              <a:t>((</a:t>
            </a:r>
            <a:r>
              <a:rPr lang="en-US" altLang="zh-CN" dirty="0" err="1"/>
              <a:t>len</a:t>
            </a:r>
            <a:r>
              <a:rPr lang="en-US" altLang="zh-CN" dirty="0"/>
              <a:t>(A)))</a:t>
            </a:r>
            <a:endParaRPr lang="zh-CN" altLang="zh-CN" dirty="0"/>
          </a:p>
          <a:p>
            <a:r>
              <a:rPr lang="en-US" altLang="zh-CN" dirty="0"/>
              <a:t>    D2=</a:t>
            </a:r>
            <a:r>
              <a:rPr lang="en-US" altLang="zh-CN" dirty="0" err="1"/>
              <a:t>np.zeros</a:t>
            </a:r>
            <a:r>
              <a:rPr lang="en-US" altLang="zh-CN" dirty="0"/>
              <a:t>((</a:t>
            </a:r>
            <a:r>
              <a:rPr lang="en-US" altLang="zh-CN" dirty="0" err="1"/>
              <a:t>len</a:t>
            </a:r>
            <a:r>
              <a:rPr lang="en-US" altLang="zh-CN" dirty="0"/>
              <a:t>(B)))</a:t>
            </a:r>
            <a:endParaRPr lang="zh-CN" altLang="zh-CN" dirty="0"/>
          </a:p>
          <a:p>
            <a:r>
              <a:rPr lang="en-US" altLang="zh-CN" dirty="0"/>
              <a:t>    for </a:t>
            </a:r>
            <a:r>
              <a:rPr lang="en-US" altLang="zh-CN" dirty="0" err="1"/>
              <a:t>i</a:t>
            </a:r>
            <a:r>
              <a:rPr lang="en-US" altLang="zh-CN" dirty="0"/>
              <a:t> in range(</a:t>
            </a:r>
            <a:r>
              <a:rPr lang="en-US" altLang="zh-CN" dirty="0" err="1"/>
              <a:t>len</a:t>
            </a:r>
            <a:r>
              <a:rPr lang="en-US" altLang="zh-CN" dirty="0"/>
              <a:t>(A)):</a:t>
            </a:r>
            <a:endParaRPr lang="zh-CN" altLang="zh-CN" dirty="0"/>
          </a:p>
          <a:p>
            <a:r>
              <a:rPr lang="en-US" altLang="zh-CN" dirty="0"/>
              <a:t>       </a:t>
            </a:r>
            <a:r>
              <a:rPr lang="en-US" altLang="zh-CN" dirty="0" err="1"/>
              <a:t>A_Wi</a:t>
            </a:r>
            <a:r>
              <a:rPr lang="en-US" altLang="zh-CN" dirty="0"/>
              <a:t>=</a:t>
            </a:r>
            <a:r>
              <a:rPr lang="en-US" altLang="zh-CN" dirty="0" err="1"/>
              <a:t>A.iloc</a:t>
            </a:r>
            <a:r>
              <a:rPr lang="en-US" altLang="zh-CN" dirty="0"/>
              <a:t>[i,1]  #</a:t>
            </a:r>
            <a:r>
              <a:rPr lang="zh-CN" altLang="zh-CN" dirty="0"/>
              <a:t>第</a:t>
            </a:r>
            <a:r>
              <a:rPr lang="en-US" altLang="zh-CN" dirty="0" err="1"/>
              <a:t>i</a:t>
            </a:r>
            <a:r>
              <a:rPr lang="zh-CN" altLang="zh-CN" dirty="0"/>
              <a:t>个任务的维度</a:t>
            </a:r>
            <a:endParaRPr lang="zh-CN" altLang="zh-CN" dirty="0"/>
          </a:p>
          <a:p>
            <a:r>
              <a:rPr lang="en-US" altLang="zh-CN" dirty="0"/>
              <a:t>       </a:t>
            </a:r>
            <a:r>
              <a:rPr lang="en-US" altLang="zh-CN" dirty="0" err="1"/>
              <a:t>A_Ji</a:t>
            </a:r>
            <a:r>
              <a:rPr lang="en-US" altLang="zh-CN" dirty="0"/>
              <a:t>=</a:t>
            </a:r>
            <a:r>
              <a:rPr lang="en-US" altLang="zh-CN" dirty="0" err="1"/>
              <a:t>A.iloc</a:t>
            </a:r>
            <a:r>
              <a:rPr lang="en-US" altLang="zh-CN" dirty="0"/>
              <a:t>[i,2]  #</a:t>
            </a:r>
            <a:r>
              <a:rPr lang="zh-CN" altLang="zh-CN" dirty="0"/>
              <a:t>第</a:t>
            </a:r>
            <a:r>
              <a:rPr lang="en-US" altLang="zh-CN" dirty="0" err="1"/>
              <a:t>i</a:t>
            </a:r>
            <a:r>
              <a:rPr lang="zh-CN" altLang="zh-CN" dirty="0"/>
              <a:t>个任务的经度</a:t>
            </a:r>
            <a:endParaRPr lang="zh-CN" altLang="zh-CN" dirty="0"/>
          </a:p>
          <a:p>
            <a:r>
              <a:rPr lang="en-US" altLang="zh-CN" dirty="0"/>
              <a:t>       </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34594"/>
            <a:ext cx="10601349" cy="504725"/>
          </a:xfrm>
        </p:spPr>
        <p:txBody>
          <a:bodyPr/>
          <a:lstStyle/>
          <a:p>
            <a:r>
              <a:rPr lang="en-US" altLang="zh-CN" b="1" dirty="0" smtClean="0">
                <a:solidFill>
                  <a:schemeClr val="accent2"/>
                </a:solidFill>
              </a:rPr>
              <a:t>8.4.3.1  Z1~Z5</a:t>
            </a:r>
            <a:r>
              <a:rPr lang="zh-CN" altLang="en-US" b="1" dirty="0" smtClean="0">
                <a:solidFill>
                  <a:schemeClr val="accent2"/>
                </a:solidFill>
              </a:rPr>
              <a:t>的计算</a:t>
            </a:r>
            <a:endParaRPr lang="zh-CN" altLang="en-US" dirty="0"/>
          </a:p>
        </p:txBody>
      </p:sp>
      <p:sp>
        <p:nvSpPr>
          <p:cNvPr id="4" name="TextBox 3"/>
          <p:cNvSpPr txBox="1"/>
          <p:nvPr/>
        </p:nvSpPr>
        <p:spPr>
          <a:xfrm>
            <a:off x="49709" y="116632"/>
            <a:ext cx="1296144" cy="369332"/>
          </a:xfrm>
          <a:prstGeom prst="rect">
            <a:avLst/>
          </a:prstGeom>
          <a:noFill/>
        </p:spPr>
        <p:txBody>
          <a:bodyPr wrap="square" rtlCol="0">
            <a:spAutoFit/>
          </a:bodyPr>
          <a:lstStyle/>
          <a:p>
            <a:r>
              <a:rPr lang="en-US" altLang="zh-CN" dirty="0" smtClean="0">
                <a:solidFill>
                  <a:schemeClr val="accent2"/>
                </a:solidFill>
              </a:rPr>
              <a:t>Part 8.4.3</a:t>
            </a:r>
            <a:endParaRPr lang="zh-CN" altLang="en-US" dirty="0">
              <a:solidFill>
                <a:schemeClr val="accent2"/>
              </a:solidFill>
            </a:endParaRPr>
          </a:p>
        </p:txBody>
      </p:sp>
      <p:sp>
        <p:nvSpPr>
          <p:cNvPr id="3" name="矩形 2"/>
          <p:cNvSpPr/>
          <p:nvPr/>
        </p:nvSpPr>
        <p:spPr>
          <a:xfrm>
            <a:off x="337741" y="836712"/>
            <a:ext cx="7776864" cy="4801314"/>
          </a:xfrm>
          <a:prstGeom prst="rect">
            <a:avLst/>
          </a:prstGeom>
        </p:spPr>
        <p:txBody>
          <a:bodyPr wrap="square">
            <a:spAutoFit/>
          </a:bodyPr>
          <a:lstStyle/>
          <a:p>
            <a:r>
              <a:rPr lang="en-US" altLang="zh-CN" dirty="0"/>
              <a:t>#</a:t>
            </a:r>
            <a:r>
              <a:rPr lang="zh-CN" altLang="zh-CN" dirty="0"/>
              <a:t>第</a:t>
            </a:r>
            <a:r>
              <a:rPr lang="en-US" altLang="zh-CN" dirty="0"/>
              <a:t>t</a:t>
            </a:r>
            <a:r>
              <a:rPr lang="zh-CN" altLang="zh-CN" dirty="0"/>
              <a:t>个任务到第</a:t>
            </a:r>
            <a:r>
              <a:rPr lang="en-US" altLang="zh-CN" dirty="0" err="1"/>
              <a:t>i</a:t>
            </a:r>
            <a:r>
              <a:rPr lang="zh-CN" altLang="zh-CN" dirty="0"/>
              <a:t>个任务之间的距离</a:t>
            </a:r>
            <a:endParaRPr lang="zh-CN" altLang="zh-CN" dirty="0"/>
          </a:p>
          <a:p>
            <a:r>
              <a:rPr lang="en-US" altLang="zh-CN" dirty="0"/>
              <a:t>       d1=111.19*</a:t>
            </a:r>
            <a:r>
              <a:rPr lang="en-US" altLang="zh-CN" dirty="0" err="1"/>
              <a:t>math.sqrt</a:t>
            </a:r>
            <a:r>
              <a:rPr lang="en-US" altLang="zh-CN" dirty="0"/>
              <a:t>((</a:t>
            </a:r>
            <a:r>
              <a:rPr lang="en-US" altLang="zh-CN" dirty="0" err="1"/>
              <a:t>A_Wt-A_Wi</a:t>
            </a:r>
            <a:r>
              <a:rPr lang="en-US" altLang="zh-CN" dirty="0"/>
              <a:t>)**2+(</a:t>
            </a:r>
            <a:r>
              <a:rPr lang="en-US" altLang="zh-CN" dirty="0" err="1"/>
              <a:t>A_Jt-A_Ji</a:t>
            </a:r>
            <a:r>
              <a:rPr lang="en-US" altLang="zh-CN" dirty="0"/>
              <a:t>)**2*</a:t>
            </a:r>
            <a:endParaRPr lang="zh-CN" altLang="zh-CN" dirty="0"/>
          </a:p>
          <a:p>
            <a:r>
              <a:rPr lang="en-US" altLang="zh-CN" dirty="0"/>
              <a:t>          </a:t>
            </a:r>
            <a:r>
              <a:rPr lang="en-US" altLang="zh-CN" dirty="0" err="1"/>
              <a:t>math.cos</a:t>
            </a:r>
            <a:r>
              <a:rPr lang="en-US" altLang="zh-CN" dirty="0"/>
              <a:t>((</a:t>
            </a:r>
            <a:r>
              <a:rPr lang="en-US" altLang="zh-CN" dirty="0" err="1"/>
              <a:t>A_Wt+A_Wi</a:t>
            </a:r>
            <a:r>
              <a:rPr lang="en-US" altLang="zh-CN" dirty="0"/>
              <a:t>)*</a:t>
            </a:r>
            <a:r>
              <a:rPr lang="en-US" altLang="zh-CN" dirty="0" err="1"/>
              <a:t>math.pi</a:t>
            </a:r>
            <a:r>
              <a:rPr lang="en-US" altLang="zh-CN" dirty="0"/>
              <a:t>/180)**2);  </a:t>
            </a:r>
            <a:endParaRPr lang="zh-CN" altLang="zh-CN" dirty="0"/>
          </a:p>
          <a:p>
            <a:r>
              <a:rPr lang="en-US" altLang="zh-CN" dirty="0"/>
              <a:t>       D1[</a:t>
            </a:r>
            <a:r>
              <a:rPr lang="en-US" altLang="zh-CN" dirty="0" err="1"/>
              <a:t>i</a:t>
            </a:r>
            <a:r>
              <a:rPr lang="en-US" altLang="zh-CN" dirty="0"/>
              <a:t>]=d1</a:t>
            </a:r>
            <a:endParaRPr lang="zh-CN" altLang="zh-CN" dirty="0"/>
          </a:p>
          <a:p>
            <a:r>
              <a:rPr lang="en-US" altLang="zh-CN" dirty="0"/>
              <a:t>    for k in range(</a:t>
            </a:r>
            <a:r>
              <a:rPr lang="en-US" altLang="zh-CN" dirty="0" err="1"/>
              <a:t>len</a:t>
            </a:r>
            <a:r>
              <a:rPr lang="en-US" altLang="zh-CN" dirty="0"/>
              <a:t>(B)):</a:t>
            </a:r>
            <a:endParaRPr lang="zh-CN" altLang="zh-CN" dirty="0"/>
          </a:p>
          <a:p>
            <a:r>
              <a:rPr lang="en-US" altLang="zh-CN" dirty="0"/>
              <a:t>       </a:t>
            </a:r>
            <a:r>
              <a:rPr lang="en-US" altLang="zh-CN" dirty="0" smtClean="0"/>
              <a:t>  </a:t>
            </a:r>
            <a:r>
              <a:rPr lang="en-US" altLang="zh-CN" dirty="0" err="1" smtClean="0"/>
              <a:t>B_Wk</a:t>
            </a:r>
            <a:r>
              <a:rPr lang="en-US" altLang="zh-CN" dirty="0" smtClean="0"/>
              <a:t>=</a:t>
            </a:r>
            <a:r>
              <a:rPr lang="en-US" altLang="zh-CN" dirty="0" err="1" smtClean="0"/>
              <a:t>B.iloc</a:t>
            </a:r>
            <a:r>
              <a:rPr lang="en-US" altLang="zh-CN" dirty="0" smtClean="0"/>
              <a:t>[k,1</a:t>
            </a:r>
            <a:r>
              <a:rPr lang="en-US" altLang="zh-CN" dirty="0"/>
              <a:t>]          #</a:t>
            </a:r>
            <a:r>
              <a:rPr lang="zh-CN" altLang="zh-CN" dirty="0"/>
              <a:t>第</a:t>
            </a:r>
            <a:r>
              <a:rPr lang="en-US" altLang="zh-CN" dirty="0"/>
              <a:t>k</a:t>
            </a:r>
            <a:r>
              <a:rPr lang="zh-CN" altLang="zh-CN" dirty="0"/>
              <a:t>个会员的维度</a:t>
            </a:r>
            <a:endParaRPr lang="zh-CN" altLang="zh-CN" dirty="0"/>
          </a:p>
          <a:p>
            <a:r>
              <a:rPr lang="en-US" altLang="zh-CN" dirty="0"/>
              <a:t>       </a:t>
            </a:r>
            <a:r>
              <a:rPr lang="en-US" altLang="zh-CN" dirty="0" smtClean="0"/>
              <a:t>  </a:t>
            </a:r>
            <a:r>
              <a:rPr lang="en-US" altLang="zh-CN" dirty="0" err="1" smtClean="0"/>
              <a:t>B_Jk</a:t>
            </a:r>
            <a:r>
              <a:rPr lang="en-US" altLang="zh-CN" dirty="0" smtClean="0"/>
              <a:t>=</a:t>
            </a:r>
            <a:r>
              <a:rPr lang="en-US" altLang="zh-CN" dirty="0" err="1" smtClean="0"/>
              <a:t>B.iloc</a:t>
            </a:r>
            <a:r>
              <a:rPr lang="en-US" altLang="zh-CN" dirty="0" smtClean="0"/>
              <a:t>[k,2</a:t>
            </a:r>
            <a:r>
              <a:rPr lang="en-US" altLang="zh-CN" dirty="0"/>
              <a:t>]  #</a:t>
            </a:r>
            <a:r>
              <a:rPr lang="zh-CN" altLang="zh-CN" dirty="0"/>
              <a:t>第</a:t>
            </a:r>
            <a:r>
              <a:rPr lang="en-US" altLang="zh-CN" dirty="0"/>
              <a:t>k</a:t>
            </a:r>
            <a:r>
              <a:rPr lang="zh-CN" altLang="zh-CN" dirty="0"/>
              <a:t>个会员的经度</a:t>
            </a:r>
            <a:endParaRPr lang="zh-CN" altLang="zh-CN" dirty="0"/>
          </a:p>
          <a:p>
            <a:r>
              <a:rPr lang="en-US" altLang="zh-CN" dirty="0"/>
              <a:t>       </a:t>
            </a:r>
            <a:r>
              <a:rPr lang="en-US" altLang="zh-CN" dirty="0" smtClean="0"/>
              <a:t>  #</a:t>
            </a:r>
            <a:r>
              <a:rPr lang="zh-CN" altLang="zh-CN" dirty="0"/>
              <a:t>第</a:t>
            </a:r>
            <a:r>
              <a:rPr lang="en-US" altLang="zh-CN" dirty="0"/>
              <a:t>q</a:t>
            </a:r>
            <a:r>
              <a:rPr lang="zh-CN" altLang="zh-CN" dirty="0"/>
              <a:t>个任务到第</a:t>
            </a:r>
            <a:r>
              <a:rPr lang="en-US" altLang="zh-CN" dirty="0"/>
              <a:t>k</a:t>
            </a:r>
            <a:r>
              <a:rPr lang="zh-CN" altLang="zh-CN" dirty="0"/>
              <a:t>个会员之间的距离</a:t>
            </a:r>
            <a:endParaRPr lang="zh-CN" altLang="zh-CN" dirty="0"/>
          </a:p>
          <a:p>
            <a:r>
              <a:rPr lang="en-US" altLang="zh-CN" dirty="0"/>
              <a:t>       </a:t>
            </a:r>
            <a:r>
              <a:rPr lang="en-US" altLang="zh-CN" dirty="0" smtClean="0"/>
              <a:t>  d2=111.19*</a:t>
            </a:r>
            <a:r>
              <a:rPr lang="en-US" altLang="zh-CN" dirty="0" err="1" smtClean="0"/>
              <a:t>math.sqrt</a:t>
            </a:r>
            <a:r>
              <a:rPr lang="en-US" altLang="zh-CN" dirty="0"/>
              <a:t>((</a:t>
            </a:r>
            <a:r>
              <a:rPr lang="en-US" altLang="zh-CN" dirty="0" err="1"/>
              <a:t>A_Wt-B_Wk</a:t>
            </a:r>
            <a:r>
              <a:rPr lang="en-US" altLang="zh-CN" dirty="0"/>
              <a:t>)**2+(</a:t>
            </a:r>
            <a:r>
              <a:rPr lang="en-US" altLang="zh-CN" dirty="0" err="1" smtClean="0"/>
              <a:t>A_Jt-B_Jk</a:t>
            </a:r>
            <a:r>
              <a:rPr lang="en-US" altLang="zh-CN" dirty="0"/>
              <a:t>)**2*</a:t>
            </a:r>
            <a:endParaRPr lang="zh-CN" altLang="zh-CN" dirty="0"/>
          </a:p>
          <a:p>
            <a:r>
              <a:rPr lang="en-US" altLang="zh-CN" dirty="0"/>
              <a:t>          </a:t>
            </a:r>
            <a:r>
              <a:rPr lang="en-US" altLang="zh-CN" dirty="0" err="1"/>
              <a:t>math.cos</a:t>
            </a:r>
            <a:r>
              <a:rPr lang="en-US" altLang="zh-CN" dirty="0"/>
              <a:t>((</a:t>
            </a:r>
            <a:r>
              <a:rPr lang="en-US" altLang="zh-CN" dirty="0" err="1"/>
              <a:t>A_Wt+B_Wk</a:t>
            </a:r>
            <a:r>
              <a:rPr lang="en-US" altLang="zh-CN" dirty="0"/>
              <a:t>)*</a:t>
            </a:r>
            <a:r>
              <a:rPr lang="en-US" altLang="zh-CN" dirty="0" err="1"/>
              <a:t>math.pi</a:t>
            </a:r>
            <a:r>
              <a:rPr lang="en-US" altLang="zh-CN" dirty="0"/>
              <a:t>/180)**2); </a:t>
            </a:r>
            <a:endParaRPr lang="zh-CN" altLang="zh-CN" dirty="0"/>
          </a:p>
          <a:p>
            <a:r>
              <a:rPr lang="en-US" altLang="zh-CN" dirty="0"/>
              <a:t>       </a:t>
            </a:r>
            <a:r>
              <a:rPr lang="en-US" altLang="zh-CN" dirty="0" smtClean="0"/>
              <a:t>  D2[k</a:t>
            </a:r>
            <a:r>
              <a:rPr lang="en-US" altLang="zh-CN" dirty="0"/>
              <a:t>]=d2</a:t>
            </a:r>
            <a:endParaRPr lang="zh-CN" altLang="zh-CN" dirty="0"/>
          </a:p>
          <a:p>
            <a:r>
              <a:rPr lang="en-US" altLang="zh-CN" dirty="0"/>
              <a:t>    Z[t,0]=t</a:t>
            </a:r>
            <a:endParaRPr lang="zh-CN" altLang="zh-CN" dirty="0"/>
          </a:p>
          <a:p>
            <a:r>
              <a:rPr lang="en-US" altLang="zh-CN" dirty="0"/>
              <a:t>    Z[t,1]=</a:t>
            </a:r>
            <a:r>
              <a:rPr lang="en-US" altLang="zh-CN" dirty="0" err="1"/>
              <a:t>len</a:t>
            </a:r>
            <a:r>
              <a:rPr lang="en-US" altLang="zh-CN" dirty="0"/>
              <a:t>(D1[D1&lt;=5])</a:t>
            </a:r>
            <a:endParaRPr lang="zh-CN" altLang="zh-CN" dirty="0"/>
          </a:p>
          <a:p>
            <a:r>
              <a:rPr lang="en-US" altLang="zh-CN" dirty="0"/>
              <a:t>    Z[t,2]=</a:t>
            </a:r>
            <a:r>
              <a:rPr lang="en-US" altLang="zh-CN" dirty="0" err="1"/>
              <a:t>A.iloc</a:t>
            </a:r>
            <a:r>
              <a:rPr lang="en-US" altLang="zh-CN" dirty="0"/>
              <a:t>[D1&lt;=5,3].mean()</a:t>
            </a:r>
            <a:endParaRPr lang="zh-CN" altLang="zh-CN" dirty="0"/>
          </a:p>
          <a:p>
            <a:r>
              <a:rPr lang="en-US" altLang="zh-CN" dirty="0"/>
              <a:t>    Z[t,3]=</a:t>
            </a:r>
            <a:r>
              <a:rPr lang="en-US" altLang="zh-CN" dirty="0" err="1"/>
              <a:t>len</a:t>
            </a:r>
            <a:r>
              <a:rPr lang="en-US" altLang="zh-CN" dirty="0"/>
              <a:t>(D2[D2&lt;=5])</a:t>
            </a:r>
            <a:endParaRPr lang="zh-CN" altLang="zh-CN" dirty="0"/>
          </a:p>
          <a:p>
            <a:r>
              <a:rPr lang="en-US" altLang="zh-CN" dirty="0"/>
              <a:t>    Z[t,4]=</a:t>
            </a:r>
            <a:r>
              <a:rPr lang="en-US" altLang="zh-CN" dirty="0" err="1"/>
              <a:t>B.iloc</a:t>
            </a:r>
            <a:r>
              <a:rPr lang="en-US" altLang="zh-CN" dirty="0"/>
              <a:t>[D2&lt;=5,5].mean()</a:t>
            </a:r>
            <a:endParaRPr lang="zh-CN" altLang="zh-CN" dirty="0"/>
          </a:p>
          <a:p>
            <a:r>
              <a:rPr lang="en-US" altLang="zh-CN" dirty="0"/>
              <a:t>    Z[t,5]=</a:t>
            </a:r>
            <a:r>
              <a:rPr lang="en-US" altLang="zh-CN" dirty="0" err="1"/>
              <a:t>B.iloc</a:t>
            </a:r>
            <a:r>
              <a:rPr lang="en-US" altLang="zh-CN" dirty="0"/>
              <a:t>[D2&lt;=5,3].sum()</a:t>
            </a:r>
            <a:endParaRPr lang="zh-CN" altLang="zh-CN" dirty="0"/>
          </a:p>
        </p:txBody>
      </p:sp>
      <p:sp>
        <p:nvSpPr>
          <p:cNvPr id="5" name="矩形 4"/>
          <p:cNvSpPr/>
          <p:nvPr/>
        </p:nvSpPr>
        <p:spPr>
          <a:xfrm>
            <a:off x="625773" y="5796553"/>
            <a:ext cx="6096000" cy="584775"/>
          </a:xfrm>
          <a:prstGeom prst="rect">
            <a:avLst/>
          </a:prstGeom>
        </p:spPr>
        <p:txBody>
          <a:bodyPr>
            <a:spAutoFit/>
          </a:bodyPr>
          <a:lstStyle/>
          <a:p>
            <a:r>
              <a:rPr lang="zh-CN" altLang="zh-CN" sz="1600" dirty="0"/>
              <a:t>执行结果（部分）如图</a:t>
            </a:r>
            <a:r>
              <a:rPr lang="en-US" altLang="zh-CN" sz="1600" dirty="0"/>
              <a:t>8-6</a:t>
            </a:r>
            <a:r>
              <a:rPr lang="zh-CN" altLang="zh-CN" sz="1600" dirty="0"/>
              <a:t>所示。其中第</a:t>
            </a:r>
            <a:r>
              <a:rPr lang="en-US" altLang="zh-CN" sz="1600" dirty="0"/>
              <a:t>0</a:t>
            </a:r>
            <a:r>
              <a:rPr lang="zh-CN" altLang="zh-CN" sz="1600" dirty="0"/>
              <a:t>列为任务编号，第</a:t>
            </a:r>
            <a:r>
              <a:rPr lang="en-US" altLang="zh-CN" sz="1600" dirty="0"/>
              <a:t>1~</a:t>
            </a:r>
            <a:r>
              <a:rPr lang="zh-CN" altLang="zh-CN" sz="1600" dirty="0"/>
              <a:t>第</a:t>
            </a:r>
            <a:r>
              <a:rPr lang="en-US" altLang="zh-CN" sz="1600" dirty="0"/>
              <a:t>5</a:t>
            </a:r>
            <a:r>
              <a:rPr lang="zh-CN" altLang="zh-CN" sz="1600" dirty="0"/>
              <a:t>列依次为</a:t>
            </a:r>
            <a:r>
              <a:rPr lang="en-US" altLang="zh-CN" sz="1600" dirty="0"/>
              <a:t>Z1~Z5.</a:t>
            </a:r>
            <a:endParaRPr lang="zh-CN" altLang="en-US" sz="1600" dirty="0"/>
          </a:p>
        </p:txBody>
      </p:sp>
      <p:pic>
        <p:nvPicPr>
          <p:cNvPr id="11266" name="图片 56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63278" y="2204864"/>
            <a:ext cx="5095743"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762677" y="5085184"/>
            <a:ext cx="750526" cy="369332"/>
          </a:xfrm>
          <a:prstGeom prst="rect">
            <a:avLst/>
          </a:prstGeom>
        </p:spPr>
        <p:txBody>
          <a:bodyPr wrap="none">
            <a:spAutoFit/>
          </a:bodyPr>
          <a:lstStyle/>
          <a:p>
            <a:r>
              <a:rPr lang="zh-CN" altLang="zh-CN" dirty="0"/>
              <a:t> </a:t>
            </a:r>
            <a:r>
              <a:rPr lang="zh-CN" altLang="zh-CN" sz="1600" dirty="0"/>
              <a:t>图</a:t>
            </a:r>
            <a:r>
              <a:rPr lang="en-US" altLang="zh-CN" sz="1600" dirty="0"/>
              <a:t>8-6</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34594"/>
            <a:ext cx="10601349" cy="504725"/>
          </a:xfrm>
        </p:spPr>
        <p:txBody>
          <a:bodyPr/>
          <a:lstStyle/>
          <a:p>
            <a:r>
              <a:rPr lang="en-US" altLang="zh-CN" b="1" dirty="0" smtClean="0">
                <a:solidFill>
                  <a:schemeClr val="accent2"/>
                </a:solidFill>
              </a:rPr>
              <a:t>8.4.3.2  Z6~Z12</a:t>
            </a:r>
            <a:r>
              <a:rPr lang="zh-CN" altLang="en-US" b="1" dirty="0" smtClean="0">
                <a:solidFill>
                  <a:schemeClr val="accent2"/>
                </a:solidFill>
              </a:rPr>
              <a:t>的计算</a:t>
            </a:r>
            <a:endParaRPr lang="zh-CN" altLang="en-US" dirty="0"/>
          </a:p>
        </p:txBody>
      </p:sp>
      <p:sp>
        <p:nvSpPr>
          <p:cNvPr id="4" name="TextBox 3"/>
          <p:cNvSpPr txBox="1"/>
          <p:nvPr/>
        </p:nvSpPr>
        <p:spPr>
          <a:xfrm>
            <a:off x="49709" y="116632"/>
            <a:ext cx="1296144" cy="369332"/>
          </a:xfrm>
          <a:prstGeom prst="rect">
            <a:avLst/>
          </a:prstGeom>
          <a:noFill/>
        </p:spPr>
        <p:txBody>
          <a:bodyPr wrap="square" rtlCol="0">
            <a:spAutoFit/>
          </a:bodyPr>
          <a:lstStyle/>
          <a:p>
            <a:r>
              <a:rPr lang="en-US" altLang="zh-CN" dirty="0" smtClean="0">
                <a:solidFill>
                  <a:srgbClr val="FFFFFF"/>
                </a:solidFill>
              </a:rPr>
              <a:t>Part 8.4.3</a:t>
            </a:r>
            <a:endParaRPr lang="zh-CN" altLang="en-US" dirty="0">
              <a:solidFill>
                <a:srgbClr val="FFFFFF"/>
              </a:solidFill>
            </a:endParaRPr>
          </a:p>
        </p:txBody>
      </p:sp>
      <p:sp>
        <p:nvSpPr>
          <p:cNvPr id="3" name="矩形 2"/>
          <p:cNvSpPr/>
          <p:nvPr/>
        </p:nvSpPr>
        <p:spPr>
          <a:xfrm>
            <a:off x="769789" y="620688"/>
            <a:ext cx="10369152" cy="829945"/>
          </a:xfrm>
          <a:prstGeom prst="rect">
            <a:avLst/>
          </a:prstGeom>
        </p:spPr>
        <p:txBody>
          <a:bodyPr wrap="square">
            <a:spAutoFit/>
          </a:bodyPr>
          <a:lstStyle/>
          <a:p>
            <a:r>
              <a:rPr lang="zh-CN" altLang="en-US" sz="1600" dirty="0"/>
              <a:t>实际上，</a:t>
            </a:r>
            <a:r>
              <a:rPr lang="en-US" altLang="zh-CN" sz="1600" dirty="0"/>
              <a:t>Z6~Z12</a:t>
            </a:r>
            <a:r>
              <a:rPr lang="zh-CN" altLang="en-US" sz="1600" dirty="0"/>
              <a:t>是对</a:t>
            </a:r>
            <a:r>
              <a:rPr lang="en-US" altLang="zh-CN" sz="1600" dirty="0"/>
              <a:t>Z5</a:t>
            </a:r>
            <a:r>
              <a:rPr lang="zh-CN" altLang="en-US" sz="1600" dirty="0"/>
              <a:t>作进一步的划分，即划分为</a:t>
            </a:r>
            <a:r>
              <a:rPr lang="en-US" altLang="zh-CN" sz="1600" dirty="0"/>
              <a:t>7</a:t>
            </a:r>
            <a:r>
              <a:rPr lang="zh-CN" altLang="en-US" sz="1600" dirty="0"/>
              <a:t>个时段。因此，</a:t>
            </a:r>
            <a:r>
              <a:rPr lang="en-US" altLang="zh-CN" sz="1600" b="1" dirty="0">
                <a:solidFill>
                  <a:srgbClr val="FF0000"/>
                </a:solidFill>
              </a:rPr>
              <a:t>Z6~Z12</a:t>
            </a:r>
            <a:r>
              <a:rPr lang="zh-CN" altLang="en-US" sz="1600" b="1" dirty="0">
                <a:solidFill>
                  <a:srgbClr val="FF0000"/>
                </a:solidFill>
              </a:rPr>
              <a:t>的计算方法与</a:t>
            </a:r>
            <a:r>
              <a:rPr lang="en-US" altLang="zh-CN" sz="1600" b="1" dirty="0">
                <a:solidFill>
                  <a:srgbClr val="FF0000"/>
                </a:solidFill>
              </a:rPr>
              <a:t>Z5</a:t>
            </a:r>
            <a:r>
              <a:rPr lang="zh-CN" altLang="en-US" sz="1600" b="1" dirty="0">
                <a:solidFill>
                  <a:srgbClr val="FF0000"/>
                </a:solidFill>
              </a:rPr>
              <a:t>类似，区别在于逻辑索引位置需要进一步定位到所在的时段</a:t>
            </a:r>
            <a:r>
              <a:rPr lang="zh-CN" altLang="en-US" sz="1600" dirty="0"/>
              <a:t>。为了便于使用，我们对定位时段的逻辑编写成函数的形式。函数定义示例代码如下（存放在</a:t>
            </a:r>
            <a:r>
              <a:rPr lang="en-US" altLang="zh-CN" sz="1600" dirty="0"/>
              <a:t>fun.py</a:t>
            </a:r>
            <a:r>
              <a:rPr lang="zh-CN" altLang="en-US" sz="1600" dirty="0"/>
              <a:t>文件中）：</a:t>
            </a:r>
            <a:endParaRPr lang="zh-CN" altLang="en-US" sz="1600" dirty="0"/>
          </a:p>
        </p:txBody>
      </p:sp>
      <p:sp>
        <p:nvSpPr>
          <p:cNvPr id="5" name="矩形 4"/>
          <p:cNvSpPr/>
          <p:nvPr/>
        </p:nvSpPr>
        <p:spPr>
          <a:xfrm>
            <a:off x="769789" y="1484784"/>
            <a:ext cx="10297144" cy="1815882"/>
          </a:xfrm>
          <a:prstGeom prst="rect">
            <a:avLst/>
          </a:prstGeom>
        </p:spPr>
        <p:txBody>
          <a:bodyPr wrap="square">
            <a:spAutoFit/>
          </a:bodyPr>
          <a:lstStyle/>
          <a:p>
            <a:r>
              <a:rPr lang="en-US" altLang="zh-CN" sz="1600" dirty="0"/>
              <a:t>import </a:t>
            </a:r>
            <a:r>
              <a:rPr lang="en-US" altLang="zh-CN" sz="1600" dirty="0" err="1"/>
              <a:t>datetime</a:t>
            </a:r>
            <a:endParaRPr lang="zh-CN" altLang="zh-CN" sz="1600" dirty="0"/>
          </a:p>
          <a:p>
            <a:r>
              <a:rPr lang="en-US" altLang="zh-CN" sz="1600" dirty="0" err="1"/>
              <a:t>def</a:t>
            </a:r>
            <a:r>
              <a:rPr lang="en-US" altLang="zh-CN" sz="1600" dirty="0"/>
              <a:t> </a:t>
            </a:r>
            <a:r>
              <a:rPr lang="en-US" altLang="zh-CN" sz="1600" dirty="0" err="1"/>
              <a:t>find_I</a:t>
            </a:r>
            <a:r>
              <a:rPr lang="en-US" altLang="zh-CN" sz="1600" dirty="0"/>
              <a:t>(h1,m1,h2,m2,D2,B):</a:t>
            </a:r>
            <a:endParaRPr lang="zh-CN" altLang="zh-CN" sz="1600" dirty="0"/>
          </a:p>
          <a:p>
            <a:r>
              <a:rPr lang="en-US" altLang="zh-CN" sz="1600" dirty="0"/>
              <a:t>   I1=</a:t>
            </a:r>
            <a:r>
              <a:rPr lang="en-US" altLang="zh-CN" sz="1600" dirty="0" err="1"/>
              <a:t>B.iloc</a:t>
            </a:r>
            <a:r>
              <a:rPr lang="en-US" altLang="zh-CN" sz="1600" dirty="0"/>
              <a:t>[:,4].values&gt;=</a:t>
            </a:r>
            <a:r>
              <a:rPr lang="en-US" altLang="zh-CN" sz="1600" dirty="0" err="1"/>
              <a:t>datetime.time</a:t>
            </a:r>
            <a:r>
              <a:rPr lang="en-US" altLang="zh-CN" sz="1600" dirty="0"/>
              <a:t>(h1,m1)</a:t>
            </a:r>
            <a:endParaRPr lang="zh-CN" altLang="zh-CN" sz="1600" dirty="0"/>
          </a:p>
          <a:p>
            <a:r>
              <a:rPr lang="en-US" altLang="zh-CN" sz="1600" dirty="0"/>
              <a:t>   I2=</a:t>
            </a:r>
            <a:r>
              <a:rPr lang="en-US" altLang="zh-CN" sz="1600" dirty="0" err="1"/>
              <a:t>B.iloc</a:t>
            </a:r>
            <a:r>
              <a:rPr lang="en-US" altLang="zh-CN" sz="1600" dirty="0"/>
              <a:t>[:,4].values&lt;=</a:t>
            </a:r>
            <a:r>
              <a:rPr lang="en-US" altLang="zh-CN" sz="1600" dirty="0" err="1"/>
              <a:t>datetime.time</a:t>
            </a:r>
            <a:r>
              <a:rPr lang="en-US" altLang="zh-CN" sz="1600" dirty="0"/>
              <a:t>(h2,m2)</a:t>
            </a:r>
            <a:endParaRPr lang="zh-CN" altLang="zh-CN" sz="1600" dirty="0"/>
          </a:p>
          <a:p>
            <a:r>
              <a:rPr lang="en-US" altLang="zh-CN" sz="1600" dirty="0"/>
              <a:t>   I3=D2&lt;=5</a:t>
            </a:r>
            <a:endParaRPr lang="zh-CN" altLang="zh-CN" sz="1600" dirty="0"/>
          </a:p>
          <a:p>
            <a:r>
              <a:rPr lang="en-US" altLang="zh-CN" sz="1600" dirty="0"/>
              <a:t>   I=I1&amp;I2&amp;I3</a:t>
            </a:r>
            <a:endParaRPr lang="zh-CN" altLang="zh-CN" sz="1600" dirty="0"/>
          </a:p>
          <a:p>
            <a:r>
              <a:rPr lang="en-US" altLang="zh-CN" sz="1600" dirty="0"/>
              <a:t>   return I</a:t>
            </a:r>
            <a:endParaRPr lang="zh-CN" altLang="zh-CN" sz="1600" dirty="0"/>
          </a:p>
        </p:txBody>
      </p:sp>
      <p:sp>
        <p:nvSpPr>
          <p:cNvPr id="6" name="矩形 5"/>
          <p:cNvSpPr/>
          <p:nvPr/>
        </p:nvSpPr>
        <p:spPr>
          <a:xfrm>
            <a:off x="841797" y="3429000"/>
            <a:ext cx="10297144" cy="3570208"/>
          </a:xfrm>
          <a:prstGeom prst="rect">
            <a:avLst/>
          </a:prstGeom>
        </p:spPr>
        <p:txBody>
          <a:bodyPr wrap="square">
            <a:spAutoFit/>
          </a:bodyPr>
          <a:lstStyle/>
          <a:p>
            <a:r>
              <a:rPr lang="zh-CN" altLang="zh-CN" sz="1600" dirty="0"/>
              <a:t>其中函数的输入参数为时段开始时间（小时</a:t>
            </a:r>
            <a:r>
              <a:rPr lang="en-US" altLang="zh-CN" sz="1600" dirty="0"/>
              <a:t>h1</a:t>
            </a:r>
            <a:r>
              <a:rPr lang="zh-CN" altLang="zh-CN" sz="1600" dirty="0"/>
              <a:t>、分钟</a:t>
            </a:r>
            <a:r>
              <a:rPr lang="en-US" altLang="zh-CN" sz="1600" dirty="0"/>
              <a:t>m1</a:t>
            </a:r>
            <a:r>
              <a:rPr lang="zh-CN" altLang="zh-CN" sz="1600" dirty="0"/>
              <a:t>）、结束时间（小时</a:t>
            </a:r>
            <a:r>
              <a:rPr lang="en-US" altLang="zh-CN" sz="1600" dirty="0"/>
              <a:t>h2</a:t>
            </a:r>
            <a:r>
              <a:rPr lang="zh-CN" altLang="zh-CN" sz="1600" dirty="0"/>
              <a:t>、分钟</a:t>
            </a:r>
            <a:r>
              <a:rPr lang="en-US" altLang="zh-CN" sz="1600" dirty="0"/>
              <a:t>m2</a:t>
            </a:r>
            <a:r>
              <a:rPr lang="zh-CN" altLang="zh-CN" sz="1600" dirty="0"/>
              <a:t>）</a:t>
            </a:r>
            <a:r>
              <a:rPr lang="en-US" altLang="zh-CN" sz="1600" dirty="0"/>
              <a:t>,</a:t>
            </a:r>
            <a:r>
              <a:rPr lang="zh-CN" altLang="zh-CN" sz="1600" dirty="0"/>
              <a:t>给定某个任务到所有会员之间的距离</a:t>
            </a:r>
            <a:r>
              <a:rPr lang="en-US" altLang="zh-CN" sz="1600" dirty="0"/>
              <a:t>D2</a:t>
            </a:r>
            <a:r>
              <a:rPr lang="zh-CN" altLang="zh-CN" sz="1600" dirty="0"/>
              <a:t>和会员数据</a:t>
            </a:r>
            <a:r>
              <a:rPr lang="en-US" altLang="zh-CN" sz="1600" dirty="0"/>
              <a:t>B</a:t>
            </a:r>
            <a:r>
              <a:rPr lang="zh-CN" altLang="zh-CN" sz="1600" dirty="0"/>
              <a:t>，返回值为对应时段的逻辑索引值。下面以第</a:t>
            </a:r>
            <a:r>
              <a:rPr lang="en-US" altLang="zh-CN" sz="1600" dirty="0"/>
              <a:t>0</a:t>
            </a:r>
            <a:r>
              <a:rPr lang="zh-CN" altLang="zh-CN" sz="1600" dirty="0"/>
              <a:t>个任务为例，计算</a:t>
            </a:r>
            <a:r>
              <a:rPr lang="en-US" altLang="zh-CN" sz="1600" dirty="0"/>
              <a:t>Z5~Z12</a:t>
            </a:r>
            <a:r>
              <a:rPr lang="zh-CN" altLang="zh-CN" sz="1600" dirty="0"/>
              <a:t>，按照前面的分析，</a:t>
            </a:r>
            <a:r>
              <a:rPr lang="en-US" altLang="zh-CN" sz="1600" dirty="0"/>
              <a:t>Z5</a:t>
            </a:r>
            <a:r>
              <a:rPr lang="zh-CN" altLang="zh-CN" sz="1600" dirty="0"/>
              <a:t>应该等于</a:t>
            </a:r>
            <a:r>
              <a:rPr lang="en-US" altLang="zh-CN" sz="1600" dirty="0"/>
              <a:t>Z6~Z12</a:t>
            </a:r>
            <a:r>
              <a:rPr lang="zh-CN" altLang="zh-CN" sz="1600" dirty="0"/>
              <a:t>之和，示例代码如下</a:t>
            </a:r>
            <a:r>
              <a:rPr lang="zh-CN" altLang="zh-CN" sz="1600" dirty="0" smtClean="0"/>
              <a:t>：</a:t>
            </a:r>
            <a:endParaRPr lang="en-US" altLang="zh-CN" sz="1600" dirty="0" smtClean="0"/>
          </a:p>
          <a:p>
            <a:r>
              <a:rPr lang="en-US" altLang="zh-CN" sz="1600" dirty="0"/>
              <a:t>import pandas as </a:t>
            </a:r>
            <a:r>
              <a:rPr lang="en-US" altLang="zh-CN" sz="1600" dirty="0" err="1"/>
              <a:t>pd</a:t>
            </a:r>
            <a:r>
              <a:rPr lang="en-US" altLang="zh-CN" sz="1600" dirty="0"/>
              <a:t>     #</a:t>
            </a:r>
            <a:r>
              <a:rPr lang="zh-CN" altLang="en-US" sz="1600" dirty="0"/>
              <a:t>导入</a:t>
            </a:r>
            <a:r>
              <a:rPr lang="en-US" altLang="zh-CN" sz="1600" dirty="0"/>
              <a:t>pandas</a:t>
            </a:r>
            <a:r>
              <a:rPr lang="zh-CN" altLang="en-US" sz="1600" dirty="0"/>
              <a:t>库</a:t>
            </a:r>
            <a:endParaRPr lang="zh-CN" altLang="en-US" sz="1600" dirty="0"/>
          </a:p>
          <a:p>
            <a:r>
              <a:rPr lang="en-US" altLang="zh-CN" sz="1600" dirty="0"/>
              <a:t>import </a:t>
            </a:r>
            <a:r>
              <a:rPr lang="en-US" altLang="zh-CN" sz="1600" dirty="0" err="1"/>
              <a:t>numpy</a:t>
            </a:r>
            <a:r>
              <a:rPr lang="en-US" altLang="zh-CN" sz="1600" dirty="0"/>
              <a:t> as </a:t>
            </a:r>
            <a:r>
              <a:rPr lang="en-US" altLang="zh-CN" sz="1600" dirty="0" err="1"/>
              <a:t>np</a:t>
            </a:r>
            <a:r>
              <a:rPr lang="en-US" altLang="zh-CN" sz="1600" dirty="0"/>
              <a:t>      #</a:t>
            </a:r>
            <a:r>
              <a:rPr lang="zh-CN" altLang="en-US" sz="1600" dirty="0"/>
              <a:t>导入</a:t>
            </a:r>
            <a:r>
              <a:rPr lang="en-US" altLang="zh-CN" sz="1600" dirty="0" err="1"/>
              <a:t>nmypy</a:t>
            </a:r>
            <a:r>
              <a:rPr lang="zh-CN" altLang="en-US" sz="1600" dirty="0"/>
              <a:t>库</a:t>
            </a:r>
            <a:endParaRPr lang="zh-CN" altLang="en-US" sz="1600" dirty="0"/>
          </a:p>
          <a:p>
            <a:r>
              <a:rPr lang="en-US" altLang="zh-CN" sz="1600" dirty="0"/>
              <a:t>import math             #</a:t>
            </a:r>
            <a:r>
              <a:rPr lang="zh-CN" altLang="en-US" sz="1600" dirty="0"/>
              <a:t>导入数学函数模</a:t>
            </a:r>
            <a:endParaRPr lang="zh-CN" altLang="en-US" sz="1600" dirty="0"/>
          </a:p>
          <a:p>
            <a:r>
              <a:rPr lang="en-US" altLang="zh-CN" sz="1600" dirty="0"/>
              <a:t>import fun              #</a:t>
            </a:r>
            <a:r>
              <a:rPr lang="zh-CN" altLang="en-US" sz="1600" dirty="0"/>
              <a:t>导入定义的函数</a:t>
            </a:r>
            <a:endParaRPr lang="zh-CN" altLang="en-US" sz="1600" dirty="0"/>
          </a:p>
          <a:p>
            <a:r>
              <a:rPr lang="en-US" altLang="zh-CN" sz="1600" dirty="0"/>
              <a:t>A=</a:t>
            </a:r>
            <a:r>
              <a:rPr lang="en-US" altLang="zh-CN" sz="1600" dirty="0" err="1"/>
              <a:t>pd.read_excel</a:t>
            </a:r>
            <a:r>
              <a:rPr lang="en-US" altLang="zh-CN" sz="1600" dirty="0"/>
              <a:t>('</a:t>
            </a:r>
            <a:r>
              <a:rPr lang="zh-CN" altLang="en-US" sz="1600" dirty="0"/>
              <a:t>附件一：已结束项目任务数据</a:t>
            </a:r>
            <a:r>
              <a:rPr lang="en-US" altLang="zh-CN" sz="1600" dirty="0"/>
              <a:t>.</a:t>
            </a:r>
            <a:r>
              <a:rPr lang="en-US" altLang="zh-CN" sz="1600" dirty="0" err="1"/>
              <a:t>xls</a:t>
            </a:r>
            <a:r>
              <a:rPr lang="en-US" altLang="zh-CN" sz="1600" dirty="0"/>
              <a:t>') </a:t>
            </a:r>
            <a:endParaRPr lang="en-US" altLang="zh-CN" sz="1600" dirty="0"/>
          </a:p>
          <a:p>
            <a:r>
              <a:rPr lang="en-US" altLang="zh-CN" sz="1600" dirty="0"/>
              <a:t>B=</a:t>
            </a:r>
            <a:r>
              <a:rPr lang="en-US" altLang="zh-CN" sz="1600" dirty="0" err="1"/>
              <a:t>pd.read_excel</a:t>
            </a:r>
            <a:r>
              <a:rPr lang="en-US" altLang="zh-CN" sz="1600" dirty="0"/>
              <a:t>('</a:t>
            </a:r>
            <a:r>
              <a:rPr lang="zh-CN" altLang="en-US" sz="1600" dirty="0"/>
              <a:t>附件二：会员信息数据</a:t>
            </a:r>
            <a:r>
              <a:rPr lang="en-US" altLang="zh-CN" sz="1600" dirty="0"/>
              <a:t>.</a:t>
            </a:r>
            <a:r>
              <a:rPr lang="en-US" altLang="zh-CN" sz="1600" dirty="0" err="1"/>
              <a:t>xlsx</a:t>
            </a:r>
            <a:r>
              <a:rPr lang="en-US" altLang="zh-CN" sz="1600" dirty="0"/>
              <a:t>')</a:t>
            </a:r>
            <a:endParaRPr lang="en-US" altLang="zh-CN" sz="1600" dirty="0"/>
          </a:p>
          <a:p>
            <a:r>
              <a:rPr lang="en-US" altLang="zh-CN" sz="1600" dirty="0"/>
              <a:t>Z=</a:t>
            </a:r>
            <a:r>
              <a:rPr lang="en-US" altLang="zh-CN" sz="1600" dirty="0" err="1"/>
              <a:t>np.zeros</a:t>
            </a:r>
            <a:r>
              <a:rPr lang="en-US" altLang="zh-CN" sz="1600" dirty="0"/>
              <a:t>((</a:t>
            </a:r>
            <a:r>
              <a:rPr lang="en-US" altLang="zh-CN" sz="1600" dirty="0" err="1"/>
              <a:t>len</a:t>
            </a:r>
            <a:r>
              <a:rPr lang="en-US" altLang="zh-CN" sz="1600" dirty="0"/>
              <a:t>(A),13))</a:t>
            </a:r>
            <a:endParaRPr lang="en-US" altLang="zh-CN" sz="1600" dirty="0"/>
          </a:p>
          <a:p>
            <a:r>
              <a:rPr lang="en-US" altLang="zh-CN" sz="1600" dirty="0"/>
              <a:t>A_W0=</a:t>
            </a:r>
            <a:r>
              <a:rPr lang="en-US" altLang="zh-CN" sz="1600" dirty="0" err="1"/>
              <a:t>A.iloc</a:t>
            </a:r>
            <a:r>
              <a:rPr lang="en-US" altLang="zh-CN" sz="1600" dirty="0"/>
              <a:t>[0,1]  #</a:t>
            </a:r>
            <a:r>
              <a:rPr lang="zh-CN" altLang="en-US" sz="1600" dirty="0"/>
              <a:t>第</a:t>
            </a:r>
            <a:r>
              <a:rPr lang="en-US" altLang="zh-CN" sz="1600" dirty="0"/>
              <a:t>0</a:t>
            </a:r>
            <a:r>
              <a:rPr lang="zh-CN" altLang="en-US" sz="1600" dirty="0"/>
              <a:t>个任务的维度</a:t>
            </a:r>
            <a:endParaRPr lang="zh-CN" altLang="en-US" sz="1600" dirty="0"/>
          </a:p>
          <a:p>
            <a:r>
              <a:rPr lang="en-US" altLang="zh-CN" sz="1600" dirty="0"/>
              <a:t>A_J0=</a:t>
            </a:r>
            <a:r>
              <a:rPr lang="en-US" altLang="zh-CN" sz="1600" dirty="0" err="1"/>
              <a:t>A.iloc</a:t>
            </a:r>
            <a:r>
              <a:rPr lang="en-US" altLang="zh-CN" sz="1600" dirty="0"/>
              <a:t>[0,2]  #</a:t>
            </a:r>
            <a:r>
              <a:rPr lang="zh-CN" altLang="en-US" sz="1600" dirty="0"/>
              <a:t>第</a:t>
            </a:r>
            <a:r>
              <a:rPr lang="en-US" altLang="zh-CN" sz="1600" dirty="0"/>
              <a:t>0</a:t>
            </a:r>
            <a:r>
              <a:rPr lang="zh-CN" altLang="en-US" sz="1600" dirty="0"/>
              <a:t>个任务的经度</a:t>
            </a:r>
            <a:endParaRPr lang="zh-CN" altLang="en-US" sz="1600" dirty="0"/>
          </a:p>
          <a:p>
            <a:r>
              <a:rPr lang="en-US" altLang="zh-CN" sz="1600" dirty="0"/>
              <a:t>D2=</a:t>
            </a:r>
            <a:r>
              <a:rPr lang="en-US" altLang="zh-CN" sz="1600" dirty="0" err="1"/>
              <a:t>np.zeros</a:t>
            </a:r>
            <a:r>
              <a:rPr lang="en-US" altLang="zh-CN" sz="1600" dirty="0"/>
              <a:t>((</a:t>
            </a:r>
            <a:r>
              <a:rPr lang="en-US" altLang="zh-CN" sz="1600" dirty="0" err="1"/>
              <a:t>len</a:t>
            </a:r>
            <a:r>
              <a:rPr lang="en-US" altLang="zh-CN" sz="1600" dirty="0"/>
              <a:t>(B))) #</a:t>
            </a:r>
            <a:r>
              <a:rPr lang="zh-CN" altLang="en-US" sz="1600" dirty="0"/>
              <a:t>预定义，第</a:t>
            </a:r>
            <a:r>
              <a:rPr lang="en-US" altLang="zh-CN" sz="1600" dirty="0"/>
              <a:t>0</a:t>
            </a:r>
            <a:r>
              <a:rPr lang="zh-CN" altLang="en-US" sz="1600" dirty="0"/>
              <a:t>个任务与所有会员之间的距离</a:t>
            </a:r>
            <a:endParaRPr lang="zh-CN" altLang="en-US" sz="1600" dirty="0"/>
          </a:p>
          <a:p>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34594"/>
            <a:ext cx="10601349" cy="504725"/>
          </a:xfrm>
        </p:spPr>
        <p:txBody>
          <a:bodyPr/>
          <a:lstStyle/>
          <a:p>
            <a:r>
              <a:rPr lang="en-US" altLang="zh-CN" b="1" dirty="0" smtClean="0">
                <a:solidFill>
                  <a:schemeClr val="accent2"/>
                </a:solidFill>
              </a:rPr>
              <a:t>8.4.3.2  Z6~Z12</a:t>
            </a:r>
            <a:r>
              <a:rPr lang="zh-CN" altLang="en-US" b="1" dirty="0" smtClean="0">
                <a:solidFill>
                  <a:schemeClr val="accent2"/>
                </a:solidFill>
              </a:rPr>
              <a:t>的计算</a:t>
            </a:r>
            <a:endParaRPr lang="zh-CN" altLang="en-US" dirty="0"/>
          </a:p>
        </p:txBody>
      </p:sp>
      <p:sp>
        <p:nvSpPr>
          <p:cNvPr id="4" name="TextBox 3"/>
          <p:cNvSpPr txBox="1"/>
          <p:nvPr/>
        </p:nvSpPr>
        <p:spPr>
          <a:xfrm>
            <a:off x="49709" y="116632"/>
            <a:ext cx="1296144" cy="369332"/>
          </a:xfrm>
          <a:prstGeom prst="rect">
            <a:avLst/>
          </a:prstGeom>
          <a:noFill/>
        </p:spPr>
        <p:txBody>
          <a:bodyPr wrap="square" rtlCol="0">
            <a:spAutoFit/>
          </a:bodyPr>
          <a:lstStyle/>
          <a:p>
            <a:r>
              <a:rPr lang="en-US" altLang="zh-CN" dirty="0" smtClean="0">
                <a:solidFill>
                  <a:srgbClr val="FFFFFF"/>
                </a:solidFill>
              </a:rPr>
              <a:t>Part 8.4.3</a:t>
            </a:r>
            <a:endParaRPr lang="zh-CN" altLang="en-US" dirty="0">
              <a:solidFill>
                <a:srgbClr val="FFFFFF"/>
              </a:solidFill>
            </a:endParaRPr>
          </a:p>
        </p:txBody>
      </p:sp>
      <p:sp>
        <p:nvSpPr>
          <p:cNvPr id="3" name="矩形 2"/>
          <p:cNvSpPr/>
          <p:nvPr/>
        </p:nvSpPr>
        <p:spPr>
          <a:xfrm>
            <a:off x="1201837" y="764704"/>
            <a:ext cx="9217024" cy="6120680"/>
          </a:xfrm>
          <a:prstGeom prst="rect">
            <a:avLst/>
          </a:prstGeom>
        </p:spPr>
        <p:txBody>
          <a:bodyPr wrap="square">
            <a:spAutoFit/>
          </a:bodyPr>
          <a:lstStyle/>
          <a:p>
            <a:r>
              <a:rPr lang="en-US" altLang="zh-CN" dirty="0"/>
              <a:t>for k in range(</a:t>
            </a:r>
            <a:r>
              <a:rPr lang="en-US" altLang="zh-CN" dirty="0" err="1"/>
              <a:t>len</a:t>
            </a:r>
            <a:r>
              <a:rPr lang="en-US" altLang="zh-CN" dirty="0"/>
              <a:t>(B)):</a:t>
            </a:r>
            <a:endParaRPr lang="en-US" altLang="zh-CN" dirty="0"/>
          </a:p>
          <a:p>
            <a:r>
              <a:rPr lang="en-US" altLang="zh-CN" dirty="0"/>
              <a:t>    </a:t>
            </a:r>
            <a:r>
              <a:rPr lang="en-US" altLang="zh-CN" dirty="0" err="1"/>
              <a:t>B_Wk</a:t>
            </a:r>
            <a:r>
              <a:rPr lang="en-US" altLang="zh-CN" dirty="0"/>
              <a:t>=</a:t>
            </a:r>
            <a:r>
              <a:rPr lang="en-US" altLang="zh-CN" dirty="0" err="1"/>
              <a:t>B.iloc</a:t>
            </a:r>
            <a:r>
              <a:rPr lang="en-US" altLang="zh-CN" dirty="0"/>
              <a:t>[k,1]   #</a:t>
            </a:r>
            <a:r>
              <a:rPr lang="zh-CN" altLang="en-US" dirty="0"/>
              <a:t>第</a:t>
            </a:r>
            <a:r>
              <a:rPr lang="en-US" altLang="zh-CN" dirty="0"/>
              <a:t>k</a:t>
            </a:r>
            <a:r>
              <a:rPr lang="zh-CN" altLang="en-US" dirty="0"/>
              <a:t>个会员的维度</a:t>
            </a:r>
            <a:endParaRPr lang="zh-CN" altLang="en-US" dirty="0"/>
          </a:p>
          <a:p>
            <a:r>
              <a:rPr lang="zh-CN" altLang="en-US" dirty="0"/>
              <a:t>    </a:t>
            </a:r>
            <a:r>
              <a:rPr lang="en-US" altLang="zh-CN" dirty="0" err="1"/>
              <a:t>B_Jk</a:t>
            </a:r>
            <a:r>
              <a:rPr lang="en-US" altLang="zh-CN" dirty="0"/>
              <a:t>=</a:t>
            </a:r>
            <a:r>
              <a:rPr lang="en-US" altLang="zh-CN" dirty="0" err="1"/>
              <a:t>B.iloc</a:t>
            </a:r>
            <a:r>
              <a:rPr lang="en-US" altLang="zh-CN" dirty="0"/>
              <a:t>[k,2]   #</a:t>
            </a:r>
            <a:r>
              <a:rPr lang="zh-CN" altLang="en-US" dirty="0"/>
              <a:t>第</a:t>
            </a:r>
            <a:r>
              <a:rPr lang="en-US" altLang="zh-CN" dirty="0"/>
              <a:t>k</a:t>
            </a:r>
            <a:r>
              <a:rPr lang="zh-CN" altLang="en-US" dirty="0"/>
              <a:t>个会员的经度</a:t>
            </a:r>
            <a:endParaRPr lang="zh-CN" altLang="en-US" dirty="0"/>
          </a:p>
          <a:p>
            <a:r>
              <a:rPr lang="zh-CN" altLang="en-US" dirty="0"/>
              <a:t>    </a:t>
            </a:r>
            <a:r>
              <a:rPr lang="en-US" altLang="zh-CN" dirty="0"/>
              <a:t>d2=111.19*</a:t>
            </a:r>
            <a:r>
              <a:rPr lang="en-US" altLang="zh-CN" dirty="0" err="1"/>
              <a:t>math.sqrt</a:t>
            </a:r>
            <a:r>
              <a:rPr lang="en-US" altLang="zh-CN" dirty="0"/>
              <a:t>((A_W0-B_Wk)**2+(A_J0-B_Jk)**2*</a:t>
            </a:r>
            <a:endParaRPr lang="en-US" altLang="zh-CN" dirty="0"/>
          </a:p>
          <a:p>
            <a:r>
              <a:rPr lang="en-US" altLang="zh-CN" dirty="0"/>
              <a:t>       </a:t>
            </a:r>
            <a:r>
              <a:rPr lang="en-US" altLang="zh-CN" dirty="0" err="1"/>
              <a:t>math.cos</a:t>
            </a:r>
            <a:r>
              <a:rPr lang="en-US" altLang="zh-CN" dirty="0"/>
              <a:t>((A_W0+B_Wk)*</a:t>
            </a:r>
            <a:r>
              <a:rPr lang="en-US" altLang="zh-CN" dirty="0" err="1"/>
              <a:t>math.pi</a:t>
            </a:r>
            <a:r>
              <a:rPr lang="en-US" altLang="zh-CN" dirty="0"/>
              <a:t>/180)**2);</a:t>
            </a:r>
            <a:endParaRPr lang="en-US" altLang="zh-CN" dirty="0"/>
          </a:p>
          <a:p>
            <a:r>
              <a:rPr lang="en-US" altLang="zh-CN" dirty="0"/>
              <a:t>    D2[k]=d2</a:t>
            </a:r>
            <a:endParaRPr lang="en-US" altLang="zh-CN" dirty="0"/>
          </a:p>
          <a:p>
            <a:r>
              <a:rPr lang="en-US" altLang="zh-CN" dirty="0"/>
              <a:t>Z5=</a:t>
            </a:r>
            <a:r>
              <a:rPr lang="en-US" altLang="zh-CN" dirty="0" err="1"/>
              <a:t>B.iloc</a:t>
            </a:r>
            <a:r>
              <a:rPr lang="en-US" altLang="zh-CN" dirty="0"/>
              <a:t>[D2&lt;=5,3].sum()</a:t>
            </a:r>
            <a:endParaRPr lang="en-US" altLang="zh-CN" dirty="0"/>
          </a:p>
          <a:p>
            <a:r>
              <a:rPr lang="en-US" altLang="zh-CN" dirty="0"/>
              <a:t>Z6=</a:t>
            </a:r>
            <a:r>
              <a:rPr lang="en-US" altLang="zh-CN" dirty="0" err="1"/>
              <a:t>B.iloc</a:t>
            </a:r>
            <a:r>
              <a:rPr lang="en-US" altLang="zh-CN" dirty="0"/>
              <a:t>[</a:t>
            </a:r>
            <a:r>
              <a:rPr lang="en-US" altLang="zh-CN" dirty="0" err="1"/>
              <a:t>fun.find_I</a:t>
            </a:r>
            <a:r>
              <a:rPr lang="en-US" altLang="zh-CN" dirty="0"/>
              <a:t>(6,30,6,30,D2,B),3].sum()</a:t>
            </a:r>
            <a:endParaRPr lang="en-US" altLang="zh-CN" dirty="0"/>
          </a:p>
          <a:p>
            <a:r>
              <a:rPr lang="en-US" altLang="zh-CN" dirty="0"/>
              <a:t>Z7=</a:t>
            </a:r>
            <a:r>
              <a:rPr lang="en-US" altLang="zh-CN" dirty="0" err="1"/>
              <a:t>B.iloc</a:t>
            </a:r>
            <a:r>
              <a:rPr lang="en-US" altLang="zh-CN" dirty="0"/>
              <a:t>[</a:t>
            </a:r>
            <a:r>
              <a:rPr lang="en-US" altLang="zh-CN" dirty="0" err="1"/>
              <a:t>fun.find_I</a:t>
            </a:r>
            <a:r>
              <a:rPr lang="en-US" altLang="zh-CN" dirty="0"/>
              <a:t>(6,33,6,45,D2,B),3].sum()</a:t>
            </a:r>
            <a:endParaRPr lang="en-US" altLang="zh-CN" dirty="0"/>
          </a:p>
          <a:p>
            <a:r>
              <a:rPr lang="en-US" altLang="zh-CN" dirty="0"/>
              <a:t>Z8=</a:t>
            </a:r>
            <a:r>
              <a:rPr lang="en-US" altLang="zh-CN" dirty="0" err="1"/>
              <a:t>B.iloc</a:t>
            </a:r>
            <a:r>
              <a:rPr lang="en-US" altLang="zh-CN" dirty="0"/>
              <a:t>[</a:t>
            </a:r>
            <a:r>
              <a:rPr lang="en-US" altLang="zh-CN" dirty="0" err="1"/>
              <a:t>fun.find_I</a:t>
            </a:r>
            <a:r>
              <a:rPr lang="en-US" altLang="zh-CN" dirty="0"/>
              <a:t>(6,48,7,3,D2,B),3].sum()</a:t>
            </a:r>
            <a:endParaRPr lang="en-US" altLang="zh-CN" dirty="0"/>
          </a:p>
          <a:p>
            <a:r>
              <a:rPr lang="en-US" altLang="zh-CN" dirty="0"/>
              <a:t>Z9=</a:t>
            </a:r>
            <a:r>
              <a:rPr lang="en-US" altLang="zh-CN" dirty="0" err="1"/>
              <a:t>B.iloc</a:t>
            </a:r>
            <a:r>
              <a:rPr lang="en-US" altLang="zh-CN" dirty="0"/>
              <a:t>[</a:t>
            </a:r>
            <a:r>
              <a:rPr lang="en-US" altLang="zh-CN" dirty="0" err="1"/>
              <a:t>fun.find_I</a:t>
            </a:r>
            <a:r>
              <a:rPr lang="en-US" altLang="zh-CN" dirty="0"/>
              <a:t>(7,6,7,21,D2,B),3].sum()</a:t>
            </a:r>
            <a:endParaRPr lang="en-US" altLang="zh-CN" dirty="0"/>
          </a:p>
          <a:p>
            <a:r>
              <a:rPr lang="en-US" altLang="zh-CN" dirty="0"/>
              <a:t>Z10=</a:t>
            </a:r>
            <a:r>
              <a:rPr lang="en-US" altLang="zh-CN" dirty="0" err="1"/>
              <a:t>B.iloc</a:t>
            </a:r>
            <a:r>
              <a:rPr lang="en-US" altLang="zh-CN" dirty="0"/>
              <a:t>[</a:t>
            </a:r>
            <a:r>
              <a:rPr lang="en-US" altLang="zh-CN" dirty="0" err="1"/>
              <a:t>fun.find_I</a:t>
            </a:r>
            <a:r>
              <a:rPr lang="en-US" altLang="zh-CN" dirty="0"/>
              <a:t>(7,24,7,39,D2,B),3].sum()</a:t>
            </a:r>
            <a:endParaRPr lang="en-US" altLang="zh-CN" dirty="0"/>
          </a:p>
          <a:p>
            <a:r>
              <a:rPr lang="en-US" altLang="zh-CN" dirty="0"/>
              <a:t>Z11=</a:t>
            </a:r>
            <a:r>
              <a:rPr lang="en-US" altLang="zh-CN" dirty="0" err="1"/>
              <a:t>B.iloc</a:t>
            </a:r>
            <a:r>
              <a:rPr lang="en-US" altLang="zh-CN" dirty="0"/>
              <a:t>[</a:t>
            </a:r>
            <a:r>
              <a:rPr lang="en-US" altLang="zh-CN" dirty="0" err="1"/>
              <a:t>fun.find_I</a:t>
            </a:r>
            <a:r>
              <a:rPr lang="en-US" altLang="zh-CN" dirty="0"/>
              <a:t>(7,42,7,57,D2,B),3].sum()</a:t>
            </a:r>
            <a:endParaRPr lang="en-US" altLang="zh-CN" dirty="0"/>
          </a:p>
          <a:p>
            <a:r>
              <a:rPr lang="en-US" altLang="zh-CN" dirty="0"/>
              <a:t>Z12=</a:t>
            </a:r>
            <a:r>
              <a:rPr lang="en-US" altLang="zh-CN" dirty="0" err="1"/>
              <a:t>B.iloc</a:t>
            </a:r>
            <a:r>
              <a:rPr lang="en-US" altLang="zh-CN" dirty="0"/>
              <a:t>[</a:t>
            </a:r>
            <a:r>
              <a:rPr lang="en-US" altLang="zh-CN" dirty="0" err="1"/>
              <a:t>fun.find_I</a:t>
            </a:r>
            <a:r>
              <a:rPr lang="en-US" altLang="zh-CN" dirty="0"/>
              <a:t>(8,0,8,0,D2,B),3].sum()</a:t>
            </a:r>
            <a:endParaRPr lang="en-US" altLang="zh-CN" dirty="0"/>
          </a:p>
          <a:p>
            <a:r>
              <a:rPr lang="en-US" altLang="zh-CN" dirty="0"/>
              <a:t>Z6_12=sum([Z6,Z7,Z8,Z9,Z10,Z11,Z12])</a:t>
            </a:r>
            <a:endParaRPr lang="en-US" altLang="zh-CN" dirty="0"/>
          </a:p>
          <a:p>
            <a:r>
              <a:rPr lang="en-US" altLang="zh-CN" dirty="0"/>
              <a:t>print('Z5= ',Z5)</a:t>
            </a:r>
            <a:endParaRPr lang="en-US" altLang="zh-CN" dirty="0"/>
          </a:p>
          <a:p>
            <a:r>
              <a:rPr lang="en-US" altLang="zh-CN" dirty="0"/>
              <a:t>print('sum(Z6~Z12)=',Z6_12)</a:t>
            </a:r>
            <a:endParaRPr lang="en-US" altLang="zh-CN" dirty="0"/>
          </a:p>
          <a:p>
            <a:endParaRPr lang="en-US" altLang="zh-CN" dirty="0"/>
          </a:p>
          <a:p>
            <a:r>
              <a:rPr lang="zh-CN" altLang="en-US" dirty="0"/>
              <a:t>执行结果如下：</a:t>
            </a:r>
            <a:endParaRPr lang="zh-CN" altLang="en-US" dirty="0"/>
          </a:p>
          <a:p>
            <a:r>
              <a:rPr lang="en-US" altLang="zh-CN" dirty="0"/>
              <a:t>Z5=  548</a:t>
            </a:r>
            <a:endParaRPr lang="en-US" altLang="zh-CN" dirty="0"/>
          </a:p>
          <a:p>
            <a:r>
              <a:rPr lang="en-US" altLang="zh-CN" dirty="0"/>
              <a:t>sum(Z6~Z12)= 548</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34594"/>
            <a:ext cx="10601349" cy="504725"/>
          </a:xfrm>
        </p:spPr>
        <p:txBody>
          <a:bodyPr/>
          <a:lstStyle/>
          <a:p>
            <a:r>
              <a:rPr lang="en-US" altLang="zh-CN" b="1" dirty="0" smtClean="0">
                <a:solidFill>
                  <a:schemeClr val="accent2"/>
                </a:solidFill>
              </a:rPr>
              <a:t>8.4.3.3  </a:t>
            </a:r>
            <a:r>
              <a:rPr lang="zh-CN" altLang="en-US" b="1" dirty="0" smtClean="0">
                <a:solidFill>
                  <a:schemeClr val="accent2"/>
                </a:solidFill>
              </a:rPr>
              <a:t>所有指标的计算</a:t>
            </a:r>
            <a:endParaRPr lang="zh-CN" altLang="en-US" dirty="0"/>
          </a:p>
        </p:txBody>
      </p:sp>
      <p:sp>
        <p:nvSpPr>
          <p:cNvPr id="4" name="TextBox 3"/>
          <p:cNvSpPr txBox="1"/>
          <p:nvPr/>
        </p:nvSpPr>
        <p:spPr>
          <a:xfrm>
            <a:off x="49709" y="116632"/>
            <a:ext cx="1296144" cy="369332"/>
          </a:xfrm>
          <a:prstGeom prst="rect">
            <a:avLst/>
          </a:prstGeom>
          <a:noFill/>
        </p:spPr>
        <p:txBody>
          <a:bodyPr wrap="square" rtlCol="0">
            <a:spAutoFit/>
          </a:bodyPr>
          <a:lstStyle/>
          <a:p>
            <a:r>
              <a:rPr lang="en-US" altLang="zh-CN" dirty="0" smtClean="0">
                <a:solidFill>
                  <a:srgbClr val="FFFFFF"/>
                </a:solidFill>
              </a:rPr>
              <a:t>Part 8.4.3</a:t>
            </a:r>
            <a:endParaRPr lang="zh-CN" altLang="en-US" dirty="0">
              <a:solidFill>
                <a:srgbClr val="FFFFFF"/>
              </a:solidFill>
            </a:endParaRPr>
          </a:p>
        </p:txBody>
      </p:sp>
      <p:sp>
        <p:nvSpPr>
          <p:cNvPr id="3" name="矩形 2"/>
          <p:cNvSpPr/>
          <p:nvPr/>
        </p:nvSpPr>
        <p:spPr>
          <a:xfrm>
            <a:off x="985812" y="836712"/>
            <a:ext cx="10513169" cy="5632311"/>
          </a:xfrm>
          <a:prstGeom prst="rect">
            <a:avLst/>
          </a:prstGeom>
        </p:spPr>
        <p:txBody>
          <a:bodyPr wrap="square">
            <a:spAutoFit/>
          </a:bodyPr>
          <a:lstStyle/>
          <a:p>
            <a:r>
              <a:rPr lang="zh-CN" altLang="zh-CN" dirty="0"/>
              <a:t>将以上</a:t>
            </a:r>
            <a:r>
              <a:rPr lang="en-US" altLang="zh-CN" dirty="0"/>
              <a:t>Z1~Z5</a:t>
            </a:r>
            <a:r>
              <a:rPr lang="zh-CN" altLang="zh-CN" dirty="0"/>
              <a:t>，</a:t>
            </a:r>
            <a:r>
              <a:rPr lang="en-US" altLang="zh-CN" dirty="0"/>
              <a:t>Z6~Z12</a:t>
            </a:r>
            <a:r>
              <a:rPr lang="zh-CN" altLang="zh-CN" dirty="0"/>
              <a:t>两个方面的指标计算代码稍微加工修改，即可得到所有</a:t>
            </a:r>
            <a:r>
              <a:rPr lang="en-US" altLang="zh-CN" dirty="0"/>
              <a:t>12</a:t>
            </a:r>
            <a:r>
              <a:rPr lang="zh-CN" altLang="zh-CN" dirty="0"/>
              <a:t>个指标的完整计算代码，示例如下：</a:t>
            </a:r>
            <a:endParaRPr lang="zh-CN" altLang="zh-CN" dirty="0"/>
          </a:p>
          <a:p>
            <a:r>
              <a:rPr lang="en-US" altLang="zh-CN" dirty="0"/>
              <a:t>import pandas as </a:t>
            </a:r>
            <a:r>
              <a:rPr lang="en-US" altLang="zh-CN" dirty="0" err="1"/>
              <a:t>pd</a:t>
            </a:r>
            <a:r>
              <a:rPr lang="en-US" altLang="zh-CN" dirty="0"/>
              <a:t>     #</a:t>
            </a:r>
            <a:r>
              <a:rPr lang="zh-CN" altLang="zh-CN" dirty="0"/>
              <a:t>导入</a:t>
            </a:r>
            <a:r>
              <a:rPr lang="en-US" altLang="zh-CN" dirty="0"/>
              <a:t>pandas</a:t>
            </a:r>
            <a:r>
              <a:rPr lang="zh-CN" altLang="zh-CN" dirty="0"/>
              <a:t>库</a:t>
            </a:r>
            <a:endParaRPr lang="zh-CN" altLang="zh-CN" dirty="0"/>
          </a:p>
          <a:p>
            <a:r>
              <a:rPr lang="en-US" altLang="zh-CN" dirty="0"/>
              <a:t>import </a:t>
            </a:r>
            <a:r>
              <a:rPr lang="en-US" altLang="zh-CN" dirty="0" err="1"/>
              <a:t>numpy</a:t>
            </a:r>
            <a:r>
              <a:rPr lang="en-US" altLang="zh-CN" dirty="0"/>
              <a:t> as </a:t>
            </a:r>
            <a:r>
              <a:rPr lang="en-US" altLang="zh-CN" dirty="0" err="1"/>
              <a:t>np</a:t>
            </a:r>
            <a:r>
              <a:rPr lang="en-US" altLang="zh-CN" dirty="0"/>
              <a:t>      #</a:t>
            </a:r>
            <a:r>
              <a:rPr lang="zh-CN" altLang="zh-CN" dirty="0"/>
              <a:t>导入</a:t>
            </a:r>
            <a:r>
              <a:rPr lang="en-US" altLang="zh-CN" dirty="0" err="1"/>
              <a:t>nmypy</a:t>
            </a:r>
            <a:r>
              <a:rPr lang="zh-CN" altLang="zh-CN" dirty="0"/>
              <a:t>库</a:t>
            </a:r>
            <a:endParaRPr lang="zh-CN" altLang="zh-CN" dirty="0"/>
          </a:p>
          <a:p>
            <a:r>
              <a:rPr lang="en-US" altLang="zh-CN" dirty="0"/>
              <a:t>import math             #</a:t>
            </a:r>
            <a:r>
              <a:rPr lang="zh-CN" altLang="zh-CN" dirty="0"/>
              <a:t>导入数学函数模</a:t>
            </a:r>
            <a:endParaRPr lang="zh-CN" altLang="zh-CN" dirty="0"/>
          </a:p>
          <a:p>
            <a:r>
              <a:rPr lang="en-US" altLang="zh-CN" dirty="0"/>
              <a:t>import fun              #</a:t>
            </a:r>
            <a:r>
              <a:rPr lang="zh-CN" altLang="zh-CN" dirty="0"/>
              <a:t>导入定义的函数</a:t>
            </a:r>
            <a:endParaRPr lang="zh-CN" altLang="zh-CN" dirty="0"/>
          </a:p>
          <a:p>
            <a:r>
              <a:rPr lang="en-US" altLang="zh-CN" dirty="0"/>
              <a:t>A=</a:t>
            </a:r>
            <a:r>
              <a:rPr lang="en-US" altLang="zh-CN" dirty="0" err="1"/>
              <a:t>pd.read_excel</a:t>
            </a:r>
            <a:r>
              <a:rPr lang="en-US" altLang="zh-CN" dirty="0"/>
              <a:t>('</a:t>
            </a:r>
            <a:r>
              <a:rPr lang="zh-CN" altLang="zh-CN" dirty="0"/>
              <a:t>附件一：已结束项目任务数据</a:t>
            </a:r>
            <a:r>
              <a:rPr lang="en-US" altLang="zh-CN" dirty="0"/>
              <a:t>.</a:t>
            </a:r>
            <a:r>
              <a:rPr lang="en-US" altLang="zh-CN" dirty="0" err="1"/>
              <a:t>xls</a:t>
            </a:r>
            <a:r>
              <a:rPr lang="en-US" altLang="zh-CN" dirty="0"/>
              <a:t>') </a:t>
            </a:r>
            <a:endParaRPr lang="zh-CN" altLang="zh-CN" dirty="0"/>
          </a:p>
          <a:p>
            <a:r>
              <a:rPr lang="en-US" altLang="zh-CN" dirty="0"/>
              <a:t>B=</a:t>
            </a:r>
            <a:r>
              <a:rPr lang="en-US" altLang="zh-CN" dirty="0" err="1"/>
              <a:t>pd.read_excel</a:t>
            </a:r>
            <a:r>
              <a:rPr lang="en-US" altLang="zh-CN" dirty="0"/>
              <a:t>('</a:t>
            </a:r>
            <a:r>
              <a:rPr lang="zh-CN" altLang="zh-CN" dirty="0"/>
              <a:t>附件二：会员信息数据</a:t>
            </a:r>
            <a:r>
              <a:rPr lang="en-US" altLang="zh-CN" dirty="0"/>
              <a:t>.</a:t>
            </a:r>
            <a:r>
              <a:rPr lang="en-US" altLang="zh-CN" dirty="0" err="1"/>
              <a:t>xlsx</a:t>
            </a:r>
            <a:r>
              <a:rPr lang="en-US" altLang="zh-CN" dirty="0"/>
              <a:t>')</a:t>
            </a:r>
            <a:endParaRPr lang="zh-CN" altLang="zh-CN" dirty="0"/>
          </a:p>
          <a:p>
            <a:r>
              <a:rPr lang="en-US" altLang="zh-CN" dirty="0"/>
              <a:t>Z=</a:t>
            </a:r>
            <a:r>
              <a:rPr lang="en-US" altLang="zh-CN" dirty="0" err="1"/>
              <a:t>np.zeros</a:t>
            </a:r>
            <a:r>
              <a:rPr lang="en-US" altLang="zh-CN" dirty="0"/>
              <a:t>((</a:t>
            </a:r>
            <a:r>
              <a:rPr lang="en-US" altLang="zh-CN" dirty="0" err="1"/>
              <a:t>len</a:t>
            </a:r>
            <a:r>
              <a:rPr lang="en-US" altLang="zh-CN" dirty="0"/>
              <a:t>(A),13))</a:t>
            </a:r>
            <a:endParaRPr lang="zh-CN" altLang="zh-CN" dirty="0"/>
          </a:p>
          <a:p>
            <a:r>
              <a:rPr lang="en-US" altLang="zh-CN" dirty="0"/>
              <a:t>for t in range(</a:t>
            </a:r>
            <a:r>
              <a:rPr lang="en-US" altLang="zh-CN" dirty="0" err="1"/>
              <a:t>len</a:t>
            </a:r>
            <a:r>
              <a:rPr lang="en-US" altLang="zh-CN" dirty="0"/>
              <a:t>(A)):</a:t>
            </a:r>
            <a:endParaRPr lang="zh-CN" altLang="zh-CN" dirty="0"/>
          </a:p>
          <a:p>
            <a:r>
              <a:rPr lang="en-US" altLang="zh-CN" dirty="0"/>
              <a:t>   </a:t>
            </a:r>
            <a:r>
              <a:rPr lang="en-US" altLang="zh-CN" dirty="0" err="1"/>
              <a:t>A_Wt</a:t>
            </a:r>
            <a:r>
              <a:rPr lang="en-US" altLang="zh-CN" dirty="0"/>
              <a:t>=</a:t>
            </a:r>
            <a:r>
              <a:rPr lang="en-US" altLang="zh-CN" dirty="0" err="1"/>
              <a:t>A.iloc</a:t>
            </a:r>
            <a:r>
              <a:rPr lang="en-US" altLang="zh-CN" dirty="0"/>
              <a:t>[t,1]  #</a:t>
            </a:r>
            <a:r>
              <a:rPr lang="zh-CN" altLang="zh-CN" dirty="0"/>
              <a:t>第</a:t>
            </a:r>
            <a:r>
              <a:rPr lang="en-US" altLang="zh-CN" dirty="0"/>
              <a:t>t</a:t>
            </a:r>
            <a:r>
              <a:rPr lang="zh-CN" altLang="zh-CN" dirty="0"/>
              <a:t>个任务的维度</a:t>
            </a:r>
            <a:endParaRPr lang="zh-CN" altLang="zh-CN" dirty="0"/>
          </a:p>
          <a:p>
            <a:r>
              <a:rPr lang="en-US" altLang="zh-CN" dirty="0"/>
              <a:t>   </a:t>
            </a:r>
            <a:r>
              <a:rPr lang="en-US" altLang="zh-CN" dirty="0" err="1"/>
              <a:t>A_Jt</a:t>
            </a:r>
            <a:r>
              <a:rPr lang="en-US" altLang="zh-CN" dirty="0"/>
              <a:t>=</a:t>
            </a:r>
            <a:r>
              <a:rPr lang="en-US" altLang="zh-CN" dirty="0" err="1"/>
              <a:t>A.iloc</a:t>
            </a:r>
            <a:r>
              <a:rPr lang="en-US" altLang="zh-CN" dirty="0"/>
              <a:t>[t,2]  #</a:t>
            </a:r>
            <a:r>
              <a:rPr lang="zh-CN" altLang="zh-CN" dirty="0"/>
              <a:t>第</a:t>
            </a:r>
            <a:r>
              <a:rPr lang="en-US" altLang="zh-CN" dirty="0"/>
              <a:t>t</a:t>
            </a:r>
            <a:r>
              <a:rPr lang="zh-CN" altLang="zh-CN" dirty="0"/>
              <a:t>个任务的经度</a:t>
            </a:r>
            <a:endParaRPr lang="zh-CN" altLang="zh-CN" dirty="0"/>
          </a:p>
          <a:p>
            <a:r>
              <a:rPr lang="en-US" altLang="zh-CN" dirty="0"/>
              <a:t>   D1=</a:t>
            </a:r>
            <a:r>
              <a:rPr lang="en-US" altLang="zh-CN" dirty="0" err="1"/>
              <a:t>np.zeros</a:t>
            </a:r>
            <a:r>
              <a:rPr lang="en-US" altLang="zh-CN" dirty="0"/>
              <a:t>(</a:t>
            </a:r>
            <a:r>
              <a:rPr lang="en-US" altLang="zh-CN" dirty="0" err="1"/>
              <a:t>len</a:t>
            </a:r>
            <a:r>
              <a:rPr lang="en-US" altLang="zh-CN" dirty="0"/>
              <a:t>(A))</a:t>
            </a:r>
            <a:endParaRPr lang="zh-CN" altLang="zh-CN" dirty="0"/>
          </a:p>
          <a:p>
            <a:r>
              <a:rPr lang="en-US" altLang="zh-CN" dirty="0"/>
              <a:t>   D2=</a:t>
            </a:r>
            <a:r>
              <a:rPr lang="en-US" altLang="zh-CN" dirty="0" err="1"/>
              <a:t>np.zeros</a:t>
            </a:r>
            <a:r>
              <a:rPr lang="en-US" altLang="zh-CN" dirty="0"/>
              <a:t>(</a:t>
            </a:r>
            <a:r>
              <a:rPr lang="en-US" altLang="zh-CN" dirty="0" err="1"/>
              <a:t>len</a:t>
            </a:r>
            <a:r>
              <a:rPr lang="en-US" altLang="zh-CN" dirty="0"/>
              <a:t>(B))</a:t>
            </a:r>
            <a:endParaRPr lang="zh-CN" altLang="zh-CN" dirty="0"/>
          </a:p>
          <a:p>
            <a:r>
              <a:rPr lang="en-US" altLang="zh-CN" dirty="0"/>
              <a:t>   for </a:t>
            </a:r>
            <a:r>
              <a:rPr lang="en-US" altLang="zh-CN" dirty="0" err="1"/>
              <a:t>i</a:t>
            </a:r>
            <a:r>
              <a:rPr lang="en-US" altLang="zh-CN" dirty="0"/>
              <a:t> in range(</a:t>
            </a:r>
            <a:r>
              <a:rPr lang="en-US" altLang="zh-CN" dirty="0" err="1"/>
              <a:t>len</a:t>
            </a:r>
            <a:r>
              <a:rPr lang="en-US" altLang="zh-CN" dirty="0"/>
              <a:t>(A)):</a:t>
            </a:r>
            <a:endParaRPr lang="zh-CN" altLang="zh-CN" dirty="0"/>
          </a:p>
          <a:p>
            <a:r>
              <a:rPr lang="en-US" altLang="zh-CN" dirty="0"/>
              <a:t>      </a:t>
            </a:r>
            <a:r>
              <a:rPr lang="en-US" altLang="zh-CN" dirty="0" err="1"/>
              <a:t>A_Wi</a:t>
            </a:r>
            <a:r>
              <a:rPr lang="en-US" altLang="zh-CN" dirty="0"/>
              <a:t>=</a:t>
            </a:r>
            <a:r>
              <a:rPr lang="en-US" altLang="zh-CN" dirty="0" err="1"/>
              <a:t>A.iloc</a:t>
            </a:r>
            <a:r>
              <a:rPr lang="en-US" altLang="zh-CN" dirty="0"/>
              <a:t>[i,1]  #</a:t>
            </a:r>
            <a:r>
              <a:rPr lang="zh-CN" altLang="zh-CN" dirty="0"/>
              <a:t>第</a:t>
            </a:r>
            <a:r>
              <a:rPr lang="en-US" altLang="zh-CN" dirty="0" err="1"/>
              <a:t>i</a:t>
            </a:r>
            <a:r>
              <a:rPr lang="zh-CN" altLang="zh-CN" dirty="0"/>
              <a:t>个任务的维度</a:t>
            </a:r>
            <a:endParaRPr lang="zh-CN" altLang="zh-CN" dirty="0"/>
          </a:p>
          <a:p>
            <a:r>
              <a:rPr lang="en-US" altLang="zh-CN" dirty="0"/>
              <a:t>      </a:t>
            </a:r>
            <a:r>
              <a:rPr lang="en-US" altLang="zh-CN" dirty="0" err="1"/>
              <a:t>A_Ji</a:t>
            </a:r>
            <a:r>
              <a:rPr lang="en-US" altLang="zh-CN" dirty="0"/>
              <a:t>=</a:t>
            </a:r>
            <a:r>
              <a:rPr lang="en-US" altLang="zh-CN" dirty="0" err="1"/>
              <a:t>A.iloc</a:t>
            </a:r>
            <a:r>
              <a:rPr lang="en-US" altLang="zh-CN" dirty="0"/>
              <a:t>[i,2]  #</a:t>
            </a:r>
            <a:r>
              <a:rPr lang="zh-CN" altLang="zh-CN" dirty="0"/>
              <a:t>第</a:t>
            </a:r>
            <a:r>
              <a:rPr lang="en-US" altLang="zh-CN" dirty="0" err="1"/>
              <a:t>i</a:t>
            </a:r>
            <a:r>
              <a:rPr lang="zh-CN" altLang="zh-CN" dirty="0"/>
              <a:t>个任务的经度</a:t>
            </a:r>
            <a:endParaRPr lang="zh-CN" altLang="zh-CN" dirty="0"/>
          </a:p>
          <a:p>
            <a:r>
              <a:rPr lang="en-US" altLang="zh-CN" dirty="0"/>
              <a:t>      d1=111.19*</a:t>
            </a:r>
            <a:r>
              <a:rPr lang="en-US" altLang="zh-CN" dirty="0" err="1"/>
              <a:t>math.sqrt</a:t>
            </a:r>
            <a:r>
              <a:rPr lang="en-US" altLang="zh-CN" dirty="0"/>
              <a:t>((</a:t>
            </a:r>
            <a:r>
              <a:rPr lang="en-US" altLang="zh-CN" dirty="0" err="1"/>
              <a:t>A_Wt-A_Wi</a:t>
            </a:r>
            <a:r>
              <a:rPr lang="en-US" altLang="zh-CN" dirty="0"/>
              <a:t>)**2+(</a:t>
            </a:r>
            <a:r>
              <a:rPr lang="en-US" altLang="zh-CN" dirty="0" err="1"/>
              <a:t>A_Jt-A_Ji</a:t>
            </a:r>
            <a:r>
              <a:rPr lang="en-US" altLang="zh-CN" dirty="0"/>
              <a:t>)**2*</a:t>
            </a:r>
            <a:endParaRPr lang="zh-CN" altLang="zh-CN" dirty="0"/>
          </a:p>
          <a:p>
            <a:r>
              <a:rPr lang="en-US" altLang="zh-CN" dirty="0"/>
              <a:t>         </a:t>
            </a:r>
            <a:r>
              <a:rPr lang="en-US" altLang="zh-CN" dirty="0" err="1"/>
              <a:t>math.cos</a:t>
            </a:r>
            <a:r>
              <a:rPr lang="en-US" altLang="zh-CN" dirty="0"/>
              <a:t>((</a:t>
            </a:r>
            <a:r>
              <a:rPr lang="en-US" altLang="zh-CN" dirty="0" err="1"/>
              <a:t>A_Wt+A_Wi</a:t>
            </a:r>
            <a:r>
              <a:rPr lang="en-US" altLang="zh-CN" dirty="0"/>
              <a:t>)*</a:t>
            </a:r>
            <a:r>
              <a:rPr lang="en-US" altLang="zh-CN" dirty="0" err="1"/>
              <a:t>math.pi</a:t>
            </a:r>
            <a:r>
              <a:rPr lang="en-US" altLang="zh-CN" dirty="0"/>
              <a:t>/180)**2);  </a:t>
            </a:r>
            <a:endParaRPr lang="zh-CN" altLang="zh-CN" dirty="0"/>
          </a:p>
          <a:p>
            <a:r>
              <a:rPr lang="en-US" altLang="zh-CN" dirty="0"/>
              <a:t>      D1[</a:t>
            </a:r>
            <a:r>
              <a:rPr lang="en-US" altLang="zh-CN" dirty="0" err="1"/>
              <a:t>i</a:t>
            </a:r>
            <a:r>
              <a:rPr lang="en-US" altLang="zh-CN" dirty="0"/>
              <a:t>]=d1</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34594"/>
            <a:ext cx="10601349" cy="504725"/>
          </a:xfrm>
        </p:spPr>
        <p:txBody>
          <a:bodyPr/>
          <a:lstStyle/>
          <a:p>
            <a:r>
              <a:rPr lang="en-US" altLang="zh-CN" b="1" dirty="0" smtClean="0">
                <a:solidFill>
                  <a:schemeClr val="accent2"/>
                </a:solidFill>
              </a:rPr>
              <a:t>8.4.3.3  </a:t>
            </a:r>
            <a:r>
              <a:rPr lang="zh-CN" altLang="en-US" b="1" dirty="0" smtClean="0">
                <a:solidFill>
                  <a:schemeClr val="accent2"/>
                </a:solidFill>
              </a:rPr>
              <a:t>所有指标的计算</a:t>
            </a:r>
            <a:endParaRPr lang="zh-CN" altLang="en-US" dirty="0"/>
          </a:p>
        </p:txBody>
      </p:sp>
      <p:sp>
        <p:nvSpPr>
          <p:cNvPr id="4" name="TextBox 3"/>
          <p:cNvSpPr txBox="1"/>
          <p:nvPr/>
        </p:nvSpPr>
        <p:spPr>
          <a:xfrm>
            <a:off x="49709" y="116632"/>
            <a:ext cx="1296144" cy="369332"/>
          </a:xfrm>
          <a:prstGeom prst="rect">
            <a:avLst/>
          </a:prstGeom>
          <a:noFill/>
        </p:spPr>
        <p:txBody>
          <a:bodyPr wrap="square" rtlCol="0">
            <a:spAutoFit/>
          </a:bodyPr>
          <a:lstStyle/>
          <a:p>
            <a:r>
              <a:rPr lang="en-US" altLang="zh-CN" dirty="0" smtClean="0">
                <a:solidFill>
                  <a:srgbClr val="FFFFFF"/>
                </a:solidFill>
              </a:rPr>
              <a:t>Part 8.4.3</a:t>
            </a:r>
            <a:endParaRPr lang="zh-CN" altLang="en-US" dirty="0">
              <a:solidFill>
                <a:srgbClr val="FFFFFF"/>
              </a:solidFill>
            </a:endParaRPr>
          </a:p>
        </p:txBody>
      </p:sp>
      <p:sp>
        <p:nvSpPr>
          <p:cNvPr id="3" name="矩形 2"/>
          <p:cNvSpPr/>
          <p:nvPr/>
        </p:nvSpPr>
        <p:spPr>
          <a:xfrm>
            <a:off x="1273845" y="836712"/>
            <a:ext cx="9937104" cy="5632311"/>
          </a:xfrm>
          <a:prstGeom prst="rect">
            <a:avLst/>
          </a:prstGeom>
        </p:spPr>
        <p:txBody>
          <a:bodyPr wrap="square">
            <a:spAutoFit/>
          </a:bodyPr>
          <a:lstStyle/>
          <a:p>
            <a:r>
              <a:rPr lang="en-US" altLang="zh-CN" dirty="0"/>
              <a:t> for k in range(</a:t>
            </a:r>
            <a:r>
              <a:rPr lang="en-US" altLang="zh-CN" dirty="0" err="1"/>
              <a:t>len</a:t>
            </a:r>
            <a:r>
              <a:rPr lang="en-US" altLang="zh-CN" dirty="0"/>
              <a:t>(B)):</a:t>
            </a:r>
            <a:endParaRPr lang="en-US" altLang="zh-CN" dirty="0"/>
          </a:p>
          <a:p>
            <a:r>
              <a:rPr lang="en-US" altLang="zh-CN" dirty="0"/>
              <a:t>      </a:t>
            </a:r>
            <a:r>
              <a:rPr lang="en-US" altLang="zh-CN" dirty="0" err="1"/>
              <a:t>B_Wk</a:t>
            </a:r>
            <a:r>
              <a:rPr lang="en-US" altLang="zh-CN" dirty="0"/>
              <a:t>=</a:t>
            </a:r>
            <a:r>
              <a:rPr lang="en-US" altLang="zh-CN" dirty="0" err="1"/>
              <a:t>B.iloc</a:t>
            </a:r>
            <a:r>
              <a:rPr lang="en-US" altLang="zh-CN" dirty="0"/>
              <a:t>[k,1]   #</a:t>
            </a:r>
            <a:r>
              <a:rPr lang="zh-CN" altLang="en-US" dirty="0"/>
              <a:t>第</a:t>
            </a:r>
            <a:r>
              <a:rPr lang="en-US" altLang="zh-CN" dirty="0"/>
              <a:t>k</a:t>
            </a:r>
            <a:r>
              <a:rPr lang="zh-CN" altLang="en-US" dirty="0"/>
              <a:t>个会员的维度</a:t>
            </a:r>
            <a:endParaRPr lang="zh-CN" altLang="en-US" dirty="0"/>
          </a:p>
          <a:p>
            <a:r>
              <a:rPr lang="zh-CN" altLang="en-US" dirty="0"/>
              <a:t>      </a:t>
            </a:r>
            <a:r>
              <a:rPr lang="en-US" altLang="zh-CN" dirty="0" err="1"/>
              <a:t>B_Jk</a:t>
            </a:r>
            <a:r>
              <a:rPr lang="en-US" altLang="zh-CN" dirty="0"/>
              <a:t>=</a:t>
            </a:r>
            <a:r>
              <a:rPr lang="en-US" altLang="zh-CN" dirty="0" err="1"/>
              <a:t>B.iloc</a:t>
            </a:r>
            <a:r>
              <a:rPr lang="en-US" altLang="zh-CN" dirty="0"/>
              <a:t>[k,2]   #</a:t>
            </a:r>
            <a:r>
              <a:rPr lang="zh-CN" altLang="en-US" dirty="0"/>
              <a:t>第</a:t>
            </a:r>
            <a:r>
              <a:rPr lang="en-US" altLang="zh-CN" dirty="0"/>
              <a:t>k</a:t>
            </a:r>
            <a:r>
              <a:rPr lang="zh-CN" altLang="en-US" dirty="0"/>
              <a:t>个会员的经度</a:t>
            </a:r>
            <a:endParaRPr lang="zh-CN" altLang="en-US" dirty="0"/>
          </a:p>
          <a:p>
            <a:r>
              <a:rPr lang="zh-CN" altLang="en-US" dirty="0"/>
              <a:t>      </a:t>
            </a:r>
            <a:r>
              <a:rPr lang="en-US" altLang="zh-CN" dirty="0"/>
              <a:t>d2=111.19*</a:t>
            </a:r>
            <a:r>
              <a:rPr lang="en-US" altLang="zh-CN" dirty="0" err="1"/>
              <a:t>math.sqrt</a:t>
            </a:r>
            <a:r>
              <a:rPr lang="en-US" altLang="zh-CN" dirty="0"/>
              <a:t>((</a:t>
            </a:r>
            <a:r>
              <a:rPr lang="en-US" altLang="zh-CN" dirty="0" err="1"/>
              <a:t>A_Wt-B_Wk</a:t>
            </a:r>
            <a:r>
              <a:rPr lang="en-US" altLang="zh-CN" dirty="0"/>
              <a:t>)**2+(</a:t>
            </a:r>
            <a:r>
              <a:rPr lang="en-US" altLang="zh-CN" dirty="0" err="1"/>
              <a:t>A_Jt-B_Jk</a:t>
            </a:r>
            <a:r>
              <a:rPr lang="en-US" altLang="zh-CN" dirty="0"/>
              <a:t>)**2*</a:t>
            </a:r>
            <a:endParaRPr lang="en-US" altLang="zh-CN" dirty="0"/>
          </a:p>
          <a:p>
            <a:r>
              <a:rPr lang="en-US" altLang="zh-CN" dirty="0"/>
              <a:t>         </a:t>
            </a:r>
            <a:r>
              <a:rPr lang="en-US" altLang="zh-CN" dirty="0" err="1"/>
              <a:t>math.cos</a:t>
            </a:r>
            <a:r>
              <a:rPr lang="en-US" altLang="zh-CN" dirty="0"/>
              <a:t>((</a:t>
            </a:r>
            <a:r>
              <a:rPr lang="en-US" altLang="zh-CN" dirty="0" err="1"/>
              <a:t>A_Wt+B_Wk</a:t>
            </a:r>
            <a:r>
              <a:rPr lang="en-US" altLang="zh-CN" dirty="0"/>
              <a:t>)*</a:t>
            </a:r>
            <a:r>
              <a:rPr lang="en-US" altLang="zh-CN" dirty="0" err="1"/>
              <a:t>math.pi</a:t>
            </a:r>
            <a:r>
              <a:rPr lang="en-US" altLang="zh-CN" dirty="0"/>
              <a:t>/180)**2);</a:t>
            </a:r>
            <a:endParaRPr lang="en-US" altLang="zh-CN" dirty="0"/>
          </a:p>
          <a:p>
            <a:r>
              <a:rPr lang="en-US" altLang="zh-CN" dirty="0"/>
              <a:t>      D2[k]=d2</a:t>
            </a:r>
            <a:endParaRPr lang="en-US" altLang="zh-CN" dirty="0"/>
          </a:p>
          <a:p>
            <a:r>
              <a:rPr lang="en-US" altLang="zh-CN" dirty="0"/>
              <a:t>   Z[t,0]=t</a:t>
            </a:r>
            <a:endParaRPr lang="en-US" altLang="zh-CN" dirty="0"/>
          </a:p>
          <a:p>
            <a:r>
              <a:rPr lang="en-US" altLang="zh-CN" dirty="0"/>
              <a:t>   Z[t,1]=</a:t>
            </a:r>
            <a:r>
              <a:rPr lang="en-US" altLang="zh-CN" dirty="0" err="1"/>
              <a:t>len</a:t>
            </a:r>
            <a:r>
              <a:rPr lang="en-US" altLang="zh-CN" dirty="0"/>
              <a:t>(D1[D1&lt;=5])</a:t>
            </a:r>
            <a:endParaRPr lang="en-US" altLang="zh-CN" dirty="0"/>
          </a:p>
          <a:p>
            <a:r>
              <a:rPr lang="en-US" altLang="zh-CN" dirty="0"/>
              <a:t>   Z[t,2]=</a:t>
            </a:r>
            <a:r>
              <a:rPr lang="en-US" altLang="zh-CN" dirty="0" err="1"/>
              <a:t>A.iloc</a:t>
            </a:r>
            <a:r>
              <a:rPr lang="en-US" altLang="zh-CN" dirty="0"/>
              <a:t>[D1&lt;=5,3].mean()</a:t>
            </a:r>
            <a:endParaRPr lang="en-US" altLang="zh-CN" dirty="0"/>
          </a:p>
          <a:p>
            <a:r>
              <a:rPr lang="en-US" altLang="zh-CN" dirty="0"/>
              <a:t>   Z[t,3]=</a:t>
            </a:r>
            <a:r>
              <a:rPr lang="en-US" altLang="zh-CN" dirty="0" err="1"/>
              <a:t>len</a:t>
            </a:r>
            <a:r>
              <a:rPr lang="en-US" altLang="zh-CN" dirty="0"/>
              <a:t>(D2[D2&lt;=5])</a:t>
            </a:r>
            <a:endParaRPr lang="en-US" altLang="zh-CN" dirty="0"/>
          </a:p>
          <a:p>
            <a:r>
              <a:rPr lang="en-US" altLang="zh-CN" dirty="0"/>
              <a:t>   Z[t,4]=</a:t>
            </a:r>
            <a:r>
              <a:rPr lang="en-US" altLang="zh-CN" dirty="0" err="1"/>
              <a:t>B.iloc</a:t>
            </a:r>
            <a:r>
              <a:rPr lang="en-US" altLang="zh-CN" dirty="0"/>
              <a:t>[D2&lt;=5,5].mean()</a:t>
            </a:r>
            <a:endParaRPr lang="en-US" altLang="zh-CN" dirty="0"/>
          </a:p>
          <a:p>
            <a:r>
              <a:rPr lang="en-US" altLang="zh-CN" dirty="0"/>
              <a:t>   Z[t,5]=</a:t>
            </a:r>
            <a:r>
              <a:rPr lang="en-US" altLang="zh-CN" dirty="0" err="1"/>
              <a:t>B.iloc</a:t>
            </a:r>
            <a:r>
              <a:rPr lang="en-US" altLang="zh-CN" dirty="0"/>
              <a:t>[D2&lt;=5,3].sum()</a:t>
            </a:r>
            <a:endParaRPr lang="en-US" altLang="zh-CN" dirty="0"/>
          </a:p>
          <a:p>
            <a:r>
              <a:rPr lang="en-US" altLang="zh-CN" dirty="0"/>
              <a:t>   Z[t,6]=</a:t>
            </a:r>
            <a:r>
              <a:rPr lang="en-US" altLang="zh-CN" dirty="0" err="1"/>
              <a:t>B.iloc</a:t>
            </a:r>
            <a:r>
              <a:rPr lang="en-US" altLang="zh-CN" dirty="0"/>
              <a:t>[</a:t>
            </a:r>
            <a:r>
              <a:rPr lang="en-US" altLang="zh-CN" dirty="0" err="1"/>
              <a:t>fun.find_I</a:t>
            </a:r>
            <a:r>
              <a:rPr lang="en-US" altLang="zh-CN" dirty="0"/>
              <a:t>(6,30,6,30,D2,B),3].sum()</a:t>
            </a:r>
            <a:endParaRPr lang="en-US" altLang="zh-CN" dirty="0"/>
          </a:p>
          <a:p>
            <a:r>
              <a:rPr lang="en-US" altLang="zh-CN" dirty="0"/>
              <a:t>   Z[t,7]=</a:t>
            </a:r>
            <a:r>
              <a:rPr lang="en-US" altLang="zh-CN" dirty="0" err="1"/>
              <a:t>B.iloc</a:t>
            </a:r>
            <a:r>
              <a:rPr lang="en-US" altLang="zh-CN" dirty="0"/>
              <a:t>[</a:t>
            </a:r>
            <a:r>
              <a:rPr lang="en-US" altLang="zh-CN" dirty="0" err="1"/>
              <a:t>fun.find_I</a:t>
            </a:r>
            <a:r>
              <a:rPr lang="en-US" altLang="zh-CN" dirty="0"/>
              <a:t>(6,33,6,45,D2,B),3].sum()</a:t>
            </a:r>
            <a:endParaRPr lang="en-US" altLang="zh-CN" dirty="0"/>
          </a:p>
          <a:p>
            <a:r>
              <a:rPr lang="en-US" altLang="zh-CN" dirty="0"/>
              <a:t>   Z[t,8]=</a:t>
            </a:r>
            <a:r>
              <a:rPr lang="en-US" altLang="zh-CN" dirty="0" err="1"/>
              <a:t>B.iloc</a:t>
            </a:r>
            <a:r>
              <a:rPr lang="en-US" altLang="zh-CN" dirty="0"/>
              <a:t>[</a:t>
            </a:r>
            <a:r>
              <a:rPr lang="en-US" altLang="zh-CN" dirty="0" err="1"/>
              <a:t>fun.find_I</a:t>
            </a:r>
            <a:r>
              <a:rPr lang="en-US" altLang="zh-CN" dirty="0"/>
              <a:t>(6,48,7,3,D2,B),3].sum()</a:t>
            </a:r>
            <a:endParaRPr lang="en-US" altLang="zh-CN" dirty="0"/>
          </a:p>
          <a:p>
            <a:r>
              <a:rPr lang="en-US" altLang="zh-CN" dirty="0"/>
              <a:t>   Z[t,9]=</a:t>
            </a:r>
            <a:r>
              <a:rPr lang="en-US" altLang="zh-CN" dirty="0" err="1"/>
              <a:t>B.iloc</a:t>
            </a:r>
            <a:r>
              <a:rPr lang="en-US" altLang="zh-CN" dirty="0"/>
              <a:t>[</a:t>
            </a:r>
            <a:r>
              <a:rPr lang="en-US" altLang="zh-CN" dirty="0" err="1"/>
              <a:t>fun.find_I</a:t>
            </a:r>
            <a:r>
              <a:rPr lang="en-US" altLang="zh-CN" dirty="0"/>
              <a:t>(7,6,7,21,D2,B),3].sum()</a:t>
            </a:r>
            <a:endParaRPr lang="en-US" altLang="zh-CN" dirty="0"/>
          </a:p>
          <a:p>
            <a:r>
              <a:rPr lang="en-US" altLang="zh-CN" dirty="0"/>
              <a:t>   Z[t,10]=</a:t>
            </a:r>
            <a:r>
              <a:rPr lang="en-US" altLang="zh-CN" dirty="0" err="1"/>
              <a:t>B.iloc</a:t>
            </a:r>
            <a:r>
              <a:rPr lang="en-US" altLang="zh-CN" dirty="0"/>
              <a:t>[</a:t>
            </a:r>
            <a:r>
              <a:rPr lang="en-US" altLang="zh-CN" dirty="0" err="1"/>
              <a:t>fun.find_I</a:t>
            </a:r>
            <a:r>
              <a:rPr lang="en-US" altLang="zh-CN" dirty="0"/>
              <a:t>(7,24,7,39,D2,B),3].sum()</a:t>
            </a:r>
            <a:endParaRPr lang="en-US" altLang="zh-CN" dirty="0"/>
          </a:p>
          <a:p>
            <a:r>
              <a:rPr lang="en-US" altLang="zh-CN" dirty="0"/>
              <a:t>   Z[t,11]=</a:t>
            </a:r>
            <a:r>
              <a:rPr lang="en-US" altLang="zh-CN" dirty="0" err="1"/>
              <a:t>B.iloc</a:t>
            </a:r>
            <a:r>
              <a:rPr lang="en-US" altLang="zh-CN" dirty="0"/>
              <a:t>[</a:t>
            </a:r>
            <a:r>
              <a:rPr lang="en-US" altLang="zh-CN" dirty="0" err="1"/>
              <a:t>fun.find_I</a:t>
            </a:r>
            <a:r>
              <a:rPr lang="en-US" altLang="zh-CN" dirty="0"/>
              <a:t>(7,42,7,57,D2,B),3].sum()</a:t>
            </a:r>
            <a:endParaRPr lang="en-US" altLang="zh-CN" dirty="0"/>
          </a:p>
          <a:p>
            <a:r>
              <a:rPr lang="en-US" altLang="zh-CN" dirty="0"/>
              <a:t>   Z[t,12]=</a:t>
            </a:r>
            <a:r>
              <a:rPr lang="en-US" altLang="zh-CN" dirty="0" err="1"/>
              <a:t>B.iloc</a:t>
            </a:r>
            <a:r>
              <a:rPr lang="en-US" altLang="zh-CN" dirty="0"/>
              <a:t>[</a:t>
            </a:r>
            <a:r>
              <a:rPr lang="en-US" altLang="zh-CN" dirty="0" err="1"/>
              <a:t>fun.find_I</a:t>
            </a:r>
            <a:r>
              <a:rPr lang="en-US" altLang="zh-CN" dirty="0"/>
              <a:t>(8,0,8,0,D2,B),3].sum()</a:t>
            </a:r>
            <a:endParaRPr lang="en-US" altLang="zh-CN" dirty="0"/>
          </a:p>
          <a:p>
            <a:r>
              <a:rPr lang="en-US" altLang="zh-CN" dirty="0" err="1"/>
              <a:t>np.save</a:t>
            </a:r>
            <a:r>
              <a:rPr lang="en-US" altLang="zh-CN" dirty="0"/>
              <a:t>('Z',Z)</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845" y="34594"/>
            <a:ext cx="10601349" cy="504725"/>
          </a:xfrm>
        </p:spPr>
        <p:txBody>
          <a:bodyPr/>
          <a:lstStyle/>
          <a:p>
            <a:r>
              <a:rPr lang="en-US" altLang="zh-CN" b="1" dirty="0" smtClean="0">
                <a:solidFill>
                  <a:schemeClr val="accent2"/>
                </a:solidFill>
              </a:rPr>
              <a:t>8.4.3.3  </a:t>
            </a:r>
            <a:r>
              <a:rPr lang="zh-CN" altLang="en-US" b="1" dirty="0" smtClean="0">
                <a:solidFill>
                  <a:schemeClr val="accent2"/>
                </a:solidFill>
              </a:rPr>
              <a:t>所有指标的计算</a:t>
            </a:r>
            <a:endParaRPr lang="zh-CN" altLang="en-US" dirty="0"/>
          </a:p>
        </p:txBody>
      </p:sp>
      <p:sp>
        <p:nvSpPr>
          <p:cNvPr id="4" name="TextBox 3"/>
          <p:cNvSpPr txBox="1"/>
          <p:nvPr/>
        </p:nvSpPr>
        <p:spPr>
          <a:xfrm>
            <a:off x="49709" y="116632"/>
            <a:ext cx="1296144" cy="369332"/>
          </a:xfrm>
          <a:prstGeom prst="rect">
            <a:avLst/>
          </a:prstGeom>
          <a:noFill/>
        </p:spPr>
        <p:txBody>
          <a:bodyPr wrap="square" rtlCol="0">
            <a:spAutoFit/>
          </a:bodyPr>
          <a:lstStyle/>
          <a:p>
            <a:r>
              <a:rPr lang="en-US" altLang="zh-CN" dirty="0" smtClean="0">
                <a:solidFill>
                  <a:srgbClr val="FFFFFF"/>
                </a:solidFill>
              </a:rPr>
              <a:t>Part 8.4.3</a:t>
            </a:r>
            <a:endParaRPr lang="zh-CN" altLang="en-US" dirty="0">
              <a:solidFill>
                <a:srgbClr val="FFFFFF"/>
              </a:solidFill>
            </a:endParaRPr>
          </a:p>
        </p:txBody>
      </p:sp>
      <p:sp>
        <p:nvSpPr>
          <p:cNvPr id="3" name="矩形 2"/>
          <p:cNvSpPr/>
          <p:nvPr/>
        </p:nvSpPr>
        <p:spPr>
          <a:xfrm>
            <a:off x="1201837" y="692696"/>
            <a:ext cx="9937104" cy="369332"/>
          </a:xfrm>
          <a:prstGeom prst="rect">
            <a:avLst/>
          </a:prstGeom>
        </p:spPr>
        <p:txBody>
          <a:bodyPr wrap="square">
            <a:spAutoFit/>
          </a:bodyPr>
          <a:lstStyle/>
          <a:p>
            <a:r>
              <a:rPr lang="zh-CN" altLang="zh-CN" dirty="0"/>
              <a:t>执行结果（部分）如图</a:t>
            </a:r>
            <a:r>
              <a:rPr lang="en-US" altLang="zh-CN" dirty="0"/>
              <a:t>8-7</a:t>
            </a:r>
            <a:r>
              <a:rPr lang="zh-CN" altLang="zh-CN" dirty="0"/>
              <a:t>所示。同时将结果文件保存为</a:t>
            </a:r>
            <a:r>
              <a:rPr lang="en-US" altLang="zh-CN" dirty="0" err="1"/>
              <a:t>Z.npy</a:t>
            </a:r>
            <a:r>
              <a:rPr lang="zh-CN" altLang="zh-CN" dirty="0"/>
              <a:t>文件，方便后续建模使用。</a:t>
            </a:r>
            <a:endParaRPr lang="en-US" altLang="zh-CN" dirty="0">
              <a:solidFill>
                <a:srgbClr val="294A5A"/>
              </a:solidFill>
            </a:endParaRPr>
          </a:p>
        </p:txBody>
      </p:sp>
      <p:pic>
        <p:nvPicPr>
          <p:cNvPr id="12290" name="图片 56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1877" y="1340768"/>
            <a:ext cx="7840590"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917410" y="4499828"/>
            <a:ext cx="748923" cy="369332"/>
          </a:xfrm>
          <a:prstGeom prst="rect">
            <a:avLst/>
          </a:prstGeom>
        </p:spPr>
        <p:txBody>
          <a:bodyPr wrap="none">
            <a:spAutoFit/>
          </a:bodyPr>
          <a:lstStyle/>
          <a:p>
            <a:r>
              <a:rPr lang="zh-CN" altLang="zh-CN" dirty="0"/>
              <a:t>图</a:t>
            </a:r>
            <a:r>
              <a:rPr lang="en-US" altLang="zh-CN" dirty="0"/>
              <a:t>8-7</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r>
              <a:rPr lang="en-US" altLang="zh-CN"/>
              <a:t>	</a:t>
            </a:r>
            <a:endParaRPr lang="en-US" altLang="zh-CN"/>
          </a:p>
        </p:txBody>
      </p:sp>
      <p:sp>
        <p:nvSpPr>
          <p:cNvPr id="3" name="内容占位符 2"/>
          <p:cNvSpPr>
            <a:spLocks noGrp="1"/>
          </p:cNvSpPr>
          <p:nvPr>
            <p:ph idx="1"/>
          </p:nvPr>
        </p:nvSpPr>
        <p:spPr/>
        <p:txBody>
          <a:bodyPr/>
          <a:p>
            <a:r>
              <a:rPr lang="en-US" altLang="zh-CN" sz="2800"/>
              <a:t>1.</a:t>
            </a:r>
            <a:r>
              <a:rPr lang="zh-CN" altLang="en-US" sz="2800"/>
              <a:t>影响任务定价目标对应的指标有哪些？</a:t>
            </a:r>
            <a:endParaRPr lang="zh-CN" altLang="en-US" sz="2800"/>
          </a:p>
          <a:p>
            <a:endParaRPr lang="zh-CN" altLang="en-US" sz="2800"/>
          </a:p>
          <a:p>
            <a:r>
              <a:rPr lang="en-US" altLang="zh-CN" sz="2800"/>
              <a:t>2.</a:t>
            </a:r>
            <a:r>
              <a:rPr lang="zh-CN" altLang="en-US" sz="2800"/>
              <a:t>两点间经纬度距离计算</a:t>
            </a:r>
            <a:r>
              <a:rPr lang="zh-CN" altLang="en-US" sz="2800"/>
              <a:t>公式？</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8</a:t>
            </a:r>
            <a:r>
              <a:rPr lang="en-US" altLang="zh-CN" sz="2800" dirty="0" smtClean="0">
                <a:solidFill>
                  <a:schemeClr val="accent2"/>
                </a:solidFill>
                <a:latin typeface="微软雅黑" panose="020B0503020204020204" pitchFamily="34" charset="-122"/>
                <a:ea typeface="微软雅黑" panose="020B0503020204020204" pitchFamily="34" charset="-122"/>
              </a:rPr>
              <a:t>.1 </a:t>
            </a:r>
            <a:r>
              <a:rPr lang="zh-CN" altLang="en-US" sz="2800" dirty="0" smtClean="0">
                <a:solidFill>
                  <a:schemeClr val="accent2"/>
                </a:solidFill>
                <a:latin typeface="微软雅黑" panose="020B0503020204020204" pitchFamily="34" charset="-122"/>
                <a:ea typeface="微软雅黑" panose="020B0503020204020204" pitchFamily="34" charset="-122"/>
              </a:rPr>
              <a:t>案例背景</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8</a:t>
            </a:r>
            <a:endParaRPr lang="zh-CN" altLang="en-US" dirty="0">
              <a:solidFill>
                <a:schemeClr val="accent2"/>
              </a:solidFill>
            </a:endParaRPr>
          </a:p>
        </p:txBody>
      </p:sp>
      <p:sp>
        <p:nvSpPr>
          <p:cNvPr id="15" name="文本框 7"/>
          <p:cNvSpPr txBox="1">
            <a:spLocks noChangeArrowheads="1"/>
          </p:cNvSpPr>
          <p:nvPr/>
        </p:nvSpPr>
        <p:spPr bwMode="auto">
          <a:xfrm>
            <a:off x="1633885" y="908720"/>
            <a:ext cx="9277717"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en-US" altLang="zh-CN" sz="2000" dirty="0" smtClean="0"/>
              <a:t>   </a:t>
            </a:r>
            <a:r>
              <a:rPr lang="zh-CN" altLang="zh-CN" sz="2000" dirty="0" smtClean="0"/>
              <a:t>“</a:t>
            </a:r>
            <a:r>
              <a:rPr lang="zh-CN" altLang="zh-CN" sz="2000" b="1" dirty="0" smtClean="0">
                <a:solidFill>
                  <a:srgbClr val="FF0000"/>
                </a:solidFill>
              </a:rPr>
              <a:t>拍照赚钱</a:t>
            </a:r>
            <a:r>
              <a:rPr lang="zh-CN" altLang="zh-CN" sz="2000" dirty="0" smtClean="0"/>
              <a:t>”</a:t>
            </a:r>
            <a:r>
              <a:rPr lang="zh-CN" altLang="zh-CN" sz="2000" dirty="0"/>
              <a:t>是移动互联网下的一种</a:t>
            </a:r>
            <a:r>
              <a:rPr lang="zh-CN" altLang="zh-CN" sz="2000" b="1" dirty="0">
                <a:solidFill>
                  <a:srgbClr val="FF0000"/>
                </a:solidFill>
              </a:rPr>
              <a:t>自助式服务模式</a:t>
            </a:r>
            <a:r>
              <a:rPr lang="zh-CN" altLang="zh-CN" sz="2000" dirty="0"/>
              <a:t>。</a:t>
            </a:r>
            <a:r>
              <a:rPr lang="zh-CN" altLang="zh-CN" sz="2000" b="1" dirty="0">
                <a:solidFill>
                  <a:srgbClr val="FF0000"/>
                </a:solidFill>
              </a:rPr>
              <a:t>用户下载</a:t>
            </a:r>
            <a:r>
              <a:rPr lang="en-US" altLang="zh-CN" sz="2000" b="1" dirty="0">
                <a:solidFill>
                  <a:srgbClr val="FF0000"/>
                </a:solidFill>
              </a:rPr>
              <a:t>App</a:t>
            </a:r>
            <a:r>
              <a:rPr lang="zh-CN" altLang="zh-CN" sz="2000" b="1" dirty="0">
                <a:solidFill>
                  <a:srgbClr val="FF0000"/>
                </a:solidFill>
              </a:rPr>
              <a:t>，注册成为</a:t>
            </a:r>
            <a:r>
              <a:rPr lang="en-US" altLang="zh-CN" sz="2000" b="1" dirty="0">
                <a:solidFill>
                  <a:srgbClr val="FF0000"/>
                </a:solidFill>
              </a:rPr>
              <a:t>App</a:t>
            </a:r>
            <a:r>
              <a:rPr lang="zh-CN" altLang="zh-CN" sz="2000" b="1" dirty="0">
                <a:solidFill>
                  <a:srgbClr val="FF0000"/>
                </a:solidFill>
              </a:rPr>
              <a:t>会员，然后从</a:t>
            </a:r>
            <a:r>
              <a:rPr lang="en-US" altLang="zh-CN" sz="2000" b="1" dirty="0">
                <a:solidFill>
                  <a:srgbClr val="FF0000"/>
                </a:solidFill>
              </a:rPr>
              <a:t>App</a:t>
            </a:r>
            <a:r>
              <a:rPr lang="zh-CN" altLang="zh-CN" sz="2000" b="1" dirty="0">
                <a:solidFill>
                  <a:srgbClr val="FF0000"/>
                </a:solidFill>
              </a:rPr>
              <a:t>上领取需要拍照的任务</a:t>
            </a:r>
            <a:r>
              <a:rPr lang="zh-CN" altLang="zh-CN" sz="2000" dirty="0"/>
              <a:t>（如去超市检查某种商品的上架情况），</a:t>
            </a:r>
            <a:r>
              <a:rPr lang="zh-CN" altLang="zh-CN" sz="2000" b="1" dirty="0">
                <a:solidFill>
                  <a:srgbClr val="FF0000"/>
                </a:solidFill>
              </a:rPr>
              <a:t>赚取</a:t>
            </a:r>
            <a:r>
              <a:rPr lang="en-US" altLang="zh-CN" sz="2000" b="1" dirty="0">
                <a:solidFill>
                  <a:srgbClr val="FF0000"/>
                </a:solidFill>
              </a:rPr>
              <a:t>App</a:t>
            </a:r>
            <a:r>
              <a:rPr lang="zh-CN" altLang="zh-CN" sz="2000" b="1" dirty="0">
                <a:solidFill>
                  <a:srgbClr val="FF0000"/>
                </a:solidFill>
              </a:rPr>
              <a:t>对任务所标定的酬金</a:t>
            </a:r>
            <a:r>
              <a:rPr lang="zh-CN" altLang="zh-CN" sz="2000" dirty="0"/>
              <a:t>。这种基于移动互联网的自助式劳务众包平台为企业提供各种商业检查和信息搜集服务，</a:t>
            </a:r>
            <a:r>
              <a:rPr lang="zh-CN" altLang="zh-CN" sz="2000" b="1" dirty="0">
                <a:solidFill>
                  <a:srgbClr val="FF0000"/>
                </a:solidFill>
              </a:rPr>
              <a:t>相比传统的市场调查方式可以大大节省调查成本，而且有效地保证了调查数据的真实性，缩短了调查周期</a:t>
            </a:r>
            <a:r>
              <a:rPr lang="zh-CN" altLang="zh-CN" sz="2000" dirty="0"/>
              <a:t>。因此</a:t>
            </a:r>
            <a:r>
              <a:rPr lang="en-US" altLang="zh-CN" sz="2000" dirty="0"/>
              <a:t>App</a:t>
            </a:r>
            <a:r>
              <a:rPr lang="zh-CN" altLang="zh-CN" sz="2000" dirty="0"/>
              <a:t>成为该种平台运行的核心，而</a:t>
            </a:r>
            <a:r>
              <a:rPr lang="en-US" altLang="zh-CN" sz="2000" dirty="0"/>
              <a:t>App</a:t>
            </a:r>
            <a:r>
              <a:rPr lang="zh-CN" altLang="zh-CN" sz="2000" dirty="0"/>
              <a:t>中的</a:t>
            </a:r>
            <a:r>
              <a:rPr lang="zh-CN" altLang="zh-CN" sz="2000" b="1" dirty="0">
                <a:solidFill>
                  <a:srgbClr val="FF0000"/>
                </a:solidFill>
              </a:rPr>
              <a:t>任务定价又是其核心要素</a:t>
            </a:r>
            <a:r>
              <a:rPr lang="zh-CN" altLang="zh-CN" sz="2000" dirty="0"/>
              <a:t>。如果</a:t>
            </a:r>
            <a:r>
              <a:rPr lang="zh-CN" altLang="zh-CN" sz="2000" b="1" dirty="0">
                <a:solidFill>
                  <a:srgbClr val="FF0000"/>
                </a:solidFill>
              </a:rPr>
              <a:t>定价不合理，则有的任务就会无人问津</a:t>
            </a:r>
            <a:r>
              <a:rPr lang="zh-CN" altLang="zh-CN" sz="2000" dirty="0"/>
              <a:t>，从而导致任务的失败</a:t>
            </a:r>
            <a:r>
              <a:rPr lang="zh-CN" altLang="zh-CN" sz="2000" dirty="0" smtClean="0"/>
              <a:t>。</a:t>
            </a:r>
            <a:r>
              <a:rPr lang="zh-CN" altLang="zh-CN" sz="2000" b="1" dirty="0">
                <a:solidFill>
                  <a:srgbClr val="FF0000"/>
                </a:solidFill>
              </a:rPr>
              <a:t>附件一</a:t>
            </a:r>
            <a:r>
              <a:rPr lang="zh-CN" altLang="zh-CN" sz="2000" dirty="0"/>
              <a:t>是一个已结束项目的</a:t>
            </a:r>
            <a:r>
              <a:rPr lang="zh-CN" altLang="zh-CN" sz="2000" b="1" dirty="0">
                <a:solidFill>
                  <a:srgbClr val="FF0000"/>
                </a:solidFill>
              </a:rPr>
              <a:t>任务数据</a:t>
            </a:r>
            <a:r>
              <a:rPr lang="zh-CN" altLang="zh-CN" sz="2000" dirty="0"/>
              <a:t>，包含了每个任务的位置、定价和完成情况（“</a:t>
            </a:r>
            <a:r>
              <a:rPr lang="en-US" altLang="zh-CN" sz="2000" b="1" dirty="0">
                <a:solidFill>
                  <a:srgbClr val="FF0000"/>
                </a:solidFill>
              </a:rPr>
              <a:t>1</a:t>
            </a:r>
            <a:r>
              <a:rPr lang="zh-CN" altLang="zh-CN" sz="2000" b="1" dirty="0">
                <a:solidFill>
                  <a:srgbClr val="FF0000"/>
                </a:solidFill>
              </a:rPr>
              <a:t>”表示完成</a:t>
            </a:r>
            <a:r>
              <a:rPr lang="zh-CN" altLang="zh-CN" sz="2000" dirty="0"/>
              <a:t>，“</a:t>
            </a:r>
            <a:r>
              <a:rPr lang="en-US" altLang="zh-CN" sz="2000" dirty="0"/>
              <a:t>0</a:t>
            </a:r>
            <a:r>
              <a:rPr lang="zh-CN" altLang="zh-CN" sz="2000" dirty="0"/>
              <a:t>”表示未完成）；</a:t>
            </a:r>
            <a:r>
              <a:rPr lang="zh-CN" altLang="zh-CN" sz="2000" b="1" dirty="0">
                <a:solidFill>
                  <a:srgbClr val="FF0000"/>
                </a:solidFill>
              </a:rPr>
              <a:t>附件二</a:t>
            </a:r>
            <a:r>
              <a:rPr lang="zh-CN" altLang="zh-CN" sz="2000" dirty="0"/>
              <a:t>是</a:t>
            </a:r>
            <a:r>
              <a:rPr lang="zh-CN" altLang="zh-CN" sz="2000" b="1" dirty="0">
                <a:solidFill>
                  <a:srgbClr val="FF0000"/>
                </a:solidFill>
              </a:rPr>
              <a:t>会员信息</a:t>
            </a:r>
            <a:r>
              <a:rPr lang="zh-CN" altLang="zh-CN" sz="2000" dirty="0"/>
              <a:t>数据，包含了会员的位置、信誉值、参考其信誉给出的任务开始预订时间和预订限额，原则上会员信誉越高，越优先开始挑选任务，其配额也就越大（任务分配时实际上是根据预订限额所占比例进行配发的）。附件一和附件二的表结构如表</a:t>
            </a:r>
            <a:r>
              <a:rPr lang="en-US" altLang="zh-CN" sz="2000" dirty="0"/>
              <a:t>8-1</a:t>
            </a:r>
            <a:r>
              <a:rPr lang="zh-CN" altLang="zh-CN" sz="2000" dirty="0"/>
              <a:t>和表</a:t>
            </a:r>
            <a:r>
              <a:rPr lang="en-US" altLang="zh-CN" sz="2000" dirty="0"/>
              <a:t>8-2</a:t>
            </a:r>
            <a:r>
              <a:rPr lang="zh-CN" altLang="zh-CN" sz="2000" dirty="0"/>
              <a:t>所示。</a:t>
            </a:r>
            <a:endParaRPr lang="zh-CN" altLang="zh-CN" sz="20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535219" y="44623"/>
            <a:ext cx="3780194"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800" dirty="0" smtClean="0">
                <a:solidFill>
                  <a:srgbClr val="FFFFFF"/>
                </a:solidFill>
                <a:latin typeface="微软雅黑" panose="020B0503020204020204" pitchFamily="34" charset="-122"/>
                <a:ea typeface="微软雅黑" panose="020B0503020204020204" pitchFamily="34" charset="-122"/>
              </a:rPr>
              <a:t>8.5  </a:t>
            </a:r>
            <a:r>
              <a:rPr lang="zh-CN" altLang="en-US" sz="2800" dirty="0" smtClean="0">
                <a:solidFill>
                  <a:srgbClr val="FFFFFF"/>
                </a:solidFill>
                <a:latin typeface="微软雅黑" panose="020B0503020204020204" pitchFamily="34" charset="-122"/>
                <a:ea typeface="微软雅黑" panose="020B0503020204020204" pitchFamily="34" charset="-122"/>
              </a:rPr>
              <a:t>任务定价模型构建</a:t>
            </a:r>
            <a:endParaRPr lang="zh-CN" altLang="en-US" sz="28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89710" y="106180"/>
            <a:ext cx="936104" cy="39751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sz="2000" dirty="0">
                <a:solidFill>
                  <a:srgbClr val="FFFFFF"/>
                </a:solidFill>
                <a:ea typeface="宋体" panose="02010600030101010101" pitchFamily="2" charset="-122"/>
              </a:rPr>
              <a:t>Part </a:t>
            </a:r>
            <a:r>
              <a:rPr lang="en-US" altLang="zh-CN" sz="2000" dirty="0" smtClean="0">
                <a:solidFill>
                  <a:srgbClr val="FFFFFF"/>
                </a:solidFill>
                <a:ea typeface="宋体" panose="02010600030101010101" pitchFamily="2" charset="-122"/>
              </a:rPr>
              <a:t>8</a:t>
            </a:r>
            <a:r>
              <a:rPr lang="en-US" altLang="zh-CN" dirty="0" smtClean="0">
                <a:solidFill>
                  <a:srgbClr val="FFFFFF"/>
                </a:solidFill>
                <a:ea typeface="宋体" panose="02010600030101010101" pitchFamily="2" charset="-122"/>
              </a:rPr>
              <a:t> </a:t>
            </a:r>
            <a:endParaRPr lang="zh-CN" altLang="en-US" dirty="0">
              <a:solidFill>
                <a:srgbClr val="FFFFFF"/>
              </a:solidFill>
              <a:ea typeface="宋体" panose="02010600030101010101" pitchFamily="2" charset="-122"/>
            </a:endParaRPr>
          </a:p>
        </p:txBody>
      </p:sp>
      <p:sp>
        <p:nvSpPr>
          <p:cNvPr id="2" name="矩形 1"/>
          <p:cNvSpPr/>
          <p:nvPr/>
        </p:nvSpPr>
        <p:spPr>
          <a:xfrm>
            <a:off x="2353807" y="966207"/>
            <a:ext cx="7560840" cy="2245360"/>
          </a:xfrm>
          <a:prstGeom prst="rect">
            <a:avLst/>
          </a:prstGeom>
        </p:spPr>
        <p:txBody>
          <a:bodyPr wrap="square">
            <a:spAutoFit/>
          </a:bodyPr>
          <a:lstStyle/>
          <a:p>
            <a:r>
              <a:rPr lang="zh-CN" altLang="en-US" sz="2000" dirty="0" smtClean="0"/>
              <a:t>       本</a:t>
            </a:r>
            <a:r>
              <a:rPr lang="zh-CN" altLang="en-US" sz="2000" dirty="0"/>
              <a:t>小节我们</a:t>
            </a:r>
            <a:r>
              <a:rPr lang="zh-CN" altLang="en-US" sz="2000" b="1" dirty="0">
                <a:solidFill>
                  <a:srgbClr val="FF0000"/>
                </a:solidFill>
              </a:rPr>
              <a:t>利用计算的</a:t>
            </a:r>
            <a:r>
              <a:rPr lang="en-US" altLang="zh-CN" sz="2000" b="1" dirty="0">
                <a:solidFill>
                  <a:srgbClr val="FF0000"/>
                </a:solidFill>
              </a:rPr>
              <a:t>12</a:t>
            </a:r>
            <a:r>
              <a:rPr lang="zh-CN" altLang="en-US" sz="2000" b="1" dirty="0">
                <a:solidFill>
                  <a:srgbClr val="FF0000"/>
                </a:solidFill>
              </a:rPr>
              <a:t>个指标</a:t>
            </a:r>
            <a:r>
              <a:rPr lang="zh-CN" altLang="en-US" sz="2000" dirty="0"/>
              <a:t>，对</a:t>
            </a:r>
            <a:r>
              <a:rPr lang="zh-CN" altLang="en-US" sz="2000" b="1" dirty="0">
                <a:solidFill>
                  <a:srgbClr val="FF0000"/>
                </a:solidFill>
              </a:rPr>
              <a:t>附件一执行完成的任务</a:t>
            </a:r>
            <a:r>
              <a:rPr lang="zh-CN" altLang="en-US" sz="2000" dirty="0"/>
              <a:t>，</a:t>
            </a:r>
            <a:r>
              <a:rPr lang="zh-CN" altLang="en-US" sz="2000" b="1" dirty="0">
                <a:solidFill>
                  <a:srgbClr val="FF0000"/>
                </a:solidFill>
              </a:rPr>
              <a:t>构建任务定价模型</a:t>
            </a:r>
            <a:r>
              <a:rPr lang="zh-CN" altLang="en-US" sz="2000" dirty="0"/>
              <a:t>。实际上，附件一共有</a:t>
            </a:r>
            <a:r>
              <a:rPr lang="en-US" altLang="zh-CN" sz="2000" dirty="0"/>
              <a:t>835</a:t>
            </a:r>
            <a:r>
              <a:rPr lang="zh-CN" altLang="en-US" sz="2000" dirty="0"/>
              <a:t>个任务样本数据，其中</a:t>
            </a:r>
            <a:r>
              <a:rPr lang="zh-CN" altLang="en-US" sz="2000" b="1" dirty="0">
                <a:solidFill>
                  <a:srgbClr val="FF0000"/>
                </a:solidFill>
              </a:rPr>
              <a:t>被执行的有</a:t>
            </a:r>
            <a:r>
              <a:rPr lang="en-US" altLang="zh-CN" sz="2000" b="1" dirty="0">
                <a:solidFill>
                  <a:srgbClr val="FF0000"/>
                </a:solidFill>
              </a:rPr>
              <a:t>522</a:t>
            </a:r>
            <a:r>
              <a:rPr lang="zh-CN" altLang="en-US" sz="2000" b="1" dirty="0">
                <a:solidFill>
                  <a:srgbClr val="FF0000"/>
                </a:solidFill>
              </a:rPr>
              <a:t>个</a:t>
            </a:r>
            <a:r>
              <a:rPr lang="zh-CN" altLang="en-US" sz="2000" dirty="0"/>
              <a:t>，</a:t>
            </a:r>
            <a:r>
              <a:rPr lang="zh-CN" altLang="en-US" sz="2000" b="1" dirty="0">
                <a:solidFill>
                  <a:srgbClr val="FF0000"/>
                </a:solidFill>
              </a:rPr>
              <a:t>未被执行的有</a:t>
            </a:r>
            <a:r>
              <a:rPr lang="en-US" altLang="zh-CN" sz="2000" b="1" dirty="0">
                <a:solidFill>
                  <a:srgbClr val="FF0000"/>
                </a:solidFill>
              </a:rPr>
              <a:t>332</a:t>
            </a:r>
            <a:r>
              <a:rPr lang="zh-CN" altLang="en-US" sz="2000" b="1" dirty="0">
                <a:solidFill>
                  <a:srgbClr val="FF0000"/>
                </a:solidFill>
              </a:rPr>
              <a:t>个</a:t>
            </a:r>
            <a:r>
              <a:rPr lang="zh-CN" altLang="en-US" sz="2000" dirty="0"/>
              <a:t>。需要注意的是，</a:t>
            </a:r>
            <a:r>
              <a:rPr lang="zh-CN" altLang="en-US" sz="2000" b="1" dirty="0">
                <a:solidFill>
                  <a:srgbClr val="FF0000"/>
                </a:solidFill>
              </a:rPr>
              <a:t>本节利用</a:t>
            </a:r>
            <a:r>
              <a:rPr lang="en-US" altLang="zh-CN" sz="2000" b="1" dirty="0">
                <a:solidFill>
                  <a:srgbClr val="FF0000"/>
                </a:solidFill>
              </a:rPr>
              <a:t>522</a:t>
            </a:r>
            <a:r>
              <a:rPr lang="zh-CN" altLang="en-US" sz="2000" b="1" dirty="0">
                <a:solidFill>
                  <a:srgbClr val="FF0000"/>
                </a:solidFill>
              </a:rPr>
              <a:t>个被执行的任务样本数据构建任务定价模型，并对</a:t>
            </a:r>
            <a:r>
              <a:rPr lang="en-US" altLang="zh-CN" sz="2000" b="1" dirty="0">
                <a:solidFill>
                  <a:srgbClr val="FF0000"/>
                </a:solidFill>
              </a:rPr>
              <a:t>332</a:t>
            </a:r>
            <a:r>
              <a:rPr lang="zh-CN" altLang="en-US" sz="2000" b="1" dirty="0">
                <a:solidFill>
                  <a:srgbClr val="FF0000"/>
                </a:solidFill>
              </a:rPr>
              <a:t>个未被执行的任务进行重新定价</a:t>
            </a:r>
            <a:r>
              <a:rPr lang="zh-CN" altLang="en-US" sz="2000" dirty="0"/>
              <a:t>。下面将构建被执行任务的</a:t>
            </a:r>
            <a:r>
              <a:rPr lang="en-US" altLang="zh-CN" sz="2000" dirty="0"/>
              <a:t>12</a:t>
            </a:r>
            <a:r>
              <a:rPr lang="zh-CN" altLang="en-US" sz="2000" dirty="0"/>
              <a:t>个指标（</a:t>
            </a:r>
            <a:r>
              <a:rPr lang="en-US" altLang="zh-CN" sz="2000" dirty="0"/>
              <a:t>X</a:t>
            </a:r>
            <a:r>
              <a:rPr lang="zh-CN" altLang="en-US" sz="2000" dirty="0"/>
              <a:t>）与其定价（</a:t>
            </a:r>
            <a:r>
              <a:rPr lang="en-US" altLang="zh-CN" sz="2000" dirty="0"/>
              <a:t>Y</a:t>
            </a:r>
            <a:r>
              <a:rPr lang="zh-CN" altLang="en-US" sz="2000" dirty="0"/>
              <a:t>）之间任务定价模型，包括多元线性回归模型与神经网络模型。</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8.5.1.1  </a:t>
            </a:r>
            <a:r>
              <a:rPr lang="zh-CN" altLang="en-US" sz="2000" dirty="0" smtClean="0">
                <a:solidFill>
                  <a:srgbClr val="FFFFFF"/>
                </a:solidFill>
                <a:latin typeface="微软雅黑" panose="020B0503020204020204" pitchFamily="34" charset="-122"/>
                <a:ea typeface="微软雅黑" panose="020B0503020204020204" pitchFamily="34" charset="-122"/>
              </a:rPr>
              <a:t>指标数据预处理</a:t>
            </a:r>
            <a:r>
              <a:rPr lang="en-US" altLang="zh-CN" sz="2000" dirty="0" smtClean="0">
                <a:solidFill>
                  <a:srgbClr val="FFFFFF"/>
                </a:solidFill>
                <a:latin typeface="微软雅黑" panose="020B0503020204020204" pitchFamily="34" charset="-122"/>
                <a:ea typeface="微软雅黑" panose="020B0503020204020204" pitchFamily="34" charset="-122"/>
              </a:rPr>
              <a:t>-</a:t>
            </a:r>
            <a:r>
              <a:rPr lang="zh-CN" altLang="en-US" sz="2000" dirty="0" smtClean="0">
                <a:solidFill>
                  <a:srgbClr val="FFFFFF"/>
                </a:solidFill>
                <a:latin typeface="微软雅黑" panose="020B0503020204020204" pitchFamily="34" charset="-122"/>
                <a:ea typeface="微软雅黑" panose="020B0503020204020204" pitchFamily="34" charset="-122"/>
              </a:rPr>
              <a:t>空值处理</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06180"/>
            <a:ext cx="1224136"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8.5 </a:t>
            </a:r>
            <a:endParaRPr lang="zh-CN" altLang="en-US" dirty="0">
              <a:solidFill>
                <a:srgbClr val="FFFFFF"/>
              </a:solidFill>
              <a:ea typeface="宋体" panose="02010600030101010101" pitchFamily="2" charset="-122"/>
            </a:endParaRPr>
          </a:p>
        </p:txBody>
      </p:sp>
      <p:sp>
        <p:nvSpPr>
          <p:cNvPr id="2" name="矩形 1"/>
          <p:cNvSpPr/>
          <p:nvPr/>
        </p:nvSpPr>
        <p:spPr>
          <a:xfrm>
            <a:off x="2353807" y="666562"/>
            <a:ext cx="7560840" cy="3415030"/>
          </a:xfrm>
          <a:prstGeom prst="rect">
            <a:avLst/>
          </a:prstGeom>
        </p:spPr>
        <p:txBody>
          <a:bodyPr wrap="square">
            <a:spAutoFit/>
          </a:bodyPr>
          <a:lstStyle/>
          <a:p>
            <a:r>
              <a:rPr lang="en-US" altLang="zh-CN" dirty="0" smtClean="0"/>
              <a:t>       </a:t>
            </a:r>
            <a:r>
              <a:rPr lang="zh-CN" altLang="zh-CN" dirty="0" smtClean="0"/>
              <a:t>我们</a:t>
            </a:r>
            <a:r>
              <a:rPr lang="zh-CN" altLang="zh-CN" dirty="0"/>
              <a:t>会发现，</a:t>
            </a:r>
            <a:r>
              <a:rPr lang="zh-CN" altLang="zh-CN" b="1" dirty="0">
                <a:solidFill>
                  <a:srgbClr val="FF0000"/>
                </a:solidFill>
              </a:rPr>
              <a:t>在计算的</a:t>
            </a:r>
            <a:r>
              <a:rPr lang="en-US" altLang="zh-CN" b="1" dirty="0">
                <a:solidFill>
                  <a:srgbClr val="FF0000"/>
                </a:solidFill>
              </a:rPr>
              <a:t>12</a:t>
            </a:r>
            <a:r>
              <a:rPr lang="zh-CN" altLang="zh-CN" b="1" dirty="0">
                <a:solidFill>
                  <a:srgbClr val="FF0000"/>
                </a:solidFill>
              </a:rPr>
              <a:t>个指标中，存在空值</a:t>
            </a:r>
            <a:r>
              <a:rPr lang="zh-CN" altLang="zh-CN" dirty="0"/>
              <a:t>。如图</a:t>
            </a:r>
            <a:r>
              <a:rPr lang="en-US" altLang="zh-CN" dirty="0"/>
              <a:t>8-8</a:t>
            </a:r>
            <a:r>
              <a:rPr lang="zh-CN" altLang="zh-CN" dirty="0"/>
              <a:t>所示。通过分析数据可知，如果该任务周围（比如</a:t>
            </a:r>
            <a:r>
              <a:rPr lang="en-US" altLang="zh-CN" dirty="0"/>
              <a:t>5</a:t>
            </a:r>
            <a:r>
              <a:rPr lang="zh-CN" altLang="zh-CN" dirty="0"/>
              <a:t>公里范围内），一个会员也没有，则会员的平均信誉值无法计算，就出现了空值，而其他求和类的指标（比如</a:t>
            </a:r>
            <a:r>
              <a:rPr lang="en-US" altLang="zh-CN" dirty="0"/>
              <a:t>Z5~Z12</a:t>
            </a:r>
            <a:r>
              <a:rPr lang="zh-CN" altLang="zh-CN" dirty="0"/>
              <a:t>）全变为</a:t>
            </a:r>
            <a:r>
              <a:rPr lang="en-US" altLang="zh-CN" dirty="0"/>
              <a:t>0</a:t>
            </a:r>
            <a:r>
              <a:rPr lang="zh-CN" altLang="zh-CN" dirty="0"/>
              <a:t>值。因此，该空值可以</a:t>
            </a:r>
            <a:r>
              <a:rPr lang="zh-CN" altLang="zh-CN" b="1" dirty="0">
                <a:solidFill>
                  <a:srgbClr val="FF0000"/>
                </a:solidFill>
              </a:rPr>
              <a:t>通过填充为</a:t>
            </a:r>
            <a:r>
              <a:rPr lang="en-US" altLang="zh-CN" b="1" dirty="0">
                <a:solidFill>
                  <a:srgbClr val="FF0000"/>
                </a:solidFill>
              </a:rPr>
              <a:t>0</a:t>
            </a:r>
            <a:r>
              <a:rPr lang="zh-CN" altLang="zh-CN" dirty="0"/>
              <a:t>。可以先将</a:t>
            </a:r>
            <a:r>
              <a:rPr lang="en-US" altLang="zh-CN" dirty="0"/>
              <a:t>12</a:t>
            </a:r>
            <a:r>
              <a:rPr lang="zh-CN" altLang="zh-CN" dirty="0"/>
              <a:t>个指标的存放数组</a:t>
            </a:r>
            <a:r>
              <a:rPr lang="en-US" altLang="zh-CN" dirty="0"/>
              <a:t>Z</a:t>
            </a:r>
            <a:r>
              <a:rPr lang="zh-CN" altLang="zh-CN" dirty="0"/>
              <a:t>转换为数据框，进而利用数据框的</a:t>
            </a:r>
            <a:r>
              <a:rPr lang="en-US" altLang="zh-CN" dirty="0"/>
              <a:t>fill</a:t>
            </a:r>
            <a:r>
              <a:rPr lang="zh-CN" altLang="zh-CN" dirty="0"/>
              <a:t>方法进行填充即可，示例代码如下</a:t>
            </a:r>
            <a:r>
              <a:rPr lang="zh-CN" altLang="zh-CN" dirty="0" smtClean="0"/>
              <a:t>：</a:t>
            </a:r>
            <a:endParaRPr lang="en-US" altLang="zh-CN" dirty="0" smtClean="0"/>
          </a:p>
          <a:p>
            <a:r>
              <a:rPr lang="en-US" altLang="zh-CN" dirty="0"/>
              <a:t>import </a:t>
            </a:r>
            <a:r>
              <a:rPr lang="en-US" altLang="zh-CN" dirty="0" err="1"/>
              <a:t>numpy</a:t>
            </a:r>
            <a:r>
              <a:rPr lang="en-US" altLang="zh-CN" dirty="0"/>
              <a:t> as </a:t>
            </a:r>
            <a:r>
              <a:rPr lang="en-US" altLang="zh-CN" dirty="0" err="1"/>
              <a:t>np</a:t>
            </a:r>
            <a:r>
              <a:rPr lang="en-US" altLang="zh-CN" dirty="0"/>
              <a:t> </a:t>
            </a:r>
            <a:endParaRPr lang="zh-CN" altLang="zh-CN" dirty="0"/>
          </a:p>
          <a:p>
            <a:r>
              <a:rPr lang="en-US" altLang="zh-CN" dirty="0"/>
              <a:t>import pandas as </a:t>
            </a:r>
            <a:r>
              <a:rPr lang="en-US" altLang="zh-CN" dirty="0" err="1"/>
              <a:t>pd</a:t>
            </a:r>
            <a:endParaRPr lang="zh-CN" altLang="zh-CN" dirty="0"/>
          </a:p>
          <a:p>
            <a:r>
              <a:rPr lang="en-US" altLang="zh-CN" dirty="0"/>
              <a:t>Z=</a:t>
            </a:r>
            <a:r>
              <a:rPr lang="en-US" altLang="zh-CN" dirty="0" err="1"/>
              <a:t>np.load</a:t>
            </a:r>
            <a:r>
              <a:rPr lang="en-US" altLang="zh-CN" dirty="0"/>
              <a:t>('</a:t>
            </a:r>
            <a:r>
              <a:rPr lang="en-US" altLang="zh-CN" dirty="0" err="1"/>
              <a:t>Z.npy</a:t>
            </a:r>
            <a:r>
              <a:rPr lang="en-US" altLang="zh-CN" dirty="0"/>
              <a:t>')</a:t>
            </a:r>
            <a:endParaRPr lang="zh-CN" altLang="zh-CN" dirty="0"/>
          </a:p>
          <a:p>
            <a:r>
              <a:rPr lang="en-US" altLang="zh-CN" dirty="0"/>
              <a:t>Data=</a:t>
            </a:r>
            <a:r>
              <a:rPr lang="en-US" altLang="zh-CN" dirty="0" err="1"/>
              <a:t>pd.DataFrame</a:t>
            </a:r>
            <a:r>
              <a:rPr lang="en-US" altLang="zh-CN" dirty="0"/>
              <a:t>(Z[:,1:])</a:t>
            </a:r>
            <a:endParaRPr lang="zh-CN" altLang="zh-CN" dirty="0"/>
          </a:p>
          <a:p>
            <a:r>
              <a:rPr lang="en-US" altLang="zh-CN" dirty="0"/>
              <a:t>Data=</a:t>
            </a:r>
            <a:r>
              <a:rPr lang="en-US" altLang="zh-CN" dirty="0" err="1"/>
              <a:t>Data.fillna</a:t>
            </a:r>
            <a:r>
              <a:rPr lang="en-US" altLang="zh-CN" dirty="0"/>
              <a:t>(0)</a:t>
            </a:r>
            <a:endParaRPr lang="zh-CN" altLang="zh-CN" dirty="0"/>
          </a:p>
          <a:p>
            <a:r>
              <a:rPr lang="zh-CN" altLang="zh-CN" dirty="0"/>
              <a:t>执行结果如图</a:t>
            </a:r>
            <a:r>
              <a:rPr lang="en-US" altLang="zh-CN" dirty="0"/>
              <a:t>8-9</a:t>
            </a:r>
            <a:r>
              <a:rPr lang="zh-CN" altLang="zh-CN" dirty="0"/>
              <a:t>所示。</a:t>
            </a:r>
            <a:endParaRPr lang="zh-CN" altLang="zh-CN" dirty="0"/>
          </a:p>
        </p:txBody>
      </p:sp>
      <p:pic>
        <p:nvPicPr>
          <p:cNvPr id="1026" name="图片 56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2045" y="4077072"/>
            <a:ext cx="4860314" cy="225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405501" y="6372036"/>
            <a:ext cx="741680" cy="368300"/>
          </a:xfrm>
          <a:prstGeom prst="rect">
            <a:avLst/>
          </a:prstGeom>
        </p:spPr>
        <p:txBody>
          <a:bodyPr wrap="none">
            <a:spAutoFit/>
          </a:bodyPr>
          <a:lstStyle/>
          <a:p>
            <a:r>
              <a:rPr lang="zh-CN" altLang="zh-CN" dirty="0"/>
              <a:t>图</a:t>
            </a:r>
            <a:r>
              <a:rPr lang="en-US" altLang="zh-CN" dirty="0"/>
              <a:t>8-8</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8.5.1  </a:t>
            </a:r>
            <a:r>
              <a:rPr lang="zh-CN" altLang="en-US" sz="2000" dirty="0" smtClean="0">
                <a:solidFill>
                  <a:srgbClr val="FFFFFF"/>
                </a:solidFill>
                <a:latin typeface="微软雅黑" panose="020B0503020204020204" pitchFamily="34" charset="-122"/>
                <a:ea typeface="微软雅黑" panose="020B0503020204020204" pitchFamily="34" charset="-122"/>
              </a:rPr>
              <a:t>指标数据预处理</a:t>
            </a:r>
            <a:r>
              <a:rPr lang="en-US" altLang="zh-CN" sz="2000" dirty="0" smtClean="0">
                <a:solidFill>
                  <a:srgbClr val="FFFFFF"/>
                </a:solidFill>
                <a:latin typeface="微软雅黑" panose="020B0503020204020204" pitchFamily="34" charset="-122"/>
                <a:ea typeface="微软雅黑" panose="020B0503020204020204" pitchFamily="34" charset="-122"/>
              </a:rPr>
              <a:t>-</a:t>
            </a:r>
            <a:r>
              <a:rPr lang="zh-CN" altLang="en-US" sz="2000" dirty="0" smtClean="0">
                <a:solidFill>
                  <a:srgbClr val="FFFFFF"/>
                </a:solidFill>
                <a:latin typeface="微软雅黑" panose="020B0503020204020204" pitchFamily="34" charset="-122"/>
                <a:ea typeface="微软雅黑" panose="020B0503020204020204" pitchFamily="34" charset="-122"/>
              </a:rPr>
              <a:t>空值处理</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06180"/>
            <a:ext cx="1224136"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8.5 </a:t>
            </a:r>
            <a:endParaRPr lang="zh-CN" altLang="en-US" dirty="0">
              <a:solidFill>
                <a:srgbClr val="FFFFFF"/>
              </a:solidFill>
              <a:ea typeface="宋体" panose="02010600030101010101" pitchFamily="2" charset="-122"/>
            </a:endParaRPr>
          </a:p>
        </p:txBody>
      </p:sp>
      <p:pic>
        <p:nvPicPr>
          <p:cNvPr id="2050" name="图片 56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3807" y="1052736"/>
            <a:ext cx="682844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090111" y="3933056"/>
            <a:ext cx="741680" cy="368300"/>
          </a:xfrm>
          <a:prstGeom prst="rect">
            <a:avLst/>
          </a:prstGeom>
        </p:spPr>
        <p:txBody>
          <a:bodyPr wrap="none">
            <a:spAutoFit/>
          </a:bodyPr>
          <a:lstStyle/>
          <a:p>
            <a:r>
              <a:rPr lang="zh-CN" altLang="zh-CN" dirty="0"/>
              <a:t>图</a:t>
            </a:r>
            <a:r>
              <a:rPr lang="en-US" altLang="zh-CN" dirty="0"/>
              <a:t>8-9</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8.5.1.2  </a:t>
            </a:r>
            <a:r>
              <a:rPr lang="zh-CN" altLang="en-US" sz="2000" dirty="0" smtClean="0">
                <a:solidFill>
                  <a:srgbClr val="FFFFFF"/>
                </a:solidFill>
                <a:latin typeface="微软雅黑" panose="020B0503020204020204" pitchFamily="34" charset="-122"/>
                <a:ea typeface="微软雅黑" panose="020B0503020204020204" pitchFamily="34" charset="-122"/>
              </a:rPr>
              <a:t>相关性分析</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06180"/>
            <a:ext cx="1224136"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8.5 </a:t>
            </a:r>
            <a:endParaRPr lang="zh-CN" altLang="en-US" dirty="0">
              <a:solidFill>
                <a:srgbClr val="FFFFFF"/>
              </a:solidFill>
              <a:ea typeface="宋体" panose="02010600030101010101" pitchFamily="2" charset="-122"/>
            </a:endParaRPr>
          </a:p>
        </p:txBody>
      </p:sp>
      <p:sp>
        <p:nvSpPr>
          <p:cNvPr id="2" name="矩形 1"/>
          <p:cNvSpPr/>
          <p:nvPr/>
        </p:nvSpPr>
        <p:spPr>
          <a:xfrm>
            <a:off x="2353806" y="738570"/>
            <a:ext cx="7236578" cy="2306955"/>
          </a:xfrm>
          <a:prstGeom prst="rect">
            <a:avLst/>
          </a:prstGeom>
        </p:spPr>
        <p:txBody>
          <a:bodyPr wrap="square">
            <a:spAutoFit/>
          </a:bodyPr>
          <a:lstStyle/>
          <a:p>
            <a:r>
              <a:rPr lang="zh-CN" altLang="en-US" dirty="0"/>
              <a:t>我们计算了</a:t>
            </a:r>
            <a:r>
              <a:rPr lang="en-US" altLang="zh-CN" dirty="0"/>
              <a:t>12</a:t>
            </a:r>
            <a:r>
              <a:rPr lang="zh-CN" altLang="en-US" dirty="0"/>
              <a:t>个指标，那么指标之间是否存在较强的相关性呢？下面通过计算其</a:t>
            </a:r>
            <a:r>
              <a:rPr lang="zh-CN" altLang="en-US" b="1" dirty="0">
                <a:solidFill>
                  <a:srgbClr val="FF0000"/>
                </a:solidFill>
              </a:rPr>
              <a:t>相关系数矩阵</a:t>
            </a:r>
            <a:r>
              <a:rPr lang="zh-CN" altLang="en-US" dirty="0"/>
              <a:t>来进行观察，示例代码如下</a:t>
            </a:r>
            <a:r>
              <a:rPr lang="zh-CN" altLang="en-US" dirty="0" smtClean="0"/>
              <a:t>：</a:t>
            </a:r>
            <a:endParaRPr lang="en-US" altLang="zh-CN" dirty="0" smtClean="0"/>
          </a:p>
          <a:p>
            <a:endParaRPr lang="zh-CN" altLang="en-US" dirty="0"/>
          </a:p>
          <a:p>
            <a:r>
              <a:rPr lang="en-US" altLang="zh-CN" dirty="0"/>
              <a:t>R=</a:t>
            </a:r>
            <a:r>
              <a:rPr lang="en-US" altLang="zh-CN" dirty="0" err="1"/>
              <a:t>Data.corr</a:t>
            </a:r>
            <a:r>
              <a:rPr lang="en-US" altLang="zh-CN" dirty="0" smtClean="0"/>
              <a:t>()</a:t>
            </a:r>
            <a:endParaRPr lang="en-US" altLang="zh-CN" dirty="0" smtClean="0"/>
          </a:p>
          <a:p>
            <a:endParaRPr lang="en-US" altLang="zh-CN" dirty="0"/>
          </a:p>
          <a:p>
            <a:r>
              <a:rPr lang="zh-CN" altLang="en-US" dirty="0"/>
              <a:t>执行结果如图</a:t>
            </a:r>
            <a:r>
              <a:rPr lang="en-US" altLang="zh-CN" dirty="0"/>
              <a:t>8-10</a:t>
            </a:r>
            <a:r>
              <a:rPr lang="zh-CN" altLang="en-US" dirty="0"/>
              <a:t>所示。从图</a:t>
            </a:r>
            <a:r>
              <a:rPr lang="en-US" altLang="zh-CN" dirty="0"/>
              <a:t>8-10</a:t>
            </a:r>
            <a:r>
              <a:rPr lang="zh-CN" altLang="en-US" dirty="0"/>
              <a:t>可以看出，变量之间存在着一定的相关性，</a:t>
            </a:r>
            <a:r>
              <a:rPr lang="zh-CN" altLang="en-US" b="1" dirty="0">
                <a:solidFill>
                  <a:srgbClr val="FF0000"/>
                </a:solidFill>
              </a:rPr>
              <a:t>相关系数最高达</a:t>
            </a:r>
            <a:r>
              <a:rPr lang="en-US" altLang="zh-CN" b="1" dirty="0">
                <a:solidFill>
                  <a:srgbClr val="FF0000"/>
                </a:solidFill>
              </a:rPr>
              <a:t>0.94956</a:t>
            </a:r>
            <a:r>
              <a:rPr lang="zh-CN" altLang="en-US" dirty="0"/>
              <a:t>。因此可以通过提取其主成分进行分析。在做主成分分析之前，先</a:t>
            </a:r>
            <a:r>
              <a:rPr lang="zh-CN" altLang="en-US" b="1" dirty="0">
                <a:solidFill>
                  <a:srgbClr val="FF0000"/>
                </a:solidFill>
              </a:rPr>
              <a:t>对指标数据作标准化处理</a:t>
            </a:r>
            <a:r>
              <a:rPr lang="zh-CN" altLang="en-US" dirty="0"/>
              <a:t>。</a:t>
            </a:r>
            <a:endParaRPr lang="zh-CN" altLang="en-US" dirty="0"/>
          </a:p>
        </p:txBody>
      </p:sp>
      <p:pic>
        <p:nvPicPr>
          <p:cNvPr id="3074" name="图片 56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2045" y="3213099"/>
            <a:ext cx="6948546" cy="306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450151" y="6283068"/>
            <a:ext cx="868680" cy="368300"/>
          </a:xfrm>
          <a:prstGeom prst="rect">
            <a:avLst/>
          </a:prstGeom>
        </p:spPr>
        <p:txBody>
          <a:bodyPr wrap="none">
            <a:spAutoFit/>
          </a:bodyPr>
          <a:lstStyle/>
          <a:p>
            <a:r>
              <a:rPr lang="zh-CN" altLang="en-US" dirty="0"/>
              <a:t>图</a:t>
            </a:r>
            <a:r>
              <a:rPr lang="en-US" altLang="zh-CN" dirty="0"/>
              <a:t>8-10</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8.5.1.3  </a:t>
            </a:r>
            <a:r>
              <a:rPr lang="zh-CN" altLang="en-US" sz="2000" dirty="0" smtClean="0">
                <a:solidFill>
                  <a:srgbClr val="FFFFFF"/>
                </a:solidFill>
                <a:latin typeface="微软雅黑" panose="020B0503020204020204" pitchFamily="34" charset="-122"/>
                <a:ea typeface="微软雅黑" panose="020B0503020204020204" pitchFamily="34" charset="-122"/>
              </a:rPr>
              <a:t>标准化处理</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06180"/>
            <a:ext cx="1224136"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8.5 </a:t>
            </a:r>
            <a:endParaRPr lang="zh-CN" altLang="en-US" dirty="0">
              <a:solidFill>
                <a:srgbClr val="FFFFFF"/>
              </a:solidFill>
              <a:ea typeface="宋体" panose="02010600030101010101" pitchFamily="2" charset="-122"/>
            </a:endParaRPr>
          </a:p>
        </p:txBody>
      </p:sp>
      <p:sp>
        <p:nvSpPr>
          <p:cNvPr id="2" name="矩形 1"/>
          <p:cNvSpPr/>
          <p:nvPr/>
        </p:nvSpPr>
        <p:spPr>
          <a:xfrm>
            <a:off x="2281799" y="726570"/>
            <a:ext cx="7920880" cy="2584450"/>
          </a:xfrm>
          <a:prstGeom prst="rect">
            <a:avLst/>
          </a:prstGeom>
        </p:spPr>
        <p:txBody>
          <a:bodyPr wrap="square">
            <a:spAutoFit/>
          </a:bodyPr>
          <a:lstStyle/>
          <a:p>
            <a:r>
              <a:rPr lang="zh-CN" altLang="en-US" dirty="0" smtClean="0"/>
              <a:t>       可以</a:t>
            </a:r>
            <a:r>
              <a:rPr lang="zh-CN" altLang="en-US" dirty="0"/>
              <a:t>使用</a:t>
            </a:r>
            <a:r>
              <a:rPr lang="en-US" altLang="zh-CN" dirty="0"/>
              <a:t>Python</a:t>
            </a:r>
            <a:r>
              <a:rPr lang="zh-CN" altLang="en-US" dirty="0"/>
              <a:t>提供的数据标准化模块进行处理，这里采用均值</a:t>
            </a:r>
            <a:r>
              <a:rPr lang="en-US" altLang="zh-CN" dirty="0"/>
              <a:t>-</a:t>
            </a:r>
            <a:r>
              <a:rPr lang="zh-CN" altLang="en-US" dirty="0"/>
              <a:t>方差标准化方法对原始指标数据进行标准化处理，示例代码如下：</a:t>
            </a:r>
            <a:endParaRPr lang="zh-CN" altLang="en-US" dirty="0"/>
          </a:p>
          <a:p>
            <a:r>
              <a:rPr lang="en-US" altLang="zh-CN" dirty="0"/>
              <a:t>from </a:t>
            </a:r>
            <a:r>
              <a:rPr lang="en-US" altLang="zh-CN" dirty="0" err="1"/>
              <a:t>sklearn.preprocessing</a:t>
            </a:r>
            <a:r>
              <a:rPr lang="en-US" altLang="zh-CN" dirty="0"/>
              <a:t> import </a:t>
            </a:r>
            <a:r>
              <a:rPr lang="en-US" altLang="zh-CN" dirty="0" err="1"/>
              <a:t>StandardScaler</a:t>
            </a:r>
            <a:endParaRPr lang="en-US" altLang="zh-CN" dirty="0"/>
          </a:p>
          <a:p>
            <a:r>
              <a:rPr lang="en-US" altLang="zh-CN" dirty="0" err="1"/>
              <a:t>scaler</a:t>
            </a:r>
            <a:r>
              <a:rPr lang="en-US" altLang="zh-CN" dirty="0"/>
              <a:t> = </a:t>
            </a:r>
            <a:r>
              <a:rPr lang="en-US" altLang="zh-CN" dirty="0" err="1"/>
              <a:t>StandardScaler</a:t>
            </a:r>
            <a:r>
              <a:rPr lang="en-US" altLang="zh-CN" dirty="0"/>
              <a:t>()</a:t>
            </a:r>
            <a:endParaRPr lang="en-US" altLang="zh-CN" dirty="0"/>
          </a:p>
          <a:p>
            <a:r>
              <a:rPr lang="en-US" altLang="zh-CN" dirty="0"/>
              <a:t>data=</a:t>
            </a:r>
            <a:r>
              <a:rPr lang="en-US" altLang="zh-CN" dirty="0" err="1"/>
              <a:t>Data.as_matrix</a:t>
            </a:r>
            <a:r>
              <a:rPr lang="en-US" altLang="zh-CN" dirty="0"/>
              <a:t>() #</a:t>
            </a:r>
            <a:r>
              <a:rPr lang="zh-CN" altLang="en-US" dirty="0"/>
              <a:t>数据框转化为数组形式</a:t>
            </a:r>
            <a:endParaRPr lang="zh-CN" altLang="en-US" dirty="0"/>
          </a:p>
          <a:p>
            <a:r>
              <a:rPr lang="en-US" altLang="zh-CN" dirty="0" err="1"/>
              <a:t>scaler.fit</a:t>
            </a:r>
            <a:r>
              <a:rPr lang="en-US" altLang="zh-CN" dirty="0"/>
              <a:t>(data) </a:t>
            </a:r>
            <a:endParaRPr lang="en-US" altLang="zh-CN" dirty="0"/>
          </a:p>
          <a:p>
            <a:r>
              <a:rPr lang="en-US" altLang="zh-CN" dirty="0"/>
              <a:t>data=</a:t>
            </a:r>
            <a:r>
              <a:rPr lang="en-US" altLang="zh-CN" dirty="0" err="1"/>
              <a:t>scaler.transform</a:t>
            </a:r>
            <a:r>
              <a:rPr lang="en-US" altLang="zh-CN" dirty="0"/>
              <a:t>(data)  </a:t>
            </a:r>
            <a:endParaRPr lang="en-US" altLang="zh-CN" dirty="0"/>
          </a:p>
          <a:p>
            <a:r>
              <a:rPr lang="zh-CN" altLang="en-US" dirty="0"/>
              <a:t>经过标准化处理后，指标数据都转化为均值为</a:t>
            </a:r>
            <a:r>
              <a:rPr lang="en-US" altLang="zh-CN" dirty="0"/>
              <a:t>0</a:t>
            </a:r>
            <a:r>
              <a:rPr lang="zh-CN" altLang="en-US" dirty="0"/>
              <a:t>，方差为</a:t>
            </a:r>
            <a:r>
              <a:rPr lang="en-US" altLang="zh-CN" dirty="0"/>
              <a:t>1</a:t>
            </a:r>
            <a:r>
              <a:rPr lang="zh-CN" altLang="en-US" dirty="0"/>
              <a:t>的无量纲标准化数据。执行结果如图</a:t>
            </a:r>
            <a:r>
              <a:rPr lang="en-US" altLang="zh-CN" dirty="0"/>
              <a:t>8-11</a:t>
            </a:r>
            <a:r>
              <a:rPr lang="zh-CN" altLang="en-US" dirty="0"/>
              <a:t>所示。</a:t>
            </a:r>
            <a:endParaRPr lang="zh-CN" altLang="en-US" dirty="0"/>
          </a:p>
        </p:txBody>
      </p:sp>
      <p:pic>
        <p:nvPicPr>
          <p:cNvPr id="4098" name="图片 56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7943" y="3311892"/>
            <a:ext cx="4248472" cy="3127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411911" y="6488668"/>
            <a:ext cx="777875" cy="337185"/>
          </a:xfrm>
          <a:prstGeom prst="rect">
            <a:avLst/>
          </a:prstGeom>
        </p:spPr>
        <p:txBody>
          <a:bodyPr wrap="none">
            <a:spAutoFit/>
          </a:bodyPr>
          <a:lstStyle/>
          <a:p>
            <a:r>
              <a:rPr lang="zh-CN" altLang="zh-CN" sz="1600" dirty="0"/>
              <a:t>图</a:t>
            </a:r>
            <a:r>
              <a:rPr lang="en-US" altLang="zh-CN" sz="1600" dirty="0"/>
              <a:t>8-11</a:t>
            </a:r>
            <a:endParaRPr lang="zh-CN" altLang="zh-CN" sz="16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8.5.1.4  </a:t>
            </a:r>
            <a:r>
              <a:rPr lang="zh-CN" altLang="en-US" sz="2000" dirty="0" smtClean="0">
                <a:solidFill>
                  <a:srgbClr val="FFFFFF"/>
                </a:solidFill>
                <a:latin typeface="微软雅黑" panose="020B0503020204020204" pitchFamily="34" charset="-122"/>
                <a:ea typeface="微软雅黑" panose="020B0503020204020204" pitchFamily="34" charset="-122"/>
              </a:rPr>
              <a:t>主成分分析</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06180"/>
            <a:ext cx="1224136"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8.5 </a:t>
            </a:r>
            <a:endParaRPr lang="zh-CN" altLang="en-US" dirty="0">
              <a:solidFill>
                <a:srgbClr val="FFFFFF"/>
              </a:solidFill>
              <a:ea typeface="宋体" panose="02010600030101010101" pitchFamily="2" charset="-122"/>
            </a:endParaRPr>
          </a:p>
        </p:txBody>
      </p:sp>
      <p:sp>
        <p:nvSpPr>
          <p:cNvPr id="2" name="矩形 1"/>
          <p:cNvSpPr/>
          <p:nvPr/>
        </p:nvSpPr>
        <p:spPr>
          <a:xfrm>
            <a:off x="2425815" y="692697"/>
            <a:ext cx="7560840" cy="2861310"/>
          </a:xfrm>
          <a:prstGeom prst="rect">
            <a:avLst/>
          </a:prstGeom>
        </p:spPr>
        <p:txBody>
          <a:bodyPr wrap="square">
            <a:spAutoFit/>
          </a:bodyPr>
          <a:lstStyle/>
          <a:p>
            <a:r>
              <a:rPr lang="zh-CN" altLang="zh-CN" dirty="0"/>
              <a:t>对标准化处理后的数据作主成分分析，可以使用</a:t>
            </a:r>
            <a:r>
              <a:rPr lang="en-US" altLang="zh-CN" dirty="0"/>
              <a:t>Python</a:t>
            </a:r>
            <a:r>
              <a:rPr lang="zh-CN" altLang="zh-CN" dirty="0"/>
              <a:t>提供的主成分分析模块实现。示例代码如下：</a:t>
            </a:r>
            <a:endParaRPr lang="zh-CN" altLang="zh-CN" dirty="0"/>
          </a:p>
          <a:p>
            <a:r>
              <a:rPr lang="en-US" altLang="zh-CN" dirty="0"/>
              <a:t>from </a:t>
            </a:r>
            <a:r>
              <a:rPr lang="en-US" altLang="zh-CN" dirty="0" err="1"/>
              <a:t>sklearn.decomposition</a:t>
            </a:r>
            <a:r>
              <a:rPr lang="en-US" altLang="zh-CN" dirty="0"/>
              <a:t> import PCA</a:t>
            </a:r>
            <a:endParaRPr lang="zh-CN" altLang="zh-CN" dirty="0"/>
          </a:p>
          <a:p>
            <a:r>
              <a:rPr lang="en-US" altLang="zh-CN" dirty="0" err="1"/>
              <a:t>pca</a:t>
            </a:r>
            <a:r>
              <a:rPr lang="en-US" altLang="zh-CN" dirty="0"/>
              <a:t>=PCA(</a:t>
            </a:r>
            <a:r>
              <a:rPr lang="en-US" altLang="zh-CN" dirty="0" err="1"/>
              <a:t>n_components</a:t>
            </a:r>
            <a:r>
              <a:rPr lang="en-US" altLang="zh-CN" dirty="0"/>
              <a:t>=0.9) #</a:t>
            </a:r>
            <a:r>
              <a:rPr lang="zh-CN" altLang="zh-CN" dirty="0"/>
              <a:t>累计贡献率提取</a:t>
            </a:r>
            <a:r>
              <a:rPr lang="en-US" altLang="zh-CN" dirty="0"/>
              <a:t>90%</a:t>
            </a:r>
            <a:r>
              <a:rPr lang="zh-CN" altLang="zh-CN" dirty="0"/>
              <a:t>以上</a:t>
            </a:r>
            <a:endParaRPr lang="zh-CN" altLang="zh-CN" dirty="0"/>
          </a:p>
          <a:p>
            <a:r>
              <a:rPr lang="en-US" altLang="zh-CN" dirty="0" err="1"/>
              <a:t>pca.fit</a:t>
            </a:r>
            <a:r>
              <a:rPr lang="en-US" altLang="zh-CN" dirty="0"/>
              <a:t>(data)</a:t>
            </a:r>
            <a:endParaRPr lang="zh-CN" altLang="zh-CN" dirty="0"/>
          </a:p>
          <a:p>
            <a:r>
              <a:rPr lang="en-US" altLang="zh-CN" dirty="0"/>
              <a:t>x=</a:t>
            </a:r>
            <a:r>
              <a:rPr lang="en-US" altLang="zh-CN" dirty="0" err="1"/>
              <a:t>pca.transform</a:t>
            </a:r>
            <a:r>
              <a:rPr lang="en-US" altLang="zh-CN" dirty="0"/>
              <a:t>(data)  #</a:t>
            </a:r>
            <a:r>
              <a:rPr lang="zh-CN" altLang="zh-CN" dirty="0"/>
              <a:t>返回主成分</a:t>
            </a:r>
            <a:endParaRPr lang="zh-CN" altLang="zh-CN" dirty="0"/>
          </a:p>
          <a:p>
            <a:r>
              <a:rPr lang="en-US" altLang="zh-CN" dirty="0" err="1"/>
              <a:t>tzxl</a:t>
            </a:r>
            <a:r>
              <a:rPr lang="en-US" altLang="zh-CN" dirty="0"/>
              <a:t>=</a:t>
            </a:r>
            <a:r>
              <a:rPr lang="en-US" altLang="zh-CN" dirty="0" err="1"/>
              <a:t>pca.components</a:t>
            </a:r>
            <a:r>
              <a:rPr lang="en-US" altLang="zh-CN" dirty="0"/>
              <a:t>_    #</a:t>
            </a:r>
            <a:r>
              <a:rPr lang="zh-CN" altLang="zh-CN" dirty="0"/>
              <a:t>特征向量</a:t>
            </a:r>
            <a:r>
              <a:rPr lang="en-US" altLang="zh-CN" dirty="0"/>
              <a:t>          </a:t>
            </a:r>
            <a:endParaRPr lang="zh-CN" altLang="zh-CN" dirty="0"/>
          </a:p>
          <a:p>
            <a:r>
              <a:rPr lang="en-US" altLang="zh-CN" dirty="0" err="1"/>
              <a:t>tz</a:t>
            </a:r>
            <a:r>
              <a:rPr lang="en-US" altLang="zh-CN" dirty="0"/>
              <a:t>=</a:t>
            </a:r>
            <a:r>
              <a:rPr lang="en-US" altLang="zh-CN" dirty="0" err="1"/>
              <a:t>pca.explained_variance</a:t>
            </a:r>
            <a:r>
              <a:rPr lang="en-US" altLang="zh-CN" dirty="0"/>
              <a:t>_      #</a:t>
            </a:r>
            <a:r>
              <a:rPr lang="zh-CN" altLang="zh-CN" dirty="0"/>
              <a:t>特征值</a:t>
            </a:r>
            <a:r>
              <a:rPr lang="en-US" altLang="zh-CN" dirty="0"/>
              <a:t>   </a:t>
            </a:r>
            <a:endParaRPr lang="zh-CN" altLang="zh-CN" dirty="0"/>
          </a:p>
          <a:p>
            <a:r>
              <a:rPr lang="en-US" altLang="zh-CN" dirty="0" err="1"/>
              <a:t>gxl</a:t>
            </a:r>
            <a:r>
              <a:rPr lang="en-US" altLang="zh-CN" dirty="0"/>
              <a:t>=</a:t>
            </a:r>
            <a:r>
              <a:rPr lang="en-US" altLang="zh-CN" dirty="0" err="1"/>
              <a:t>pca.explained_variance_ratio</a:t>
            </a:r>
            <a:r>
              <a:rPr lang="en-US" altLang="zh-CN" dirty="0"/>
              <a:t>_  #</a:t>
            </a:r>
            <a:r>
              <a:rPr lang="zh-CN" altLang="zh-CN" dirty="0"/>
              <a:t>累计贡献率 </a:t>
            </a:r>
            <a:endParaRPr lang="zh-CN" altLang="zh-CN" dirty="0"/>
          </a:p>
          <a:p>
            <a:r>
              <a:rPr lang="zh-CN" altLang="zh-CN" dirty="0"/>
              <a:t>执行结果图</a:t>
            </a:r>
            <a:r>
              <a:rPr lang="en-US" altLang="zh-CN" dirty="0"/>
              <a:t>8-12</a:t>
            </a:r>
            <a:r>
              <a:rPr lang="zh-CN" altLang="zh-CN" dirty="0"/>
              <a:t>所示。</a:t>
            </a:r>
            <a:endParaRPr lang="zh-CN" altLang="zh-CN" dirty="0"/>
          </a:p>
        </p:txBody>
      </p:sp>
      <p:pic>
        <p:nvPicPr>
          <p:cNvPr id="5122" name="图片 56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1919" y="3601367"/>
            <a:ext cx="4454525"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077043" y="5949280"/>
            <a:ext cx="868680" cy="368300"/>
          </a:xfrm>
          <a:prstGeom prst="rect">
            <a:avLst/>
          </a:prstGeom>
        </p:spPr>
        <p:txBody>
          <a:bodyPr wrap="none">
            <a:spAutoFit/>
          </a:bodyPr>
          <a:lstStyle/>
          <a:p>
            <a:r>
              <a:rPr lang="zh-CN" altLang="zh-CN" dirty="0"/>
              <a:t>图</a:t>
            </a:r>
            <a:r>
              <a:rPr lang="en-US" altLang="zh-CN" dirty="0"/>
              <a:t>8-12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8.5.2  </a:t>
            </a:r>
            <a:r>
              <a:rPr lang="zh-CN" altLang="en-US" sz="2000" dirty="0" smtClean="0">
                <a:solidFill>
                  <a:srgbClr val="FFFFFF"/>
                </a:solidFill>
                <a:latin typeface="微软雅黑" panose="020B0503020204020204" pitchFamily="34" charset="-122"/>
                <a:ea typeface="微软雅黑" panose="020B0503020204020204" pitchFamily="34" charset="-122"/>
              </a:rPr>
              <a:t>多元线性回归模型</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06180"/>
            <a:ext cx="1224136"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8.5 </a:t>
            </a:r>
            <a:endParaRPr lang="zh-CN" altLang="en-US" dirty="0">
              <a:solidFill>
                <a:srgbClr val="FFFFFF"/>
              </a:solidFill>
              <a:ea typeface="宋体" panose="02010600030101010101" pitchFamily="2" charset="-122"/>
            </a:endParaRPr>
          </a:p>
        </p:txBody>
      </p:sp>
      <p:sp>
        <p:nvSpPr>
          <p:cNvPr id="3" name="矩形 2"/>
          <p:cNvSpPr/>
          <p:nvPr/>
        </p:nvSpPr>
        <p:spPr>
          <a:xfrm>
            <a:off x="2462045" y="980728"/>
            <a:ext cx="7668626" cy="3415030"/>
          </a:xfrm>
          <a:prstGeom prst="rect">
            <a:avLst/>
          </a:prstGeom>
        </p:spPr>
        <p:txBody>
          <a:bodyPr wrap="square">
            <a:spAutoFit/>
          </a:bodyPr>
          <a:lstStyle/>
          <a:p>
            <a:r>
              <a:rPr lang="zh-CN" altLang="zh-CN" dirty="0"/>
              <a:t>基于</a:t>
            </a:r>
            <a:r>
              <a:rPr lang="en-US" altLang="zh-CN" dirty="0"/>
              <a:t>8.5.1</a:t>
            </a:r>
            <a:r>
              <a:rPr lang="zh-CN" altLang="zh-CN" dirty="0"/>
              <a:t>节的</a:t>
            </a:r>
            <a:r>
              <a:rPr lang="en-US" altLang="zh-CN" dirty="0"/>
              <a:t>6</a:t>
            </a:r>
            <a:r>
              <a:rPr lang="zh-CN" altLang="zh-CN" dirty="0"/>
              <a:t>个主成分数据和附件一的任务定价数据，拆分为被执行任务和未执行任务两种情况，示例代码如下：</a:t>
            </a:r>
            <a:endParaRPr lang="zh-CN" altLang="zh-CN" dirty="0"/>
          </a:p>
          <a:p>
            <a:r>
              <a:rPr lang="en-US" altLang="zh-CN" dirty="0"/>
              <a:t>A=</a:t>
            </a:r>
            <a:r>
              <a:rPr lang="en-US" altLang="zh-CN" dirty="0" err="1"/>
              <a:t>pd.read_excel</a:t>
            </a:r>
            <a:r>
              <a:rPr lang="en-US" altLang="zh-CN" dirty="0"/>
              <a:t>('</a:t>
            </a:r>
            <a:r>
              <a:rPr lang="zh-CN" altLang="zh-CN" dirty="0"/>
              <a:t>附件一：已结束项目任务数据</a:t>
            </a:r>
            <a:r>
              <a:rPr lang="en-US" altLang="zh-CN" dirty="0"/>
              <a:t>.</a:t>
            </a:r>
            <a:r>
              <a:rPr lang="en-US" altLang="zh-CN" dirty="0" err="1"/>
              <a:t>xls</a:t>
            </a:r>
            <a:r>
              <a:rPr lang="en-US" altLang="zh-CN" dirty="0"/>
              <a:t>') </a:t>
            </a:r>
            <a:endParaRPr lang="zh-CN" altLang="zh-CN" dirty="0"/>
          </a:p>
          <a:p>
            <a:r>
              <a:rPr lang="en-US" altLang="zh-CN" dirty="0"/>
              <a:t>A4=</a:t>
            </a:r>
            <a:r>
              <a:rPr lang="en-US" altLang="zh-CN" dirty="0" err="1"/>
              <a:t>A.iloc</a:t>
            </a:r>
            <a:r>
              <a:rPr lang="en-US" altLang="zh-CN" dirty="0"/>
              <a:t>[:,4].values</a:t>
            </a:r>
            <a:endParaRPr lang="zh-CN" altLang="zh-CN" dirty="0"/>
          </a:p>
          <a:p>
            <a:r>
              <a:rPr lang="en-US" altLang="zh-CN" dirty="0"/>
              <a:t>x_0=x[A4==0,:] #</a:t>
            </a:r>
            <a:r>
              <a:rPr lang="zh-CN" altLang="zh-CN" dirty="0"/>
              <a:t>未执行任务主成分数据</a:t>
            </a:r>
            <a:endParaRPr lang="zh-CN" altLang="zh-CN" dirty="0"/>
          </a:p>
          <a:p>
            <a:r>
              <a:rPr lang="en-US" altLang="zh-CN" dirty="0"/>
              <a:t>x_1=x[A4==1,:] #</a:t>
            </a:r>
            <a:r>
              <a:rPr lang="zh-CN" altLang="zh-CN" dirty="0"/>
              <a:t>执行任务主成分数据</a:t>
            </a:r>
            <a:endParaRPr lang="zh-CN" altLang="zh-CN" dirty="0"/>
          </a:p>
          <a:p>
            <a:r>
              <a:rPr lang="en-US" altLang="zh-CN" dirty="0"/>
              <a:t>y=</a:t>
            </a:r>
            <a:r>
              <a:rPr lang="en-US" altLang="zh-CN" dirty="0" err="1"/>
              <a:t>A.iloc</a:t>
            </a:r>
            <a:r>
              <a:rPr lang="en-US" altLang="zh-CN" dirty="0"/>
              <a:t>[:,3].values</a:t>
            </a:r>
            <a:endParaRPr lang="zh-CN" altLang="zh-CN" dirty="0"/>
          </a:p>
          <a:p>
            <a:r>
              <a:rPr lang="en-US" altLang="zh-CN" dirty="0"/>
              <a:t>y=</a:t>
            </a:r>
            <a:r>
              <a:rPr lang="en-US" altLang="zh-CN" dirty="0" err="1"/>
              <a:t>y.reshape</a:t>
            </a:r>
            <a:r>
              <a:rPr lang="en-US" altLang="zh-CN" dirty="0"/>
              <a:t>(</a:t>
            </a:r>
            <a:r>
              <a:rPr lang="en-US" altLang="zh-CN" dirty="0" err="1"/>
              <a:t>len</a:t>
            </a:r>
            <a:r>
              <a:rPr lang="en-US" altLang="zh-CN" dirty="0"/>
              <a:t>(y),1)</a:t>
            </a:r>
            <a:endParaRPr lang="zh-CN" altLang="zh-CN" dirty="0"/>
          </a:p>
          <a:p>
            <a:r>
              <a:rPr lang="en-US" altLang="zh-CN" dirty="0"/>
              <a:t>y_0=y[A4==0]#</a:t>
            </a:r>
            <a:r>
              <a:rPr lang="zh-CN" altLang="zh-CN" dirty="0"/>
              <a:t>未执行任务定价数据</a:t>
            </a:r>
            <a:endParaRPr lang="zh-CN" altLang="zh-CN" dirty="0"/>
          </a:p>
          <a:p>
            <a:r>
              <a:rPr lang="en-US" altLang="zh-CN" dirty="0"/>
              <a:t>y_1=y[A4==1]#</a:t>
            </a:r>
            <a:r>
              <a:rPr lang="zh-CN" altLang="zh-CN" dirty="0"/>
              <a:t>执行任务定价数据</a:t>
            </a:r>
            <a:endParaRPr lang="zh-CN" altLang="zh-CN" dirty="0"/>
          </a:p>
          <a:p>
            <a:r>
              <a:rPr lang="zh-CN" altLang="zh-CN" dirty="0"/>
              <a:t>采用执行任务的主成分数据（</a:t>
            </a:r>
            <a:r>
              <a:rPr lang="en-US" altLang="zh-CN" dirty="0"/>
              <a:t>x_1</a:t>
            </a:r>
            <a:r>
              <a:rPr lang="zh-CN" altLang="zh-CN" dirty="0"/>
              <a:t>）和任务定价（</a:t>
            </a:r>
            <a:r>
              <a:rPr lang="en-US" altLang="zh-CN" dirty="0"/>
              <a:t>y_1</a:t>
            </a:r>
            <a:r>
              <a:rPr lang="zh-CN" altLang="zh-CN" dirty="0"/>
              <a:t>），可以构建多元线性回归模型，示例代码如下：</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8.5.2  </a:t>
            </a:r>
            <a:r>
              <a:rPr lang="zh-CN" altLang="en-US" sz="2000" dirty="0" smtClean="0">
                <a:solidFill>
                  <a:srgbClr val="FFFFFF"/>
                </a:solidFill>
                <a:latin typeface="微软雅黑" panose="020B0503020204020204" pitchFamily="34" charset="-122"/>
                <a:ea typeface="微软雅黑" panose="020B0503020204020204" pitchFamily="34" charset="-122"/>
              </a:rPr>
              <a:t>多元线性回归模型</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06180"/>
            <a:ext cx="1224136"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8.5 </a:t>
            </a:r>
            <a:endParaRPr lang="zh-CN" altLang="en-US" dirty="0">
              <a:solidFill>
                <a:srgbClr val="FFFFFF"/>
              </a:solidFill>
              <a:ea typeface="宋体" panose="02010600030101010101" pitchFamily="2" charset="-122"/>
            </a:endParaRPr>
          </a:p>
        </p:txBody>
      </p:sp>
      <p:sp>
        <p:nvSpPr>
          <p:cNvPr id="2" name="矩形 1"/>
          <p:cNvSpPr/>
          <p:nvPr/>
        </p:nvSpPr>
        <p:spPr>
          <a:xfrm>
            <a:off x="2353806" y="1196752"/>
            <a:ext cx="6840760" cy="3415030"/>
          </a:xfrm>
          <a:prstGeom prst="rect">
            <a:avLst/>
          </a:prstGeom>
        </p:spPr>
        <p:txBody>
          <a:bodyPr wrap="square">
            <a:spAutoFit/>
          </a:bodyPr>
          <a:lstStyle/>
          <a:p>
            <a:r>
              <a:rPr lang="en-US" altLang="zh-CN" dirty="0"/>
              <a:t>from </a:t>
            </a:r>
            <a:r>
              <a:rPr lang="en-US" altLang="zh-CN" dirty="0" err="1"/>
              <a:t>sklearn.linear_model</a:t>
            </a:r>
            <a:r>
              <a:rPr lang="en-US" altLang="zh-CN" dirty="0"/>
              <a:t> import </a:t>
            </a:r>
            <a:r>
              <a:rPr lang="en-US" altLang="zh-CN" dirty="0" err="1"/>
              <a:t>LinearRegression</a:t>
            </a:r>
            <a:r>
              <a:rPr lang="en-US" altLang="zh-CN" dirty="0"/>
              <a:t> as LR</a:t>
            </a:r>
            <a:endParaRPr lang="zh-CN" altLang="zh-CN" dirty="0"/>
          </a:p>
          <a:p>
            <a:r>
              <a:rPr lang="en-US" altLang="zh-CN" dirty="0" err="1"/>
              <a:t>lr</a:t>
            </a:r>
            <a:r>
              <a:rPr lang="en-US" altLang="zh-CN" dirty="0"/>
              <a:t> = LR()    #</a:t>
            </a:r>
            <a:r>
              <a:rPr lang="zh-CN" altLang="zh-CN" dirty="0"/>
              <a:t>创建线性回归模型类</a:t>
            </a:r>
            <a:endParaRPr lang="zh-CN" altLang="zh-CN" dirty="0"/>
          </a:p>
          <a:p>
            <a:r>
              <a:rPr lang="en-US" altLang="zh-CN" dirty="0" err="1"/>
              <a:t>lr.fit</a:t>
            </a:r>
            <a:r>
              <a:rPr lang="en-US" altLang="zh-CN" dirty="0"/>
              <a:t>(x_1, y_1) #</a:t>
            </a:r>
            <a:r>
              <a:rPr lang="zh-CN" altLang="zh-CN" dirty="0"/>
              <a:t>拟合</a:t>
            </a:r>
            <a:endParaRPr lang="zh-CN" altLang="zh-CN" dirty="0"/>
          </a:p>
          <a:p>
            <a:r>
              <a:rPr lang="en-US" altLang="zh-CN" dirty="0" err="1"/>
              <a:t>Slr</a:t>
            </a:r>
            <a:r>
              <a:rPr lang="en-US" altLang="zh-CN" dirty="0"/>
              <a:t>=</a:t>
            </a:r>
            <a:r>
              <a:rPr lang="en-US" altLang="zh-CN" dirty="0" err="1"/>
              <a:t>lr.score</a:t>
            </a:r>
            <a:r>
              <a:rPr lang="en-US" altLang="zh-CN" dirty="0"/>
              <a:t>(x_1,y_1)   # </a:t>
            </a:r>
            <a:r>
              <a:rPr lang="zh-CN" altLang="zh-CN" dirty="0"/>
              <a:t>判定系数</a:t>
            </a:r>
            <a:r>
              <a:rPr lang="en-US" altLang="zh-CN" dirty="0"/>
              <a:t> R^2</a:t>
            </a:r>
            <a:endParaRPr lang="zh-CN" altLang="zh-CN" dirty="0"/>
          </a:p>
          <a:p>
            <a:r>
              <a:rPr lang="en-US" altLang="zh-CN" dirty="0" err="1"/>
              <a:t>c_x</a:t>
            </a:r>
            <a:r>
              <a:rPr lang="en-US" altLang="zh-CN" dirty="0"/>
              <a:t>=</a:t>
            </a:r>
            <a:r>
              <a:rPr lang="en-US" altLang="zh-CN" dirty="0" err="1"/>
              <a:t>lr.coef</a:t>
            </a:r>
            <a:r>
              <a:rPr lang="en-US" altLang="zh-CN" dirty="0"/>
              <a:t>_        # x</a:t>
            </a:r>
            <a:r>
              <a:rPr lang="zh-CN" altLang="zh-CN" dirty="0"/>
              <a:t>对应的回归系数</a:t>
            </a:r>
            <a:endParaRPr lang="zh-CN" altLang="zh-CN" dirty="0"/>
          </a:p>
          <a:p>
            <a:r>
              <a:rPr lang="en-US" altLang="zh-CN" dirty="0" err="1"/>
              <a:t>c_b</a:t>
            </a:r>
            <a:r>
              <a:rPr lang="en-US" altLang="zh-CN" dirty="0"/>
              <a:t>=</a:t>
            </a:r>
            <a:r>
              <a:rPr lang="en-US" altLang="zh-CN" dirty="0" err="1"/>
              <a:t>lr.intercept</a:t>
            </a:r>
            <a:r>
              <a:rPr lang="en-US" altLang="zh-CN" dirty="0"/>
              <a:t>_   # </a:t>
            </a:r>
            <a:r>
              <a:rPr lang="zh-CN" altLang="zh-CN" dirty="0"/>
              <a:t>回归系数常数项</a:t>
            </a:r>
            <a:endParaRPr lang="zh-CN" altLang="zh-CN" dirty="0"/>
          </a:p>
          <a:p>
            <a:r>
              <a:rPr lang="en-US" altLang="zh-CN" dirty="0"/>
              <a:t>print('</a:t>
            </a:r>
            <a:r>
              <a:rPr lang="zh-CN" altLang="zh-CN" dirty="0"/>
              <a:t>判定系数：</a:t>
            </a:r>
            <a:r>
              <a:rPr lang="en-US" altLang="zh-CN" dirty="0"/>
              <a:t> ',</a:t>
            </a:r>
            <a:r>
              <a:rPr lang="en-US" altLang="zh-CN" dirty="0" err="1"/>
              <a:t>Slr</a:t>
            </a:r>
            <a:r>
              <a:rPr lang="en-US" altLang="zh-CN" dirty="0"/>
              <a:t>)</a:t>
            </a:r>
            <a:endParaRPr lang="zh-CN" altLang="zh-CN" dirty="0"/>
          </a:p>
          <a:p>
            <a:r>
              <a:rPr lang="zh-CN" altLang="zh-CN" dirty="0"/>
              <a:t>执行结果如下：</a:t>
            </a:r>
            <a:endParaRPr lang="zh-CN" altLang="zh-CN" dirty="0"/>
          </a:p>
          <a:p>
            <a:r>
              <a:rPr lang="zh-CN" altLang="zh-CN" dirty="0"/>
              <a:t>判定系数：</a:t>
            </a:r>
            <a:r>
              <a:rPr lang="en-US" altLang="zh-CN" dirty="0"/>
              <a:t>  0.526173439562</a:t>
            </a:r>
            <a:endParaRPr lang="zh-CN" altLang="zh-CN" dirty="0"/>
          </a:p>
          <a:p>
            <a:r>
              <a:rPr lang="en-US" altLang="zh-CN" dirty="0"/>
              <a:t> </a:t>
            </a:r>
            <a:endParaRPr lang="zh-CN" altLang="zh-CN" dirty="0"/>
          </a:p>
          <a:p>
            <a:r>
              <a:rPr lang="zh-CN" altLang="zh-CN" dirty="0"/>
              <a:t>从执行结果可以看出，</a:t>
            </a:r>
            <a:r>
              <a:rPr lang="zh-CN" altLang="zh-CN" b="1" dirty="0">
                <a:solidFill>
                  <a:srgbClr val="FF0000"/>
                </a:solidFill>
              </a:rPr>
              <a:t>多元线性回归模型的判定系数为</a:t>
            </a:r>
            <a:r>
              <a:rPr lang="en-US" altLang="zh-CN" b="1" dirty="0">
                <a:solidFill>
                  <a:srgbClr val="FF0000"/>
                </a:solidFill>
              </a:rPr>
              <a:t>0.52617</a:t>
            </a:r>
            <a:r>
              <a:rPr lang="zh-CN" altLang="zh-CN" b="1" dirty="0">
                <a:solidFill>
                  <a:srgbClr val="FF0000"/>
                </a:solidFill>
              </a:rPr>
              <a:t>，其线性关系较弱。因此考虑使用非线性神经网络模型。</a:t>
            </a:r>
            <a:endParaRPr lang="zh-CN" altLang="zh-CN"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8.5.3  </a:t>
            </a:r>
            <a:r>
              <a:rPr lang="zh-CN" altLang="en-US" sz="2000" dirty="0" smtClean="0">
                <a:solidFill>
                  <a:srgbClr val="FFFFFF"/>
                </a:solidFill>
                <a:latin typeface="微软雅黑" panose="020B0503020204020204" pitchFamily="34" charset="-122"/>
                <a:ea typeface="微软雅黑" panose="020B0503020204020204" pitchFamily="34" charset="-122"/>
              </a:rPr>
              <a:t>神经网络模型</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06180"/>
            <a:ext cx="1224136"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8.5 </a:t>
            </a:r>
            <a:endParaRPr lang="zh-CN" altLang="en-US" dirty="0">
              <a:solidFill>
                <a:srgbClr val="FFFFFF"/>
              </a:solidFill>
              <a:ea typeface="宋体" panose="02010600030101010101" pitchFamily="2" charset="-122"/>
            </a:endParaRPr>
          </a:p>
        </p:txBody>
      </p:sp>
      <p:sp>
        <p:nvSpPr>
          <p:cNvPr id="3" name="矩形 2"/>
          <p:cNvSpPr/>
          <p:nvPr/>
        </p:nvSpPr>
        <p:spPr>
          <a:xfrm>
            <a:off x="1849751" y="920909"/>
            <a:ext cx="8784976" cy="4523105"/>
          </a:xfrm>
          <a:prstGeom prst="rect">
            <a:avLst/>
          </a:prstGeom>
        </p:spPr>
        <p:txBody>
          <a:bodyPr wrap="square">
            <a:spAutoFit/>
          </a:bodyPr>
          <a:lstStyle/>
          <a:p>
            <a:r>
              <a:rPr lang="zh-CN" altLang="zh-CN" dirty="0"/>
              <a:t>根据前面的分析，由于任务定价与计算的指标之间线性关系较弱，这里采用非线性神经网络模型构建任务定价模型，示例代码如下：</a:t>
            </a:r>
            <a:endParaRPr lang="zh-CN" altLang="zh-CN" dirty="0"/>
          </a:p>
          <a:p>
            <a:r>
              <a:rPr lang="en-US" altLang="zh-CN" dirty="0"/>
              <a:t>from </a:t>
            </a:r>
            <a:r>
              <a:rPr lang="en-US" altLang="zh-CN" dirty="0" err="1"/>
              <a:t>sklearn.neural_network</a:t>
            </a:r>
            <a:r>
              <a:rPr lang="en-US" altLang="zh-CN" dirty="0"/>
              <a:t> import </a:t>
            </a:r>
            <a:r>
              <a:rPr lang="en-US" altLang="zh-CN" dirty="0" err="1"/>
              <a:t>MLPRegressor</a:t>
            </a:r>
            <a:r>
              <a:rPr lang="en-US" altLang="zh-CN" dirty="0"/>
              <a:t> </a:t>
            </a:r>
            <a:endParaRPr lang="zh-CN" altLang="zh-CN" dirty="0"/>
          </a:p>
          <a:p>
            <a:r>
              <a:rPr lang="en-US" altLang="zh-CN" dirty="0"/>
              <a:t>#</a:t>
            </a:r>
            <a:r>
              <a:rPr lang="zh-CN" altLang="zh-CN" dirty="0"/>
              <a:t>两个隐含层</a:t>
            </a:r>
            <a:r>
              <a:rPr lang="en-US" altLang="zh-CN" dirty="0"/>
              <a:t>300*5</a:t>
            </a:r>
            <a:endParaRPr lang="zh-CN" altLang="zh-CN" dirty="0"/>
          </a:p>
          <a:p>
            <a:r>
              <a:rPr lang="en-US" altLang="zh-CN" dirty="0" err="1"/>
              <a:t>clf</a:t>
            </a:r>
            <a:r>
              <a:rPr lang="en-US" altLang="zh-CN" dirty="0"/>
              <a:t> = </a:t>
            </a:r>
            <a:r>
              <a:rPr lang="en-US" altLang="zh-CN" dirty="0" err="1"/>
              <a:t>MLPRegressor</a:t>
            </a:r>
            <a:r>
              <a:rPr lang="en-US" altLang="zh-CN" dirty="0"/>
              <a:t>(solver='</a:t>
            </a:r>
            <a:r>
              <a:rPr lang="en-US" altLang="zh-CN" dirty="0" err="1"/>
              <a:t>lbfgs</a:t>
            </a:r>
            <a:r>
              <a:rPr lang="en-US" altLang="zh-CN" dirty="0"/>
              <a:t>', alpha=1e-5,hidden_layer_sizes=(300,5), </a:t>
            </a:r>
            <a:endParaRPr lang="zh-CN" altLang="zh-CN" dirty="0"/>
          </a:p>
          <a:p>
            <a:r>
              <a:rPr lang="en-US" altLang="zh-CN" dirty="0" err="1"/>
              <a:t>random_state</a:t>
            </a:r>
            <a:r>
              <a:rPr lang="en-US" altLang="zh-CN" dirty="0"/>
              <a:t>=1) </a:t>
            </a:r>
            <a:endParaRPr lang="zh-CN" altLang="zh-CN" dirty="0"/>
          </a:p>
          <a:p>
            <a:r>
              <a:rPr lang="en-US" altLang="zh-CN" dirty="0" err="1"/>
              <a:t>clf.fit</a:t>
            </a:r>
            <a:r>
              <a:rPr lang="en-US" altLang="zh-CN" dirty="0"/>
              <a:t>(x_1, y_1);   </a:t>
            </a:r>
            <a:endParaRPr lang="zh-CN" altLang="zh-CN" dirty="0"/>
          </a:p>
          <a:p>
            <a:r>
              <a:rPr lang="en-US" altLang="zh-CN" dirty="0"/>
              <a:t>rv1=</a:t>
            </a:r>
            <a:r>
              <a:rPr lang="en-US" altLang="zh-CN" dirty="0" err="1"/>
              <a:t>clf.score</a:t>
            </a:r>
            <a:r>
              <a:rPr lang="en-US" altLang="zh-CN" dirty="0"/>
              <a:t>(x_1,y_1)#</a:t>
            </a:r>
            <a:r>
              <a:rPr lang="zh-CN" altLang="zh-CN" dirty="0"/>
              <a:t>拟合优度</a:t>
            </a:r>
            <a:endParaRPr lang="zh-CN" altLang="zh-CN" dirty="0"/>
          </a:p>
          <a:p>
            <a:r>
              <a:rPr lang="en-US" altLang="zh-CN" dirty="0"/>
              <a:t>y_0r=</a:t>
            </a:r>
            <a:r>
              <a:rPr lang="en-US" altLang="zh-CN" dirty="0" err="1"/>
              <a:t>clf.predict</a:t>
            </a:r>
            <a:r>
              <a:rPr lang="en-US" altLang="zh-CN" dirty="0"/>
              <a:t>(x_0) #</a:t>
            </a:r>
            <a:r>
              <a:rPr lang="zh-CN" altLang="zh-CN" dirty="0"/>
              <a:t>对未执行的任务，利用神经网络定价模型重新预测定价</a:t>
            </a:r>
            <a:endParaRPr lang="zh-CN" altLang="zh-CN" dirty="0"/>
          </a:p>
          <a:p>
            <a:r>
              <a:rPr lang="en-US" altLang="zh-CN" dirty="0"/>
              <a:t>print('</a:t>
            </a:r>
            <a:r>
              <a:rPr lang="zh-CN" altLang="zh-CN" dirty="0"/>
              <a:t>拟合优度：</a:t>
            </a:r>
            <a:r>
              <a:rPr lang="en-US" altLang="zh-CN" dirty="0"/>
              <a:t> ',rv1)</a:t>
            </a:r>
            <a:endParaRPr lang="zh-CN" altLang="zh-CN" dirty="0"/>
          </a:p>
          <a:p>
            <a:r>
              <a:rPr lang="zh-CN" altLang="zh-CN" dirty="0"/>
              <a:t>执行结果如下：</a:t>
            </a:r>
            <a:endParaRPr lang="zh-CN" altLang="zh-CN" dirty="0"/>
          </a:p>
          <a:p>
            <a:r>
              <a:rPr lang="zh-CN" altLang="zh-CN" dirty="0"/>
              <a:t>拟合优度：</a:t>
            </a:r>
            <a:r>
              <a:rPr lang="en-US" altLang="zh-CN" dirty="0"/>
              <a:t>  0.709159916233</a:t>
            </a:r>
            <a:endParaRPr lang="zh-CN" altLang="zh-CN" dirty="0"/>
          </a:p>
          <a:p>
            <a:r>
              <a:rPr lang="en-US" altLang="zh-CN" dirty="0"/>
              <a:t> </a:t>
            </a:r>
            <a:endParaRPr lang="zh-CN" altLang="zh-CN" dirty="0"/>
          </a:p>
          <a:p>
            <a:r>
              <a:rPr lang="zh-CN" altLang="zh-CN" dirty="0"/>
              <a:t>从执行结果可以看出，</a:t>
            </a:r>
            <a:r>
              <a:rPr lang="zh-CN" altLang="zh-CN" b="1" dirty="0">
                <a:solidFill>
                  <a:srgbClr val="FF0000"/>
                </a:solidFill>
              </a:rPr>
              <a:t>神经网络拟合优度要优于线性回归模型</a:t>
            </a:r>
            <a:r>
              <a:rPr lang="zh-CN" altLang="zh-CN" dirty="0"/>
              <a:t>，因此可以使用神经网络模型定价模型，对未执行的任务进行重新预测定价。</a:t>
            </a:r>
            <a:r>
              <a:rPr lang="en-US" altLang="zh-CN" dirty="0"/>
              <a:t>y_0r</a:t>
            </a:r>
            <a:r>
              <a:rPr lang="zh-CN" altLang="zh-CN" dirty="0"/>
              <a:t>即为未执行任务重新预测的定价数据。下一节我们对定价方案进行评价。</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r>
              <a:rPr lang="en-US" altLang="zh-CN" sz="2800"/>
              <a:t>1.</a:t>
            </a:r>
            <a:r>
              <a:rPr lang="zh-CN" altLang="en-US" sz="2800"/>
              <a:t>指标数据预处理包括哪些过程？</a:t>
            </a:r>
            <a:endParaRPr lang="zh-CN" altLang="en-US" sz="2800"/>
          </a:p>
          <a:p>
            <a:endParaRPr lang="zh-CN" altLang="en-US" sz="2800"/>
          </a:p>
          <a:p>
            <a:r>
              <a:rPr lang="en-US" altLang="zh-CN" sz="2800"/>
              <a:t>2.</a:t>
            </a:r>
            <a:r>
              <a:rPr lang="zh-CN" altLang="en-US" sz="2800"/>
              <a:t>任务定价模型的构建过程中，可以将任务定价数据分成哪</a:t>
            </a:r>
            <a:r>
              <a:rPr lang="en-US" altLang="zh-CN" sz="2800"/>
              <a:t>2</a:t>
            </a:r>
            <a:r>
              <a:rPr lang="zh-CN" altLang="en-US" sz="2800"/>
              <a:t>个部分？</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8</a:t>
            </a:r>
            <a:r>
              <a:rPr lang="en-US" altLang="zh-CN" dirty="0" smtClean="0">
                <a:solidFill>
                  <a:schemeClr val="accent2"/>
                </a:solidFill>
              </a:rPr>
              <a:t> </a:t>
            </a:r>
            <a:endParaRPr lang="zh-CN" altLang="en-US" dirty="0">
              <a:solidFill>
                <a:schemeClr val="accent2"/>
              </a:solidFill>
            </a:endParaRPr>
          </a:p>
        </p:txBody>
      </p:sp>
      <p:sp>
        <p:nvSpPr>
          <p:cNvPr id="6" name="TextBox 5"/>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8.1 </a:t>
            </a:r>
            <a:r>
              <a:rPr lang="zh-CN" altLang="en-US" sz="2800" dirty="0" smtClean="0">
                <a:solidFill>
                  <a:schemeClr val="accent2"/>
                </a:solidFill>
                <a:latin typeface="微软雅黑" panose="020B0503020204020204" pitchFamily="34" charset="-122"/>
                <a:ea typeface="微软雅黑" panose="020B0503020204020204" pitchFamily="34" charset="-122"/>
              </a:rPr>
              <a:t>案例背景</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4154165" y="3321856"/>
            <a:ext cx="4176463" cy="646331"/>
          </a:xfrm>
          <a:prstGeom prst="rect">
            <a:avLst/>
          </a:prstGeom>
          <a:noFill/>
        </p:spPr>
        <p:txBody>
          <a:bodyPr wrap="square" rtlCol="0">
            <a:spAutoFit/>
          </a:bodyPr>
          <a:lstStyle/>
          <a:p>
            <a:r>
              <a:rPr lang="zh-CN" altLang="zh-CN" dirty="0"/>
              <a:t>表</a:t>
            </a:r>
            <a:r>
              <a:rPr lang="en-US" altLang="zh-CN" dirty="0"/>
              <a:t>8-1	</a:t>
            </a:r>
            <a:r>
              <a:rPr lang="zh-CN" altLang="zh-CN" dirty="0"/>
              <a:t>附件一：已结束项目任务数据</a:t>
            </a:r>
            <a:endParaRPr lang="zh-CN" altLang="zh-CN" dirty="0"/>
          </a:p>
          <a:p>
            <a:endParaRPr lang="zh-CN" altLang="en-US" dirty="0"/>
          </a:p>
        </p:txBody>
      </p:sp>
      <p:sp>
        <p:nvSpPr>
          <p:cNvPr id="8" name="TextBox 7"/>
          <p:cNvSpPr txBox="1"/>
          <p:nvPr/>
        </p:nvSpPr>
        <p:spPr>
          <a:xfrm>
            <a:off x="4226173" y="6108144"/>
            <a:ext cx="5688632" cy="369332"/>
          </a:xfrm>
          <a:prstGeom prst="rect">
            <a:avLst/>
          </a:prstGeom>
          <a:noFill/>
        </p:spPr>
        <p:txBody>
          <a:bodyPr wrap="square" rtlCol="0">
            <a:spAutoFit/>
          </a:bodyPr>
          <a:lstStyle/>
          <a:p>
            <a:r>
              <a:rPr lang="zh-CN" altLang="zh-CN" dirty="0"/>
              <a:t>表</a:t>
            </a:r>
            <a:r>
              <a:rPr lang="en-US" altLang="zh-CN" dirty="0"/>
              <a:t>8-2	</a:t>
            </a:r>
            <a:r>
              <a:rPr lang="zh-CN" altLang="zh-CN" dirty="0"/>
              <a:t>附件二：会员信息数据</a:t>
            </a:r>
            <a:endParaRPr lang="zh-CN" altLang="zh-CN" dirty="0"/>
          </a:p>
        </p:txBody>
      </p:sp>
      <p:graphicFrame>
        <p:nvGraphicFramePr>
          <p:cNvPr id="9" name="表格 8"/>
          <p:cNvGraphicFramePr>
            <a:graphicFrameLocks noGrp="1"/>
          </p:cNvGraphicFramePr>
          <p:nvPr/>
        </p:nvGraphicFramePr>
        <p:xfrm>
          <a:off x="553766" y="764705"/>
          <a:ext cx="11161240" cy="2520279"/>
        </p:xfrm>
        <a:graphic>
          <a:graphicData uri="http://schemas.openxmlformats.org/drawingml/2006/table">
            <a:tbl>
              <a:tblPr/>
              <a:tblGrid>
                <a:gridCol w="1934478"/>
                <a:gridCol w="2475765"/>
                <a:gridCol w="2478050"/>
                <a:gridCol w="2265646"/>
                <a:gridCol w="2007301"/>
              </a:tblGrid>
              <a:tr h="280031">
                <a:tc>
                  <a:txBody>
                    <a:bodyPr/>
                    <a:lstStyle/>
                    <a:p>
                      <a:pPr algn="ctr">
                        <a:spcBef>
                          <a:spcPts val="100"/>
                        </a:spcBef>
                        <a:spcAft>
                          <a:spcPts val="100"/>
                        </a:spcAft>
                      </a:pPr>
                      <a:r>
                        <a:rPr lang="zh-CN" sz="900" kern="900" dirty="0">
                          <a:effectLst/>
                          <a:latin typeface="Calibri" panose="020F0502020204030204"/>
                          <a:ea typeface="方正中等线简体"/>
                          <a:cs typeface="Times New Roman" panose="02020603050405020304"/>
                        </a:rPr>
                        <a:t>任务号码</a:t>
                      </a:r>
                      <a:endParaRPr lang="zh-CN" sz="900" kern="900" dirty="0">
                        <a:effectLst/>
                        <a:latin typeface="Calibri" panose="020F0502020204030204"/>
                        <a:ea typeface="方正中等线简体"/>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00"/>
                        </a:spcBef>
                        <a:spcAft>
                          <a:spcPts val="100"/>
                        </a:spcAft>
                      </a:pPr>
                      <a:r>
                        <a:rPr lang="zh-CN" sz="900" kern="900">
                          <a:effectLst/>
                          <a:latin typeface="Calibri" panose="020F0502020204030204"/>
                          <a:ea typeface="方正中等线简体"/>
                          <a:cs typeface="Times New Roman" panose="02020603050405020304"/>
                        </a:rPr>
                        <a:t>任务</a:t>
                      </a:r>
                      <a:r>
                        <a:rPr lang="en-US" sz="900" kern="900">
                          <a:effectLst/>
                          <a:latin typeface="Calibri" panose="020F0502020204030204"/>
                          <a:ea typeface="方正中等线简体"/>
                          <a:cs typeface="Times New Roman" panose="02020603050405020304"/>
                        </a:rPr>
                        <a:t>GPS</a:t>
                      </a:r>
                      <a:r>
                        <a:rPr lang="zh-CN" sz="900" kern="900">
                          <a:effectLst/>
                          <a:latin typeface="Calibri" panose="020F0502020204030204"/>
                          <a:ea typeface="方正中等线简体"/>
                          <a:cs typeface="Times New Roman" panose="02020603050405020304"/>
                        </a:rPr>
                        <a:t>纬度</a:t>
                      </a:r>
                      <a:endParaRPr lang="zh-CN" sz="900" kern="900">
                        <a:effectLst/>
                        <a:latin typeface="Calibri" panose="020F0502020204030204"/>
                        <a:ea typeface="方正中等线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00"/>
                        </a:spcBef>
                        <a:spcAft>
                          <a:spcPts val="100"/>
                        </a:spcAft>
                      </a:pPr>
                      <a:r>
                        <a:rPr lang="zh-CN" sz="900" kern="900">
                          <a:effectLst/>
                          <a:latin typeface="Calibri" panose="020F0502020204030204"/>
                          <a:ea typeface="方正中等线简体"/>
                          <a:cs typeface="Times New Roman" panose="02020603050405020304"/>
                        </a:rPr>
                        <a:t>任务</a:t>
                      </a:r>
                      <a:r>
                        <a:rPr lang="en-US" sz="900" kern="900">
                          <a:effectLst/>
                          <a:latin typeface="Calibri" panose="020F0502020204030204"/>
                          <a:ea typeface="方正中等线简体"/>
                          <a:cs typeface="Times New Roman" panose="02020603050405020304"/>
                        </a:rPr>
                        <a:t>GPS</a:t>
                      </a:r>
                      <a:r>
                        <a:rPr lang="zh-CN" sz="900" kern="900">
                          <a:effectLst/>
                          <a:latin typeface="Calibri" panose="020F0502020204030204"/>
                          <a:ea typeface="方正中等线简体"/>
                          <a:cs typeface="Times New Roman" panose="02020603050405020304"/>
                        </a:rPr>
                        <a:t>经度</a:t>
                      </a:r>
                      <a:endParaRPr lang="zh-CN" sz="900" kern="900">
                        <a:effectLst/>
                        <a:latin typeface="Calibri" panose="020F0502020204030204"/>
                        <a:ea typeface="方正中等线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00"/>
                        </a:spcBef>
                        <a:spcAft>
                          <a:spcPts val="100"/>
                        </a:spcAft>
                      </a:pPr>
                      <a:r>
                        <a:rPr lang="zh-CN" sz="900" kern="900">
                          <a:effectLst/>
                          <a:latin typeface="Calibri" panose="020F0502020204030204"/>
                          <a:ea typeface="方正中等线简体"/>
                          <a:cs typeface="Times New Roman" panose="02020603050405020304"/>
                        </a:rPr>
                        <a:t>任务标价</a:t>
                      </a:r>
                      <a:endParaRPr lang="zh-CN" sz="900" kern="900">
                        <a:effectLst/>
                        <a:latin typeface="Calibri" panose="020F0502020204030204"/>
                        <a:ea typeface="方正中等线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00"/>
                        </a:spcBef>
                        <a:spcAft>
                          <a:spcPts val="100"/>
                        </a:spcAft>
                      </a:pPr>
                      <a:r>
                        <a:rPr lang="zh-CN" sz="900" kern="900">
                          <a:effectLst/>
                          <a:latin typeface="Calibri" panose="020F0502020204030204"/>
                          <a:ea typeface="方正中等线简体"/>
                          <a:cs typeface="Times New Roman" panose="02020603050405020304"/>
                        </a:rPr>
                        <a:t>任务执行情况</a:t>
                      </a:r>
                      <a:endParaRPr lang="zh-CN" sz="900" kern="900">
                        <a:effectLst/>
                        <a:latin typeface="Calibri" panose="020F0502020204030204"/>
                        <a:ea typeface="方正中等线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31">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A0001</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22.56614225</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113.9808368</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66</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0</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31">
                <a:tc>
                  <a:txBody>
                    <a:bodyPr/>
                    <a:lstStyle/>
                    <a:p>
                      <a:pPr algn="ctr">
                        <a:spcBef>
                          <a:spcPts val="200"/>
                        </a:spcBef>
                        <a:spcAft>
                          <a:spcPts val="200"/>
                        </a:spcAft>
                      </a:pPr>
                      <a:r>
                        <a:rPr lang="en-US" sz="900" kern="900" dirty="0">
                          <a:effectLst/>
                          <a:latin typeface="Calibri" panose="020F0502020204030204"/>
                          <a:ea typeface="宋体" panose="02010600030101010101" pitchFamily="2" charset="-122"/>
                          <a:cs typeface="Times New Roman" panose="02020603050405020304"/>
                        </a:rPr>
                        <a:t>A0002</a:t>
                      </a:r>
                      <a:endParaRPr lang="zh-CN" sz="900" kern="900" dirty="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dirty="0">
                          <a:effectLst/>
                          <a:latin typeface="Calibri" panose="020F0502020204030204"/>
                          <a:ea typeface="宋体" panose="02010600030101010101" pitchFamily="2" charset="-122"/>
                          <a:cs typeface="Times New Roman" panose="02020603050405020304"/>
                        </a:rPr>
                        <a:t>22.68620526</a:t>
                      </a:r>
                      <a:endParaRPr lang="zh-CN" sz="900"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113.9405252</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65.5</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0</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31">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A0003</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22.57651183</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1450" algn="just">
                        <a:spcBef>
                          <a:spcPts val="200"/>
                        </a:spcBef>
                        <a:spcAft>
                          <a:spcPts val="200"/>
                        </a:spcAft>
                      </a:pPr>
                      <a:r>
                        <a:rPr lang="en-US" sz="900" kern="900" dirty="0">
                          <a:effectLst/>
                          <a:latin typeface="Calibri" panose="020F0502020204030204"/>
                          <a:ea typeface="宋体" panose="02010600030101010101" pitchFamily="2" charset="-122"/>
                          <a:cs typeface="Times New Roman" panose="02020603050405020304"/>
                        </a:rPr>
                        <a:t>113.957198</a:t>
                      </a:r>
                      <a:endParaRPr lang="zh-CN" sz="900"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65.5</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1</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31">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A0004</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dirty="0">
                          <a:effectLst/>
                          <a:latin typeface="Calibri" panose="020F0502020204030204"/>
                          <a:ea typeface="宋体" panose="02010600030101010101" pitchFamily="2" charset="-122"/>
                          <a:cs typeface="Times New Roman" panose="02020603050405020304"/>
                        </a:rPr>
                        <a:t>22.56484081</a:t>
                      </a:r>
                      <a:endParaRPr lang="zh-CN" sz="900"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114.2445711</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75</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0</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31">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A0005</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22.55888775</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113.9507227</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65.5</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dirty="0">
                          <a:effectLst/>
                          <a:latin typeface="Calibri" panose="020F0502020204030204"/>
                          <a:ea typeface="宋体" panose="02010600030101010101" pitchFamily="2" charset="-122"/>
                          <a:cs typeface="Times New Roman" panose="02020603050405020304"/>
                        </a:rPr>
                        <a:t>0</a:t>
                      </a:r>
                      <a:endParaRPr lang="zh-CN" sz="900"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31">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A0006</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dirty="0">
                          <a:effectLst/>
                          <a:latin typeface="Calibri" panose="020F0502020204030204"/>
                          <a:ea typeface="宋体" panose="02010600030101010101" pitchFamily="2" charset="-122"/>
                          <a:cs typeface="Times New Roman" panose="02020603050405020304"/>
                        </a:rPr>
                        <a:t>22.55899906</a:t>
                      </a:r>
                      <a:endParaRPr lang="zh-CN" sz="900"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114.2413174</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75</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0</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31">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A0007</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22.54900371</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113.9722597</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65.5</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1</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31">
                <a:tc>
                  <a:txBody>
                    <a:bodyPr/>
                    <a:lstStyle/>
                    <a:p>
                      <a:pPr algn="ctr">
                        <a:spcBef>
                          <a:spcPts val="200"/>
                        </a:spcBef>
                        <a:spcAft>
                          <a:spcPts val="200"/>
                        </a:spcAft>
                      </a:pPr>
                      <a:r>
                        <a:rPr lang="zh-CN" sz="900" kern="900">
                          <a:effectLst/>
                          <a:latin typeface="Calibri" panose="020F0502020204030204"/>
                          <a:ea typeface="宋体" panose="02010600030101010101" pitchFamily="2" charset="-122"/>
                          <a:cs typeface="Times New Roman" panose="02020603050405020304"/>
                        </a:rPr>
                        <a:t>……</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zh-CN" sz="900" kern="900">
                          <a:effectLst/>
                          <a:latin typeface="Calibri" panose="020F0502020204030204"/>
                          <a:ea typeface="宋体" panose="02010600030101010101" pitchFamily="2" charset="-122"/>
                          <a:cs typeface="Times New Roman" panose="02020603050405020304"/>
                        </a:rPr>
                        <a:t>……</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zh-CN" sz="900" kern="900" dirty="0">
                          <a:effectLst/>
                          <a:latin typeface="Calibri" panose="020F0502020204030204"/>
                          <a:ea typeface="宋体" panose="02010600030101010101" pitchFamily="2" charset="-122"/>
                          <a:cs typeface="Times New Roman" panose="02020603050405020304"/>
                        </a:rPr>
                        <a:t>……</a:t>
                      </a:r>
                      <a:endParaRPr lang="zh-CN" sz="900"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zh-CN" sz="900" kern="900">
                          <a:effectLst/>
                          <a:latin typeface="Calibri" panose="020F0502020204030204"/>
                          <a:ea typeface="宋体" panose="02010600030101010101" pitchFamily="2" charset="-122"/>
                          <a:cs typeface="Times New Roman" panose="02020603050405020304"/>
                        </a:rPr>
                        <a:t>……</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zh-CN" sz="900" kern="900" dirty="0">
                          <a:effectLst/>
                          <a:latin typeface="Calibri" panose="020F0502020204030204"/>
                          <a:ea typeface="宋体" panose="02010600030101010101" pitchFamily="2" charset="-122"/>
                          <a:cs typeface="Times New Roman" panose="02020603050405020304"/>
                        </a:rPr>
                        <a:t>……</a:t>
                      </a:r>
                      <a:endParaRPr lang="zh-CN" sz="900"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528411" y="3967031"/>
          <a:ext cx="11233248" cy="2016228"/>
        </p:xfrm>
        <a:graphic>
          <a:graphicData uri="http://schemas.openxmlformats.org/drawingml/2006/table">
            <a:tbl>
              <a:tblPr/>
              <a:tblGrid>
                <a:gridCol w="1275749"/>
                <a:gridCol w="1912261"/>
                <a:gridCol w="2006156"/>
                <a:gridCol w="1822947"/>
                <a:gridCol w="2491665"/>
                <a:gridCol w="1724470"/>
              </a:tblGrid>
              <a:tr h="336038">
                <a:tc>
                  <a:txBody>
                    <a:bodyPr/>
                    <a:lstStyle/>
                    <a:p>
                      <a:pPr indent="266700" algn="ctr">
                        <a:spcBef>
                          <a:spcPts val="100"/>
                        </a:spcBef>
                        <a:spcAft>
                          <a:spcPts val="100"/>
                        </a:spcAft>
                      </a:pPr>
                      <a:r>
                        <a:rPr lang="zh-CN" sz="900" kern="900" dirty="0">
                          <a:effectLst/>
                          <a:latin typeface="Calibri" panose="020F0502020204030204"/>
                          <a:ea typeface="方正中等线简体"/>
                          <a:cs typeface="Times New Roman" panose="02020603050405020304"/>
                        </a:rPr>
                        <a:t>会员编号</a:t>
                      </a:r>
                      <a:endParaRPr lang="zh-CN" sz="900" kern="900" dirty="0">
                        <a:effectLst/>
                        <a:latin typeface="Calibri" panose="020F0502020204030204"/>
                        <a:ea typeface="方正中等线简体"/>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Bef>
                          <a:spcPts val="100"/>
                        </a:spcBef>
                        <a:spcAft>
                          <a:spcPts val="100"/>
                        </a:spcAft>
                      </a:pPr>
                      <a:r>
                        <a:rPr lang="zh-CN" sz="900" kern="900">
                          <a:effectLst/>
                          <a:latin typeface="Calibri" panose="020F0502020204030204"/>
                          <a:ea typeface="方正中等线简体"/>
                          <a:cs typeface="Times New Roman" panose="02020603050405020304"/>
                        </a:rPr>
                        <a:t>会员</a:t>
                      </a:r>
                      <a:r>
                        <a:rPr lang="en-US" sz="900" kern="900">
                          <a:effectLst/>
                          <a:latin typeface="Calibri" panose="020F0502020204030204"/>
                          <a:ea typeface="方正中等线简体"/>
                          <a:cs typeface="Times New Roman" panose="02020603050405020304"/>
                        </a:rPr>
                        <a:t>GPS</a:t>
                      </a:r>
                      <a:r>
                        <a:rPr lang="zh-CN" sz="900" kern="900">
                          <a:effectLst/>
                          <a:latin typeface="Calibri" panose="020F0502020204030204"/>
                          <a:ea typeface="方正中等线简体"/>
                          <a:cs typeface="Times New Roman" panose="02020603050405020304"/>
                        </a:rPr>
                        <a:t>纬度</a:t>
                      </a:r>
                      <a:endParaRPr lang="zh-CN" sz="900" kern="900">
                        <a:effectLst/>
                        <a:latin typeface="Calibri" panose="020F0502020204030204"/>
                        <a:ea typeface="方正中等线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100"/>
                        </a:spcBef>
                        <a:spcAft>
                          <a:spcPts val="100"/>
                        </a:spcAft>
                      </a:pPr>
                      <a:r>
                        <a:rPr lang="zh-CN" sz="900" kern="900">
                          <a:effectLst/>
                          <a:latin typeface="Calibri" panose="020F0502020204030204"/>
                          <a:ea typeface="方正中等线简体"/>
                          <a:cs typeface="Times New Roman" panose="02020603050405020304"/>
                        </a:rPr>
                        <a:t>会员</a:t>
                      </a:r>
                      <a:r>
                        <a:rPr lang="en-US" sz="900" kern="900">
                          <a:effectLst/>
                          <a:latin typeface="Calibri" panose="020F0502020204030204"/>
                          <a:ea typeface="方正中等线简体"/>
                          <a:cs typeface="Times New Roman" panose="02020603050405020304"/>
                        </a:rPr>
                        <a:t>GPS</a:t>
                      </a:r>
                      <a:r>
                        <a:rPr lang="zh-CN" sz="900" kern="900">
                          <a:effectLst/>
                          <a:latin typeface="Calibri" panose="020F0502020204030204"/>
                          <a:ea typeface="方正中等线简体"/>
                          <a:cs typeface="Times New Roman" panose="02020603050405020304"/>
                        </a:rPr>
                        <a:t>经度</a:t>
                      </a:r>
                      <a:endParaRPr lang="zh-CN" sz="900" kern="900">
                        <a:effectLst/>
                        <a:latin typeface="Calibri" panose="020F0502020204030204"/>
                        <a:ea typeface="方正中等线简体"/>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100"/>
                        </a:spcBef>
                        <a:spcAft>
                          <a:spcPts val="100"/>
                        </a:spcAft>
                      </a:pPr>
                      <a:r>
                        <a:rPr lang="zh-CN" sz="900" kern="900">
                          <a:effectLst/>
                          <a:latin typeface="Calibri" panose="020F0502020204030204"/>
                          <a:ea typeface="方正中等线简体"/>
                          <a:cs typeface="Times New Roman" panose="02020603050405020304"/>
                        </a:rPr>
                        <a:t>预订任务限额</a:t>
                      </a:r>
                      <a:endParaRPr lang="zh-CN" sz="900" kern="900">
                        <a:effectLst/>
                        <a:latin typeface="Calibri" panose="020F0502020204030204"/>
                        <a:ea typeface="方正中等线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100"/>
                        </a:spcBef>
                        <a:spcAft>
                          <a:spcPts val="100"/>
                        </a:spcAft>
                      </a:pPr>
                      <a:r>
                        <a:rPr lang="zh-CN" sz="900" kern="900">
                          <a:effectLst/>
                          <a:latin typeface="Calibri" panose="020F0502020204030204"/>
                          <a:ea typeface="方正中等线简体"/>
                          <a:cs typeface="Times New Roman" panose="02020603050405020304"/>
                        </a:rPr>
                        <a:t>预订任务开始时间</a:t>
                      </a:r>
                      <a:endParaRPr lang="zh-CN" sz="900" kern="900">
                        <a:effectLst/>
                        <a:latin typeface="Calibri" panose="020F0502020204030204"/>
                        <a:ea typeface="方正中等线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100"/>
                        </a:spcBef>
                        <a:spcAft>
                          <a:spcPts val="100"/>
                        </a:spcAft>
                      </a:pPr>
                      <a:r>
                        <a:rPr lang="zh-CN" sz="900" kern="900">
                          <a:effectLst/>
                          <a:latin typeface="Calibri" panose="020F0502020204030204"/>
                          <a:ea typeface="方正中等线简体"/>
                          <a:cs typeface="Times New Roman" panose="02020603050405020304"/>
                        </a:rPr>
                        <a:t>信誉值</a:t>
                      </a:r>
                      <a:endParaRPr lang="zh-CN" sz="900" kern="900">
                        <a:effectLst/>
                        <a:latin typeface="Calibri" panose="020F0502020204030204"/>
                        <a:ea typeface="方正中等线简体"/>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8">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B0001</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28600" indent="127000" algn="ctr">
                        <a:spcAft>
                          <a:spcPts val="0"/>
                        </a:spcAft>
                      </a:pPr>
                      <a:r>
                        <a:rPr lang="en-US" sz="900" kern="1050">
                          <a:solidFill>
                            <a:srgbClr val="000000"/>
                          </a:solidFill>
                          <a:effectLst/>
                          <a:latin typeface="Calibri" panose="020F0502020204030204"/>
                          <a:ea typeface="宋体" panose="02010600030101010101" pitchFamily="2" charset="-122"/>
                          <a:cs typeface="Times New Roman" panose="02020603050405020304"/>
                        </a:rPr>
                        <a:t>   22.947097</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57150" indent="127000" algn="ctr">
                        <a:spcAft>
                          <a:spcPts val="0"/>
                        </a:spcAft>
                      </a:pPr>
                      <a:r>
                        <a:rPr lang="en-US" sz="900" kern="1050">
                          <a:solidFill>
                            <a:srgbClr val="000000"/>
                          </a:solidFill>
                          <a:effectLst/>
                          <a:latin typeface="Calibri" panose="020F0502020204030204"/>
                          <a:ea typeface="宋体" panose="02010600030101010101" pitchFamily="2" charset="-122"/>
                          <a:cs typeface="Times New Roman" panose="02020603050405020304"/>
                        </a:rPr>
                        <a:t>113.679983</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114</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6:30:00</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67997.3868</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8">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B0002</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900" kern="1050">
                          <a:solidFill>
                            <a:srgbClr val="000000"/>
                          </a:solidFill>
                          <a:effectLst/>
                          <a:latin typeface="Calibri" panose="020F0502020204030204"/>
                          <a:ea typeface="宋体" panose="02010600030101010101" pitchFamily="2" charset="-122"/>
                          <a:cs typeface="Times New Roman" panose="02020603050405020304"/>
                        </a:rPr>
                        <a:t>22.577792</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900" kern="1050">
                          <a:solidFill>
                            <a:srgbClr val="000000"/>
                          </a:solidFill>
                          <a:effectLst/>
                          <a:latin typeface="Calibri" panose="020F0502020204030204"/>
                          <a:ea typeface="宋体" panose="02010600030101010101" pitchFamily="2" charset="-122"/>
                          <a:cs typeface="Times New Roman" panose="02020603050405020304"/>
                        </a:rPr>
                        <a:t>113.966524</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163</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6:30:00</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37926.5416</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8">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B0003</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900" kern="1050">
                          <a:solidFill>
                            <a:srgbClr val="000000"/>
                          </a:solidFill>
                          <a:effectLst/>
                          <a:latin typeface="Calibri" panose="020F0502020204030204"/>
                          <a:ea typeface="宋体" panose="02010600030101010101" pitchFamily="2" charset="-122"/>
                          <a:cs typeface="Times New Roman" panose="02020603050405020304"/>
                        </a:rPr>
                        <a:t>23.192458</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900" kern="1050">
                          <a:solidFill>
                            <a:srgbClr val="000000"/>
                          </a:solidFill>
                          <a:effectLst/>
                          <a:latin typeface="Calibri" panose="020F0502020204030204"/>
                          <a:ea typeface="宋体" panose="02010600030101010101" pitchFamily="2" charset="-122"/>
                          <a:cs typeface="Times New Roman" panose="02020603050405020304"/>
                        </a:rPr>
                        <a:t>113.347272</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139</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6:30:00</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27953.0363</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8">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B0004</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900" kern="1050">
                          <a:solidFill>
                            <a:srgbClr val="000000"/>
                          </a:solidFill>
                          <a:effectLst/>
                          <a:latin typeface="Calibri" panose="020F0502020204030204"/>
                          <a:ea typeface="宋体" panose="02010600030101010101" pitchFamily="2" charset="-122"/>
                          <a:cs typeface="Times New Roman" panose="02020603050405020304"/>
                        </a:rPr>
                        <a:t>23.255965</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900" kern="1050">
                          <a:solidFill>
                            <a:srgbClr val="000000"/>
                          </a:solidFill>
                          <a:effectLst/>
                          <a:latin typeface="Calibri" panose="020F0502020204030204"/>
                          <a:ea typeface="宋体" panose="02010600030101010101" pitchFamily="2" charset="-122"/>
                          <a:cs typeface="Times New Roman" panose="02020603050405020304"/>
                        </a:rPr>
                        <a:t>113.31875</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98</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6:30:00</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en-US" sz="900" kern="900">
                          <a:effectLst/>
                          <a:latin typeface="Calibri" panose="020F0502020204030204"/>
                          <a:ea typeface="宋体" panose="02010600030101010101" pitchFamily="2" charset="-122"/>
                          <a:cs typeface="Times New Roman" panose="02020603050405020304"/>
                        </a:rPr>
                        <a:t>25085.6986</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038">
                <a:tc>
                  <a:txBody>
                    <a:bodyPr/>
                    <a:lstStyle/>
                    <a:p>
                      <a:pPr indent="266700" algn="ctr">
                        <a:spcBef>
                          <a:spcPts val="200"/>
                        </a:spcBef>
                        <a:spcAft>
                          <a:spcPts val="200"/>
                        </a:spcAft>
                      </a:pPr>
                      <a:r>
                        <a:rPr lang="zh-CN" sz="900" kern="900">
                          <a:effectLst/>
                          <a:latin typeface="Calibri" panose="020F0502020204030204"/>
                          <a:ea typeface="宋体" panose="02010600030101010101" pitchFamily="2" charset="-122"/>
                          <a:cs typeface="Times New Roman" panose="02020603050405020304"/>
                        </a:rPr>
                        <a:t>……</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900" kern="900">
                          <a:effectLst/>
                          <a:latin typeface="Calibri" panose="020F0502020204030204"/>
                          <a:ea typeface="宋体" panose="02010600030101010101" pitchFamily="2" charset="-122"/>
                          <a:cs typeface="Times New Roman" panose="02020603050405020304"/>
                        </a:rPr>
                        <a:t>……</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900" kern="900" dirty="0">
                          <a:effectLst/>
                          <a:latin typeface="Calibri" panose="020F0502020204030204"/>
                          <a:ea typeface="宋体" panose="02010600030101010101" pitchFamily="2" charset="-122"/>
                          <a:cs typeface="Times New Roman" panose="02020603050405020304"/>
                        </a:rPr>
                        <a:t>……</a:t>
                      </a:r>
                      <a:endParaRPr lang="zh-CN" sz="900" kern="9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900" kern="900" dirty="0">
                          <a:effectLst/>
                          <a:latin typeface="Calibri" panose="020F0502020204030204"/>
                          <a:ea typeface="宋体" panose="02010600030101010101" pitchFamily="2" charset="-122"/>
                          <a:cs typeface="Times New Roman" panose="02020603050405020304"/>
                        </a:rPr>
                        <a:t>……</a:t>
                      </a:r>
                      <a:endParaRPr lang="zh-CN" sz="900"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900" kern="900">
                          <a:effectLst/>
                          <a:latin typeface="Calibri" panose="020F0502020204030204"/>
                          <a:ea typeface="宋体" panose="02010600030101010101" pitchFamily="2" charset="-122"/>
                          <a:cs typeface="Times New Roman" panose="02020603050405020304"/>
                        </a:rPr>
                        <a:t>……</a:t>
                      </a:r>
                      <a:endParaRPr lang="zh-CN" sz="900" kern="90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Bef>
                          <a:spcPts val="200"/>
                        </a:spcBef>
                        <a:spcAft>
                          <a:spcPts val="200"/>
                        </a:spcAft>
                      </a:pPr>
                      <a:r>
                        <a:rPr lang="zh-CN" sz="900" kern="900" dirty="0">
                          <a:effectLst/>
                          <a:latin typeface="Calibri" panose="020F0502020204030204"/>
                          <a:ea typeface="宋体" panose="02010600030101010101" pitchFamily="2" charset="-122"/>
                          <a:cs typeface="Times New Roman" panose="02020603050405020304"/>
                        </a:rPr>
                        <a:t>……</a:t>
                      </a:r>
                      <a:endParaRPr lang="zh-CN" sz="900" kern="900" dirty="0">
                        <a:effectLst/>
                        <a:latin typeface="Calibri" panose="020F05020202040302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TextBox 11"/>
          <p:cNvSpPr txBox="1"/>
          <p:nvPr/>
        </p:nvSpPr>
        <p:spPr>
          <a:xfrm>
            <a:off x="516688" y="6525344"/>
            <a:ext cx="7874260" cy="246221"/>
          </a:xfrm>
          <a:prstGeom prst="rect">
            <a:avLst/>
          </a:prstGeom>
          <a:noFill/>
        </p:spPr>
        <p:txBody>
          <a:bodyPr wrap="square" rtlCol="0">
            <a:spAutoFit/>
          </a:bodyPr>
          <a:lstStyle/>
          <a:p>
            <a:r>
              <a:rPr lang="zh-CN" altLang="en-US" sz="1000" dirty="0"/>
              <a:t>注：案例内容及数据来源于</a:t>
            </a:r>
            <a:r>
              <a:rPr lang="en-US" altLang="zh-CN" sz="1000" dirty="0"/>
              <a:t>2017</a:t>
            </a:r>
            <a:r>
              <a:rPr lang="zh-CN" altLang="en-US" sz="1000" dirty="0"/>
              <a:t>年全国大学生数学建模竞赛</a:t>
            </a:r>
            <a:r>
              <a:rPr lang="en-US" altLang="zh-CN" sz="1000" dirty="0"/>
              <a:t>B</a:t>
            </a:r>
            <a:r>
              <a:rPr lang="zh-CN" altLang="en-US" sz="1000" dirty="0"/>
              <a:t>题</a:t>
            </a:r>
            <a:endParaRPr lang="zh-CN" altLang="en-US" sz="10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8.6  </a:t>
            </a:r>
            <a:r>
              <a:rPr lang="zh-CN" altLang="en-US" sz="2000" dirty="0" smtClean="0">
                <a:solidFill>
                  <a:srgbClr val="FFFFFF"/>
                </a:solidFill>
                <a:latin typeface="微软雅黑" panose="020B0503020204020204" pitchFamily="34" charset="-122"/>
                <a:ea typeface="微软雅黑" panose="020B0503020204020204" pitchFamily="34" charset="-122"/>
              </a:rPr>
              <a:t>方案评价</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16632"/>
            <a:ext cx="1152128"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 </a:t>
            </a:r>
            <a:endParaRPr lang="zh-CN" altLang="en-US" dirty="0">
              <a:solidFill>
                <a:srgbClr val="FFFFFF"/>
              </a:solidFill>
              <a:ea typeface="宋体" panose="02010600030101010101" pitchFamily="2" charset="-122"/>
            </a:endParaRPr>
          </a:p>
        </p:txBody>
      </p:sp>
      <p:sp>
        <p:nvSpPr>
          <p:cNvPr id="2" name="矩形 1"/>
          <p:cNvSpPr/>
          <p:nvPr/>
        </p:nvSpPr>
        <p:spPr>
          <a:xfrm>
            <a:off x="439420" y="1491615"/>
            <a:ext cx="11266805" cy="3046095"/>
          </a:xfrm>
          <a:prstGeom prst="rect">
            <a:avLst/>
          </a:prstGeom>
        </p:spPr>
        <p:txBody>
          <a:bodyPr wrap="square">
            <a:spAutoFit/>
          </a:bodyPr>
          <a:lstStyle/>
          <a:p>
            <a:r>
              <a:rPr lang="zh-CN" altLang="zh-CN" sz="2400" dirty="0" smtClean="0"/>
              <a:t>为了</a:t>
            </a:r>
            <a:r>
              <a:rPr lang="zh-CN" altLang="zh-CN" sz="2400" dirty="0"/>
              <a:t>对原定价方案与新方案进行比较，我们</a:t>
            </a:r>
            <a:r>
              <a:rPr lang="zh-CN" altLang="zh-CN" sz="2400" b="1" dirty="0">
                <a:solidFill>
                  <a:srgbClr val="FF0000"/>
                </a:solidFill>
              </a:rPr>
              <a:t>设计两个评价指标</a:t>
            </a:r>
            <a:r>
              <a:rPr lang="zh-CN" altLang="zh-CN" sz="2400" dirty="0"/>
              <a:t>：</a:t>
            </a:r>
            <a:endParaRPr lang="zh-CN" altLang="zh-CN" sz="2400" dirty="0"/>
          </a:p>
          <a:p>
            <a:r>
              <a:rPr lang="en-US" altLang="zh-CN" sz="2400" dirty="0"/>
              <a:t>1</a:t>
            </a:r>
            <a:r>
              <a:rPr lang="zh-CN" altLang="zh-CN" sz="2400" dirty="0"/>
              <a:t>）</a:t>
            </a:r>
            <a:r>
              <a:rPr lang="zh-CN" altLang="zh-CN" sz="2400" b="1" dirty="0">
                <a:solidFill>
                  <a:srgbClr val="FF0000"/>
                </a:solidFill>
              </a:rPr>
              <a:t>任务完成增加量</a:t>
            </a:r>
            <a:r>
              <a:rPr lang="zh-CN" altLang="zh-CN" sz="2400" dirty="0"/>
              <a:t>，即未执行任务重新定价后将被执行的增加量；</a:t>
            </a:r>
            <a:endParaRPr lang="zh-CN" altLang="zh-CN" sz="2400" dirty="0"/>
          </a:p>
          <a:p>
            <a:r>
              <a:rPr lang="en-US" altLang="zh-CN" sz="2400" dirty="0"/>
              <a:t>2</a:t>
            </a:r>
            <a:r>
              <a:rPr lang="zh-CN" altLang="zh-CN" sz="2400" dirty="0"/>
              <a:t>）</a:t>
            </a:r>
            <a:r>
              <a:rPr lang="zh-CN" altLang="zh-CN" sz="2400" b="1" dirty="0">
                <a:solidFill>
                  <a:srgbClr val="FF0000"/>
                </a:solidFill>
              </a:rPr>
              <a:t>成本增加额</a:t>
            </a:r>
            <a:r>
              <a:rPr lang="zh-CN" altLang="zh-CN" sz="2400" dirty="0"/>
              <a:t>。第一个指标的计算，我们通过</a:t>
            </a:r>
            <a:r>
              <a:rPr lang="en-US" altLang="zh-CN" sz="2400" dirty="0"/>
              <a:t>8.4</a:t>
            </a:r>
            <a:r>
              <a:rPr lang="zh-CN" altLang="zh-CN" sz="2400" dirty="0"/>
              <a:t>节计算的</a:t>
            </a:r>
            <a:r>
              <a:rPr lang="en-US" altLang="zh-CN" sz="2400" dirty="0"/>
              <a:t>12</a:t>
            </a:r>
            <a:r>
              <a:rPr lang="zh-CN" altLang="zh-CN" sz="2400" dirty="0"/>
              <a:t>个指标</a:t>
            </a:r>
            <a:r>
              <a:rPr lang="en-US" altLang="zh-CN" sz="2400" dirty="0"/>
              <a:t>+</a:t>
            </a:r>
            <a:r>
              <a:rPr lang="zh-CN" altLang="zh-CN" sz="2400" dirty="0"/>
              <a:t>附件一的任务定价，共</a:t>
            </a:r>
            <a:r>
              <a:rPr lang="en-US" altLang="zh-CN" sz="2400" dirty="0"/>
              <a:t>13</a:t>
            </a:r>
            <a:r>
              <a:rPr lang="zh-CN" altLang="zh-CN" sz="2400" dirty="0"/>
              <a:t>个指标数据作为</a:t>
            </a:r>
            <a:r>
              <a:rPr lang="zh-CN" altLang="zh-CN" sz="2400" b="1" dirty="0">
                <a:solidFill>
                  <a:srgbClr val="FF0000"/>
                </a:solidFill>
              </a:rPr>
              <a:t>自变量</a:t>
            </a:r>
            <a:r>
              <a:rPr lang="zh-CN" altLang="zh-CN" sz="2400" dirty="0"/>
              <a:t>，附件一的任务完成情况指标数据作为</a:t>
            </a:r>
            <a:r>
              <a:rPr lang="zh-CN" altLang="zh-CN" sz="2400" b="1" dirty="0">
                <a:solidFill>
                  <a:srgbClr val="FF0000"/>
                </a:solidFill>
              </a:rPr>
              <a:t>因变量</a:t>
            </a:r>
            <a:r>
              <a:rPr lang="zh-CN" altLang="zh-CN" sz="2400" dirty="0"/>
              <a:t>，</a:t>
            </a:r>
            <a:r>
              <a:rPr lang="zh-CN" altLang="zh-CN" sz="2400" b="1" dirty="0">
                <a:solidFill>
                  <a:srgbClr val="FF0000"/>
                </a:solidFill>
              </a:rPr>
              <a:t>训练支持向量机分类模型</a:t>
            </a:r>
            <a:r>
              <a:rPr lang="zh-CN" altLang="zh-CN" sz="2400" dirty="0"/>
              <a:t>，并对附件一中未被执行的任务重新定价后进行分类预测（预测的自变量为：未被执行任务的</a:t>
            </a:r>
            <a:r>
              <a:rPr lang="en-US" altLang="zh-CN" sz="2400" dirty="0"/>
              <a:t>12</a:t>
            </a:r>
            <a:r>
              <a:rPr lang="zh-CN" altLang="zh-CN" sz="2400" dirty="0"/>
              <a:t>个指标</a:t>
            </a:r>
            <a:r>
              <a:rPr lang="en-US" altLang="zh-CN" sz="2400" dirty="0"/>
              <a:t>+8.5.3</a:t>
            </a:r>
            <a:r>
              <a:rPr lang="zh-CN" altLang="zh-CN" sz="2400" dirty="0"/>
              <a:t>节神经网络预测的定价）。为了更合理地度量被执行的增加量，在支持向量机预测结果的基础上再乘以支持向量机的预测准确率。</a:t>
            </a:r>
            <a:r>
              <a:rPr lang="zh-CN" altLang="zh-CN" sz="2400" b="1" dirty="0">
                <a:solidFill>
                  <a:srgbClr val="FF0000"/>
                </a:solidFill>
              </a:rPr>
              <a:t>第二个指标的计算</a:t>
            </a:r>
            <a:r>
              <a:rPr lang="zh-CN" altLang="zh-CN" sz="2400" dirty="0"/>
              <a:t>则直接利用</a:t>
            </a:r>
            <a:r>
              <a:rPr lang="zh-CN" altLang="zh-CN" sz="2400" b="1" dirty="0">
                <a:solidFill>
                  <a:srgbClr val="FF0000"/>
                </a:solidFill>
              </a:rPr>
              <a:t>新定价之和减去旧定价之和</a:t>
            </a:r>
            <a:r>
              <a:rPr lang="zh-CN" altLang="zh-CN" sz="2400" dirty="0"/>
              <a:t>即可。</a:t>
            </a: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8.6.1  </a:t>
            </a:r>
            <a:r>
              <a:rPr lang="zh-CN" altLang="en-US" sz="2000" dirty="0" smtClean="0">
                <a:solidFill>
                  <a:srgbClr val="FFFFFF"/>
                </a:solidFill>
                <a:latin typeface="微软雅黑" panose="020B0503020204020204" pitchFamily="34" charset="-122"/>
                <a:ea typeface="微软雅黑" panose="020B0503020204020204" pitchFamily="34" charset="-122"/>
              </a:rPr>
              <a:t>任务完成增加量</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16632"/>
            <a:ext cx="1152128"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 </a:t>
            </a:r>
            <a:endParaRPr lang="zh-CN" altLang="en-US" dirty="0">
              <a:solidFill>
                <a:srgbClr val="FFFFFF"/>
              </a:solidFill>
              <a:ea typeface="宋体" panose="02010600030101010101" pitchFamily="2" charset="-122"/>
            </a:endParaRPr>
          </a:p>
        </p:txBody>
      </p:sp>
      <p:sp>
        <p:nvSpPr>
          <p:cNvPr id="3" name="矩形 2"/>
          <p:cNvSpPr/>
          <p:nvPr/>
        </p:nvSpPr>
        <p:spPr>
          <a:xfrm>
            <a:off x="1993767" y="1269915"/>
            <a:ext cx="8280920" cy="4246245"/>
          </a:xfrm>
          <a:prstGeom prst="rect">
            <a:avLst/>
          </a:prstGeom>
        </p:spPr>
        <p:txBody>
          <a:bodyPr wrap="square">
            <a:spAutoFit/>
          </a:bodyPr>
          <a:lstStyle/>
          <a:p>
            <a:r>
              <a:rPr lang="en-US" altLang="zh-CN" dirty="0" smtClean="0"/>
              <a:t>       </a:t>
            </a:r>
            <a:r>
              <a:rPr lang="zh-CN" altLang="zh-CN" dirty="0" smtClean="0"/>
              <a:t>根据</a:t>
            </a:r>
            <a:r>
              <a:rPr lang="zh-CN" altLang="zh-CN" dirty="0"/>
              <a:t>前面的分析，首先构造支持向量机分类模型所需的训练和测试数据，示例代码如下：</a:t>
            </a:r>
            <a:endParaRPr lang="zh-CN" altLang="zh-CN" dirty="0"/>
          </a:p>
          <a:p>
            <a:r>
              <a:rPr lang="en-US" altLang="zh-CN" dirty="0"/>
              <a:t>xx=</a:t>
            </a:r>
            <a:r>
              <a:rPr lang="en-US" altLang="zh-CN" dirty="0" err="1"/>
              <a:t>pd.concat</a:t>
            </a:r>
            <a:r>
              <a:rPr lang="en-US" altLang="zh-CN" dirty="0"/>
              <a:t>((</a:t>
            </a:r>
            <a:r>
              <a:rPr lang="en-US" altLang="zh-CN" dirty="0" err="1"/>
              <a:t>Data,A.iloc</a:t>
            </a:r>
            <a:r>
              <a:rPr lang="en-US" altLang="zh-CN" dirty="0"/>
              <a:t>[:,[3]]),axis=1) #12</a:t>
            </a:r>
            <a:r>
              <a:rPr lang="zh-CN" altLang="zh-CN" dirty="0"/>
              <a:t>个指标</a:t>
            </a:r>
            <a:r>
              <a:rPr lang="en-US" altLang="zh-CN" dirty="0"/>
              <a:t>+</a:t>
            </a:r>
            <a:r>
              <a:rPr lang="zh-CN" altLang="zh-CN" dirty="0"/>
              <a:t>任务定价，自变量</a:t>
            </a:r>
            <a:endParaRPr lang="zh-CN" altLang="zh-CN" dirty="0"/>
          </a:p>
          <a:p>
            <a:r>
              <a:rPr lang="en-US" altLang="zh-CN" dirty="0"/>
              <a:t>xx=</a:t>
            </a:r>
            <a:r>
              <a:rPr lang="en-US" altLang="zh-CN" dirty="0" err="1"/>
              <a:t>xx.as_matrix</a:t>
            </a:r>
            <a:r>
              <a:rPr lang="en-US" altLang="zh-CN" dirty="0"/>
              <a:t>()                         #</a:t>
            </a:r>
            <a:r>
              <a:rPr lang="zh-CN" altLang="zh-CN" dirty="0"/>
              <a:t>转化为数组</a:t>
            </a:r>
            <a:endParaRPr lang="zh-CN" altLang="zh-CN" dirty="0"/>
          </a:p>
          <a:p>
            <a:r>
              <a:rPr lang="en-US" altLang="zh-CN" dirty="0" err="1"/>
              <a:t>yy</a:t>
            </a:r>
            <a:r>
              <a:rPr lang="en-US" altLang="zh-CN" dirty="0"/>
              <a:t>=A4.reshape(</a:t>
            </a:r>
            <a:r>
              <a:rPr lang="en-US" altLang="zh-CN" dirty="0" err="1"/>
              <a:t>len</a:t>
            </a:r>
            <a:r>
              <a:rPr lang="en-US" altLang="zh-CN" dirty="0"/>
              <a:t>(A4),1)                  #</a:t>
            </a:r>
            <a:r>
              <a:rPr lang="zh-CN" altLang="zh-CN" dirty="0"/>
              <a:t>任务执行情况，因变量</a:t>
            </a:r>
            <a:endParaRPr lang="zh-CN" altLang="zh-CN" dirty="0"/>
          </a:p>
          <a:p>
            <a:r>
              <a:rPr lang="en-US" altLang="zh-CN" dirty="0"/>
              <a:t>#</a:t>
            </a:r>
            <a:r>
              <a:rPr lang="zh-CN" altLang="zh-CN" dirty="0"/>
              <a:t>对自变量与因变量按训练</a:t>
            </a:r>
            <a:r>
              <a:rPr lang="en-US" altLang="zh-CN" dirty="0"/>
              <a:t>80%</a:t>
            </a:r>
            <a:r>
              <a:rPr lang="zh-CN" altLang="zh-CN" dirty="0"/>
              <a:t>、测试</a:t>
            </a:r>
            <a:r>
              <a:rPr lang="en-US" altLang="zh-CN" dirty="0"/>
              <a:t>20%</a:t>
            </a:r>
            <a:r>
              <a:rPr lang="zh-CN" altLang="zh-CN" dirty="0"/>
              <a:t>随机拆分</a:t>
            </a:r>
            <a:endParaRPr lang="zh-CN" altLang="zh-CN" dirty="0"/>
          </a:p>
          <a:p>
            <a:r>
              <a:rPr lang="en-US" altLang="zh-CN" dirty="0"/>
              <a:t>from </a:t>
            </a:r>
            <a:r>
              <a:rPr lang="en-US" altLang="zh-CN" dirty="0" err="1"/>
              <a:t>sklearn.model_selection</a:t>
            </a:r>
            <a:r>
              <a:rPr lang="en-US" altLang="zh-CN" dirty="0"/>
              <a:t> import </a:t>
            </a:r>
            <a:r>
              <a:rPr lang="en-US" altLang="zh-CN" dirty="0" err="1"/>
              <a:t>train_test_split</a:t>
            </a:r>
            <a:endParaRPr lang="zh-CN" altLang="zh-CN" dirty="0"/>
          </a:p>
          <a:p>
            <a:r>
              <a:rPr lang="en-US" altLang="zh-CN" dirty="0" err="1"/>
              <a:t>xx_train</a:t>
            </a:r>
            <a:r>
              <a:rPr lang="en-US" altLang="zh-CN" dirty="0"/>
              <a:t>, </a:t>
            </a:r>
            <a:r>
              <a:rPr lang="en-US" altLang="zh-CN" dirty="0" err="1"/>
              <a:t>xx_test</a:t>
            </a:r>
            <a:r>
              <a:rPr lang="en-US" altLang="zh-CN" dirty="0"/>
              <a:t>, </a:t>
            </a:r>
            <a:r>
              <a:rPr lang="en-US" altLang="zh-CN" dirty="0" err="1"/>
              <a:t>yy_train</a:t>
            </a:r>
            <a:r>
              <a:rPr lang="en-US" altLang="zh-CN" dirty="0"/>
              <a:t>, </a:t>
            </a:r>
            <a:r>
              <a:rPr lang="en-US" altLang="zh-CN" dirty="0" err="1"/>
              <a:t>yy_test</a:t>
            </a:r>
            <a:r>
              <a:rPr lang="en-US" altLang="zh-CN" dirty="0"/>
              <a:t> = </a:t>
            </a:r>
            <a:r>
              <a:rPr lang="en-US" altLang="zh-CN" dirty="0" err="1"/>
              <a:t>train_test_split</a:t>
            </a:r>
            <a:r>
              <a:rPr lang="en-US" altLang="zh-CN" dirty="0"/>
              <a:t>(xx, </a:t>
            </a:r>
            <a:r>
              <a:rPr lang="en-US" altLang="zh-CN" dirty="0" err="1"/>
              <a:t>yy</a:t>
            </a:r>
            <a:r>
              <a:rPr lang="en-US" altLang="zh-CN" dirty="0"/>
              <a:t>, </a:t>
            </a:r>
            <a:r>
              <a:rPr lang="en-US" altLang="zh-CN" dirty="0" err="1"/>
              <a:t>test_size</a:t>
            </a:r>
            <a:r>
              <a:rPr lang="en-US" altLang="zh-CN" dirty="0"/>
              <a:t>=0.2, </a:t>
            </a:r>
            <a:endParaRPr lang="zh-CN" altLang="zh-CN" dirty="0"/>
          </a:p>
          <a:p>
            <a:r>
              <a:rPr lang="en-US" altLang="zh-CN" dirty="0" err="1"/>
              <a:t>random_state</a:t>
            </a:r>
            <a:r>
              <a:rPr lang="en-US" altLang="zh-CN" dirty="0"/>
              <a:t>=4</a:t>
            </a:r>
            <a:r>
              <a:rPr lang="en-US" altLang="zh-CN" dirty="0" smtClean="0"/>
              <a:t>)</a:t>
            </a:r>
            <a:endParaRPr lang="en-US" altLang="zh-CN" dirty="0" smtClean="0"/>
          </a:p>
          <a:p>
            <a:endParaRPr lang="en-US" altLang="zh-CN" dirty="0" smtClean="0"/>
          </a:p>
          <a:p>
            <a:r>
              <a:rPr lang="zh-CN" altLang="zh-CN" dirty="0"/>
              <a:t>其次，导入支持向量机模型，并利用随机拆分的训练数据训练支持向量机模型，同时利用训练好的支持向量机模型对随机拆分的测试数据进行预测。最终获得模型的分类准确率（针对训练数据）和预测准确率（针对测试数据），它们反应了模型的训练充分程度和预测能力。示例代码如下：</a:t>
            </a:r>
            <a:endParaRPr lang="zh-CN" altLang="zh-CN" dirty="0"/>
          </a:p>
          <a:p>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8.6.1  </a:t>
            </a:r>
            <a:r>
              <a:rPr lang="zh-CN" altLang="en-US" sz="2000" dirty="0" smtClean="0">
                <a:solidFill>
                  <a:srgbClr val="FFFFFF"/>
                </a:solidFill>
                <a:latin typeface="微软雅黑" panose="020B0503020204020204" pitchFamily="34" charset="-122"/>
                <a:ea typeface="微软雅黑" panose="020B0503020204020204" pitchFamily="34" charset="-122"/>
              </a:rPr>
              <a:t>任务增加量</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16632"/>
            <a:ext cx="1152128"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 </a:t>
            </a:r>
            <a:endParaRPr lang="zh-CN" altLang="en-US" dirty="0">
              <a:solidFill>
                <a:srgbClr val="FFFFFF"/>
              </a:solidFill>
              <a:ea typeface="宋体" panose="02010600030101010101" pitchFamily="2" charset="-122"/>
            </a:endParaRPr>
          </a:p>
        </p:txBody>
      </p:sp>
      <p:sp>
        <p:nvSpPr>
          <p:cNvPr id="3" name="矩形 2"/>
          <p:cNvSpPr/>
          <p:nvPr/>
        </p:nvSpPr>
        <p:spPr>
          <a:xfrm>
            <a:off x="1849751" y="710108"/>
            <a:ext cx="8640960" cy="5754370"/>
          </a:xfrm>
          <a:prstGeom prst="rect">
            <a:avLst/>
          </a:prstGeom>
        </p:spPr>
        <p:txBody>
          <a:bodyPr wrap="square">
            <a:spAutoFit/>
          </a:bodyPr>
          <a:lstStyle/>
          <a:p>
            <a:r>
              <a:rPr lang="en-US" altLang="zh-CN" sz="1600" dirty="0"/>
              <a:t>from </a:t>
            </a:r>
            <a:r>
              <a:rPr lang="en-US" altLang="zh-CN" sz="1600" dirty="0" err="1"/>
              <a:t>sklearn</a:t>
            </a:r>
            <a:r>
              <a:rPr lang="en-US" altLang="zh-CN" sz="1600" dirty="0"/>
              <a:t> import </a:t>
            </a:r>
            <a:r>
              <a:rPr lang="en-US" altLang="zh-CN" sz="1600" dirty="0" err="1"/>
              <a:t>svm</a:t>
            </a:r>
            <a:endParaRPr lang="zh-CN" altLang="zh-CN" sz="1600" dirty="0"/>
          </a:p>
          <a:p>
            <a:r>
              <a:rPr lang="en-US" altLang="zh-CN" sz="1600" dirty="0"/>
              <a:t>#</a:t>
            </a:r>
            <a:r>
              <a:rPr lang="zh-CN" altLang="zh-CN" sz="1600" dirty="0"/>
              <a:t>用高斯核，训练数据类别标签作平衡策略</a:t>
            </a:r>
            <a:endParaRPr lang="zh-CN" altLang="zh-CN" sz="1600" dirty="0"/>
          </a:p>
          <a:p>
            <a:r>
              <a:rPr lang="en-US" altLang="zh-CN" sz="1600" dirty="0" err="1"/>
              <a:t>clf</a:t>
            </a:r>
            <a:r>
              <a:rPr lang="en-US" altLang="zh-CN" sz="1600" dirty="0"/>
              <a:t> = </a:t>
            </a:r>
            <a:r>
              <a:rPr lang="en-US" altLang="zh-CN" sz="1600" dirty="0" err="1"/>
              <a:t>svm.SVC</a:t>
            </a:r>
            <a:r>
              <a:rPr lang="en-US" altLang="zh-CN" sz="1600" dirty="0"/>
              <a:t>(kernel='</a:t>
            </a:r>
            <a:r>
              <a:rPr lang="en-US" altLang="zh-CN" sz="1600" dirty="0" err="1"/>
              <a:t>rbf</a:t>
            </a:r>
            <a:r>
              <a:rPr lang="en-US" altLang="zh-CN" sz="1600" dirty="0"/>
              <a:t>',</a:t>
            </a:r>
            <a:r>
              <a:rPr lang="en-US" altLang="zh-CN" sz="1600" dirty="0" err="1"/>
              <a:t>class_weight</a:t>
            </a:r>
            <a:r>
              <a:rPr lang="en-US" altLang="zh-CN" sz="1600" dirty="0"/>
              <a:t>='balanced')  </a:t>
            </a:r>
            <a:endParaRPr lang="zh-CN" altLang="zh-CN" sz="1600" dirty="0"/>
          </a:p>
          <a:p>
            <a:r>
              <a:rPr lang="en-US" altLang="zh-CN" sz="1600" dirty="0" err="1"/>
              <a:t>clf.fit</a:t>
            </a:r>
            <a:r>
              <a:rPr lang="en-US" altLang="zh-CN" sz="1600" dirty="0"/>
              <a:t>(</a:t>
            </a:r>
            <a:r>
              <a:rPr lang="en-US" altLang="zh-CN" sz="1600" dirty="0" err="1"/>
              <a:t>xx_train</a:t>
            </a:r>
            <a:r>
              <a:rPr lang="en-US" altLang="zh-CN" sz="1600" dirty="0"/>
              <a:t>, </a:t>
            </a:r>
            <a:r>
              <a:rPr lang="en-US" altLang="zh-CN" sz="1600" dirty="0" err="1"/>
              <a:t>yy_train</a:t>
            </a:r>
            <a:r>
              <a:rPr lang="en-US" altLang="zh-CN" sz="1600" dirty="0"/>
              <a:t>) </a:t>
            </a:r>
            <a:endParaRPr lang="zh-CN" altLang="zh-CN" sz="1600" dirty="0"/>
          </a:p>
          <a:p>
            <a:r>
              <a:rPr lang="en-US" altLang="zh-CN" sz="1600" dirty="0"/>
              <a:t>rv2=</a:t>
            </a:r>
            <a:r>
              <a:rPr lang="en-US" altLang="zh-CN" sz="1600" dirty="0" err="1"/>
              <a:t>clf.score</a:t>
            </a:r>
            <a:r>
              <a:rPr lang="en-US" altLang="zh-CN" sz="1600" dirty="0"/>
              <a:t>(</a:t>
            </a:r>
            <a:r>
              <a:rPr lang="en-US" altLang="zh-CN" sz="1600" dirty="0" err="1"/>
              <a:t>xx_train</a:t>
            </a:r>
            <a:r>
              <a:rPr lang="en-US" altLang="zh-CN" sz="1600" dirty="0"/>
              <a:t>, </a:t>
            </a:r>
            <a:r>
              <a:rPr lang="en-US" altLang="zh-CN" sz="1600" dirty="0" err="1"/>
              <a:t>yy_train</a:t>
            </a:r>
            <a:r>
              <a:rPr lang="en-US" altLang="zh-CN" sz="1600" dirty="0"/>
              <a:t>);#</a:t>
            </a:r>
            <a:r>
              <a:rPr lang="zh-CN" altLang="zh-CN" sz="1600" dirty="0"/>
              <a:t>模型准确率</a:t>
            </a:r>
            <a:endParaRPr lang="zh-CN" altLang="zh-CN" sz="1600" dirty="0"/>
          </a:p>
          <a:p>
            <a:r>
              <a:rPr lang="en-US" altLang="zh-CN" sz="1600" dirty="0"/>
              <a:t>yy1=</a:t>
            </a:r>
            <a:r>
              <a:rPr lang="en-US" altLang="zh-CN" sz="1600" dirty="0" err="1"/>
              <a:t>clf.predict</a:t>
            </a:r>
            <a:r>
              <a:rPr lang="en-US" altLang="zh-CN" sz="1600" dirty="0"/>
              <a:t>(</a:t>
            </a:r>
            <a:r>
              <a:rPr lang="en-US" altLang="zh-CN" sz="1600" dirty="0" err="1"/>
              <a:t>xx_test</a:t>
            </a:r>
            <a:r>
              <a:rPr lang="en-US" altLang="zh-CN" sz="1600" dirty="0"/>
              <a:t>)</a:t>
            </a:r>
            <a:endParaRPr lang="zh-CN" altLang="zh-CN" sz="1600" dirty="0"/>
          </a:p>
          <a:p>
            <a:r>
              <a:rPr lang="en-US" altLang="zh-CN" sz="1600" dirty="0"/>
              <a:t>yy1=yy1.reshape(</a:t>
            </a:r>
            <a:r>
              <a:rPr lang="en-US" altLang="zh-CN" sz="1600" dirty="0" err="1"/>
              <a:t>len</a:t>
            </a:r>
            <a:r>
              <a:rPr lang="en-US" altLang="zh-CN" sz="1600" dirty="0"/>
              <a:t>(yy1),1)</a:t>
            </a:r>
            <a:endParaRPr lang="zh-CN" altLang="zh-CN" sz="1600" dirty="0"/>
          </a:p>
          <a:p>
            <a:r>
              <a:rPr lang="en-US" altLang="zh-CN" sz="1600" dirty="0"/>
              <a:t>r=yy_test-yy1</a:t>
            </a:r>
            <a:endParaRPr lang="zh-CN" altLang="zh-CN" sz="1600" dirty="0"/>
          </a:p>
          <a:p>
            <a:r>
              <a:rPr lang="en-US" altLang="zh-CN" sz="1600" dirty="0"/>
              <a:t>rv3=</a:t>
            </a:r>
            <a:r>
              <a:rPr lang="en-US" altLang="zh-CN" sz="1600" dirty="0" err="1"/>
              <a:t>len</a:t>
            </a:r>
            <a:r>
              <a:rPr lang="en-US" altLang="zh-CN" sz="1600" dirty="0"/>
              <a:t>(r[r==0])/</a:t>
            </a:r>
            <a:r>
              <a:rPr lang="en-US" altLang="zh-CN" sz="1600" dirty="0" err="1"/>
              <a:t>len</a:t>
            </a:r>
            <a:r>
              <a:rPr lang="en-US" altLang="zh-CN" sz="1600" dirty="0"/>
              <a:t>(r) #</a:t>
            </a:r>
            <a:r>
              <a:rPr lang="zh-CN" altLang="zh-CN" sz="1600" dirty="0"/>
              <a:t>预测准确率</a:t>
            </a:r>
            <a:endParaRPr lang="zh-CN" altLang="zh-CN" sz="1600" dirty="0"/>
          </a:p>
          <a:p>
            <a:r>
              <a:rPr lang="en-US" altLang="zh-CN" sz="1600" dirty="0"/>
              <a:t>print('</a:t>
            </a:r>
            <a:r>
              <a:rPr lang="zh-CN" altLang="zh-CN" sz="1600" dirty="0"/>
              <a:t>模型准确率：</a:t>
            </a:r>
            <a:r>
              <a:rPr lang="en-US" altLang="zh-CN" sz="1600" dirty="0"/>
              <a:t> ',rv2)</a:t>
            </a:r>
            <a:endParaRPr lang="zh-CN" altLang="zh-CN" sz="1600" dirty="0"/>
          </a:p>
          <a:p>
            <a:r>
              <a:rPr lang="en-US" altLang="zh-CN" sz="1600" dirty="0"/>
              <a:t>print('</a:t>
            </a:r>
            <a:r>
              <a:rPr lang="zh-CN" altLang="zh-CN" sz="1600" dirty="0"/>
              <a:t>预测准确率：</a:t>
            </a:r>
            <a:r>
              <a:rPr lang="en-US" altLang="zh-CN" sz="1600" dirty="0"/>
              <a:t> ',rv3)</a:t>
            </a:r>
            <a:endParaRPr lang="zh-CN" altLang="zh-CN" sz="1600" dirty="0"/>
          </a:p>
          <a:p>
            <a:r>
              <a:rPr lang="zh-CN" altLang="zh-CN" sz="1600" dirty="0"/>
              <a:t>执行结果如下：</a:t>
            </a:r>
            <a:endParaRPr lang="zh-CN" altLang="zh-CN" sz="1600" dirty="0"/>
          </a:p>
          <a:p>
            <a:r>
              <a:rPr lang="zh-CN" altLang="zh-CN" sz="1600" dirty="0"/>
              <a:t>模型准确率：</a:t>
            </a:r>
            <a:r>
              <a:rPr lang="en-US" altLang="zh-CN" sz="1600" dirty="0"/>
              <a:t>  0.979041916168</a:t>
            </a:r>
            <a:endParaRPr lang="zh-CN" altLang="zh-CN" sz="1600" dirty="0"/>
          </a:p>
          <a:p>
            <a:r>
              <a:rPr lang="zh-CN" altLang="zh-CN" sz="1600" dirty="0"/>
              <a:t>预测准确率：</a:t>
            </a:r>
            <a:r>
              <a:rPr lang="en-US" altLang="zh-CN" sz="1600" dirty="0"/>
              <a:t>  0.6047904191616766</a:t>
            </a:r>
            <a:endParaRPr lang="zh-CN" altLang="zh-CN" sz="1600" dirty="0"/>
          </a:p>
          <a:p>
            <a:r>
              <a:rPr lang="en-US" altLang="zh-CN" sz="1600" dirty="0"/>
              <a:t> </a:t>
            </a:r>
            <a:endParaRPr lang="zh-CN" altLang="zh-CN" sz="1600" dirty="0"/>
          </a:p>
          <a:p>
            <a:r>
              <a:rPr lang="zh-CN" altLang="zh-CN" sz="1600" dirty="0"/>
              <a:t>最后，计算任务完成增加量，示例代码如下：</a:t>
            </a:r>
            <a:endParaRPr lang="zh-CN" altLang="zh-CN" sz="1600" dirty="0"/>
          </a:p>
          <a:p>
            <a:r>
              <a:rPr lang="en-US" altLang="zh-CN" sz="1600" dirty="0"/>
              <a:t>xx_0=</a:t>
            </a:r>
            <a:r>
              <a:rPr lang="en-US" altLang="zh-CN" sz="1600" dirty="0" err="1"/>
              <a:t>np.hstack</a:t>
            </a:r>
            <a:r>
              <a:rPr lang="en-US" altLang="zh-CN" sz="1600" dirty="0"/>
              <a:t>((Z[A4==0,1:],y_0r.reshape(</a:t>
            </a:r>
            <a:r>
              <a:rPr lang="en-US" altLang="zh-CN" sz="1600" dirty="0" err="1"/>
              <a:t>len</a:t>
            </a:r>
            <a:r>
              <a:rPr lang="en-US" altLang="zh-CN" sz="1600" dirty="0"/>
              <a:t>(y_0r),1)))#</a:t>
            </a:r>
            <a:r>
              <a:rPr lang="zh-CN" altLang="zh-CN" sz="1600" dirty="0"/>
              <a:t>预测自变量</a:t>
            </a:r>
            <a:endParaRPr lang="zh-CN" altLang="zh-CN" sz="1600" dirty="0"/>
          </a:p>
          <a:p>
            <a:r>
              <a:rPr lang="en-US" altLang="zh-CN" sz="1600" dirty="0"/>
              <a:t>P=</a:t>
            </a:r>
            <a:r>
              <a:rPr lang="en-US" altLang="zh-CN" sz="1600" dirty="0" err="1"/>
              <a:t>clf.predict</a:t>
            </a:r>
            <a:r>
              <a:rPr lang="en-US" altLang="zh-CN" sz="1600" dirty="0"/>
              <a:t>(xx_0)   #</a:t>
            </a:r>
            <a:r>
              <a:rPr lang="zh-CN" altLang="zh-CN" sz="1600" dirty="0"/>
              <a:t>预测结果，</a:t>
            </a:r>
            <a:r>
              <a:rPr lang="en-US" altLang="zh-CN" sz="1600" dirty="0"/>
              <a:t>1-</a:t>
            </a:r>
            <a:r>
              <a:rPr lang="zh-CN" altLang="zh-CN" sz="1600" dirty="0"/>
              <a:t>执行，</a:t>
            </a:r>
            <a:r>
              <a:rPr lang="en-US" altLang="zh-CN" sz="1600" dirty="0"/>
              <a:t>0-</a:t>
            </a:r>
            <a:r>
              <a:rPr lang="zh-CN" altLang="zh-CN" sz="1600" dirty="0"/>
              <a:t>未被执行</a:t>
            </a:r>
            <a:endParaRPr lang="zh-CN" altLang="zh-CN" sz="1600" dirty="0"/>
          </a:p>
          <a:p>
            <a:r>
              <a:rPr lang="en-US" altLang="zh-CN" sz="1600" dirty="0"/>
              <a:t>R1=</a:t>
            </a:r>
            <a:r>
              <a:rPr lang="en-US" altLang="zh-CN" sz="1600" dirty="0" err="1"/>
              <a:t>len</a:t>
            </a:r>
            <a:r>
              <a:rPr lang="en-US" altLang="zh-CN" sz="1600" dirty="0"/>
              <a:t>(P[P==1])      #</a:t>
            </a:r>
            <a:r>
              <a:rPr lang="zh-CN" altLang="zh-CN" sz="1600" dirty="0"/>
              <a:t>预测被执行的个数</a:t>
            </a:r>
            <a:endParaRPr lang="zh-CN" altLang="zh-CN" sz="1600" dirty="0"/>
          </a:p>
          <a:p>
            <a:r>
              <a:rPr lang="en-US" altLang="zh-CN" sz="1600" dirty="0"/>
              <a:t>R1=</a:t>
            </a:r>
            <a:r>
              <a:rPr lang="en-US" altLang="zh-CN" sz="1600" dirty="0" err="1"/>
              <a:t>int</a:t>
            </a:r>
            <a:r>
              <a:rPr lang="en-US" altLang="zh-CN" sz="1600" dirty="0"/>
              <a:t>(R1*rv3)       #</a:t>
            </a:r>
            <a:r>
              <a:rPr lang="zh-CN" altLang="zh-CN" sz="1600" dirty="0"/>
              <a:t>任务完成增加量</a:t>
            </a:r>
            <a:endParaRPr lang="zh-CN" altLang="zh-CN" sz="1600" dirty="0"/>
          </a:p>
          <a:p>
            <a:r>
              <a:rPr lang="en-US" altLang="zh-CN" sz="1600" dirty="0"/>
              <a:t>print('</a:t>
            </a:r>
            <a:r>
              <a:rPr lang="zh-CN" altLang="zh-CN" sz="1600" dirty="0"/>
              <a:t>任务完成增加量：</a:t>
            </a:r>
            <a:r>
              <a:rPr lang="en-US" altLang="zh-CN" sz="1600" dirty="0"/>
              <a:t> ',R1)</a:t>
            </a:r>
            <a:endParaRPr lang="zh-CN" altLang="zh-CN" sz="1600" dirty="0"/>
          </a:p>
          <a:p>
            <a:r>
              <a:rPr lang="zh-CN" altLang="zh-CN" sz="1600" dirty="0"/>
              <a:t>执行结果如下：</a:t>
            </a:r>
            <a:endParaRPr lang="zh-CN" altLang="zh-CN" sz="1600" dirty="0"/>
          </a:p>
          <a:p>
            <a:r>
              <a:rPr lang="zh-CN" altLang="zh-CN" sz="1600" dirty="0"/>
              <a:t>任务完成增加量：</a:t>
            </a:r>
            <a:r>
              <a:rPr lang="en-US" altLang="zh-CN" sz="1600" dirty="0"/>
              <a:t>  52</a:t>
            </a:r>
            <a:endParaRPr lang="zh-CN" altLang="zh-CN" sz="16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8.6.2  </a:t>
            </a:r>
            <a:r>
              <a:rPr lang="zh-CN" altLang="en-US" sz="2000" dirty="0" smtClean="0">
                <a:solidFill>
                  <a:srgbClr val="FFFFFF"/>
                </a:solidFill>
                <a:latin typeface="微软雅黑" panose="020B0503020204020204" pitchFamily="34" charset="-122"/>
                <a:ea typeface="微软雅黑" panose="020B0503020204020204" pitchFamily="34" charset="-122"/>
              </a:rPr>
              <a:t>成本增加额</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16632"/>
            <a:ext cx="1152128"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 </a:t>
            </a:r>
            <a:endParaRPr lang="zh-CN" altLang="en-US" dirty="0">
              <a:solidFill>
                <a:srgbClr val="FFFFFF"/>
              </a:solidFill>
              <a:ea typeface="宋体" panose="02010600030101010101" pitchFamily="2" charset="-122"/>
            </a:endParaRPr>
          </a:p>
        </p:txBody>
      </p:sp>
      <p:sp>
        <p:nvSpPr>
          <p:cNvPr id="3" name="矩形 2"/>
          <p:cNvSpPr/>
          <p:nvPr/>
        </p:nvSpPr>
        <p:spPr>
          <a:xfrm>
            <a:off x="2569831" y="1268760"/>
            <a:ext cx="7200800" cy="2584450"/>
          </a:xfrm>
          <a:prstGeom prst="rect">
            <a:avLst/>
          </a:prstGeom>
        </p:spPr>
        <p:txBody>
          <a:bodyPr wrap="square">
            <a:spAutoFit/>
          </a:bodyPr>
          <a:lstStyle/>
          <a:p>
            <a:r>
              <a:rPr lang="en-US" altLang="zh-CN" dirty="0" smtClean="0"/>
              <a:t>       </a:t>
            </a:r>
            <a:r>
              <a:rPr lang="zh-CN" altLang="zh-CN" dirty="0" smtClean="0"/>
              <a:t>成本</a:t>
            </a:r>
            <a:r>
              <a:rPr lang="zh-CN" altLang="zh-CN" dirty="0"/>
              <a:t>增加额的计算很简单，直接利用未执行任务的新定价减去原定价即可，示例代码如下：</a:t>
            </a:r>
            <a:endParaRPr lang="zh-CN" altLang="zh-CN" dirty="0"/>
          </a:p>
          <a:p>
            <a:r>
              <a:rPr lang="en-US" altLang="zh-CN" dirty="0"/>
              <a:t>R2=sum(y_0r)-sum(y_0)   #</a:t>
            </a:r>
            <a:r>
              <a:rPr lang="zh-CN" altLang="zh-CN" dirty="0"/>
              <a:t>成本增加额</a:t>
            </a:r>
            <a:endParaRPr lang="zh-CN" altLang="zh-CN" dirty="0"/>
          </a:p>
          <a:p>
            <a:r>
              <a:rPr lang="en-US" altLang="zh-CN" dirty="0"/>
              <a:t>print('</a:t>
            </a:r>
            <a:r>
              <a:rPr lang="zh-CN" altLang="zh-CN" dirty="0"/>
              <a:t>成本增加额：</a:t>
            </a:r>
            <a:r>
              <a:rPr lang="en-US" altLang="zh-CN" dirty="0"/>
              <a:t> ',R2)</a:t>
            </a:r>
            <a:endParaRPr lang="zh-CN" altLang="zh-CN" dirty="0"/>
          </a:p>
          <a:p>
            <a:r>
              <a:rPr lang="zh-CN" altLang="zh-CN" dirty="0"/>
              <a:t>执行结果如下：</a:t>
            </a:r>
            <a:endParaRPr lang="zh-CN" altLang="zh-CN" dirty="0"/>
          </a:p>
          <a:p>
            <a:r>
              <a:rPr lang="zh-CN" altLang="zh-CN" dirty="0"/>
              <a:t>成本增加额：</a:t>
            </a:r>
            <a:r>
              <a:rPr lang="en-US" altLang="zh-CN" dirty="0"/>
              <a:t>  [-42.07972634]</a:t>
            </a:r>
            <a:endParaRPr lang="zh-CN" altLang="zh-CN" dirty="0"/>
          </a:p>
          <a:p>
            <a:r>
              <a:rPr lang="en-US" altLang="zh-CN" dirty="0"/>
              <a:t> </a:t>
            </a:r>
            <a:endParaRPr lang="zh-CN" altLang="zh-CN" dirty="0"/>
          </a:p>
          <a:p>
            <a:r>
              <a:rPr lang="zh-CN" altLang="zh-CN" dirty="0"/>
              <a:t>从结果可以看出，新定价方案不仅使得任务完成增加量有所提高，同时成本反而略有减少。</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8.6.3  </a:t>
            </a:r>
            <a:r>
              <a:rPr lang="zh-CN" altLang="en-US" sz="2000" dirty="0" smtClean="0">
                <a:solidFill>
                  <a:srgbClr val="FFFFFF"/>
                </a:solidFill>
                <a:latin typeface="微软雅黑" panose="020B0503020204020204" pitchFamily="34" charset="-122"/>
                <a:ea typeface="微软雅黑" panose="020B0503020204020204" pitchFamily="34" charset="-122"/>
              </a:rPr>
              <a:t>完整实现代码</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16632"/>
            <a:ext cx="1152128"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 </a:t>
            </a:r>
            <a:endParaRPr lang="zh-CN" altLang="en-US" dirty="0">
              <a:solidFill>
                <a:srgbClr val="FFFFFF"/>
              </a:solidFill>
              <a:ea typeface="宋体" panose="02010600030101010101" pitchFamily="2" charset="-122"/>
            </a:endParaRPr>
          </a:p>
        </p:txBody>
      </p:sp>
      <p:sp>
        <p:nvSpPr>
          <p:cNvPr id="2" name="矩形 1"/>
          <p:cNvSpPr/>
          <p:nvPr/>
        </p:nvSpPr>
        <p:spPr>
          <a:xfrm>
            <a:off x="2372063" y="620689"/>
            <a:ext cx="7758608" cy="6185535"/>
          </a:xfrm>
          <a:prstGeom prst="rect">
            <a:avLst/>
          </a:prstGeom>
        </p:spPr>
        <p:txBody>
          <a:bodyPr wrap="square">
            <a:spAutoFit/>
          </a:bodyPr>
          <a:lstStyle/>
          <a:p>
            <a:r>
              <a:rPr lang="en-US" altLang="zh-CN" dirty="0" smtClean="0"/>
              <a:t>       </a:t>
            </a:r>
            <a:r>
              <a:rPr lang="zh-CN" altLang="zh-CN" dirty="0" smtClean="0"/>
              <a:t>以上</a:t>
            </a:r>
            <a:r>
              <a:rPr lang="zh-CN" altLang="zh-CN" dirty="0"/>
              <a:t>是对方案实现程序细节的具体说明，下面给出任务定价模型构建及方案评价的完整实现代码，方便读者有一个完成的认识。完整示例代码如下：</a:t>
            </a:r>
            <a:endParaRPr lang="zh-CN" altLang="zh-CN" dirty="0"/>
          </a:p>
          <a:p>
            <a:r>
              <a:rPr lang="en-US" altLang="zh-CN" dirty="0"/>
              <a:t>import </a:t>
            </a:r>
            <a:r>
              <a:rPr lang="en-US" altLang="zh-CN" dirty="0" err="1"/>
              <a:t>numpy</a:t>
            </a:r>
            <a:r>
              <a:rPr lang="en-US" altLang="zh-CN" dirty="0"/>
              <a:t> as </a:t>
            </a:r>
            <a:r>
              <a:rPr lang="en-US" altLang="zh-CN" dirty="0" err="1"/>
              <a:t>np</a:t>
            </a:r>
            <a:r>
              <a:rPr lang="en-US" altLang="zh-CN" dirty="0"/>
              <a:t> </a:t>
            </a:r>
            <a:endParaRPr lang="zh-CN" altLang="zh-CN" dirty="0"/>
          </a:p>
          <a:p>
            <a:r>
              <a:rPr lang="en-US" altLang="zh-CN" dirty="0"/>
              <a:t>import pandas as </a:t>
            </a:r>
            <a:r>
              <a:rPr lang="en-US" altLang="zh-CN" dirty="0" err="1"/>
              <a:t>pd</a:t>
            </a:r>
            <a:endParaRPr lang="zh-CN" altLang="zh-CN" dirty="0"/>
          </a:p>
          <a:p>
            <a:r>
              <a:rPr lang="en-US" altLang="zh-CN" dirty="0"/>
              <a:t>Z=</a:t>
            </a:r>
            <a:r>
              <a:rPr lang="en-US" altLang="zh-CN" dirty="0" err="1"/>
              <a:t>np.load</a:t>
            </a:r>
            <a:r>
              <a:rPr lang="en-US" altLang="zh-CN" dirty="0"/>
              <a:t>('</a:t>
            </a:r>
            <a:r>
              <a:rPr lang="en-US" altLang="zh-CN" dirty="0" err="1"/>
              <a:t>Z.npy</a:t>
            </a:r>
            <a:r>
              <a:rPr lang="en-US" altLang="zh-CN" dirty="0"/>
              <a:t>')</a:t>
            </a:r>
            <a:endParaRPr lang="zh-CN" altLang="zh-CN" dirty="0"/>
          </a:p>
          <a:p>
            <a:r>
              <a:rPr lang="en-US" altLang="zh-CN" dirty="0"/>
              <a:t>Data=</a:t>
            </a:r>
            <a:r>
              <a:rPr lang="en-US" altLang="zh-CN" dirty="0" err="1"/>
              <a:t>pd.DataFrame</a:t>
            </a:r>
            <a:r>
              <a:rPr lang="en-US" altLang="zh-CN" dirty="0"/>
              <a:t>(Z[:,1:])</a:t>
            </a:r>
            <a:endParaRPr lang="zh-CN" altLang="zh-CN" dirty="0"/>
          </a:p>
          <a:p>
            <a:r>
              <a:rPr lang="en-US" altLang="zh-CN" dirty="0"/>
              <a:t>Data=</a:t>
            </a:r>
            <a:r>
              <a:rPr lang="en-US" altLang="zh-CN" dirty="0" err="1"/>
              <a:t>Data.fillna</a:t>
            </a:r>
            <a:r>
              <a:rPr lang="en-US" altLang="zh-CN" dirty="0"/>
              <a:t>(0)</a:t>
            </a:r>
            <a:endParaRPr lang="zh-CN" altLang="zh-CN" dirty="0"/>
          </a:p>
          <a:p>
            <a:r>
              <a:rPr lang="en-US" altLang="zh-CN" dirty="0"/>
              <a:t>R=</a:t>
            </a:r>
            <a:r>
              <a:rPr lang="en-US" altLang="zh-CN" dirty="0" err="1"/>
              <a:t>Data.corr</a:t>
            </a:r>
            <a:r>
              <a:rPr lang="en-US" altLang="zh-CN" dirty="0"/>
              <a:t>()</a:t>
            </a:r>
            <a:endParaRPr lang="zh-CN" altLang="zh-CN" dirty="0"/>
          </a:p>
          <a:p>
            <a:r>
              <a:rPr lang="en-US" altLang="zh-CN" dirty="0"/>
              <a:t> </a:t>
            </a:r>
            <a:endParaRPr lang="zh-CN" altLang="zh-CN" dirty="0"/>
          </a:p>
          <a:p>
            <a:r>
              <a:rPr lang="en-US" altLang="zh-CN" dirty="0"/>
              <a:t>from </a:t>
            </a:r>
            <a:r>
              <a:rPr lang="en-US" altLang="zh-CN" dirty="0" err="1"/>
              <a:t>sklearn.preprocessing</a:t>
            </a:r>
            <a:r>
              <a:rPr lang="en-US" altLang="zh-CN" dirty="0"/>
              <a:t> import </a:t>
            </a:r>
            <a:r>
              <a:rPr lang="en-US" altLang="zh-CN" dirty="0" err="1"/>
              <a:t>StandardScaler</a:t>
            </a:r>
            <a:endParaRPr lang="zh-CN" altLang="zh-CN" dirty="0"/>
          </a:p>
          <a:p>
            <a:r>
              <a:rPr lang="en-US" altLang="zh-CN" dirty="0" err="1"/>
              <a:t>scaler</a:t>
            </a:r>
            <a:r>
              <a:rPr lang="en-US" altLang="zh-CN" dirty="0"/>
              <a:t> = </a:t>
            </a:r>
            <a:r>
              <a:rPr lang="en-US" altLang="zh-CN" dirty="0" err="1"/>
              <a:t>StandardScaler</a:t>
            </a:r>
            <a:r>
              <a:rPr lang="en-US" altLang="zh-CN" dirty="0"/>
              <a:t>()</a:t>
            </a:r>
            <a:endParaRPr lang="zh-CN" altLang="zh-CN" dirty="0"/>
          </a:p>
          <a:p>
            <a:r>
              <a:rPr lang="en-US" altLang="zh-CN" dirty="0"/>
              <a:t>data=</a:t>
            </a:r>
            <a:r>
              <a:rPr lang="en-US" altLang="zh-CN" dirty="0" err="1"/>
              <a:t>Data.as_matrix</a:t>
            </a:r>
            <a:r>
              <a:rPr lang="en-US" altLang="zh-CN" dirty="0"/>
              <a:t>() #</a:t>
            </a:r>
            <a:r>
              <a:rPr lang="zh-CN" altLang="zh-CN" dirty="0"/>
              <a:t>数据框转化为数组形式</a:t>
            </a:r>
            <a:endParaRPr lang="zh-CN" altLang="zh-CN" dirty="0"/>
          </a:p>
          <a:p>
            <a:r>
              <a:rPr lang="en-US" altLang="zh-CN" dirty="0" err="1"/>
              <a:t>scaler.fit</a:t>
            </a:r>
            <a:r>
              <a:rPr lang="en-US" altLang="zh-CN" dirty="0"/>
              <a:t>(data) </a:t>
            </a:r>
            <a:endParaRPr lang="zh-CN" altLang="zh-CN" dirty="0"/>
          </a:p>
          <a:p>
            <a:r>
              <a:rPr lang="en-US" altLang="zh-CN" dirty="0"/>
              <a:t>data=</a:t>
            </a:r>
            <a:r>
              <a:rPr lang="en-US" altLang="zh-CN" dirty="0" err="1"/>
              <a:t>scaler.transform</a:t>
            </a:r>
            <a:r>
              <a:rPr lang="en-US" altLang="zh-CN" dirty="0"/>
              <a:t>(data)  </a:t>
            </a:r>
            <a:endParaRPr lang="zh-CN" altLang="zh-CN" dirty="0"/>
          </a:p>
          <a:p>
            <a:r>
              <a:rPr lang="en-US" altLang="zh-CN" dirty="0"/>
              <a:t>from </a:t>
            </a:r>
            <a:r>
              <a:rPr lang="en-US" altLang="zh-CN" dirty="0" err="1"/>
              <a:t>sklearn.decomposition</a:t>
            </a:r>
            <a:r>
              <a:rPr lang="en-US" altLang="zh-CN" dirty="0"/>
              <a:t> import PCA</a:t>
            </a:r>
            <a:endParaRPr lang="zh-CN" altLang="zh-CN" dirty="0"/>
          </a:p>
          <a:p>
            <a:r>
              <a:rPr lang="en-US" altLang="zh-CN" dirty="0" err="1"/>
              <a:t>pca</a:t>
            </a:r>
            <a:r>
              <a:rPr lang="en-US" altLang="zh-CN" dirty="0"/>
              <a:t>=PCA(</a:t>
            </a:r>
            <a:r>
              <a:rPr lang="en-US" altLang="zh-CN" dirty="0" err="1"/>
              <a:t>n_components</a:t>
            </a:r>
            <a:r>
              <a:rPr lang="en-US" altLang="zh-CN" dirty="0"/>
              <a:t>=0.9) #</a:t>
            </a:r>
            <a:r>
              <a:rPr lang="zh-CN" altLang="zh-CN" dirty="0"/>
              <a:t>累计贡献率提取</a:t>
            </a:r>
            <a:r>
              <a:rPr lang="en-US" altLang="zh-CN" dirty="0"/>
              <a:t>90%</a:t>
            </a:r>
            <a:r>
              <a:rPr lang="zh-CN" altLang="zh-CN" dirty="0"/>
              <a:t>以上</a:t>
            </a:r>
            <a:endParaRPr lang="zh-CN" altLang="zh-CN" dirty="0"/>
          </a:p>
          <a:p>
            <a:r>
              <a:rPr lang="en-US" altLang="zh-CN" dirty="0" err="1"/>
              <a:t>pca.fit</a:t>
            </a:r>
            <a:r>
              <a:rPr lang="en-US" altLang="zh-CN" dirty="0"/>
              <a:t>(data)</a:t>
            </a:r>
            <a:endParaRPr lang="zh-CN" altLang="zh-CN" dirty="0"/>
          </a:p>
          <a:p>
            <a:r>
              <a:rPr lang="en-US" altLang="zh-CN" dirty="0"/>
              <a:t>x=</a:t>
            </a:r>
            <a:r>
              <a:rPr lang="en-US" altLang="zh-CN" dirty="0" err="1"/>
              <a:t>pca.transform</a:t>
            </a:r>
            <a:r>
              <a:rPr lang="en-US" altLang="zh-CN" dirty="0"/>
              <a:t>(data)  #</a:t>
            </a:r>
            <a:r>
              <a:rPr lang="zh-CN" altLang="zh-CN" dirty="0"/>
              <a:t>返回主成分</a:t>
            </a:r>
            <a:endParaRPr lang="zh-CN" altLang="zh-CN" dirty="0"/>
          </a:p>
          <a:p>
            <a:r>
              <a:rPr lang="en-US" altLang="zh-CN" dirty="0" err="1"/>
              <a:t>tzxl</a:t>
            </a:r>
            <a:r>
              <a:rPr lang="en-US" altLang="zh-CN" dirty="0"/>
              <a:t>=</a:t>
            </a:r>
            <a:r>
              <a:rPr lang="en-US" altLang="zh-CN" dirty="0" err="1"/>
              <a:t>pca.components</a:t>
            </a:r>
            <a:r>
              <a:rPr lang="en-US" altLang="zh-CN" dirty="0"/>
              <a:t>_    #</a:t>
            </a:r>
            <a:r>
              <a:rPr lang="zh-CN" altLang="zh-CN" dirty="0"/>
              <a:t>特征向量</a:t>
            </a:r>
            <a:r>
              <a:rPr lang="en-US" altLang="zh-CN" dirty="0"/>
              <a:t>          </a:t>
            </a:r>
            <a:endParaRPr lang="zh-CN" altLang="zh-CN" dirty="0"/>
          </a:p>
          <a:p>
            <a:r>
              <a:rPr lang="en-US" altLang="zh-CN" dirty="0" err="1"/>
              <a:t>tz</a:t>
            </a:r>
            <a:r>
              <a:rPr lang="en-US" altLang="zh-CN" dirty="0"/>
              <a:t>=</a:t>
            </a:r>
            <a:r>
              <a:rPr lang="en-US" altLang="zh-CN" dirty="0" err="1"/>
              <a:t>pca.explained_variance</a:t>
            </a:r>
            <a:r>
              <a:rPr lang="en-US" altLang="zh-CN" dirty="0"/>
              <a:t>_      #</a:t>
            </a:r>
            <a:r>
              <a:rPr lang="zh-CN" altLang="zh-CN" dirty="0"/>
              <a:t>特征值</a:t>
            </a:r>
            <a:r>
              <a:rPr lang="en-US" altLang="zh-CN" dirty="0"/>
              <a:t>   </a:t>
            </a:r>
            <a:endParaRPr lang="zh-CN" altLang="zh-CN" dirty="0"/>
          </a:p>
          <a:p>
            <a:r>
              <a:rPr lang="en-US" altLang="zh-CN" dirty="0" err="1"/>
              <a:t>gxl</a:t>
            </a:r>
            <a:r>
              <a:rPr lang="en-US" altLang="zh-CN" dirty="0"/>
              <a:t>=</a:t>
            </a:r>
            <a:r>
              <a:rPr lang="en-US" altLang="zh-CN" dirty="0" err="1"/>
              <a:t>pca.explained_variance_ratio</a:t>
            </a:r>
            <a:r>
              <a:rPr lang="en-US" altLang="zh-CN" dirty="0"/>
              <a:t>_  #</a:t>
            </a:r>
            <a:r>
              <a:rPr lang="zh-CN" altLang="zh-CN" dirty="0"/>
              <a:t>累计贡献率</a:t>
            </a:r>
            <a:endParaRPr lang="zh-CN" altLang="zh-CN" dirty="0"/>
          </a:p>
          <a:p>
            <a:r>
              <a:rPr lang="en-US" altLang="zh-CN" dirty="0"/>
              <a:t> </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8.6.3  </a:t>
            </a:r>
            <a:r>
              <a:rPr lang="zh-CN" altLang="en-US" sz="2000" dirty="0" smtClean="0">
                <a:solidFill>
                  <a:srgbClr val="FFFFFF"/>
                </a:solidFill>
                <a:latin typeface="微软雅黑" panose="020B0503020204020204" pitchFamily="34" charset="-122"/>
                <a:ea typeface="微软雅黑" panose="020B0503020204020204" pitchFamily="34" charset="-122"/>
              </a:rPr>
              <a:t>完整实现代码</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16632"/>
            <a:ext cx="1152128"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 </a:t>
            </a:r>
            <a:endParaRPr lang="zh-CN" altLang="en-US" dirty="0">
              <a:solidFill>
                <a:srgbClr val="FFFFFF"/>
              </a:solidFill>
              <a:ea typeface="宋体" panose="02010600030101010101" pitchFamily="2" charset="-122"/>
            </a:endParaRPr>
          </a:p>
        </p:txBody>
      </p:sp>
      <p:sp>
        <p:nvSpPr>
          <p:cNvPr id="2" name="矩形 1"/>
          <p:cNvSpPr/>
          <p:nvPr/>
        </p:nvSpPr>
        <p:spPr>
          <a:xfrm>
            <a:off x="2425815" y="798959"/>
            <a:ext cx="8064896" cy="5077460"/>
          </a:xfrm>
          <a:prstGeom prst="rect">
            <a:avLst/>
          </a:prstGeom>
        </p:spPr>
        <p:txBody>
          <a:bodyPr wrap="square">
            <a:spAutoFit/>
          </a:bodyPr>
          <a:lstStyle/>
          <a:p>
            <a:r>
              <a:rPr lang="en-US" altLang="zh-CN" dirty="0"/>
              <a:t>#</a:t>
            </a:r>
            <a:r>
              <a:rPr lang="zh-CN" altLang="zh-CN" dirty="0"/>
              <a:t>线性回归</a:t>
            </a:r>
            <a:endParaRPr lang="zh-CN" altLang="zh-CN" dirty="0"/>
          </a:p>
          <a:p>
            <a:r>
              <a:rPr lang="en-US" altLang="zh-CN" dirty="0"/>
              <a:t>A=</a:t>
            </a:r>
            <a:r>
              <a:rPr lang="en-US" altLang="zh-CN" dirty="0" err="1"/>
              <a:t>pd.read_excel</a:t>
            </a:r>
            <a:r>
              <a:rPr lang="en-US" altLang="zh-CN" dirty="0"/>
              <a:t>('</a:t>
            </a:r>
            <a:r>
              <a:rPr lang="zh-CN" altLang="zh-CN" dirty="0"/>
              <a:t>附件一：已结束项目任务数据</a:t>
            </a:r>
            <a:r>
              <a:rPr lang="en-US" altLang="zh-CN" dirty="0"/>
              <a:t>.</a:t>
            </a:r>
            <a:r>
              <a:rPr lang="en-US" altLang="zh-CN" dirty="0" err="1"/>
              <a:t>xls</a:t>
            </a:r>
            <a:r>
              <a:rPr lang="en-US" altLang="zh-CN" dirty="0"/>
              <a:t>') </a:t>
            </a:r>
            <a:endParaRPr lang="zh-CN" altLang="zh-CN" dirty="0"/>
          </a:p>
          <a:p>
            <a:r>
              <a:rPr lang="en-US" altLang="zh-CN" dirty="0"/>
              <a:t>A4=</a:t>
            </a:r>
            <a:r>
              <a:rPr lang="en-US" altLang="zh-CN" dirty="0" err="1"/>
              <a:t>A.iloc</a:t>
            </a:r>
            <a:r>
              <a:rPr lang="en-US" altLang="zh-CN" dirty="0"/>
              <a:t>[:,4].values</a:t>
            </a:r>
            <a:endParaRPr lang="zh-CN" altLang="zh-CN" dirty="0"/>
          </a:p>
          <a:p>
            <a:r>
              <a:rPr lang="en-US" altLang="zh-CN" dirty="0"/>
              <a:t>x_0=x[A4==0,:] #</a:t>
            </a:r>
            <a:r>
              <a:rPr lang="zh-CN" altLang="zh-CN" dirty="0"/>
              <a:t>未执行任务主成分数据</a:t>
            </a:r>
            <a:endParaRPr lang="zh-CN" altLang="zh-CN" dirty="0"/>
          </a:p>
          <a:p>
            <a:r>
              <a:rPr lang="en-US" altLang="zh-CN" dirty="0"/>
              <a:t>x_1=x[A4==1,:] #</a:t>
            </a:r>
            <a:r>
              <a:rPr lang="zh-CN" altLang="zh-CN" dirty="0"/>
              <a:t>执行任务主成分数据</a:t>
            </a:r>
            <a:endParaRPr lang="zh-CN" altLang="zh-CN" dirty="0"/>
          </a:p>
          <a:p>
            <a:r>
              <a:rPr lang="en-US" altLang="zh-CN" dirty="0"/>
              <a:t>y=</a:t>
            </a:r>
            <a:r>
              <a:rPr lang="en-US" altLang="zh-CN" dirty="0" err="1"/>
              <a:t>A.iloc</a:t>
            </a:r>
            <a:r>
              <a:rPr lang="en-US" altLang="zh-CN" dirty="0"/>
              <a:t>[:,3].values</a:t>
            </a:r>
            <a:endParaRPr lang="zh-CN" altLang="zh-CN" dirty="0"/>
          </a:p>
          <a:p>
            <a:r>
              <a:rPr lang="en-US" altLang="zh-CN" dirty="0"/>
              <a:t>y=</a:t>
            </a:r>
            <a:r>
              <a:rPr lang="en-US" altLang="zh-CN" dirty="0" err="1"/>
              <a:t>y.reshape</a:t>
            </a:r>
            <a:r>
              <a:rPr lang="en-US" altLang="zh-CN" dirty="0"/>
              <a:t>(</a:t>
            </a:r>
            <a:r>
              <a:rPr lang="en-US" altLang="zh-CN" dirty="0" err="1"/>
              <a:t>len</a:t>
            </a:r>
            <a:r>
              <a:rPr lang="en-US" altLang="zh-CN" dirty="0"/>
              <a:t>(y),1)</a:t>
            </a:r>
            <a:endParaRPr lang="zh-CN" altLang="zh-CN" dirty="0"/>
          </a:p>
          <a:p>
            <a:r>
              <a:rPr lang="en-US" altLang="zh-CN" dirty="0"/>
              <a:t>y_0=y[A4==0]#</a:t>
            </a:r>
            <a:r>
              <a:rPr lang="zh-CN" altLang="zh-CN" dirty="0"/>
              <a:t>未执行任务定价数据</a:t>
            </a:r>
            <a:endParaRPr lang="zh-CN" altLang="zh-CN" dirty="0"/>
          </a:p>
          <a:p>
            <a:r>
              <a:rPr lang="en-US" altLang="zh-CN" dirty="0"/>
              <a:t>y_1=y[A4==1]#</a:t>
            </a:r>
            <a:r>
              <a:rPr lang="zh-CN" altLang="zh-CN" dirty="0"/>
              <a:t>执行任务定价数据</a:t>
            </a:r>
            <a:endParaRPr lang="zh-CN" altLang="zh-CN" dirty="0"/>
          </a:p>
          <a:p>
            <a:r>
              <a:rPr lang="en-US" altLang="zh-CN" dirty="0"/>
              <a:t>from </a:t>
            </a:r>
            <a:r>
              <a:rPr lang="en-US" altLang="zh-CN" dirty="0" err="1"/>
              <a:t>sklearn.linear_model</a:t>
            </a:r>
            <a:r>
              <a:rPr lang="en-US" altLang="zh-CN" dirty="0"/>
              <a:t> import </a:t>
            </a:r>
            <a:r>
              <a:rPr lang="en-US" altLang="zh-CN" dirty="0" err="1"/>
              <a:t>LinearRegression</a:t>
            </a:r>
            <a:r>
              <a:rPr lang="en-US" altLang="zh-CN" dirty="0"/>
              <a:t> as LR</a:t>
            </a:r>
            <a:endParaRPr lang="zh-CN" altLang="zh-CN" dirty="0"/>
          </a:p>
          <a:p>
            <a:r>
              <a:rPr lang="en-US" altLang="zh-CN" dirty="0" err="1"/>
              <a:t>lr</a:t>
            </a:r>
            <a:r>
              <a:rPr lang="en-US" altLang="zh-CN" dirty="0"/>
              <a:t> = LR()    #</a:t>
            </a:r>
            <a:r>
              <a:rPr lang="zh-CN" altLang="zh-CN" dirty="0"/>
              <a:t>创建线性回归模型类</a:t>
            </a:r>
            <a:endParaRPr lang="zh-CN" altLang="zh-CN" dirty="0"/>
          </a:p>
          <a:p>
            <a:r>
              <a:rPr lang="en-US" altLang="zh-CN" dirty="0" err="1"/>
              <a:t>lr.fit</a:t>
            </a:r>
            <a:r>
              <a:rPr lang="en-US" altLang="zh-CN" dirty="0"/>
              <a:t>(x_1, y_1) #</a:t>
            </a:r>
            <a:r>
              <a:rPr lang="zh-CN" altLang="zh-CN" dirty="0"/>
              <a:t>拟合</a:t>
            </a:r>
            <a:endParaRPr lang="zh-CN" altLang="zh-CN" dirty="0"/>
          </a:p>
          <a:p>
            <a:r>
              <a:rPr lang="en-US" altLang="zh-CN" dirty="0" err="1"/>
              <a:t>Slr</a:t>
            </a:r>
            <a:r>
              <a:rPr lang="en-US" altLang="zh-CN" dirty="0"/>
              <a:t>=</a:t>
            </a:r>
            <a:r>
              <a:rPr lang="en-US" altLang="zh-CN" dirty="0" err="1"/>
              <a:t>lr.score</a:t>
            </a:r>
            <a:r>
              <a:rPr lang="en-US" altLang="zh-CN" dirty="0"/>
              <a:t>(x_1,y_1)   # </a:t>
            </a:r>
            <a:r>
              <a:rPr lang="zh-CN" altLang="zh-CN" dirty="0"/>
              <a:t>判定系数</a:t>
            </a:r>
            <a:r>
              <a:rPr lang="en-US" altLang="zh-CN" dirty="0"/>
              <a:t> R^2</a:t>
            </a:r>
            <a:endParaRPr lang="zh-CN" altLang="zh-CN" dirty="0"/>
          </a:p>
          <a:p>
            <a:r>
              <a:rPr lang="en-US" altLang="zh-CN" dirty="0" err="1"/>
              <a:t>c_x</a:t>
            </a:r>
            <a:r>
              <a:rPr lang="en-US" altLang="zh-CN" dirty="0"/>
              <a:t>=</a:t>
            </a:r>
            <a:r>
              <a:rPr lang="en-US" altLang="zh-CN" dirty="0" err="1"/>
              <a:t>lr.coef</a:t>
            </a:r>
            <a:r>
              <a:rPr lang="en-US" altLang="zh-CN" dirty="0"/>
              <a:t>_        # x</a:t>
            </a:r>
            <a:r>
              <a:rPr lang="zh-CN" altLang="zh-CN" dirty="0"/>
              <a:t>对应的回归系数</a:t>
            </a:r>
            <a:endParaRPr lang="zh-CN" altLang="zh-CN" dirty="0"/>
          </a:p>
          <a:p>
            <a:r>
              <a:rPr lang="en-US" altLang="zh-CN" dirty="0" err="1"/>
              <a:t>c_b</a:t>
            </a:r>
            <a:r>
              <a:rPr lang="en-US" altLang="zh-CN" dirty="0"/>
              <a:t>=</a:t>
            </a:r>
            <a:r>
              <a:rPr lang="en-US" altLang="zh-CN" dirty="0" err="1"/>
              <a:t>lr.intercept</a:t>
            </a:r>
            <a:r>
              <a:rPr lang="en-US" altLang="zh-CN" dirty="0"/>
              <a:t>_   # </a:t>
            </a:r>
            <a:r>
              <a:rPr lang="zh-CN" altLang="zh-CN" dirty="0"/>
              <a:t>回归系数常数项</a:t>
            </a:r>
            <a:endParaRPr lang="zh-CN" altLang="zh-CN" dirty="0"/>
          </a:p>
          <a:p>
            <a:r>
              <a:rPr lang="en-US" altLang="zh-CN" dirty="0"/>
              <a:t>print('</a:t>
            </a:r>
            <a:r>
              <a:rPr lang="zh-CN" altLang="zh-CN" dirty="0"/>
              <a:t>判定系数：</a:t>
            </a:r>
            <a:r>
              <a:rPr lang="en-US" altLang="zh-CN" dirty="0"/>
              <a:t> ',</a:t>
            </a:r>
            <a:r>
              <a:rPr lang="en-US" altLang="zh-CN" dirty="0" err="1"/>
              <a:t>Slr</a:t>
            </a:r>
            <a:r>
              <a:rPr lang="en-US" altLang="zh-CN" dirty="0"/>
              <a:t>)</a:t>
            </a:r>
            <a:endParaRPr lang="zh-CN" altLang="zh-CN" dirty="0"/>
          </a:p>
          <a:p>
            <a:r>
              <a:rPr lang="en-US" altLang="zh-CN" dirty="0"/>
              <a:t> </a:t>
            </a:r>
            <a:endParaRPr lang="zh-CN" altLang="zh-CN" dirty="0"/>
          </a:p>
          <a:p>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8.6.3  </a:t>
            </a:r>
            <a:r>
              <a:rPr lang="zh-CN" altLang="en-US" sz="2000" dirty="0" smtClean="0">
                <a:solidFill>
                  <a:srgbClr val="FFFFFF"/>
                </a:solidFill>
                <a:latin typeface="微软雅黑" panose="020B0503020204020204" pitchFamily="34" charset="-122"/>
                <a:ea typeface="微软雅黑" panose="020B0503020204020204" pitchFamily="34" charset="-122"/>
              </a:rPr>
              <a:t>完整实现代码</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16632"/>
            <a:ext cx="1152128"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 </a:t>
            </a:r>
            <a:endParaRPr lang="zh-CN" altLang="en-US" dirty="0">
              <a:solidFill>
                <a:srgbClr val="FFFFFF"/>
              </a:solidFill>
              <a:ea typeface="宋体" panose="02010600030101010101" pitchFamily="2" charset="-122"/>
            </a:endParaRPr>
          </a:p>
        </p:txBody>
      </p:sp>
      <p:sp>
        <p:nvSpPr>
          <p:cNvPr id="2" name="矩形 1"/>
          <p:cNvSpPr/>
          <p:nvPr/>
        </p:nvSpPr>
        <p:spPr>
          <a:xfrm>
            <a:off x="2462045" y="942975"/>
            <a:ext cx="7452602" cy="5077460"/>
          </a:xfrm>
          <a:prstGeom prst="rect">
            <a:avLst/>
          </a:prstGeom>
        </p:spPr>
        <p:txBody>
          <a:bodyPr wrap="square">
            <a:spAutoFit/>
          </a:bodyPr>
          <a:lstStyle/>
          <a:p>
            <a:r>
              <a:rPr lang="en-US" altLang="zh-CN" dirty="0"/>
              <a:t>from </a:t>
            </a:r>
            <a:r>
              <a:rPr lang="en-US" altLang="zh-CN" dirty="0" err="1"/>
              <a:t>sklearn.neural_network</a:t>
            </a:r>
            <a:r>
              <a:rPr lang="en-US" altLang="zh-CN" dirty="0"/>
              <a:t> import </a:t>
            </a:r>
            <a:r>
              <a:rPr lang="en-US" altLang="zh-CN" dirty="0" err="1"/>
              <a:t>MLPRegressor</a:t>
            </a:r>
            <a:r>
              <a:rPr lang="en-US" altLang="zh-CN" dirty="0"/>
              <a:t> </a:t>
            </a:r>
            <a:endParaRPr lang="zh-CN" altLang="zh-CN" dirty="0"/>
          </a:p>
          <a:p>
            <a:r>
              <a:rPr lang="en-US" altLang="zh-CN" dirty="0"/>
              <a:t>#</a:t>
            </a:r>
            <a:r>
              <a:rPr lang="zh-CN" altLang="zh-CN" dirty="0"/>
              <a:t>两个隐含层</a:t>
            </a:r>
            <a:r>
              <a:rPr lang="en-US" altLang="zh-CN" dirty="0"/>
              <a:t>300*5</a:t>
            </a:r>
            <a:endParaRPr lang="zh-CN" altLang="zh-CN" dirty="0"/>
          </a:p>
          <a:p>
            <a:r>
              <a:rPr lang="en-US" altLang="zh-CN" dirty="0" err="1"/>
              <a:t>clf</a:t>
            </a:r>
            <a:r>
              <a:rPr lang="en-US" altLang="zh-CN" dirty="0"/>
              <a:t> = </a:t>
            </a:r>
            <a:r>
              <a:rPr lang="en-US" altLang="zh-CN" dirty="0" err="1"/>
              <a:t>MLPRegressor</a:t>
            </a:r>
            <a:r>
              <a:rPr lang="en-US" altLang="zh-CN" dirty="0"/>
              <a:t>(solver='</a:t>
            </a:r>
            <a:r>
              <a:rPr lang="en-US" altLang="zh-CN" dirty="0" err="1"/>
              <a:t>lbfgs</a:t>
            </a:r>
            <a:r>
              <a:rPr lang="en-US" altLang="zh-CN" dirty="0"/>
              <a:t>', alpha=1e-5,hidden_layer_sizes=(300,5), </a:t>
            </a:r>
            <a:endParaRPr lang="zh-CN" altLang="zh-CN" dirty="0"/>
          </a:p>
          <a:p>
            <a:r>
              <a:rPr lang="en-US" altLang="zh-CN" dirty="0" err="1"/>
              <a:t>random_state</a:t>
            </a:r>
            <a:r>
              <a:rPr lang="en-US" altLang="zh-CN" dirty="0"/>
              <a:t>=1) </a:t>
            </a:r>
            <a:endParaRPr lang="zh-CN" altLang="zh-CN" dirty="0"/>
          </a:p>
          <a:p>
            <a:r>
              <a:rPr lang="en-US" altLang="zh-CN" dirty="0" err="1"/>
              <a:t>clf.fit</a:t>
            </a:r>
            <a:r>
              <a:rPr lang="en-US" altLang="zh-CN" dirty="0"/>
              <a:t>(x_1, y_1);   </a:t>
            </a:r>
            <a:endParaRPr lang="zh-CN" altLang="zh-CN" dirty="0"/>
          </a:p>
          <a:p>
            <a:r>
              <a:rPr lang="en-US" altLang="zh-CN" dirty="0"/>
              <a:t>rv1=</a:t>
            </a:r>
            <a:r>
              <a:rPr lang="en-US" altLang="zh-CN" dirty="0" err="1"/>
              <a:t>clf.score</a:t>
            </a:r>
            <a:r>
              <a:rPr lang="en-US" altLang="zh-CN" dirty="0"/>
              <a:t>(x_1,y_1)</a:t>
            </a:r>
            <a:endParaRPr lang="zh-CN" altLang="zh-CN" dirty="0"/>
          </a:p>
          <a:p>
            <a:r>
              <a:rPr lang="en-US" altLang="zh-CN" dirty="0"/>
              <a:t>y_0r=</a:t>
            </a:r>
            <a:r>
              <a:rPr lang="en-US" altLang="zh-CN" dirty="0" err="1"/>
              <a:t>clf.predict</a:t>
            </a:r>
            <a:r>
              <a:rPr lang="en-US" altLang="zh-CN" dirty="0"/>
              <a:t>(x_0)</a:t>
            </a:r>
            <a:endParaRPr lang="zh-CN" altLang="zh-CN" dirty="0"/>
          </a:p>
          <a:p>
            <a:r>
              <a:rPr lang="en-US" altLang="zh-CN" dirty="0"/>
              <a:t>print('</a:t>
            </a:r>
            <a:r>
              <a:rPr lang="zh-CN" altLang="zh-CN" dirty="0"/>
              <a:t>拟合优度：</a:t>
            </a:r>
            <a:r>
              <a:rPr lang="en-US" altLang="zh-CN" dirty="0"/>
              <a:t> ',rv1)</a:t>
            </a:r>
            <a:endParaRPr lang="zh-CN" altLang="zh-CN" dirty="0"/>
          </a:p>
          <a:p>
            <a:r>
              <a:rPr lang="en-US" altLang="zh-CN" dirty="0"/>
              <a:t> </a:t>
            </a:r>
            <a:endParaRPr lang="zh-CN" altLang="zh-CN" dirty="0"/>
          </a:p>
          <a:p>
            <a:r>
              <a:rPr lang="en-US" altLang="zh-CN" dirty="0"/>
              <a:t>xx=</a:t>
            </a:r>
            <a:r>
              <a:rPr lang="en-US" altLang="zh-CN" dirty="0" err="1"/>
              <a:t>pd.concat</a:t>
            </a:r>
            <a:r>
              <a:rPr lang="en-US" altLang="zh-CN" dirty="0"/>
              <a:t>((</a:t>
            </a:r>
            <a:r>
              <a:rPr lang="en-US" altLang="zh-CN" dirty="0" err="1"/>
              <a:t>Data,A.iloc</a:t>
            </a:r>
            <a:r>
              <a:rPr lang="en-US" altLang="zh-CN" dirty="0"/>
              <a:t>[:,[3]]),axis=1) #12</a:t>
            </a:r>
            <a:r>
              <a:rPr lang="zh-CN" altLang="zh-CN" dirty="0"/>
              <a:t>个指标</a:t>
            </a:r>
            <a:r>
              <a:rPr lang="en-US" altLang="zh-CN" dirty="0"/>
              <a:t>+</a:t>
            </a:r>
            <a:r>
              <a:rPr lang="zh-CN" altLang="zh-CN" dirty="0"/>
              <a:t>任务定价，自变量</a:t>
            </a:r>
            <a:endParaRPr lang="zh-CN" altLang="zh-CN" dirty="0"/>
          </a:p>
          <a:p>
            <a:r>
              <a:rPr lang="en-US" altLang="zh-CN" dirty="0"/>
              <a:t>xx=</a:t>
            </a:r>
            <a:r>
              <a:rPr lang="en-US" altLang="zh-CN" dirty="0" err="1"/>
              <a:t>xx.as_matrix</a:t>
            </a:r>
            <a:r>
              <a:rPr lang="en-US" altLang="zh-CN" dirty="0"/>
              <a:t>()                         #</a:t>
            </a:r>
            <a:r>
              <a:rPr lang="zh-CN" altLang="zh-CN" dirty="0"/>
              <a:t>转化为数组</a:t>
            </a:r>
            <a:endParaRPr lang="zh-CN" altLang="zh-CN" dirty="0"/>
          </a:p>
          <a:p>
            <a:r>
              <a:rPr lang="en-US" altLang="zh-CN" dirty="0" err="1"/>
              <a:t>yy</a:t>
            </a:r>
            <a:r>
              <a:rPr lang="en-US" altLang="zh-CN" dirty="0"/>
              <a:t>=A4.reshape(</a:t>
            </a:r>
            <a:r>
              <a:rPr lang="en-US" altLang="zh-CN" dirty="0" err="1"/>
              <a:t>len</a:t>
            </a:r>
            <a:r>
              <a:rPr lang="en-US" altLang="zh-CN" dirty="0"/>
              <a:t>(A4),1)                  #</a:t>
            </a:r>
            <a:r>
              <a:rPr lang="zh-CN" altLang="zh-CN" dirty="0"/>
              <a:t>任务执行情况，因变量</a:t>
            </a:r>
            <a:endParaRPr lang="zh-CN" altLang="zh-CN" dirty="0"/>
          </a:p>
          <a:p>
            <a:r>
              <a:rPr lang="en-US" altLang="zh-CN" dirty="0"/>
              <a:t>#</a:t>
            </a:r>
            <a:r>
              <a:rPr lang="zh-CN" altLang="zh-CN" dirty="0"/>
              <a:t>对自变量与因变量按训练</a:t>
            </a:r>
            <a:r>
              <a:rPr lang="en-US" altLang="zh-CN" dirty="0"/>
              <a:t>80%</a:t>
            </a:r>
            <a:r>
              <a:rPr lang="zh-CN" altLang="zh-CN" dirty="0"/>
              <a:t>、测试</a:t>
            </a:r>
            <a:r>
              <a:rPr lang="en-US" altLang="zh-CN" dirty="0"/>
              <a:t>20%</a:t>
            </a:r>
            <a:r>
              <a:rPr lang="zh-CN" altLang="zh-CN" dirty="0"/>
              <a:t>随机拆分</a:t>
            </a:r>
            <a:endParaRPr lang="zh-CN" altLang="zh-CN" dirty="0"/>
          </a:p>
          <a:p>
            <a:r>
              <a:rPr lang="en-US" altLang="zh-CN" dirty="0"/>
              <a:t>from </a:t>
            </a:r>
            <a:r>
              <a:rPr lang="en-US" altLang="zh-CN" dirty="0" err="1"/>
              <a:t>sklearn.model_selection</a:t>
            </a:r>
            <a:r>
              <a:rPr lang="en-US" altLang="zh-CN" dirty="0"/>
              <a:t> import </a:t>
            </a:r>
            <a:r>
              <a:rPr lang="en-US" altLang="zh-CN" dirty="0" err="1"/>
              <a:t>train_test_split</a:t>
            </a:r>
            <a:endParaRPr lang="zh-CN" altLang="zh-CN" dirty="0"/>
          </a:p>
          <a:p>
            <a:r>
              <a:rPr lang="en-US" altLang="zh-CN" dirty="0" err="1"/>
              <a:t>xx_train</a:t>
            </a:r>
            <a:r>
              <a:rPr lang="en-US" altLang="zh-CN" dirty="0"/>
              <a:t>, </a:t>
            </a:r>
            <a:r>
              <a:rPr lang="en-US" altLang="zh-CN" dirty="0" err="1"/>
              <a:t>xx_test</a:t>
            </a:r>
            <a:r>
              <a:rPr lang="en-US" altLang="zh-CN" dirty="0"/>
              <a:t>, </a:t>
            </a:r>
            <a:r>
              <a:rPr lang="en-US" altLang="zh-CN" dirty="0" err="1"/>
              <a:t>yy_train</a:t>
            </a:r>
            <a:r>
              <a:rPr lang="en-US" altLang="zh-CN" dirty="0"/>
              <a:t>, </a:t>
            </a:r>
            <a:r>
              <a:rPr lang="en-US" altLang="zh-CN" dirty="0" err="1"/>
              <a:t>yy_test</a:t>
            </a:r>
            <a:r>
              <a:rPr lang="en-US" altLang="zh-CN" dirty="0"/>
              <a:t> = </a:t>
            </a:r>
            <a:r>
              <a:rPr lang="en-US" altLang="zh-CN" dirty="0" err="1"/>
              <a:t>train_test_split</a:t>
            </a:r>
            <a:r>
              <a:rPr lang="en-US" altLang="zh-CN" dirty="0"/>
              <a:t>(xx, </a:t>
            </a:r>
            <a:r>
              <a:rPr lang="en-US" altLang="zh-CN" dirty="0" err="1"/>
              <a:t>yy</a:t>
            </a:r>
            <a:r>
              <a:rPr lang="en-US" altLang="zh-CN" dirty="0"/>
              <a:t>, </a:t>
            </a:r>
            <a:r>
              <a:rPr lang="en-US" altLang="zh-CN" dirty="0" err="1"/>
              <a:t>test_size</a:t>
            </a:r>
            <a:r>
              <a:rPr lang="en-US" altLang="zh-CN" dirty="0"/>
              <a:t>=0.2,</a:t>
            </a:r>
            <a:endParaRPr lang="zh-CN" altLang="zh-CN" dirty="0"/>
          </a:p>
          <a:p>
            <a:r>
              <a:rPr lang="en-US" altLang="zh-CN" dirty="0"/>
              <a:t> </a:t>
            </a:r>
            <a:r>
              <a:rPr lang="en-US" altLang="zh-CN" dirty="0" err="1"/>
              <a:t>random_state</a:t>
            </a:r>
            <a:r>
              <a:rPr lang="en-US" altLang="zh-CN" dirty="0"/>
              <a:t>=4)</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en-US" altLang="zh-CN" sz="2000" dirty="0" smtClean="0">
                <a:solidFill>
                  <a:srgbClr val="FFFFFF"/>
                </a:solidFill>
                <a:latin typeface="微软雅黑" panose="020B0503020204020204" pitchFamily="34" charset="-122"/>
                <a:ea typeface="微软雅黑" panose="020B0503020204020204" pitchFamily="34" charset="-122"/>
              </a:rPr>
              <a:t>8.6.3  </a:t>
            </a:r>
            <a:r>
              <a:rPr lang="zh-CN" altLang="en-US" sz="2000" dirty="0" smtClean="0">
                <a:solidFill>
                  <a:srgbClr val="FFFFFF"/>
                </a:solidFill>
                <a:latin typeface="微软雅黑" panose="020B0503020204020204" pitchFamily="34" charset="-122"/>
                <a:ea typeface="微软雅黑" panose="020B0503020204020204" pitchFamily="34" charset="-122"/>
              </a:rPr>
              <a:t>完整实现代码</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16632"/>
            <a:ext cx="1152128"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 </a:t>
            </a:r>
            <a:endParaRPr lang="zh-CN" altLang="en-US" dirty="0">
              <a:solidFill>
                <a:srgbClr val="FFFFFF"/>
              </a:solidFill>
              <a:ea typeface="宋体" panose="02010600030101010101" pitchFamily="2" charset="-122"/>
            </a:endParaRPr>
          </a:p>
        </p:txBody>
      </p:sp>
      <p:sp>
        <p:nvSpPr>
          <p:cNvPr id="3" name="矩形 2"/>
          <p:cNvSpPr/>
          <p:nvPr/>
        </p:nvSpPr>
        <p:spPr>
          <a:xfrm>
            <a:off x="2425815" y="582935"/>
            <a:ext cx="7992888" cy="5077460"/>
          </a:xfrm>
          <a:prstGeom prst="rect">
            <a:avLst/>
          </a:prstGeom>
        </p:spPr>
        <p:txBody>
          <a:bodyPr wrap="square">
            <a:spAutoFit/>
          </a:bodyPr>
          <a:lstStyle/>
          <a:p>
            <a:r>
              <a:rPr lang="en-US" altLang="zh-CN" dirty="0"/>
              <a:t>from </a:t>
            </a:r>
            <a:r>
              <a:rPr lang="en-US" altLang="zh-CN" dirty="0" err="1"/>
              <a:t>sklearn</a:t>
            </a:r>
            <a:r>
              <a:rPr lang="en-US" altLang="zh-CN" dirty="0"/>
              <a:t> import </a:t>
            </a:r>
            <a:r>
              <a:rPr lang="en-US" altLang="zh-CN" dirty="0" err="1"/>
              <a:t>svm</a:t>
            </a:r>
            <a:endParaRPr lang="en-US" altLang="zh-CN" dirty="0"/>
          </a:p>
          <a:p>
            <a:r>
              <a:rPr lang="en-US" altLang="zh-CN" dirty="0"/>
              <a:t>#</a:t>
            </a:r>
            <a:r>
              <a:rPr lang="zh-CN" altLang="en-US" dirty="0"/>
              <a:t>用高斯核，训练数据类别标签作平衡策略</a:t>
            </a:r>
            <a:endParaRPr lang="zh-CN" altLang="en-US" dirty="0"/>
          </a:p>
          <a:p>
            <a:r>
              <a:rPr lang="en-US" altLang="zh-CN" dirty="0" err="1"/>
              <a:t>clf</a:t>
            </a:r>
            <a:r>
              <a:rPr lang="en-US" altLang="zh-CN" dirty="0"/>
              <a:t> = </a:t>
            </a:r>
            <a:r>
              <a:rPr lang="en-US" altLang="zh-CN" dirty="0" err="1"/>
              <a:t>svm.SVC</a:t>
            </a:r>
            <a:r>
              <a:rPr lang="en-US" altLang="zh-CN" dirty="0"/>
              <a:t>(kernel='</a:t>
            </a:r>
            <a:r>
              <a:rPr lang="en-US" altLang="zh-CN" dirty="0" err="1"/>
              <a:t>rbf</a:t>
            </a:r>
            <a:r>
              <a:rPr lang="en-US" altLang="zh-CN" dirty="0"/>
              <a:t>',</a:t>
            </a:r>
            <a:r>
              <a:rPr lang="en-US" altLang="zh-CN" dirty="0" err="1"/>
              <a:t>class_weight</a:t>
            </a:r>
            <a:r>
              <a:rPr lang="en-US" altLang="zh-CN" dirty="0"/>
              <a:t>='balanced')  </a:t>
            </a:r>
            <a:endParaRPr lang="en-US" altLang="zh-CN" dirty="0"/>
          </a:p>
          <a:p>
            <a:r>
              <a:rPr lang="en-US" altLang="zh-CN" dirty="0" err="1"/>
              <a:t>clf.fit</a:t>
            </a:r>
            <a:r>
              <a:rPr lang="en-US" altLang="zh-CN" dirty="0"/>
              <a:t>(</a:t>
            </a:r>
            <a:r>
              <a:rPr lang="en-US" altLang="zh-CN" dirty="0" err="1"/>
              <a:t>xx_train</a:t>
            </a:r>
            <a:r>
              <a:rPr lang="en-US" altLang="zh-CN" dirty="0"/>
              <a:t>, </a:t>
            </a:r>
            <a:r>
              <a:rPr lang="en-US" altLang="zh-CN" dirty="0" err="1"/>
              <a:t>yy_train</a:t>
            </a:r>
            <a:r>
              <a:rPr lang="en-US" altLang="zh-CN" dirty="0"/>
              <a:t>) </a:t>
            </a:r>
            <a:endParaRPr lang="en-US" altLang="zh-CN" dirty="0"/>
          </a:p>
          <a:p>
            <a:r>
              <a:rPr lang="en-US" altLang="zh-CN" dirty="0"/>
              <a:t>rv2=</a:t>
            </a:r>
            <a:r>
              <a:rPr lang="en-US" altLang="zh-CN" dirty="0" err="1"/>
              <a:t>clf.score</a:t>
            </a:r>
            <a:r>
              <a:rPr lang="en-US" altLang="zh-CN" dirty="0"/>
              <a:t>(</a:t>
            </a:r>
            <a:r>
              <a:rPr lang="en-US" altLang="zh-CN" dirty="0" err="1"/>
              <a:t>xx_train</a:t>
            </a:r>
            <a:r>
              <a:rPr lang="en-US" altLang="zh-CN" dirty="0"/>
              <a:t>, </a:t>
            </a:r>
            <a:r>
              <a:rPr lang="en-US" altLang="zh-CN" dirty="0" err="1"/>
              <a:t>yy_train</a:t>
            </a:r>
            <a:r>
              <a:rPr lang="en-US" altLang="zh-CN" dirty="0"/>
              <a:t>);#</a:t>
            </a:r>
            <a:r>
              <a:rPr lang="zh-CN" altLang="en-US" dirty="0"/>
              <a:t>模型准确率</a:t>
            </a:r>
            <a:endParaRPr lang="zh-CN" altLang="en-US" dirty="0"/>
          </a:p>
          <a:p>
            <a:r>
              <a:rPr lang="en-US" altLang="zh-CN" dirty="0"/>
              <a:t>yy1=</a:t>
            </a:r>
            <a:r>
              <a:rPr lang="en-US" altLang="zh-CN" dirty="0" err="1"/>
              <a:t>clf.predict</a:t>
            </a:r>
            <a:r>
              <a:rPr lang="en-US" altLang="zh-CN" dirty="0"/>
              <a:t>(</a:t>
            </a:r>
            <a:r>
              <a:rPr lang="en-US" altLang="zh-CN" dirty="0" err="1"/>
              <a:t>xx_test</a:t>
            </a:r>
            <a:r>
              <a:rPr lang="en-US" altLang="zh-CN" dirty="0"/>
              <a:t>)</a:t>
            </a:r>
            <a:endParaRPr lang="en-US" altLang="zh-CN" dirty="0"/>
          </a:p>
          <a:p>
            <a:r>
              <a:rPr lang="en-US" altLang="zh-CN" dirty="0"/>
              <a:t>yy1=yy1.reshape(</a:t>
            </a:r>
            <a:r>
              <a:rPr lang="en-US" altLang="zh-CN" dirty="0" err="1"/>
              <a:t>len</a:t>
            </a:r>
            <a:r>
              <a:rPr lang="en-US" altLang="zh-CN" dirty="0"/>
              <a:t>(yy1),1)</a:t>
            </a:r>
            <a:endParaRPr lang="en-US" altLang="zh-CN" dirty="0"/>
          </a:p>
          <a:p>
            <a:r>
              <a:rPr lang="en-US" altLang="zh-CN" dirty="0"/>
              <a:t>r=yy_test-yy1</a:t>
            </a:r>
            <a:endParaRPr lang="en-US" altLang="zh-CN" dirty="0"/>
          </a:p>
          <a:p>
            <a:r>
              <a:rPr lang="en-US" altLang="zh-CN" dirty="0"/>
              <a:t>rv3=</a:t>
            </a:r>
            <a:r>
              <a:rPr lang="en-US" altLang="zh-CN" dirty="0" err="1"/>
              <a:t>len</a:t>
            </a:r>
            <a:r>
              <a:rPr lang="en-US" altLang="zh-CN" dirty="0"/>
              <a:t>(r[r==0])/</a:t>
            </a:r>
            <a:r>
              <a:rPr lang="en-US" altLang="zh-CN" dirty="0" err="1"/>
              <a:t>len</a:t>
            </a:r>
            <a:r>
              <a:rPr lang="en-US" altLang="zh-CN" dirty="0"/>
              <a:t>(r) #</a:t>
            </a:r>
            <a:r>
              <a:rPr lang="zh-CN" altLang="en-US" dirty="0"/>
              <a:t>预测准确率</a:t>
            </a:r>
            <a:endParaRPr lang="zh-CN" altLang="en-US" dirty="0"/>
          </a:p>
          <a:p>
            <a:r>
              <a:rPr lang="en-US" altLang="zh-CN" dirty="0"/>
              <a:t>print('</a:t>
            </a:r>
            <a:r>
              <a:rPr lang="zh-CN" altLang="en-US" dirty="0"/>
              <a:t>模型准确率： </a:t>
            </a:r>
            <a:r>
              <a:rPr lang="en-US" altLang="zh-CN" dirty="0"/>
              <a:t>',rv2)</a:t>
            </a:r>
            <a:endParaRPr lang="en-US" altLang="zh-CN" dirty="0"/>
          </a:p>
          <a:p>
            <a:r>
              <a:rPr lang="en-US" altLang="zh-CN" dirty="0"/>
              <a:t>print('</a:t>
            </a:r>
            <a:r>
              <a:rPr lang="zh-CN" altLang="en-US" dirty="0"/>
              <a:t>预测准确率： </a:t>
            </a:r>
            <a:r>
              <a:rPr lang="en-US" altLang="zh-CN" dirty="0"/>
              <a:t>',rv3)</a:t>
            </a:r>
            <a:endParaRPr lang="en-US" altLang="zh-CN" dirty="0"/>
          </a:p>
          <a:p>
            <a:r>
              <a:rPr lang="en-US" altLang="zh-CN" dirty="0"/>
              <a:t>xx_0=</a:t>
            </a:r>
            <a:r>
              <a:rPr lang="en-US" altLang="zh-CN" dirty="0" err="1"/>
              <a:t>np.hstack</a:t>
            </a:r>
            <a:r>
              <a:rPr lang="en-US" altLang="zh-CN" dirty="0"/>
              <a:t>((Z[A4==0,1:],y_0r.reshape(</a:t>
            </a:r>
            <a:r>
              <a:rPr lang="en-US" altLang="zh-CN" dirty="0" err="1"/>
              <a:t>len</a:t>
            </a:r>
            <a:r>
              <a:rPr lang="en-US" altLang="zh-CN" dirty="0"/>
              <a:t>(y_0r),1)))#</a:t>
            </a:r>
            <a:r>
              <a:rPr lang="zh-CN" altLang="en-US" dirty="0"/>
              <a:t>预测自变量</a:t>
            </a:r>
            <a:endParaRPr lang="zh-CN" altLang="en-US" dirty="0"/>
          </a:p>
          <a:p>
            <a:r>
              <a:rPr lang="en-US" altLang="zh-CN" dirty="0"/>
              <a:t>P=</a:t>
            </a:r>
            <a:r>
              <a:rPr lang="en-US" altLang="zh-CN" dirty="0" err="1"/>
              <a:t>clf.predict</a:t>
            </a:r>
            <a:r>
              <a:rPr lang="en-US" altLang="zh-CN" dirty="0"/>
              <a:t>(xx_0)   #</a:t>
            </a:r>
            <a:r>
              <a:rPr lang="zh-CN" altLang="en-US" dirty="0"/>
              <a:t>预测结果，</a:t>
            </a:r>
            <a:r>
              <a:rPr lang="en-US" altLang="zh-CN" dirty="0"/>
              <a:t>1-</a:t>
            </a:r>
            <a:r>
              <a:rPr lang="zh-CN" altLang="en-US" dirty="0"/>
              <a:t>执行，</a:t>
            </a:r>
            <a:r>
              <a:rPr lang="en-US" altLang="zh-CN" dirty="0"/>
              <a:t>0-</a:t>
            </a:r>
            <a:r>
              <a:rPr lang="zh-CN" altLang="en-US" dirty="0"/>
              <a:t>未被执行</a:t>
            </a:r>
            <a:endParaRPr lang="zh-CN" altLang="en-US" dirty="0"/>
          </a:p>
          <a:p>
            <a:r>
              <a:rPr lang="en-US" altLang="zh-CN" dirty="0"/>
              <a:t>R1=</a:t>
            </a:r>
            <a:r>
              <a:rPr lang="en-US" altLang="zh-CN" dirty="0" err="1"/>
              <a:t>len</a:t>
            </a:r>
            <a:r>
              <a:rPr lang="en-US" altLang="zh-CN" dirty="0"/>
              <a:t>(P[P==1])      #</a:t>
            </a:r>
            <a:r>
              <a:rPr lang="zh-CN" altLang="en-US" dirty="0"/>
              <a:t>预测被执行的个数</a:t>
            </a:r>
            <a:endParaRPr lang="zh-CN" altLang="en-US" dirty="0"/>
          </a:p>
          <a:p>
            <a:r>
              <a:rPr lang="en-US" altLang="zh-CN" dirty="0"/>
              <a:t>R1=</a:t>
            </a:r>
            <a:r>
              <a:rPr lang="en-US" altLang="zh-CN" dirty="0" err="1"/>
              <a:t>int</a:t>
            </a:r>
            <a:r>
              <a:rPr lang="en-US" altLang="zh-CN" dirty="0"/>
              <a:t>(R1*rv3)       #</a:t>
            </a:r>
            <a:r>
              <a:rPr lang="zh-CN" altLang="en-US" dirty="0"/>
              <a:t>任务完成增加量</a:t>
            </a:r>
            <a:endParaRPr lang="zh-CN" altLang="en-US" dirty="0"/>
          </a:p>
          <a:p>
            <a:r>
              <a:rPr lang="en-US" altLang="zh-CN" dirty="0"/>
              <a:t>print('</a:t>
            </a:r>
            <a:r>
              <a:rPr lang="zh-CN" altLang="en-US" dirty="0"/>
              <a:t>任务完成增加量： </a:t>
            </a:r>
            <a:r>
              <a:rPr lang="en-US" altLang="zh-CN" dirty="0"/>
              <a:t>',R1)</a:t>
            </a:r>
            <a:endParaRPr lang="en-US" altLang="zh-CN" dirty="0"/>
          </a:p>
          <a:p>
            <a:r>
              <a:rPr lang="en-US" altLang="zh-CN" dirty="0"/>
              <a:t>R2=sum(y_0r)-sum(y_0)   #</a:t>
            </a:r>
            <a:r>
              <a:rPr lang="zh-CN" altLang="en-US" dirty="0"/>
              <a:t>成本增加额</a:t>
            </a:r>
            <a:endParaRPr lang="zh-CN" altLang="en-US" dirty="0"/>
          </a:p>
          <a:p>
            <a:r>
              <a:rPr lang="en-US" altLang="zh-CN" dirty="0"/>
              <a:t>print('</a:t>
            </a:r>
            <a:r>
              <a:rPr lang="zh-CN" altLang="en-US" dirty="0"/>
              <a:t>成本增加额： </a:t>
            </a:r>
            <a:r>
              <a:rPr lang="en-US" altLang="zh-CN" dirty="0"/>
              <a:t>',R2)</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48577"/>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zh-CN" altLang="en-US" sz="2000" dirty="0" smtClean="0">
                <a:solidFill>
                  <a:srgbClr val="FFFFFF"/>
                </a:solidFill>
                <a:latin typeface="微软雅黑" panose="020B0503020204020204" pitchFamily="34" charset="-122"/>
                <a:ea typeface="微软雅黑" panose="020B0503020204020204" pitchFamily="34" charset="-122"/>
              </a:rPr>
              <a:t>本章小结</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16632"/>
            <a:ext cx="1152128"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 </a:t>
            </a:r>
            <a:endParaRPr lang="zh-CN" altLang="en-US" dirty="0">
              <a:solidFill>
                <a:srgbClr val="FFFFFF"/>
              </a:solidFill>
              <a:ea typeface="宋体" panose="02010600030101010101" pitchFamily="2" charset="-122"/>
            </a:endParaRPr>
          </a:p>
        </p:txBody>
      </p:sp>
      <p:sp>
        <p:nvSpPr>
          <p:cNvPr id="2" name="矩形 1"/>
          <p:cNvSpPr/>
          <p:nvPr/>
        </p:nvSpPr>
        <p:spPr>
          <a:xfrm>
            <a:off x="2455249" y="1052736"/>
            <a:ext cx="7464766" cy="1476375"/>
          </a:xfrm>
          <a:prstGeom prst="rect">
            <a:avLst/>
          </a:prstGeom>
        </p:spPr>
        <p:txBody>
          <a:bodyPr wrap="square">
            <a:spAutoFit/>
          </a:bodyPr>
          <a:lstStyle/>
          <a:p>
            <a:r>
              <a:rPr lang="en-US" altLang="zh-CN" dirty="0" smtClean="0"/>
              <a:t>       </a:t>
            </a:r>
            <a:r>
              <a:rPr lang="zh-CN" altLang="zh-CN" dirty="0" smtClean="0"/>
              <a:t>本章</a:t>
            </a:r>
            <a:r>
              <a:rPr lang="zh-CN" altLang="zh-CN" dirty="0"/>
              <a:t>介绍了如何利用地理信息可视化包</a:t>
            </a:r>
            <a:r>
              <a:rPr lang="en-US" altLang="zh-CN" dirty="0"/>
              <a:t>folium</a:t>
            </a:r>
            <a:r>
              <a:rPr lang="zh-CN" altLang="zh-CN" dirty="0"/>
              <a:t>进行绘图及数据探索的基本技能，并根据实际问题分析影响因素、设计指标及具体编程计算相关诸多细节，在此基础上构建了分析模型及具体实现。本案例对地理信息数据的可视化探索、数据处理、指标设计与计算、模型构建与实现具有一定的参考意义。</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462045" y="116632"/>
            <a:ext cx="4860314" cy="39751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fontAlgn="base">
              <a:spcBef>
                <a:spcPct val="0"/>
              </a:spcBef>
              <a:spcAft>
                <a:spcPct val="0"/>
              </a:spcAft>
              <a:buFont typeface="Arial" panose="020B0604020202020204" pitchFamily="34" charset="0"/>
              <a:buNone/>
            </a:pPr>
            <a:r>
              <a:rPr lang="zh-CN" altLang="en-US" sz="2000" dirty="0" smtClean="0">
                <a:solidFill>
                  <a:srgbClr val="FFFFFF"/>
                </a:solidFill>
                <a:latin typeface="微软雅黑" panose="020B0503020204020204" pitchFamily="34" charset="-122"/>
                <a:ea typeface="微软雅黑" panose="020B0503020204020204" pitchFamily="34" charset="-122"/>
              </a:rPr>
              <a:t>本章练习</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273687" y="116632"/>
            <a:ext cx="1152128" cy="367030"/>
          </a:xfrm>
          <a:prstGeom prst="rect">
            <a:avLst/>
          </a:prstGeom>
          <a:noFill/>
        </p:spPr>
        <p:txBody>
          <a:bodyPr wrap="square" lIns="91434" tIns="45717" rIns="91434" bIns="45717" rtlCol="0">
            <a:spAutoFit/>
          </a:bodyPr>
          <a:lstStyle/>
          <a:p>
            <a:pPr algn="r" fontAlgn="base">
              <a:spcBef>
                <a:spcPct val="0"/>
              </a:spcBef>
              <a:spcAft>
                <a:spcPct val="0"/>
              </a:spcAft>
              <a:buFont typeface="Arial" panose="020B0604020202020204" pitchFamily="34" charset="0"/>
              <a:buNone/>
            </a:pPr>
            <a:r>
              <a:rPr lang="en-US" altLang="zh-CN" dirty="0">
                <a:solidFill>
                  <a:srgbClr val="FFFFFF"/>
                </a:solidFill>
                <a:ea typeface="宋体" panose="02010600030101010101" pitchFamily="2" charset="-122"/>
              </a:rPr>
              <a:t>Part </a:t>
            </a:r>
            <a:r>
              <a:rPr lang="en-US" altLang="zh-CN" dirty="0" smtClean="0">
                <a:solidFill>
                  <a:srgbClr val="FFFFFF"/>
                </a:solidFill>
                <a:ea typeface="宋体" panose="02010600030101010101" pitchFamily="2" charset="-122"/>
              </a:rPr>
              <a:t>8 </a:t>
            </a:r>
            <a:endParaRPr lang="zh-CN" altLang="en-US" dirty="0">
              <a:solidFill>
                <a:srgbClr val="FFFFFF"/>
              </a:solidFill>
              <a:ea typeface="宋体" panose="02010600030101010101" pitchFamily="2" charset="-122"/>
            </a:endParaRPr>
          </a:p>
        </p:txBody>
      </p:sp>
      <p:sp>
        <p:nvSpPr>
          <p:cNvPr id="5" name="矩形 4"/>
          <p:cNvSpPr/>
          <p:nvPr/>
        </p:nvSpPr>
        <p:spPr>
          <a:xfrm>
            <a:off x="2425814" y="849486"/>
            <a:ext cx="7956658" cy="922020"/>
          </a:xfrm>
          <a:prstGeom prst="rect">
            <a:avLst/>
          </a:prstGeom>
        </p:spPr>
        <p:txBody>
          <a:bodyPr wrap="square">
            <a:spAutoFit/>
          </a:bodyPr>
          <a:lstStyle/>
          <a:p>
            <a:r>
              <a:rPr lang="en-US" altLang="zh-CN" dirty="0" smtClean="0"/>
              <a:t>       </a:t>
            </a:r>
            <a:r>
              <a:rPr lang="zh-CN" altLang="zh-CN" dirty="0" smtClean="0"/>
              <a:t>今</a:t>
            </a:r>
            <a:r>
              <a:rPr lang="zh-CN" altLang="zh-CN" dirty="0"/>
              <a:t>有一批新的项目任务数据，包括任务编号、任务</a:t>
            </a:r>
            <a:r>
              <a:rPr lang="en-US" altLang="zh-CN" dirty="0"/>
              <a:t>GPS</a:t>
            </a:r>
            <a:r>
              <a:rPr lang="zh-CN" altLang="zh-CN" dirty="0"/>
              <a:t>纬度、任务</a:t>
            </a:r>
            <a:r>
              <a:rPr lang="en-US" altLang="zh-CN" dirty="0"/>
              <a:t>GPS</a:t>
            </a:r>
            <a:r>
              <a:rPr lang="zh-CN" altLang="zh-CN" dirty="0"/>
              <a:t>经度，请利用本章学习的知识，对这一批任务进行定价，并评估任务的执行完成情况。具体数据请见附件三：新项目任务数据，其表结构如表</a:t>
            </a:r>
            <a:r>
              <a:rPr lang="en-US" altLang="zh-CN" dirty="0"/>
              <a:t>8-4</a:t>
            </a:r>
            <a:r>
              <a:rPr lang="zh-CN" altLang="zh-CN" dirty="0"/>
              <a:t>所示。</a:t>
            </a:r>
            <a:endParaRPr lang="zh-CN" altLang="zh-CN" dirty="0"/>
          </a:p>
        </p:txBody>
      </p:sp>
      <p:graphicFrame>
        <p:nvGraphicFramePr>
          <p:cNvPr id="6" name="表格 5"/>
          <p:cNvGraphicFramePr>
            <a:graphicFrameLocks noGrp="1"/>
          </p:cNvGraphicFramePr>
          <p:nvPr/>
        </p:nvGraphicFramePr>
        <p:xfrm>
          <a:off x="3289911" y="1916832"/>
          <a:ext cx="5544185" cy="2641600"/>
        </p:xfrm>
        <a:graphic>
          <a:graphicData uri="http://schemas.openxmlformats.org/drawingml/2006/table">
            <a:tbl>
              <a:tblPr/>
              <a:tblGrid>
                <a:gridCol w="1410970"/>
                <a:gridCol w="2006600"/>
                <a:gridCol w="2126615"/>
              </a:tblGrid>
              <a:tr h="264160">
                <a:tc>
                  <a:txBody>
                    <a:bodyPr/>
                    <a:lstStyle/>
                    <a:p>
                      <a:pPr indent="127000" algn="just">
                        <a:spcAft>
                          <a:spcPts val="0"/>
                        </a:spcAft>
                      </a:pPr>
                      <a:r>
                        <a:rPr lang="zh-CN" sz="1000" kern="0" dirty="0">
                          <a:effectLst/>
                          <a:latin typeface="Calibri" panose="020F0502020204030204"/>
                          <a:ea typeface="宋体" panose="02010600030101010101" pitchFamily="2" charset="-122"/>
                          <a:cs typeface="宋体" panose="02010600030101010101" pitchFamily="2" charset="-122"/>
                        </a:rPr>
                        <a:t>任务号码</a:t>
                      </a:r>
                      <a:endParaRPr lang="zh-CN" sz="1050" kern="1050" dirty="0">
                        <a:effectLst/>
                        <a:latin typeface="Calibri" panose="020F0502020204030204"/>
                        <a:ea typeface="宋体" panose="02010600030101010101" pitchFamily="2" charset="-122"/>
                        <a:cs typeface="Times New Roman" panose="02020603050405020304"/>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000" kern="0">
                          <a:effectLst/>
                          <a:latin typeface="Calibri" panose="020F0502020204030204"/>
                          <a:ea typeface="宋体" panose="02010600030101010101" pitchFamily="2" charset="-122"/>
                          <a:cs typeface="宋体" panose="02010600030101010101" pitchFamily="2" charset="-122"/>
                        </a:rPr>
                        <a:t>任务</a:t>
                      </a:r>
                      <a:r>
                        <a:rPr lang="en-US" sz="1000" kern="0">
                          <a:effectLst/>
                          <a:latin typeface="Calibri" panose="020F0502020204030204"/>
                          <a:ea typeface="宋体" panose="02010600030101010101" pitchFamily="2" charset="-122"/>
                          <a:cs typeface="宋体" panose="02010600030101010101" pitchFamily="2" charset="-122"/>
                        </a:rPr>
                        <a:t>GPS</a:t>
                      </a:r>
                      <a:r>
                        <a:rPr lang="zh-CN" sz="1000" kern="0">
                          <a:effectLst/>
                          <a:latin typeface="Calibri" panose="020F0502020204030204"/>
                          <a:ea typeface="宋体" panose="02010600030101010101" pitchFamily="2" charset="-122"/>
                          <a:cs typeface="宋体" panose="02010600030101010101" pitchFamily="2" charset="-122"/>
                        </a:rPr>
                        <a:t>纬度</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1000" kern="0">
                          <a:effectLst/>
                          <a:latin typeface="Calibri" panose="020F0502020204030204"/>
                          <a:ea typeface="宋体" panose="02010600030101010101" pitchFamily="2" charset="-122"/>
                          <a:cs typeface="宋体" panose="02010600030101010101" pitchFamily="2" charset="-122"/>
                        </a:rPr>
                        <a:t>任务</a:t>
                      </a:r>
                      <a:r>
                        <a:rPr lang="en-US" sz="1000" kern="0">
                          <a:effectLst/>
                          <a:latin typeface="Calibri" panose="020F0502020204030204"/>
                          <a:ea typeface="宋体" panose="02010600030101010101" pitchFamily="2" charset="-122"/>
                          <a:cs typeface="宋体" panose="02010600030101010101" pitchFamily="2" charset="-122"/>
                        </a:rPr>
                        <a:t>GPS</a:t>
                      </a:r>
                      <a:r>
                        <a:rPr lang="zh-CN" sz="1000" kern="0">
                          <a:effectLst/>
                          <a:latin typeface="Calibri" panose="020F0502020204030204"/>
                          <a:ea typeface="宋体" panose="02010600030101010101" pitchFamily="2" charset="-122"/>
                          <a:cs typeface="宋体" panose="02010600030101010101" pitchFamily="2" charset="-122"/>
                        </a:rPr>
                        <a:t>经度</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C0001</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22.73004117</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114.2408795</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C0002</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22.72704287</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114.2996199</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C0003</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22.70131065</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114.2336007</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C0004</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22.73235925</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114.2866672</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C0005</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22.71839144</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114.2575495</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C0006</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22.75392493</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114.3819253</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C0007</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22.72404221</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114.2721836</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C0008</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22.71937803</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en-US" sz="1000" kern="0">
                          <a:effectLst/>
                          <a:latin typeface="宋体" panose="02010600030101010101" pitchFamily="2" charset="-122"/>
                          <a:ea typeface="宋体" panose="02010600030101010101" pitchFamily="2" charset="-122"/>
                          <a:cs typeface="宋体" panose="02010600030101010101" pitchFamily="2" charset="-122"/>
                        </a:rPr>
                        <a:t>114.2732478</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160">
                <a:tc>
                  <a:txBody>
                    <a:bodyPr/>
                    <a:lstStyle/>
                    <a:p>
                      <a:pPr indent="127000" algn="l">
                        <a:spcAft>
                          <a:spcPts val="0"/>
                        </a:spcAft>
                      </a:pPr>
                      <a:r>
                        <a:rPr lang="zh-CN" sz="1000" kern="0">
                          <a:effectLst/>
                          <a:latin typeface="Calibri" panose="020F0502020204030204"/>
                          <a:ea typeface="宋体" panose="02010600030101010101" pitchFamily="2" charset="-122"/>
                          <a:cs typeface="宋体" panose="02010600030101010101" pitchFamily="2" charset="-122"/>
                        </a:rPr>
                        <a:t>……</a:t>
                      </a:r>
                      <a:endParaRPr lang="zh-CN" sz="1050" kern="1050">
                        <a:effectLst/>
                        <a:latin typeface="Calibri" panose="020F0502020204030204"/>
                        <a:ea typeface="宋体" panose="02010600030101010101" pitchFamily="2"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1000" kern="0" dirty="0">
                          <a:effectLst/>
                          <a:latin typeface="Calibri" panose="020F0502020204030204"/>
                          <a:ea typeface="宋体" panose="02010600030101010101" pitchFamily="2" charset="-122"/>
                          <a:cs typeface="宋体" panose="02010600030101010101" pitchFamily="2" charset="-122"/>
                        </a:rPr>
                        <a:t>……</a:t>
                      </a:r>
                      <a:endParaRPr lang="zh-CN" sz="1050" kern="1050" dirty="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spcAft>
                          <a:spcPts val="0"/>
                        </a:spcAft>
                      </a:pPr>
                      <a:r>
                        <a:rPr lang="zh-CN" sz="1000" kern="0" dirty="0">
                          <a:effectLst/>
                          <a:latin typeface="Calibri" panose="020F0502020204030204"/>
                          <a:ea typeface="宋体" panose="02010600030101010101" pitchFamily="2" charset="-122"/>
                          <a:cs typeface="宋体" panose="02010600030101010101" pitchFamily="2" charset="-122"/>
                        </a:rPr>
                        <a:t>……</a:t>
                      </a:r>
                      <a:endParaRPr lang="zh-CN" sz="1050" kern="1050" dirty="0">
                        <a:effectLst/>
                        <a:latin typeface="Calibri" panose="020F0502020204030204"/>
                        <a:ea typeface="宋体" panose="02010600030101010101" pitchFamily="2" charset="-122"/>
                        <a:cs typeface="Times New Roman" panose="02020603050405020304"/>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3398431" y="5281463"/>
            <a:ext cx="4572000" cy="306705"/>
          </a:xfrm>
          <a:prstGeom prst="rect">
            <a:avLst/>
          </a:prstGeom>
        </p:spPr>
        <p:txBody>
          <a:bodyPr>
            <a:spAutoFit/>
          </a:bodyPr>
          <a:lstStyle/>
          <a:p>
            <a:r>
              <a:rPr lang="zh-CN" altLang="zh-CN" sz="1400" dirty="0"/>
              <a:t>注：数据来源于</a:t>
            </a:r>
            <a:r>
              <a:rPr lang="en-US" altLang="zh-CN" sz="1400" dirty="0"/>
              <a:t>2017</a:t>
            </a:r>
            <a:r>
              <a:rPr lang="zh-CN" altLang="zh-CN" sz="1400" dirty="0"/>
              <a:t>年全国大学生数学建模竞赛</a:t>
            </a:r>
            <a:r>
              <a:rPr lang="en-US" altLang="zh-CN" sz="1400" dirty="0"/>
              <a:t>B</a:t>
            </a:r>
            <a:r>
              <a:rPr lang="zh-CN" altLang="zh-CN" sz="1400" dirty="0"/>
              <a:t>题</a:t>
            </a:r>
            <a:endParaRPr lang="zh-CN" altLang="zh-CN" sz="1400" dirty="0"/>
          </a:p>
        </p:txBody>
      </p:sp>
      <p:sp>
        <p:nvSpPr>
          <p:cNvPr id="8" name="矩形 7"/>
          <p:cNvSpPr/>
          <p:nvPr/>
        </p:nvSpPr>
        <p:spPr>
          <a:xfrm>
            <a:off x="4874086" y="4581128"/>
            <a:ext cx="2532380" cy="368300"/>
          </a:xfrm>
          <a:prstGeom prst="rect">
            <a:avLst/>
          </a:prstGeom>
        </p:spPr>
        <p:txBody>
          <a:bodyPr wrap="none">
            <a:spAutoFit/>
          </a:bodyPr>
          <a:lstStyle/>
          <a:p>
            <a:r>
              <a:rPr lang="zh-CN" altLang="zh-CN" dirty="0"/>
              <a:t>表</a:t>
            </a:r>
            <a:r>
              <a:rPr lang="en-US" altLang="zh-CN" dirty="0" smtClean="0"/>
              <a:t>8-4   </a:t>
            </a:r>
            <a:r>
              <a:rPr lang="zh-CN" altLang="zh-CN" dirty="0" smtClean="0"/>
              <a:t>新</a:t>
            </a:r>
            <a:r>
              <a:rPr lang="zh-CN" altLang="zh-CN" dirty="0"/>
              <a:t>项目任务数据</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8</a:t>
            </a:r>
            <a:r>
              <a:rPr lang="en-US" altLang="zh-CN" dirty="0" smtClean="0">
                <a:solidFill>
                  <a:schemeClr val="accent2"/>
                </a:solidFill>
              </a:rPr>
              <a:t>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8.1 </a:t>
            </a:r>
            <a:r>
              <a:rPr lang="zh-CN" altLang="en-US" sz="2800" dirty="0" smtClean="0">
                <a:solidFill>
                  <a:schemeClr val="accent2"/>
                </a:solidFill>
                <a:latin typeface="微软雅黑" panose="020B0503020204020204" pitchFamily="34" charset="-122"/>
                <a:ea typeface="微软雅黑" panose="020B0503020204020204" pitchFamily="34" charset="-122"/>
              </a:rPr>
              <a:t>案例背景</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9" name="矩形 8"/>
          <p:cNvSpPr/>
          <p:nvPr/>
        </p:nvSpPr>
        <p:spPr>
          <a:xfrm>
            <a:off x="1057275" y="1988820"/>
            <a:ext cx="9837420" cy="1526540"/>
          </a:xfrm>
          <a:prstGeom prst="rect">
            <a:avLst/>
          </a:prstGeom>
        </p:spPr>
        <p:txBody>
          <a:bodyPr wrap="square">
            <a:noAutofit/>
          </a:bodyPr>
          <a:lstStyle/>
          <a:p>
            <a:r>
              <a:rPr lang="zh-CN" altLang="en-US" sz="3200" dirty="0"/>
              <a:t>问题：根据附件一和附件二提供的数据，</a:t>
            </a:r>
            <a:r>
              <a:rPr lang="zh-CN" altLang="en-US" sz="3200" b="1" dirty="0">
                <a:solidFill>
                  <a:srgbClr val="FF0000"/>
                </a:solidFill>
              </a:rPr>
              <a:t>分析任务定价的影响因素</a:t>
            </a:r>
            <a:r>
              <a:rPr lang="zh-CN" altLang="en-US" sz="3200" dirty="0"/>
              <a:t>，并</a:t>
            </a:r>
            <a:r>
              <a:rPr lang="zh-CN" altLang="en-US" sz="3200" b="1" dirty="0">
                <a:solidFill>
                  <a:srgbClr val="FF0000"/>
                </a:solidFill>
              </a:rPr>
              <a:t>构建任务定价模型</a:t>
            </a:r>
            <a:r>
              <a:rPr lang="zh-CN" altLang="en-US" sz="3200" dirty="0"/>
              <a:t>。最后利用构建的任务定价模型，</a:t>
            </a:r>
            <a:r>
              <a:rPr lang="zh-CN" altLang="en-US" sz="3200" b="1" dirty="0"/>
              <a:t>对</a:t>
            </a:r>
            <a:r>
              <a:rPr lang="zh-CN" altLang="en-US" sz="3200" b="1" dirty="0">
                <a:solidFill>
                  <a:srgbClr val="FF0000"/>
                </a:solidFill>
              </a:rPr>
              <a:t>附件一的任务重新定价</a:t>
            </a:r>
            <a:r>
              <a:rPr lang="zh-CN" altLang="en-US" sz="3200" dirty="0"/>
              <a:t>，并对新定价方案与原定价方案进行</a:t>
            </a:r>
            <a:r>
              <a:rPr lang="zh-CN" altLang="en-US" sz="3200" b="1" dirty="0">
                <a:solidFill>
                  <a:srgbClr val="FF0000"/>
                </a:solidFill>
              </a:rPr>
              <a:t>评价</a:t>
            </a:r>
            <a:r>
              <a:rPr lang="zh-CN" altLang="en-US" sz="3200" dirty="0"/>
              <a:t>。</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9790" y="1124745"/>
            <a:ext cx="10441160" cy="1440159"/>
          </a:xfrm>
        </p:spPr>
        <p:txBody>
          <a:bodyPr/>
          <a:lstStyle/>
          <a:p>
            <a:pPr marL="0" indent="457200" algn="just">
              <a:buNone/>
            </a:pPr>
            <a:r>
              <a:rPr lang="zh-CN" altLang="zh-CN" dirty="0"/>
              <a:t>本案例的主要目标包括掌握地理信息数据可视化基本技能，根据实际问题提炼分析指标并编程计算，构建分析模型及实现。基本实现思路如下图</a:t>
            </a:r>
            <a:r>
              <a:rPr lang="en-US" altLang="zh-CN" dirty="0"/>
              <a:t>8-1</a:t>
            </a:r>
            <a:r>
              <a:rPr lang="zh-CN" altLang="zh-CN" dirty="0"/>
              <a:t>所示。</a:t>
            </a:r>
            <a:endParaRPr lang="zh-CN" altLang="zh-CN" dirty="0"/>
          </a:p>
          <a:p>
            <a:pPr marL="0" indent="457200" algn="just">
              <a:buNone/>
            </a:pPr>
            <a:endParaRPr lang="en-US" altLang="zh-CN" sz="2400" dirty="0" smtClean="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8</a:t>
            </a:r>
            <a:r>
              <a:rPr lang="en-US" altLang="zh-CN" dirty="0" smtClean="0">
                <a:solidFill>
                  <a:schemeClr val="accent2"/>
                </a:solidFill>
              </a:rPr>
              <a:t>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8.2 </a:t>
            </a:r>
            <a:r>
              <a:rPr lang="zh-CN" altLang="en-US" sz="2800" dirty="0">
                <a:solidFill>
                  <a:schemeClr val="accent2"/>
                </a:solidFill>
                <a:latin typeface="微软雅黑" panose="020B0503020204020204" pitchFamily="34" charset="-122"/>
                <a:ea typeface="微软雅黑" panose="020B0503020204020204" pitchFamily="34" charset="-122"/>
              </a:rPr>
              <a:t>案例</a:t>
            </a:r>
            <a:r>
              <a:rPr lang="zh-CN" altLang="en-US" sz="2800" dirty="0" smtClean="0">
                <a:solidFill>
                  <a:schemeClr val="accent2"/>
                </a:solidFill>
                <a:latin typeface="微软雅黑" panose="020B0503020204020204" pitchFamily="34" charset="-122"/>
                <a:ea typeface="微软雅黑" panose="020B0503020204020204" pitchFamily="34" charset="-122"/>
              </a:rPr>
              <a:t>目标及实现思路</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pic>
        <p:nvPicPr>
          <p:cNvPr id="4098" name="图片 70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8021" y="1988840"/>
            <a:ext cx="5328592" cy="4258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矩形 5"/>
          <p:cNvSpPr/>
          <p:nvPr/>
        </p:nvSpPr>
        <p:spPr>
          <a:xfrm>
            <a:off x="4974203" y="6268704"/>
            <a:ext cx="748923" cy="369332"/>
          </a:xfrm>
          <a:prstGeom prst="rect">
            <a:avLst/>
          </a:prstGeom>
        </p:spPr>
        <p:txBody>
          <a:bodyPr wrap="none">
            <a:spAutoFit/>
          </a:bodyPr>
          <a:lstStyle/>
          <a:p>
            <a:r>
              <a:rPr lang="zh-CN" altLang="en-US" b="1" dirty="0"/>
              <a:t>图</a:t>
            </a:r>
            <a:r>
              <a:rPr lang="en-US" altLang="zh-CN" dirty="0"/>
              <a:t>8-1</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1757" y="1124744"/>
            <a:ext cx="9145016" cy="1654325"/>
          </a:xfrm>
        </p:spPr>
        <p:txBody>
          <a:bodyPr/>
          <a:lstStyle/>
          <a:p>
            <a:r>
              <a:rPr lang="en-US" altLang="zh-CN" sz="3200" dirty="0" smtClean="0"/>
              <a:t>       </a:t>
            </a:r>
            <a:r>
              <a:rPr lang="zh-CN" altLang="zh-CN" sz="3200" dirty="0" smtClean="0"/>
              <a:t>本</a:t>
            </a:r>
            <a:r>
              <a:rPr lang="zh-CN" altLang="zh-CN" sz="3200" dirty="0"/>
              <a:t>节主要通过</a:t>
            </a:r>
            <a:r>
              <a:rPr lang="en-US" altLang="zh-CN" sz="3200" dirty="0"/>
              <a:t>Python</a:t>
            </a:r>
            <a:r>
              <a:rPr lang="zh-CN" altLang="zh-CN" sz="3200" dirty="0"/>
              <a:t>读取附件一的任务数据和附件二的会员数据，并将任务和会员的位置信息在地图上可视化展示出来。</a:t>
            </a:r>
            <a:r>
              <a:rPr lang="zh-CN" altLang="zh-CN" sz="3200" b="1" dirty="0">
                <a:solidFill>
                  <a:srgbClr val="FF0000"/>
                </a:solidFill>
              </a:rPr>
              <a:t>地图可视化</a:t>
            </a:r>
            <a:r>
              <a:rPr lang="zh-CN" altLang="zh-CN" sz="3200" dirty="0"/>
              <a:t>主要采用</a:t>
            </a:r>
            <a:r>
              <a:rPr lang="en-US" altLang="zh-CN" sz="3200" dirty="0"/>
              <a:t>Python</a:t>
            </a:r>
            <a:r>
              <a:rPr lang="zh-CN" altLang="zh-CN" sz="3200" dirty="0"/>
              <a:t>第三方包：</a:t>
            </a:r>
            <a:r>
              <a:rPr lang="en-US" altLang="zh-CN" sz="3200" b="1" dirty="0">
                <a:solidFill>
                  <a:srgbClr val="FF0000"/>
                </a:solidFill>
              </a:rPr>
              <a:t>folium</a:t>
            </a:r>
            <a:r>
              <a:rPr lang="zh-CN" altLang="zh-CN" sz="3200" dirty="0"/>
              <a:t>。</a:t>
            </a:r>
            <a:endParaRPr lang="zh-CN" altLang="zh-CN" sz="3200" dirty="0"/>
          </a:p>
          <a:p>
            <a:pPr marL="0" indent="0">
              <a:buNone/>
            </a:pPr>
            <a:endParaRPr lang="zh-CN" altLang="zh-CN" sz="3200" dirty="0"/>
          </a:p>
        </p:txBody>
      </p:sp>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8 </a:t>
            </a:r>
            <a:endParaRPr lang="zh-CN" altLang="en-US" dirty="0">
              <a:solidFill>
                <a:schemeClr val="accent2"/>
              </a:solidFill>
            </a:endParaRPr>
          </a:p>
        </p:txBody>
      </p:sp>
      <p:sp>
        <p:nvSpPr>
          <p:cNvPr id="5" name="TextBox 4"/>
          <p:cNvSpPr txBox="1"/>
          <p:nvPr/>
        </p:nvSpPr>
        <p:spPr>
          <a:xfrm>
            <a:off x="1330766" y="44625"/>
            <a:ext cx="5415687"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8.3 </a:t>
            </a:r>
            <a:r>
              <a:rPr lang="zh-CN" altLang="en-US" sz="2800" dirty="0" smtClean="0">
                <a:solidFill>
                  <a:schemeClr val="accent2"/>
                </a:solidFill>
                <a:latin typeface="微软雅黑" panose="020B0503020204020204" pitchFamily="34" charset="-122"/>
                <a:ea typeface="微软雅黑" panose="020B0503020204020204" pitchFamily="34" charset="-122"/>
              </a:rPr>
              <a:t>数据获取与探索</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8</a:t>
            </a:r>
            <a:endParaRPr lang="zh-CN" altLang="en-US" dirty="0">
              <a:solidFill>
                <a:schemeClr val="accent2"/>
              </a:solidFill>
            </a:endParaRPr>
          </a:p>
        </p:txBody>
      </p:sp>
      <p:sp>
        <p:nvSpPr>
          <p:cNvPr id="5" name="TextBox 4"/>
          <p:cNvSpPr txBox="1"/>
          <p:nvPr/>
        </p:nvSpPr>
        <p:spPr>
          <a:xfrm>
            <a:off x="1330765" y="44625"/>
            <a:ext cx="5991751"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8.3.1 </a:t>
            </a:r>
            <a:r>
              <a:rPr lang="zh-CN" altLang="en-US" sz="2800" dirty="0" smtClean="0">
                <a:solidFill>
                  <a:schemeClr val="accent2"/>
                </a:solidFill>
                <a:latin typeface="微软雅黑" panose="020B0503020204020204" pitchFamily="34" charset="-122"/>
                <a:ea typeface="微软雅黑" panose="020B0503020204020204" pitchFamily="34" charset="-122"/>
              </a:rPr>
              <a:t>地理</a:t>
            </a:r>
            <a:r>
              <a:rPr lang="zh-CN" altLang="en-US" sz="2800" dirty="0">
                <a:solidFill>
                  <a:schemeClr val="accent2"/>
                </a:solidFill>
                <a:latin typeface="微软雅黑" panose="020B0503020204020204" pitchFamily="34" charset="-122"/>
                <a:ea typeface="微软雅黑" panose="020B0503020204020204" pitchFamily="34" charset="-122"/>
              </a:rPr>
              <a:t>信息可视化包</a:t>
            </a:r>
            <a:r>
              <a:rPr lang="en-US" altLang="zh-CN" sz="2800" dirty="0">
                <a:solidFill>
                  <a:schemeClr val="accent2"/>
                </a:solidFill>
                <a:latin typeface="微软雅黑" panose="020B0503020204020204" pitchFamily="34" charset="-122"/>
                <a:ea typeface="微软雅黑" panose="020B0503020204020204" pitchFamily="34" charset="-122"/>
              </a:rPr>
              <a:t>folium</a:t>
            </a:r>
            <a:r>
              <a:rPr lang="zh-CN" altLang="en-US" sz="2800" dirty="0">
                <a:solidFill>
                  <a:schemeClr val="accent2"/>
                </a:solidFill>
                <a:latin typeface="微软雅黑" panose="020B0503020204020204" pitchFamily="34" charset="-122"/>
                <a:ea typeface="微软雅黑" panose="020B0503020204020204" pitchFamily="34" charset="-122"/>
              </a:rPr>
              <a:t>安装</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2" name="矩形 1"/>
          <p:cNvSpPr/>
          <p:nvPr/>
        </p:nvSpPr>
        <p:spPr>
          <a:xfrm>
            <a:off x="842010" y="692785"/>
            <a:ext cx="10962005" cy="953135"/>
          </a:xfrm>
          <a:prstGeom prst="rect">
            <a:avLst/>
          </a:prstGeom>
        </p:spPr>
        <p:txBody>
          <a:bodyPr wrap="square">
            <a:spAutoFit/>
          </a:bodyPr>
          <a:lstStyle/>
          <a:p>
            <a:r>
              <a:rPr lang="en-US" altLang="zh-CN" sz="2400" dirty="0" smtClean="0"/>
              <a:t>    </a:t>
            </a:r>
            <a:r>
              <a:rPr lang="en-US" altLang="zh-CN" sz="2800" dirty="0" smtClean="0"/>
              <a:t>  </a:t>
            </a:r>
            <a:r>
              <a:rPr lang="zh-CN" altLang="zh-CN" sz="2800" dirty="0" smtClean="0"/>
              <a:t>地理</a:t>
            </a:r>
            <a:r>
              <a:rPr lang="zh-CN" altLang="zh-CN" sz="2800" dirty="0"/>
              <a:t>信息可视化包</a:t>
            </a:r>
            <a:r>
              <a:rPr lang="en-US" altLang="zh-CN" sz="2800" dirty="0"/>
              <a:t>folium</a:t>
            </a:r>
            <a:r>
              <a:rPr lang="zh-CN" altLang="zh-CN" sz="2800" dirty="0"/>
              <a:t>的安装，可以通过命令</a:t>
            </a:r>
            <a:r>
              <a:rPr lang="en-US" altLang="zh-CN" sz="2800" b="1" dirty="0">
                <a:solidFill>
                  <a:srgbClr val="FF0000"/>
                </a:solidFill>
              </a:rPr>
              <a:t>pip install folium</a:t>
            </a:r>
            <a:r>
              <a:rPr lang="zh-CN" altLang="zh-CN" sz="2800" dirty="0"/>
              <a:t>实现，如图</a:t>
            </a:r>
            <a:r>
              <a:rPr lang="en-US" altLang="zh-CN" sz="2800" dirty="0"/>
              <a:t>8-2</a:t>
            </a:r>
            <a:r>
              <a:rPr lang="zh-CN" altLang="zh-CN" sz="2800" dirty="0"/>
              <a:t>所示。</a:t>
            </a:r>
            <a:endParaRPr lang="zh-CN" altLang="zh-CN" sz="2800" dirty="0"/>
          </a:p>
        </p:txBody>
      </p:sp>
      <p:pic>
        <p:nvPicPr>
          <p:cNvPr id="5122" name="图片 55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1796" y="2053228"/>
            <a:ext cx="10325963" cy="236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450309" y="4725144"/>
            <a:ext cx="748923" cy="369332"/>
          </a:xfrm>
          <a:prstGeom prst="rect">
            <a:avLst/>
          </a:prstGeom>
        </p:spPr>
        <p:txBody>
          <a:bodyPr wrap="none">
            <a:spAutoFit/>
          </a:bodyPr>
          <a:lstStyle/>
          <a:p>
            <a:r>
              <a:rPr lang="zh-CN" altLang="zh-CN" dirty="0"/>
              <a:t>图</a:t>
            </a:r>
            <a:r>
              <a:rPr lang="en-US" altLang="zh-CN" dirty="0"/>
              <a:t>8-2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8 </a:t>
            </a:r>
            <a:endParaRPr lang="zh-CN" altLang="en-US" dirty="0">
              <a:solidFill>
                <a:schemeClr val="accent2"/>
              </a:solidFill>
            </a:endParaRPr>
          </a:p>
        </p:txBody>
      </p:sp>
      <p:sp>
        <p:nvSpPr>
          <p:cNvPr id="5" name="TextBox 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8.3.2 </a:t>
            </a:r>
            <a:r>
              <a:rPr lang="zh-CN" altLang="en-US" sz="2800" dirty="0" smtClean="0">
                <a:solidFill>
                  <a:schemeClr val="accent2"/>
                </a:solidFill>
                <a:latin typeface="微软雅黑" panose="020B0503020204020204" pitchFamily="34" charset="-122"/>
                <a:ea typeface="微软雅黑" panose="020B0503020204020204" pitchFamily="34" charset="-122"/>
              </a:rPr>
              <a:t>数据读取与地图可视化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97781" y="677009"/>
            <a:ext cx="11305256" cy="5077460"/>
          </a:xfrm>
          <a:prstGeom prst="rect">
            <a:avLst/>
          </a:prstGeom>
          <a:noFill/>
        </p:spPr>
        <p:txBody>
          <a:bodyPr wrap="square" rtlCol="0">
            <a:spAutoFit/>
          </a:bodyPr>
          <a:lstStyle/>
          <a:p>
            <a:r>
              <a:rPr lang="zh-CN" altLang="en-US" dirty="0"/>
              <a:t> </a:t>
            </a:r>
            <a:r>
              <a:rPr lang="zh-CN" altLang="en-US" dirty="0" smtClean="0"/>
              <a:t>       通过</a:t>
            </a:r>
            <a:r>
              <a:rPr lang="en-US" altLang="zh-CN" dirty="0"/>
              <a:t>Python</a:t>
            </a:r>
            <a:r>
              <a:rPr lang="zh-CN" altLang="en-US" dirty="0"/>
              <a:t>读取附一的任务数据和附件二的会员数据，利用</a:t>
            </a:r>
            <a:r>
              <a:rPr lang="en-US" altLang="zh-CN" dirty="0"/>
              <a:t>folium</a:t>
            </a:r>
            <a:r>
              <a:rPr lang="zh-CN" altLang="en-US" dirty="0"/>
              <a:t>包，依次将任务和会员位置绘制在地图上，其中</a:t>
            </a:r>
            <a:r>
              <a:rPr lang="zh-CN" altLang="en-US" b="1" dirty="0">
                <a:solidFill>
                  <a:srgbClr val="FF0000"/>
                </a:solidFill>
              </a:rPr>
              <a:t>黑色圆点表示任务</a:t>
            </a:r>
            <a:r>
              <a:rPr lang="zh-CN" altLang="en-US" dirty="0"/>
              <a:t>，</a:t>
            </a:r>
            <a:r>
              <a:rPr lang="zh-CN" altLang="en-US" b="1" dirty="0">
                <a:solidFill>
                  <a:srgbClr val="FF0000"/>
                </a:solidFill>
              </a:rPr>
              <a:t>红色圆圈点表示会员</a:t>
            </a:r>
            <a:r>
              <a:rPr lang="zh-CN" altLang="en-US" dirty="0"/>
              <a:t>。示例代码如下：</a:t>
            </a:r>
            <a:endParaRPr lang="zh-CN" altLang="en-US" dirty="0"/>
          </a:p>
          <a:p>
            <a:r>
              <a:rPr lang="en-US" altLang="zh-CN" dirty="0"/>
              <a:t>import pandas as </a:t>
            </a:r>
            <a:r>
              <a:rPr lang="en-US" altLang="zh-CN" dirty="0" err="1"/>
              <a:t>pd</a:t>
            </a:r>
            <a:endParaRPr lang="en-US" altLang="zh-CN" dirty="0"/>
          </a:p>
          <a:p>
            <a:r>
              <a:rPr lang="en-US" altLang="zh-CN" dirty="0"/>
              <a:t>A=</a:t>
            </a:r>
            <a:r>
              <a:rPr lang="en-US" altLang="zh-CN" dirty="0" err="1"/>
              <a:t>pd.read_excel</a:t>
            </a:r>
            <a:r>
              <a:rPr lang="en-US" altLang="zh-CN" dirty="0"/>
              <a:t>('</a:t>
            </a:r>
            <a:r>
              <a:rPr lang="zh-CN" altLang="en-US" dirty="0"/>
              <a:t>附件一：已结束项目任务数据</a:t>
            </a:r>
            <a:r>
              <a:rPr lang="en-US" altLang="zh-CN" dirty="0"/>
              <a:t>.</a:t>
            </a:r>
            <a:r>
              <a:rPr lang="en-US" altLang="zh-CN" dirty="0" err="1"/>
              <a:t>xls</a:t>
            </a:r>
            <a:r>
              <a:rPr lang="en-US" altLang="zh-CN" dirty="0"/>
              <a:t>') </a:t>
            </a:r>
            <a:endParaRPr lang="en-US" altLang="zh-CN" dirty="0"/>
          </a:p>
          <a:p>
            <a:r>
              <a:rPr lang="en-US" altLang="zh-CN" dirty="0"/>
              <a:t>B=</a:t>
            </a:r>
            <a:r>
              <a:rPr lang="en-US" altLang="zh-CN" dirty="0" err="1"/>
              <a:t>pd.read_excel</a:t>
            </a:r>
            <a:r>
              <a:rPr lang="en-US" altLang="zh-CN" dirty="0"/>
              <a:t>('</a:t>
            </a:r>
            <a:r>
              <a:rPr lang="zh-CN" altLang="en-US" dirty="0"/>
              <a:t>附件二：会员信息数据</a:t>
            </a:r>
            <a:r>
              <a:rPr lang="en-US" altLang="zh-CN" dirty="0"/>
              <a:t>.</a:t>
            </a:r>
            <a:r>
              <a:rPr lang="en-US" altLang="zh-CN" dirty="0" err="1"/>
              <a:t>xlsx</a:t>
            </a:r>
            <a:r>
              <a:rPr lang="en-US" altLang="zh-CN" dirty="0" smtClean="0"/>
              <a:t>')</a:t>
            </a:r>
            <a:endParaRPr lang="en-US" altLang="zh-CN" dirty="0"/>
          </a:p>
          <a:p>
            <a:r>
              <a:rPr lang="en-US" altLang="zh-CN" dirty="0"/>
              <a:t>#2.</a:t>
            </a:r>
            <a:r>
              <a:rPr lang="zh-CN" altLang="en-US" dirty="0"/>
              <a:t>导入地图可视化包</a:t>
            </a:r>
            <a:endParaRPr lang="zh-CN" altLang="en-US" dirty="0"/>
          </a:p>
          <a:p>
            <a:r>
              <a:rPr lang="en-US" altLang="zh-CN" dirty="0"/>
              <a:t>import folium as f</a:t>
            </a:r>
            <a:endParaRPr lang="en-US" altLang="zh-CN" dirty="0"/>
          </a:p>
          <a:p>
            <a:r>
              <a:rPr lang="en-US" altLang="zh-CN" dirty="0"/>
              <a:t>#</a:t>
            </a:r>
            <a:r>
              <a:rPr lang="zh-CN" altLang="en-US" dirty="0"/>
              <a:t>利用</a:t>
            </a:r>
            <a:r>
              <a:rPr lang="en-US" altLang="zh-CN" dirty="0"/>
              <a:t>map</a:t>
            </a:r>
            <a:r>
              <a:rPr lang="zh-CN" altLang="en-US" dirty="0"/>
              <a:t>函数创建地图，参数依次为地图中心位置（纬度，经度）、地图缩放大小、地理坐标系编码</a:t>
            </a:r>
            <a:endParaRPr lang="zh-CN" altLang="en-US" dirty="0"/>
          </a:p>
          <a:p>
            <a:r>
              <a:rPr lang="en-US" altLang="zh-CN" dirty="0"/>
              <a:t>M=</a:t>
            </a:r>
            <a:r>
              <a:rPr lang="en-US" altLang="zh-CN" dirty="0" err="1"/>
              <a:t>f.Map</a:t>
            </a:r>
            <a:r>
              <a:rPr lang="en-US" altLang="zh-CN" dirty="0"/>
              <a:t>([</a:t>
            </a:r>
            <a:r>
              <a:rPr lang="en-US" altLang="zh-CN" dirty="0" err="1"/>
              <a:t>A.iloc</a:t>
            </a:r>
            <a:r>
              <a:rPr lang="en-US" altLang="zh-CN" dirty="0"/>
              <a:t>[0,1],</a:t>
            </a:r>
            <a:r>
              <a:rPr lang="en-US" altLang="zh-CN" dirty="0" err="1"/>
              <a:t>A.iloc</a:t>
            </a:r>
            <a:r>
              <a:rPr lang="en-US" altLang="zh-CN" dirty="0"/>
              <a:t>[0,2]],</a:t>
            </a:r>
            <a:r>
              <a:rPr lang="en-US" altLang="zh-CN" dirty="0" err="1"/>
              <a:t>zoom_start</a:t>
            </a:r>
            <a:r>
              <a:rPr lang="en-US" altLang="zh-CN" dirty="0"/>
              <a:t>=14,crs='EPSG3857')</a:t>
            </a:r>
            <a:endParaRPr lang="en-US" altLang="zh-CN" dirty="0"/>
          </a:p>
          <a:p>
            <a:r>
              <a:rPr lang="en-US" altLang="zh-CN" dirty="0"/>
              <a:t>#</a:t>
            </a:r>
            <a:r>
              <a:rPr lang="zh-CN" altLang="en-US" dirty="0"/>
              <a:t>利用</a:t>
            </a:r>
            <a:r>
              <a:rPr lang="en-US" altLang="zh-CN" dirty="0"/>
              <a:t>Circle</a:t>
            </a:r>
            <a:r>
              <a:rPr lang="zh-CN" altLang="en-US" dirty="0"/>
              <a:t>函数在地图上画圆圈，参数依次为半径大小（单位：米）、圆心位置（纬度、经度）、颜色</a:t>
            </a:r>
            <a:r>
              <a:rPr lang="en-US" altLang="zh-CN" dirty="0"/>
              <a:t>…</a:t>
            </a:r>
            <a:endParaRPr lang="en-US" altLang="zh-CN" dirty="0"/>
          </a:p>
          <a:p>
            <a:r>
              <a:rPr lang="en-US" altLang="zh-CN" dirty="0"/>
              <a:t>for t in range(</a:t>
            </a:r>
            <a:r>
              <a:rPr lang="en-US" altLang="zh-CN" dirty="0" err="1"/>
              <a:t>len</a:t>
            </a:r>
            <a:r>
              <a:rPr lang="en-US" altLang="zh-CN" dirty="0"/>
              <a:t>(A)): </a:t>
            </a:r>
            <a:endParaRPr lang="en-US" altLang="zh-CN" dirty="0"/>
          </a:p>
          <a:p>
            <a:r>
              <a:rPr lang="en-US" altLang="zh-CN" dirty="0"/>
              <a:t>   </a:t>
            </a:r>
            <a:r>
              <a:rPr lang="en-US" altLang="zh-CN" dirty="0" smtClean="0"/>
              <a:t>  </a:t>
            </a:r>
            <a:r>
              <a:rPr lang="en-US" altLang="zh-CN" dirty="0" err="1" smtClean="0"/>
              <a:t>f.Circle</a:t>
            </a:r>
            <a:r>
              <a:rPr lang="en-US" altLang="zh-CN" dirty="0" smtClean="0"/>
              <a:t>(radius=50</a:t>
            </a:r>
            <a:r>
              <a:rPr lang="en-US" altLang="zh-CN" dirty="0"/>
              <a:t>, location=[</a:t>
            </a:r>
            <a:r>
              <a:rPr lang="en-US" altLang="zh-CN" dirty="0" err="1"/>
              <a:t>A.iloc</a:t>
            </a:r>
            <a:r>
              <a:rPr lang="en-US" altLang="zh-CN" dirty="0"/>
              <a:t>[t,1],</a:t>
            </a:r>
            <a:r>
              <a:rPr lang="en-US" altLang="zh-CN" dirty="0" err="1"/>
              <a:t>A.iloc</a:t>
            </a:r>
            <a:r>
              <a:rPr lang="en-US" altLang="zh-CN" dirty="0"/>
              <a:t>[t,2]], color='black', </a:t>
            </a:r>
            <a:endParaRPr lang="en-US" altLang="zh-CN" dirty="0"/>
          </a:p>
          <a:p>
            <a:r>
              <a:rPr lang="en-US" altLang="zh-CN" dirty="0" smtClean="0"/>
              <a:t>                  fill=True</a:t>
            </a:r>
            <a:r>
              <a:rPr lang="en-US" altLang="zh-CN" dirty="0"/>
              <a:t>, </a:t>
            </a:r>
            <a:r>
              <a:rPr lang="en-US" altLang="zh-CN" dirty="0" err="1"/>
              <a:t>fill_color</a:t>
            </a:r>
            <a:r>
              <a:rPr lang="en-US" altLang="zh-CN" dirty="0"/>
              <a:t>='black').</a:t>
            </a:r>
            <a:r>
              <a:rPr lang="en-US" altLang="zh-CN" dirty="0" err="1"/>
              <a:t>add_to</a:t>
            </a:r>
            <a:r>
              <a:rPr lang="en-US" altLang="zh-CN" dirty="0"/>
              <a:t>(M)</a:t>
            </a:r>
            <a:endParaRPr lang="en-US" altLang="zh-CN" dirty="0"/>
          </a:p>
          <a:p>
            <a:r>
              <a:rPr lang="en-US" altLang="zh-CN" dirty="0"/>
              <a:t>for t in range(</a:t>
            </a:r>
            <a:r>
              <a:rPr lang="en-US" altLang="zh-CN" dirty="0" err="1"/>
              <a:t>len</a:t>
            </a:r>
            <a:r>
              <a:rPr lang="en-US" altLang="zh-CN" dirty="0"/>
              <a:t>(B)): </a:t>
            </a:r>
            <a:endParaRPr lang="en-US" altLang="zh-CN" dirty="0"/>
          </a:p>
          <a:p>
            <a:r>
              <a:rPr lang="en-US" altLang="zh-CN" dirty="0"/>
              <a:t>   </a:t>
            </a:r>
            <a:r>
              <a:rPr lang="en-US" altLang="zh-CN" dirty="0" smtClean="0"/>
              <a:t>  </a:t>
            </a:r>
            <a:r>
              <a:rPr lang="en-US" altLang="zh-CN" dirty="0" err="1" smtClean="0"/>
              <a:t>f.Circle</a:t>
            </a:r>
            <a:r>
              <a:rPr lang="en-US" altLang="zh-CN" dirty="0" smtClean="0"/>
              <a:t>(radius=50</a:t>
            </a:r>
            <a:r>
              <a:rPr lang="en-US" altLang="zh-CN" dirty="0"/>
              <a:t>, location=[</a:t>
            </a:r>
            <a:r>
              <a:rPr lang="en-US" altLang="zh-CN" dirty="0" err="1"/>
              <a:t>B.iloc</a:t>
            </a:r>
            <a:r>
              <a:rPr lang="en-US" altLang="zh-CN" dirty="0"/>
              <a:t>[t,1],</a:t>
            </a:r>
            <a:r>
              <a:rPr lang="en-US" altLang="zh-CN" dirty="0" err="1"/>
              <a:t>B.iloc</a:t>
            </a:r>
            <a:r>
              <a:rPr lang="en-US" altLang="zh-CN" dirty="0"/>
              <a:t>[t,2]], color='red', </a:t>
            </a:r>
            <a:endParaRPr lang="en-US" altLang="zh-CN" dirty="0"/>
          </a:p>
          <a:p>
            <a:r>
              <a:rPr lang="en-US" altLang="zh-CN" dirty="0" smtClean="0"/>
              <a:t>                 fill=True</a:t>
            </a:r>
            <a:r>
              <a:rPr lang="en-US" altLang="zh-CN" dirty="0"/>
              <a:t>, </a:t>
            </a:r>
            <a:r>
              <a:rPr lang="en-US" altLang="zh-CN" dirty="0" err="1"/>
              <a:t>fill_color</a:t>
            </a:r>
            <a:r>
              <a:rPr lang="en-US" altLang="zh-CN" dirty="0"/>
              <a:t>='red').</a:t>
            </a:r>
            <a:r>
              <a:rPr lang="en-US" altLang="zh-CN" dirty="0" err="1"/>
              <a:t>add_to</a:t>
            </a:r>
            <a:r>
              <a:rPr lang="en-US" altLang="zh-CN" dirty="0"/>
              <a:t>(M</a:t>
            </a:r>
            <a:r>
              <a:rPr lang="en-US" altLang="zh-CN" dirty="0" smtClean="0"/>
              <a:t>)</a:t>
            </a:r>
            <a:endParaRPr lang="en-US" altLang="zh-CN" dirty="0"/>
          </a:p>
          <a:p>
            <a:r>
              <a:rPr lang="en-US" altLang="zh-CN" dirty="0"/>
              <a:t>#3.</a:t>
            </a:r>
            <a:r>
              <a:rPr lang="zh-CN" altLang="en-US" dirty="0"/>
              <a:t>保存地图，</a:t>
            </a:r>
            <a:r>
              <a:rPr lang="en-US" altLang="zh-CN" dirty="0"/>
              <a:t>html</a:t>
            </a:r>
            <a:r>
              <a:rPr lang="zh-CN" altLang="en-US" dirty="0"/>
              <a:t>文件，可以在浏览器打开，比如</a:t>
            </a:r>
            <a:r>
              <a:rPr lang="en-US" altLang="zh-CN" dirty="0"/>
              <a:t>360</a:t>
            </a:r>
            <a:r>
              <a:rPr lang="zh-CN" altLang="en-US" dirty="0"/>
              <a:t>极速浏览器  </a:t>
            </a:r>
            <a:endParaRPr lang="zh-CN" altLang="en-US" dirty="0"/>
          </a:p>
          <a:p>
            <a:r>
              <a:rPr lang="en-US" altLang="zh-CN" dirty="0" err="1"/>
              <a:t>M.save</a:t>
            </a:r>
            <a:r>
              <a:rPr lang="en-US" altLang="zh-CN" dirty="0"/>
              <a:t>('f.html')</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51f6d6cf-3220-40a6-ad27-546c2f589e1a}"/>
  <p:tag name="TABLE_ENDDRAG_ORIGIN_RECT" val="922*396"/>
  <p:tag name="TABLE_ENDDRAG_RECT" val="8*118*922*396"/>
</p:tagLst>
</file>

<file path=ppt/tags/tag2.xml><?xml version="1.0" encoding="utf-8"?>
<p:tagLst xmlns:p="http://schemas.openxmlformats.org/presentationml/2006/main">
  <p:tag name="KSO_WPP_MARK_KEY" val="7c0732f1-ad8f-451a-9ddf-8dddcc48b1bc"/>
  <p:tag name="COMMONDATA" val="eyJoZGlkIjoiMWUzZWE4ZWJjMWJjNGIwOThhYjNkNTQ5NjM3ODEzODEifQ=="/>
</p:tagLst>
</file>

<file path=ppt/theme/theme1.xml><?xml version="1.0" encoding="utf-8"?>
<a:theme xmlns:a="http://schemas.openxmlformats.org/drawingml/2006/main" name="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18195</Words>
  <Application>WPS 演示</Application>
  <PresentationFormat>自定义</PresentationFormat>
  <Paragraphs>1035</Paragraphs>
  <Slides>49</Slides>
  <Notes>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49</vt:i4>
      </vt:variant>
    </vt:vector>
  </HeadingPairs>
  <TitlesOfParts>
    <vt:vector size="64" baseType="lpstr">
      <vt:lpstr>Arial</vt:lpstr>
      <vt:lpstr>宋体</vt:lpstr>
      <vt:lpstr>Wingdings</vt:lpstr>
      <vt:lpstr>微软雅黑</vt:lpstr>
      <vt:lpstr>仿宋_GB2312</vt:lpstr>
      <vt:lpstr>仿宋</vt:lpstr>
      <vt:lpstr>Calibri</vt:lpstr>
      <vt:lpstr>Calibri</vt:lpstr>
      <vt:lpstr>方正卡通简体</vt:lpstr>
      <vt:lpstr>方正中等线简体</vt:lpstr>
      <vt:lpstr>Segoe Print</vt:lpstr>
      <vt:lpstr>Times New Roman</vt:lpstr>
      <vt:lpstr>Arial Unicode MS</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 8.4.1 指标设计 </vt:lpstr>
      <vt:lpstr> 8.4.2  指标计算方法 </vt:lpstr>
      <vt:lpstr> 8.4.2  指标计算方法 </vt:lpstr>
      <vt:lpstr> 8.4.3  程序实现 </vt:lpstr>
      <vt:lpstr> 8.4.3.1  Z1~Z5的计算 </vt:lpstr>
      <vt:lpstr> 8.4.3.1  Z1~Z5的计算 </vt:lpstr>
      <vt:lpstr>8.4.3.1  Z1~Z5的计算</vt:lpstr>
      <vt:lpstr>8.4.3.1  Z1~Z5的计算</vt:lpstr>
      <vt:lpstr>8.4.3.1  Z1~Z5的计算</vt:lpstr>
      <vt:lpstr>8.4.3.1  Z1~Z5的计算</vt:lpstr>
      <vt:lpstr>8.4.3.1  Z1~Z5的计算</vt:lpstr>
      <vt:lpstr>8.4.3.2  Z6~Z12的计算</vt:lpstr>
      <vt:lpstr>8.4.3.2  Z6~Z12的计算</vt:lpstr>
      <vt:lpstr>8.4.3.3  所有指标的计算</vt:lpstr>
      <vt:lpstr>8.4.3.3  所有指标的计算</vt:lpstr>
      <vt:lpstr>8.4.3.3  所有指标的计算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商业融资计划书</dc:title>
  <dc:creator>第一PPT</dc:creator>
  <cp:keywords>www.1ppt.com</cp:keywords>
  <cp:lastModifiedBy>罗</cp:lastModifiedBy>
  <cp:revision>1609</cp:revision>
  <dcterms:created xsi:type="dcterms:W3CDTF">2013-01-25T01:44:00Z</dcterms:created>
  <dcterms:modified xsi:type="dcterms:W3CDTF">2023-06-02T13:55:39Z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70AEFE84CD984EB98D9C4217D5E6496B_12</vt:lpwstr>
  </property>
</Properties>
</file>