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828" r:id="rId2"/>
    <p:sldId id="960" r:id="rId3"/>
    <p:sldId id="953" r:id="rId4"/>
    <p:sldId id="954" r:id="rId5"/>
    <p:sldId id="956" r:id="rId6"/>
    <p:sldId id="958" r:id="rId7"/>
    <p:sldId id="959" r:id="rId8"/>
    <p:sldId id="961" r:id="rId9"/>
    <p:sldId id="962" r:id="rId10"/>
    <p:sldId id="963" r:id="rId11"/>
    <p:sldId id="964" r:id="rId12"/>
    <p:sldId id="965" r:id="rId13"/>
    <p:sldId id="966" r:id="rId14"/>
    <p:sldId id="967" r:id="rId15"/>
    <p:sldId id="968" r:id="rId16"/>
    <p:sldId id="969" r:id="rId17"/>
    <p:sldId id="970" r:id="rId18"/>
    <p:sldId id="971" r:id="rId19"/>
    <p:sldId id="972" r:id="rId20"/>
    <p:sldId id="973" r:id="rId21"/>
    <p:sldId id="974" r:id="rId22"/>
    <p:sldId id="975" r:id="rId23"/>
    <p:sldId id="976" r:id="rId24"/>
    <p:sldId id="977" r:id="rId25"/>
    <p:sldId id="978" r:id="rId26"/>
    <p:sldId id="979" r:id="rId27"/>
    <p:sldId id="980" r:id="rId28"/>
    <p:sldId id="981" r:id="rId29"/>
    <p:sldId id="982" r:id="rId30"/>
    <p:sldId id="983" r:id="rId31"/>
    <p:sldId id="985" r:id="rId32"/>
    <p:sldId id="986" r:id="rId33"/>
    <p:sldId id="984" r:id="rId34"/>
  </p:sldIdLst>
  <p:sldSz cx="12196763"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尚佳"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7DCF1"/>
    <a:srgbClr val="0DC2D5"/>
    <a:srgbClr val="006BBC"/>
    <a:srgbClr val="00AAA2"/>
    <a:srgbClr val="EFEFEF"/>
    <a:srgbClr val="FFFFFF"/>
    <a:srgbClr val="F0F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85" autoAdjust="0"/>
    <p:restoredTop sz="94270" autoAdjust="0"/>
  </p:normalViewPr>
  <p:slideViewPr>
    <p:cSldViewPr snapToObjects="1">
      <p:cViewPr varScale="1">
        <p:scale>
          <a:sx n="86" d="100"/>
          <a:sy n="86" d="100"/>
        </p:scale>
        <p:origin x="624" y="62"/>
      </p:cViewPr>
      <p:guideLst>
        <p:guide orient="horz" pos="2143"/>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t>2020/12/1</a:t>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15</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33571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53231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17</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74419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9345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19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027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20</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17864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97557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4692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29680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58450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25</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11255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67437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27</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66237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29928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29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78595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30</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50504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31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69455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32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96067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33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10869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89" y="13494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t>‹#›</a:t>
            </a:fld>
            <a:endParaRPr lang="zh-CN" altLang="en-US" sz="1700" dirty="0">
              <a:solidFill>
                <a:schemeClr val="accent2"/>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a:t>单击此处编辑母版标题样式</a:t>
            </a:r>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40" y="6309320"/>
            <a:ext cx="91809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advTm="9437"/>
    </mc:Choice>
    <mc:Fallback xmlns="">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irrors.tuna.tsinghua.edu.cn/anaconda/pkgs/fre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10.1 </a:t>
            </a:r>
            <a:r>
              <a:rPr lang="zh-CN" altLang="en-US" sz="2800" dirty="0">
                <a:solidFill>
                  <a:schemeClr val="accent2"/>
                </a:solidFill>
                <a:latin typeface="微软雅黑" panose="020B0503020204020204" pitchFamily="34" charset="-122"/>
                <a:ea typeface="微软雅黑" panose="020B0503020204020204" pitchFamily="34" charset="-122"/>
              </a:rPr>
              <a:t>背景介绍</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72393" y="1111352"/>
            <a:ext cx="9890484" cy="518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r>
              <a:rPr lang="zh-CN" altLang="zh-CN" sz="2200" dirty="0"/>
              <a:t>文本情感分析也称为倾向性分析或意见挖掘，是指运用计算机技术、自然语言处理和文本挖掘等技术来提取原文本数据中蕴含的主观信息，简而言之，文本情感分析就是判断一个文本数据中所表达的态度，如积极的或消极的等等。文本情感分析中数据集的来源十分广泛，其中包括网页、微博评论、博客、网络新闻、网上讨论群和社交网站等。本章主要以新浪微博数据为案例，也适合其他比如商品评论、贴吧讨论等等类型数据。</a:t>
            </a:r>
          </a:p>
          <a:p>
            <a:r>
              <a:rPr lang="zh-CN" altLang="zh-CN" sz="2200" dirty="0"/>
              <a:t>本案例中所采用的新浪微博数据集（网上搜集、作者不详）来源于网上的</a:t>
            </a:r>
            <a:r>
              <a:rPr lang="en-US" altLang="zh-CN" sz="2200" dirty="0"/>
              <a:t>GitHub</a:t>
            </a:r>
            <a:r>
              <a:rPr lang="zh-CN" altLang="zh-CN" sz="2200" dirty="0"/>
              <a:t>社区，有微博</a:t>
            </a:r>
            <a:r>
              <a:rPr lang="en-US" altLang="zh-CN" sz="2200" dirty="0"/>
              <a:t>10 </a:t>
            </a:r>
            <a:r>
              <a:rPr lang="zh-CN" altLang="zh-CN" sz="2200" dirty="0"/>
              <a:t>万多条，都带有情感标注，正负向评论约各</a:t>
            </a:r>
            <a:r>
              <a:rPr lang="en-US" altLang="zh-CN" sz="2200" dirty="0"/>
              <a:t> 5 </a:t>
            </a:r>
            <a:r>
              <a:rPr lang="zh-CN" altLang="zh-CN" sz="2200" dirty="0"/>
              <a:t>万条，用来做情感分析的数据集。</a:t>
            </a:r>
          </a:p>
          <a:p>
            <a:r>
              <a:rPr lang="zh-CN" altLang="zh-CN" sz="2200" dirty="0"/>
              <a:t>问题：对这</a:t>
            </a:r>
            <a:r>
              <a:rPr lang="en-US" altLang="zh-CN" sz="2200" dirty="0"/>
              <a:t>12</a:t>
            </a:r>
            <a:r>
              <a:rPr lang="zh-CN" altLang="zh-CN" sz="2200" dirty="0"/>
              <a:t>万左右的微博数据集进行分词、去除停用词、转化词向量等预处理步骤，按照</a:t>
            </a:r>
            <a:r>
              <a:rPr lang="en-US" altLang="zh-CN" sz="2200" dirty="0"/>
              <a:t>80%</a:t>
            </a:r>
            <a:r>
              <a:rPr lang="zh-CN" altLang="zh-CN" sz="2200" dirty="0"/>
              <a:t>训练、</a:t>
            </a:r>
            <a:r>
              <a:rPr lang="en-US" altLang="zh-CN" sz="2200" dirty="0"/>
              <a:t>20%</a:t>
            </a:r>
            <a:r>
              <a:rPr lang="zh-CN" altLang="zh-CN" sz="2200" dirty="0"/>
              <a:t>测试进行随机划分，构建基于微博情感分析识别模型，计算模型的实际预测准确率，为实际应用提供一定的参考价值。</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10.3.2 </a:t>
            </a:r>
            <a:r>
              <a:rPr lang="zh-CN" altLang="en-US" sz="2800" dirty="0">
                <a:solidFill>
                  <a:schemeClr val="accent2"/>
                </a:solidFill>
                <a:latin typeface="微软雅黑" panose="020B0503020204020204" pitchFamily="34" charset="-122"/>
                <a:ea typeface="微软雅黑" panose="020B0503020204020204" pitchFamily="34" charset="-122"/>
              </a:rPr>
              <a:t>分词</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588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zh-CN" altLang="zh-CN" sz="2000" dirty="0"/>
              <a:t>（</a:t>
            </a:r>
            <a:r>
              <a:rPr lang="en-US" altLang="zh-CN" sz="2000" dirty="0"/>
              <a:t>4</a:t>
            </a:r>
            <a:r>
              <a:rPr lang="zh-CN" altLang="zh-CN" sz="2000" dirty="0"/>
              <a:t>）安装</a:t>
            </a:r>
            <a:r>
              <a:rPr lang="en-US" altLang="zh-CN" sz="2000" dirty="0" err="1"/>
              <a:t>jieba</a:t>
            </a:r>
            <a:r>
              <a:rPr lang="zh-CN" altLang="zh-CN" sz="2000" dirty="0"/>
              <a:t>库完成，后面用到的比如</a:t>
            </a:r>
            <a:r>
              <a:rPr lang="en-US" altLang="zh-CN" sz="2000" dirty="0" err="1"/>
              <a:t>wordcloud</a:t>
            </a:r>
            <a:r>
              <a:rPr lang="zh-CN" altLang="zh-CN" sz="2000" dirty="0"/>
              <a:t>等第三方库也可以用该方法安装在建立的</a:t>
            </a:r>
            <a:r>
              <a:rPr lang="en-US" altLang="zh-CN" sz="2000" dirty="0" err="1"/>
              <a:t>tensorflow</a:t>
            </a:r>
            <a:r>
              <a:rPr lang="zh-CN" altLang="zh-CN" sz="2000" dirty="0"/>
              <a:t>环境中，把上面第三个步骤的</a:t>
            </a:r>
            <a:r>
              <a:rPr lang="en-US" altLang="zh-CN" sz="2000" dirty="0"/>
              <a:t>pip install </a:t>
            </a:r>
            <a:r>
              <a:rPr lang="en-US" altLang="zh-CN" sz="2000" dirty="0" err="1"/>
              <a:t>jieba</a:t>
            </a:r>
            <a:r>
              <a:rPr lang="zh-CN" altLang="zh-CN" sz="2000" dirty="0"/>
              <a:t>代码的</a:t>
            </a:r>
            <a:r>
              <a:rPr lang="en-US" altLang="zh-CN" sz="2000" dirty="0" err="1"/>
              <a:t>jieba</a:t>
            </a:r>
            <a:r>
              <a:rPr lang="zh-CN" altLang="zh-CN" sz="2000" dirty="0"/>
              <a:t>换成其他比如</a:t>
            </a:r>
            <a:r>
              <a:rPr lang="en-US" altLang="zh-CN" sz="2000" dirty="0" err="1"/>
              <a:t>wordcloud</a:t>
            </a:r>
            <a:r>
              <a:rPr lang="zh-CN" altLang="zh-CN" sz="2000" dirty="0"/>
              <a:t>即可。最后本书用的</a:t>
            </a:r>
            <a:r>
              <a:rPr lang="en-US" altLang="zh-CN" sz="2000" dirty="0" err="1"/>
              <a:t>spyder</a:t>
            </a:r>
            <a:r>
              <a:rPr lang="zh-CN" altLang="zh-CN" sz="2000" dirty="0"/>
              <a:t>也需要安装在该</a:t>
            </a:r>
            <a:r>
              <a:rPr lang="en-US" altLang="zh-CN" sz="2000" dirty="0" err="1"/>
              <a:t>tensorflow</a:t>
            </a:r>
            <a:r>
              <a:rPr lang="zh-CN" altLang="zh-CN" sz="2000" dirty="0"/>
              <a:t>环境中。</a:t>
            </a:r>
          </a:p>
          <a:p>
            <a:pPr>
              <a:buNone/>
            </a:pPr>
            <a:r>
              <a:rPr lang="en-US" altLang="zh-CN" sz="2000" dirty="0" err="1"/>
              <a:t>Jieba</a:t>
            </a:r>
            <a:r>
              <a:rPr lang="zh-CN" altLang="zh-CN" sz="2000" dirty="0"/>
              <a:t>库已经按照完毕，接下来应用该库进行分词。</a:t>
            </a:r>
            <a:r>
              <a:rPr lang="en-US" altLang="zh-CN" sz="2000" dirty="0" err="1"/>
              <a:t>jieba</a:t>
            </a:r>
            <a:r>
              <a:rPr lang="zh-CN" altLang="zh-CN" sz="2000" dirty="0"/>
              <a:t>分词的三种模式：</a:t>
            </a:r>
          </a:p>
          <a:p>
            <a:pPr>
              <a:buNone/>
            </a:pPr>
            <a:r>
              <a:rPr lang="zh-CN" altLang="zh-CN" sz="2000" dirty="0"/>
              <a:t>（</a:t>
            </a:r>
            <a:r>
              <a:rPr lang="en-US" altLang="zh-CN" sz="2000" dirty="0"/>
              <a:t>1</a:t>
            </a:r>
            <a:r>
              <a:rPr lang="zh-CN" altLang="zh-CN" sz="2000" dirty="0"/>
              <a:t>）精确模式：把文本精确的分开，不存在冗余单词</a:t>
            </a:r>
            <a:r>
              <a:rPr lang="en-US" altLang="zh-CN" sz="2000" dirty="0"/>
              <a:t>, </a:t>
            </a:r>
            <a:r>
              <a:rPr lang="zh-CN" altLang="zh-CN" sz="2000" dirty="0"/>
              <a:t>该模式适合文本分析</a:t>
            </a:r>
            <a:r>
              <a:rPr lang="en-US" altLang="zh-CN" sz="2000" dirty="0"/>
              <a:t>;</a:t>
            </a:r>
            <a:endParaRPr lang="zh-CN" altLang="zh-CN" sz="2000" dirty="0"/>
          </a:p>
          <a:p>
            <a:pPr>
              <a:buNone/>
            </a:pPr>
            <a:r>
              <a:rPr lang="zh-CN" altLang="zh-CN" sz="2000" dirty="0"/>
              <a:t>（</a:t>
            </a:r>
            <a:r>
              <a:rPr lang="en-US" altLang="zh-CN" sz="2000" dirty="0"/>
              <a:t>2</a:t>
            </a:r>
            <a:r>
              <a:rPr lang="zh-CN" altLang="zh-CN" sz="2000" dirty="0"/>
              <a:t>）全模式：把文本中所有可能的词语都扫描出来，有冗余，速度快但不能解决歧义；</a:t>
            </a:r>
          </a:p>
          <a:p>
            <a:pPr>
              <a:buNone/>
            </a:pPr>
            <a:r>
              <a:rPr lang="zh-CN" altLang="zh-CN" sz="2000" dirty="0"/>
              <a:t>（</a:t>
            </a:r>
            <a:r>
              <a:rPr lang="en-US" altLang="zh-CN" sz="2000" dirty="0"/>
              <a:t>3</a:t>
            </a:r>
            <a:r>
              <a:rPr lang="zh-CN" altLang="zh-CN" sz="2000" dirty="0"/>
              <a:t>）搜索引擎模式：在精确模式基础上，对长词再次切分，提高召回率，该模式适合用于搜索引擎分词</a:t>
            </a:r>
            <a:r>
              <a:rPr lang="en-US" altLang="zh-CN" sz="2000" dirty="0"/>
              <a:t>.</a:t>
            </a:r>
            <a:endParaRPr lang="zh-CN" altLang="zh-CN" sz="2000" dirty="0"/>
          </a:p>
          <a:p>
            <a:pPr>
              <a:buNone/>
            </a:pPr>
            <a:r>
              <a:rPr lang="en-US" altLang="zh-CN" sz="2000" dirty="0"/>
              <a:t> </a:t>
            </a:r>
            <a:r>
              <a:rPr lang="en-US" altLang="zh-CN" sz="2000" dirty="0" err="1"/>
              <a:t>jieba.cut</a:t>
            </a:r>
            <a:r>
              <a:rPr lang="en-US" altLang="zh-CN" sz="2000" dirty="0"/>
              <a:t>(</a:t>
            </a:r>
            <a:r>
              <a:rPr lang="en-US" altLang="zh-CN" sz="2000" dirty="0" err="1"/>
              <a:t>s,cut_all,HMM</a:t>
            </a:r>
            <a:r>
              <a:rPr lang="en-US" altLang="zh-CN" sz="2000" dirty="0"/>
              <a:t>) </a:t>
            </a:r>
            <a:r>
              <a:rPr lang="zh-CN" altLang="zh-CN" sz="2000" dirty="0"/>
              <a:t>方法其输入参数的表示意思是</a:t>
            </a:r>
            <a:r>
              <a:rPr lang="en-US" altLang="zh-CN" sz="2000" dirty="0"/>
              <a:t>: </a:t>
            </a:r>
            <a:endParaRPr lang="zh-CN" altLang="zh-CN" sz="2000" dirty="0"/>
          </a:p>
          <a:p>
            <a:pPr>
              <a:buNone/>
            </a:pPr>
            <a:r>
              <a:rPr lang="zh-CN" altLang="zh-CN" sz="2000" dirty="0"/>
              <a:t>（</a:t>
            </a:r>
            <a:r>
              <a:rPr lang="en-US" altLang="zh-CN" sz="2000" dirty="0"/>
              <a:t>1</a:t>
            </a:r>
            <a:r>
              <a:rPr lang="zh-CN" altLang="zh-CN" sz="2000" dirty="0"/>
              <a:t>）</a:t>
            </a:r>
            <a:r>
              <a:rPr lang="en-US" altLang="zh-CN" sz="2000" dirty="0"/>
              <a:t>s</a:t>
            </a:r>
            <a:r>
              <a:rPr lang="zh-CN" altLang="zh-CN" sz="2000" dirty="0"/>
              <a:t>表示需要分词的字符串；</a:t>
            </a:r>
          </a:p>
          <a:p>
            <a:pPr>
              <a:buNone/>
            </a:pPr>
            <a:r>
              <a:rPr lang="zh-CN" altLang="zh-CN" sz="2000" dirty="0"/>
              <a:t>（</a:t>
            </a:r>
            <a:r>
              <a:rPr lang="en-US" altLang="zh-CN" sz="2000" dirty="0"/>
              <a:t>2</a:t>
            </a:r>
            <a:r>
              <a:rPr lang="zh-CN" altLang="zh-CN" sz="2000" dirty="0"/>
              <a:t>）</a:t>
            </a:r>
            <a:r>
              <a:rPr lang="en-US" altLang="zh-CN" sz="2000" dirty="0" err="1"/>
              <a:t>cut_all</a:t>
            </a:r>
            <a:r>
              <a:rPr lang="en-US" altLang="zh-CN" sz="2000" dirty="0"/>
              <a:t> </a:t>
            </a:r>
            <a:r>
              <a:rPr lang="zh-CN" altLang="zh-CN" sz="2000" dirty="0"/>
              <a:t>参数用来控制是否采用全模式，</a:t>
            </a:r>
            <a:r>
              <a:rPr lang="en-US" altLang="zh-CN" sz="2000" dirty="0" err="1"/>
              <a:t>cut_all</a:t>
            </a:r>
            <a:r>
              <a:rPr lang="en-US" altLang="zh-CN" sz="2000" dirty="0"/>
              <a:t> = True</a:t>
            </a:r>
            <a:r>
              <a:rPr lang="zh-CN" altLang="zh-CN" sz="2000" dirty="0"/>
              <a:t>，表示用全模式；</a:t>
            </a:r>
          </a:p>
          <a:p>
            <a:pPr>
              <a:buNone/>
            </a:pPr>
            <a:r>
              <a:rPr lang="zh-CN" altLang="zh-CN" sz="2000" dirty="0"/>
              <a:t>（</a:t>
            </a:r>
            <a:r>
              <a:rPr lang="en-US" altLang="zh-CN" sz="2000" dirty="0"/>
              <a:t>3</a:t>
            </a:r>
            <a:r>
              <a:rPr lang="zh-CN" altLang="zh-CN" sz="2000" dirty="0"/>
              <a:t>）</a:t>
            </a:r>
            <a:r>
              <a:rPr lang="en-US" altLang="zh-CN" sz="2000" dirty="0"/>
              <a:t>HMM </a:t>
            </a:r>
            <a:r>
              <a:rPr lang="zh-CN" altLang="zh-CN" sz="2000" dirty="0"/>
              <a:t>参数用来控制是否使用</a:t>
            </a:r>
            <a:r>
              <a:rPr lang="en-US" altLang="zh-CN" sz="2000" dirty="0"/>
              <a:t> HMM </a:t>
            </a:r>
            <a:r>
              <a:rPr lang="zh-CN" altLang="zh-CN" sz="2000" dirty="0"/>
              <a:t>模型返回一个列表类型的分词结果，</a:t>
            </a:r>
            <a:r>
              <a:rPr lang="en-US" altLang="zh-CN" sz="2000" i="1" dirty="0"/>
              <a:t>HMM</a:t>
            </a:r>
            <a:r>
              <a:rPr lang="en-US" altLang="zh-CN" sz="2000" dirty="0"/>
              <a:t>=False</a:t>
            </a:r>
            <a:r>
              <a:rPr lang="zh-CN" altLang="zh-CN" sz="2000" dirty="0"/>
              <a:t>表示不使用。</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10.3.2 </a:t>
            </a:r>
            <a:r>
              <a:rPr lang="zh-CN" altLang="en-US" sz="2800" dirty="0">
                <a:solidFill>
                  <a:schemeClr val="accent2"/>
                </a:solidFill>
                <a:latin typeface="微软雅黑" panose="020B0503020204020204" pitchFamily="34" charset="-122"/>
                <a:ea typeface="微软雅黑" panose="020B0503020204020204" pitchFamily="34" charset="-122"/>
              </a:rPr>
              <a:t>分词</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nSpc>
                <a:spcPts val="1600"/>
              </a:lnSpc>
              <a:buNone/>
            </a:pPr>
            <a:r>
              <a:rPr lang="zh-CN" altLang="zh-CN" sz="1600" dirty="0"/>
              <a:t>一般情况，采用默认的</a:t>
            </a:r>
            <a:r>
              <a:rPr lang="en-US" altLang="zh-CN" sz="1600" dirty="0" err="1"/>
              <a:t>jieba.cut</a:t>
            </a:r>
            <a:r>
              <a:rPr lang="en-US" altLang="zh-CN" sz="1600" dirty="0"/>
              <a:t>(s)</a:t>
            </a:r>
            <a:r>
              <a:rPr lang="zh-CN" altLang="zh-CN" sz="1600" dirty="0"/>
              <a:t>精确模式即可，示例代码如下：</a:t>
            </a:r>
          </a:p>
          <a:p>
            <a:pPr>
              <a:lnSpc>
                <a:spcPts val="1600"/>
              </a:lnSpc>
              <a:buNone/>
            </a:pPr>
            <a:r>
              <a:rPr lang="en-US" altLang="zh-CN" sz="1600" dirty="0"/>
              <a:t>import </a:t>
            </a:r>
            <a:r>
              <a:rPr lang="en-US" altLang="zh-CN" sz="1600" dirty="0" err="1"/>
              <a:t>jieba</a:t>
            </a:r>
            <a:endParaRPr lang="zh-CN" altLang="zh-CN" sz="1600" dirty="0"/>
          </a:p>
          <a:p>
            <a:pPr>
              <a:lnSpc>
                <a:spcPts val="1600"/>
              </a:lnSpc>
              <a:buNone/>
            </a:pPr>
            <a:r>
              <a:rPr lang="en-US" altLang="zh-CN" sz="1600" dirty="0"/>
              <a:t>data['</a:t>
            </a:r>
            <a:r>
              <a:rPr lang="en-US" altLang="zh-CN" sz="1600" dirty="0" err="1"/>
              <a:t>data_cut</a:t>
            </a:r>
            <a:r>
              <a:rPr lang="en-US" altLang="zh-CN" sz="1600" dirty="0"/>
              <a:t>'] = data['review'].apply(lambda x: list(</a:t>
            </a:r>
            <a:r>
              <a:rPr lang="en-US" altLang="zh-CN" sz="1600" dirty="0" err="1"/>
              <a:t>jieba.cut</a:t>
            </a:r>
            <a:r>
              <a:rPr lang="en-US" altLang="zh-CN" sz="1600" dirty="0"/>
              <a:t>(x)))  #</a:t>
            </a:r>
            <a:r>
              <a:rPr lang="zh-CN" altLang="zh-CN" sz="1600" dirty="0"/>
              <a:t>内嵌自定义函数来分词</a:t>
            </a:r>
          </a:p>
          <a:p>
            <a:pPr>
              <a:lnSpc>
                <a:spcPts val="1600"/>
              </a:lnSpc>
              <a:buNone/>
            </a:pPr>
            <a:r>
              <a:rPr lang="en-US" altLang="zh-CN" sz="1600" dirty="0" err="1"/>
              <a:t>data.head</a:t>
            </a:r>
            <a:r>
              <a:rPr lang="en-US" altLang="zh-CN" sz="1600" dirty="0"/>
              <a:t>()</a:t>
            </a:r>
          </a:p>
          <a:p>
            <a:pPr>
              <a:lnSpc>
                <a:spcPts val="1600"/>
              </a:lnSpc>
              <a:buNone/>
            </a:pPr>
            <a:r>
              <a:rPr lang="zh-CN" altLang="zh-CN" sz="1600" dirty="0"/>
              <a:t>执行结果如图</a:t>
            </a:r>
            <a:r>
              <a:rPr lang="en-US" altLang="zh-CN" sz="1600" dirty="0"/>
              <a:t>10-6</a:t>
            </a:r>
            <a:r>
              <a:rPr lang="zh-CN" altLang="zh-CN" sz="1600" dirty="0"/>
              <a:t>所示。</a:t>
            </a:r>
          </a:p>
        </p:txBody>
      </p:sp>
      <p:sp>
        <p:nvSpPr>
          <p:cNvPr id="10" name="文本框 9">
            <a:extLst>
              <a:ext uri="{FF2B5EF4-FFF2-40B4-BE49-F238E27FC236}">
                <a16:creationId xmlns:a16="http://schemas.microsoft.com/office/drawing/2014/main" id="{373F2C1C-202A-444A-BC74-F54E0A64E27B}"/>
              </a:ext>
            </a:extLst>
          </p:cNvPr>
          <p:cNvSpPr txBox="1"/>
          <p:nvPr/>
        </p:nvSpPr>
        <p:spPr>
          <a:xfrm>
            <a:off x="3049021" y="5627705"/>
            <a:ext cx="6098720" cy="377026"/>
          </a:xfrm>
          <a:prstGeom prst="rect">
            <a:avLst/>
          </a:prstGeom>
          <a:noFill/>
        </p:spPr>
        <p:txBody>
          <a:bodyPr wrap="square">
            <a:spAutoFit/>
          </a:bodyPr>
          <a:lstStyle/>
          <a:p>
            <a:pPr algn="ctr">
              <a:lnSpc>
                <a:spcPct val="150000"/>
              </a:lnSpc>
            </a:pPr>
            <a:r>
              <a:rPr kumimoji="1" lang="zh-CN" altLang="zh-CN" sz="1400" dirty="0">
                <a:solidFill>
                  <a:srgbClr val="595959"/>
                </a:solidFill>
                <a:ea typeface="微软雅黑" panose="020B0503020204020204" pitchFamily="34" charset="-122"/>
              </a:rPr>
              <a:t>图</a:t>
            </a:r>
            <a:r>
              <a:rPr kumimoji="1" lang="en-US" altLang="zh-CN" sz="1400" dirty="0">
                <a:solidFill>
                  <a:srgbClr val="595959"/>
                </a:solidFill>
                <a:ea typeface="微软雅黑" panose="020B0503020204020204" pitchFamily="34" charset="-122"/>
              </a:rPr>
              <a:t>10-6</a:t>
            </a:r>
            <a:endParaRPr kumimoji="1" lang="zh-CN" altLang="zh-CN" sz="1400" dirty="0">
              <a:solidFill>
                <a:srgbClr val="595959"/>
              </a:solidFill>
              <a:ea typeface="微软雅黑" panose="020B0503020204020204" pitchFamily="34" charset="-122"/>
            </a:endParaRPr>
          </a:p>
        </p:txBody>
      </p:sp>
      <p:sp>
        <p:nvSpPr>
          <p:cNvPr id="11" name="文本框 3">
            <a:extLst>
              <a:ext uri="{FF2B5EF4-FFF2-40B4-BE49-F238E27FC236}">
                <a16:creationId xmlns:a16="http://schemas.microsoft.com/office/drawing/2014/main" id="{C672409D-245A-4572-8833-2C8F304B3534}"/>
              </a:ext>
            </a:extLst>
          </p:cNvPr>
          <p:cNvSpPr txBox="1">
            <a:spLocks noChangeArrowheads="1"/>
          </p:cNvSpPr>
          <p:nvPr/>
        </p:nvSpPr>
        <p:spPr bwMode="auto">
          <a:xfrm>
            <a:off x="685087" y="6014341"/>
            <a:ext cx="10106508" cy="65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57200">
              <a:buNone/>
            </a:pPr>
            <a:r>
              <a:rPr lang="zh-CN" altLang="zh-CN" sz="1600" dirty="0"/>
              <a:t>由</a:t>
            </a:r>
            <a:r>
              <a:rPr lang="en-US" altLang="zh-CN" sz="1600" dirty="0"/>
              <a:t>data[‘</a:t>
            </a:r>
            <a:r>
              <a:rPr lang="en-US" altLang="zh-CN" sz="1600" dirty="0" err="1"/>
              <a:t>data_cut</a:t>
            </a:r>
            <a:r>
              <a:rPr lang="en-US" altLang="zh-CN" sz="1600" dirty="0"/>
              <a:t>’]</a:t>
            </a:r>
            <a:r>
              <a:rPr lang="zh-CN" altLang="zh-CN" sz="1600" dirty="0"/>
              <a:t>的分词结果如图</a:t>
            </a:r>
            <a:r>
              <a:rPr lang="en-US" altLang="zh-CN" sz="1600" dirty="0"/>
              <a:t>10-6</a:t>
            </a:r>
            <a:r>
              <a:rPr lang="zh-CN" altLang="zh-CN" sz="1600" dirty="0"/>
              <a:t>可以看出，有很多的标点符号、空格等等与情感分析无关的词语，因此接下来进行去停用词。</a:t>
            </a:r>
          </a:p>
        </p:txBody>
      </p:sp>
      <p:pic>
        <p:nvPicPr>
          <p:cNvPr id="14338" name="图片 897">
            <a:extLst>
              <a:ext uri="{FF2B5EF4-FFF2-40B4-BE49-F238E27FC236}">
                <a16:creationId xmlns:a16="http://schemas.microsoft.com/office/drawing/2014/main" id="{7C8BE14B-171A-450A-8F69-6D3A33126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933" y="2467928"/>
            <a:ext cx="8064896" cy="326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10.3.3 </a:t>
            </a:r>
            <a:r>
              <a:rPr lang="zh-CN" altLang="en-US" sz="2800" dirty="0">
                <a:solidFill>
                  <a:schemeClr val="accent2"/>
                </a:solidFill>
                <a:latin typeface="微软雅黑" panose="020B0503020204020204" pitchFamily="34" charset="-122"/>
                <a:ea typeface="微软雅黑" panose="020B0503020204020204" pitchFamily="34" charset="-122"/>
              </a:rPr>
              <a:t>去停用词</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172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57200">
              <a:buNone/>
            </a:pPr>
            <a:r>
              <a:rPr lang="zh-CN" altLang="zh-CN" sz="1800" dirty="0"/>
              <a:t>停用词是指在信息检索中，为节省存储空间和提高搜索效率，在处理自然语言数据（或文本）之前或之后会自动过滤掉某些字或词，这些字或词即被称为</a:t>
            </a:r>
            <a:r>
              <a:rPr lang="en-US" altLang="zh-CN" sz="1800" dirty="0"/>
              <a:t>Stop Words</a:t>
            </a:r>
            <a:r>
              <a:rPr lang="zh-CN" altLang="zh-CN" sz="1800" dirty="0"/>
              <a:t>（停用词），就如同图</a:t>
            </a:r>
            <a:r>
              <a:rPr lang="en-US" altLang="zh-CN" sz="1800" dirty="0"/>
              <a:t>10-6</a:t>
            </a:r>
            <a:r>
              <a:rPr lang="zh-CN" altLang="zh-CN" sz="1800" dirty="0"/>
              <a:t>发现分词之后有很多无用字符、或一些助词包括语气助词、副词、介词、连接词等，通常自身 并无明确的意义，只有将其放入一个完整的句子中才有一定作用，如常见的“的”、“在”之类等等，这些都需去掉，部分停用词如图</a:t>
            </a:r>
            <a:r>
              <a:rPr lang="en-US" altLang="zh-CN" sz="1800" dirty="0"/>
              <a:t>10-7</a:t>
            </a:r>
            <a:r>
              <a:rPr lang="zh-CN" altLang="zh-CN" sz="1800" dirty="0"/>
              <a:t>所示。</a:t>
            </a:r>
          </a:p>
        </p:txBody>
      </p:sp>
      <p:sp>
        <p:nvSpPr>
          <p:cNvPr id="9" name="文本框 8">
            <a:extLst>
              <a:ext uri="{FF2B5EF4-FFF2-40B4-BE49-F238E27FC236}">
                <a16:creationId xmlns:a16="http://schemas.microsoft.com/office/drawing/2014/main" id="{1B9C132B-FAAE-4134-8815-E57FD6DB82EE}"/>
              </a:ext>
            </a:extLst>
          </p:cNvPr>
          <p:cNvSpPr txBox="1"/>
          <p:nvPr/>
        </p:nvSpPr>
        <p:spPr>
          <a:xfrm>
            <a:off x="2930029" y="6272460"/>
            <a:ext cx="6098720" cy="377026"/>
          </a:xfrm>
          <a:prstGeom prst="rect">
            <a:avLst/>
          </a:prstGeom>
          <a:noFill/>
        </p:spPr>
        <p:txBody>
          <a:bodyPr wrap="square">
            <a:spAutoFit/>
          </a:bodyPr>
          <a:lstStyle/>
          <a:p>
            <a:pPr algn="ctr">
              <a:lnSpc>
                <a:spcPct val="150000"/>
              </a:lnSpc>
            </a:pPr>
            <a:r>
              <a:rPr kumimoji="1" lang="zh-CN" altLang="zh-CN" sz="1400" dirty="0">
                <a:solidFill>
                  <a:srgbClr val="595959"/>
                </a:solidFill>
                <a:ea typeface="微软雅黑" panose="020B0503020204020204" pitchFamily="34" charset="-122"/>
              </a:rPr>
              <a:t>图</a:t>
            </a:r>
            <a:r>
              <a:rPr kumimoji="1" lang="en-US" altLang="zh-CN" sz="1400" dirty="0">
                <a:solidFill>
                  <a:srgbClr val="595959"/>
                </a:solidFill>
                <a:ea typeface="微软雅黑" panose="020B0503020204020204" pitchFamily="34" charset="-122"/>
              </a:rPr>
              <a:t>10-7</a:t>
            </a:r>
            <a:endParaRPr kumimoji="1" lang="zh-CN" altLang="zh-CN" sz="1400" dirty="0">
              <a:solidFill>
                <a:srgbClr val="595959"/>
              </a:solidFill>
              <a:ea typeface="微软雅黑" panose="020B0503020204020204" pitchFamily="34" charset="-122"/>
            </a:endParaRPr>
          </a:p>
        </p:txBody>
      </p:sp>
      <p:pic>
        <p:nvPicPr>
          <p:cNvPr id="15362" name="图片 898">
            <a:extLst>
              <a:ext uri="{FF2B5EF4-FFF2-40B4-BE49-F238E27FC236}">
                <a16:creationId xmlns:a16="http://schemas.microsoft.com/office/drawing/2014/main" id="{419550EB-C26B-48A5-AEF6-8C2B2A840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881" y="2562441"/>
            <a:ext cx="9145016" cy="351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10.3.3 </a:t>
            </a:r>
            <a:r>
              <a:rPr lang="zh-CN" altLang="en-US" sz="2800" dirty="0">
                <a:solidFill>
                  <a:schemeClr val="accent2"/>
                </a:solidFill>
                <a:latin typeface="微软雅黑" panose="020B0503020204020204" pitchFamily="34" charset="-122"/>
                <a:ea typeface="微软雅黑" panose="020B0503020204020204" pitchFamily="34" charset="-122"/>
              </a:rPr>
              <a:t>去停用词</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579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57200">
              <a:buNone/>
            </a:pPr>
            <a:r>
              <a:rPr lang="zh-CN" altLang="zh-CN" sz="1800" dirty="0"/>
              <a:t>利用这些停用词，把微博的评论数据清理一遍，放在新建立的</a:t>
            </a:r>
            <a:r>
              <a:rPr lang="en-US" altLang="zh-CN" sz="1800" dirty="0"/>
              <a:t>data[‘</a:t>
            </a:r>
            <a:r>
              <a:rPr lang="en-US" altLang="zh-CN" sz="1800" dirty="0" err="1"/>
              <a:t>data_after</a:t>
            </a:r>
            <a:r>
              <a:rPr lang="en-US" altLang="zh-CN" sz="1800" dirty="0"/>
              <a:t>’]</a:t>
            </a:r>
            <a:r>
              <a:rPr lang="zh-CN" altLang="zh-CN" sz="1800" dirty="0"/>
              <a:t>一列，示例代码如下：</a:t>
            </a:r>
          </a:p>
          <a:p>
            <a:pPr>
              <a:buNone/>
            </a:pPr>
            <a:r>
              <a:rPr lang="en-US" altLang="zh-CN" sz="1800" dirty="0"/>
              <a:t>#  </a:t>
            </a:r>
            <a:r>
              <a:rPr lang="zh-CN" altLang="zh-CN" sz="1800" dirty="0"/>
              <a:t>去停用词</a:t>
            </a:r>
          </a:p>
          <a:p>
            <a:pPr>
              <a:buNone/>
            </a:pPr>
            <a:r>
              <a:rPr lang="en-US" altLang="zh-CN" sz="1800" dirty="0"/>
              <a:t># </a:t>
            </a:r>
            <a:r>
              <a:rPr lang="zh-CN" altLang="zh-CN" sz="1800" dirty="0"/>
              <a:t>读取停用词</a:t>
            </a:r>
          </a:p>
          <a:p>
            <a:pPr>
              <a:buNone/>
            </a:pPr>
            <a:r>
              <a:rPr lang="en-US" altLang="zh-CN" sz="1800" dirty="0"/>
              <a:t>with open('</a:t>
            </a:r>
            <a:r>
              <a:rPr lang="en-US" altLang="zh-CN" sz="1800" dirty="0" err="1"/>
              <a:t>stopword.txt','r',encoding</a:t>
            </a:r>
            <a:r>
              <a:rPr lang="en-US" altLang="zh-CN" sz="1800" dirty="0"/>
              <a:t> = 'utf-8') as f:  #</a:t>
            </a:r>
            <a:r>
              <a:rPr lang="zh-CN" altLang="zh-CN" sz="1800" dirty="0"/>
              <a:t>读取停用词</a:t>
            </a:r>
            <a:r>
              <a:rPr lang="en-US" altLang="zh-CN" sz="1800" dirty="0"/>
              <a:t>txt</a:t>
            </a:r>
            <a:r>
              <a:rPr lang="zh-CN" altLang="zh-CN" sz="1800" dirty="0"/>
              <a:t>文档</a:t>
            </a:r>
          </a:p>
          <a:p>
            <a:pPr>
              <a:buNone/>
            </a:pPr>
            <a:r>
              <a:rPr lang="en-US" altLang="zh-CN" sz="1800" dirty="0"/>
              <a:t>    stop = </a:t>
            </a:r>
            <a:r>
              <a:rPr lang="en-US" altLang="zh-CN" sz="1800" dirty="0" err="1"/>
              <a:t>f.readlines</a:t>
            </a:r>
            <a:r>
              <a:rPr lang="en-US" altLang="zh-CN" sz="1800" dirty="0"/>
              <a:t>()</a:t>
            </a:r>
            <a:endParaRPr lang="zh-CN" altLang="zh-CN" sz="1800" dirty="0"/>
          </a:p>
          <a:p>
            <a:pPr>
              <a:buNone/>
            </a:pPr>
            <a:r>
              <a:rPr lang="en-US" altLang="zh-CN" sz="1800" dirty="0"/>
              <a:t># </a:t>
            </a:r>
            <a:r>
              <a:rPr lang="zh-CN" altLang="zh-CN" sz="1800" dirty="0"/>
              <a:t>对停用词处理</a:t>
            </a:r>
          </a:p>
          <a:p>
            <a:pPr>
              <a:buNone/>
            </a:pPr>
            <a:r>
              <a:rPr lang="en-US" altLang="zh-CN" sz="1800" dirty="0"/>
              <a:t>import re</a:t>
            </a:r>
            <a:endParaRPr lang="zh-CN" altLang="zh-CN" sz="1800" dirty="0"/>
          </a:p>
          <a:p>
            <a:pPr>
              <a:buNone/>
            </a:pPr>
            <a:r>
              <a:rPr lang="en-US" altLang="zh-CN" sz="1800" dirty="0"/>
              <a:t>stop = [</a:t>
            </a:r>
            <a:r>
              <a:rPr lang="en-US" altLang="zh-CN" sz="1800" dirty="0" err="1"/>
              <a:t>re.sub</a:t>
            </a:r>
            <a:r>
              <a:rPr lang="en-US" altLang="zh-CN" sz="1800" dirty="0"/>
              <a:t>(' |\n|\</a:t>
            </a:r>
            <a:r>
              <a:rPr lang="en-US" altLang="zh-CN" sz="1800" dirty="0" err="1"/>
              <a:t>ufeff</a:t>
            </a:r>
            <a:r>
              <a:rPr lang="en-US" altLang="zh-CN" sz="1800" dirty="0"/>
              <a:t>','',r) for r in stop]   #</a:t>
            </a:r>
            <a:r>
              <a:rPr lang="zh-CN" altLang="zh-CN" sz="1800" dirty="0"/>
              <a:t>替换停用词表的空格等</a:t>
            </a:r>
          </a:p>
          <a:p>
            <a:pPr>
              <a:buNone/>
            </a:pPr>
            <a:r>
              <a:rPr lang="en-US" altLang="zh-CN" sz="1800" dirty="0"/>
              <a:t># </a:t>
            </a:r>
            <a:r>
              <a:rPr lang="zh-CN" altLang="zh-CN" sz="1800" dirty="0"/>
              <a:t>去除停用词</a:t>
            </a:r>
          </a:p>
          <a:p>
            <a:pPr>
              <a:buNone/>
            </a:pPr>
            <a:r>
              <a:rPr lang="en-US" altLang="zh-CN" sz="1800" dirty="0"/>
              <a:t>#</a:t>
            </a:r>
            <a:r>
              <a:rPr lang="zh-CN" altLang="zh-CN" sz="1800" dirty="0"/>
              <a:t>把分词之后的文本根据停用词表去掉停用词</a:t>
            </a:r>
          </a:p>
          <a:p>
            <a:pPr>
              <a:buNone/>
            </a:pPr>
            <a:r>
              <a:rPr lang="en-US" altLang="zh-CN" sz="1800" dirty="0"/>
              <a:t>data['</a:t>
            </a:r>
            <a:r>
              <a:rPr lang="en-US" altLang="zh-CN" sz="1800" dirty="0" err="1"/>
              <a:t>data_after</a:t>
            </a:r>
            <a:r>
              <a:rPr lang="en-US" altLang="zh-CN" sz="1800" dirty="0"/>
              <a:t>'] = [[</a:t>
            </a:r>
            <a:r>
              <a:rPr lang="en-US" altLang="zh-CN" sz="1800" dirty="0" err="1"/>
              <a:t>i</a:t>
            </a:r>
            <a:r>
              <a:rPr lang="en-US" altLang="zh-CN" sz="1800" dirty="0"/>
              <a:t> for </a:t>
            </a:r>
            <a:r>
              <a:rPr lang="en-US" altLang="zh-CN" sz="1800" dirty="0" err="1"/>
              <a:t>i</a:t>
            </a:r>
            <a:r>
              <a:rPr lang="en-US" altLang="zh-CN" sz="1800" dirty="0"/>
              <a:t> in s if </a:t>
            </a:r>
            <a:r>
              <a:rPr lang="en-US" altLang="zh-CN" sz="1800" dirty="0" err="1"/>
              <a:t>i</a:t>
            </a:r>
            <a:r>
              <a:rPr lang="en-US" altLang="zh-CN" sz="1800" dirty="0"/>
              <a:t> not in stop] for s in data['</a:t>
            </a:r>
            <a:r>
              <a:rPr lang="en-US" altLang="zh-CN" sz="1800" dirty="0" err="1"/>
              <a:t>data_cut</a:t>
            </a:r>
            <a:r>
              <a:rPr lang="en-US" altLang="zh-CN" sz="1800" dirty="0"/>
              <a:t>']]</a:t>
            </a:r>
            <a:endParaRPr lang="zh-CN" altLang="zh-CN" sz="1800" dirty="0"/>
          </a:p>
          <a:p>
            <a:pPr>
              <a:buNone/>
            </a:pPr>
            <a:r>
              <a:rPr lang="en-US" altLang="zh-CN" sz="1800" dirty="0" err="1"/>
              <a:t>data.head</a:t>
            </a:r>
            <a:r>
              <a:rPr lang="en-US" altLang="zh-CN" sz="1800" dirty="0"/>
              <a:t>()</a:t>
            </a:r>
            <a:endParaRPr lang="zh-CN" altLang="zh-CN" sz="1800"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10.3.3 </a:t>
            </a:r>
            <a:r>
              <a:rPr lang="zh-CN" altLang="en-US" sz="2800" dirty="0">
                <a:solidFill>
                  <a:schemeClr val="accent2"/>
                </a:solidFill>
                <a:latin typeface="微软雅黑" panose="020B0503020204020204" pitchFamily="34" charset="-122"/>
                <a:ea typeface="微软雅黑" panose="020B0503020204020204" pitchFamily="34" charset="-122"/>
              </a:rPr>
              <a:t>去停用词</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42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zh-CN" altLang="zh-CN" sz="2000" dirty="0"/>
              <a:t>执行结果如图</a:t>
            </a:r>
            <a:r>
              <a:rPr lang="en-US" altLang="zh-CN" sz="2000" dirty="0"/>
              <a:t>10-8</a:t>
            </a:r>
            <a:r>
              <a:rPr lang="zh-CN" altLang="zh-CN" sz="2000" dirty="0"/>
              <a:t>所示。</a:t>
            </a:r>
          </a:p>
        </p:txBody>
      </p:sp>
      <p:pic>
        <p:nvPicPr>
          <p:cNvPr id="4098" name="图片 899">
            <a:extLst>
              <a:ext uri="{FF2B5EF4-FFF2-40B4-BE49-F238E27FC236}">
                <a16:creationId xmlns:a16="http://schemas.microsoft.com/office/drawing/2014/main" id="{8F2F4087-23C4-4CFE-A609-FDBE65A25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195" y="1340768"/>
            <a:ext cx="8774658" cy="410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B0D4E7AB-9A08-48F7-8CF6-128E5F17156F}"/>
              </a:ext>
            </a:extLst>
          </p:cNvPr>
          <p:cNvSpPr txBox="1"/>
          <p:nvPr/>
        </p:nvSpPr>
        <p:spPr>
          <a:xfrm>
            <a:off x="2858021" y="5603545"/>
            <a:ext cx="6098720" cy="417743"/>
          </a:xfrm>
          <a:prstGeom prst="rect">
            <a:avLst/>
          </a:prstGeom>
          <a:noFill/>
        </p:spPr>
        <p:txBody>
          <a:bodyPr wrap="square">
            <a:spAutoFit/>
          </a:bodyPr>
          <a:lstStyle/>
          <a:p>
            <a:pPr algn="ctr">
              <a:lnSpc>
                <a:spcPct val="150000"/>
              </a:lnSpc>
            </a:pPr>
            <a:r>
              <a:rPr kumimoji="1" lang="zh-CN" altLang="zh-CN" sz="1600" dirty="0">
                <a:solidFill>
                  <a:srgbClr val="595959"/>
                </a:solidFill>
                <a:ea typeface="微软雅黑" panose="020B0503020204020204" pitchFamily="34" charset="-122"/>
              </a:rPr>
              <a:t>图</a:t>
            </a:r>
            <a:r>
              <a:rPr kumimoji="1" lang="en-US" altLang="zh-CN" sz="1600" dirty="0">
                <a:solidFill>
                  <a:srgbClr val="595959"/>
                </a:solidFill>
                <a:ea typeface="微软雅黑" panose="020B0503020204020204" pitchFamily="34" charset="-122"/>
              </a:rPr>
              <a:t>10-8</a:t>
            </a:r>
            <a:endParaRPr kumimoji="1" lang="zh-CN" altLang="zh-CN" sz="1600" dirty="0">
              <a:solidFill>
                <a:srgbClr val="595959"/>
              </a:solidFill>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10.3.4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词向量</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672393" y="1111352"/>
            <a:ext cx="10970604" cy="519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360000">
              <a:buNone/>
            </a:pPr>
            <a:r>
              <a:rPr lang="zh-CN" altLang="zh-CN" sz="1600" dirty="0"/>
              <a:t>从上图</a:t>
            </a:r>
            <a:r>
              <a:rPr lang="en-US" altLang="zh-CN" sz="1600" dirty="0"/>
              <a:t>10-8</a:t>
            </a:r>
            <a:r>
              <a:rPr lang="zh-CN" altLang="zh-CN" sz="1600" dirty="0"/>
              <a:t>的</a:t>
            </a:r>
            <a:r>
              <a:rPr lang="en-US" altLang="zh-CN" sz="1600" dirty="0"/>
              <a:t>data[‘</a:t>
            </a:r>
            <a:r>
              <a:rPr lang="en-US" altLang="zh-CN" sz="1600" dirty="0" err="1"/>
              <a:t>data_after</a:t>
            </a:r>
            <a:r>
              <a:rPr lang="en-US" altLang="zh-CN" sz="1600" dirty="0"/>
              <a:t>’]</a:t>
            </a:r>
            <a:r>
              <a:rPr lang="zh-CN" altLang="zh-CN" sz="1600" dirty="0"/>
              <a:t>可以看出，微博数据已经处理的很干净了，尽最大可能保留了原始信息。在自然语言的处理中，需要将语言数据化，以便于机器的识别，从而可进一步使用机器学习算法对数据进行分析。</a:t>
            </a:r>
          </a:p>
          <a:p>
            <a:pPr indent="360000">
              <a:buNone/>
            </a:pPr>
            <a:r>
              <a:rPr lang="zh-CN" altLang="zh-CN" sz="1600" dirty="0"/>
              <a:t>词向量是将语言中的词转化为向量形式的一种技术，可方便的将一个词转换为一个向量。</a:t>
            </a:r>
            <a:r>
              <a:rPr lang="en-US" altLang="zh-CN" sz="1600" dirty="0"/>
              <a:t>word2vec</a:t>
            </a:r>
            <a:r>
              <a:rPr lang="zh-CN" altLang="zh-CN" sz="1600" dirty="0"/>
              <a:t>模型是</a:t>
            </a:r>
            <a:r>
              <a:rPr lang="en-US" altLang="zh-CN" sz="1600" dirty="0"/>
              <a:t>google</a:t>
            </a:r>
            <a:r>
              <a:rPr lang="zh-CN" altLang="zh-CN" sz="1600" dirty="0"/>
              <a:t>基于</a:t>
            </a:r>
            <a:r>
              <a:rPr lang="en-US" altLang="zh-CN" sz="1600" dirty="0" err="1"/>
              <a:t>DistributedRepresentation</a:t>
            </a:r>
            <a:r>
              <a:rPr lang="zh-CN" altLang="zh-CN" sz="1600" dirty="0"/>
              <a:t>方式开发的词向量模型，利用深度学习思想将词表征为实数值向量的一种高效的算法模型，常运行于聚类、找同义词、词性分析等，本节运用简单的方式实现词向量化，实现思路是：先将所有整理后的微博文本整合成一列，把这些单词按统计出现的次数排序，然后定义转化向量的函数，</a:t>
            </a:r>
            <a:r>
              <a:rPr lang="en-US" altLang="zh-CN" sz="1600" dirty="0"/>
              <a:t>apply()</a:t>
            </a:r>
            <a:r>
              <a:rPr lang="zh-CN" altLang="zh-CN" sz="1600" dirty="0"/>
              <a:t>方法实现，示例代码如下：</a:t>
            </a:r>
          </a:p>
          <a:p>
            <a:pPr>
              <a:lnSpc>
                <a:spcPts val="1500"/>
              </a:lnSpc>
              <a:buNone/>
            </a:pPr>
            <a:r>
              <a:rPr lang="en-US" altLang="zh-CN" sz="1600" dirty="0"/>
              <a:t># </a:t>
            </a:r>
            <a:r>
              <a:rPr lang="zh-CN" altLang="zh-CN" sz="1600" dirty="0"/>
              <a:t>构建词向量矩阵</a:t>
            </a:r>
          </a:p>
          <a:p>
            <a:pPr>
              <a:lnSpc>
                <a:spcPts val="1500"/>
              </a:lnSpc>
              <a:buNone/>
            </a:pPr>
            <a:r>
              <a:rPr lang="en-US" altLang="zh-CN" sz="1600" dirty="0"/>
              <a:t>w = [] </a:t>
            </a:r>
            <a:endParaRPr lang="zh-CN" altLang="zh-CN" sz="1600" dirty="0"/>
          </a:p>
          <a:p>
            <a:pPr>
              <a:lnSpc>
                <a:spcPts val="1500"/>
              </a:lnSpc>
              <a:buNone/>
            </a:pPr>
            <a:r>
              <a:rPr lang="en-US" altLang="zh-CN" sz="1600" dirty="0"/>
              <a:t>for </a:t>
            </a:r>
            <a:r>
              <a:rPr lang="en-US" altLang="zh-CN" sz="1600" dirty="0" err="1"/>
              <a:t>i</a:t>
            </a:r>
            <a:r>
              <a:rPr lang="en-US" altLang="zh-CN" sz="1600" dirty="0"/>
              <a:t> in data['</a:t>
            </a:r>
            <a:r>
              <a:rPr lang="en-US" altLang="zh-CN" sz="1600" dirty="0" err="1"/>
              <a:t>data_after</a:t>
            </a:r>
            <a:r>
              <a:rPr lang="en-US" altLang="zh-CN" sz="1600" dirty="0"/>
              <a:t>']:  </a:t>
            </a:r>
            <a:endParaRPr lang="zh-CN" altLang="zh-CN" sz="1600" dirty="0"/>
          </a:p>
          <a:p>
            <a:pPr>
              <a:lnSpc>
                <a:spcPts val="1500"/>
              </a:lnSpc>
              <a:buNone/>
            </a:pPr>
            <a:r>
              <a:rPr lang="en-US" altLang="zh-CN" sz="1600" dirty="0"/>
              <a:t>    </a:t>
            </a:r>
            <a:r>
              <a:rPr lang="en-US" altLang="zh-CN" sz="1600" dirty="0" err="1"/>
              <a:t>w.extend</a:t>
            </a:r>
            <a:r>
              <a:rPr lang="en-US" altLang="zh-CN" sz="1600" dirty="0"/>
              <a:t>(</a:t>
            </a:r>
            <a:r>
              <a:rPr lang="en-US" altLang="zh-CN" sz="1600" dirty="0" err="1"/>
              <a:t>i</a:t>
            </a:r>
            <a:r>
              <a:rPr lang="en-US" altLang="zh-CN" sz="1600" dirty="0"/>
              <a:t>)  #</a:t>
            </a:r>
            <a:r>
              <a:rPr lang="zh-CN" altLang="zh-CN" sz="1600" dirty="0"/>
              <a:t>将所有词语整合在一起</a:t>
            </a:r>
            <a:r>
              <a:rPr lang="en-US" altLang="zh-CN" sz="1600" dirty="0"/>
              <a:t>  </a:t>
            </a:r>
            <a:endParaRPr lang="zh-CN" altLang="zh-CN" sz="1600" dirty="0"/>
          </a:p>
          <a:p>
            <a:pPr>
              <a:lnSpc>
                <a:spcPts val="1500"/>
              </a:lnSpc>
              <a:buNone/>
            </a:pPr>
            <a:r>
              <a:rPr lang="en-US" altLang="zh-CN" sz="1600" dirty="0" err="1"/>
              <a:t>num_data</a:t>
            </a:r>
            <a:r>
              <a:rPr lang="en-US" altLang="zh-CN" sz="1600" dirty="0"/>
              <a:t> = </a:t>
            </a:r>
            <a:r>
              <a:rPr lang="en-US" altLang="zh-CN" sz="1600" dirty="0" err="1"/>
              <a:t>pd.DataFrame</a:t>
            </a:r>
            <a:r>
              <a:rPr lang="en-US" altLang="zh-CN" sz="1600" dirty="0"/>
              <a:t>(</a:t>
            </a:r>
            <a:r>
              <a:rPr lang="en-US" altLang="zh-CN" sz="1600" dirty="0" err="1"/>
              <a:t>pd.Series</a:t>
            </a:r>
            <a:r>
              <a:rPr lang="en-US" altLang="zh-CN" sz="1600" dirty="0"/>
              <a:t>(w).</a:t>
            </a:r>
            <a:r>
              <a:rPr lang="en-US" altLang="zh-CN" sz="1600" dirty="0" err="1"/>
              <a:t>value_counts</a:t>
            </a:r>
            <a:r>
              <a:rPr lang="en-US" altLang="zh-CN" sz="1600" dirty="0"/>
              <a:t>()) # </a:t>
            </a:r>
            <a:r>
              <a:rPr lang="zh-CN" altLang="zh-CN" sz="1600" dirty="0"/>
              <a:t>计算出所有单词的个数</a:t>
            </a:r>
          </a:p>
          <a:p>
            <a:pPr>
              <a:lnSpc>
                <a:spcPts val="1500"/>
              </a:lnSpc>
              <a:buNone/>
            </a:pPr>
            <a:r>
              <a:rPr lang="en-US" altLang="zh-CN" sz="1600" dirty="0" err="1"/>
              <a:t>num_data</a:t>
            </a:r>
            <a:r>
              <a:rPr lang="en-US" altLang="zh-CN" sz="1600" dirty="0"/>
              <a:t>['id'] = list(range(1,len(</a:t>
            </a:r>
            <a:r>
              <a:rPr lang="en-US" altLang="zh-CN" sz="1600" dirty="0" err="1"/>
              <a:t>num_data</a:t>
            </a:r>
            <a:r>
              <a:rPr lang="en-US" altLang="zh-CN" sz="1600" dirty="0"/>
              <a:t>)+1))   #</a:t>
            </a:r>
            <a:r>
              <a:rPr lang="zh-CN" altLang="zh-CN" sz="1600" dirty="0"/>
              <a:t>把这些数据增加序号</a:t>
            </a:r>
          </a:p>
          <a:p>
            <a:pPr>
              <a:lnSpc>
                <a:spcPts val="1500"/>
              </a:lnSpc>
              <a:buNone/>
            </a:pPr>
            <a:r>
              <a:rPr lang="en-US" altLang="zh-CN" sz="1600" dirty="0"/>
              <a:t>#  </a:t>
            </a:r>
            <a:r>
              <a:rPr lang="zh-CN" altLang="zh-CN" sz="1600" dirty="0"/>
              <a:t>转化成数字</a:t>
            </a:r>
          </a:p>
          <a:p>
            <a:pPr>
              <a:lnSpc>
                <a:spcPts val="1500"/>
              </a:lnSpc>
              <a:buNone/>
            </a:pPr>
            <a:r>
              <a:rPr lang="en-US" altLang="zh-CN" sz="1600" dirty="0"/>
              <a:t>a = lambda x:list(num_data['id'][x])    #</a:t>
            </a:r>
            <a:r>
              <a:rPr lang="zh-CN" altLang="zh-CN" sz="1600" dirty="0"/>
              <a:t>以序号为序定义实现函数</a:t>
            </a:r>
          </a:p>
          <a:p>
            <a:pPr>
              <a:lnSpc>
                <a:spcPts val="1500"/>
              </a:lnSpc>
              <a:buNone/>
            </a:pPr>
            <a:r>
              <a:rPr lang="en-US" altLang="zh-CN" sz="1600" dirty="0"/>
              <a:t>data['</a:t>
            </a:r>
            <a:r>
              <a:rPr lang="en-US" altLang="zh-CN" sz="1600" dirty="0" err="1"/>
              <a:t>vec</a:t>
            </a:r>
            <a:r>
              <a:rPr lang="en-US" altLang="zh-CN" sz="1600" dirty="0"/>
              <a:t>'] = data['</a:t>
            </a:r>
            <a:r>
              <a:rPr lang="en-US" altLang="zh-CN" sz="1600" dirty="0" err="1"/>
              <a:t>data_after</a:t>
            </a:r>
            <a:r>
              <a:rPr lang="en-US" altLang="zh-CN" sz="1600" dirty="0"/>
              <a:t>'].apply(a)  #apply</a:t>
            </a:r>
            <a:r>
              <a:rPr lang="zh-CN" altLang="zh-CN" sz="1600" dirty="0"/>
              <a:t>（）方法实现</a:t>
            </a:r>
          </a:p>
          <a:p>
            <a:pPr>
              <a:lnSpc>
                <a:spcPts val="1500"/>
              </a:lnSpc>
              <a:buNone/>
            </a:pPr>
            <a:r>
              <a:rPr lang="en-US" altLang="zh-CN" sz="1600" dirty="0" err="1"/>
              <a:t>data.head</a:t>
            </a:r>
            <a:r>
              <a:rPr lang="en-US" altLang="zh-CN" sz="1600" dirty="0"/>
              <a:t>()</a:t>
            </a:r>
            <a:endParaRPr lang="zh-CN" altLang="zh-CN" sz="1600" dirty="0"/>
          </a:p>
        </p:txBody>
      </p:sp>
    </p:spTree>
    <p:extLst>
      <p:ext uri="{BB962C8B-B14F-4D97-AF65-F5344CB8AC3E}">
        <p14:creationId xmlns:p14="http://schemas.microsoft.com/office/powerpoint/2010/main" val="3590486237"/>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10.3.4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词向量</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8" name="文本框 7">
            <a:extLst>
              <a:ext uri="{FF2B5EF4-FFF2-40B4-BE49-F238E27FC236}">
                <a16:creationId xmlns:a16="http://schemas.microsoft.com/office/drawing/2014/main" id="{3DA8CD5D-6FAF-439D-B668-5E48DB1AA1BC}"/>
              </a:ext>
            </a:extLst>
          </p:cNvPr>
          <p:cNvSpPr txBox="1"/>
          <p:nvPr/>
        </p:nvSpPr>
        <p:spPr>
          <a:xfrm>
            <a:off x="3027502" y="5734205"/>
            <a:ext cx="6101542" cy="417743"/>
          </a:xfrm>
          <a:prstGeom prst="rect">
            <a:avLst/>
          </a:prstGeom>
          <a:noFill/>
        </p:spPr>
        <p:txBody>
          <a:bodyPr wrap="square">
            <a:spAutoFit/>
          </a:bodyPr>
          <a:lstStyle/>
          <a:p>
            <a:pPr algn="ctr">
              <a:lnSpc>
                <a:spcPct val="150000"/>
              </a:lnSpc>
            </a:pPr>
            <a:r>
              <a:rPr kumimoji="1" lang="zh-CN" altLang="zh-CN" sz="1600" dirty="0">
                <a:solidFill>
                  <a:srgbClr val="595959"/>
                </a:solidFill>
                <a:ea typeface="微软雅黑" panose="020B0503020204020204" pitchFamily="34" charset="-122"/>
              </a:rPr>
              <a:t>图</a:t>
            </a:r>
            <a:r>
              <a:rPr kumimoji="1" lang="en-US" altLang="zh-CN" sz="1600" dirty="0">
                <a:solidFill>
                  <a:srgbClr val="595959"/>
                </a:solidFill>
                <a:ea typeface="微软雅黑" panose="020B0503020204020204" pitchFamily="34" charset="-122"/>
              </a:rPr>
              <a:t>10-9</a:t>
            </a:r>
            <a:endParaRPr kumimoji="1" lang="zh-CN" altLang="zh-CN" sz="1600" dirty="0">
              <a:solidFill>
                <a:srgbClr val="595959"/>
              </a:solidFill>
              <a:ea typeface="微软雅黑" panose="020B0503020204020204" pitchFamily="34" charset="-122"/>
            </a:endParaRPr>
          </a:p>
        </p:txBody>
      </p:sp>
      <p:sp>
        <p:nvSpPr>
          <p:cNvPr id="10" name="文本框 9">
            <a:extLst>
              <a:ext uri="{FF2B5EF4-FFF2-40B4-BE49-F238E27FC236}">
                <a16:creationId xmlns:a16="http://schemas.microsoft.com/office/drawing/2014/main" id="{7FF5A026-2E4E-46F1-B0C1-5A63AAF1D8BC}"/>
              </a:ext>
            </a:extLst>
          </p:cNvPr>
          <p:cNvSpPr txBox="1"/>
          <p:nvPr/>
        </p:nvSpPr>
        <p:spPr>
          <a:xfrm>
            <a:off x="647207" y="1032558"/>
            <a:ext cx="6387278" cy="268279"/>
          </a:xfrm>
          <a:prstGeom prst="rect">
            <a:avLst/>
          </a:prstGeom>
          <a:noFill/>
        </p:spPr>
        <p:txBody>
          <a:bodyPr wrap="square">
            <a:spAutoFit/>
          </a:bodyPr>
          <a:lstStyle/>
          <a:p>
            <a:pPr indent="269875">
              <a:lnSpc>
                <a:spcPts val="1200"/>
              </a:lnSpc>
            </a:pPr>
            <a:r>
              <a:rPr kumimoji="1" lang="zh-CN" altLang="zh-CN" sz="2000" dirty="0">
                <a:solidFill>
                  <a:srgbClr val="595959"/>
                </a:solidFill>
                <a:ea typeface="微软雅黑" panose="020B0503020204020204" pitchFamily="34" charset="-122"/>
              </a:rPr>
              <a:t>执行结果如图</a:t>
            </a:r>
            <a:r>
              <a:rPr kumimoji="1" lang="en-US" altLang="zh-CN" sz="2000" dirty="0">
                <a:solidFill>
                  <a:srgbClr val="595959"/>
                </a:solidFill>
                <a:ea typeface="微软雅黑" panose="020B0503020204020204" pitchFamily="34" charset="-122"/>
              </a:rPr>
              <a:t>10-9</a:t>
            </a:r>
            <a:r>
              <a:rPr kumimoji="1" lang="zh-CN" altLang="zh-CN" sz="2000" dirty="0">
                <a:solidFill>
                  <a:srgbClr val="595959"/>
                </a:solidFill>
                <a:ea typeface="微软雅黑" panose="020B0503020204020204" pitchFamily="34" charset="-122"/>
              </a:rPr>
              <a:t>所示。</a:t>
            </a:r>
          </a:p>
        </p:txBody>
      </p:sp>
      <p:pic>
        <p:nvPicPr>
          <p:cNvPr id="8193" name="图片 900">
            <a:extLst>
              <a:ext uri="{FF2B5EF4-FFF2-40B4-BE49-F238E27FC236}">
                <a16:creationId xmlns:a16="http://schemas.microsoft.com/office/drawing/2014/main" id="{F035C6D6-D448-43D7-95BE-ADE670DEA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25" y="1466909"/>
            <a:ext cx="8208912" cy="437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6585138"/>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10.3.4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词向量</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0" y="596236"/>
            <a:ext cx="12003037" cy="297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360000">
              <a:buNone/>
            </a:pPr>
            <a:r>
              <a:rPr lang="zh-CN" altLang="zh-CN" sz="1800" dirty="0"/>
              <a:t>词向量已经完成，接下来利用可视化技术对文本数据进行探讨，这里采用第三方的</a:t>
            </a:r>
            <a:r>
              <a:rPr lang="en-US" altLang="zh-CN" sz="1800" dirty="0" err="1"/>
              <a:t>WordCloud</a:t>
            </a:r>
            <a:r>
              <a:rPr lang="zh-CN" altLang="zh-CN" sz="1800" dirty="0"/>
              <a:t>（词云）库进行。</a:t>
            </a:r>
            <a:r>
              <a:rPr lang="en-US" altLang="zh-CN" sz="1800" dirty="0" err="1"/>
              <a:t>WordCloud</a:t>
            </a:r>
            <a:r>
              <a:rPr lang="en-US" altLang="zh-CN" sz="1800" dirty="0"/>
              <a:t>(</a:t>
            </a:r>
            <a:r>
              <a:rPr lang="zh-CN" altLang="zh-CN" sz="1800" dirty="0"/>
              <a:t>词云</a:t>
            </a:r>
            <a:r>
              <a:rPr lang="en-US" altLang="zh-CN" sz="1800" dirty="0"/>
              <a:t>)</a:t>
            </a:r>
            <a:r>
              <a:rPr lang="zh-CN" altLang="zh-CN" sz="1800" dirty="0"/>
              <a:t>是</a:t>
            </a:r>
            <a:r>
              <a:rPr lang="en-US" altLang="zh-CN" sz="1800" dirty="0"/>
              <a:t>Python</a:t>
            </a:r>
            <a:r>
              <a:rPr lang="zh-CN" altLang="zh-CN" sz="1800" dirty="0"/>
              <a:t>中一个非常优秀的第三方词云可视化展示库，其工作原理是以词语为基本单位，根据给出的字符串，对词频进行统计，然后以不同的大小显示出来，更加直观和艺术的展示文本。</a:t>
            </a:r>
          </a:p>
          <a:p>
            <a:pPr indent="360000">
              <a:buNone/>
            </a:pPr>
            <a:r>
              <a:rPr lang="zh-CN" altLang="zh-CN" sz="1800" dirty="0"/>
              <a:t>根据</a:t>
            </a:r>
            <a:r>
              <a:rPr lang="en-US" altLang="zh-CN" sz="1800" dirty="0"/>
              <a:t>10.3.1</a:t>
            </a:r>
            <a:r>
              <a:rPr lang="zh-CN" altLang="zh-CN" sz="1800" dirty="0"/>
              <a:t>部分在</a:t>
            </a:r>
            <a:r>
              <a:rPr lang="en-US" altLang="zh-CN" sz="1800" dirty="0" err="1"/>
              <a:t>tensorflow</a:t>
            </a:r>
            <a:r>
              <a:rPr lang="zh-CN" altLang="zh-CN" sz="1800" dirty="0"/>
              <a:t>环境中安装好</a:t>
            </a:r>
            <a:r>
              <a:rPr lang="en-US" altLang="zh-CN" sz="1800" dirty="0" err="1"/>
              <a:t>WordCloud</a:t>
            </a:r>
            <a:r>
              <a:rPr lang="zh-CN" altLang="zh-CN" sz="1800" dirty="0"/>
              <a:t>库，该库把词云当作一个</a:t>
            </a:r>
            <a:r>
              <a:rPr lang="en-US" altLang="zh-CN" sz="1800" dirty="0" err="1"/>
              <a:t>WordCloud</a:t>
            </a:r>
            <a:r>
              <a:rPr lang="zh-CN" altLang="zh-CN" sz="1800" dirty="0"/>
              <a:t>对象，</a:t>
            </a:r>
            <a:r>
              <a:rPr lang="en-US" altLang="zh-CN" sz="1800" dirty="0" err="1"/>
              <a:t>wordcloud.WordCloud</a:t>
            </a:r>
            <a:r>
              <a:rPr lang="en-US" altLang="zh-CN" sz="1800" dirty="0"/>
              <a:t>()</a:t>
            </a:r>
            <a:r>
              <a:rPr lang="zh-CN" altLang="zh-CN" sz="1800" dirty="0"/>
              <a:t>代表一个文本对应的词云，可以根据文本中词语出现的频率等参数绘制词云绘制词云的形状、尺寸和颜色都可以设定。具体用法如下：</a:t>
            </a:r>
          </a:p>
          <a:p>
            <a:pPr>
              <a:buNone/>
            </a:pPr>
            <a:r>
              <a:rPr lang="zh-CN" altLang="zh-CN" sz="1800" dirty="0"/>
              <a:t>（</a:t>
            </a:r>
            <a:r>
              <a:rPr lang="en-US" altLang="zh-CN" sz="1800" dirty="0"/>
              <a:t>1</a:t>
            </a:r>
            <a:r>
              <a:rPr lang="zh-CN" altLang="zh-CN" sz="1800" dirty="0"/>
              <a:t>）</a:t>
            </a:r>
            <a:r>
              <a:rPr lang="en-US" altLang="zh-CN" sz="1800" dirty="0"/>
              <a:t>w= </a:t>
            </a:r>
            <a:r>
              <a:rPr lang="en-US" altLang="zh-CN" sz="1800" dirty="0" err="1"/>
              <a:t>wordcloud.WordCloud</a:t>
            </a:r>
            <a:r>
              <a:rPr lang="en-US" altLang="zh-CN" sz="1800" dirty="0"/>
              <a:t>()</a:t>
            </a:r>
            <a:r>
              <a:rPr lang="zh-CN" altLang="zh-CN" sz="1800" dirty="0"/>
              <a:t>，以</a:t>
            </a:r>
            <a:r>
              <a:rPr lang="en-US" altLang="zh-CN" sz="1800" dirty="0" err="1"/>
              <a:t>WordCloud</a:t>
            </a:r>
            <a:r>
              <a:rPr lang="zh-CN" altLang="zh-CN" sz="1800" dirty="0"/>
              <a:t>对象为基础进行配置参数、加载文本、输出文件，先配置对象参数，然后加载词云文本，最后输出词云文件，如表</a:t>
            </a:r>
            <a:r>
              <a:rPr lang="en-US" altLang="zh-CN" sz="1800" dirty="0"/>
              <a:t>10-1</a:t>
            </a:r>
            <a:r>
              <a:rPr lang="zh-CN" altLang="zh-CN" sz="1800" dirty="0"/>
              <a:t>所示。</a:t>
            </a:r>
          </a:p>
        </p:txBody>
      </p:sp>
      <p:graphicFrame>
        <p:nvGraphicFramePr>
          <p:cNvPr id="4" name="表格 3">
            <a:extLst>
              <a:ext uri="{FF2B5EF4-FFF2-40B4-BE49-F238E27FC236}">
                <a16:creationId xmlns:a16="http://schemas.microsoft.com/office/drawing/2014/main" id="{459E5DBF-AE17-4546-9359-070CC9CDC7FB}"/>
              </a:ext>
            </a:extLst>
          </p:cNvPr>
          <p:cNvGraphicFramePr>
            <a:graphicFrameLocks noGrp="1"/>
          </p:cNvGraphicFramePr>
          <p:nvPr>
            <p:extLst>
              <p:ext uri="{D42A27DB-BD31-4B8C-83A1-F6EECF244321}">
                <p14:modId xmlns:p14="http://schemas.microsoft.com/office/powerpoint/2010/main" val="4255704825"/>
              </p:ext>
            </p:extLst>
          </p:nvPr>
        </p:nvGraphicFramePr>
        <p:xfrm>
          <a:off x="1057822" y="3856554"/>
          <a:ext cx="9217023" cy="2625461"/>
        </p:xfrm>
        <a:graphic>
          <a:graphicData uri="http://schemas.openxmlformats.org/drawingml/2006/table">
            <a:tbl>
              <a:tblPr>
                <a:tableStyleId>{5C22544A-7EE6-4342-B048-85BDC9FD1C3A}</a:tableStyleId>
              </a:tblPr>
              <a:tblGrid>
                <a:gridCol w="2093844">
                  <a:extLst>
                    <a:ext uri="{9D8B030D-6E8A-4147-A177-3AD203B41FA5}">
                      <a16:colId xmlns:a16="http://schemas.microsoft.com/office/drawing/2014/main" val="3425841941"/>
                    </a:ext>
                  </a:extLst>
                </a:gridCol>
                <a:gridCol w="7123179">
                  <a:extLst>
                    <a:ext uri="{9D8B030D-6E8A-4147-A177-3AD203B41FA5}">
                      <a16:colId xmlns:a16="http://schemas.microsoft.com/office/drawing/2014/main" val="2850487406"/>
                    </a:ext>
                  </a:extLst>
                </a:gridCol>
              </a:tblGrid>
              <a:tr h="743055">
                <a:tc>
                  <a:txBody>
                    <a:bodyPr/>
                    <a:lstStyle/>
                    <a:p>
                      <a:pPr indent="127000" algn="ctr"/>
                      <a:r>
                        <a:rPr kumimoji="1" lang="zh-CN" altLang="en-US" sz="1800" kern="1200" dirty="0">
                          <a:solidFill>
                            <a:srgbClr val="595959"/>
                          </a:solidFill>
                          <a:latin typeface="Arial" panose="020B0604020202020204" pitchFamily="34" charset="0"/>
                          <a:ea typeface="微软雅黑" panose="020B0503020204020204" pitchFamily="34" charset="-122"/>
                          <a:cs typeface="+mn-cs"/>
                        </a:rPr>
                        <a:t>方法</a:t>
                      </a:r>
                    </a:p>
                  </a:txBody>
                  <a:tcPr marL="68580" marR="68580" marT="0" marB="0" anchor="ctr"/>
                </a:tc>
                <a:tc>
                  <a:txBody>
                    <a:bodyPr/>
                    <a:lstStyle/>
                    <a:p>
                      <a:pPr indent="127000" algn="ctr"/>
                      <a:r>
                        <a:rPr kumimoji="1" lang="zh-CN" altLang="en-US" sz="1800" kern="1200" dirty="0">
                          <a:solidFill>
                            <a:srgbClr val="595959"/>
                          </a:solidFill>
                          <a:latin typeface="Arial" panose="020B0604020202020204" pitchFamily="34" charset="0"/>
                          <a:ea typeface="微软雅黑" panose="020B0503020204020204" pitchFamily="34" charset="-122"/>
                          <a:cs typeface="+mn-cs"/>
                        </a:rPr>
                        <a:t>用法描述</a:t>
                      </a:r>
                    </a:p>
                  </a:txBody>
                  <a:tcPr marL="68580" marR="68580" marT="0" marB="0" anchor="ctr"/>
                </a:tc>
                <a:extLst>
                  <a:ext uri="{0D108BD9-81ED-4DB2-BD59-A6C34878D82A}">
                    <a16:rowId xmlns:a16="http://schemas.microsoft.com/office/drawing/2014/main" val="3354250366"/>
                  </a:ext>
                </a:extLst>
              </a:tr>
              <a:tr h="1139351">
                <a:tc>
                  <a:txBody>
                    <a:bodyPr/>
                    <a:lstStyle/>
                    <a:p>
                      <a:pPr algn="just">
                        <a:lnSpc>
                          <a:spcPct val="150000"/>
                        </a:lnSpc>
                      </a:pPr>
                      <a:r>
                        <a:rPr kumimoji="1" lang="en-US" sz="1800" kern="1200">
                          <a:solidFill>
                            <a:srgbClr val="595959"/>
                          </a:solidFill>
                          <a:latin typeface="Arial" panose="020B0604020202020204" pitchFamily="34" charset="0"/>
                          <a:ea typeface="微软雅黑" panose="020B0503020204020204" pitchFamily="34" charset="-122"/>
                          <a:cs typeface="+mn-cs"/>
                        </a:rPr>
                        <a:t>w.generate(text)</a:t>
                      </a:r>
                      <a:endParaRPr kumimoji="1" lang="zh-CN" altLang="en-US" sz="18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algn="just">
                        <a:lnSpc>
                          <a:spcPct val="150000"/>
                        </a:lnSpc>
                      </a:pPr>
                      <a:r>
                        <a:rPr kumimoji="1" lang="en-US" sz="1800" kern="1200" dirty="0" err="1">
                          <a:solidFill>
                            <a:srgbClr val="595959"/>
                          </a:solidFill>
                          <a:latin typeface="Arial" panose="020B0604020202020204" pitchFamily="34" charset="0"/>
                          <a:ea typeface="微软雅黑" panose="020B0503020204020204" pitchFamily="34" charset="-122"/>
                          <a:cs typeface="+mn-cs"/>
                        </a:rPr>
                        <a:t>WordCloud</a:t>
                      </a:r>
                      <a:r>
                        <a:rPr kumimoji="1" lang="zh-CN" altLang="en-US" sz="1800" kern="1200" dirty="0">
                          <a:solidFill>
                            <a:srgbClr val="595959"/>
                          </a:solidFill>
                          <a:latin typeface="Arial" panose="020B0604020202020204" pitchFamily="34" charset="0"/>
                          <a:ea typeface="微软雅黑" panose="020B0503020204020204" pitchFamily="34" charset="-122"/>
                          <a:cs typeface="+mn-cs"/>
                        </a:rPr>
                        <a:t>对象</a:t>
                      </a:r>
                      <a:r>
                        <a:rPr kumimoji="1" lang="en-US" sz="1800" kern="1200" dirty="0">
                          <a:solidFill>
                            <a:srgbClr val="595959"/>
                          </a:solidFill>
                          <a:latin typeface="Arial" panose="020B0604020202020204" pitchFamily="34" charset="0"/>
                          <a:ea typeface="微软雅黑" panose="020B0503020204020204" pitchFamily="34" charset="-122"/>
                          <a:cs typeface="+mn-cs"/>
                        </a:rPr>
                        <a:t>w</a:t>
                      </a:r>
                      <a:r>
                        <a:rPr kumimoji="1" lang="zh-CN" altLang="en-US" sz="1800" kern="1200" dirty="0">
                          <a:solidFill>
                            <a:srgbClr val="595959"/>
                          </a:solidFill>
                          <a:latin typeface="Arial" panose="020B0604020202020204" pitchFamily="34" charset="0"/>
                          <a:ea typeface="微软雅黑" panose="020B0503020204020204" pitchFamily="34" charset="-122"/>
                          <a:cs typeface="+mn-cs"/>
                        </a:rPr>
                        <a:t>中加载文本</a:t>
                      </a:r>
                      <a:r>
                        <a:rPr kumimoji="1" lang="en-US" sz="1800" kern="1200" dirty="0">
                          <a:solidFill>
                            <a:srgbClr val="595959"/>
                          </a:solidFill>
                          <a:latin typeface="Arial" panose="020B0604020202020204" pitchFamily="34" charset="0"/>
                          <a:ea typeface="微软雅黑" panose="020B0503020204020204" pitchFamily="34" charset="-122"/>
                          <a:cs typeface="+mn-cs"/>
                        </a:rPr>
                        <a:t>text</a:t>
                      </a:r>
                      <a:r>
                        <a:rPr kumimoji="1" lang="zh-CN" altLang="en-US" sz="1800" kern="1200" dirty="0">
                          <a:solidFill>
                            <a:srgbClr val="595959"/>
                          </a:solidFill>
                          <a:latin typeface="Arial" panose="020B0604020202020204" pitchFamily="34" charset="0"/>
                          <a:ea typeface="微软雅黑" panose="020B0503020204020204" pitchFamily="34" charset="-122"/>
                          <a:cs typeface="+mn-cs"/>
                        </a:rPr>
                        <a:t>，如</a:t>
                      </a:r>
                      <a:r>
                        <a:rPr kumimoji="1" lang="en-US" sz="1800" kern="1200" dirty="0" err="1">
                          <a:solidFill>
                            <a:srgbClr val="595959"/>
                          </a:solidFill>
                          <a:latin typeface="Arial" panose="020B0604020202020204" pitchFamily="34" charset="0"/>
                          <a:ea typeface="微软雅黑" panose="020B0503020204020204" pitchFamily="34" charset="-122"/>
                          <a:cs typeface="+mn-cs"/>
                        </a:rPr>
                        <a:t>w.generate</a:t>
                      </a:r>
                      <a:r>
                        <a:rPr kumimoji="1" lang="en-US" sz="1800" kern="1200" dirty="0">
                          <a:solidFill>
                            <a:srgbClr val="595959"/>
                          </a:solidFill>
                          <a:latin typeface="Arial" panose="020B0604020202020204" pitchFamily="34" charset="0"/>
                          <a:ea typeface="微软雅黑" panose="020B0503020204020204" pitchFamily="34" charset="-122"/>
                          <a:cs typeface="+mn-cs"/>
                        </a:rPr>
                        <a:t>(text)</a:t>
                      </a:r>
                      <a:endParaRPr kumimoji="1" lang="zh-CN" altLang="en-US" sz="1800" kern="1200" dirty="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660269876"/>
                  </a:ext>
                </a:extLst>
              </a:tr>
              <a:tr h="743055">
                <a:tc>
                  <a:txBody>
                    <a:bodyPr/>
                    <a:lstStyle/>
                    <a:p>
                      <a:pPr algn="just">
                        <a:lnSpc>
                          <a:spcPct val="150000"/>
                        </a:lnSpc>
                      </a:pPr>
                      <a:r>
                        <a:rPr kumimoji="1" lang="en-US" sz="1800" kern="1200">
                          <a:solidFill>
                            <a:srgbClr val="595959"/>
                          </a:solidFill>
                          <a:latin typeface="Arial" panose="020B0604020202020204" pitchFamily="34" charset="0"/>
                          <a:ea typeface="微软雅黑" panose="020B0503020204020204" pitchFamily="34" charset="-122"/>
                          <a:cs typeface="+mn-cs"/>
                        </a:rPr>
                        <a:t>w.to_file(filename)</a:t>
                      </a:r>
                      <a:endParaRPr kumimoji="1" lang="zh-CN" altLang="en-US" sz="18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algn="just">
                        <a:lnSpc>
                          <a:spcPct val="150000"/>
                        </a:lnSpc>
                      </a:pPr>
                      <a:r>
                        <a:rPr kumimoji="1" lang="zh-CN" altLang="en-US" sz="1800" kern="1200" dirty="0">
                          <a:solidFill>
                            <a:srgbClr val="595959"/>
                          </a:solidFill>
                          <a:latin typeface="Arial" panose="020B0604020202020204" pitchFamily="34" charset="0"/>
                          <a:ea typeface="微软雅黑" panose="020B0503020204020204" pitchFamily="34" charset="-122"/>
                          <a:cs typeface="+mn-cs"/>
                        </a:rPr>
                        <a:t>将词云输出为图像文件，</a:t>
                      </a:r>
                      <a:r>
                        <a:rPr kumimoji="1" lang="en-US" sz="1800" kern="1200" dirty="0">
                          <a:solidFill>
                            <a:srgbClr val="595959"/>
                          </a:solidFill>
                          <a:latin typeface="Arial" panose="020B0604020202020204" pitchFamily="34" charset="0"/>
                          <a:ea typeface="微软雅黑" panose="020B0503020204020204" pitchFamily="34" charset="-122"/>
                          <a:cs typeface="+mn-cs"/>
                        </a:rPr>
                        <a:t>.</a:t>
                      </a:r>
                      <a:r>
                        <a:rPr kumimoji="1" lang="en-US" sz="1800" kern="1200" dirty="0" err="1">
                          <a:solidFill>
                            <a:srgbClr val="595959"/>
                          </a:solidFill>
                          <a:latin typeface="Arial" panose="020B0604020202020204" pitchFamily="34" charset="0"/>
                          <a:ea typeface="微软雅黑" panose="020B0503020204020204" pitchFamily="34" charset="-122"/>
                          <a:cs typeface="+mn-cs"/>
                        </a:rPr>
                        <a:t>png</a:t>
                      </a:r>
                      <a:r>
                        <a:rPr kumimoji="1" lang="zh-CN" altLang="en-US" sz="1800" kern="1200" dirty="0">
                          <a:solidFill>
                            <a:srgbClr val="595959"/>
                          </a:solidFill>
                          <a:latin typeface="Arial" panose="020B0604020202020204" pitchFamily="34" charset="0"/>
                          <a:ea typeface="微软雅黑" panose="020B0503020204020204" pitchFamily="34" charset="-122"/>
                          <a:cs typeface="+mn-cs"/>
                        </a:rPr>
                        <a:t>或</a:t>
                      </a:r>
                      <a:r>
                        <a:rPr kumimoji="1" lang="en-US" sz="1800" kern="1200" dirty="0">
                          <a:solidFill>
                            <a:srgbClr val="595959"/>
                          </a:solidFill>
                          <a:latin typeface="Arial" panose="020B0604020202020204" pitchFamily="34" charset="0"/>
                          <a:ea typeface="微软雅黑" panose="020B0503020204020204" pitchFamily="34" charset="-122"/>
                          <a:cs typeface="+mn-cs"/>
                        </a:rPr>
                        <a:t>.jpg</a:t>
                      </a:r>
                      <a:r>
                        <a:rPr kumimoji="1" lang="zh-CN" altLang="en-US" sz="1800" kern="1200" dirty="0">
                          <a:solidFill>
                            <a:srgbClr val="595959"/>
                          </a:solidFill>
                          <a:latin typeface="Arial" panose="020B0604020202020204" pitchFamily="34" charset="0"/>
                          <a:ea typeface="微软雅黑" panose="020B0503020204020204" pitchFamily="34" charset="-122"/>
                          <a:cs typeface="+mn-cs"/>
                        </a:rPr>
                        <a:t>格式，</a:t>
                      </a:r>
                      <a:r>
                        <a:rPr kumimoji="1" lang="en-US" sz="1800" kern="1200" dirty="0" err="1">
                          <a:solidFill>
                            <a:srgbClr val="595959"/>
                          </a:solidFill>
                          <a:latin typeface="Arial" panose="020B0604020202020204" pitchFamily="34" charset="0"/>
                          <a:ea typeface="微软雅黑" panose="020B0503020204020204" pitchFamily="34" charset="-122"/>
                          <a:cs typeface="+mn-cs"/>
                        </a:rPr>
                        <a:t>w.to_file</a:t>
                      </a:r>
                      <a:r>
                        <a:rPr kumimoji="1" lang="en-US" sz="1800" kern="1200" dirty="0">
                          <a:solidFill>
                            <a:srgbClr val="595959"/>
                          </a:solidFill>
                          <a:latin typeface="Arial" panose="020B0604020202020204" pitchFamily="34" charset="0"/>
                          <a:ea typeface="微软雅黑" panose="020B0503020204020204" pitchFamily="34" charset="-122"/>
                          <a:cs typeface="+mn-cs"/>
                        </a:rPr>
                        <a:t>("filename.jpg")</a:t>
                      </a:r>
                      <a:endParaRPr kumimoji="1" lang="zh-CN" altLang="en-US" sz="1800" kern="1200" dirty="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591555396"/>
                  </a:ext>
                </a:extLst>
              </a:tr>
            </a:tbl>
          </a:graphicData>
        </a:graphic>
      </p:graphicFrame>
      <p:sp>
        <p:nvSpPr>
          <p:cNvPr id="5" name="Rectangle 2">
            <a:extLst>
              <a:ext uri="{FF2B5EF4-FFF2-40B4-BE49-F238E27FC236}">
                <a16:creationId xmlns:a16="http://schemas.microsoft.com/office/drawing/2014/main" id="{8626447F-0616-472E-BBB0-AF5142D5F16B}"/>
              </a:ext>
            </a:extLst>
          </p:cNvPr>
          <p:cNvSpPr>
            <a:spLocks noChangeArrowheads="1"/>
          </p:cNvSpPr>
          <p:nvPr/>
        </p:nvSpPr>
        <p:spPr bwMode="auto">
          <a:xfrm>
            <a:off x="1057822" y="3502611"/>
            <a:ext cx="70744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270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defTabSz="914400" rtl="0" eaLnBrk="0" fontAlgn="base" latinLnBrk="0" hangingPunct="0">
              <a:lnSpc>
                <a:spcPct val="100000"/>
              </a:lnSpc>
              <a:spcBef>
                <a:spcPct val="0"/>
              </a:spcBef>
              <a:spcAft>
                <a:spcPct val="0"/>
              </a:spcAft>
              <a:buClrTx/>
              <a:buSzTx/>
              <a:buFontTx/>
              <a:buNone/>
              <a:tabLst/>
            </a:pPr>
            <a:r>
              <a:rPr kumimoji="1" lang="en-US" altLang="zh-CN" sz="1600" dirty="0">
                <a:solidFill>
                  <a:srgbClr val="595959"/>
                </a:solidFill>
                <a:ea typeface="微软雅黑" panose="020B0503020204020204" pitchFamily="34" charset="-122"/>
              </a:rPr>
              <a:t>  </a:t>
            </a:r>
            <a:r>
              <a:rPr kumimoji="1" lang="zh-CN" altLang="zh-CN" sz="1600" dirty="0">
                <a:solidFill>
                  <a:srgbClr val="595959"/>
                </a:solidFill>
                <a:ea typeface="微软雅黑" panose="020B0503020204020204" pitchFamily="34" charset="-122"/>
              </a:rPr>
              <a:t>表</a:t>
            </a:r>
            <a:r>
              <a:rPr kumimoji="1" lang="en-US" altLang="zh-CN" sz="1600" dirty="0">
                <a:solidFill>
                  <a:srgbClr val="595959"/>
                </a:solidFill>
                <a:ea typeface="微软雅黑" panose="020B0503020204020204" pitchFamily="34" charset="-122"/>
              </a:rPr>
              <a:t>10-1                                                          </a:t>
            </a:r>
            <a:r>
              <a:rPr kumimoji="1" lang="en-US" altLang="zh-CN" sz="1600" dirty="0" err="1">
                <a:solidFill>
                  <a:srgbClr val="595959"/>
                </a:solidFill>
                <a:ea typeface="微软雅黑" panose="020B0503020204020204" pitchFamily="34" charset="-122"/>
              </a:rPr>
              <a:t>wordcloud</a:t>
            </a:r>
            <a:r>
              <a:rPr kumimoji="1" lang="zh-CN" altLang="en-US" sz="1600" dirty="0">
                <a:solidFill>
                  <a:srgbClr val="595959"/>
                </a:solidFill>
                <a:ea typeface="微软雅黑" panose="020B0503020204020204" pitchFamily="34" charset="-122"/>
              </a:rPr>
              <a:t>方法的用法描述</a:t>
            </a:r>
          </a:p>
        </p:txBody>
      </p:sp>
    </p:spTree>
    <p:extLst>
      <p:ext uri="{BB962C8B-B14F-4D97-AF65-F5344CB8AC3E}">
        <p14:creationId xmlns:p14="http://schemas.microsoft.com/office/powerpoint/2010/main" val="142091711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10.3.4 </a:t>
            </a:r>
            <a:r>
              <a:rPr lang="zh-CN" altLang="en-US" sz="2800" dirty="0">
                <a:solidFill>
                  <a:srgbClr val="FFFFFF"/>
                </a:solidFill>
                <a:latin typeface="微软雅黑" panose="020B0503020204020204" pitchFamily="34" charset="-122"/>
                <a:ea typeface="微软雅黑" panose="020B0503020204020204" pitchFamily="34" charset="-122"/>
              </a:rPr>
              <a:t>词向量</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265733" y="581561"/>
            <a:ext cx="9890484" cy="106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zh-CN" altLang="zh-CN" sz="1800" dirty="0"/>
              <a:t>（</a:t>
            </a:r>
            <a:r>
              <a:rPr lang="en-US" altLang="zh-CN" sz="1800" dirty="0"/>
              <a:t>2</a:t>
            </a:r>
            <a:r>
              <a:rPr lang="zh-CN" altLang="zh-CN" sz="1800" dirty="0"/>
              <a:t>）</a:t>
            </a:r>
            <a:r>
              <a:rPr lang="en-US" altLang="zh-CN" sz="1800" dirty="0"/>
              <a:t>w = </a:t>
            </a:r>
            <a:r>
              <a:rPr lang="en-US" altLang="zh-CN" sz="1800" dirty="0" err="1"/>
              <a:t>wordcloud.WordCloud</a:t>
            </a:r>
            <a:r>
              <a:rPr lang="en-US" altLang="zh-CN" sz="1800" dirty="0"/>
              <a:t>(</a:t>
            </a:r>
            <a:r>
              <a:rPr lang="zh-CN" altLang="zh-CN" sz="1800" dirty="0"/>
              <a:t>参数</a:t>
            </a:r>
            <a:r>
              <a:rPr lang="en-US" altLang="zh-CN" sz="1800" dirty="0"/>
              <a:t>)</a:t>
            </a:r>
            <a:r>
              <a:rPr lang="zh-CN" altLang="zh-CN" sz="1800" dirty="0"/>
              <a:t>，要注意的是输出有中文的时候，使用</a:t>
            </a:r>
            <a:r>
              <a:rPr lang="en-US" altLang="zh-CN" sz="1800" dirty="0" err="1"/>
              <a:t>WordCloud</a:t>
            </a:r>
            <a:r>
              <a:rPr lang="zh-CN" altLang="zh-CN" sz="1800" dirty="0"/>
              <a:t>指定可以使用的字体</a:t>
            </a:r>
            <a:r>
              <a:rPr lang="en-US" altLang="zh-CN" sz="1800" dirty="0"/>
              <a:t>, </a:t>
            </a:r>
            <a:r>
              <a:rPr lang="zh-CN" altLang="zh-CN" sz="1800" dirty="0"/>
              <a:t>一般在</a:t>
            </a:r>
            <a:r>
              <a:rPr lang="en-US" altLang="zh-CN" sz="1800" dirty="0"/>
              <a:t>windows</a:t>
            </a:r>
            <a:r>
              <a:rPr lang="zh-CN" altLang="zh-CN" sz="1800" dirty="0"/>
              <a:t>中字体在文件夹</a:t>
            </a:r>
            <a:r>
              <a:rPr lang="en-US" altLang="zh-CN" sz="1800" dirty="0"/>
              <a:t>: C:\Windows\Fonts</a:t>
            </a:r>
            <a:r>
              <a:rPr lang="zh-CN" altLang="zh-CN" sz="1800" dirty="0"/>
              <a:t>里</a:t>
            </a:r>
            <a:r>
              <a:rPr lang="en-US" altLang="zh-CN" sz="1800" dirty="0"/>
              <a:t>, </a:t>
            </a:r>
            <a:r>
              <a:rPr lang="zh-CN" altLang="zh-CN" sz="1800" dirty="0"/>
              <a:t>可以将其中的字体文件拷贝到当前的文件夹内或者引用指定该目录字体。其运用的参数说明及其用法描述如表</a:t>
            </a:r>
            <a:r>
              <a:rPr lang="en-US" altLang="zh-CN" sz="1800" dirty="0"/>
              <a:t>10-2</a:t>
            </a:r>
            <a:r>
              <a:rPr lang="zh-CN" altLang="zh-CN" sz="1800" dirty="0"/>
              <a:t>所示。</a:t>
            </a:r>
          </a:p>
        </p:txBody>
      </p:sp>
      <p:graphicFrame>
        <p:nvGraphicFramePr>
          <p:cNvPr id="2" name="表格 1">
            <a:extLst>
              <a:ext uri="{FF2B5EF4-FFF2-40B4-BE49-F238E27FC236}">
                <a16:creationId xmlns:a16="http://schemas.microsoft.com/office/drawing/2014/main" id="{91DC05CD-9DFD-48FC-BAA5-3345106B4C01}"/>
              </a:ext>
            </a:extLst>
          </p:cNvPr>
          <p:cNvGraphicFramePr>
            <a:graphicFrameLocks noGrp="1"/>
          </p:cNvGraphicFramePr>
          <p:nvPr>
            <p:extLst>
              <p:ext uri="{D42A27DB-BD31-4B8C-83A1-F6EECF244321}">
                <p14:modId xmlns:p14="http://schemas.microsoft.com/office/powerpoint/2010/main" val="941084795"/>
              </p:ext>
            </p:extLst>
          </p:nvPr>
        </p:nvGraphicFramePr>
        <p:xfrm>
          <a:off x="2461977" y="2148216"/>
          <a:ext cx="7272808" cy="4521146"/>
        </p:xfrm>
        <a:graphic>
          <a:graphicData uri="http://schemas.openxmlformats.org/drawingml/2006/table">
            <a:tbl>
              <a:tblPr>
                <a:tableStyleId>{5C22544A-7EE6-4342-B048-85BDC9FD1C3A}</a:tableStyleId>
              </a:tblPr>
              <a:tblGrid>
                <a:gridCol w="1878654">
                  <a:extLst>
                    <a:ext uri="{9D8B030D-6E8A-4147-A177-3AD203B41FA5}">
                      <a16:colId xmlns:a16="http://schemas.microsoft.com/office/drawing/2014/main" val="2680637826"/>
                    </a:ext>
                  </a:extLst>
                </a:gridCol>
                <a:gridCol w="5394154">
                  <a:extLst>
                    <a:ext uri="{9D8B030D-6E8A-4147-A177-3AD203B41FA5}">
                      <a16:colId xmlns:a16="http://schemas.microsoft.com/office/drawing/2014/main" val="2139970345"/>
                    </a:ext>
                  </a:extLst>
                </a:gridCol>
              </a:tblGrid>
              <a:tr h="343006">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参数 </a:t>
                      </a:r>
                    </a:p>
                  </a:txBody>
                  <a:tcPr marL="68580" marR="68580" marT="0" marB="0" anchor="ctr"/>
                </a:tc>
                <a:tc>
                  <a:txBody>
                    <a:bodyPr/>
                    <a:lstStyle/>
                    <a:p>
                      <a:pPr indent="127000" algn="ctr"/>
                      <a:r>
                        <a:rPr kumimoji="1" lang="zh-CN" altLang="en-US" sz="1400" kern="1200">
                          <a:solidFill>
                            <a:srgbClr val="595959"/>
                          </a:solidFill>
                          <a:latin typeface="Arial" panose="020B0604020202020204" pitchFamily="34" charset="0"/>
                          <a:ea typeface="微软雅黑" panose="020B0503020204020204" pitchFamily="34" charset="-122"/>
                          <a:cs typeface="+mn-cs"/>
                        </a:rPr>
                        <a:t>用法描述</a:t>
                      </a:r>
                    </a:p>
                  </a:txBody>
                  <a:tcPr marL="68580" marR="68580" marT="0" marB="0" anchor="ctr"/>
                </a:tc>
                <a:extLst>
                  <a:ext uri="{0D108BD9-81ED-4DB2-BD59-A6C34878D82A}">
                    <a16:rowId xmlns:a16="http://schemas.microsoft.com/office/drawing/2014/main" val="2374229385"/>
                  </a:ext>
                </a:extLst>
              </a:tr>
              <a:tr h="417814">
                <a:tc>
                  <a:txBody>
                    <a:bodyPr/>
                    <a:lstStyle/>
                    <a:p>
                      <a:pPr indent="127000" algn="ctr"/>
                      <a:r>
                        <a:rPr kumimoji="1" lang="en-US" sz="1400" kern="1200" dirty="0">
                          <a:solidFill>
                            <a:srgbClr val="595959"/>
                          </a:solidFill>
                          <a:latin typeface="Arial" panose="020B0604020202020204" pitchFamily="34" charset="0"/>
                          <a:ea typeface="微软雅黑" panose="020B0503020204020204" pitchFamily="34" charset="-122"/>
                          <a:cs typeface="+mn-cs"/>
                        </a:rPr>
                        <a:t>width </a:t>
                      </a:r>
                      <a:endParaRPr kumimoji="1" lang="zh-CN" altLang="en-US" sz="1400" kern="1200" dirty="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指定词云对象生成图片的宽度，默认</a:t>
                      </a:r>
                      <a:r>
                        <a:rPr kumimoji="1" lang="en-US" sz="1400" kern="1200" dirty="0">
                          <a:solidFill>
                            <a:srgbClr val="595959"/>
                          </a:solidFill>
                          <a:latin typeface="Arial" panose="020B0604020202020204" pitchFamily="34" charset="0"/>
                          <a:ea typeface="微软雅黑" panose="020B0503020204020204" pitchFamily="34" charset="-122"/>
                          <a:cs typeface="+mn-cs"/>
                        </a:rPr>
                        <a:t>400</a:t>
                      </a:r>
                      <a:r>
                        <a:rPr kumimoji="1" lang="zh-CN" altLang="en-US" sz="1400" kern="1200" dirty="0">
                          <a:solidFill>
                            <a:srgbClr val="595959"/>
                          </a:solidFill>
                          <a:latin typeface="Arial" panose="020B0604020202020204" pitchFamily="34" charset="0"/>
                          <a:ea typeface="微软雅黑" panose="020B0503020204020204" pitchFamily="34" charset="-122"/>
                          <a:cs typeface="+mn-cs"/>
                        </a:rPr>
                        <a:t>像素</a:t>
                      </a:r>
                    </a:p>
                  </a:txBody>
                  <a:tcPr marL="68580" marR="68580" marT="0" marB="0" anchor="ctr"/>
                </a:tc>
                <a:extLst>
                  <a:ext uri="{0D108BD9-81ED-4DB2-BD59-A6C34878D82A}">
                    <a16:rowId xmlns:a16="http://schemas.microsoft.com/office/drawing/2014/main" val="3824402115"/>
                  </a:ext>
                </a:extLst>
              </a:tr>
              <a:tr h="417814">
                <a:tc>
                  <a:txBody>
                    <a:bodyPr/>
                    <a:lstStyle/>
                    <a:p>
                      <a:pPr indent="127000" algn="ctr"/>
                      <a:r>
                        <a:rPr kumimoji="1" lang="en-US" sz="1400" kern="1200">
                          <a:solidFill>
                            <a:srgbClr val="595959"/>
                          </a:solidFill>
                          <a:latin typeface="Arial" panose="020B0604020202020204" pitchFamily="34" charset="0"/>
                          <a:ea typeface="微软雅黑" panose="020B0503020204020204" pitchFamily="34" charset="-122"/>
                          <a:cs typeface="+mn-cs"/>
                        </a:rPr>
                        <a:t>height </a:t>
                      </a:r>
                      <a:endParaRPr kumimoji="1" lang="zh-CN" altLang="en-US" sz="14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指定词云对象生成图片的高度，默认</a:t>
                      </a:r>
                      <a:r>
                        <a:rPr kumimoji="1" lang="en-US" sz="1400" kern="1200" dirty="0">
                          <a:solidFill>
                            <a:srgbClr val="595959"/>
                          </a:solidFill>
                          <a:latin typeface="Arial" panose="020B0604020202020204" pitchFamily="34" charset="0"/>
                          <a:ea typeface="微软雅黑" panose="020B0503020204020204" pitchFamily="34" charset="-122"/>
                          <a:cs typeface="+mn-cs"/>
                        </a:rPr>
                        <a:t>200</a:t>
                      </a:r>
                      <a:r>
                        <a:rPr kumimoji="1" lang="zh-CN" altLang="en-US" sz="1400" kern="1200" dirty="0">
                          <a:solidFill>
                            <a:srgbClr val="595959"/>
                          </a:solidFill>
                          <a:latin typeface="Arial" panose="020B0604020202020204" pitchFamily="34" charset="0"/>
                          <a:ea typeface="微软雅黑" panose="020B0503020204020204" pitchFamily="34" charset="-122"/>
                          <a:cs typeface="+mn-cs"/>
                        </a:rPr>
                        <a:t>像素</a:t>
                      </a:r>
                    </a:p>
                  </a:txBody>
                  <a:tcPr marL="68580" marR="68580" marT="0" marB="0" anchor="ctr"/>
                </a:tc>
                <a:extLst>
                  <a:ext uri="{0D108BD9-81ED-4DB2-BD59-A6C34878D82A}">
                    <a16:rowId xmlns:a16="http://schemas.microsoft.com/office/drawing/2014/main" val="1983019201"/>
                  </a:ext>
                </a:extLst>
              </a:tr>
              <a:tr h="417814">
                <a:tc>
                  <a:txBody>
                    <a:bodyPr/>
                    <a:lstStyle/>
                    <a:p>
                      <a:pPr indent="127000" algn="ctr"/>
                      <a:r>
                        <a:rPr kumimoji="1" lang="en-US" sz="1400" kern="1200">
                          <a:solidFill>
                            <a:srgbClr val="595959"/>
                          </a:solidFill>
                          <a:latin typeface="Arial" panose="020B0604020202020204" pitchFamily="34" charset="0"/>
                          <a:ea typeface="微软雅黑" panose="020B0503020204020204" pitchFamily="34" charset="-122"/>
                          <a:cs typeface="+mn-cs"/>
                        </a:rPr>
                        <a:t>min_font_size </a:t>
                      </a:r>
                      <a:endParaRPr kumimoji="1" lang="zh-CN" altLang="en-US" sz="14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指定词云中字体的最小字号，默认</a:t>
                      </a:r>
                      <a:r>
                        <a:rPr kumimoji="1" lang="en-US" sz="1400" kern="1200" dirty="0">
                          <a:solidFill>
                            <a:srgbClr val="595959"/>
                          </a:solidFill>
                          <a:latin typeface="Arial" panose="020B0604020202020204" pitchFamily="34" charset="0"/>
                          <a:ea typeface="微软雅黑" panose="020B0503020204020204" pitchFamily="34" charset="-122"/>
                          <a:cs typeface="+mn-cs"/>
                        </a:rPr>
                        <a:t>4</a:t>
                      </a:r>
                      <a:r>
                        <a:rPr kumimoji="1" lang="zh-CN" altLang="en-US" sz="1400" kern="1200" dirty="0">
                          <a:solidFill>
                            <a:srgbClr val="595959"/>
                          </a:solidFill>
                          <a:latin typeface="Arial" panose="020B0604020202020204" pitchFamily="34" charset="0"/>
                          <a:ea typeface="微软雅黑" panose="020B0503020204020204" pitchFamily="34" charset="-122"/>
                          <a:cs typeface="+mn-cs"/>
                        </a:rPr>
                        <a:t>号</a:t>
                      </a:r>
                    </a:p>
                  </a:txBody>
                  <a:tcPr marL="68580" marR="68580" marT="0" marB="0" anchor="ctr"/>
                </a:tc>
                <a:extLst>
                  <a:ext uri="{0D108BD9-81ED-4DB2-BD59-A6C34878D82A}">
                    <a16:rowId xmlns:a16="http://schemas.microsoft.com/office/drawing/2014/main" val="2890355068"/>
                  </a:ext>
                </a:extLst>
              </a:tr>
              <a:tr h="417814">
                <a:tc>
                  <a:txBody>
                    <a:bodyPr/>
                    <a:lstStyle/>
                    <a:p>
                      <a:pPr indent="127000" algn="ctr"/>
                      <a:r>
                        <a:rPr kumimoji="1" lang="en-US" sz="1400" kern="1200">
                          <a:solidFill>
                            <a:srgbClr val="595959"/>
                          </a:solidFill>
                          <a:latin typeface="Arial" panose="020B0604020202020204" pitchFamily="34" charset="0"/>
                          <a:ea typeface="微软雅黑" panose="020B0503020204020204" pitchFamily="34" charset="-122"/>
                          <a:cs typeface="+mn-cs"/>
                        </a:rPr>
                        <a:t>max_font_size </a:t>
                      </a:r>
                      <a:endParaRPr kumimoji="1" lang="zh-CN" altLang="en-US" sz="14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指定词云中字体的最大字号，根据高度调节</a:t>
                      </a:r>
                    </a:p>
                  </a:txBody>
                  <a:tcPr marL="68580" marR="68580" marT="0" marB="0" anchor="ctr"/>
                </a:tc>
                <a:extLst>
                  <a:ext uri="{0D108BD9-81ED-4DB2-BD59-A6C34878D82A}">
                    <a16:rowId xmlns:a16="http://schemas.microsoft.com/office/drawing/2014/main" val="1502901284"/>
                  </a:ext>
                </a:extLst>
              </a:tr>
              <a:tr h="417814">
                <a:tc>
                  <a:txBody>
                    <a:bodyPr/>
                    <a:lstStyle/>
                    <a:p>
                      <a:pPr indent="127000" algn="ctr"/>
                      <a:r>
                        <a:rPr kumimoji="1" lang="en-US" sz="1400" kern="1200">
                          <a:solidFill>
                            <a:srgbClr val="595959"/>
                          </a:solidFill>
                          <a:latin typeface="Arial" panose="020B0604020202020204" pitchFamily="34" charset="0"/>
                          <a:ea typeface="微软雅黑" panose="020B0503020204020204" pitchFamily="34" charset="-122"/>
                          <a:cs typeface="+mn-cs"/>
                        </a:rPr>
                        <a:t>font_step </a:t>
                      </a:r>
                      <a:endParaRPr kumimoji="1" lang="zh-CN" altLang="en-US" sz="14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指定词云中字体字号的步进间隔，默认为</a:t>
                      </a:r>
                      <a:r>
                        <a:rPr kumimoji="1" lang="en-US" sz="1400" kern="1200" dirty="0">
                          <a:solidFill>
                            <a:srgbClr val="595959"/>
                          </a:solidFill>
                          <a:latin typeface="Arial" panose="020B0604020202020204" pitchFamily="34" charset="0"/>
                          <a:ea typeface="微软雅黑" panose="020B0503020204020204" pitchFamily="34" charset="-122"/>
                          <a:cs typeface="+mn-cs"/>
                        </a:rPr>
                        <a:t>1</a:t>
                      </a:r>
                      <a:endParaRPr kumimoji="1" lang="zh-CN" altLang="en-US" sz="1400" kern="1200" dirty="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2355823441"/>
                  </a:ext>
                </a:extLst>
              </a:tr>
              <a:tr h="417814">
                <a:tc>
                  <a:txBody>
                    <a:bodyPr/>
                    <a:lstStyle/>
                    <a:p>
                      <a:pPr indent="127000" algn="ctr"/>
                      <a:r>
                        <a:rPr kumimoji="1" lang="en-US" sz="1400" kern="1200">
                          <a:solidFill>
                            <a:srgbClr val="595959"/>
                          </a:solidFill>
                          <a:latin typeface="Arial" panose="020B0604020202020204" pitchFamily="34" charset="0"/>
                          <a:ea typeface="微软雅黑" panose="020B0503020204020204" pitchFamily="34" charset="-122"/>
                          <a:cs typeface="+mn-cs"/>
                        </a:rPr>
                        <a:t>font_path </a:t>
                      </a:r>
                      <a:endParaRPr kumimoji="1" lang="zh-CN" altLang="en-US" sz="14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指定字体文件的路径，默认</a:t>
                      </a:r>
                      <a:r>
                        <a:rPr kumimoji="1" lang="en-US" sz="1400" kern="1200" dirty="0">
                          <a:solidFill>
                            <a:srgbClr val="595959"/>
                          </a:solidFill>
                          <a:latin typeface="Arial" panose="020B0604020202020204" pitchFamily="34" charset="0"/>
                          <a:ea typeface="微软雅黑" panose="020B0503020204020204" pitchFamily="34" charset="-122"/>
                          <a:cs typeface="+mn-cs"/>
                        </a:rPr>
                        <a:t>None</a:t>
                      </a:r>
                      <a:endParaRPr kumimoji="1" lang="zh-CN" altLang="en-US" sz="1400" kern="1200" dirty="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214978186"/>
                  </a:ext>
                </a:extLst>
              </a:tr>
              <a:tr h="417814">
                <a:tc>
                  <a:txBody>
                    <a:bodyPr/>
                    <a:lstStyle/>
                    <a:p>
                      <a:pPr indent="127000" algn="ctr"/>
                      <a:r>
                        <a:rPr kumimoji="1" lang="en-US" sz="1400" kern="1200">
                          <a:solidFill>
                            <a:srgbClr val="595959"/>
                          </a:solidFill>
                          <a:latin typeface="Arial" panose="020B0604020202020204" pitchFamily="34" charset="0"/>
                          <a:ea typeface="微软雅黑" panose="020B0503020204020204" pitchFamily="34" charset="-122"/>
                          <a:cs typeface="+mn-cs"/>
                        </a:rPr>
                        <a:t>max_words </a:t>
                      </a:r>
                      <a:endParaRPr kumimoji="1" lang="zh-CN" altLang="en-US" sz="14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指定词云显示的最大单词数量，默认</a:t>
                      </a:r>
                      <a:r>
                        <a:rPr kumimoji="1" lang="en-US" sz="1400" kern="1200" dirty="0">
                          <a:solidFill>
                            <a:srgbClr val="595959"/>
                          </a:solidFill>
                          <a:latin typeface="Arial" panose="020B0604020202020204" pitchFamily="34" charset="0"/>
                          <a:ea typeface="微软雅黑" panose="020B0503020204020204" pitchFamily="34" charset="-122"/>
                          <a:cs typeface="+mn-cs"/>
                        </a:rPr>
                        <a:t>200</a:t>
                      </a:r>
                      <a:endParaRPr kumimoji="1" lang="zh-CN" altLang="en-US" sz="1400" kern="1200" dirty="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617128139"/>
                  </a:ext>
                </a:extLst>
              </a:tr>
              <a:tr h="417814">
                <a:tc>
                  <a:txBody>
                    <a:bodyPr/>
                    <a:lstStyle/>
                    <a:p>
                      <a:pPr indent="127000" algn="ctr"/>
                      <a:r>
                        <a:rPr kumimoji="1" lang="en-US" sz="1400" kern="1200">
                          <a:solidFill>
                            <a:srgbClr val="595959"/>
                          </a:solidFill>
                          <a:latin typeface="Arial" panose="020B0604020202020204" pitchFamily="34" charset="0"/>
                          <a:ea typeface="微软雅黑" panose="020B0503020204020204" pitchFamily="34" charset="-122"/>
                          <a:cs typeface="+mn-cs"/>
                        </a:rPr>
                        <a:t>stop_words </a:t>
                      </a:r>
                      <a:endParaRPr kumimoji="1" lang="zh-CN" altLang="en-US" sz="14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指定词云的排除词列表，即不显示的单词列表</a:t>
                      </a:r>
                    </a:p>
                  </a:txBody>
                  <a:tcPr marL="68580" marR="68580" marT="0" marB="0" anchor="ctr"/>
                </a:tc>
                <a:extLst>
                  <a:ext uri="{0D108BD9-81ED-4DB2-BD59-A6C34878D82A}">
                    <a16:rowId xmlns:a16="http://schemas.microsoft.com/office/drawing/2014/main" val="1959210570"/>
                  </a:ext>
                </a:extLst>
              </a:tr>
              <a:tr h="417814">
                <a:tc>
                  <a:txBody>
                    <a:bodyPr/>
                    <a:lstStyle/>
                    <a:p>
                      <a:pPr indent="127000" algn="ctr"/>
                      <a:r>
                        <a:rPr kumimoji="1" lang="en-US" sz="1400" kern="1200">
                          <a:solidFill>
                            <a:srgbClr val="595959"/>
                          </a:solidFill>
                          <a:latin typeface="Arial" panose="020B0604020202020204" pitchFamily="34" charset="0"/>
                          <a:ea typeface="微软雅黑" panose="020B0503020204020204" pitchFamily="34" charset="-122"/>
                          <a:cs typeface="+mn-cs"/>
                        </a:rPr>
                        <a:t>mask </a:t>
                      </a:r>
                      <a:endParaRPr kumimoji="1" lang="zh-CN" altLang="en-US" sz="14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指定词云形状，默认为长方形，需要引用</a:t>
                      </a:r>
                      <a:r>
                        <a:rPr kumimoji="1" lang="en-US" sz="1400" kern="1200" dirty="0" err="1">
                          <a:solidFill>
                            <a:srgbClr val="595959"/>
                          </a:solidFill>
                          <a:latin typeface="Arial" panose="020B0604020202020204" pitchFamily="34" charset="0"/>
                          <a:ea typeface="微软雅黑" panose="020B0503020204020204" pitchFamily="34" charset="-122"/>
                          <a:cs typeface="+mn-cs"/>
                        </a:rPr>
                        <a:t>imread</a:t>
                      </a:r>
                      <a:r>
                        <a:rPr kumimoji="1" lang="en-US" sz="1400" kern="1200" dirty="0">
                          <a:solidFill>
                            <a:srgbClr val="595959"/>
                          </a:solidFill>
                          <a:latin typeface="Arial" panose="020B0604020202020204" pitchFamily="34" charset="0"/>
                          <a:ea typeface="微软雅黑" panose="020B0503020204020204" pitchFamily="34" charset="-122"/>
                          <a:cs typeface="+mn-cs"/>
                        </a:rPr>
                        <a:t>()</a:t>
                      </a:r>
                      <a:r>
                        <a:rPr kumimoji="1" lang="zh-CN" altLang="en-US" sz="1400" kern="1200" dirty="0">
                          <a:solidFill>
                            <a:srgbClr val="595959"/>
                          </a:solidFill>
                          <a:latin typeface="Arial" panose="020B0604020202020204" pitchFamily="34" charset="0"/>
                          <a:ea typeface="微软雅黑" panose="020B0503020204020204" pitchFamily="34" charset="-122"/>
                          <a:cs typeface="+mn-cs"/>
                        </a:rPr>
                        <a:t>函数</a:t>
                      </a:r>
                    </a:p>
                  </a:txBody>
                  <a:tcPr marL="68580" marR="68580" marT="0" marB="0" anchor="ctr"/>
                </a:tc>
                <a:extLst>
                  <a:ext uri="{0D108BD9-81ED-4DB2-BD59-A6C34878D82A}">
                    <a16:rowId xmlns:a16="http://schemas.microsoft.com/office/drawing/2014/main" val="3291884047"/>
                  </a:ext>
                </a:extLst>
              </a:tr>
              <a:tr h="417814">
                <a:tc>
                  <a:txBody>
                    <a:bodyPr/>
                    <a:lstStyle/>
                    <a:p>
                      <a:pPr indent="127000" algn="ctr"/>
                      <a:r>
                        <a:rPr kumimoji="1" lang="en-US" sz="1400" kern="1200">
                          <a:solidFill>
                            <a:srgbClr val="595959"/>
                          </a:solidFill>
                          <a:latin typeface="Arial" panose="020B0604020202020204" pitchFamily="34" charset="0"/>
                          <a:ea typeface="微软雅黑" panose="020B0503020204020204" pitchFamily="34" charset="-122"/>
                          <a:cs typeface="+mn-cs"/>
                        </a:rPr>
                        <a:t>background_color </a:t>
                      </a:r>
                      <a:endParaRPr kumimoji="1" lang="zh-CN" altLang="en-US" sz="1400" kern="1200">
                        <a:solidFill>
                          <a:srgbClr val="595959"/>
                        </a:solidFill>
                        <a:latin typeface="Arial" panose="020B0604020202020204" pitchFamily="34" charset="0"/>
                        <a:ea typeface="微软雅黑" panose="020B0503020204020204" pitchFamily="34" charset="-122"/>
                        <a:cs typeface="+mn-cs"/>
                      </a:endParaRPr>
                    </a:p>
                  </a:txBody>
                  <a:tcPr marL="68580" marR="68580" marT="0" marB="0" anchor="ctr"/>
                </a:tc>
                <a:tc>
                  <a:txBody>
                    <a:bodyPr/>
                    <a:lstStyle/>
                    <a:p>
                      <a:pPr indent="127000" algn="ctr"/>
                      <a:r>
                        <a:rPr kumimoji="1" lang="zh-CN" altLang="en-US" sz="1400" kern="1200" dirty="0">
                          <a:solidFill>
                            <a:srgbClr val="595959"/>
                          </a:solidFill>
                          <a:latin typeface="Arial" panose="020B0604020202020204" pitchFamily="34" charset="0"/>
                          <a:ea typeface="微软雅黑" panose="020B0503020204020204" pitchFamily="34" charset="-122"/>
                          <a:cs typeface="+mn-cs"/>
                        </a:rPr>
                        <a:t>指定词云图片的背景颜色，默认为黑色</a:t>
                      </a:r>
                    </a:p>
                  </a:txBody>
                  <a:tcPr marL="68580" marR="68580" marT="0" marB="0" anchor="ctr"/>
                </a:tc>
                <a:extLst>
                  <a:ext uri="{0D108BD9-81ED-4DB2-BD59-A6C34878D82A}">
                    <a16:rowId xmlns:a16="http://schemas.microsoft.com/office/drawing/2014/main" val="3864968732"/>
                  </a:ext>
                </a:extLst>
              </a:tr>
            </a:tbl>
          </a:graphicData>
        </a:graphic>
      </p:graphicFrame>
      <p:sp>
        <p:nvSpPr>
          <p:cNvPr id="3" name="Rectangle 1">
            <a:extLst>
              <a:ext uri="{FF2B5EF4-FFF2-40B4-BE49-F238E27FC236}">
                <a16:creationId xmlns:a16="http://schemas.microsoft.com/office/drawing/2014/main" id="{F42EF3B8-8BA5-4423-ADE2-42E677277249}"/>
              </a:ext>
            </a:extLst>
          </p:cNvPr>
          <p:cNvSpPr>
            <a:spLocks noChangeArrowheads="1"/>
          </p:cNvSpPr>
          <p:nvPr/>
        </p:nvSpPr>
        <p:spPr bwMode="auto">
          <a:xfrm>
            <a:off x="2641997" y="1747716"/>
            <a:ext cx="70927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270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00050" algn="l" defTabSz="914400" rtl="0" eaLnBrk="0" fontAlgn="base" latinLnBrk="0" hangingPunct="0">
              <a:lnSpc>
                <a:spcPct val="100000"/>
              </a:lnSpc>
              <a:spcBef>
                <a:spcPct val="0"/>
              </a:spcBef>
              <a:spcAft>
                <a:spcPct val="0"/>
              </a:spcAft>
              <a:buClrTx/>
              <a:buSzTx/>
              <a:buFontTx/>
              <a:buNone/>
              <a:tabLst/>
            </a:pPr>
            <a:r>
              <a:rPr kumimoji="1" lang="zh-CN" altLang="zh-CN" sz="1400" dirty="0">
                <a:solidFill>
                  <a:srgbClr val="595959"/>
                </a:solidFill>
                <a:ea typeface="微软雅黑" panose="020B0503020204020204" pitchFamily="34" charset="-122"/>
              </a:rPr>
              <a:t>表</a:t>
            </a:r>
            <a:r>
              <a:rPr kumimoji="1" lang="en-US" altLang="zh-CN" sz="1400" dirty="0">
                <a:solidFill>
                  <a:srgbClr val="595959"/>
                </a:solidFill>
                <a:ea typeface="微软雅黑" panose="020B0503020204020204" pitchFamily="34" charset="-122"/>
              </a:rPr>
              <a:t>10-2                                             </a:t>
            </a:r>
            <a:r>
              <a:rPr kumimoji="1" lang="en-US" altLang="zh-CN" sz="1400" dirty="0" err="1">
                <a:solidFill>
                  <a:srgbClr val="595959"/>
                </a:solidFill>
                <a:ea typeface="微软雅黑" panose="020B0503020204020204" pitchFamily="34" charset="-122"/>
              </a:rPr>
              <a:t>wordcloud</a:t>
            </a:r>
            <a:r>
              <a:rPr kumimoji="1" lang="zh-CN" altLang="en-US" sz="1400" dirty="0">
                <a:solidFill>
                  <a:srgbClr val="595959"/>
                </a:solidFill>
                <a:ea typeface="微软雅黑" panose="020B0503020204020204" pitchFamily="34" charset="-122"/>
              </a:rPr>
              <a:t>参数的用法描述</a:t>
            </a:r>
          </a:p>
          <a:p>
            <a:pPr marL="0" marR="0" lvl="0" indent="40005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977565"/>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95186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10.3.4 </a:t>
            </a:r>
            <a:r>
              <a:rPr lang="zh-CN" altLang="en-US" sz="2800" dirty="0">
                <a:solidFill>
                  <a:srgbClr val="FFFFFF"/>
                </a:solidFill>
                <a:latin typeface="微软雅黑" panose="020B0503020204020204" pitchFamily="34" charset="-122"/>
                <a:ea typeface="微软雅黑" panose="020B0503020204020204" pitchFamily="34" charset="-122"/>
              </a:rPr>
              <a:t>词向量</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672393" y="764704"/>
            <a:ext cx="10106508" cy="5414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nSpc>
                <a:spcPts val="1500"/>
              </a:lnSpc>
              <a:buNone/>
            </a:pPr>
            <a:r>
              <a:rPr lang="zh-CN" altLang="zh-CN" sz="2000" dirty="0"/>
              <a:t>输出词云之前，还需要对微博文本数据进行处理，步骤如下：</a:t>
            </a:r>
          </a:p>
          <a:p>
            <a:pPr>
              <a:lnSpc>
                <a:spcPts val="1500"/>
              </a:lnSpc>
              <a:buNone/>
            </a:pPr>
            <a:r>
              <a:rPr lang="zh-CN" altLang="zh-CN" sz="2000" dirty="0"/>
              <a:t>（</a:t>
            </a:r>
            <a:r>
              <a:rPr lang="en-US" altLang="zh-CN" sz="2000" dirty="0"/>
              <a:t>1</a:t>
            </a:r>
            <a:r>
              <a:rPr lang="zh-CN" altLang="zh-CN" sz="2000" dirty="0"/>
              <a:t>）把去停用词后的</a:t>
            </a:r>
            <a:r>
              <a:rPr lang="en-US" altLang="zh-CN" sz="2000" dirty="0"/>
              <a:t>data[‘</a:t>
            </a:r>
            <a:r>
              <a:rPr lang="en-US" altLang="zh-CN" sz="2000" dirty="0" err="1"/>
              <a:t>data_after</a:t>
            </a:r>
            <a:r>
              <a:rPr lang="en-US" altLang="zh-CN" sz="2000" dirty="0"/>
              <a:t>’]</a:t>
            </a:r>
            <a:r>
              <a:rPr lang="zh-CN" altLang="zh-CN" sz="2000" dirty="0"/>
              <a:t>词组全部整合在一个列表。</a:t>
            </a:r>
          </a:p>
          <a:p>
            <a:pPr>
              <a:lnSpc>
                <a:spcPts val="1500"/>
              </a:lnSpc>
              <a:buNone/>
            </a:pPr>
            <a:r>
              <a:rPr lang="zh-CN" altLang="zh-CN" sz="2000" dirty="0"/>
              <a:t>（</a:t>
            </a:r>
            <a:r>
              <a:rPr lang="en-US" altLang="zh-CN" sz="2000" dirty="0"/>
              <a:t>2</a:t>
            </a:r>
            <a:r>
              <a:rPr lang="zh-CN" altLang="zh-CN" sz="2000" dirty="0"/>
              <a:t>）把每个单词计算词频数大小。</a:t>
            </a:r>
          </a:p>
          <a:p>
            <a:pPr>
              <a:lnSpc>
                <a:spcPts val="1500"/>
              </a:lnSpc>
              <a:buNone/>
            </a:pPr>
            <a:r>
              <a:rPr lang="zh-CN" altLang="zh-CN" sz="2000" dirty="0"/>
              <a:t>（</a:t>
            </a:r>
            <a:r>
              <a:rPr lang="en-US" altLang="zh-CN" sz="2000" dirty="0"/>
              <a:t>3</a:t>
            </a:r>
            <a:r>
              <a:rPr lang="zh-CN" altLang="zh-CN" sz="2000" dirty="0"/>
              <a:t>）调用</a:t>
            </a:r>
            <a:r>
              <a:rPr lang="en-US" altLang="zh-CN" sz="2000" dirty="0" err="1"/>
              <a:t>WordCloud</a:t>
            </a:r>
            <a:r>
              <a:rPr lang="zh-CN" altLang="zh-CN" sz="2000" dirty="0"/>
              <a:t>方法，定义好各个参数。</a:t>
            </a:r>
          </a:p>
          <a:p>
            <a:pPr>
              <a:lnSpc>
                <a:spcPts val="1500"/>
              </a:lnSpc>
              <a:buNone/>
            </a:pPr>
            <a:r>
              <a:rPr lang="zh-CN" altLang="zh-CN" sz="2000" dirty="0"/>
              <a:t>（</a:t>
            </a:r>
            <a:r>
              <a:rPr lang="en-US" altLang="zh-CN" sz="2000" dirty="0"/>
              <a:t>4</a:t>
            </a:r>
            <a:r>
              <a:rPr lang="zh-CN" altLang="zh-CN" sz="2000" dirty="0"/>
              <a:t>）输出词云。</a:t>
            </a:r>
          </a:p>
          <a:p>
            <a:pPr>
              <a:lnSpc>
                <a:spcPts val="1500"/>
              </a:lnSpc>
              <a:buNone/>
            </a:pPr>
            <a:r>
              <a:rPr lang="zh-CN" altLang="zh-CN" sz="2000" dirty="0"/>
              <a:t>经过以上的步骤，可以把本次实验的微博文本数据的词云画出来，示例代码如下：</a:t>
            </a:r>
          </a:p>
          <a:p>
            <a:pPr>
              <a:lnSpc>
                <a:spcPts val="1500"/>
              </a:lnSpc>
              <a:buNone/>
            </a:pPr>
            <a:r>
              <a:rPr lang="en-US" altLang="zh-CN" sz="2000" dirty="0"/>
              <a:t># </a:t>
            </a:r>
            <a:r>
              <a:rPr lang="zh-CN" altLang="zh-CN" sz="2000" dirty="0"/>
              <a:t>构建词云</a:t>
            </a:r>
          </a:p>
          <a:p>
            <a:pPr>
              <a:lnSpc>
                <a:spcPts val="1500"/>
              </a:lnSpc>
              <a:buNone/>
            </a:pPr>
            <a:r>
              <a:rPr lang="en-US" altLang="zh-CN" sz="2000" dirty="0"/>
              <a:t>#</a:t>
            </a:r>
            <a:r>
              <a:rPr lang="zh-CN" altLang="zh-CN" sz="2000" dirty="0"/>
              <a:t>加载词云库</a:t>
            </a:r>
          </a:p>
          <a:p>
            <a:pPr>
              <a:lnSpc>
                <a:spcPts val="1500"/>
              </a:lnSpc>
              <a:buNone/>
            </a:pPr>
            <a:r>
              <a:rPr lang="en-US" altLang="zh-CN" sz="2000" dirty="0"/>
              <a:t>from </a:t>
            </a:r>
            <a:r>
              <a:rPr lang="en-US" altLang="zh-CN" sz="2000" dirty="0" err="1"/>
              <a:t>wordcloud</a:t>
            </a:r>
            <a:r>
              <a:rPr lang="en-US" altLang="zh-CN" sz="2000" dirty="0"/>
              <a:t> import </a:t>
            </a:r>
            <a:r>
              <a:rPr lang="en-US" altLang="zh-CN" sz="2000" dirty="0" err="1"/>
              <a:t>WordCloud</a:t>
            </a:r>
            <a:endParaRPr lang="zh-CN" altLang="zh-CN" sz="2000" dirty="0"/>
          </a:p>
          <a:p>
            <a:pPr>
              <a:lnSpc>
                <a:spcPts val="1500"/>
              </a:lnSpc>
              <a:buNone/>
            </a:pPr>
            <a:r>
              <a:rPr lang="en-US" altLang="zh-CN" sz="2000" dirty="0"/>
              <a:t>import </a:t>
            </a:r>
            <a:r>
              <a:rPr lang="en-US" altLang="zh-CN" sz="2000" dirty="0" err="1"/>
              <a:t>matplotlib.pyplot</a:t>
            </a:r>
            <a:r>
              <a:rPr lang="en-US" altLang="zh-CN" sz="2000" dirty="0"/>
              <a:t> as </a:t>
            </a:r>
            <a:r>
              <a:rPr lang="en-US" altLang="zh-CN" sz="2000" dirty="0" err="1"/>
              <a:t>plt</a:t>
            </a:r>
            <a:endParaRPr lang="zh-CN" altLang="zh-CN" sz="2000" dirty="0"/>
          </a:p>
          <a:p>
            <a:pPr>
              <a:lnSpc>
                <a:spcPts val="1500"/>
              </a:lnSpc>
              <a:buNone/>
            </a:pPr>
            <a:r>
              <a:rPr lang="en-US" altLang="zh-CN" sz="2000" dirty="0"/>
              <a:t># ## </a:t>
            </a:r>
            <a:r>
              <a:rPr lang="zh-CN" altLang="zh-CN" sz="2000" dirty="0"/>
              <a:t>词频统计</a:t>
            </a:r>
          </a:p>
          <a:p>
            <a:pPr>
              <a:lnSpc>
                <a:spcPts val="1500"/>
              </a:lnSpc>
              <a:buNone/>
            </a:pPr>
            <a:r>
              <a:rPr lang="en-US" altLang="zh-CN" sz="2000" dirty="0"/>
              <a:t># </a:t>
            </a:r>
            <a:r>
              <a:rPr lang="zh-CN" altLang="zh-CN" sz="2000" dirty="0"/>
              <a:t>重组词组</a:t>
            </a:r>
          </a:p>
          <a:p>
            <a:pPr>
              <a:lnSpc>
                <a:spcPts val="1500"/>
              </a:lnSpc>
              <a:buNone/>
            </a:pPr>
            <a:r>
              <a:rPr lang="en-US" altLang="zh-CN" sz="2000" dirty="0" err="1"/>
              <a:t>num_words</a:t>
            </a:r>
            <a:r>
              <a:rPr lang="en-US" altLang="zh-CN" sz="2000" dirty="0"/>
              <a:t> = [''.join(</a:t>
            </a:r>
            <a:r>
              <a:rPr lang="en-US" altLang="zh-CN" sz="2000" dirty="0" err="1"/>
              <a:t>i</a:t>
            </a:r>
            <a:r>
              <a:rPr lang="en-US" altLang="zh-CN" sz="2000" dirty="0"/>
              <a:t>) for </a:t>
            </a:r>
            <a:r>
              <a:rPr lang="en-US" altLang="zh-CN" sz="2000" dirty="0" err="1"/>
              <a:t>i</a:t>
            </a:r>
            <a:r>
              <a:rPr lang="en-US" altLang="zh-CN" sz="2000" dirty="0"/>
              <a:t> in data['</a:t>
            </a:r>
            <a:r>
              <a:rPr lang="en-US" altLang="zh-CN" sz="2000" dirty="0" err="1"/>
              <a:t>data_after</a:t>
            </a:r>
            <a:r>
              <a:rPr lang="en-US" altLang="zh-CN" sz="2000" dirty="0"/>
              <a:t>']] #</a:t>
            </a:r>
            <a:r>
              <a:rPr lang="zh-CN" altLang="zh-CN" sz="2000" dirty="0"/>
              <a:t>把所有词组提取出来</a:t>
            </a:r>
          </a:p>
          <a:p>
            <a:pPr>
              <a:lnSpc>
                <a:spcPts val="1500"/>
              </a:lnSpc>
              <a:buNone/>
            </a:pPr>
            <a:r>
              <a:rPr lang="en-US" altLang="zh-CN" sz="2000" dirty="0" err="1"/>
              <a:t>num_words</a:t>
            </a:r>
            <a:r>
              <a:rPr lang="en-US" altLang="zh-CN" sz="2000" dirty="0"/>
              <a:t> = ''.join(</a:t>
            </a:r>
            <a:r>
              <a:rPr lang="en-US" altLang="zh-CN" sz="2000" dirty="0" err="1"/>
              <a:t>num_words</a:t>
            </a:r>
            <a:r>
              <a:rPr lang="en-US" altLang="zh-CN" sz="2000" dirty="0"/>
              <a:t>)  #</a:t>
            </a:r>
            <a:r>
              <a:rPr lang="zh-CN" altLang="zh-CN" sz="2000" dirty="0"/>
              <a:t>词组放在</a:t>
            </a:r>
            <a:r>
              <a:rPr lang="en-US" altLang="zh-CN" sz="2000" dirty="0" err="1"/>
              <a:t>num_words</a:t>
            </a:r>
            <a:r>
              <a:rPr lang="zh-CN" altLang="zh-CN" sz="2000" dirty="0"/>
              <a:t>上</a:t>
            </a:r>
          </a:p>
          <a:p>
            <a:pPr>
              <a:lnSpc>
                <a:spcPts val="1500"/>
              </a:lnSpc>
              <a:buNone/>
            </a:pPr>
            <a:r>
              <a:rPr lang="en-US" altLang="zh-CN" sz="2000" dirty="0" err="1"/>
              <a:t>num_words</a:t>
            </a:r>
            <a:r>
              <a:rPr lang="en-US" altLang="zh-CN" sz="2000" dirty="0"/>
              <a:t>= </a:t>
            </a:r>
            <a:r>
              <a:rPr lang="en-US" altLang="zh-CN" sz="2000" dirty="0" err="1"/>
              <a:t>re.sub</a:t>
            </a:r>
            <a:r>
              <a:rPr lang="en-US" altLang="zh-CN" sz="2000" dirty="0"/>
              <a:t>(' ','',</a:t>
            </a:r>
            <a:r>
              <a:rPr lang="en-US" altLang="zh-CN" sz="2000" dirty="0" err="1"/>
              <a:t>num_words</a:t>
            </a:r>
            <a:r>
              <a:rPr lang="en-US" altLang="zh-CN" sz="2000" dirty="0"/>
              <a:t>)</a:t>
            </a:r>
            <a:endParaRPr lang="zh-CN" altLang="zh-CN" sz="2000" dirty="0"/>
          </a:p>
          <a:p>
            <a:pPr>
              <a:lnSpc>
                <a:spcPts val="1500"/>
              </a:lnSpc>
              <a:buNone/>
            </a:pPr>
            <a:r>
              <a:rPr lang="en-US" altLang="zh-CN" sz="2000" dirty="0"/>
              <a:t># </a:t>
            </a:r>
            <a:r>
              <a:rPr lang="zh-CN" altLang="zh-CN" sz="2000" dirty="0"/>
              <a:t>计算全部词频</a:t>
            </a:r>
          </a:p>
          <a:p>
            <a:pPr>
              <a:lnSpc>
                <a:spcPts val="1500"/>
              </a:lnSpc>
              <a:buNone/>
            </a:pPr>
            <a:r>
              <a:rPr lang="en-US" altLang="zh-CN" sz="2000" dirty="0"/>
              <a:t>num = </a:t>
            </a:r>
            <a:r>
              <a:rPr lang="en-US" altLang="zh-CN" sz="2000" dirty="0" err="1"/>
              <a:t>pd.Series</a:t>
            </a:r>
            <a:r>
              <a:rPr lang="en-US" altLang="zh-CN" sz="2000" dirty="0"/>
              <a:t>(</a:t>
            </a:r>
            <a:r>
              <a:rPr lang="en-US" altLang="zh-CN" sz="2000" dirty="0" err="1"/>
              <a:t>jieba.lcut</a:t>
            </a:r>
            <a:r>
              <a:rPr lang="en-US" altLang="zh-CN" sz="2000" dirty="0"/>
              <a:t>(</a:t>
            </a:r>
            <a:r>
              <a:rPr lang="en-US" altLang="zh-CN" sz="2000" dirty="0" err="1"/>
              <a:t>num_words</a:t>
            </a:r>
            <a:r>
              <a:rPr lang="en-US" altLang="zh-CN" sz="2000" dirty="0"/>
              <a:t>)).</a:t>
            </a:r>
            <a:r>
              <a:rPr lang="en-US" altLang="zh-CN" sz="2000" dirty="0" err="1"/>
              <a:t>value_counts</a:t>
            </a:r>
            <a:r>
              <a:rPr lang="en-US" altLang="zh-CN" sz="2000" dirty="0"/>
              <a:t>()</a:t>
            </a:r>
            <a:endParaRPr lang="zh-CN" altLang="zh-CN" sz="2000" dirty="0"/>
          </a:p>
        </p:txBody>
      </p:sp>
    </p:spTree>
    <p:extLst>
      <p:ext uri="{BB962C8B-B14F-4D97-AF65-F5344CB8AC3E}">
        <p14:creationId xmlns:p14="http://schemas.microsoft.com/office/powerpoint/2010/main" val="112909067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10.2 </a:t>
            </a:r>
            <a:r>
              <a:rPr lang="zh-CN" altLang="en-US" sz="2800" dirty="0">
                <a:solidFill>
                  <a:schemeClr val="accent2"/>
                </a:solidFill>
                <a:latin typeface="微软雅黑" panose="020B0503020204020204" pitchFamily="34" charset="-122"/>
                <a:ea typeface="微软雅黑" panose="020B0503020204020204" pitchFamily="34" charset="-122"/>
              </a:rPr>
              <a:t>案例目标及实现思路</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pic>
        <p:nvPicPr>
          <p:cNvPr id="27" name="图片 26">
            <a:extLst>
              <a:ext uri="{FF2B5EF4-FFF2-40B4-BE49-F238E27FC236}">
                <a16:creationId xmlns:a16="http://schemas.microsoft.com/office/drawing/2014/main" id="{2730D591-C3A7-4A35-87A4-7CE4ABCF6141}"/>
              </a:ext>
            </a:extLst>
          </p:cNvPr>
          <p:cNvPicPr>
            <a:picLocks noChangeAspect="1"/>
          </p:cNvPicPr>
          <p:nvPr/>
        </p:nvPicPr>
        <p:blipFill>
          <a:blip r:embed="rId3"/>
          <a:stretch>
            <a:fillRect/>
          </a:stretch>
        </p:blipFill>
        <p:spPr>
          <a:xfrm>
            <a:off x="2353965" y="1988840"/>
            <a:ext cx="6984776" cy="4792233"/>
          </a:xfrm>
          <a:prstGeom prst="rect">
            <a:avLst/>
          </a:prstGeom>
        </p:spPr>
      </p:pic>
      <p:sp>
        <p:nvSpPr>
          <p:cNvPr id="7" name="文本框 6">
            <a:extLst>
              <a:ext uri="{FF2B5EF4-FFF2-40B4-BE49-F238E27FC236}">
                <a16:creationId xmlns:a16="http://schemas.microsoft.com/office/drawing/2014/main" id="{14B1F7E7-22CF-4FD2-AEB9-9CBA487E6A61}"/>
              </a:ext>
            </a:extLst>
          </p:cNvPr>
          <p:cNvSpPr txBox="1"/>
          <p:nvPr/>
        </p:nvSpPr>
        <p:spPr>
          <a:xfrm>
            <a:off x="422760" y="777984"/>
            <a:ext cx="10649622" cy="1015663"/>
          </a:xfrm>
          <a:prstGeom prst="rect">
            <a:avLst/>
          </a:prstGeom>
          <a:noFill/>
        </p:spPr>
        <p:txBody>
          <a:bodyPr wrap="square">
            <a:spAutoFit/>
          </a:bodyPr>
          <a:lstStyle/>
          <a:p>
            <a:pPr indent="360000">
              <a:buNone/>
            </a:pPr>
            <a:r>
              <a:rPr kumimoji="1" lang="zh-CN" altLang="zh-CN" sz="2000" dirty="0">
                <a:solidFill>
                  <a:srgbClr val="595959"/>
                </a:solidFill>
                <a:ea typeface="微软雅黑" panose="020B0503020204020204" pitchFamily="34" charset="-122"/>
              </a:rPr>
              <a:t>本案例的主要目标包括掌握中文文本的读取、分词、去停用词等预处理步骤的简单处理技能、掌握中文文本词向量</a:t>
            </a:r>
            <a:r>
              <a:rPr kumimoji="1" lang="en-US" altLang="zh-CN" sz="2000" dirty="0">
                <a:solidFill>
                  <a:srgbClr val="595959"/>
                </a:solidFill>
                <a:ea typeface="微软雅黑" panose="020B0503020204020204" pitchFamily="34" charset="-122"/>
              </a:rPr>
              <a:t>word embedding</a:t>
            </a:r>
            <a:r>
              <a:rPr kumimoji="1" lang="zh-CN" altLang="zh-CN" sz="2000" dirty="0">
                <a:solidFill>
                  <a:srgbClr val="595959"/>
                </a:solidFill>
                <a:ea typeface="微软雅黑" panose="020B0503020204020204" pitchFamily="34" charset="-122"/>
              </a:rPr>
              <a:t>处理的简单计算方法、掌握基于支持向量机的情感分析模型和基于</a:t>
            </a:r>
            <a:r>
              <a:rPr kumimoji="1" lang="en-US" altLang="zh-CN" sz="2000" dirty="0">
                <a:solidFill>
                  <a:srgbClr val="595959"/>
                </a:solidFill>
                <a:ea typeface="微软雅黑" panose="020B0503020204020204" pitchFamily="34" charset="-122"/>
              </a:rPr>
              <a:t>LSTM</a:t>
            </a:r>
            <a:r>
              <a:rPr kumimoji="1" lang="zh-CN" altLang="zh-CN" sz="2000" dirty="0">
                <a:solidFill>
                  <a:srgbClr val="595959"/>
                </a:solidFill>
                <a:ea typeface="微软雅黑" panose="020B0503020204020204" pitchFamily="34" charset="-122"/>
              </a:rPr>
              <a:t>网络的情感分析模型。基本实现思路如图</a:t>
            </a:r>
            <a:r>
              <a:rPr kumimoji="1" lang="en-US" altLang="zh-CN" sz="2000" dirty="0">
                <a:solidFill>
                  <a:srgbClr val="595959"/>
                </a:solidFill>
                <a:ea typeface="微软雅黑" panose="020B0503020204020204" pitchFamily="34" charset="-122"/>
              </a:rPr>
              <a:t>10-1</a:t>
            </a:r>
            <a:r>
              <a:rPr kumimoji="1" lang="zh-CN" altLang="zh-CN" sz="2000" dirty="0">
                <a:solidFill>
                  <a:srgbClr val="595959"/>
                </a:solidFill>
                <a:ea typeface="微软雅黑" panose="020B0503020204020204" pitchFamily="34" charset="-122"/>
              </a:rPr>
              <a:t>所示。</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7344816"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10.3.4 </a:t>
            </a:r>
            <a:r>
              <a:rPr lang="zh-CN" altLang="en-US" sz="2800" dirty="0">
                <a:solidFill>
                  <a:srgbClr val="FFFFFF"/>
                </a:solidFill>
                <a:latin typeface="微软雅黑" panose="020B0503020204020204" pitchFamily="34" charset="-122"/>
                <a:ea typeface="微软雅黑" panose="020B0503020204020204" pitchFamily="34" charset="-122"/>
              </a:rPr>
              <a:t>词向量</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665985" y="836712"/>
            <a:ext cx="10106508" cy="2407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nSpc>
                <a:spcPts val="1500"/>
              </a:lnSpc>
              <a:buNone/>
            </a:pPr>
            <a:r>
              <a:rPr lang="en-US" altLang="zh-CN" sz="1800" dirty="0"/>
              <a:t># </a:t>
            </a:r>
            <a:r>
              <a:rPr lang="zh-CN" altLang="zh-CN" sz="1800" dirty="0"/>
              <a:t>用</a:t>
            </a:r>
            <a:r>
              <a:rPr lang="en-US" altLang="zh-CN" sz="1800" dirty="0" err="1"/>
              <a:t>wordcloud</a:t>
            </a:r>
            <a:r>
              <a:rPr lang="zh-CN" altLang="zh-CN" sz="1800" dirty="0"/>
              <a:t>画图</a:t>
            </a:r>
          </a:p>
          <a:p>
            <a:pPr>
              <a:lnSpc>
                <a:spcPts val="1500"/>
              </a:lnSpc>
              <a:buNone/>
            </a:pPr>
            <a:r>
              <a:rPr lang="en-US" altLang="zh-CN" sz="1800" dirty="0" err="1"/>
              <a:t>wc_pic</a:t>
            </a:r>
            <a:r>
              <a:rPr lang="en-US" altLang="zh-CN" sz="1800" dirty="0"/>
              <a:t> =  </a:t>
            </a:r>
            <a:r>
              <a:rPr lang="en-US" altLang="zh-CN" sz="1800" dirty="0" err="1"/>
              <a:t>WordCloud</a:t>
            </a:r>
            <a:r>
              <a:rPr lang="en-US" altLang="zh-CN" sz="1800" dirty="0"/>
              <a:t>(</a:t>
            </a:r>
            <a:r>
              <a:rPr lang="en-US" altLang="zh-CN" sz="1800" dirty="0" err="1"/>
              <a:t>background_color</a:t>
            </a:r>
            <a:r>
              <a:rPr lang="en-US" altLang="zh-CN" sz="1800" dirty="0"/>
              <a:t>='white',</a:t>
            </a:r>
            <a:r>
              <a:rPr lang="en-US" altLang="zh-CN" sz="1800" dirty="0" err="1"/>
              <a:t>font_path</a:t>
            </a:r>
            <a:r>
              <a:rPr lang="en-US" altLang="zh-CN" sz="1800" dirty="0"/>
              <a:t>=</a:t>
            </a:r>
            <a:r>
              <a:rPr lang="en-US" altLang="zh-CN" sz="1800" dirty="0" err="1"/>
              <a:t>r'C</a:t>
            </a:r>
            <a:r>
              <a:rPr lang="en-US" altLang="zh-CN" sz="1800" dirty="0"/>
              <a:t>:\Windows\Fonts\simhei.ttf').</a:t>
            </a:r>
            <a:r>
              <a:rPr lang="en-US" altLang="zh-CN" sz="1800" dirty="0" err="1"/>
              <a:t>fit_words</a:t>
            </a:r>
            <a:r>
              <a:rPr lang="en-US" altLang="zh-CN" sz="1800" dirty="0"/>
              <a:t>(num)</a:t>
            </a:r>
            <a:endParaRPr lang="zh-CN" altLang="zh-CN" sz="1800" dirty="0"/>
          </a:p>
          <a:p>
            <a:pPr>
              <a:lnSpc>
                <a:spcPts val="1500"/>
              </a:lnSpc>
              <a:buNone/>
            </a:pPr>
            <a:r>
              <a:rPr lang="en-US" altLang="zh-CN" sz="1800" dirty="0" err="1"/>
              <a:t>plt.figure</a:t>
            </a:r>
            <a:r>
              <a:rPr lang="en-US" altLang="zh-CN" sz="1800" dirty="0"/>
              <a:t>(</a:t>
            </a:r>
            <a:r>
              <a:rPr lang="en-US" altLang="zh-CN" sz="1800" dirty="0" err="1"/>
              <a:t>figsize</a:t>
            </a:r>
            <a:r>
              <a:rPr lang="en-US" altLang="zh-CN" sz="1800" dirty="0"/>
              <a:t>=(10,10))  #</a:t>
            </a:r>
            <a:r>
              <a:rPr lang="zh-CN" altLang="zh-CN" sz="1800" dirty="0"/>
              <a:t>图片大小定义</a:t>
            </a:r>
          </a:p>
          <a:p>
            <a:pPr>
              <a:lnSpc>
                <a:spcPts val="1500"/>
              </a:lnSpc>
              <a:buNone/>
            </a:pPr>
            <a:r>
              <a:rPr lang="en-US" altLang="zh-CN" sz="1800" dirty="0" err="1"/>
              <a:t>plt.imshow</a:t>
            </a:r>
            <a:r>
              <a:rPr lang="en-US" altLang="zh-CN" sz="1800" dirty="0"/>
              <a:t>(</a:t>
            </a:r>
            <a:r>
              <a:rPr lang="en-US" altLang="zh-CN" sz="1800" dirty="0" err="1"/>
              <a:t>wc_pic</a:t>
            </a:r>
            <a:r>
              <a:rPr lang="en-US" altLang="zh-CN" sz="1800" dirty="0"/>
              <a:t>)#</a:t>
            </a:r>
            <a:r>
              <a:rPr lang="zh-CN" altLang="zh-CN" sz="1800" dirty="0"/>
              <a:t>输出图片</a:t>
            </a:r>
          </a:p>
          <a:p>
            <a:pPr>
              <a:lnSpc>
                <a:spcPts val="1500"/>
              </a:lnSpc>
              <a:buNone/>
            </a:pPr>
            <a:r>
              <a:rPr lang="en-US" altLang="zh-CN" sz="1800" dirty="0" err="1"/>
              <a:t>plt.axis</a:t>
            </a:r>
            <a:r>
              <a:rPr lang="en-US" altLang="zh-CN" sz="1800" dirty="0"/>
              <a:t>('off')#</a:t>
            </a:r>
            <a:r>
              <a:rPr lang="zh-CN" altLang="zh-CN" sz="1800" dirty="0"/>
              <a:t>不显示坐标轴</a:t>
            </a:r>
          </a:p>
          <a:p>
            <a:pPr>
              <a:lnSpc>
                <a:spcPts val="1500"/>
              </a:lnSpc>
              <a:buNone/>
            </a:pPr>
            <a:r>
              <a:rPr lang="en-US" altLang="zh-CN" sz="1800" dirty="0" err="1"/>
              <a:t>plt.show</a:t>
            </a:r>
            <a:r>
              <a:rPr lang="en-US" altLang="zh-CN" sz="1800" dirty="0"/>
              <a:t>()</a:t>
            </a:r>
          </a:p>
          <a:p>
            <a:pPr>
              <a:lnSpc>
                <a:spcPts val="1500"/>
              </a:lnSpc>
              <a:buNone/>
            </a:pPr>
            <a:r>
              <a:rPr lang="zh-CN" altLang="zh-CN" sz="1800" dirty="0"/>
              <a:t>执行结果如图</a:t>
            </a:r>
            <a:r>
              <a:rPr lang="en-US" altLang="zh-CN" sz="1800" dirty="0"/>
              <a:t>10-10</a:t>
            </a:r>
            <a:r>
              <a:rPr lang="zh-CN" altLang="zh-CN" sz="1800" dirty="0"/>
              <a:t>所示。</a:t>
            </a:r>
          </a:p>
        </p:txBody>
      </p:sp>
      <p:pic>
        <p:nvPicPr>
          <p:cNvPr id="2" name="图片 1">
            <a:extLst>
              <a:ext uri="{FF2B5EF4-FFF2-40B4-BE49-F238E27FC236}">
                <a16:creationId xmlns:a16="http://schemas.microsoft.com/office/drawing/2014/main" id="{80466FBA-6CA7-44C3-8C0C-3CA819BE0CBA}"/>
              </a:ext>
            </a:extLst>
          </p:cNvPr>
          <p:cNvPicPr>
            <a:picLocks noChangeAspect="1"/>
          </p:cNvPicPr>
          <p:nvPr/>
        </p:nvPicPr>
        <p:blipFill>
          <a:blip r:embed="rId3"/>
          <a:stretch>
            <a:fillRect/>
          </a:stretch>
        </p:blipFill>
        <p:spPr>
          <a:xfrm>
            <a:off x="2497981" y="3156964"/>
            <a:ext cx="6099858" cy="3132733"/>
          </a:xfrm>
          <a:prstGeom prst="rect">
            <a:avLst/>
          </a:prstGeom>
        </p:spPr>
      </p:pic>
      <p:sp>
        <p:nvSpPr>
          <p:cNvPr id="7" name="文本框 6">
            <a:extLst>
              <a:ext uri="{FF2B5EF4-FFF2-40B4-BE49-F238E27FC236}">
                <a16:creationId xmlns:a16="http://schemas.microsoft.com/office/drawing/2014/main" id="{DF32C0DB-2885-4AA0-A6A5-22B1AFD791DA}"/>
              </a:ext>
            </a:extLst>
          </p:cNvPr>
          <p:cNvSpPr txBox="1"/>
          <p:nvPr/>
        </p:nvSpPr>
        <p:spPr>
          <a:xfrm>
            <a:off x="2503316" y="6270225"/>
            <a:ext cx="6099858" cy="377026"/>
          </a:xfrm>
          <a:prstGeom prst="rect">
            <a:avLst/>
          </a:prstGeom>
          <a:noFill/>
        </p:spPr>
        <p:txBody>
          <a:bodyPr wrap="square">
            <a:spAutoFit/>
          </a:bodyPr>
          <a:lstStyle/>
          <a:p>
            <a:pPr algn="ctr">
              <a:lnSpc>
                <a:spcPct val="150000"/>
              </a:lnSpc>
            </a:pPr>
            <a:r>
              <a:rPr kumimoji="1" lang="zh-CN" altLang="zh-CN" sz="1400" dirty="0">
                <a:solidFill>
                  <a:srgbClr val="595959"/>
                </a:solidFill>
                <a:ea typeface="微软雅黑" panose="020B0503020204020204" pitchFamily="34" charset="-122"/>
              </a:rPr>
              <a:t>图</a:t>
            </a:r>
            <a:r>
              <a:rPr kumimoji="1" lang="en-US" altLang="zh-CN" sz="1400" dirty="0">
                <a:solidFill>
                  <a:srgbClr val="595959"/>
                </a:solidFill>
                <a:ea typeface="微软雅黑" panose="020B0503020204020204" pitchFamily="34" charset="-122"/>
              </a:rPr>
              <a:t>10-10</a:t>
            </a:r>
            <a:endParaRPr kumimoji="1" lang="zh-CN" altLang="zh-CN" sz="1400" dirty="0">
              <a:solidFill>
                <a:srgbClr val="595959"/>
              </a:solidFill>
              <a:ea typeface="微软雅黑" panose="020B0503020204020204" pitchFamily="34" charset="-122"/>
            </a:endParaRPr>
          </a:p>
        </p:txBody>
      </p:sp>
    </p:spTree>
    <p:extLst>
      <p:ext uri="{BB962C8B-B14F-4D97-AF65-F5344CB8AC3E}">
        <p14:creationId xmlns:p14="http://schemas.microsoft.com/office/powerpoint/2010/main" val="1803344077"/>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1011143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10.3.5 </a:t>
            </a:r>
            <a:r>
              <a:rPr lang="zh-CN" altLang="en-US" sz="2800" dirty="0">
                <a:solidFill>
                  <a:srgbClr val="FFFFFF"/>
                </a:solidFill>
                <a:latin typeface="微软雅黑" panose="020B0503020204020204" pitchFamily="34" charset="-122"/>
                <a:ea typeface="微软雅黑" panose="020B0503020204020204" pitchFamily="34" charset="-122"/>
              </a:rPr>
              <a:t>划分数据集</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10</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8" name="文本框 7"/>
          <p:cNvSpPr txBox="1">
            <a:spLocks noChangeArrowheads="1"/>
          </p:cNvSpPr>
          <p:nvPr/>
        </p:nvSpPr>
        <p:spPr bwMode="auto">
          <a:xfrm>
            <a:off x="625773" y="620688"/>
            <a:ext cx="11017224" cy="551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360000">
              <a:buNone/>
            </a:pPr>
            <a:r>
              <a:rPr lang="zh-CN" altLang="zh-CN" sz="2000" dirty="0"/>
              <a:t>微博文本数据已经转化成简单的词向量，表示已经初步完成了文本的预处理过程，接下来对数据进行划分训练集与测试集。由于文本与其他数据不一样，需要统一输入句子的长度，这里用</a:t>
            </a:r>
            <a:r>
              <a:rPr lang="en-US" altLang="zh-CN" sz="2000" dirty="0" err="1"/>
              <a:t>sequence.pad_sequences</a:t>
            </a:r>
            <a:r>
              <a:rPr lang="en-US" altLang="zh-CN" sz="2000" dirty="0"/>
              <a:t>()</a:t>
            </a:r>
            <a:r>
              <a:rPr lang="zh-CN" altLang="zh-CN" sz="2000" dirty="0"/>
              <a:t>方法实现，最后调用</a:t>
            </a:r>
            <a:r>
              <a:rPr lang="en-US" altLang="zh-CN" sz="2000" dirty="0" err="1"/>
              <a:t>sklearn</a:t>
            </a:r>
            <a:r>
              <a:rPr lang="zh-CN" altLang="zh-CN" sz="2000" dirty="0"/>
              <a:t>包的</a:t>
            </a:r>
            <a:r>
              <a:rPr lang="en-US" altLang="zh-CN" sz="2000" dirty="0" err="1"/>
              <a:t>train_test_split</a:t>
            </a:r>
            <a:r>
              <a:rPr lang="en-US" altLang="zh-CN" sz="2000" dirty="0"/>
              <a:t>()</a:t>
            </a:r>
            <a:r>
              <a:rPr lang="zh-CN" altLang="zh-CN" sz="2000" dirty="0"/>
              <a:t>函数实现训练集</a:t>
            </a:r>
            <a:r>
              <a:rPr lang="en-US" altLang="zh-CN" sz="2000" dirty="0"/>
              <a:t>80%</a:t>
            </a:r>
            <a:r>
              <a:rPr lang="zh-CN" altLang="zh-CN" sz="2000" dirty="0"/>
              <a:t>，测试集</a:t>
            </a:r>
            <a:r>
              <a:rPr lang="en-US" altLang="zh-CN" sz="2000" dirty="0"/>
              <a:t>20%</a:t>
            </a:r>
            <a:r>
              <a:rPr lang="zh-CN" altLang="zh-CN" sz="2000" dirty="0"/>
              <a:t>的划分，其用法示例代码如下：</a:t>
            </a:r>
          </a:p>
          <a:p>
            <a:pPr>
              <a:buNone/>
            </a:pPr>
            <a:r>
              <a:rPr lang="en-US" altLang="zh-CN" sz="2000" dirty="0" err="1"/>
              <a:t>train_X</a:t>
            </a:r>
            <a:r>
              <a:rPr lang="en-US" altLang="zh-CN" sz="2000" dirty="0"/>
              <a:t>, </a:t>
            </a:r>
            <a:r>
              <a:rPr lang="en-US" altLang="zh-CN" sz="2000" dirty="0" err="1"/>
              <a:t>test_X</a:t>
            </a:r>
            <a:r>
              <a:rPr lang="en-US" altLang="zh-CN" sz="2000" dirty="0"/>
              <a:t>, </a:t>
            </a:r>
            <a:r>
              <a:rPr lang="en-US" altLang="zh-CN" sz="2000" dirty="0" err="1"/>
              <a:t>train_Y</a:t>
            </a:r>
            <a:r>
              <a:rPr lang="en-US" altLang="zh-CN" sz="2000" dirty="0"/>
              <a:t>, </a:t>
            </a:r>
            <a:r>
              <a:rPr lang="en-US" altLang="zh-CN" sz="2000" dirty="0" err="1"/>
              <a:t>test_Y</a:t>
            </a:r>
            <a:r>
              <a:rPr lang="en-US" altLang="zh-CN" sz="2000" dirty="0"/>
              <a:t> = </a:t>
            </a:r>
            <a:r>
              <a:rPr lang="en-US" altLang="zh-CN" sz="2000" dirty="0" err="1"/>
              <a:t>train_test_split</a:t>
            </a:r>
            <a:r>
              <a:rPr lang="en-US" altLang="zh-CN" sz="2000" dirty="0"/>
              <a:t>(</a:t>
            </a:r>
            <a:r>
              <a:rPr lang="en-US" altLang="zh-CN" sz="2000" dirty="0" err="1"/>
              <a:t>train_data</a:t>
            </a:r>
            <a:r>
              <a:rPr lang="en-US" altLang="zh-CN" sz="2000" dirty="0"/>
              <a:t>, </a:t>
            </a:r>
            <a:r>
              <a:rPr lang="en-US" altLang="zh-CN" sz="2000" dirty="0" err="1"/>
              <a:t>train_target</a:t>
            </a:r>
            <a:r>
              <a:rPr lang="en-US" altLang="zh-CN" sz="2000" dirty="0"/>
              <a:t>, </a:t>
            </a:r>
            <a:r>
              <a:rPr lang="en-US" altLang="zh-CN" sz="2000" dirty="0" err="1"/>
              <a:t>test_size</a:t>
            </a:r>
            <a:r>
              <a:rPr lang="en-US" altLang="zh-CN" sz="2000" dirty="0"/>
              <a:t>, </a:t>
            </a:r>
            <a:r>
              <a:rPr lang="en-US" altLang="zh-CN" sz="2000" dirty="0" err="1"/>
              <a:t>random_state</a:t>
            </a:r>
            <a:r>
              <a:rPr lang="en-US" altLang="zh-CN" sz="2000" dirty="0"/>
              <a:t>)</a:t>
            </a:r>
            <a:endParaRPr lang="zh-CN" altLang="zh-CN" sz="2000" dirty="0"/>
          </a:p>
          <a:p>
            <a:pPr>
              <a:buNone/>
            </a:pPr>
            <a:r>
              <a:rPr lang="zh-CN" altLang="zh-CN" sz="2000" dirty="0"/>
              <a:t>其中参数解释如下：</a:t>
            </a:r>
          </a:p>
          <a:p>
            <a:pPr indent="360000">
              <a:buNone/>
            </a:pPr>
            <a:r>
              <a:rPr lang="en-US" altLang="zh-CN" sz="2000" dirty="0" err="1"/>
              <a:t>train_data</a:t>
            </a:r>
            <a:r>
              <a:rPr lang="zh-CN" altLang="zh-CN" sz="2000" dirty="0"/>
              <a:t>：被划分的样本特征集，比如</a:t>
            </a:r>
            <a:r>
              <a:rPr lang="en-US" altLang="zh-CN" sz="2000" dirty="0"/>
              <a:t>X</a:t>
            </a:r>
            <a:r>
              <a:rPr lang="zh-CN" altLang="zh-CN" sz="2000" dirty="0"/>
              <a:t>；</a:t>
            </a:r>
          </a:p>
          <a:p>
            <a:pPr indent="360000">
              <a:buNone/>
            </a:pPr>
            <a:r>
              <a:rPr lang="en-US" altLang="zh-CN" sz="2000" dirty="0" err="1"/>
              <a:t>train_target</a:t>
            </a:r>
            <a:r>
              <a:rPr lang="zh-CN" altLang="zh-CN" sz="2000" dirty="0"/>
              <a:t>：被划分的样本标签，比如</a:t>
            </a:r>
            <a:r>
              <a:rPr lang="en-US" altLang="zh-CN" sz="2000" dirty="0"/>
              <a:t>Y</a:t>
            </a:r>
            <a:r>
              <a:rPr lang="zh-CN" altLang="zh-CN" sz="2000" dirty="0"/>
              <a:t>；</a:t>
            </a:r>
          </a:p>
          <a:p>
            <a:pPr indent="360000">
              <a:buNone/>
            </a:pPr>
            <a:r>
              <a:rPr lang="en-US" altLang="zh-CN" sz="2000" dirty="0" err="1"/>
              <a:t>test_size</a:t>
            </a:r>
            <a:r>
              <a:rPr lang="zh-CN" altLang="zh-CN" sz="2000" dirty="0"/>
              <a:t>：取值在</a:t>
            </a:r>
            <a:r>
              <a:rPr lang="en-US" altLang="zh-CN" sz="2000" dirty="0"/>
              <a:t>0-1</a:t>
            </a:r>
            <a:r>
              <a:rPr lang="zh-CN" altLang="zh-CN" sz="2000" dirty="0"/>
              <a:t>之间，表示样本占比；如果是整数即样本的数量；</a:t>
            </a:r>
          </a:p>
          <a:p>
            <a:pPr indent="360000">
              <a:buNone/>
            </a:pPr>
            <a:r>
              <a:rPr lang="en-US" altLang="zh-CN" sz="2000" dirty="0" err="1"/>
              <a:t>random_state</a:t>
            </a:r>
            <a:r>
              <a:rPr lang="zh-CN" altLang="zh-CN" sz="2000" dirty="0"/>
              <a:t>：是随机数的种子，控制随机状态，有</a:t>
            </a:r>
            <a:r>
              <a:rPr lang="en-US" altLang="zh-CN" sz="2000" dirty="0"/>
              <a:t>shuffle</a:t>
            </a:r>
            <a:r>
              <a:rPr lang="zh-CN" altLang="zh-CN" sz="2000" dirty="0"/>
              <a:t>和</a:t>
            </a:r>
            <a:r>
              <a:rPr lang="en-US" altLang="zh-CN" sz="2000" dirty="0"/>
              <a:t>stratify</a:t>
            </a:r>
            <a:r>
              <a:rPr lang="zh-CN" altLang="zh-CN" sz="2000" dirty="0"/>
              <a:t>两种；</a:t>
            </a:r>
          </a:p>
          <a:p>
            <a:pPr indent="360000">
              <a:buNone/>
            </a:pPr>
            <a:r>
              <a:rPr lang="en-US" altLang="zh-CN" sz="2000" dirty="0"/>
              <a:t>shuffle</a:t>
            </a:r>
            <a:r>
              <a:rPr lang="zh-CN" altLang="zh-CN" sz="2000" dirty="0"/>
              <a:t>：是否打乱数据的顺序，再划分，默认</a:t>
            </a:r>
            <a:r>
              <a:rPr lang="en-US" altLang="zh-CN" sz="2000" dirty="0"/>
              <a:t>True</a:t>
            </a:r>
            <a:r>
              <a:rPr lang="zh-CN" altLang="zh-CN" sz="2000" dirty="0"/>
              <a:t>；</a:t>
            </a:r>
          </a:p>
          <a:p>
            <a:pPr indent="360000">
              <a:buNone/>
            </a:pPr>
            <a:r>
              <a:rPr lang="en-US" altLang="zh-CN" sz="2000" dirty="0"/>
              <a:t>stratify</a:t>
            </a:r>
            <a:r>
              <a:rPr lang="zh-CN" altLang="zh-CN" sz="2000" dirty="0"/>
              <a:t>：</a:t>
            </a:r>
            <a:r>
              <a:rPr lang="en-US" altLang="zh-CN" sz="2000" dirty="0"/>
              <a:t>none</a:t>
            </a:r>
            <a:r>
              <a:rPr lang="zh-CN" altLang="zh-CN" sz="2000" dirty="0"/>
              <a:t>或者</a:t>
            </a:r>
            <a:r>
              <a:rPr lang="en-US" altLang="zh-CN" sz="2000" dirty="0"/>
              <a:t>array/series</a:t>
            </a:r>
            <a:r>
              <a:rPr lang="zh-CN" altLang="zh-CN" sz="2000" dirty="0"/>
              <a:t>类型的数据，表示按这列进行分层采样。</a:t>
            </a:r>
          </a:p>
        </p:txBody>
      </p:sp>
    </p:spTree>
    <p:extLst>
      <p:ext uri="{BB962C8B-B14F-4D97-AF65-F5344CB8AC3E}">
        <p14:creationId xmlns:p14="http://schemas.microsoft.com/office/powerpoint/2010/main" val="345625868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10.3.5 </a:t>
            </a:r>
            <a:r>
              <a:rPr lang="zh-CN" altLang="en-US" sz="2800" dirty="0">
                <a:solidFill>
                  <a:srgbClr val="FFFFFF"/>
                </a:solidFill>
                <a:latin typeface="微软雅黑" panose="020B0503020204020204" pitchFamily="34" charset="-122"/>
                <a:ea typeface="微软雅黑" panose="020B0503020204020204" pitchFamily="34" charset="-122"/>
              </a:rPr>
              <a:t>划分数据集</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481757" y="836712"/>
            <a:ext cx="10945216" cy="560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57200">
              <a:lnSpc>
                <a:spcPts val="2000"/>
              </a:lnSpc>
              <a:buNone/>
            </a:pPr>
            <a:r>
              <a:rPr lang="zh-CN" altLang="zh-CN" sz="1800" dirty="0"/>
              <a:t>这里的随机数种子，本质是该组随机数的编号，在需要重复试验的时候，保证得到一组一样的随机数，示例代码如下：</a:t>
            </a:r>
            <a:r>
              <a:rPr lang="en-US" altLang="zh-CN" sz="1800" dirty="0"/>
              <a:t>                                                   </a:t>
            </a:r>
            <a:endParaRPr lang="zh-CN" altLang="zh-CN" sz="1800" dirty="0"/>
          </a:p>
          <a:p>
            <a:pPr>
              <a:lnSpc>
                <a:spcPts val="2000"/>
              </a:lnSpc>
              <a:buNone/>
            </a:pPr>
            <a:r>
              <a:rPr lang="en-US" altLang="zh-CN" sz="1800" dirty="0"/>
              <a:t># ##  </a:t>
            </a:r>
            <a:r>
              <a:rPr lang="zh-CN" altLang="zh-CN" sz="1800" dirty="0"/>
              <a:t>数据集划分</a:t>
            </a:r>
          </a:p>
          <a:p>
            <a:pPr>
              <a:lnSpc>
                <a:spcPts val="2000"/>
              </a:lnSpc>
              <a:buNone/>
            </a:pPr>
            <a:r>
              <a:rPr lang="en-US" altLang="zh-CN" sz="1800" dirty="0"/>
              <a:t>from </a:t>
            </a:r>
            <a:r>
              <a:rPr lang="en-US" altLang="zh-CN" sz="1800" dirty="0" err="1"/>
              <a:t>sklearn.model_selection</a:t>
            </a:r>
            <a:r>
              <a:rPr lang="en-US" altLang="zh-CN" sz="1800" dirty="0"/>
              <a:t> import </a:t>
            </a:r>
            <a:r>
              <a:rPr lang="en-US" altLang="zh-CN" sz="1800" dirty="0" err="1"/>
              <a:t>train_test_split</a:t>
            </a:r>
            <a:endParaRPr lang="zh-CN" altLang="zh-CN" sz="1800" dirty="0"/>
          </a:p>
          <a:p>
            <a:pPr>
              <a:lnSpc>
                <a:spcPts val="2000"/>
              </a:lnSpc>
              <a:buNone/>
            </a:pPr>
            <a:r>
              <a:rPr lang="en-US" altLang="zh-CN" sz="1800" dirty="0"/>
              <a:t>from </a:t>
            </a:r>
            <a:r>
              <a:rPr lang="en-US" altLang="zh-CN" sz="1800" dirty="0" err="1"/>
              <a:t>keras.preprocessing</a:t>
            </a:r>
            <a:r>
              <a:rPr lang="en-US" altLang="zh-CN" sz="1800" dirty="0"/>
              <a:t> import sequence  </a:t>
            </a:r>
            <a:endParaRPr lang="zh-CN" altLang="zh-CN" sz="1800" dirty="0"/>
          </a:p>
          <a:p>
            <a:pPr>
              <a:lnSpc>
                <a:spcPts val="2000"/>
              </a:lnSpc>
              <a:buNone/>
            </a:pPr>
            <a:r>
              <a:rPr lang="en-US" altLang="zh-CN" sz="1800" dirty="0" err="1"/>
              <a:t>maxlen</a:t>
            </a:r>
            <a:r>
              <a:rPr lang="en-US" altLang="zh-CN" sz="1800" dirty="0"/>
              <a:t> = 100   #</a:t>
            </a:r>
            <a:r>
              <a:rPr lang="zh-CN" altLang="zh-CN" sz="1800" dirty="0"/>
              <a:t>句子长度</a:t>
            </a:r>
          </a:p>
          <a:p>
            <a:pPr>
              <a:lnSpc>
                <a:spcPts val="2000"/>
              </a:lnSpc>
              <a:buNone/>
            </a:pPr>
            <a:r>
              <a:rPr lang="en-US" altLang="zh-CN" sz="1800" dirty="0" err="1"/>
              <a:t>vec_data</a:t>
            </a:r>
            <a:r>
              <a:rPr lang="en-US" altLang="zh-CN" sz="1800" dirty="0"/>
              <a:t> = list(</a:t>
            </a:r>
            <a:r>
              <a:rPr lang="en-US" altLang="zh-CN" sz="1800" dirty="0" err="1"/>
              <a:t>sequence.pad_sequences</a:t>
            </a:r>
            <a:r>
              <a:rPr lang="en-US" altLang="zh-CN" sz="1800" dirty="0"/>
              <a:t>(data['</a:t>
            </a:r>
            <a:r>
              <a:rPr lang="en-US" altLang="zh-CN" sz="1800" dirty="0" err="1"/>
              <a:t>vec</a:t>
            </a:r>
            <a:r>
              <a:rPr lang="en-US" altLang="zh-CN" sz="1800" dirty="0"/>
              <a:t>'],</a:t>
            </a:r>
            <a:r>
              <a:rPr lang="en-US" altLang="zh-CN" sz="1800" dirty="0" err="1"/>
              <a:t>maxlen</a:t>
            </a:r>
            <a:r>
              <a:rPr lang="en-US" altLang="zh-CN" sz="1800" dirty="0"/>
              <a:t>=</a:t>
            </a:r>
            <a:r>
              <a:rPr lang="en-US" altLang="zh-CN" sz="1800" dirty="0" err="1"/>
              <a:t>maxlen</a:t>
            </a:r>
            <a:r>
              <a:rPr lang="en-US" altLang="zh-CN" sz="1800" dirty="0"/>
              <a:t>))   #</a:t>
            </a:r>
            <a:r>
              <a:rPr lang="zh-CN" altLang="zh-CN" sz="1800" dirty="0"/>
              <a:t>把文本数据都统一长度</a:t>
            </a:r>
          </a:p>
          <a:p>
            <a:pPr>
              <a:lnSpc>
                <a:spcPts val="2000"/>
              </a:lnSpc>
              <a:buNone/>
            </a:pPr>
            <a:r>
              <a:rPr lang="en-US" altLang="zh-CN" sz="1800" dirty="0" err="1"/>
              <a:t>x,xt,y,yt</a:t>
            </a:r>
            <a:r>
              <a:rPr lang="en-US" altLang="zh-CN" sz="1800" dirty="0"/>
              <a:t> = </a:t>
            </a:r>
            <a:r>
              <a:rPr lang="en-US" altLang="zh-CN" sz="1800" dirty="0" err="1"/>
              <a:t>train_test_split</a:t>
            </a:r>
            <a:r>
              <a:rPr lang="en-US" altLang="zh-CN" sz="1800" dirty="0"/>
              <a:t>(</a:t>
            </a:r>
            <a:r>
              <a:rPr lang="en-US" altLang="zh-CN" sz="1800" dirty="0" err="1"/>
              <a:t>vec_data,data</a:t>
            </a:r>
            <a:r>
              <a:rPr lang="en-US" altLang="zh-CN" sz="1800" dirty="0"/>
              <a:t>['label'],</a:t>
            </a:r>
            <a:r>
              <a:rPr lang="en-US" altLang="zh-CN" sz="1800" dirty="0" err="1"/>
              <a:t>test_size</a:t>
            </a:r>
            <a:r>
              <a:rPr lang="en-US" altLang="zh-CN" sz="1800" dirty="0"/>
              <a:t> = 0.2,random_state = 123) #</a:t>
            </a:r>
            <a:r>
              <a:rPr lang="zh-CN" altLang="zh-CN" sz="1800" dirty="0"/>
              <a:t>分割训练集</a:t>
            </a:r>
            <a:r>
              <a:rPr lang="en-US" altLang="zh-CN" sz="1800" dirty="0"/>
              <a:t>--2-8</a:t>
            </a:r>
            <a:r>
              <a:rPr lang="zh-CN" altLang="zh-CN" sz="1800" dirty="0"/>
              <a:t>原则</a:t>
            </a:r>
          </a:p>
          <a:p>
            <a:pPr>
              <a:lnSpc>
                <a:spcPts val="2000"/>
              </a:lnSpc>
              <a:buNone/>
            </a:pPr>
            <a:r>
              <a:rPr lang="en-US" altLang="zh-CN" sz="1800" dirty="0"/>
              <a:t># </a:t>
            </a:r>
            <a:r>
              <a:rPr lang="zh-CN" altLang="zh-CN" sz="1800" dirty="0"/>
              <a:t>转换数据类型</a:t>
            </a:r>
          </a:p>
          <a:p>
            <a:pPr>
              <a:lnSpc>
                <a:spcPts val="2000"/>
              </a:lnSpc>
              <a:buNone/>
            </a:pPr>
            <a:r>
              <a:rPr lang="en-US" altLang="zh-CN" sz="1800" dirty="0" err="1"/>
              <a:t>mport</a:t>
            </a:r>
            <a:r>
              <a:rPr lang="en-US" altLang="zh-CN" sz="1800" dirty="0"/>
              <a:t> </a:t>
            </a:r>
            <a:r>
              <a:rPr lang="en-US" altLang="zh-CN" sz="1800" dirty="0" err="1"/>
              <a:t>numpy</a:t>
            </a:r>
            <a:r>
              <a:rPr lang="en-US" altLang="zh-CN" sz="1800" dirty="0"/>
              <a:t> as np</a:t>
            </a:r>
            <a:endParaRPr lang="zh-CN" altLang="zh-CN" sz="1800" dirty="0"/>
          </a:p>
          <a:p>
            <a:pPr>
              <a:lnSpc>
                <a:spcPts val="2000"/>
              </a:lnSpc>
              <a:buNone/>
            </a:pPr>
            <a:r>
              <a:rPr lang="en-US" altLang="zh-CN" sz="1800" dirty="0"/>
              <a:t>x = </a:t>
            </a:r>
            <a:r>
              <a:rPr lang="en-US" altLang="zh-CN" sz="1800" dirty="0" err="1"/>
              <a:t>np.array</a:t>
            </a:r>
            <a:r>
              <a:rPr lang="en-US" altLang="zh-CN" sz="1800" dirty="0"/>
              <a:t>(list(x))</a:t>
            </a:r>
            <a:endParaRPr lang="zh-CN" altLang="zh-CN" sz="1800" dirty="0"/>
          </a:p>
          <a:p>
            <a:pPr>
              <a:lnSpc>
                <a:spcPts val="2000"/>
              </a:lnSpc>
              <a:buNone/>
            </a:pPr>
            <a:r>
              <a:rPr lang="en-US" altLang="zh-CN" sz="1800" dirty="0"/>
              <a:t>y = </a:t>
            </a:r>
            <a:r>
              <a:rPr lang="en-US" altLang="zh-CN" sz="1800" dirty="0" err="1"/>
              <a:t>np.array</a:t>
            </a:r>
            <a:r>
              <a:rPr lang="en-US" altLang="zh-CN" sz="1800" dirty="0"/>
              <a:t>(list(y))</a:t>
            </a:r>
            <a:endParaRPr lang="zh-CN" altLang="zh-CN" sz="1800" dirty="0"/>
          </a:p>
          <a:p>
            <a:pPr>
              <a:lnSpc>
                <a:spcPts val="2000"/>
              </a:lnSpc>
              <a:buNone/>
            </a:pPr>
            <a:r>
              <a:rPr lang="en-US" altLang="zh-CN" sz="1800" dirty="0" err="1"/>
              <a:t>xt</a:t>
            </a:r>
            <a:r>
              <a:rPr lang="en-US" altLang="zh-CN" sz="1800" dirty="0"/>
              <a:t> = </a:t>
            </a:r>
            <a:r>
              <a:rPr lang="en-US" altLang="zh-CN" sz="1800" dirty="0" err="1"/>
              <a:t>np.array</a:t>
            </a:r>
            <a:r>
              <a:rPr lang="en-US" altLang="zh-CN" sz="1800" dirty="0"/>
              <a:t>(list(</a:t>
            </a:r>
            <a:r>
              <a:rPr lang="en-US" altLang="zh-CN" sz="1800" dirty="0" err="1"/>
              <a:t>xt</a:t>
            </a:r>
            <a:r>
              <a:rPr lang="en-US" altLang="zh-CN" sz="1800" dirty="0"/>
              <a:t>))</a:t>
            </a:r>
            <a:endParaRPr lang="zh-CN" altLang="zh-CN" sz="1800" dirty="0"/>
          </a:p>
          <a:p>
            <a:pPr>
              <a:lnSpc>
                <a:spcPts val="2000"/>
              </a:lnSpc>
              <a:buNone/>
            </a:pPr>
            <a:r>
              <a:rPr lang="en-US" altLang="zh-CN" sz="1800" dirty="0" err="1"/>
              <a:t>yt</a:t>
            </a:r>
            <a:r>
              <a:rPr lang="en-US" altLang="zh-CN" sz="1800" dirty="0"/>
              <a:t> = </a:t>
            </a:r>
            <a:r>
              <a:rPr lang="en-US" altLang="zh-CN" sz="1800" dirty="0" err="1"/>
              <a:t>np.array</a:t>
            </a:r>
            <a:r>
              <a:rPr lang="en-US" altLang="zh-CN" sz="1800" dirty="0"/>
              <a:t>(list(</a:t>
            </a:r>
            <a:r>
              <a:rPr lang="en-US" altLang="zh-CN" sz="1800" dirty="0" err="1"/>
              <a:t>yt</a:t>
            </a:r>
            <a:r>
              <a:rPr lang="en-US" altLang="zh-CN" sz="1800" dirty="0"/>
              <a:t>))</a:t>
            </a:r>
            <a:endParaRPr lang="zh-CN" altLang="zh-CN" sz="1800" dirty="0"/>
          </a:p>
          <a:p>
            <a:pPr>
              <a:lnSpc>
                <a:spcPts val="2000"/>
              </a:lnSpc>
              <a:buNone/>
            </a:pPr>
            <a:r>
              <a:rPr lang="zh-CN" altLang="zh-CN" sz="1800" dirty="0"/>
              <a:t>到此为止，微博文本预处理已经完成，接下来就可以放到模型中使用了。</a:t>
            </a:r>
            <a:endParaRPr lang="en-US" altLang="zh-CN" sz="1800" dirty="0"/>
          </a:p>
        </p:txBody>
      </p:sp>
    </p:spTree>
    <p:extLst>
      <p:ext uri="{BB962C8B-B14F-4D97-AF65-F5344CB8AC3E}">
        <p14:creationId xmlns:p14="http://schemas.microsoft.com/office/powerpoint/2010/main" val="1776766027"/>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10.4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支持向量机分类模型</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701887" y="1484784"/>
            <a:ext cx="10106508" cy="448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360000">
              <a:buNone/>
            </a:pPr>
            <a:r>
              <a:rPr lang="zh-CN" altLang="zh-CN" sz="2000" dirty="0"/>
              <a:t>支持向量机</a:t>
            </a:r>
            <a:r>
              <a:rPr lang="en-US" altLang="zh-CN" sz="2000" dirty="0"/>
              <a:t>(Support Vector Machine, SVM)</a:t>
            </a:r>
            <a:r>
              <a:rPr lang="zh-CN" altLang="zh-CN" sz="2000" dirty="0"/>
              <a:t>是一种二分类模型，它的基本模型是定义在特征空间上的间隔最大的线性分类器，</a:t>
            </a:r>
            <a:r>
              <a:rPr lang="en-US" altLang="zh-CN" sz="2000" dirty="0"/>
              <a:t>SVM</a:t>
            </a:r>
            <a:r>
              <a:rPr lang="zh-CN" altLang="zh-CN" sz="2000" dirty="0"/>
              <a:t>学习的基本想法是求解能够正确划分训练数据集并且几何间隔最大的分离超平面。</a:t>
            </a:r>
            <a:r>
              <a:rPr lang="en-US" altLang="zh-CN" sz="2000" dirty="0"/>
              <a:t>SVM</a:t>
            </a:r>
            <a:r>
              <a:rPr lang="zh-CN" altLang="zh-CN" sz="2000" dirty="0"/>
              <a:t>在很多领域取得成功，比如文本分类，图像分类，生物序列分析和生物数据挖掘等等领域有很多的应用。</a:t>
            </a:r>
          </a:p>
          <a:p>
            <a:pPr indent="360000">
              <a:buNone/>
            </a:pPr>
            <a:r>
              <a:rPr lang="zh-CN" altLang="zh-CN" sz="2000" dirty="0"/>
              <a:t>支持向量机算法被认为是文本分类中效果较为优秀的一种方法，它是一种建立在统计学习理论基础上的机器学习方法。因此本小节采用支持向量机对本次微博文本情感分析进行分类。前面已经把数据预处理完毕，运用</a:t>
            </a:r>
            <a:r>
              <a:rPr lang="en-US" altLang="zh-CN" sz="2000" dirty="0" err="1"/>
              <a:t>sklearn</a:t>
            </a:r>
            <a:r>
              <a:rPr lang="zh-CN" altLang="zh-CN" sz="2000" dirty="0"/>
              <a:t>包的</a:t>
            </a:r>
            <a:r>
              <a:rPr lang="en-US" altLang="zh-CN" sz="2000" dirty="0"/>
              <a:t>SVC()</a:t>
            </a:r>
            <a:r>
              <a:rPr lang="zh-CN" altLang="zh-CN" sz="2000" dirty="0"/>
              <a:t>函数实现支持向量机分类，其用法介绍示例代码如下：</a:t>
            </a:r>
          </a:p>
          <a:p>
            <a:pPr>
              <a:buNone/>
            </a:pPr>
            <a:r>
              <a:rPr lang="en-US" altLang="zh-CN" sz="2000" dirty="0" err="1"/>
              <a:t>sklearn.svm.SVC</a:t>
            </a:r>
            <a:r>
              <a:rPr lang="en-US" altLang="zh-CN" sz="2000" dirty="0"/>
              <a:t>(C=1.0, kernel='</a:t>
            </a:r>
            <a:r>
              <a:rPr lang="en-US" altLang="zh-CN" sz="2000" dirty="0" err="1"/>
              <a:t>rbf</a:t>
            </a:r>
            <a:r>
              <a:rPr lang="en-US" altLang="zh-CN" sz="2000" dirty="0"/>
              <a:t>’, degree=3, gamma=0.0, coef0=0.0, shrinking=True, probability=False, </a:t>
            </a:r>
            <a:r>
              <a:rPr lang="en-US" altLang="zh-CN" sz="2000" dirty="0" err="1"/>
              <a:t>tol</a:t>
            </a:r>
            <a:r>
              <a:rPr lang="en-US" altLang="zh-CN" sz="2000" dirty="0"/>
              <a:t>=0.001, </a:t>
            </a:r>
            <a:r>
              <a:rPr lang="en-US" altLang="zh-CN" sz="2000" dirty="0" err="1"/>
              <a:t>cache_size</a:t>
            </a:r>
            <a:r>
              <a:rPr lang="en-US" altLang="zh-CN" sz="2000" dirty="0"/>
              <a:t>=200, </a:t>
            </a:r>
            <a:r>
              <a:rPr lang="en-US" altLang="zh-CN" sz="2000" dirty="0" err="1"/>
              <a:t>class_weight</a:t>
            </a:r>
            <a:r>
              <a:rPr lang="en-US" altLang="zh-CN" sz="2000" dirty="0"/>
              <a:t>=None, verbose=False, </a:t>
            </a:r>
            <a:r>
              <a:rPr lang="en-US" altLang="zh-CN" sz="2000" dirty="0" err="1"/>
              <a:t>max_iter</a:t>
            </a:r>
            <a:r>
              <a:rPr lang="en-US" altLang="zh-CN" sz="2000" dirty="0"/>
              <a:t>=-1, </a:t>
            </a:r>
            <a:r>
              <a:rPr lang="en-US" altLang="zh-CN" sz="2000" dirty="0" err="1"/>
              <a:t>random_state</a:t>
            </a:r>
            <a:r>
              <a:rPr lang="en-US" altLang="zh-CN" sz="2000" dirty="0"/>
              <a:t>=None)</a:t>
            </a:r>
            <a:endParaRPr lang="zh-CN" altLang="zh-CN" sz="2000" dirty="0"/>
          </a:p>
        </p:txBody>
      </p:sp>
    </p:spTree>
    <p:extLst>
      <p:ext uri="{BB962C8B-B14F-4D97-AF65-F5344CB8AC3E}">
        <p14:creationId xmlns:p14="http://schemas.microsoft.com/office/powerpoint/2010/main" val="144950411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10.4 </a:t>
            </a:r>
            <a:r>
              <a:rPr lang="zh-CN" altLang="en-US" sz="2800" dirty="0">
                <a:solidFill>
                  <a:srgbClr val="FFFFFF"/>
                </a:solidFill>
                <a:latin typeface="微软雅黑" panose="020B0503020204020204" pitchFamily="34" charset="-122"/>
                <a:ea typeface="微软雅黑" panose="020B0503020204020204" pitchFamily="34" charset="-122"/>
              </a:rPr>
              <a:t>支持向量机分类模型</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553765" y="692696"/>
            <a:ext cx="11285150" cy="647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nSpc>
                <a:spcPts val="1600"/>
              </a:lnSpc>
              <a:buNone/>
            </a:pPr>
            <a:r>
              <a:rPr lang="zh-CN" altLang="zh-CN" sz="1600" dirty="0"/>
              <a:t>参数说明如下：</a:t>
            </a:r>
          </a:p>
          <a:p>
            <a:pPr indent="180000">
              <a:lnSpc>
                <a:spcPts val="1600"/>
              </a:lnSpc>
              <a:buNone/>
            </a:pPr>
            <a:r>
              <a:rPr lang="en-US" altLang="zh-CN" sz="1600" dirty="0"/>
              <a:t>C</a:t>
            </a:r>
            <a:r>
              <a:rPr lang="zh-CN" altLang="zh-CN" sz="1600" dirty="0"/>
              <a:t>：</a:t>
            </a:r>
            <a:r>
              <a:rPr lang="en-US" altLang="zh-CN" sz="1600" dirty="0"/>
              <a:t>float</a:t>
            </a:r>
            <a:r>
              <a:rPr lang="zh-CN" altLang="zh-CN" sz="1600" dirty="0"/>
              <a:t>参数，默认值为</a:t>
            </a:r>
            <a:r>
              <a:rPr lang="en-US" altLang="zh-CN" sz="1600" dirty="0"/>
              <a:t>1.0</a:t>
            </a:r>
            <a:r>
              <a:rPr lang="zh-CN" altLang="zh-CN" sz="1600" dirty="0"/>
              <a:t>，表示错误项的惩罚系数。</a:t>
            </a:r>
            <a:r>
              <a:rPr lang="en-US" altLang="zh-CN" sz="1600" dirty="0"/>
              <a:t>C</a:t>
            </a:r>
            <a:r>
              <a:rPr lang="zh-CN" altLang="zh-CN" sz="1600" dirty="0"/>
              <a:t>越大，对分错样本的惩罚程度越大，因此在训练样本中准确率越高，但是泛化能力降低，也即对测试数据的分类准确率降低。相反减小</a:t>
            </a:r>
            <a:r>
              <a:rPr lang="en-US" altLang="zh-CN" sz="1600" dirty="0"/>
              <a:t>C</a:t>
            </a:r>
            <a:r>
              <a:rPr lang="zh-CN" altLang="zh-CN" sz="1600" dirty="0"/>
              <a:t>，容许训练样本中有一些误分类错误样本，泛化能力强。</a:t>
            </a:r>
          </a:p>
          <a:p>
            <a:pPr indent="180000">
              <a:lnSpc>
                <a:spcPts val="1600"/>
              </a:lnSpc>
              <a:buNone/>
            </a:pPr>
            <a:r>
              <a:rPr lang="en-US" altLang="zh-CN" sz="1600" dirty="0"/>
              <a:t>kernel: str</a:t>
            </a:r>
            <a:r>
              <a:rPr lang="zh-CN" altLang="zh-CN" sz="1600" dirty="0"/>
              <a:t>参数，默认是</a:t>
            </a:r>
            <a:r>
              <a:rPr lang="en-US" altLang="zh-CN" sz="1600" dirty="0" err="1"/>
              <a:t>rbf</a:t>
            </a:r>
            <a:r>
              <a:rPr lang="zh-CN" altLang="zh-CN" sz="1600" dirty="0"/>
              <a:t>，算法中采用的核函数类型有：</a:t>
            </a:r>
            <a:r>
              <a:rPr lang="en-US" altLang="zh-CN" sz="1600" dirty="0"/>
              <a:t>linear</a:t>
            </a:r>
            <a:r>
              <a:rPr lang="zh-CN" altLang="zh-CN" sz="1600" dirty="0"/>
              <a:t>：线性核函数，</a:t>
            </a:r>
            <a:r>
              <a:rPr lang="en-US" altLang="zh-CN" sz="1600" dirty="0"/>
              <a:t>poly</a:t>
            </a:r>
            <a:r>
              <a:rPr lang="zh-CN" altLang="zh-CN" sz="1600" dirty="0"/>
              <a:t>：多项式核函数，</a:t>
            </a:r>
            <a:r>
              <a:rPr lang="en-US" altLang="zh-CN" sz="1600" dirty="0" err="1"/>
              <a:t>rbf</a:t>
            </a:r>
            <a:r>
              <a:rPr lang="zh-CN" altLang="zh-CN" sz="1600" dirty="0"/>
              <a:t>：高斯核函数，</a:t>
            </a:r>
            <a:r>
              <a:rPr lang="en-US" altLang="zh-CN" sz="1600" dirty="0" err="1"/>
              <a:t>sigmod</a:t>
            </a:r>
            <a:r>
              <a:rPr lang="zh-CN" altLang="zh-CN" sz="1600" dirty="0"/>
              <a:t>：</a:t>
            </a:r>
            <a:r>
              <a:rPr lang="en-US" altLang="zh-CN" sz="1600" dirty="0" err="1"/>
              <a:t>sigmod</a:t>
            </a:r>
            <a:r>
              <a:rPr lang="zh-CN" altLang="zh-CN" sz="1600" dirty="0"/>
              <a:t>核函数，</a:t>
            </a:r>
            <a:r>
              <a:rPr lang="en-US" altLang="zh-CN" sz="1600" dirty="0"/>
              <a:t>precomputed</a:t>
            </a:r>
            <a:r>
              <a:rPr lang="zh-CN" altLang="zh-CN" sz="1600" dirty="0"/>
              <a:t>：核矩阵。</a:t>
            </a:r>
          </a:p>
          <a:p>
            <a:pPr indent="180000">
              <a:lnSpc>
                <a:spcPts val="1600"/>
              </a:lnSpc>
              <a:buNone/>
            </a:pPr>
            <a:r>
              <a:rPr lang="en-US" altLang="zh-CN" sz="1600" dirty="0"/>
              <a:t>degree :int</a:t>
            </a:r>
            <a:r>
              <a:rPr lang="zh-CN" altLang="zh-CN" sz="1600" dirty="0"/>
              <a:t>型参数 ，默认是</a:t>
            </a:r>
            <a:r>
              <a:rPr lang="en-US" altLang="zh-CN" sz="1600" dirty="0"/>
              <a:t>3</a:t>
            </a:r>
            <a:r>
              <a:rPr lang="zh-CN" altLang="zh-CN" sz="1600" dirty="0"/>
              <a:t>，这个参数只对多项式核函数（</a:t>
            </a:r>
            <a:r>
              <a:rPr lang="en-US" altLang="zh-CN" sz="1600" dirty="0"/>
              <a:t>poly</a:t>
            </a:r>
            <a:r>
              <a:rPr lang="zh-CN" altLang="zh-CN" sz="1600" dirty="0"/>
              <a:t>）有用，指多项式核函数的阶数，如果给的核函数参数是其他核函数，则会自动忽略该参数。</a:t>
            </a:r>
          </a:p>
          <a:p>
            <a:pPr indent="180000">
              <a:lnSpc>
                <a:spcPts val="1600"/>
              </a:lnSpc>
              <a:buNone/>
            </a:pPr>
            <a:r>
              <a:rPr lang="en-US" altLang="zh-CN" sz="1600" dirty="0"/>
              <a:t> gamma</a:t>
            </a:r>
            <a:r>
              <a:rPr lang="zh-CN" altLang="zh-CN" sz="1600" dirty="0"/>
              <a:t>：</a:t>
            </a:r>
            <a:r>
              <a:rPr lang="en-US" altLang="zh-CN" sz="1600" dirty="0"/>
              <a:t>float</a:t>
            </a:r>
            <a:r>
              <a:rPr lang="zh-CN" altLang="zh-CN" sz="1600" dirty="0"/>
              <a:t>参数，默认是</a:t>
            </a:r>
            <a:r>
              <a:rPr lang="en-US" altLang="zh-CN" sz="1600" dirty="0"/>
              <a:t>auto</a:t>
            </a:r>
            <a:r>
              <a:rPr lang="zh-CN" altLang="zh-CN" sz="1600" dirty="0"/>
              <a:t>核函数系数，只对</a:t>
            </a:r>
            <a:r>
              <a:rPr lang="en-US" altLang="zh-CN" sz="1600" dirty="0" err="1"/>
              <a:t>rbf</a:t>
            </a:r>
            <a:r>
              <a:rPr lang="zh-CN" altLang="zh-CN" sz="1600" dirty="0"/>
              <a:t>、</a:t>
            </a:r>
            <a:r>
              <a:rPr lang="en-US" altLang="zh-CN" sz="1600" dirty="0"/>
              <a:t>poly </a:t>
            </a:r>
            <a:r>
              <a:rPr lang="zh-CN" altLang="zh-CN" sz="1600" dirty="0"/>
              <a:t>、</a:t>
            </a:r>
            <a:r>
              <a:rPr lang="en-US" altLang="zh-CN" sz="1600" dirty="0" err="1"/>
              <a:t>sigmoi</a:t>
            </a:r>
            <a:r>
              <a:rPr lang="zh-CN" altLang="zh-CN" sz="1600" dirty="0"/>
              <a:t>核函数有效。如果</a:t>
            </a:r>
            <a:r>
              <a:rPr lang="en-US" altLang="zh-CN" sz="1600" dirty="0"/>
              <a:t>gamma</a:t>
            </a:r>
            <a:r>
              <a:rPr lang="zh-CN" altLang="zh-CN" sz="1600" dirty="0"/>
              <a:t>为</a:t>
            </a:r>
            <a:r>
              <a:rPr lang="en-US" altLang="zh-CN" sz="1600" dirty="0"/>
              <a:t>auto</a:t>
            </a:r>
            <a:r>
              <a:rPr lang="zh-CN" altLang="zh-CN" sz="1600" dirty="0"/>
              <a:t>，代表该值为样本特征数的倒数。</a:t>
            </a:r>
          </a:p>
          <a:p>
            <a:pPr indent="180000">
              <a:lnSpc>
                <a:spcPts val="1600"/>
              </a:lnSpc>
              <a:buNone/>
            </a:pPr>
            <a:r>
              <a:rPr lang="en-US" altLang="zh-CN" sz="1600" dirty="0"/>
              <a:t> coef0</a:t>
            </a:r>
            <a:r>
              <a:rPr lang="zh-CN" altLang="zh-CN" sz="1600" dirty="0"/>
              <a:t>：</a:t>
            </a:r>
            <a:r>
              <a:rPr lang="en-US" altLang="zh-CN" sz="1600" dirty="0"/>
              <a:t>float</a:t>
            </a:r>
            <a:r>
              <a:rPr lang="zh-CN" altLang="zh-CN" sz="1600" dirty="0"/>
              <a:t>参数，默认是</a:t>
            </a:r>
            <a:r>
              <a:rPr lang="en-US" altLang="zh-CN" sz="1600" dirty="0"/>
              <a:t>0.0</a:t>
            </a:r>
            <a:r>
              <a:rPr lang="zh-CN" altLang="zh-CN" sz="1600" dirty="0"/>
              <a:t>，核函数中的独立项，只有对</a:t>
            </a:r>
            <a:r>
              <a:rPr lang="en-US" altLang="zh-CN" sz="1600" dirty="0"/>
              <a:t>poly</a:t>
            </a:r>
            <a:r>
              <a:rPr lang="zh-CN" altLang="zh-CN" sz="1600" dirty="0"/>
              <a:t>和</a:t>
            </a:r>
            <a:r>
              <a:rPr lang="en-US" altLang="zh-CN" sz="1600" dirty="0" err="1"/>
              <a:t>sigmod</a:t>
            </a:r>
            <a:r>
              <a:rPr lang="zh-CN" altLang="zh-CN" sz="1600" dirty="0"/>
              <a:t>核函数有用。</a:t>
            </a:r>
          </a:p>
          <a:p>
            <a:pPr indent="180000">
              <a:lnSpc>
                <a:spcPts val="1600"/>
              </a:lnSpc>
              <a:buNone/>
            </a:pPr>
            <a:r>
              <a:rPr lang="en-US" altLang="zh-CN" sz="1600" dirty="0"/>
              <a:t> probability</a:t>
            </a:r>
            <a:r>
              <a:rPr lang="zh-CN" altLang="zh-CN" sz="1600" dirty="0"/>
              <a:t>：</a:t>
            </a:r>
            <a:r>
              <a:rPr lang="en-US" altLang="zh-CN" sz="1600" dirty="0"/>
              <a:t>bool</a:t>
            </a:r>
            <a:r>
              <a:rPr lang="zh-CN" altLang="zh-CN" sz="1600" dirty="0"/>
              <a:t>参数，默认是</a:t>
            </a:r>
            <a:r>
              <a:rPr lang="en-US" altLang="zh-CN" sz="1600" dirty="0"/>
              <a:t>False</a:t>
            </a:r>
            <a:r>
              <a:rPr lang="zh-CN" altLang="zh-CN" sz="1600" dirty="0"/>
              <a:t>，表示是否启用概率估计。该参数必须在调用</a:t>
            </a:r>
            <a:r>
              <a:rPr lang="en-US" altLang="zh-CN" sz="1600" dirty="0"/>
              <a:t>fit()</a:t>
            </a:r>
            <a:r>
              <a:rPr lang="zh-CN" altLang="zh-CN" sz="1600" dirty="0"/>
              <a:t>之前启用，并且会使得</a:t>
            </a:r>
            <a:r>
              <a:rPr lang="en-US" altLang="zh-CN" sz="1600" dirty="0"/>
              <a:t>fit()</a:t>
            </a:r>
            <a:r>
              <a:rPr lang="zh-CN" altLang="zh-CN" sz="1600" dirty="0"/>
              <a:t>方法速度变慢。</a:t>
            </a:r>
          </a:p>
          <a:p>
            <a:pPr indent="180000">
              <a:lnSpc>
                <a:spcPts val="1600"/>
              </a:lnSpc>
              <a:buNone/>
            </a:pPr>
            <a:r>
              <a:rPr lang="en-US" altLang="zh-CN" sz="1600" dirty="0"/>
              <a:t> shrinking</a:t>
            </a:r>
            <a:r>
              <a:rPr lang="zh-CN" altLang="zh-CN" sz="1600" dirty="0"/>
              <a:t>：</a:t>
            </a:r>
            <a:r>
              <a:rPr lang="en-US" altLang="zh-CN" sz="1600" dirty="0"/>
              <a:t>bool</a:t>
            </a:r>
            <a:r>
              <a:rPr lang="zh-CN" altLang="zh-CN" sz="1600" dirty="0"/>
              <a:t>参数，默认是</a:t>
            </a:r>
            <a:r>
              <a:rPr lang="en-US" altLang="zh-CN" sz="1600" dirty="0"/>
              <a:t>True</a:t>
            </a:r>
            <a:r>
              <a:rPr lang="zh-CN" altLang="zh-CN" sz="1600" dirty="0"/>
              <a:t>，表示是否采用启发式收缩方式。</a:t>
            </a:r>
          </a:p>
          <a:p>
            <a:pPr indent="180000">
              <a:lnSpc>
                <a:spcPts val="1600"/>
              </a:lnSpc>
              <a:buNone/>
            </a:pPr>
            <a:r>
              <a:rPr lang="en-US" altLang="zh-CN" sz="1600" dirty="0"/>
              <a:t> </a:t>
            </a:r>
            <a:r>
              <a:rPr lang="en-US" altLang="zh-CN" sz="1600" dirty="0" err="1"/>
              <a:t>tol</a:t>
            </a:r>
            <a:r>
              <a:rPr lang="en-US" altLang="zh-CN" sz="1600" dirty="0"/>
              <a:t>: float</a:t>
            </a:r>
            <a:r>
              <a:rPr lang="zh-CN" altLang="zh-CN" sz="1600" dirty="0"/>
              <a:t>参数，默认是</a:t>
            </a:r>
            <a:r>
              <a:rPr lang="en-US" altLang="zh-CN" sz="1600" dirty="0"/>
              <a:t>10-3</a:t>
            </a:r>
            <a:r>
              <a:rPr lang="zh-CN" altLang="zh-CN" sz="1600" dirty="0"/>
              <a:t>，用来表示支持向量机的停止训练的误差精度。</a:t>
            </a:r>
          </a:p>
          <a:p>
            <a:pPr indent="180000">
              <a:lnSpc>
                <a:spcPts val="1600"/>
              </a:lnSpc>
              <a:buNone/>
            </a:pPr>
            <a:r>
              <a:rPr lang="en-US" altLang="zh-CN" sz="1600" dirty="0"/>
              <a:t> </a:t>
            </a:r>
            <a:r>
              <a:rPr lang="en-US" altLang="zh-CN" sz="1600" dirty="0" err="1"/>
              <a:t>cache_size</a:t>
            </a:r>
            <a:r>
              <a:rPr lang="zh-CN" altLang="zh-CN" sz="1600" dirty="0"/>
              <a:t>：</a:t>
            </a:r>
            <a:r>
              <a:rPr lang="en-US" altLang="zh-CN" sz="1600" dirty="0"/>
              <a:t>float</a:t>
            </a:r>
            <a:r>
              <a:rPr lang="zh-CN" altLang="zh-CN" sz="1600" dirty="0"/>
              <a:t>参数，默认是</a:t>
            </a:r>
            <a:r>
              <a:rPr lang="en-US" altLang="zh-CN" sz="1600" dirty="0"/>
              <a:t>200</a:t>
            </a:r>
            <a:r>
              <a:rPr lang="zh-CN" altLang="zh-CN" sz="1600" dirty="0"/>
              <a:t>，表示指定训练所需要的内存，以</a:t>
            </a:r>
            <a:r>
              <a:rPr lang="en-US" altLang="zh-CN" sz="1600" dirty="0"/>
              <a:t>MB</a:t>
            </a:r>
            <a:r>
              <a:rPr lang="zh-CN" altLang="zh-CN" sz="1600" dirty="0"/>
              <a:t>为单位，默认为</a:t>
            </a:r>
            <a:r>
              <a:rPr lang="en-US" altLang="zh-CN" sz="1600" dirty="0"/>
              <a:t>200MB</a:t>
            </a:r>
            <a:r>
              <a:rPr lang="zh-CN" altLang="zh-CN" sz="1600" dirty="0"/>
              <a:t>。</a:t>
            </a:r>
          </a:p>
          <a:p>
            <a:pPr indent="180000">
              <a:lnSpc>
                <a:spcPts val="1600"/>
              </a:lnSpc>
              <a:buNone/>
            </a:pPr>
            <a:r>
              <a:rPr lang="en-US" altLang="zh-CN" sz="1600" dirty="0"/>
              <a:t> </a:t>
            </a:r>
            <a:r>
              <a:rPr lang="en-US" altLang="zh-CN" sz="1600" dirty="0" err="1"/>
              <a:t>class_weight</a:t>
            </a:r>
            <a:r>
              <a:rPr lang="zh-CN" altLang="zh-CN" sz="1600" dirty="0"/>
              <a:t>：字典类型或者</a:t>
            </a:r>
            <a:r>
              <a:rPr lang="en-US" altLang="zh-CN" sz="1600" dirty="0"/>
              <a:t>balance</a:t>
            </a:r>
            <a:r>
              <a:rPr lang="zh-CN" altLang="zh-CN" sz="1600" dirty="0"/>
              <a:t>字符串，默认是</a:t>
            </a:r>
            <a:r>
              <a:rPr lang="en-US" altLang="zh-CN" sz="1600" dirty="0"/>
              <a:t>None</a:t>
            </a:r>
            <a:r>
              <a:rPr lang="zh-CN" altLang="zh-CN" sz="1600" dirty="0"/>
              <a:t>，如果给每个类别分别设置不同的惩罚参数</a:t>
            </a:r>
            <a:r>
              <a:rPr lang="en-US" altLang="zh-CN" sz="1600" dirty="0"/>
              <a:t>C</a:t>
            </a:r>
            <a:r>
              <a:rPr lang="zh-CN" altLang="zh-CN" sz="1600" dirty="0"/>
              <a:t>，则该类别的惩罚系数为</a:t>
            </a:r>
            <a:r>
              <a:rPr lang="en-US" altLang="zh-CN" sz="1600" dirty="0" err="1"/>
              <a:t>class_weight</a:t>
            </a:r>
            <a:r>
              <a:rPr lang="en-US" altLang="zh-CN" sz="1600" dirty="0"/>
              <a:t>[</a:t>
            </a:r>
            <a:r>
              <a:rPr lang="en-US" altLang="zh-CN" sz="1600" dirty="0" err="1"/>
              <a:t>i</a:t>
            </a:r>
            <a:r>
              <a:rPr lang="en-US" altLang="zh-CN" sz="1600" dirty="0"/>
              <a:t>]*C</a:t>
            </a:r>
            <a:r>
              <a:rPr lang="zh-CN" altLang="zh-CN" sz="1600" dirty="0"/>
              <a:t>，如果没有给，则会给所有类别都给</a:t>
            </a:r>
            <a:r>
              <a:rPr lang="en-US" altLang="zh-CN" sz="1600" dirty="0"/>
              <a:t>C=1</a:t>
            </a:r>
            <a:r>
              <a:rPr lang="zh-CN" altLang="zh-CN" sz="1600" dirty="0"/>
              <a:t>，即前面参数指出的参数</a:t>
            </a:r>
            <a:r>
              <a:rPr lang="en-US" altLang="zh-CN" sz="1600" dirty="0"/>
              <a:t>C</a:t>
            </a:r>
            <a:r>
              <a:rPr lang="zh-CN" altLang="zh-CN" sz="1600" dirty="0"/>
              <a:t>。如果给定参数</a:t>
            </a:r>
            <a:r>
              <a:rPr lang="en-US" altLang="zh-CN" sz="1600" dirty="0"/>
              <a:t>balance</a:t>
            </a:r>
            <a:r>
              <a:rPr lang="zh-CN" altLang="zh-CN" sz="1600" dirty="0"/>
              <a:t>，则使用</a:t>
            </a:r>
            <a:r>
              <a:rPr lang="en-US" altLang="zh-CN" sz="1600" dirty="0"/>
              <a:t>y</a:t>
            </a:r>
            <a:r>
              <a:rPr lang="zh-CN" altLang="zh-CN" sz="1600" dirty="0"/>
              <a:t>的值自动调整与输入数据中的类频率成反比的权重。</a:t>
            </a:r>
          </a:p>
          <a:p>
            <a:pPr indent="180000">
              <a:lnSpc>
                <a:spcPts val="1600"/>
              </a:lnSpc>
              <a:buNone/>
            </a:pPr>
            <a:r>
              <a:rPr lang="en-US" altLang="zh-CN" sz="1600" dirty="0"/>
              <a:t> verbose</a:t>
            </a:r>
            <a:r>
              <a:rPr lang="zh-CN" altLang="zh-CN" sz="1600" dirty="0"/>
              <a:t>：</a:t>
            </a:r>
            <a:r>
              <a:rPr lang="en-US" altLang="zh-CN" sz="1600" dirty="0"/>
              <a:t>bool</a:t>
            </a:r>
            <a:r>
              <a:rPr lang="zh-CN" altLang="zh-CN" sz="1600" dirty="0"/>
              <a:t>参数，默认是</a:t>
            </a:r>
            <a:r>
              <a:rPr lang="en-US" altLang="zh-CN" sz="1600" dirty="0"/>
              <a:t>False</a:t>
            </a:r>
            <a:r>
              <a:rPr lang="zh-CN" altLang="zh-CN" sz="1600" dirty="0"/>
              <a:t>，表示是否启用详细输出。在运用</a:t>
            </a:r>
            <a:r>
              <a:rPr lang="en-US" altLang="zh-CN" sz="1600" dirty="0" err="1"/>
              <a:t>libsvm</a:t>
            </a:r>
            <a:r>
              <a:rPr lang="zh-CN" altLang="zh-CN" sz="1600" dirty="0"/>
              <a:t>中的每个进程运行时设置，如果启用，可能无法在多线程上下文中正常工作。一般情况都设为</a:t>
            </a:r>
            <a:r>
              <a:rPr lang="en-US" altLang="zh-CN" sz="1600" dirty="0"/>
              <a:t>False</a:t>
            </a:r>
            <a:r>
              <a:rPr lang="zh-CN" altLang="zh-CN" sz="1600" dirty="0"/>
              <a:t>。</a:t>
            </a:r>
          </a:p>
          <a:p>
            <a:pPr indent="180000">
              <a:lnSpc>
                <a:spcPts val="1600"/>
              </a:lnSpc>
              <a:buNone/>
            </a:pPr>
            <a:r>
              <a:rPr lang="en-US" altLang="zh-CN" sz="1600" dirty="0"/>
              <a:t> </a:t>
            </a:r>
            <a:r>
              <a:rPr lang="en-US" altLang="zh-CN" sz="1600" dirty="0" err="1"/>
              <a:t>max_iter</a:t>
            </a:r>
            <a:r>
              <a:rPr lang="zh-CN" altLang="zh-CN" sz="1600" dirty="0"/>
              <a:t>：</a:t>
            </a:r>
            <a:r>
              <a:rPr lang="en-US" altLang="zh-CN" sz="1600" dirty="0"/>
              <a:t>int</a:t>
            </a:r>
            <a:r>
              <a:rPr lang="zh-CN" altLang="zh-CN" sz="1600" dirty="0"/>
              <a:t>参数，默认是</a:t>
            </a:r>
            <a:r>
              <a:rPr lang="en-US" altLang="zh-CN" sz="1600" dirty="0"/>
              <a:t>-1</a:t>
            </a:r>
            <a:r>
              <a:rPr lang="zh-CN" altLang="zh-CN" sz="1600" dirty="0"/>
              <a:t>，表示最大迭代次数，如果为</a:t>
            </a:r>
            <a:r>
              <a:rPr lang="en-US" altLang="zh-CN" sz="1600" dirty="0"/>
              <a:t>-1</a:t>
            </a:r>
            <a:r>
              <a:rPr lang="zh-CN" altLang="zh-CN" sz="1600" dirty="0"/>
              <a:t>，表示不限制。</a:t>
            </a:r>
          </a:p>
          <a:p>
            <a:pPr indent="180000">
              <a:lnSpc>
                <a:spcPts val="1600"/>
              </a:lnSpc>
              <a:buNone/>
            </a:pPr>
            <a:r>
              <a:rPr lang="en-US" altLang="zh-CN" sz="1600" dirty="0"/>
              <a:t> </a:t>
            </a:r>
            <a:r>
              <a:rPr lang="en-US" altLang="zh-CN" sz="1600" dirty="0" err="1"/>
              <a:t>random_state</a:t>
            </a:r>
            <a:r>
              <a:rPr lang="zh-CN" altLang="zh-CN" sz="1600" dirty="0"/>
              <a:t>：</a:t>
            </a:r>
            <a:r>
              <a:rPr lang="en-US" altLang="zh-CN" sz="1600" dirty="0"/>
              <a:t>int</a:t>
            </a:r>
            <a:r>
              <a:rPr lang="zh-CN" altLang="zh-CN" sz="1600" dirty="0"/>
              <a:t>型参数，默认是</a:t>
            </a:r>
            <a:r>
              <a:rPr lang="en-US" altLang="zh-CN" sz="1600" dirty="0"/>
              <a:t>None</a:t>
            </a:r>
            <a:r>
              <a:rPr lang="zh-CN" altLang="zh-CN" sz="1600" dirty="0"/>
              <a:t>，表示伪随机数发生器的种子。</a:t>
            </a:r>
          </a:p>
        </p:txBody>
      </p:sp>
    </p:spTree>
    <p:extLst>
      <p:ext uri="{BB962C8B-B14F-4D97-AF65-F5344CB8AC3E}">
        <p14:creationId xmlns:p14="http://schemas.microsoft.com/office/powerpoint/2010/main" val="311140977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10.4 </a:t>
            </a:r>
            <a:r>
              <a:rPr lang="zh-CN" altLang="en-US" sz="2800" dirty="0">
                <a:solidFill>
                  <a:srgbClr val="FFFFFF"/>
                </a:solidFill>
                <a:latin typeface="微软雅黑" panose="020B0503020204020204" pitchFamily="34" charset="-122"/>
                <a:ea typeface="微软雅黑" panose="020B0503020204020204" pitchFamily="34" charset="-122"/>
              </a:rPr>
              <a:t>支持向量机分类模型</a:t>
            </a:r>
            <a:endPar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665985" y="836712"/>
            <a:ext cx="10106508" cy="635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360000">
              <a:lnSpc>
                <a:spcPts val="2000"/>
              </a:lnSpc>
              <a:buNone/>
            </a:pPr>
            <a:r>
              <a:rPr lang="zh-CN" altLang="zh-CN" sz="1800" dirty="0"/>
              <a:t>本节采用的核函数（</a:t>
            </a:r>
            <a:r>
              <a:rPr lang="en-US" altLang="zh-CN" sz="1800" dirty="0"/>
              <a:t>kernel</a:t>
            </a:r>
            <a:r>
              <a:rPr lang="zh-CN" altLang="zh-CN" sz="1800" dirty="0"/>
              <a:t>）为线性分类器，调用</a:t>
            </a:r>
            <a:r>
              <a:rPr lang="en-US" altLang="zh-CN" sz="1800" dirty="0" err="1"/>
              <a:t>sklearn</a:t>
            </a:r>
            <a:r>
              <a:rPr lang="zh-CN" altLang="zh-CN" sz="1800" dirty="0"/>
              <a:t>库的</a:t>
            </a:r>
            <a:r>
              <a:rPr lang="en-US" altLang="zh-CN" sz="1800" dirty="0" err="1"/>
              <a:t>classification_report</a:t>
            </a:r>
            <a:r>
              <a:rPr lang="en-US" altLang="zh-CN" sz="1800" dirty="0"/>
              <a:t>()</a:t>
            </a:r>
            <a:r>
              <a:rPr lang="zh-CN" altLang="zh-CN" sz="1800" dirty="0"/>
              <a:t>方法得分类效果，采用最简单的线性分类器，其他均为默认，示例代码如下：</a:t>
            </a:r>
          </a:p>
          <a:p>
            <a:pPr>
              <a:lnSpc>
                <a:spcPts val="1600"/>
              </a:lnSpc>
              <a:buNone/>
            </a:pPr>
            <a:r>
              <a:rPr lang="en-US" altLang="zh-CN" sz="1800" dirty="0"/>
              <a:t>from </a:t>
            </a:r>
            <a:r>
              <a:rPr lang="en-US" altLang="zh-CN" sz="1800" dirty="0" err="1"/>
              <a:t>sklearn.svm</a:t>
            </a:r>
            <a:r>
              <a:rPr lang="en-US" altLang="zh-CN" sz="1800" dirty="0"/>
              <a:t> import SVC </a:t>
            </a:r>
            <a:endParaRPr lang="zh-CN" altLang="zh-CN" sz="1800" dirty="0"/>
          </a:p>
          <a:p>
            <a:pPr>
              <a:lnSpc>
                <a:spcPts val="1600"/>
              </a:lnSpc>
              <a:buNone/>
            </a:pPr>
            <a:r>
              <a:rPr lang="en-US" altLang="zh-CN" sz="1800" dirty="0" err="1"/>
              <a:t>clf</a:t>
            </a:r>
            <a:r>
              <a:rPr lang="en-US" altLang="zh-CN" sz="1800" dirty="0"/>
              <a:t> = SVC(C=1, kernel = 'linear')  # </a:t>
            </a:r>
            <a:r>
              <a:rPr lang="zh-CN" altLang="zh-CN" sz="1800" dirty="0"/>
              <a:t>用 线性分类器</a:t>
            </a:r>
          </a:p>
          <a:p>
            <a:pPr>
              <a:lnSpc>
                <a:spcPts val="1600"/>
              </a:lnSpc>
              <a:buNone/>
            </a:pPr>
            <a:r>
              <a:rPr lang="en-US" altLang="zh-CN" sz="1800" dirty="0" err="1"/>
              <a:t>clf.fit</a:t>
            </a:r>
            <a:r>
              <a:rPr lang="en-US" altLang="zh-CN" sz="1800" dirty="0"/>
              <a:t>(</a:t>
            </a:r>
            <a:r>
              <a:rPr lang="en-US" altLang="zh-CN" sz="1800" dirty="0" err="1"/>
              <a:t>x,y</a:t>
            </a:r>
            <a:r>
              <a:rPr lang="en-US" altLang="zh-CN" sz="1800" dirty="0"/>
              <a:t>)   #  #</a:t>
            </a:r>
            <a:r>
              <a:rPr lang="zh-CN" altLang="zh-CN" sz="1800" dirty="0"/>
              <a:t>模型训练</a:t>
            </a:r>
          </a:p>
          <a:p>
            <a:pPr>
              <a:lnSpc>
                <a:spcPts val="1600"/>
              </a:lnSpc>
              <a:buNone/>
            </a:pPr>
            <a:r>
              <a:rPr lang="en-US" altLang="zh-CN" sz="1800" dirty="0"/>
              <a:t># </a:t>
            </a:r>
            <a:r>
              <a:rPr lang="zh-CN" altLang="zh-CN" sz="1800" dirty="0"/>
              <a:t>调用报告</a:t>
            </a:r>
          </a:p>
          <a:p>
            <a:pPr>
              <a:lnSpc>
                <a:spcPts val="1600"/>
              </a:lnSpc>
              <a:buNone/>
            </a:pPr>
            <a:r>
              <a:rPr lang="en-US" altLang="zh-CN" sz="1800" dirty="0"/>
              <a:t>from </a:t>
            </a:r>
            <a:r>
              <a:rPr lang="en-US" altLang="zh-CN" sz="1800" dirty="0" err="1"/>
              <a:t>sklearn.metrics</a:t>
            </a:r>
            <a:r>
              <a:rPr lang="en-US" altLang="zh-CN" sz="1800" dirty="0"/>
              <a:t> import </a:t>
            </a:r>
            <a:r>
              <a:rPr lang="en-US" altLang="zh-CN" sz="1800" dirty="0" err="1"/>
              <a:t>classification_report</a:t>
            </a:r>
            <a:endParaRPr lang="zh-CN" altLang="zh-CN" sz="1800" dirty="0"/>
          </a:p>
          <a:p>
            <a:pPr>
              <a:lnSpc>
                <a:spcPts val="1600"/>
              </a:lnSpc>
              <a:buNone/>
            </a:pPr>
            <a:r>
              <a:rPr lang="en-US" altLang="zh-CN" sz="1800" dirty="0" err="1"/>
              <a:t>test_pre</a:t>
            </a:r>
            <a:r>
              <a:rPr lang="en-US" altLang="zh-CN" sz="1800" dirty="0"/>
              <a:t> = </a:t>
            </a:r>
            <a:r>
              <a:rPr lang="en-US" altLang="zh-CN" sz="1800" dirty="0" err="1"/>
              <a:t>clf.predict</a:t>
            </a:r>
            <a:r>
              <a:rPr lang="en-US" altLang="zh-CN" sz="1800" dirty="0"/>
              <a:t>(</a:t>
            </a:r>
            <a:r>
              <a:rPr lang="en-US" altLang="zh-CN" sz="1800" dirty="0" err="1"/>
              <a:t>xt</a:t>
            </a:r>
            <a:r>
              <a:rPr lang="en-US" altLang="zh-CN" sz="1800" dirty="0"/>
              <a:t>)  # </a:t>
            </a:r>
            <a:r>
              <a:rPr lang="zh-CN" altLang="zh-CN" sz="1800" dirty="0"/>
              <a:t>模型预测</a:t>
            </a:r>
          </a:p>
          <a:p>
            <a:pPr>
              <a:lnSpc>
                <a:spcPts val="1600"/>
              </a:lnSpc>
              <a:buNone/>
            </a:pPr>
            <a:r>
              <a:rPr lang="en-US" altLang="zh-CN" sz="1800" dirty="0"/>
              <a:t>report = </a:t>
            </a:r>
            <a:r>
              <a:rPr lang="en-US" altLang="zh-CN" sz="1800" dirty="0" err="1"/>
              <a:t>classification_report</a:t>
            </a:r>
            <a:r>
              <a:rPr lang="en-US" altLang="zh-CN" sz="1800" dirty="0"/>
              <a:t>(</a:t>
            </a:r>
            <a:r>
              <a:rPr lang="en-US" altLang="zh-CN" sz="1800" dirty="0" err="1"/>
              <a:t>yt,test_pre</a:t>
            </a:r>
            <a:r>
              <a:rPr lang="en-US" altLang="zh-CN" sz="1800" dirty="0"/>
              <a:t>)   #</a:t>
            </a:r>
            <a:r>
              <a:rPr lang="zh-CN" altLang="zh-CN" sz="1800" dirty="0"/>
              <a:t>预测结果</a:t>
            </a:r>
          </a:p>
          <a:p>
            <a:pPr>
              <a:lnSpc>
                <a:spcPts val="1600"/>
              </a:lnSpc>
              <a:buNone/>
            </a:pPr>
            <a:r>
              <a:rPr lang="en-US" altLang="zh-CN" sz="1800" dirty="0"/>
              <a:t>print(report)</a:t>
            </a:r>
            <a:endParaRPr lang="zh-CN" altLang="zh-CN" sz="1800" dirty="0"/>
          </a:p>
          <a:p>
            <a:pPr>
              <a:lnSpc>
                <a:spcPts val="1600"/>
              </a:lnSpc>
              <a:buNone/>
            </a:pPr>
            <a:r>
              <a:rPr lang="zh-CN" altLang="zh-CN" sz="1800" dirty="0"/>
              <a:t>执行结果如下：</a:t>
            </a:r>
            <a:r>
              <a:rPr lang="en-US" altLang="zh-CN" sz="1800" dirty="0"/>
              <a:t> </a:t>
            </a:r>
          </a:p>
          <a:p>
            <a:pPr>
              <a:lnSpc>
                <a:spcPts val="1600"/>
              </a:lnSpc>
              <a:buNone/>
            </a:pPr>
            <a:r>
              <a:rPr lang="en-US" altLang="zh-CN" sz="1800" dirty="0"/>
              <a:t>    precision      recall    f1-score   support</a:t>
            </a:r>
            <a:endParaRPr lang="zh-CN" altLang="zh-CN" sz="1800" dirty="0"/>
          </a:p>
          <a:p>
            <a:pPr>
              <a:lnSpc>
                <a:spcPts val="1600"/>
              </a:lnSpc>
              <a:buNone/>
            </a:pPr>
            <a:r>
              <a:rPr lang="en-US" altLang="zh-CN" sz="1800" dirty="0"/>
              <a:t>                 0       0.51     0.53       0.52        11895</a:t>
            </a:r>
            <a:endParaRPr lang="zh-CN" altLang="zh-CN" sz="1800" dirty="0"/>
          </a:p>
          <a:p>
            <a:pPr>
              <a:lnSpc>
                <a:spcPts val="1600"/>
              </a:lnSpc>
              <a:buNone/>
            </a:pPr>
            <a:r>
              <a:rPr lang="en-US" altLang="zh-CN" sz="1800" dirty="0"/>
              <a:t>                 1       0.52     0.51       0.51        12103</a:t>
            </a:r>
          </a:p>
          <a:p>
            <a:pPr>
              <a:lnSpc>
                <a:spcPts val="1600"/>
              </a:lnSpc>
              <a:buNone/>
            </a:pPr>
            <a:r>
              <a:rPr lang="en-US" altLang="zh-CN" sz="1800" dirty="0"/>
              <a:t>       accuracy                               0.52        23998</a:t>
            </a:r>
            <a:endParaRPr lang="zh-CN" altLang="zh-CN" sz="1800" dirty="0"/>
          </a:p>
          <a:p>
            <a:pPr>
              <a:lnSpc>
                <a:spcPts val="1600"/>
              </a:lnSpc>
              <a:buNone/>
            </a:pPr>
            <a:r>
              <a:rPr lang="en-US" altLang="zh-CN" sz="1800" dirty="0"/>
              <a:t>    macro avg      0.52     0.52      0.52        23998</a:t>
            </a:r>
          </a:p>
          <a:p>
            <a:pPr>
              <a:lnSpc>
                <a:spcPts val="1600"/>
              </a:lnSpc>
              <a:buNone/>
            </a:pPr>
            <a:r>
              <a:rPr lang="en-US" altLang="zh-CN" sz="1800" dirty="0"/>
              <a:t>weighted avg      0.52     0.52      0.52        23998</a:t>
            </a:r>
            <a:endParaRPr lang="zh-CN" altLang="zh-CN" sz="1800" dirty="0"/>
          </a:p>
          <a:p>
            <a:pPr>
              <a:buNone/>
            </a:pPr>
            <a:r>
              <a:rPr lang="zh-CN" altLang="zh-CN" sz="1800" dirty="0"/>
              <a:t>由以上结果可以看出，准确率</a:t>
            </a:r>
            <a:r>
              <a:rPr lang="en-US" altLang="zh-CN" sz="1800" dirty="0"/>
              <a:t>52%</a:t>
            </a:r>
            <a:r>
              <a:rPr lang="zh-CN" altLang="zh-CN" sz="1800" dirty="0"/>
              <a:t>，分类结果效果不是很好。</a:t>
            </a:r>
            <a:endParaRPr lang="en-US" altLang="zh-CN" sz="1800" dirty="0"/>
          </a:p>
          <a:p>
            <a:pPr>
              <a:lnSpc>
                <a:spcPts val="1600"/>
              </a:lnSpc>
              <a:buNone/>
            </a:pPr>
            <a:endParaRPr lang="zh-CN" altLang="zh-CN" sz="1800" dirty="0"/>
          </a:p>
        </p:txBody>
      </p:sp>
    </p:spTree>
    <p:extLst>
      <p:ext uri="{BB962C8B-B14F-4D97-AF65-F5344CB8AC3E}">
        <p14:creationId xmlns:p14="http://schemas.microsoft.com/office/powerpoint/2010/main" val="316773040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10.5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基于</a:t>
            </a: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LSTM</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网络的分类模型</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665985" y="836712"/>
            <a:ext cx="10106508" cy="541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360000">
              <a:buNone/>
            </a:pPr>
            <a:r>
              <a:rPr lang="zh-CN" altLang="zh-CN" sz="1800" dirty="0"/>
              <a:t>首先我们采用</a:t>
            </a:r>
            <a:r>
              <a:rPr lang="en-US" altLang="zh-CN" sz="1800" dirty="0"/>
              <a:t>TensorFlow2.0</a:t>
            </a:r>
            <a:r>
              <a:rPr lang="zh-CN" altLang="zh-CN" sz="1800" dirty="0"/>
              <a:t>中的</a:t>
            </a:r>
            <a:r>
              <a:rPr lang="en-US" altLang="zh-CN" sz="1800" dirty="0" err="1"/>
              <a:t>keras</a:t>
            </a:r>
            <a:r>
              <a:rPr lang="zh-CN" altLang="zh-CN" sz="1800" dirty="0"/>
              <a:t>模块下的堆叠层模型，构建长短期记忆神经网络模型（</a:t>
            </a:r>
            <a:r>
              <a:rPr lang="en-US" altLang="zh-CN" sz="1800" dirty="0"/>
              <a:t>LSTM</a:t>
            </a:r>
            <a:r>
              <a:rPr lang="zh-CN" altLang="zh-CN" sz="1800" dirty="0"/>
              <a:t>）。由于处理的是文本序列问题，故在处理的时候需要有一个</a:t>
            </a:r>
            <a:r>
              <a:rPr lang="en-US" altLang="zh-CN" sz="1800" dirty="0"/>
              <a:t>Embedding </a:t>
            </a:r>
            <a:r>
              <a:rPr lang="zh-CN" altLang="zh-CN" sz="1800" dirty="0"/>
              <a:t>层，也叫单词表示层，单词的表示向量可以直接通过训练的方式得到，</a:t>
            </a:r>
            <a:r>
              <a:rPr lang="en-US" altLang="zh-CN" sz="1800" dirty="0"/>
              <a:t>Embedding</a:t>
            </a:r>
            <a:r>
              <a:rPr lang="zh-CN" altLang="zh-CN" sz="1800" dirty="0"/>
              <a:t>层负责把单词编码为某个向量。</a:t>
            </a:r>
          </a:p>
          <a:p>
            <a:pPr indent="360000">
              <a:buNone/>
            </a:pPr>
            <a:r>
              <a:rPr lang="zh-CN" altLang="zh-CN" sz="1800" dirty="0"/>
              <a:t>其堆叠顺序一般为：输入层（即</a:t>
            </a:r>
            <a:r>
              <a:rPr lang="en-US" altLang="zh-CN" sz="1800" dirty="0"/>
              <a:t>Embedding</a:t>
            </a:r>
            <a:r>
              <a:rPr lang="zh-CN" altLang="zh-CN" sz="1800" dirty="0"/>
              <a:t>层）—隐含层（全连接层和</a:t>
            </a:r>
            <a:r>
              <a:rPr lang="en-US" altLang="zh-CN" sz="1800" dirty="0"/>
              <a:t>LSTM</a:t>
            </a:r>
            <a:r>
              <a:rPr lang="zh-CN" altLang="zh-CN" sz="1800" dirty="0"/>
              <a:t>层）</a:t>
            </a:r>
            <a:r>
              <a:rPr lang="en-US" altLang="zh-CN" sz="1800" dirty="0"/>
              <a:t>-</a:t>
            </a:r>
            <a:r>
              <a:rPr lang="zh-CN" altLang="zh-CN" sz="1800" dirty="0"/>
              <a:t>输出层（全连接层和输出层）。其一般理解为：输入层主要确定网络的输入数据形态，隐含层主要是对输入数据提取特征处理，输出层即数据按照网络输出要求进行一维向量化处理（由于是二分类问题，故只需</a:t>
            </a:r>
            <a:r>
              <a:rPr lang="en-US" altLang="zh-CN" sz="1800" dirty="0"/>
              <a:t>1</a:t>
            </a:r>
            <a:r>
              <a:rPr lang="zh-CN" altLang="zh-CN" sz="1800" dirty="0"/>
              <a:t>层输出），并通过类似一般神经网络的方式进行全连接并输出预测结果，示例代码如下：</a:t>
            </a:r>
          </a:p>
          <a:p>
            <a:pPr>
              <a:lnSpc>
                <a:spcPts val="1800"/>
              </a:lnSpc>
              <a:buNone/>
            </a:pPr>
            <a:r>
              <a:rPr lang="en-US" altLang="zh-CN" sz="1800" dirty="0"/>
              <a:t>#</a:t>
            </a:r>
            <a:r>
              <a:rPr lang="zh-CN" altLang="zh-CN" sz="1800" dirty="0"/>
              <a:t>模型构建</a:t>
            </a:r>
          </a:p>
          <a:p>
            <a:pPr>
              <a:lnSpc>
                <a:spcPts val="1800"/>
              </a:lnSpc>
              <a:buNone/>
            </a:pPr>
            <a:r>
              <a:rPr lang="en-US" altLang="zh-CN" sz="1800" dirty="0"/>
              <a:t>model = Sequential()  </a:t>
            </a:r>
            <a:endParaRPr lang="zh-CN" altLang="zh-CN" sz="1800" dirty="0"/>
          </a:p>
          <a:p>
            <a:pPr>
              <a:lnSpc>
                <a:spcPts val="1800"/>
              </a:lnSpc>
              <a:buNone/>
            </a:pPr>
            <a:r>
              <a:rPr lang="en-US" altLang="zh-CN" sz="1800" dirty="0" err="1"/>
              <a:t>model.add</a:t>
            </a:r>
            <a:r>
              <a:rPr lang="en-US" altLang="zh-CN" sz="1800" dirty="0"/>
              <a:t>(Embedding(</a:t>
            </a:r>
            <a:r>
              <a:rPr lang="en-US" altLang="zh-CN" sz="1800" dirty="0" err="1"/>
              <a:t>len</a:t>
            </a:r>
            <a:r>
              <a:rPr lang="en-US" altLang="zh-CN" sz="1800" dirty="0"/>
              <a:t>(</a:t>
            </a:r>
            <a:r>
              <a:rPr lang="en-US" altLang="zh-CN" sz="1800" dirty="0" err="1"/>
              <a:t>num_data</a:t>
            </a:r>
            <a:r>
              <a:rPr lang="en-US" altLang="zh-CN" sz="1800" dirty="0"/>
              <a:t>['id'])+1,256))   # </a:t>
            </a:r>
            <a:r>
              <a:rPr lang="zh-CN" altLang="zh-CN" sz="1800" dirty="0"/>
              <a:t>输入层，词向量表示层</a:t>
            </a:r>
          </a:p>
          <a:p>
            <a:pPr>
              <a:lnSpc>
                <a:spcPts val="1800"/>
              </a:lnSpc>
              <a:buNone/>
            </a:pPr>
            <a:r>
              <a:rPr lang="en-US" altLang="zh-CN" sz="1800" dirty="0" err="1"/>
              <a:t>model.add</a:t>
            </a:r>
            <a:r>
              <a:rPr lang="en-US" altLang="zh-CN" sz="1800" dirty="0"/>
              <a:t>(Dense(32, activation='sigmoid', </a:t>
            </a:r>
            <a:r>
              <a:rPr lang="en-US" altLang="zh-CN" sz="1800" dirty="0" err="1"/>
              <a:t>input_dim</a:t>
            </a:r>
            <a:r>
              <a:rPr lang="en-US" altLang="zh-CN" sz="1800" dirty="0"/>
              <a:t>=100))  # </a:t>
            </a:r>
            <a:r>
              <a:rPr lang="zh-CN" altLang="zh-CN" sz="1800" dirty="0"/>
              <a:t>全连接层，</a:t>
            </a:r>
            <a:r>
              <a:rPr lang="en-US" altLang="zh-CN" sz="1800" dirty="0"/>
              <a:t>32</a:t>
            </a:r>
            <a:r>
              <a:rPr lang="zh-CN" altLang="zh-CN" sz="1800" dirty="0"/>
              <a:t>层</a:t>
            </a:r>
          </a:p>
          <a:p>
            <a:pPr>
              <a:lnSpc>
                <a:spcPts val="1800"/>
              </a:lnSpc>
              <a:buNone/>
            </a:pPr>
            <a:r>
              <a:rPr lang="en-US" altLang="zh-CN" sz="1800" dirty="0" err="1"/>
              <a:t>model.add</a:t>
            </a:r>
            <a:r>
              <a:rPr lang="en-US" altLang="zh-CN" sz="1800" dirty="0"/>
              <a:t>(LSTM(128))   # LSTM</a:t>
            </a:r>
            <a:r>
              <a:rPr lang="zh-CN" altLang="zh-CN" sz="1800" dirty="0"/>
              <a:t>网络层</a:t>
            </a:r>
          </a:p>
          <a:p>
            <a:pPr>
              <a:lnSpc>
                <a:spcPts val="1800"/>
              </a:lnSpc>
              <a:buNone/>
            </a:pPr>
            <a:r>
              <a:rPr lang="en-US" altLang="zh-CN" sz="1800" dirty="0" err="1"/>
              <a:t>model.add</a:t>
            </a:r>
            <a:r>
              <a:rPr lang="en-US" altLang="zh-CN" sz="1800" dirty="0"/>
              <a:t>(Dense(1))  # </a:t>
            </a:r>
            <a:r>
              <a:rPr lang="zh-CN" altLang="zh-CN" sz="1800" dirty="0"/>
              <a:t>全连接层</a:t>
            </a:r>
            <a:r>
              <a:rPr lang="en-US" altLang="zh-CN" sz="1800" dirty="0"/>
              <a:t>--</a:t>
            </a:r>
            <a:r>
              <a:rPr lang="zh-CN" altLang="zh-CN" sz="1800" dirty="0"/>
              <a:t>输出层</a:t>
            </a:r>
          </a:p>
          <a:p>
            <a:pPr>
              <a:lnSpc>
                <a:spcPts val="1800"/>
              </a:lnSpc>
              <a:buNone/>
            </a:pPr>
            <a:r>
              <a:rPr lang="en-US" altLang="zh-CN" sz="1800" dirty="0" err="1"/>
              <a:t>model.add</a:t>
            </a:r>
            <a:r>
              <a:rPr lang="en-US" altLang="zh-CN" sz="1800" dirty="0"/>
              <a:t>(Activation('sigmoid'))    # </a:t>
            </a:r>
            <a:r>
              <a:rPr lang="zh-CN" altLang="zh-CN" sz="1800" dirty="0"/>
              <a:t>输出层的激活函数</a:t>
            </a:r>
          </a:p>
          <a:p>
            <a:pPr>
              <a:lnSpc>
                <a:spcPts val="1800"/>
              </a:lnSpc>
              <a:buNone/>
            </a:pPr>
            <a:r>
              <a:rPr lang="en-US" altLang="zh-CN" sz="1800" dirty="0" err="1"/>
              <a:t>model.summary</a:t>
            </a:r>
            <a:r>
              <a:rPr lang="en-US" altLang="zh-CN" sz="1800" dirty="0"/>
              <a:t>()  #</a:t>
            </a:r>
            <a:r>
              <a:rPr lang="zh-CN" altLang="zh-CN" sz="1800" dirty="0"/>
              <a:t>输出获得模型信息</a:t>
            </a:r>
          </a:p>
        </p:txBody>
      </p:sp>
    </p:spTree>
    <p:extLst>
      <p:ext uri="{BB962C8B-B14F-4D97-AF65-F5344CB8AC3E}">
        <p14:creationId xmlns:p14="http://schemas.microsoft.com/office/powerpoint/2010/main" val="410299884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10.5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基于</a:t>
            </a: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LSTM</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网络的分类模型</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666894" y="692696"/>
            <a:ext cx="10106508" cy="6055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nSpc>
                <a:spcPts val="1500"/>
              </a:lnSpc>
              <a:buNone/>
            </a:pPr>
            <a:r>
              <a:rPr lang="zh-CN" altLang="zh-CN" sz="1600" dirty="0"/>
              <a:t>执行结果如下：</a:t>
            </a:r>
          </a:p>
          <a:p>
            <a:pPr>
              <a:lnSpc>
                <a:spcPts val="1500"/>
              </a:lnSpc>
              <a:buNone/>
            </a:pPr>
            <a:r>
              <a:rPr lang="en-US" altLang="zh-CN" sz="1600" dirty="0"/>
              <a:t>Model: "sequential_1“</a:t>
            </a:r>
          </a:p>
          <a:p>
            <a:pPr>
              <a:lnSpc>
                <a:spcPts val="1500"/>
              </a:lnSpc>
              <a:buNone/>
            </a:pPr>
            <a:r>
              <a:rPr lang="en-US" altLang="zh-CN" sz="1600" dirty="0"/>
              <a:t>_____________________________________________________________</a:t>
            </a:r>
            <a:endParaRPr lang="zh-CN" altLang="zh-CN" sz="1600" dirty="0"/>
          </a:p>
          <a:p>
            <a:pPr>
              <a:lnSpc>
                <a:spcPts val="1500"/>
              </a:lnSpc>
              <a:buNone/>
            </a:pPr>
            <a:r>
              <a:rPr lang="en-US" altLang="zh-CN" sz="1600" dirty="0"/>
              <a:t>Layer (type)                 Output Shape              Param #   </a:t>
            </a:r>
            <a:endParaRPr lang="zh-CN" altLang="zh-CN" sz="1600" dirty="0"/>
          </a:p>
          <a:p>
            <a:pPr>
              <a:lnSpc>
                <a:spcPts val="1500"/>
              </a:lnSpc>
              <a:buNone/>
            </a:pPr>
            <a:r>
              <a:rPr lang="en-US" altLang="zh-CN" sz="1600" dirty="0"/>
              <a:t>=================================================================</a:t>
            </a:r>
            <a:endParaRPr lang="zh-CN" altLang="zh-CN" sz="1600" dirty="0"/>
          </a:p>
          <a:p>
            <a:pPr>
              <a:lnSpc>
                <a:spcPts val="1500"/>
              </a:lnSpc>
              <a:buNone/>
            </a:pPr>
            <a:r>
              <a:rPr lang="en-US" altLang="zh-CN" sz="1600" dirty="0"/>
              <a:t>embedding_1 (Embedding)      (None, None, 256)         51434240  </a:t>
            </a:r>
            <a:endParaRPr lang="zh-CN" altLang="zh-CN" sz="1600" dirty="0"/>
          </a:p>
          <a:p>
            <a:pPr>
              <a:lnSpc>
                <a:spcPts val="1500"/>
              </a:lnSpc>
              <a:buNone/>
            </a:pPr>
            <a:r>
              <a:rPr lang="en-US" altLang="zh-CN" sz="1600" dirty="0"/>
              <a:t>_________________________________________________________________</a:t>
            </a:r>
            <a:endParaRPr lang="zh-CN" altLang="zh-CN" sz="1600" dirty="0"/>
          </a:p>
          <a:p>
            <a:pPr>
              <a:lnSpc>
                <a:spcPts val="1500"/>
              </a:lnSpc>
              <a:buNone/>
            </a:pPr>
            <a:r>
              <a:rPr lang="en-US" altLang="zh-CN" sz="1600" dirty="0"/>
              <a:t>dense_1 (Dense)              (None, None, 32)          8224      </a:t>
            </a:r>
            <a:endParaRPr lang="zh-CN" altLang="zh-CN" sz="1600" dirty="0"/>
          </a:p>
          <a:p>
            <a:pPr>
              <a:lnSpc>
                <a:spcPts val="1500"/>
              </a:lnSpc>
              <a:buNone/>
            </a:pPr>
            <a:r>
              <a:rPr lang="en-US" altLang="zh-CN" sz="1600" dirty="0"/>
              <a:t>_________________________________________________________________</a:t>
            </a:r>
            <a:endParaRPr lang="zh-CN" altLang="zh-CN" sz="1600" dirty="0"/>
          </a:p>
          <a:p>
            <a:pPr>
              <a:lnSpc>
                <a:spcPts val="1500"/>
              </a:lnSpc>
              <a:buNone/>
            </a:pPr>
            <a:r>
              <a:rPr lang="en-US" altLang="zh-CN" sz="1600" dirty="0"/>
              <a:t>lstm_1 (LSTM)                (None, 128)               82432     </a:t>
            </a:r>
            <a:endParaRPr lang="zh-CN" altLang="zh-CN" sz="1600" dirty="0"/>
          </a:p>
          <a:p>
            <a:pPr>
              <a:lnSpc>
                <a:spcPts val="1500"/>
              </a:lnSpc>
              <a:buNone/>
            </a:pPr>
            <a:r>
              <a:rPr lang="en-US" altLang="zh-CN" sz="1600" dirty="0"/>
              <a:t>_________________________________________________________________</a:t>
            </a:r>
            <a:endParaRPr lang="zh-CN" altLang="zh-CN" sz="1600" dirty="0"/>
          </a:p>
          <a:p>
            <a:pPr>
              <a:lnSpc>
                <a:spcPts val="1500"/>
              </a:lnSpc>
              <a:buNone/>
            </a:pPr>
            <a:r>
              <a:rPr lang="en-US" altLang="zh-CN" sz="1600" dirty="0"/>
              <a:t>dense_2 (Dense)              (None, 1)                 129       </a:t>
            </a:r>
            <a:endParaRPr lang="zh-CN" altLang="zh-CN" sz="1600" dirty="0"/>
          </a:p>
          <a:p>
            <a:pPr>
              <a:lnSpc>
                <a:spcPts val="1500"/>
              </a:lnSpc>
              <a:buNone/>
            </a:pPr>
            <a:r>
              <a:rPr lang="en-US" altLang="zh-CN" sz="1600" dirty="0"/>
              <a:t>_________________________________________________________________</a:t>
            </a:r>
            <a:endParaRPr lang="zh-CN" altLang="zh-CN" sz="1600" dirty="0"/>
          </a:p>
          <a:p>
            <a:pPr>
              <a:lnSpc>
                <a:spcPts val="1500"/>
              </a:lnSpc>
              <a:buNone/>
            </a:pPr>
            <a:r>
              <a:rPr lang="en-US" altLang="zh-CN" sz="1600" dirty="0"/>
              <a:t>activation_1 (Activation)    (None, 1)                 0         </a:t>
            </a:r>
            <a:endParaRPr lang="zh-CN" altLang="zh-CN" sz="1600" dirty="0"/>
          </a:p>
          <a:p>
            <a:pPr>
              <a:lnSpc>
                <a:spcPts val="1500"/>
              </a:lnSpc>
              <a:buNone/>
            </a:pPr>
            <a:r>
              <a:rPr lang="en-US" altLang="zh-CN" sz="1600" dirty="0"/>
              <a:t>=================================================================</a:t>
            </a:r>
            <a:endParaRPr lang="zh-CN" altLang="zh-CN" sz="1600" dirty="0"/>
          </a:p>
          <a:p>
            <a:pPr>
              <a:lnSpc>
                <a:spcPts val="1500"/>
              </a:lnSpc>
              <a:buNone/>
            </a:pPr>
            <a:r>
              <a:rPr lang="en-US" altLang="zh-CN" sz="1600" dirty="0"/>
              <a:t>Total params: 51,525,025</a:t>
            </a:r>
            <a:endParaRPr lang="zh-CN" altLang="zh-CN" sz="1600" dirty="0"/>
          </a:p>
          <a:p>
            <a:pPr>
              <a:lnSpc>
                <a:spcPts val="1500"/>
              </a:lnSpc>
              <a:buNone/>
            </a:pPr>
            <a:r>
              <a:rPr lang="en-US" altLang="zh-CN" sz="1600" dirty="0"/>
              <a:t>Trainable params: 51,525,025</a:t>
            </a:r>
            <a:endParaRPr lang="zh-CN" altLang="zh-CN" sz="1600" dirty="0"/>
          </a:p>
          <a:p>
            <a:pPr>
              <a:lnSpc>
                <a:spcPts val="1500"/>
              </a:lnSpc>
              <a:buNone/>
            </a:pPr>
            <a:r>
              <a:rPr lang="en-US" altLang="zh-CN" sz="1600" dirty="0"/>
              <a:t>Non-trainable params: 0</a:t>
            </a:r>
            <a:endParaRPr lang="zh-CN" altLang="zh-CN" sz="1600" dirty="0"/>
          </a:p>
          <a:p>
            <a:pPr>
              <a:lnSpc>
                <a:spcPts val="1500"/>
              </a:lnSpc>
              <a:buNone/>
            </a:pPr>
            <a:r>
              <a:rPr lang="en-US" altLang="zh-CN" sz="1600" dirty="0"/>
              <a:t>_________________________________________________________________</a:t>
            </a:r>
            <a:endParaRPr lang="zh-CN" altLang="zh-CN" sz="1600" dirty="0"/>
          </a:p>
        </p:txBody>
      </p:sp>
    </p:spTree>
    <p:extLst>
      <p:ext uri="{BB962C8B-B14F-4D97-AF65-F5344CB8AC3E}">
        <p14:creationId xmlns:p14="http://schemas.microsoft.com/office/powerpoint/2010/main" val="1913392935"/>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10.5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基于</a:t>
            </a: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LSTM</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网络的分类模型</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665985" y="836712"/>
            <a:ext cx="10977012" cy="570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360000">
              <a:lnSpc>
                <a:spcPts val="2000"/>
              </a:lnSpc>
              <a:buNone/>
            </a:pPr>
            <a:r>
              <a:rPr lang="zh-CN" altLang="zh-CN" sz="1800" dirty="0"/>
              <a:t>通过以上模型结果，我们可以了解到模型的各层信息，包括数据的输出形态、训练参数等，从而对模型有一个较为直观的认识。</a:t>
            </a:r>
          </a:p>
          <a:p>
            <a:pPr indent="360000">
              <a:lnSpc>
                <a:spcPts val="2000"/>
              </a:lnSpc>
              <a:buNone/>
            </a:pPr>
            <a:r>
              <a:rPr lang="zh-CN" altLang="zh-CN" sz="1800" dirty="0"/>
              <a:t>还可以用</a:t>
            </a:r>
            <a:r>
              <a:rPr lang="en-US" altLang="zh-CN" sz="1800" dirty="0" err="1"/>
              <a:t>plot_model</a:t>
            </a:r>
            <a:r>
              <a:rPr lang="en-US" altLang="zh-CN" sz="1800" dirty="0"/>
              <a:t>(model, </a:t>
            </a:r>
            <a:r>
              <a:rPr lang="en-US" altLang="zh-CN" sz="1800" dirty="0" err="1"/>
              <a:t>to_file</a:t>
            </a:r>
            <a:r>
              <a:rPr lang="en-US" altLang="zh-CN" sz="1800" dirty="0"/>
              <a:t>)</a:t>
            </a:r>
            <a:r>
              <a:rPr lang="zh-CN" altLang="zh-CN" sz="1800" dirty="0"/>
              <a:t>的方法把模型画出来，</a:t>
            </a:r>
            <a:r>
              <a:rPr lang="en-US" altLang="zh-CN" sz="1800" dirty="0" err="1"/>
              <a:t>plot_model</a:t>
            </a:r>
            <a:r>
              <a:rPr lang="en-US" altLang="zh-CN" sz="1800" dirty="0"/>
              <a:t>(model, </a:t>
            </a:r>
            <a:r>
              <a:rPr lang="en-US" altLang="zh-CN" sz="1800" dirty="0" err="1"/>
              <a:t>to_file</a:t>
            </a:r>
            <a:r>
              <a:rPr lang="en-US" altLang="zh-CN" sz="1800" dirty="0"/>
              <a:t>='model.png')</a:t>
            </a:r>
            <a:r>
              <a:rPr lang="zh-CN" altLang="zh-CN" sz="1800" dirty="0"/>
              <a:t>，这里的</a:t>
            </a:r>
            <a:r>
              <a:rPr lang="en-US" altLang="zh-CN" sz="1800" dirty="0" err="1"/>
              <a:t>plot_model</a:t>
            </a:r>
            <a:r>
              <a:rPr lang="zh-CN" altLang="zh-CN" sz="1800" dirty="0"/>
              <a:t>接收两个可选参数：</a:t>
            </a:r>
          </a:p>
          <a:p>
            <a:pPr>
              <a:lnSpc>
                <a:spcPts val="1900"/>
              </a:lnSpc>
              <a:buNone/>
            </a:pPr>
            <a:r>
              <a:rPr lang="en-US" altLang="zh-CN" sz="1800" dirty="0" err="1"/>
              <a:t>show_shapes</a:t>
            </a:r>
            <a:r>
              <a:rPr lang="zh-CN" altLang="zh-CN" sz="1800" dirty="0"/>
              <a:t>：指定是否显示输出数据的形状，默认为</a:t>
            </a:r>
            <a:r>
              <a:rPr lang="en-US" altLang="zh-CN" sz="1800" dirty="0"/>
              <a:t>False</a:t>
            </a:r>
            <a:endParaRPr lang="zh-CN" altLang="zh-CN" sz="1800" dirty="0"/>
          </a:p>
          <a:p>
            <a:pPr>
              <a:lnSpc>
                <a:spcPts val="1900"/>
              </a:lnSpc>
              <a:buNone/>
            </a:pPr>
            <a:r>
              <a:rPr lang="en-US" altLang="zh-CN" sz="1800" dirty="0" err="1"/>
              <a:t>show_layer_names</a:t>
            </a:r>
            <a:r>
              <a:rPr lang="en-US" altLang="zh-CN" sz="1800" dirty="0"/>
              <a:t>:</a:t>
            </a:r>
            <a:r>
              <a:rPr lang="zh-CN" altLang="zh-CN" sz="1800" dirty="0"/>
              <a:t>指定是否显示层名称</a:t>
            </a:r>
            <a:r>
              <a:rPr lang="en-US" altLang="zh-CN" sz="1800" dirty="0"/>
              <a:t>,</a:t>
            </a:r>
            <a:r>
              <a:rPr lang="zh-CN" altLang="zh-CN" sz="1800" dirty="0"/>
              <a:t>默认为</a:t>
            </a:r>
            <a:r>
              <a:rPr lang="en-US" altLang="zh-CN" sz="1800" dirty="0"/>
              <a:t>True</a:t>
            </a:r>
          </a:p>
          <a:p>
            <a:pPr>
              <a:lnSpc>
                <a:spcPts val="1900"/>
              </a:lnSpc>
              <a:buNone/>
            </a:pPr>
            <a:r>
              <a:rPr lang="zh-CN" altLang="zh-CN" sz="1800" dirty="0"/>
              <a:t>本次实验</a:t>
            </a:r>
            <a:r>
              <a:rPr lang="en-US" altLang="zh-CN" sz="1800" dirty="0" err="1"/>
              <a:t>show_shapes</a:t>
            </a:r>
            <a:r>
              <a:rPr lang="zh-CN" altLang="zh-CN" sz="1800" dirty="0"/>
              <a:t>为</a:t>
            </a:r>
            <a:r>
              <a:rPr lang="en-US" altLang="zh-CN" sz="1800" dirty="0"/>
              <a:t>True</a:t>
            </a:r>
            <a:r>
              <a:rPr lang="zh-CN" altLang="zh-CN" sz="1800" dirty="0"/>
              <a:t>，示例代码如下：</a:t>
            </a:r>
          </a:p>
          <a:p>
            <a:pPr>
              <a:lnSpc>
                <a:spcPts val="1900"/>
              </a:lnSpc>
              <a:buNone/>
            </a:pPr>
            <a:r>
              <a:rPr lang="en-US" altLang="zh-CN" sz="1800" dirty="0"/>
              <a:t>#</a:t>
            </a:r>
            <a:r>
              <a:rPr lang="zh-CN" altLang="zh-CN" sz="1800" dirty="0"/>
              <a:t>模型的画图表示</a:t>
            </a:r>
          </a:p>
          <a:p>
            <a:pPr>
              <a:lnSpc>
                <a:spcPts val="1900"/>
              </a:lnSpc>
              <a:buNone/>
            </a:pPr>
            <a:r>
              <a:rPr lang="en-US" altLang="zh-CN" sz="1800" dirty="0"/>
              <a:t>import </a:t>
            </a:r>
            <a:r>
              <a:rPr lang="en-US" altLang="zh-CN" sz="1800" dirty="0" err="1"/>
              <a:t>matplotlib.pyplot</a:t>
            </a:r>
            <a:r>
              <a:rPr lang="en-US" altLang="zh-CN" sz="1800" dirty="0"/>
              <a:t> as </a:t>
            </a:r>
            <a:r>
              <a:rPr lang="en-US" altLang="zh-CN" sz="1800" dirty="0" err="1"/>
              <a:t>plt</a:t>
            </a:r>
            <a:endParaRPr lang="zh-CN" altLang="zh-CN" sz="1800" dirty="0"/>
          </a:p>
          <a:p>
            <a:pPr>
              <a:lnSpc>
                <a:spcPts val="1900"/>
              </a:lnSpc>
              <a:buNone/>
            </a:pPr>
            <a:r>
              <a:rPr lang="en-US" altLang="zh-CN" sz="1800" dirty="0"/>
              <a:t>import </a:t>
            </a:r>
            <a:r>
              <a:rPr lang="en-US" altLang="zh-CN" sz="1800" dirty="0" err="1"/>
              <a:t>matplotlib.image</a:t>
            </a:r>
            <a:r>
              <a:rPr lang="en-US" altLang="zh-CN" sz="1800" dirty="0"/>
              <a:t> as </a:t>
            </a:r>
            <a:r>
              <a:rPr lang="en-US" altLang="zh-CN" sz="1800" dirty="0" err="1"/>
              <a:t>mpimg</a:t>
            </a:r>
            <a:r>
              <a:rPr lang="en-US" altLang="zh-CN" sz="1800" dirty="0"/>
              <a:t> </a:t>
            </a:r>
            <a:endParaRPr lang="zh-CN" altLang="zh-CN" sz="1800" dirty="0"/>
          </a:p>
          <a:p>
            <a:pPr>
              <a:lnSpc>
                <a:spcPts val="1900"/>
              </a:lnSpc>
              <a:buNone/>
            </a:pPr>
            <a:r>
              <a:rPr lang="en-US" altLang="zh-CN" sz="1800" dirty="0"/>
              <a:t>from </a:t>
            </a:r>
            <a:r>
              <a:rPr lang="en-US" altLang="zh-CN" sz="1800" dirty="0" err="1"/>
              <a:t>keras.utils</a:t>
            </a:r>
            <a:r>
              <a:rPr lang="en-US" altLang="zh-CN" sz="1800" dirty="0"/>
              <a:t> import </a:t>
            </a:r>
            <a:r>
              <a:rPr lang="en-US" altLang="zh-CN" sz="1800" dirty="0" err="1"/>
              <a:t>plot_model</a:t>
            </a:r>
            <a:endParaRPr lang="zh-CN" altLang="zh-CN" sz="1800" dirty="0"/>
          </a:p>
          <a:p>
            <a:pPr>
              <a:lnSpc>
                <a:spcPts val="1900"/>
              </a:lnSpc>
              <a:buNone/>
            </a:pPr>
            <a:r>
              <a:rPr lang="en-US" altLang="zh-CN" sz="1800" dirty="0" err="1"/>
              <a:t>plot_model</a:t>
            </a:r>
            <a:r>
              <a:rPr lang="en-US" altLang="zh-CN" sz="1800" dirty="0"/>
              <a:t>(</a:t>
            </a:r>
            <a:r>
              <a:rPr lang="en-US" altLang="zh-CN" sz="1800" dirty="0" err="1"/>
              <a:t>model,to_file</a:t>
            </a:r>
            <a:r>
              <a:rPr lang="en-US" altLang="zh-CN" sz="1800" dirty="0"/>
              <a:t>='Lstm.</a:t>
            </a:r>
            <a:r>
              <a:rPr lang="en-US" altLang="zh-CN" sz="1800" dirty="0" err="1"/>
              <a:t>png</a:t>
            </a:r>
            <a:r>
              <a:rPr lang="en-US" altLang="zh-CN" sz="1800" dirty="0"/>
              <a:t>',</a:t>
            </a:r>
            <a:r>
              <a:rPr lang="en-US" altLang="zh-CN" sz="1800" dirty="0" err="1"/>
              <a:t>show_shapes</a:t>
            </a:r>
            <a:r>
              <a:rPr lang="en-US" altLang="zh-CN" sz="1800" dirty="0"/>
              <a:t>=True)</a:t>
            </a:r>
            <a:endParaRPr lang="zh-CN" altLang="zh-CN" sz="1800" dirty="0"/>
          </a:p>
          <a:p>
            <a:pPr>
              <a:lnSpc>
                <a:spcPts val="1900"/>
              </a:lnSpc>
              <a:buNone/>
            </a:pPr>
            <a:r>
              <a:rPr lang="en-US" altLang="zh-CN" sz="1800" dirty="0"/>
              <a:t>ls = </a:t>
            </a:r>
            <a:r>
              <a:rPr lang="en-US" altLang="zh-CN" sz="1800" dirty="0" err="1"/>
              <a:t>mpimg.imread</a:t>
            </a:r>
            <a:r>
              <a:rPr lang="en-US" altLang="zh-CN" sz="1800" dirty="0"/>
              <a:t>('Lstm.png') # </a:t>
            </a:r>
            <a:r>
              <a:rPr lang="zh-CN" altLang="zh-CN" sz="1800" dirty="0"/>
              <a:t>读取和代码处于同一目录下的</a:t>
            </a:r>
            <a:r>
              <a:rPr lang="en-US" altLang="zh-CN" sz="1800" dirty="0"/>
              <a:t>Lstm.png</a:t>
            </a:r>
            <a:endParaRPr lang="zh-CN" altLang="zh-CN" sz="1800" dirty="0"/>
          </a:p>
          <a:p>
            <a:pPr>
              <a:lnSpc>
                <a:spcPts val="1900"/>
              </a:lnSpc>
              <a:buNone/>
            </a:pPr>
            <a:r>
              <a:rPr lang="en-US" altLang="zh-CN" sz="1800" dirty="0" err="1"/>
              <a:t>plt.imshow</a:t>
            </a:r>
            <a:r>
              <a:rPr lang="en-US" altLang="zh-CN" sz="1800" dirty="0"/>
              <a:t>(ls) # </a:t>
            </a:r>
            <a:r>
              <a:rPr lang="zh-CN" altLang="zh-CN" sz="1800" dirty="0"/>
              <a:t>显示图片</a:t>
            </a:r>
          </a:p>
          <a:p>
            <a:pPr>
              <a:lnSpc>
                <a:spcPts val="1900"/>
              </a:lnSpc>
              <a:buNone/>
            </a:pPr>
            <a:r>
              <a:rPr lang="en-US" altLang="zh-CN" sz="1800" dirty="0" err="1"/>
              <a:t>plt.axis</a:t>
            </a:r>
            <a:r>
              <a:rPr lang="en-US" altLang="zh-CN" sz="1800" dirty="0"/>
              <a:t>('off') # </a:t>
            </a:r>
            <a:r>
              <a:rPr lang="zh-CN" altLang="zh-CN" sz="1800" dirty="0"/>
              <a:t>不显示坐标轴</a:t>
            </a:r>
          </a:p>
          <a:p>
            <a:pPr>
              <a:lnSpc>
                <a:spcPts val="1900"/>
              </a:lnSpc>
              <a:buNone/>
            </a:pPr>
            <a:r>
              <a:rPr lang="en-US" altLang="zh-CN" sz="1800" dirty="0" err="1"/>
              <a:t>plt.show</a:t>
            </a:r>
            <a:r>
              <a:rPr lang="en-US" altLang="zh-CN" sz="1800" dirty="0"/>
              <a:t>()</a:t>
            </a:r>
            <a:endParaRPr lang="zh-CN" altLang="zh-CN" sz="1800" dirty="0"/>
          </a:p>
        </p:txBody>
      </p:sp>
    </p:spTree>
    <p:extLst>
      <p:ext uri="{BB962C8B-B14F-4D97-AF65-F5344CB8AC3E}">
        <p14:creationId xmlns:p14="http://schemas.microsoft.com/office/powerpoint/2010/main" val="212569343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10.5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基于</a:t>
            </a: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LSTM</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网络的分类模型</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665985" y="836712"/>
            <a:ext cx="10106508" cy="42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zh-CN" altLang="zh-CN" sz="2000" dirty="0"/>
              <a:t>执行结果如图</a:t>
            </a:r>
            <a:r>
              <a:rPr lang="en-US" altLang="zh-CN" sz="2000" dirty="0"/>
              <a:t>10-11</a:t>
            </a:r>
            <a:r>
              <a:rPr lang="zh-CN" altLang="zh-CN" sz="2000" dirty="0"/>
              <a:t>所示。</a:t>
            </a:r>
          </a:p>
        </p:txBody>
      </p:sp>
      <p:pic>
        <p:nvPicPr>
          <p:cNvPr id="10243" name="图片 902">
            <a:extLst>
              <a:ext uri="{FF2B5EF4-FFF2-40B4-BE49-F238E27FC236}">
                <a16:creationId xmlns:a16="http://schemas.microsoft.com/office/drawing/2014/main" id="{815487FF-9065-49A1-80CD-BA499845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981" y="1334028"/>
            <a:ext cx="4968552" cy="483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882CA22D-6F2A-4F58-BDC2-0EEB43847367}"/>
              </a:ext>
            </a:extLst>
          </p:cNvPr>
          <p:cNvSpPr txBox="1"/>
          <p:nvPr/>
        </p:nvSpPr>
        <p:spPr>
          <a:xfrm>
            <a:off x="1931486" y="6260889"/>
            <a:ext cx="6101542" cy="377026"/>
          </a:xfrm>
          <a:prstGeom prst="rect">
            <a:avLst/>
          </a:prstGeom>
          <a:noFill/>
        </p:spPr>
        <p:txBody>
          <a:bodyPr wrap="square">
            <a:spAutoFit/>
          </a:bodyPr>
          <a:lstStyle/>
          <a:p>
            <a:pPr algn="ctr">
              <a:lnSpc>
                <a:spcPct val="150000"/>
              </a:lnSpc>
            </a:pPr>
            <a:r>
              <a:rPr kumimoji="1" lang="zh-CN" altLang="zh-CN" sz="1400" dirty="0">
                <a:solidFill>
                  <a:srgbClr val="595959"/>
                </a:solidFill>
                <a:ea typeface="微软雅黑" panose="020B0503020204020204" pitchFamily="34" charset="-122"/>
              </a:rPr>
              <a:t>图</a:t>
            </a:r>
            <a:r>
              <a:rPr kumimoji="1" lang="en-US" altLang="zh-CN" sz="1400" dirty="0">
                <a:solidFill>
                  <a:srgbClr val="595959"/>
                </a:solidFill>
                <a:ea typeface="微软雅黑" panose="020B0503020204020204" pitchFamily="34" charset="-122"/>
              </a:rPr>
              <a:t>10-11</a:t>
            </a:r>
            <a:endParaRPr kumimoji="1" lang="zh-CN" altLang="zh-CN" sz="1400" dirty="0">
              <a:solidFill>
                <a:srgbClr val="595959"/>
              </a:solidFill>
              <a:ea typeface="微软雅黑" panose="020B0503020204020204" pitchFamily="34" charset="-122"/>
            </a:endParaRPr>
          </a:p>
        </p:txBody>
      </p:sp>
    </p:spTree>
    <p:extLst>
      <p:ext uri="{BB962C8B-B14F-4D97-AF65-F5344CB8AC3E}">
        <p14:creationId xmlns:p14="http://schemas.microsoft.com/office/powerpoint/2010/main" val="56897211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 </a:t>
            </a:r>
            <a:r>
              <a:rPr lang="zh-CN" altLang="en-US" sz="2800" dirty="0">
                <a:solidFill>
                  <a:schemeClr val="accent2"/>
                </a:solidFill>
                <a:latin typeface="微软雅黑" panose="020B0503020204020204" pitchFamily="34" charset="-122"/>
                <a:ea typeface="微软雅黑" panose="020B0503020204020204" pitchFamily="34" charset="-122"/>
              </a:rPr>
              <a:t>数据预处理过程</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72393" y="1124744"/>
            <a:ext cx="9890484" cy="365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57200">
              <a:buNone/>
            </a:pPr>
            <a:r>
              <a:rPr lang="zh-CN" altLang="zh-CN" sz="2000" dirty="0"/>
              <a:t>由于原始的微博文本数据存在一些的换行符、空格等异常数据，会影响后期的情感判断，因此需要对原始数据进行预处理。在本节中主要包括去除异常数据、分词、去除停用词和词向量化</a:t>
            </a:r>
            <a:r>
              <a:rPr lang="en-US" altLang="zh-CN" sz="2000" dirty="0"/>
              <a:t>Word Embedding</a:t>
            </a:r>
            <a:r>
              <a:rPr lang="zh-CN" altLang="zh-CN" sz="2000" dirty="0"/>
              <a:t>等预处理步骤。</a:t>
            </a:r>
          </a:p>
          <a:p>
            <a:pPr indent="457200">
              <a:buNone/>
            </a:pPr>
            <a:r>
              <a:rPr lang="en-US" altLang="zh-CN" sz="2000" dirty="0"/>
              <a:t>10.3.1  </a:t>
            </a:r>
            <a:r>
              <a:rPr lang="zh-CN" altLang="en-US" sz="2000" dirty="0"/>
              <a:t>数据读取。</a:t>
            </a:r>
            <a:endParaRPr lang="en-US" altLang="zh-CN" sz="2000" dirty="0"/>
          </a:p>
          <a:p>
            <a:pPr indent="457200">
              <a:buNone/>
            </a:pPr>
            <a:r>
              <a:rPr lang="en-US" altLang="zh-CN" sz="2000" dirty="0"/>
              <a:t>10.3.2  </a:t>
            </a:r>
            <a:r>
              <a:rPr lang="zh-CN" altLang="en-US" sz="2000" dirty="0"/>
              <a:t>分词。</a:t>
            </a:r>
            <a:endParaRPr lang="en-US" altLang="zh-CN" sz="2000" dirty="0"/>
          </a:p>
          <a:p>
            <a:pPr indent="457200">
              <a:buNone/>
            </a:pPr>
            <a:r>
              <a:rPr lang="en-US" altLang="zh-CN" sz="2000" dirty="0"/>
              <a:t>10.3.3  </a:t>
            </a:r>
            <a:r>
              <a:rPr lang="zh-CN" altLang="en-US" sz="2000" dirty="0"/>
              <a:t>去停用词。</a:t>
            </a:r>
            <a:endParaRPr lang="en-US" altLang="zh-CN" sz="2000" dirty="0"/>
          </a:p>
          <a:p>
            <a:pPr indent="457200">
              <a:buNone/>
            </a:pPr>
            <a:r>
              <a:rPr lang="en-US" altLang="zh-CN" sz="2000" dirty="0"/>
              <a:t>10.3.4  </a:t>
            </a:r>
            <a:r>
              <a:rPr lang="zh-CN" altLang="en-US" sz="2000" dirty="0"/>
              <a:t>词向量。</a:t>
            </a:r>
            <a:endParaRPr lang="en-US" altLang="zh-CN" sz="2000" dirty="0"/>
          </a:p>
          <a:p>
            <a:pPr indent="457200">
              <a:buNone/>
            </a:pPr>
            <a:r>
              <a:rPr lang="en-US" altLang="zh-CN" sz="2000" dirty="0"/>
              <a:t>10.3.5  </a:t>
            </a:r>
            <a:r>
              <a:rPr lang="zh-CN" altLang="en-US" sz="2000" dirty="0"/>
              <a:t>划分数据集。</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10.5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基于</a:t>
            </a: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LSTM</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网络的分类模型</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953013" y="760437"/>
            <a:ext cx="10290736" cy="599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360000">
              <a:lnSpc>
                <a:spcPts val="1600"/>
              </a:lnSpc>
              <a:buNone/>
            </a:pPr>
            <a:r>
              <a:rPr lang="zh-CN" altLang="zh-CN" sz="1600" dirty="0"/>
              <a:t>其次，设计模型的优化器、损失函数和评估方法。采用</a:t>
            </a:r>
            <a:r>
              <a:rPr lang="en-US" altLang="zh-CN" sz="1600" dirty="0" err="1"/>
              <a:t>adam</a:t>
            </a:r>
            <a:r>
              <a:rPr lang="zh-CN" altLang="zh-CN" sz="1600" dirty="0"/>
              <a:t>优化器，损失函数采用分类交叉熵函数（</a:t>
            </a:r>
            <a:r>
              <a:rPr lang="en-US" altLang="zh-CN" sz="1600" dirty="0" err="1"/>
              <a:t>binary_crossentropy</a:t>
            </a:r>
            <a:r>
              <a:rPr lang="zh-CN" altLang="zh-CN" sz="1600" dirty="0"/>
              <a:t>）、模型评估方法采用预测精度，示例代码如下：</a:t>
            </a:r>
          </a:p>
          <a:p>
            <a:pPr>
              <a:lnSpc>
                <a:spcPts val="1600"/>
              </a:lnSpc>
              <a:buNone/>
            </a:pPr>
            <a:r>
              <a:rPr lang="en-US" altLang="zh-CN" sz="1600" dirty="0" err="1"/>
              <a:t>model.compile</a:t>
            </a:r>
            <a:r>
              <a:rPr lang="en-US" altLang="zh-CN" sz="1600" dirty="0"/>
              <a:t>(optimizer='</a:t>
            </a:r>
            <a:r>
              <a:rPr lang="en-US" altLang="zh-CN" sz="1600" dirty="0" err="1"/>
              <a:t>adam</a:t>
            </a:r>
            <a:r>
              <a:rPr lang="en-US" altLang="zh-CN" sz="1600" dirty="0"/>
              <a:t>',</a:t>
            </a:r>
            <a:endParaRPr lang="zh-CN" altLang="zh-CN" sz="1600" dirty="0"/>
          </a:p>
          <a:p>
            <a:pPr>
              <a:lnSpc>
                <a:spcPts val="1600"/>
              </a:lnSpc>
              <a:buNone/>
            </a:pPr>
            <a:r>
              <a:rPr lang="en-US" altLang="zh-CN" sz="1600" dirty="0"/>
              <a:t>              loss='</a:t>
            </a:r>
            <a:r>
              <a:rPr lang="en-US" altLang="zh-CN" sz="1600" dirty="0" err="1"/>
              <a:t>sparse_categorical_crossentropy</a:t>
            </a:r>
            <a:r>
              <a:rPr lang="en-US" altLang="zh-CN" sz="1600" dirty="0"/>
              <a:t>',</a:t>
            </a:r>
            <a:endParaRPr lang="zh-CN" altLang="zh-CN" sz="1600" dirty="0"/>
          </a:p>
          <a:p>
            <a:pPr>
              <a:lnSpc>
                <a:spcPts val="1600"/>
              </a:lnSpc>
              <a:buNone/>
            </a:pPr>
            <a:r>
              <a:rPr lang="en-US" altLang="zh-CN" sz="1600" dirty="0"/>
              <a:t>              metrics=['accuracy'])</a:t>
            </a:r>
            <a:endParaRPr lang="zh-CN" altLang="zh-CN" sz="1600" dirty="0"/>
          </a:p>
          <a:p>
            <a:pPr indent="360000">
              <a:lnSpc>
                <a:spcPts val="1600"/>
              </a:lnSpc>
              <a:buNone/>
            </a:pPr>
            <a:r>
              <a:rPr lang="zh-CN" altLang="zh-CN" sz="1600" dirty="0"/>
              <a:t>再次，对模型进行训练及评估。比如对训练数据做</a:t>
            </a:r>
            <a:r>
              <a:rPr lang="en-US" altLang="zh-CN" sz="1600" dirty="0"/>
              <a:t>15</a:t>
            </a:r>
            <a:r>
              <a:rPr lang="zh-CN" altLang="zh-CN" sz="1600" dirty="0"/>
              <a:t>次迭代训练，并对测试数据的预测准确率进行评估，示例代码如下：</a:t>
            </a:r>
          </a:p>
          <a:p>
            <a:pPr>
              <a:lnSpc>
                <a:spcPts val="1600"/>
              </a:lnSpc>
              <a:buNone/>
            </a:pPr>
            <a:r>
              <a:rPr lang="en-US" altLang="zh-CN" sz="1600" dirty="0"/>
              <a:t>#</a:t>
            </a:r>
            <a:r>
              <a:rPr lang="zh-CN" altLang="zh-CN" sz="1600" dirty="0"/>
              <a:t>训练模型</a:t>
            </a:r>
          </a:p>
          <a:p>
            <a:pPr>
              <a:lnSpc>
                <a:spcPts val="1600"/>
              </a:lnSpc>
              <a:buNone/>
            </a:pPr>
            <a:r>
              <a:rPr lang="en-US" altLang="zh-CN" sz="1600" dirty="0" err="1"/>
              <a:t>model.fit</a:t>
            </a:r>
            <a:r>
              <a:rPr lang="en-US" altLang="zh-CN" sz="1600" dirty="0"/>
              <a:t>(</a:t>
            </a:r>
            <a:r>
              <a:rPr lang="en-US" altLang="zh-CN" sz="1600" dirty="0" err="1"/>
              <a:t>x,y,validation_data</a:t>
            </a:r>
            <a:r>
              <a:rPr lang="en-US" altLang="zh-CN" sz="1600" dirty="0"/>
              <a:t>=(</a:t>
            </a:r>
            <a:r>
              <a:rPr lang="en-US" altLang="zh-CN" sz="1600" dirty="0" err="1"/>
              <a:t>x,y</a:t>
            </a:r>
            <a:r>
              <a:rPr lang="en-US" altLang="zh-CN" sz="1600" dirty="0"/>
              <a:t>),epochs=15)</a:t>
            </a:r>
            <a:endParaRPr lang="zh-CN" altLang="zh-CN" sz="1600" dirty="0"/>
          </a:p>
          <a:p>
            <a:pPr>
              <a:lnSpc>
                <a:spcPts val="1600"/>
              </a:lnSpc>
              <a:buNone/>
            </a:pPr>
            <a:r>
              <a:rPr lang="zh-CN" altLang="zh-CN" sz="1600" dirty="0"/>
              <a:t>执行结果如下。</a:t>
            </a:r>
          </a:p>
          <a:p>
            <a:pPr>
              <a:lnSpc>
                <a:spcPts val="1600"/>
              </a:lnSpc>
              <a:buNone/>
            </a:pPr>
            <a:r>
              <a:rPr lang="en-US" altLang="zh-CN" sz="1600" dirty="0"/>
              <a:t>Train on 95990 samples, validate on 95990 samples</a:t>
            </a:r>
            <a:endParaRPr lang="zh-CN" altLang="zh-CN" sz="1600" dirty="0"/>
          </a:p>
          <a:p>
            <a:pPr>
              <a:lnSpc>
                <a:spcPts val="1600"/>
              </a:lnSpc>
              <a:buNone/>
            </a:pPr>
            <a:r>
              <a:rPr lang="en-US" altLang="zh-CN" sz="1600" dirty="0"/>
              <a:t>Epoch 1/15</a:t>
            </a:r>
            <a:endParaRPr lang="zh-CN" altLang="zh-CN" sz="1600" dirty="0"/>
          </a:p>
          <a:p>
            <a:pPr>
              <a:lnSpc>
                <a:spcPts val="1600"/>
              </a:lnSpc>
              <a:buNone/>
            </a:pPr>
            <a:r>
              <a:rPr lang="en-US" altLang="zh-CN" sz="1600" dirty="0"/>
              <a:t>95990/95990 [==============================] - 376s 4ms/step - loss: 0.1171 - accuracy: 0.9623 - </a:t>
            </a:r>
            <a:r>
              <a:rPr lang="en-US" altLang="zh-CN" sz="1600" dirty="0" err="1"/>
              <a:t>val_loss</a:t>
            </a:r>
            <a:r>
              <a:rPr lang="en-US" altLang="zh-CN" sz="1600" dirty="0"/>
              <a:t>: 0.0679 - </a:t>
            </a:r>
            <a:r>
              <a:rPr lang="en-US" altLang="zh-CN" sz="1600" dirty="0" err="1"/>
              <a:t>val_accuracy</a:t>
            </a:r>
            <a:r>
              <a:rPr lang="en-US" altLang="zh-CN" sz="1600" dirty="0"/>
              <a:t>: 0.9822</a:t>
            </a:r>
            <a:endParaRPr lang="zh-CN" altLang="zh-CN" sz="1600" dirty="0"/>
          </a:p>
          <a:p>
            <a:pPr>
              <a:lnSpc>
                <a:spcPts val="1600"/>
              </a:lnSpc>
              <a:buNone/>
            </a:pPr>
            <a:r>
              <a:rPr lang="en-US" altLang="zh-CN" sz="1600" dirty="0"/>
              <a:t>Epoch 2/15</a:t>
            </a:r>
            <a:endParaRPr lang="zh-CN" altLang="zh-CN" sz="1600" dirty="0"/>
          </a:p>
          <a:p>
            <a:pPr>
              <a:lnSpc>
                <a:spcPts val="1600"/>
              </a:lnSpc>
              <a:buNone/>
            </a:pPr>
            <a:r>
              <a:rPr lang="en-US" altLang="zh-CN" sz="1600" dirty="0"/>
              <a:t>95990/95990 [==============================] - 374s 4ms/step - loss: 0.0723 - accuracy: 0.9801 - </a:t>
            </a:r>
            <a:r>
              <a:rPr lang="en-US" altLang="zh-CN" sz="1600" dirty="0" err="1"/>
              <a:t>val_loss</a:t>
            </a:r>
            <a:r>
              <a:rPr lang="en-US" altLang="zh-CN" sz="1600" dirty="0"/>
              <a:t>: 0.0613 - </a:t>
            </a:r>
            <a:r>
              <a:rPr lang="en-US" altLang="zh-CN" sz="1600" dirty="0" err="1"/>
              <a:t>val_accuracy</a:t>
            </a:r>
            <a:r>
              <a:rPr lang="en-US" altLang="zh-CN" sz="1600" dirty="0"/>
              <a:t>: 0.9821</a:t>
            </a:r>
            <a:endParaRPr lang="zh-CN" altLang="zh-CN" sz="1600" dirty="0"/>
          </a:p>
          <a:p>
            <a:pPr>
              <a:lnSpc>
                <a:spcPts val="1600"/>
              </a:lnSpc>
              <a:buNone/>
            </a:pPr>
            <a:r>
              <a:rPr lang="en-US" altLang="zh-CN" sz="1600" dirty="0"/>
              <a:t>Epoch 3/15</a:t>
            </a:r>
            <a:endParaRPr lang="zh-CN" altLang="zh-CN" sz="1600" dirty="0"/>
          </a:p>
          <a:p>
            <a:pPr>
              <a:lnSpc>
                <a:spcPts val="1600"/>
              </a:lnSpc>
              <a:buNone/>
            </a:pPr>
            <a:r>
              <a:rPr lang="en-US" altLang="zh-CN" sz="1600" dirty="0"/>
              <a:t>95990/95990 [==============================] - 374s 4ms/step - loss: 0.0596 - accuracy: 0.9813 - </a:t>
            </a:r>
            <a:r>
              <a:rPr lang="en-US" altLang="zh-CN" sz="1600" dirty="0" err="1"/>
              <a:t>val_loss</a:t>
            </a:r>
            <a:r>
              <a:rPr lang="en-US" altLang="zh-CN" sz="1600" dirty="0"/>
              <a:t>: 0.0468 - </a:t>
            </a:r>
            <a:r>
              <a:rPr lang="en-US" altLang="zh-CN" sz="1600" dirty="0" err="1"/>
              <a:t>val_accuracy</a:t>
            </a:r>
            <a:r>
              <a:rPr lang="en-US" altLang="zh-CN" sz="1600" dirty="0"/>
              <a:t>: 0.9827</a:t>
            </a:r>
            <a:endParaRPr lang="zh-CN" altLang="zh-CN" sz="1600" dirty="0"/>
          </a:p>
        </p:txBody>
      </p:sp>
    </p:spTree>
    <p:extLst>
      <p:ext uri="{BB962C8B-B14F-4D97-AF65-F5344CB8AC3E}">
        <p14:creationId xmlns:p14="http://schemas.microsoft.com/office/powerpoint/2010/main" val="959992096"/>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10.5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基于</a:t>
            </a: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LSTM</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网络的分类模型</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985813" y="692696"/>
            <a:ext cx="10106508" cy="6068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nSpc>
                <a:spcPts val="1600"/>
              </a:lnSpc>
              <a:buNone/>
            </a:pPr>
            <a:r>
              <a:rPr lang="en-US" altLang="zh-CN" sz="1600" dirty="0"/>
              <a:t>Epoch 4/15</a:t>
            </a:r>
            <a:endParaRPr lang="zh-CN" altLang="zh-CN" sz="1600" dirty="0"/>
          </a:p>
          <a:p>
            <a:pPr>
              <a:lnSpc>
                <a:spcPts val="1600"/>
              </a:lnSpc>
              <a:buNone/>
            </a:pPr>
            <a:r>
              <a:rPr lang="en-US" altLang="zh-CN" sz="1600" dirty="0"/>
              <a:t>95990/95990 [==============================] - 374s 4ms/step - loss: 0.0472 - accuracy: 0.9827 - </a:t>
            </a:r>
            <a:r>
              <a:rPr lang="en-US" altLang="zh-CN" sz="1600" dirty="0" err="1"/>
              <a:t>val_loss</a:t>
            </a:r>
            <a:r>
              <a:rPr lang="en-US" altLang="zh-CN" sz="1600" dirty="0"/>
              <a:t>: 0.0466 - </a:t>
            </a:r>
            <a:r>
              <a:rPr lang="en-US" altLang="zh-CN" sz="1600" dirty="0" err="1"/>
              <a:t>val_accuracy</a:t>
            </a:r>
            <a:r>
              <a:rPr lang="en-US" altLang="zh-CN" sz="1600" dirty="0"/>
              <a:t>: 0.9825</a:t>
            </a:r>
            <a:endParaRPr lang="zh-CN" altLang="zh-CN" sz="1600" dirty="0"/>
          </a:p>
          <a:p>
            <a:pPr>
              <a:lnSpc>
                <a:spcPts val="1600"/>
              </a:lnSpc>
              <a:buNone/>
            </a:pPr>
            <a:r>
              <a:rPr lang="en-US" altLang="zh-CN" sz="1600" dirty="0"/>
              <a:t>Epoch 5/15</a:t>
            </a:r>
            <a:endParaRPr lang="zh-CN" altLang="zh-CN" sz="1600" dirty="0"/>
          </a:p>
          <a:p>
            <a:pPr>
              <a:lnSpc>
                <a:spcPts val="1600"/>
              </a:lnSpc>
              <a:buNone/>
            </a:pPr>
            <a:r>
              <a:rPr lang="en-US" altLang="zh-CN" sz="1600" dirty="0"/>
              <a:t>95990/95990 [==============================] - 372s 4ms/step - loss: 0.0414 - accuracy: 0.9836 - </a:t>
            </a:r>
            <a:r>
              <a:rPr lang="en-US" altLang="zh-CN" sz="1600" dirty="0" err="1"/>
              <a:t>val_loss</a:t>
            </a:r>
            <a:r>
              <a:rPr lang="en-US" altLang="zh-CN" sz="1600" dirty="0"/>
              <a:t>: 0.0316 - </a:t>
            </a:r>
            <a:r>
              <a:rPr lang="en-US" altLang="zh-CN" sz="1600" dirty="0" err="1"/>
              <a:t>val_accuracy</a:t>
            </a:r>
            <a:r>
              <a:rPr lang="en-US" altLang="zh-CN" sz="1600" dirty="0"/>
              <a:t>: 0.9869</a:t>
            </a:r>
            <a:endParaRPr lang="zh-CN" altLang="zh-CN" sz="1600" dirty="0"/>
          </a:p>
          <a:p>
            <a:pPr>
              <a:lnSpc>
                <a:spcPts val="1600"/>
              </a:lnSpc>
              <a:buNone/>
            </a:pPr>
            <a:r>
              <a:rPr lang="en-US" altLang="zh-CN" sz="1600" dirty="0"/>
              <a:t>Epoch 6/15</a:t>
            </a:r>
            <a:endParaRPr lang="zh-CN" altLang="zh-CN" sz="1600" dirty="0"/>
          </a:p>
          <a:p>
            <a:pPr>
              <a:lnSpc>
                <a:spcPts val="1600"/>
              </a:lnSpc>
              <a:buNone/>
            </a:pPr>
            <a:r>
              <a:rPr lang="en-US" altLang="zh-CN" sz="1600" dirty="0"/>
              <a:t>95990/95990 [==============================] - 371s 4ms/step - loss: 0.0356 - accuracy: 0.9842 - </a:t>
            </a:r>
            <a:r>
              <a:rPr lang="en-US" altLang="zh-CN" sz="1600" dirty="0" err="1"/>
              <a:t>val_loss</a:t>
            </a:r>
            <a:r>
              <a:rPr lang="en-US" altLang="zh-CN" sz="1600" dirty="0"/>
              <a:t>: 0.0276 - </a:t>
            </a:r>
            <a:r>
              <a:rPr lang="en-US" altLang="zh-CN" sz="1600" dirty="0" err="1"/>
              <a:t>val_accuracy</a:t>
            </a:r>
            <a:r>
              <a:rPr lang="en-US" altLang="zh-CN" sz="1600" dirty="0"/>
              <a:t>: 0.9863</a:t>
            </a:r>
            <a:endParaRPr lang="zh-CN" altLang="zh-CN" sz="1600" dirty="0"/>
          </a:p>
          <a:p>
            <a:pPr>
              <a:lnSpc>
                <a:spcPts val="1600"/>
              </a:lnSpc>
              <a:buNone/>
            </a:pPr>
            <a:r>
              <a:rPr lang="en-US" altLang="zh-CN" sz="1600" dirty="0"/>
              <a:t>Epoch 7/15</a:t>
            </a:r>
            <a:endParaRPr lang="zh-CN" altLang="zh-CN" sz="1600" dirty="0"/>
          </a:p>
          <a:p>
            <a:pPr>
              <a:lnSpc>
                <a:spcPts val="1600"/>
              </a:lnSpc>
              <a:buNone/>
            </a:pPr>
            <a:r>
              <a:rPr lang="en-US" altLang="zh-CN" sz="1600" dirty="0"/>
              <a:t>95990/95990 [==============================] - 371s 4ms/step - loss: 0.0302 - accuracy: 0.9850 - </a:t>
            </a:r>
            <a:r>
              <a:rPr lang="en-US" altLang="zh-CN" sz="1600" dirty="0" err="1"/>
              <a:t>val_loss</a:t>
            </a:r>
            <a:r>
              <a:rPr lang="en-US" altLang="zh-CN" sz="1600" dirty="0"/>
              <a:t>: 0.0234 - </a:t>
            </a:r>
            <a:r>
              <a:rPr lang="en-US" altLang="zh-CN" sz="1600" dirty="0" err="1"/>
              <a:t>val_accuracy</a:t>
            </a:r>
            <a:r>
              <a:rPr lang="en-US" altLang="zh-CN" sz="1600" dirty="0"/>
              <a:t>: 0.9871</a:t>
            </a:r>
            <a:endParaRPr lang="zh-CN" altLang="zh-CN" sz="1600" dirty="0"/>
          </a:p>
          <a:p>
            <a:pPr>
              <a:lnSpc>
                <a:spcPts val="1600"/>
              </a:lnSpc>
              <a:buNone/>
            </a:pPr>
            <a:r>
              <a:rPr lang="en-US" altLang="zh-CN" sz="1600" dirty="0"/>
              <a:t>Epoch 8/15</a:t>
            </a:r>
            <a:endParaRPr lang="zh-CN" altLang="zh-CN" sz="1600" dirty="0"/>
          </a:p>
          <a:p>
            <a:pPr>
              <a:lnSpc>
                <a:spcPts val="1600"/>
              </a:lnSpc>
              <a:buNone/>
            </a:pPr>
            <a:r>
              <a:rPr lang="en-US" altLang="zh-CN" sz="1600" dirty="0"/>
              <a:t>95990/95990 [==============================] - 371s 4ms/step - loss: 0.0268 - accuracy: 0.9860 - </a:t>
            </a:r>
            <a:r>
              <a:rPr lang="en-US" altLang="zh-CN" sz="1600" dirty="0" err="1"/>
              <a:t>val_loss</a:t>
            </a:r>
            <a:r>
              <a:rPr lang="en-US" altLang="zh-CN" sz="1600" dirty="0"/>
              <a:t>: 0.0225 - </a:t>
            </a:r>
            <a:r>
              <a:rPr lang="en-US" altLang="zh-CN" sz="1600" dirty="0" err="1"/>
              <a:t>val_accuracy</a:t>
            </a:r>
            <a:r>
              <a:rPr lang="en-US" altLang="zh-CN" sz="1600" dirty="0"/>
              <a:t>: 0.9882</a:t>
            </a:r>
            <a:endParaRPr lang="zh-CN" altLang="zh-CN" sz="1600" dirty="0"/>
          </a:p>
          <a:p>
            <a:pPr>
              <a:lnSpc>
                <a:spcPts val="1600"/>
              </a:lnSpc>
              <a:buNone/>
            </a:pPr>
            <a:r>
              <a:rPr lang="en-US" altLang="zh-CN" sz="1600" dirty="0"/>
              <a:t>Epoch 9/15</a:t>
            </a:r>
            <a:endParaRPr lang="zh-CN" altLang="zh-CN" sz="1600" dirty="0"/>
          </a:p>
          <a:p>
            <a:pPr>
              <a:lnSpc>
                <a:spcPts val="1600"/>
              </a:lnSpc>
              <a:buNone/>
            </a:pPr>
            <a:r>
              <a:rPr lang="en-US" altLang="zh-CN" sz="1600" dirty="0"/>
              <a:t>95990/95990 [==============================] - 371s 4ms/step - loss: 0.0250 - accuracy: 0.9866 - </a:t>
            </a:r>
            <a:r>
              <a:rPr lang="en-US" altLang="zh-CN" sz="1600" dirty="0" err="1"/>
              <a:t>val_loss</a:t>
            </a:r>
            <a:r>
              <a:rPr lang="en-US" altLang="zh-CN" sz="1600" dirty="0"/>
              <a:t>: 0.0197 - </a:t>
            </a:r>
            <a:r>
              <a:rPr lang="en-US" altLang="zh-CN" sz="1600" dirty="0" err="1"/>
              <a:t>val_accuracy</a:t>
            </a:r>
            <a:r>
              <a:rPr lang="en-US" altLang="zh-CN" sz="1600" dirty="0"/>
              <a:t>: 0.9888</a:t>
            </a:r>
            <a:endParaRPr lang="zh-CN" altLang="zh-CN" sz="1600" dirty="0"/>
          </a:p>
          <a:p>
            <a:pPr>
              <a:lnSpc>
                <a:spcPts val="1600"/>
              </a:lnSpc>
              <a:buNone/>
            </a:pPr>
            <a:r>
              <a:rPr lang="en-US" altLang="zh-CN" sz="1600" dirty="0"/>
              <a:t>Epoch 10/15</a:t>
            </a:r>
            <a:endParaRPr lang="zh-CN" altLang="zh-CN" sz="1600" dirty="0"/>
          </a:p>
          <a:p>
            <a:pPr>
              <a:lnSpc>
                <a:spcPts val="1600"/>
              </a:lnSpc>
              <a:buNone/>
            </a:pPr>
            <a:r>
              <a:rPr lang="en-US" altLang="zh-CN" sz="1600" dirty="0"/>
              <a:t>95990/95990 [==============================] - 371s 4ms/step - loss: 0.0234 - accuracy: 0.9867 - </a:t>
            </a:r>
            <a:r>
              <a:rPr lang="en-US" altLang="zh-CN" sz="1600" dirty="0" err="1"/>
              <a:t>val_loss</a:t>
            </a:r>
            <a:r>
              <a:rPr lang="en-US" altLang="zh-CN" sz="1600" dirty="0"/>
              <a:t>: 0.0205 - </a:t>
            </a:r>
            <a:r>
              <a:rPr lang="en-US" altLang="zh-CN" sz="1600" dirty="0" err="1"/>
              <a:t>val_accuracy</a:t>
            </a:r>
            <a:r>
              <a:rPr lang="en-US" altLang="zh-CN" sz="1600" dirty="0"/>
              <a:t>: 0.9888</a:t>
            </a:r>
            <a:endParaRPr lang="zh-CN" altLang="zh-CN" sz="1600" dirty="0"/>
          </a:p>
        </p:txBody>
      </p:sp>
    </p:spTree>
    <p:extLst>
      <p:ext uri="{BB962C8B-B14F-4D97-AF65-F5344CB8AC3E}">
        <p14:creationId xmlns:p14="http://schemas.microsoft.com/office/powerpoint/2010/main" val="1163036140"/>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10.5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基于</a:t>
            </a: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LSTM</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网络的分类模型</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985813" y="933445"/>
            <a:ext cx="9962492" cy="499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nSpc>
                <a:spcPts val="1600"/>
              </a:lnSpc>
              <a:buNone/>
            </a:pPr>
            <a:r>
              <a:rPr lang="en-US" altLang="zh-CN" sz="1600" dirty="0"/>
              <a:t>Epoch 11/15</a:t>
            </a:r>
            <a:endParaRPr lang="zh-CN" altLang="zh-CN" sz="1600" dirty="0"/>
          </a:p>
          <a:p>
            <a:pPr>
              <a:lnSpc>
                <a:spcPts val="1600"/>
              </a:lnSpc>
              <a:buNone/>
            </a:pPr>
            <a:r>
              <a:rPr lang="en-US" altLang="zh-CN" sz="1600" dirty="0"/>
              <a:t>95990/95990 [==============================] - 371s 4ms/step - loss: 0.0222 - accuracy: 0.9874 - </a:t>
            </a:r>
            <a:r>
              <a:rPr lang="en-US" altLang="zh-CN" sz="1600" dirty="0" err="1"/>
              <a:t>val_loss</a:t>
            </a:r>
            <a:r>
              <a:rPr lang="en-US" altLang="zh-CN" sz="1600" dirty="0"/>
              <a:t>: 0.0203 - </a:t>
            </a:r>
            <a:r>
              <a:rPr lang="en-US" altLang="zh-CN" sz="1600" dirty="0" err="1"/>
              <a:t>val_accuracy</a:t>
            </a:r>
            <a:r>
              <a:rPr lang="en-US" altLang="zh-CN" sz="1600" dirty="0"/>
              <a:t>: 0.9891</a:t>
            </a:r>
            <a:endParaRPr lang="zh-CN" altLang="zh-CN" sz="1600" dirty="0"/>
          </a:p>
          <a:p>
            <a:pPr>
              <a:lnSpc>
                <a:spcPts val="1600"/>
              </a:lnSpc>
              <a:buNone/>
            </a:pPr>
            <a:r>
              <a:rPr lang="en-US" altLang="zh-CN" sz="1600" dirty="0"/>
              <a:t>Epoch 12/15</a:t>
            </a:r>
            <a:endParaRPr lang="zh-CN" altLang="zh-CN" sz="1600" dirty="0"/>
          </a:p>
          <a:p>
            <a:pPr>
              <a:lnSpc>
                <a:spcPts val="1600"/>
              </a:lnSpc>
              <a:buNone/>
            </a:pPr>
            <a:r>
              <a:rPr lang="en-US" altLang="zh-CN" sz="1600" dirty="0"/>
              <a:t>95990/95990 [==============================] - 371s 4ms/step - loss: 0.0218 - accuracy: 0.9879 - </a:t>
            </a:r>
            <a:r>
              <a:rPr lang="en-US" altLang="zh-CN" sz="1600" dirty="0" err="1"/>
              <a:t>val_loss</a:t>
            </a:r>
            <a:r>
              <a:rPr lang="en-US" altLang="zh-CN" sz="1600" dirty="0"/>
              <a:t>: 0.0178 - </a:t>
            </a:r>
            <a:r>
              <a:rPr lang="en-US" altLang="zh-CN" sz="1600" dirty="0" err="1"/>
              <a:t>val_accuracy</a:t>
            </a:r>
            <a:r>
              <a:rPr lang="en-US" altLang="zh-CN" sz="1600" dirty="0"/>
              <a:t>: 0.9894</a:t>
            </a:r>
            <a:endParaRPr lang="zh-CN" altLang="zh-CN" sz="1600" dirty="0"/>
          </a:p>
          <a:p>
            <a:pPr>
              <a:lnSpc>
                <a:spcPts val="1600"/>
              </a:lnSpc>
              <a:buNone/>
            </a:pPr>
            <a:r>
              <a:rPr lang="en-US" altLang="zh-CN" sz="1600" dirty="0"/>
              <a:t>Epoch 13/15</a:t>
            </a:r>
            <a:endParaRPr lang="zh-CN" altLang="zh-CN" sz="1600" dirty="0"/>
          </a:p>
          <a:p>
            <a:pPr>
              <a:lnSpc>
                <a:spcPts val="1600"/>
              </a:lnSpc>
              <a:buNone/>
            </a:pPr>
            <a:r>
              <a:rPr lang="en-US" altLang="zh-CN" sz="1600" dirty="0"/>
              <a:t>95990/95990 [==============================] - 371s 4ms/step - loss: 0.0201 - accuracy: 0.9879 - </a:t>
            </a:r>
            <a:r>
              <a:rPr lang="en-US" altLang="zh-CN" sz="1600" dirty="0" err="1"/>
              <a:t>val_loss</a:t>
            </a:r>
            <a:r>
              <a:rPr lang="en-US" altLang="zh-CN" sz="1600" dirty="0"/>
              <a:t>: 0.0175 - </a:t>
            </a:r>
            <a:r>
              <a:rPr lang="en-US" altLang="zh-CN" sz="1600" dirty="0" err="1"/>
              <a:t>val_accuracy</a:t>
            </a:r>
            <a:r>
              <a:rPr lang="en-US" altLang="zh-CN" sz="1600" dirty="0"/>
              <a:t>: 0.9895</a:t>
            </a:r>
            <a:endParaRPr lang="zh-CN" altLang="zh-CN" sz="1600" dirty="0"/>
          </a:p>
          <a:p>
            <a:pPr>
              <a:lnSpc>
                <a:spcPts val="1600"/>
              </a:lnSpc>
              <a:buNone/>
            </a:pPr>
            <a:r>
              <a:rPr lang="en-US" altLang="zh-CN" sz="1600" dirty="0"/>
              <a:t>Epoch 14/15</a:t>
            </a:r>
            <a:endParaRPr lang="zh-CN" altLang="zh-CN" sz="1600" dirty="0"/>
          </a:p>
          <a:p>
            <a:pPr>
              <a:lnSpc>
                <a:spcPts val="1600"/>
              </a:lnSpc>
              <a:buNone/>
            </a:pPr>
            <a:r>
              <a:rPr lang="en-US" altLang="zh-CN" sz="1600" dirty="0"/>
              <a:t>95990/95990 [==============================] - 380s 4ms/step - loss: 0.0197 - accuracy: 0.9881 - </a:t>
            </a:r>
            <a:r>
              <a:rPr lang="en-US" altLang="zh-CN" sz="1600" dirty="0" err="1"/>
              <a:t>val_loss</a:t>
            </a:r>
            <a:r>
              <a:rPr lang="en-US" altLang="zh-CN" sz="1600" dirty="0"/>
              <a:t>: 0.0171 - </a:t>
            </a:r>
            <a:r>
              <a:rPr lang="en-US" altLang="zh-CN" sz="1600" dirty="0" err="1"/>
              <a:t>val_accuracy</a:t>
            </a:r>
            <a:r>
              <a:rPr lang="en-US" altLang="zh-CN" sz="1600" dirty="0"/>
              <a:t>: 0.9895</a:t>
            </a:r>
            <a:endParaRPr lang="zh-CN" altLang="zh-CN" sz="1600" dirty="0"/>
          </a:p>
          <a:p>
            <a:pPr>
              <a:lnSpc>
                <a:spcPts val="1600"/>
              </a:lnSpc>
              <a:buNone/>
            </a:pPr>
            <a:r>
              <a:rPr lang="en-US" altLang="zh-CN" sz="1600" dirty="0"/>
              <a:t>Epoch 15/15</a:t>
            </a:r>
            <a:endParaRPr lang="zh-CN" altLang="zh-CN" sz="1600" dirty="0"/>
          </a:p>
          <a:p>
            <a:pPr>
              <a:lnSpc>
                <a:spcPts val="1600"/>
              </a:lnSpc>
              <a:buNone/>
            </a:pPr>
            <a:r>
              <a:rPr lang="en-US" altLang="zh-CN" sz="1600" dirty="0"/>
              <a:t>95990/95990 [==============================] - 387s 4ms/step - loss: 0.0192 - accuracy: 0.9886 - </a:t>
            </a:r>
            <a:r>
              <a:rPr lang="en-US" altLang="zh-CN" sz="1600" dirty="0" err="1"/>
              <a:t>val_loss</a:t>
            </a:r>
            <a:r>
              <a:rPr lang="en-US" altLang="zh-CN" sz="1600" dirty="0"/>
              <a:t>: 0.0171 - </a:t>
            </a:r>
            <a:r>
              <a:rPr lang="en-US" altLang="zh-CN" sz="1600" dirty="0" err="1"/>
              <a:t>val_accuracy</a:t>
            </a:r>
            <a:r>
              <a:rPr lang="en-US" altLang="zh-CN" sz="1600" dirty="0"/>
              <a:t>: 0.9895</a:t>
            </a:r>
            <a:endParaRPr lang="zh-CN" altLang="zh-CN" sz="1600" dirty="0"/>
          </a:p>
          <a:p>
            <a:pPr>
              <a:lnSpc>
                <a:spcPts val="1600"/>
              </a:lnSpc>
              <a:buNone/>
            </a:pPr>
            <a:r>
              <a:rPr lang="en-US" altLang="zh-CN" sz="1600" dirty="0"/>
              <a:t> </a:t>
            </a:r>
            <a:endParaRPr lang="zh-CN" altLang="zh-CN" sz="1600" dirty="0"/>
          </a:p>
          <a:p>
            <a:pPr>
              <a:lnSpc>
                <a:spcPts val="1600"/>
              </a:lnSpc>
              <a:buNone/>
            </a:pPr>
            <a:r>
              <a:rPr lang="zh-CN" altLang="zh-CN" sz="1600" dirty="0"/>
              <a:t>通过以上输出结果，可以看出每次训练迭代的预测准确率，并且训练结束之后获得了最终模型的预测准确率。</a:t>
            </a:r>
          </a:p>
        </p:txBody>
      </p:sp>
    </p:spTree>
    <p:extLst>
      <p:ext uri="{BB962C8B-B14F-4D97-AF65-F5344CB8AC3E}">
        <p14:creationId xmlns:p14="http://schemas.microsoft.com/office/powerpoint/2010/main" val="4176787018"/>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10.5 </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基于</a:t>
            </a:r>
            <a:r>
              <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LSTM</a:t>
            </a:r>
            <a:r>
              <a:rPr kumimoji="0" lang="zh-CN" altLang="en-US"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网络的分类模型</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Part 10</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文本框 3"/>
          <p:cNvSpPr txBox="1">
            <a:spLocks noChangeArrowheads="1"/>
          </p:cNvSpPr>
          <p:nvPr/>
        </p:nvSpPr>
        <p:spPr bwMode="auto">
          <a:xfrm>
            <a:off x="665985" y="836712"/>
            <a:ext cx="10106508" cy="5277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57200">
              <a:buNone/>
            </a:pPr>
            <a:r>
              <a:rPr lang="zh-CN" altLang="zh-CN" sz="2000" dirty="0"/>
              <a:t>最后，可以利用训练好的模型进行预测。利用训练好的的模型对测试数据集进行预测，用</a:t>
            </a:r>
            <a:r>
              <a:rPr lang="en-US" altLang="zh-CN" sz="2000" dirty="0"/>
              <a:t>.evaluate()</a:t>
            </a:r>
            <a:r>
              <a:rPr lang="zh-CN" altLang="zh-CN" sz="2000" dirty="0"/>
              <a:t>方法实现，示例代码如下：</a:t>
            </a:r>
          </a:p>
          <a:p>
            <a:pPr>
              <a:buNone/>
            </a:pPr>
            <a:r>
              <a:rPr lang="en-US" altLang="zh-CN" sz="2000" dirty="0"/>
              <a:t>#</a:t>
            </a:r>
            <a:r>
              <a:rPr lang="zh-CN" altLang="zh-CN" sz="2000" dirty="0"/>
              <a:t>模型验证</a:t>
            </a:r>
          </a:p>
          <a:p>
            <a:pPr>
              <a:buNone/>
            </a:pPr>
            <a:r>
              <a:rPr lang="en-US" altLang="zh-CN" sz="2000" dirty="0" err="1"/>
              <a:t>loss,accuracy</a:t>
            </a:r>
            <a:r>
              <a:rPr lang="en-US" altLang="zh-CN" sz="2000" dirty="0"/>
              <a:t>=</a:t>
            </a:r>
            <a:r>
              <a:rPr lang="en-US" altLang="zh-CN" sz="2000" dirty="0" err="1"/>
              <a:t>model.evaluate</a:t>
            </a:r>
            <a:r>
              <a:rPr lang="en-US" altLang="zh-CN" sz="2000" dirty="0"/>
              <a:t>(</a:t>
            </a:r>
            <a:r>
              <a:rPr lang="en-US" altLang="zh-CN" sz="2000" dirty="0" err="1"/>
              <a:t>xt,yt,batch_size</a:t>
            </a:r>
            <a:r>
              <a:rPr lang="en-US" altLang="zh-CN" sz="2000" dirty="0"/>
              <a:t>=12)  # </a:t>
            </a:r>
            <a:r>
              <a:rPr lang="zh-CN" altLang="zh-CN" sz="2000" dirty="0"/>
              <a:t>测试集评估</a:t>
            </a:r>
          </a:p>
          <a:p>
            <a:pPr>
              <a:buNone/>
            </a:pPr>
            <a:r>
              <a:rPr lang="en-US" altLang="zh-CN" sz="2000" dirty="0"/>
              <a:t>print('Test </a:t>
            </a:r>
            <a:r>
              <a:rPr lang="en-US" altLang="zh-CN" sz="2000" dirty="0" err="1"/>
              <a:t>loss:',loss</a:t>
            </a:r>
            <a:r>
              <a:rPr lang="en-US" altLang="zh-CN" sz="2000" dirty="0"/>
              <a:t>)</a:t>
            </a:r>
            <a:endParaRPr lang="zh-CN" altLang="zh-CN" sz="2000" dirty="0"/>
          </a:p>
          <a:p>
            <a:pPr>
              <a:buNone/>
            </a:pPr>
            <a:r>
              <a:rPr lang="en-US" altLang="zh-CN" sz="2000" dirty="0"/>
              <a:t>print('Test accuracy:', accuracy)</a:t>
            </a:r>
            <a:endParaRPr lang="zh-CN" altLang="zh-CN" sz="2000" dirty="0"/>
          </a:p>
          <a:p>
            <a:pPr>
              <a:buNone/>
            </a:pPr>
            <a:r>
              <a:rPr lang="zh-CN" altLang="zh-CN" sz="2000" dirty="0"/>
              <a:t>执行结果如下：</a:t>
            </a:r>
          </a:p>
          <a:p>
            <a:pPr>
              <a:buNone/>
            </a:pPr>
            <a:r>
              <a:rPr lang="en-US" altLang="zh-CN" sz="2000" dirty="0"/>
              <a:t>23998/23998 [==============================] - 36s 2ms/step</a:t>
            </a:r>
            <a:endParaRPr lang="zh-CN" altLang="zh-CN" sz="2000" dirty="0"/>
          </a:p>
          <a:p>
            <a:pPr>
              <a:buNone/>
            </a:pPr>
            <a:r>
              <a:rPr lang="en-US" altLang="zh-CN" sz="2000" dirty="0"/>
              <a:t>Test loss: 0.20767155957623196</a:t>
            </a:r>
            <a:endParaRPr lang="zh-CN" altLang="zh-CN" sz="2000" dirty="0"/>
          </a:p>
          <a:p>
            <a:pPr>
              <a:buNone/>
            </a:pPr>
            <a:r>
              <a:rPr lang="en-US" altLang="zh-CN" sz="2000" dirty="0"/>
              <a:t>Test accuracy: 0.9594132900238037</a:t>
            </a:r>
            <a:endParaRPr lang="zh-CN" altLang="zh-CN" sz="2000" dirty="0"/>
          </a:p>
          <a:p>
            <a:pPr indent="457200">
              <a:buNone/>
            </a:pPr>
            <a:r>
              <a:rPr lang="zh-CN" altLang="zh-CN" sz="2000" dirty="0"/>
              <a:t>可以看出，预测的准确率为</a:t>
            </a:r>
            <a:r>
              <a:rPr lang="en-US" altLang="zh-CN" sz="2000" dirty="0"/>
              <a:t>95.9%</a:t>
            </a:r>
            <a:r>
              <a:rPr lang="zh-CN" altLang="zh-CN" sz="2000" dirty="0"/>
              <a:t>，比支持向量机效果好很多</a:t>
            </a:r>
            <a:r>
              <a:rPr lang="zh-CN" altLang="en-US" sz="2000" dirty="0"/>
              <a:t>。</a:t>
            </a:r>
            <a:endParaRPr lang="zh-CN" altLang="zh-CN" sz="2000" dirty="0"/>
          </a:p>
        </p:txBody>
      </p:sp>
    </p:spTree>
    <p:extLst>
      <p:ext uri="{BB962C8B-B14F-4D97-AF65-F5344CB8AC3E}">
        <p14:creationId xmlns:p14="http://schemas.microsoft.com/office/powerpoint/2010/main" val="1464854397"/>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10.3.1 </a:t>
            </a:r>
            <a:r>
              <a:rPr lang="zh-CN" altLang="en-US" sz="2800" dirty="0">
                <a:solidFill>
                  <a:schemeClr val="accent2"/>
                </a:solidFill>
                <a:latin typeface="微软雅黑" panose="020B0503020204020204" pitchFamily="34" charset="-122"/>
                <a:ea typeface="微软雅黑" panose="020B0503020204020204" pitchFamily="34" charset="-122"/>
              </a:rPr>
              <a:t>数据读取</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endParaRPr lang="zh-CN" altLang="en-US" dirty="0">
              <a:solidFill>
                <a:schemeClr val="accent2"/>
              </a:solidFill>
            </a:endParaRPr>
          </a:p>
        </p:txBody>
      </p:sp>
      <p:sp>
        <p:nvSpPr>
          <p:cNvPr id="17" name="文本框 3"/>
          <p:cNvSpPr txBox="1">
            <a:spLocks noChangeArrowheads="1"/>
          </p:cNvSpPr>
          <p:nvPr/>
        </p:nvSpPr>
        <p:spPr bwMode="auto">
          <a:xfrm>
            <a:off x="672393" y="1111352"/>
            <a:ext cx="10394540" cy="428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57200">
              <a:buNone/>
            </a:pPr>
            <a:r>
              <a:rPr lang="zh-CN" altLang="zh-CN" sz="2000" dirty="0"/>
              <a:t>首先，我们先了解一下原始微博文本数据，先利用</a:t>
            </a:r>
            <a:r>
              <a:rPr lang="en-US" altLang="zh-CN" sz="2000" dirty="0"/>
              <a:t>Pandas</a:t>
            </a:r>
            <a:r>
              <a:rPr lang="zh-CN" altLang="zh-CN" sz="2000" dirty="0"/>
              <a:t>包读取</a:t>
            </a:r>
            <a:r>
              <a:rPr lang="en-US" altLang="zh-CN" sz="2000" dirty="0"/>
              <a:t>csv</a:t>
            </a:r>
            <a:r>
              <a:rPr lang="zh-CN" altLang="zh-CN" sz="2000" dirty="0"/>
              <a:t>格式的文本数据，数据放在和代码同一个文件夹下面，并用</a:t>
            </a:r>
            <a:r>
              <a:rPr lang="en-US" altLang="zh-CN" sz="2000" dirty="0" err="1"/>
              <a:t>dropna</a:t>
            </a:r>
            <a:r>
              <a:rPr lang="en-US" altLang="zh-CN" sz="2000" dirty="0"/>
              <a:t>()</a:t>
            </a:r>
            <a:r>
              <a:rPr lang="zh-CN" altLang="zh-CN" sz="2000" dirty="0"/>
              <a:t>函数，去除空值，示例代码如下：</a:t>
            </a:r>
            <a:endParaRPr lang="en-US" altLang="zh-CN" sz="2000" dirty="0"/>
          </a:p>
          <a:p>
            <a:pPr>
              <a:buNone/>
            </a:pPr>
            <a:r>
              <a:rPr lang="en-US" altLang="zh-CN" sz="2000" dirty="0"/>
              <a:t>#</a:t>
            </a:r>
            <a:r>
              <a:rPr lang="zh-CN" altLang="zh-CN" sz="2000" dirty="0"/>
              <a:t>加载必要</a:t>
            </a:r>
            <a:r>
              <a:rPr lang="en-US" altLang="zh-CN" sz="2000" dirty="0"/>
              <a:t>Pandas</a:t>
            </a:r>
            <a:r>
              <a:rPr lang="zh-CN" altLang="zh-CN" sz="2000" dirty="0"/>
              <a:t>的模块</a:t>
            </a:r>
          </a:p>
          <a:p>
            <a:pPr>
              <a:buNone/>
            </a:pPr>
            <a:r>
              <a:rPr lang="en-US" altLang="zh-CN" sz="2000" dirty="0"/>
              <a:t>import pandas as pd</a:t>
            </a:r>
            <a:endParaRPr lang="zh-CN" altLang="zh-CN" sz="2000" dirty="0"/>
          </a:p>
          <a:p>
            <a:pPr>
              <a:buNone/>
            </a:pPr>
            <a:r>
              <a:rPr lang="en-US" altLang="zh-CN" sz="2000" dirty="0"/>
              <a:t># </a:t>
            </a:r>
            <a:r>
              <a:rPr lang="zh-CN" altLang="zh-CN" sz="2000" dirty="0"/>
              <a:t>读取文本数据</a:t>
            </a:r>
          </a:p>
          <a:p>
            <a:pPr>
              <a:buNone/>
            </a:pPr>
            <a:r>
              <a:rPr lang="en-US" altLang="zh-CN" sz="2000" dirty="0"/>
              <a:t>data = </a:t>
            </a:r>
            <a:r>
              <a:rPr lang="en-US" altLang="zh-CN" sz="2000" dirty="0" err="1"/>
              <a:t>pd.read_csv</a:t>
            </a:r>
            <a:r>
              <a:rPr lang="en-US" altLang="zh-CN" sz="2000" dirty="0"/>
              <a:t>('weibo_senti_100k.csv')</a:t>
            </a:r>
            <a:endParaRPr lang="zh-CN" altLang="zh-CN" sz="2000" dirty="0"/>
          </a:p>
          <a:p>
            <a:pPr>
              <a:buNone/>
            </a:pPr>
            <a:r>
              <a:rPr lang="en-US" altLang="zh-CN" sz="2000" dirty="0"/>
              <a:t>data = </a:t>
            </a:r>
            <a:r>
              <a:rPr lang="en-US" altLang="zh-CN" sz="2000" dirty="0" err="1"/>
              <a:t>data.dropna</a:t>
            </a:r>
            <a:r>
              <a:rPr lang="en-US" altLang="zh-CN" sz="2000" dirty="0"/>
              <a:t>()   #</a:t>
            </a:r>
            <a:r>
              <a:rPr lang="zh-CN" altLang="zh-CN" sz="2000" dirty="0"/>
              <a:t>去掉数据集的空值</a:t>
            </a:r>
          </a:p>
          <a:p>
            <a:pPr>
              <a:buNone/>
            </a:pPr>
            <a:r>
              <a:rPr lang="en-US" altLang="zh-CN" sz="2000" dirty="0" err="1"/>
              <a:t>data.shape</a:t>
            </a:r>
            <a:r>
              <a:rPr lang="en-US" altLang="zh-CN" sz="2000" dirty="0"/>
              <a:t>  #</a:t>
            </a:r>
            <a:r>
              <a:rPr lang="zh-CN" altLang="zh-CN" sz="2000" dirty="0"/>
              <a:t>输出数据结构</a:t>
            </a:r>
          </a:p>
          <a:p>
            <a:pPr>
              <a:buNone/>
            </a:pPr>
            <a:r>
              <a:rPr lang="en-US" altLang="zh-CN" sz="2000" dirty="0" err="1"/>
              <a:t>data.head</a:t>
            </a:r>
            <a:r>
              <a:rPr lang="en-US" altLang="zh-CN" sz="2000" dirty="0"/>
              <a:t>()   # </a:t>
            </a:r>
            <a:r>
              <a:rPr lang="zh-CN" altLang="zh-CN" sz="2000" dirty="0"/>
              <a:t>输出文本数据集的前</a:t>
            </a:r>
            <a:r>
              <a:rPr lang="en-US" altLang="zh-CN" sz="2000" dirty="0"/>
              <a:t>5</a:t>
            </a:r>
            <a:r>
              <a:rPr lang="zh-CN" altLang="zh-CN" sz="2000" dirty="0"/>
              <a:t>行</a:t>
            </a:r>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5042228" cy="951865"/>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10.3.1</a:t>
            </a:r>
            <a:r>
              <a:rPr lang="zh-CN" altLang="en-US" sz="2800" dirty="0">
                <a:solidFill>
                  <a:schemeClr val="accent2"/>
                </a:solidFill>
                <a:latin typeface="微软雅黑" panose="020B0503020204020204" pitchFamily="34" charset="-122"/>
                <a:ea typeface="微软雅黑" panose="020B0503020204020204" pitchFamily="34" charset="-122"/>
              </a:rPr>
              <a:t>数据读取</a:t>
            </a:r>
          </a:p>
          <a:p>
            <a:endParaRPr lang="zh-CN" altLang="en-US" sz="2800" dirty="0">
              <a:solidFill>
                <a:schemeClr val="accent2"/>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42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zh-CN" altLang="zh-CN" sz="2000" dirty="0"/>
              <a:t>执行结果如图</a:t>
            </a:r>
            <a:r>
              <a:rPr lang="en-US" altLang="zh-CN" sz="2000" dirty="0"/>
              <a:t>10-2</a:t>
            </a:r>
            <a:r>
              <a:rPr lang="zh-CN" altLang="zh-CN" sz="2000" dirty="0"/>
              <a:t>所示。</a:t>
            </a:r>
          </a:p>
        </p:txBody>
      </p:sp>
      <p:sp>
        <p:nvSpPr>
          <p:cNvPr id="9" name="文本框 3">
            <a:extLst>
              <a:ext uri="{FF2B5EF4-FFF2-40B4-BE49-F238E27FC236}">
                <a16:creationId xmlns:a16="http://schemas.microsoft.com/office/drawing/2014/main" id="{97D3E8E7-244F-49A7-B676-3F3F5B425876}"/>
              </a:ext>
            </a:extLst>
          </p:cNvPr>
          <p:cNvSpPr txBox="1">
            <a:spLocks noChangeArrowheads="1"/>
          </p:cNvSpPr>
          <p:nvPr/>
        </p:nvSpPr>
        <p:spPr bwMode="auto">
          <a:xfrm>
            <a:off x="4664167" y="5031173"/>
            <a:ext cx="3168352" cy="49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lgn="ctr">
              <a:buNone/>
            </a:pPr>
            <a:r>
              <a:rPr lang="zh-CN" altLang="zh-CN" dirty="0"/>
              <a:t>图</a:t>
            </a:r>
            <a:r>
              <a:rPr lang="en-US" altLang="zh-CN" dirty="0"/>
              <a:t>10-2</a:t>
            </a:r>
            <a:endParaRPr lang="zh-CN" altLang="zh-CN" dirty="0"/>
          </a:p>
        </p:txBody>
      </p:sp>
      <p:sp>
        <p:nvSpPr>
          <p:cNvPr id="10" name="文本框 3">
            <a:extLst>
              <a:ext uri="{FF2B5EF4-FFF2-40B4-BE49-F238E27FC236}">
                <a16:creationId xmlns:a16="http://schemas.microsoft.com/office/drawing/2014/main" id="{BCAACD39-534E-42FB-9555-A83AA9F0CB12}"/>
              </a:ext>
            </a:extLst>
          </p:cNvPr>
          <p:cNvSpPr txBox="1">
            <a:spLocks noChangeArrowheads="1"/>
          </p:cNvSpPr>
          <p:nvPr/>
        </p:nvSpPr>
        <p:spPr bwMode="auto">
          <a:xfrm>
            <a:off x="665985" y="5528489"/>
            <a:ext cx="10040599" cy="1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57200">
              <a:buNone/>
            </a:pPr>
            <a:r>
              <a:rPr lang="zh-CN" altLang="zh-CN" sz="2000" dirty="0"/>
              <a:t>由以上结果可以看出，处理后的微博文本数据总量是</a:t>
            </a:r>
            <a:r>
              <a:rPr lang="en-US" altLang="zh-CN" sz="2000" dirty="0"/>
              <a:t>119988</a:t>
            </a:r>
            <a:r>
              <a:rPr lang="zh-CN" altLang="zh-CN" sz="2000" dirty="0"/>
              <a:t>条记录，</a:t>
            </a:r>
            <a:r>
              <a:rPr lang="en-US" altLang="zh-CN" sz="2000" dirty="0"/>
              <a:t>label</a:t>
            </a:r>
            <a:r>
              <a:rPr lang="zh-CN" altLang="zh-CN" sz="2000" dirty="0"/>
              <a:t>列的</a:t>
            </a:r>
            <a:r>
              <a:rPr lang="en-US" altLang="zh-CN" sz="2000" dirty="0"/>
              <a:t>1</a:t>
            </a:r>
            <a:r>
              <a:rPr lang="zh-CN" altLang="zh-CN" sz="2000" dirty="0"/>
              <a:t>表示正向评论，</a:t>
            </a:r>
            <a:r>
              <a:rPr lang="en-US" altLang="zh-CN" sz="2000" dirty="0"/>
              <a:t>0</a:t>
            </a:r>
            <a:r>
              <a:rPr lang="zh-CN" altLang="zh-CN" sz="2000" dirty="0"/>
              <a:t>表示负面评论。微博文本里即有中文、英文，还有数字、符号还有各种各样的表情等等，因此有接下来的处理。</a:t>
            </a:r>
          </a:p>
        </p:txBody>
      </p:sp>
      <p:pic>
        <p:nvPicPr>
          <p:cNvPr id="11266" name="图片 893">
            <a:extLst>
              <a:ext uri="{FF2B5EF4-FFF2-40B4-BE49-F238E27FC236}">
                <a16:creationId xmlns:a16="http://schemas.microsoft.com/office/drawing/2014/main" id="{A9E7FC19-D697-4E58-BFF8-1ADBCBB67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999" y="1266573"/>
            <a:ext cx="10160688" cy="376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3"/>
            <a:ext cx="7344816" cy="523214"/>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10.3.2 </a:t>
            </a:r>
            <a:r>
              <a:rPr lang="zh-CN" altLang="en-US" sz="2800" dirty="0">
                <a:solidFill>
                  <a:schemeClr val="accent2"/>
                </a:solidFill>
                <a:latin typeface="微软雅黑" panose="020B0503020204020204" pitchFamily="34" charset="-122"/>
                <a:ea typeface="微软雅黑" panose="020B0503020204020204" pitchFamily="34" charset="-122"/>
              </a:rPr>
              <a:t>分词</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489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indent="457200">
              <a:buNone/>
            </a:pPr>
            <a:r>
              <a:rPr lang="zh-CN" altLang="zh-CN" sz="2000" dirty="0"/>
              <a:t>原始微博文本数据已经准备好，接下来对文本内容进行分词处理。分词顾名思义就是将一句话或一段话划分成一个个独立的词，目前有大量用于分词的工具，如</a:t>
            </a:r>
            <a:r>
              <a:rPr lang="en-US" altLang="zh-CN" sz="2000" dirty="0" err="1"/>
              <a:t>jiaba</a:t>
            </a:r>
            <a:r>
              <a:rPr lang="zh-CN" altLang="zh-CN" sz="2000" dirty="0"/>
              <a:t>、</a:t>
            </a:r>
            <a:r>
              <a:rPr lang="en-US" altLang="zh-CN" sz="2000" dirty="0" err="1"/>
              <a:t>nltk</a:t>
            </a:r>
            <a:r>
              <a:rPr lang="zh-CN" altLang="zh-CN" sz="2000" dirty="0"/>
              <a:t>、</a:t>
            </a:r>
            <a:r>
              <a:rPr lang="en-US" altLang="zh-CN" sz="2000" dirty="0" err="1"/>
              <a:t>thulac</a:t>
            </a:r>
            <a:r>
              <a:rPr lang="zh-CN" altLang="zh-CN" sz="2000" dirty="0"/>
              <a:t>和</a:t>
            </a:r>
            <a:r>
              <a:rPr lang="en-US" altLang="zh-CN" sz="2000" dirty="0" err="1"/>
              <a:t>pynlpir</a:t>
            </a:r>
            <a:r>
              <a:rPr lang="zh-CN" altLang="zh-CN" sz="2000" dirty="0"/>
              <a:t>等，对于目前中文来说</a:t>
            </a:r>
            <a:r>
              <a:rPr lang="en-US" altLang="zh-CN" sz="2000" dirty="0" err="1"/>
              <a:t>jieba</a:t>
            </a:r>
            <a:r>
              <a:rPr lang="zh-CN" altLang="zh-CN" sz="2000" dirty="0"/>
              <a:t>分词效果是比较好的，因此本文使用</a:t>
            </a:r>
            <a:r>
              <a:rPr lang="en-US" altLang="zh-CN" sz="2000" dirty="0"/>
              <a:t>Python</a:t>
            </a:r>
            <a:r>
              <a:rPr lang="zh-CN" altLang="zh-CN" sz="2000" dirty="0"/>
              <a:t>中的</a:t>
            </a:r>
            <a:r>
              <a:rPr lang="en-US" altLang="zh-CN" sz="2000" dirty="0" err="1"/>
              <a:t>jiaba</a:t>
            </a:r>
            <a:r>
              <a:rPr lang="zh-CN" altLang="zh-CN" sz="2000" dirty="0"/>
              <a:t>库对样本数据进行分词处理，利用</a:t>
            </a:r>
            <a:r>
              <a:rPr lang="en-US" altLang="zh-CN" sz="2000" dirty="0"/>
              <a:t>.cut()</a:t>
            </a:r>
            <a:r>
              <a:rPr lang="zh-CN" altLang="zh-CN" sz="2000" dirty="0"/>
              <a:t>函数实现。</a:t>
            </a:r>
          </a:p>
          <a:p>
            <a:pPr>
              <a:buNone/>
            </a:pPr>
            <a:r>
              <a:rPr lang="zh-CN" altLang="zh-CN" sz="2000" dirty="0"/>
              <a:t>由于</a:t>
            </a:r>
            <a:r>
              <a:rPr lang="en-US" altLang="zh-CN" sz="2000" dirty="0"/>
              <a:t>Anaconda</a:t>
            </a:r>
            <a:r>
              <a:rPr lang="zh-CN" altLang="zh-CN" sz="2000" dirty="0"/>
              <a:t>没有集成</a:t>
            </a:r>
            <a:r>
              <a:rPr lang="en-US" altLang="zh-CN" sz="2000" dirty="0" err="1"/>
              <a:t>Jieba</a:t>
            </a:r>
            <a:r>
              <a:rPr lang="zh-CN" altLang="zh-CN" sz="2000" dirty="0"/>
              <a:t>分词库，因此需要安装这个分词库，步骤如下：</a:t>
            </a:r>
          </a:p>
          <a:p>
            <a:pPr>
              <a:buNone/>
            </a:pPr>
            <a:r>
              <a:rPr lang="zh-CN" altLang="zh-CN" sz="2000" dirty="0"/>
              <a:t>（</a:t>
            </a:r>
            <a:r>
              <a:rPr lang="en-US" altLang="zh-CN" sz="2000" dirty="0"/>
              <a:t>1</a:t>
            </a:r>
            <a:r>
              <a:rPr lang="zh-CN" altLang="zh-CN" sz="2000" dirty="0"/>
              <a:t>）打开</a:t>
            </a:r>
            <a:r>
              <a:rPr lang="en-US" altLang="zh-CN" sz="2000" dirty="0"/>
              <a:t>Anaconda Prompt</a:t>
            </a:r>
            <a:r>
              <a:rPr lang="zh-CN" altLang="zh-CN" sz="2000" dirty="0"/>
              <a:t>，开始菜单—</a:t>
            </a:r>
            <a:r>
              <a:rPr lang="en-US" altLang="zh-CN" sz="2000" dirty="0"/>
              <a:t>&gt;Anaconda3</a:t>
            </a:r>
            <a:r>
              <a:rPr lang="zh-CN" altLang="zh-CN" sz="2000" dirty="0"/>
              <a:t>—</a:t>
            </a:r>
            <a:r>
              <a:rPr lang="en-US" altLang="zh-CN" sz="2000" dirty="0"/>
              <a:t>&gt;Anaconda Prompt</a:t>
            </a:r>
            <a:r>
              <a:rPr lang="zh-CN" altLang="zh-CN" sz="2000" dirty="0"/>
              <a:t>，由于</a:t>
            </a:r>
            <a:r>
              <a:rPr lang="en-US" altLang="zh-CN" sz="2000" dirty="0" err="1"/>
              <a:t>jieba</a:t>
            </a:r>
            <a:r>
              <a:rPr lang="zh-CN" altLang="zh-CN" sz="2000" dirty="0"/>
              <a:t>库官方下载库有可能会很慢，故可以改用下面的仓库镜像，示例代码如下：</a:t>
            </a:r>
          </a:p>
          <a:p>
            <a:pPr>
              <a:buNone/>
            </a:pPr>
            <a:r>
              <a:rPr lang="en-US" altLang="zh-CN" sz="2000" dirty="0"/>
              <a:t>#conda</a:t>
            </a:r>
            <a:r>
              <a:rPr lang="zh-CN" altLang="zh-CN" sz="2000" dirty="0"/>
              <a:t>命令设置增加</a:t>
            </a:r>
            <a:r>
              <a:rPr lang="en-US" altLang="zh-CN" sz="2000" dirty="0"/>
              <a:t>channels</a:t>
            </a:r>
            <a:r>
              <a:rPr lang="zh-CN" altLang="zh-CN" sz="2000" dirty="0"/>
              <a:t>地址，输入清华大学仓库镜像</a:t>
            </a:r>
          </a:p>
          <a:p>
            <a:pPr>
              <a:buNone/>
            </a:pPr>
            <a:r>
              <a:rPr lang="en-US" altLang="zh-CN" sz="2000" dirty="0" err="1"/>
              <a:t>conda</a:t>
            </a:r>
            <a:r>
              <a:rPr lang="en-US" altLang="zh-CN" sz="2000" dirty="0"/>
              <a:t> config --add channels </a:t>
            </a:r>
            <a:r>
              <a:rPr lang="en-US" altLang="zh-CN" sz="2000" dirty="0">
                <a:hlinkClick r:id="rId3"/>
              </a:rPr>
              <a:t>https://mirrors.tuna.tsinghua.edu.cn/anaconda/pkgs/free/</a:t>
            </a:r>
            <a:r>
              <a:rPr lang="en-US" altLang="zh-CN" sz="2000" dirty="0"/>
              <a:t>   </a:t>
            </a:r>
            <a:endParaRPr lang="zh-CN" altLang="zh-CN" sz="2000" dirty="0"/>
          </a:p>
          <a:p>
            <a:pPr>
              <a:buNone/>
            </a:pPr>
            <a:r>
              <a:rPr lang="en-US" altLang="zh-CN" sz="2000" dirty="0"/>
              <a:t>#</a:t>
            </a:r>
            <a:r>
              <a:rPr lang="zh-CN" altLang="zh-CN" sz="2000" dirty="0"/>
              <a:t>使上面的网址设置生效</a:t>
            </a:r>
          </a:p>
          <a:p>
            <a:pPr>
              <a:buNone/>
            </a:pPr>
            <a:r>
              <a:rPr lang="en-US" altLang="zh-CN" sz="2000" dirty="0" err="1"/>
              <a:t>conda</a:t>
            </a:r>
            <a:r>
              <a:rPr lang="en-US" altLang="zh-CN" sz="2000" dirty="0"/>
              <a:t> config --set </a:t>
            </a:r>
            <a:r>
              <a:rPr lang="en-US" altLang="zh-CN" sz="2000" dirty="0" err="1"/>
              <a:t>show_channel_urls</a:t>
            </a:r>
            <a:r>
              <a:rPr lang="en-US" altLang="zh-CN" sz="2000" dirty="0"/>
              <a:t> yes</a:t>
            </a:r>
            <a:endParaRPr lang="zh-CN" altLang="zh-CN" sz="2000" dirty="0"/>
          </a:p>
        </p:txBody>
      </p:sp>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30765" y="44625"/>
            <a:ext cx="1011143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10.3.2 </a:t>
            </a:r>
            <a:r>
              <a:rPr lang="zh-CN" altLang="en-US" sz="2800" dirty="0">
                <a:solidFill>
                  <a:schemeClr val="accent2"/>
                </a:solidFill>
                <a:latin typeface="微软雅黑" panose="020B0503020204020204" pitchFamily="34" charset="-122"/>
                <a:ea typeface="微软雅黑" panose="020B0503020204020204" pitchFamily="34" charset="-122"/>
              </a:rPr>
              <a:t>分词</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a:t>
            </a:r>
            <a:r>
              <a:rPr lang="en-US" altLang="zh-CN" dirty="0">
                <a:solidFill>
                  <a:schemeClr val="accent2"/>
                </a:solidFill>
              </a:rPr>
              <a:t> 10</a:t>
            </a:r>
            <a:endParaRPr lang="zh-CN" altLang="en-US" dirty="0">
              <a:solidFill>
                <a:schemeClr val="accent2"/>
              </a:solidFill>
            </a:endParaRPr>
          </a:p>
        </p:txBody>
      </p:sp>
      <p:sp>
        <p:nvSpPr>
          <p:cNvPr id="18" name="文本框 7"/>
          <p:cNvSpPr txBox="1">
            <a:spLocks noChangeArrowheads="1"/>
          </p:cNvSpPr>
          <p:nvPr/>
        </p:nvSpPr>
        <p:spPr bwMode="auto">
          <a:xfrm>
            <a:off x="672393" y="620688"/>
            <a:ext cx="8666348" cy="42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zh-CN" altLang="zh-CN" sz="2000" dirty="0"/>
              <a:t>执行结果如图</a:t>
            </a:r>
            <a:r>
              <a:rPr lang="en-US" altLang="zh-CN" sz="2000" dirty="0"/>
              <a:t>10-3</a:t>
            </a:r>
            <a:r>
              <a:rPr lang="zh-CN" altLang="zh-CN" sz="2000" dirty="0"/>
              <a:t>所示。</a:t>
            </a:r>
          </a:p>
        </p:txBody>
      </p:sp>
      <p:sp>
        <p:nvSpPr>
          <p:cNvPr id="4" name="TextBox 3"/>
          <p:cNvSpPr txBox="1"/>
          <p:nvPr/>
        </p:nvSpPr>
        <p:spPr>
          <a:xfrm>
            <a:off x="3290069" y="5775647"/>
            <a:ext cx="4536504" cy="338554"/>
          </a:xfrm>
          <a:prstGeom prst="rect">
            <a:avLst/>
          </a:prstGeom>
          <a:noFill/>
        </p:spPr>
        <p:txBody>
          <a:bodyPr wrap="square" rtlCol="0">
            <a:spAutoFit/>
          </a:bodyPr>
          <a:lstStyle/>
          <a:p>
            <a:pPr indent="127000" algn="ctr"/>
            <a:r>
              <a:rPr kumimoji="1" lang="zh-CN" altLang="zh-CN" sz="1600" dirty="0">
                <a:solidFill>
                  <a:srgbClr val="595959"/>
                </a:solidFill>
                <a:ea typeface="微软雅黑" panose="020B0503020204020204" pitchFamily="34" charset="-122"/>
              </a:rPr>
              <a:t>图</a:t>
            </a:r>
            <a:r>
              <a:rPr kumimoji="1" lang="en-US" altLang="zh-CN" sz="1600" dirty="0">
                <a:solidFill>
                  <a:srgbClr val="595959"/>
                </a:solidFill>
                <a:ea typeface="微软雅黑" panose="020B0503020204020204" pitchFamily="34" charset="-122"/>
              </a:rPr>
              <a:t>10 -3</a:t>
            </a:r>
            <a:endParaRPr kumimoji="1" lang="zh-CN" altLang="zh-CN" sz="1600" dirty="0">
              <a:solidFill>
                <a:srgbClr val="595959"/>
              </a:solidFill>
              <a:ea typeface="微软雅黑" panose="020B0503020204020204" pitchFamily="34" charset="-122"/>
            </a:endParaRPr>
          </a:p>
        </p:txBody>
      </p:sp>
      <p:pic>
        <p:nvPicPr>
          <p:cNvPr id="3075" name="图片 894">
            <a:extLst>
              <a:ext uri="{FF2B5EF4-FFF2-40B4-BE49-F238E27FC236}">
                <a16:creationId xmlns:a16="http://schemas.microsoft.com/office/drawing/2014/main" id="{A858EE59-45E4-48D2-952F-97752F6EC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25" y="1208609"/>
            <a:ext cx="7416824" cy="430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10.3.2 </a:t>
            </a:r>
            <a:r>
              <a:rPr lang="zh-CN" altLang="en-US" sz="2800" dirty="0">
                <a:solidFill>
                  <a:schemeClr val="accent2"/>
                </a:solidFill>
                <a:latin typeface="微软雅黑" panose="020B0503020204020204" pitchFamily="34" charset="-122"/>
                <a:ea typeface="微软雅黑" panose="020B0503020204020204" pitchFamily="34" charset="-122"/>
              </a:rPr>
              <a:t>分词</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1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zh-CN" altLang="zh-CN" sz="2000" dirty="0"/>
              <a:t>（</a:t>
            </a:r>
            <a:r>
              <a:rPr lang="en-US" altLang="zh-CN" sz="2000" dirty="0"/>
              <a:t>2</a:t>
            </a:r>
            <a:r>
              <a:rPr lang="zh-CN" altLang="zh-CN" sz="2000" dirty="0"/>
              <a:t>）激活在第</a:t>
            </a:r>
            <a:r>
              <a:rPr lang="en-US" altLang="zh-CN" sz="2000" dirty="0"/>
              <a:t>6</a:t>
            </a:r>
            <a:r>
              <a:rPr lang="zh-CN" altLang="zh-CN" sz="2000" dirty="0"/>
              <a:t>章介绍的</a:t>
            </a:r>
            <a:r>
              <a:rPr lang="en-US" altLang="zh-CN" sz="2000" dirty="0" err="1"/>
              <a:t>tensorflow</a:t>
            </a:r>
            <a:r>
              <a:rPr lang="zh-CN" altLang="zh-CN" sz="2000" dirty="0"/>
              <a:t>环境，开始菜单—</a:t>
            </a:r>
            <a:r>
              <a:rPr lang="en-US" altLang="zh-CN" sz="2000" dirty="0"/>
              <a:t>&gt;Anaconda3</a:t>
            </a:r>
            <a:r>
              <a:rPr lang="zh-CN" altLang="zh-CN" sz="2000" dirty="0"/>
              <a:t>—</a:t>
            </a:r>
            <a:r>
              <a:rPr lang="en-US" altLang="zh-CN" sz="2000" dirty="0"/>
              <a:t>&gt;Anaconda Prompt</a:t>
            </a:r>
            <a:r>
              <a:rPr lang="zh-CN" altLang="zh-CN" sz="2000" dirty="0"/>
              <a:t>，输入代码：</a:t>
            </a:r>
            <a:r>
              <a:rPr lang="en-US" altLang="zh-CN" sz="2000" dirty="0"/>
              <a:t>activate </a:t>
            </a:r>
            <a:r>
              <a:rPr lang="en-US" altLang="zh-CN" sz="2000" dirty="0" err="1"/>
              <a:t>tensorflow</a:t>
            </a:r>
            <a:r>
              <a:rPr lang="zh-CN" altLang="zh-CN" sz="2000" dirty="0"/>
              <a:t>，激活上面步骤建立的</a:t>
            </a:r>
            <a:r>
              <a:rPr lang="en-US" altLang="zh-CN" sz="2000" dirty="0" err="1"/>
              <a:t>tensorflow</a:t>
            </a:r>
            <a:r>
              <a:rPr lang="zh-CN" altLang="zh-CN" sz="2000" dirty="0"/>
              <a:t>环境。注：当不使用</a:t>
            </a:r>
            <a:r>
              <a:rPr lang="en-US" altLang="zh-CN" sz="2000" dirty="0" err="1"/>
              <a:t>tensorflow</a:t>
            </a:r>
            <a:r>
              <a:rPr lang="zh-CN" altLang="zh-CN" sz="2000" dirty="0"/>
              <a:t>时，关闭</a:t>
            </a:r>
            <a:r>
              <a:rPr lang="en-US" altLang="zh-CN" sz="2000" dirty="0" err="1"/>
              <a:t>tensorflow</a:t>
            </a:r>
            <a:r>
              <a:rPr lang="zh-CN" altLang="zh-CN" sz="2000" dirty="0"/>
              <a:t>环境，命令为：</a:t>
            </a:r>
            <a:r>
              <a:rPr lang="en-US" altLang="zh-CN" sz="2000" dirty="0"/>
              <a:t>deactivate</a:t>
            </a:r>
            <a:r>
              <a:rPr lang="zh-CN" altLang="zh-CN" sz="2000" dirty="0"/>
              <a:t>。如图</a:t>
            </a:r>
            <a:r>
              <a:rPr lang="en-US" altLang="zh-CN" sz="2000" dirty="0"/>
              <a:t>10-4</a:t>
            </a:r>
            <a:r>
              <a:rPr lang="zh-CN" altLang="zh-CN" sz="2000" dirty="0"/>
              <a:t>所示。</a:t>
            </a:r>
          </a:p>
        </p:txBody>
      </p:sp>
      <p:sp>
        <p:nvSpPr>
          <p:cNvPr id="8" name="文本框 7">
            <a:extLst>
              <a:ext uri="{FF2B5EF4-FFF2-40B4-BE49-F238E27FC236}">
                <a16:creationId xmlns:a16="http://schemas.microsoft.com/office/drawing/2014/main" id="{27AF5466-621C-415B-BC89-56411188BC60}"/>
              </a:ext>
            </a:extLst>
          </p:cNvPr>
          <p:cNvSpPr txBox="1"/>
          <p:nvPr/>
        </p:nvSpPr>
        <p:spPr>
          <a:xfrm>
            <a:off x="2939148" y="6396335"/>
            <a:ext cx="6098720" cy="307777"/>
          </a:xfrm>
          <a:prstGeom prst="rect">
            <a:avLst/>
          </a:prstGeom>
          <a:noFill/>
        </p:spPr>
        <p:txBody>
          <a:bodyPr wrap="square">
            <a:spAutoFit/>
          </a:bodyPr>
          <a:lstStyle/>
          <a:p>
            <a:pPr indent="127000" algn="ctr"/>
            <a:r>
              <a:rPr kumimoji="1" lang="zh-CN" altLang="zh-CN" sz="1400" dirty="0">
                <a:solidFill>
                  <a:srgbClr val="595959"/>
                </a:solidFill>
                <a:ea typeface="微软雅黑" panose="020B0503020204020204" pitchFamily="34" charset="-122"/>
              </a:rPr>
              <a:t>图</a:t>
            </a:r>
            <a:r>
              <a:rPr kumimoji="1" lang="en-US" altLang="zh-CN" sz="1400" dirty="0">
                <a:solidFill>
                  <a:srgbClr val="595959"/>
                </a:solidFill>
                <a:ea typeface="微软雅黑" panose="020B0503020204020204" pitchFamily="34" charset="-122"/>
              </a:rPr>
              <a:t>10-4</a:t>
            </a:r>
            <a:endParaRPr kumimoji="1" lang="zh-CN" altLang="zh-CN" sz="1400" dirty="0">
              <a:solidFill>
                <a:srgbClr val="595959"/>
              </a:solidFill>
              <a:ea typeface="微软雅黑" panose="020B0503020204020204" pitchFamily="34" charset="-122"/>
            </a:endParaRPr>
          </a:p>
        </p:txBody>
      </p:sp>
      <p:pic>
        <p:nvPicPr>
          <p:cNvPr id="12290" name="图片 895">
            <a:extLst>
              <a:ext uri="{FF2B5EF4-FFF2-40B4-BE49-F238E27FC236}">
                <a16:creationId xmlns:a16="http://schemas.microsoft.com/office/drawing/2014/main" id="{58DB9C97-B225-46AF-90BE-654AED6C07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933" y="1981804"/>
            <a:ext cx="7835462" cy="425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345853" y="44624"/>
            <a:ext cx="8352928" cy="520700"/>
          </a:xfrm>
          <a:prstGeom prst="rect">
            <a:avLst/>
          </a:prstGeom>
          <a:noFill/>
        </p:spPr>
        <p:txBody>
          <a:bodyPr wrap="square" lIns="91434" tIns="45717" rIns="91434" bIns="45717"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800" dirty="0">
                <a:solidFill>
                  <a:schemeClr val="accent2"/>
                </a:solidFill>
                <a:latin typeface="微软雅黑" panose="020B0503020204020204" pitchFamily="34" charset="-122"/>
                <a:ea typeface="微软雅黑" panose="020B0503020204020204" pitchFamily="34" charset="-122"/>
              </a:rPr>
              <a:t>10.3.2 </a:t>
            </a:r>
            <a:r>
              <a:rPr lang="zh-CN" altLang="en-US" sz="2800" dirty="0">
                <a:solidFill>
                  <a:schemeClr val="accent2"/>
                </a:solidFill>
                <a:latin typeface="微软雅黑" panose="020B0503020204020204" pitchFamily="34" charset="-122"/>
                <a:ea typeface="微软雅黑" panose="020B0503020204020204" pitchFamily="34" charset="-122"/>
              </a:rPr>
              <a:t>分词</a:t>
            </a:r>
          </a:p>
        </p:txBody>
      </p:sp>
      <p:sp>
        <p:nvSpPr>
          <p:cNvPr id="56" name="TextBox 55"/>
          <p:cNvSpPr txBox="1"/>
          <p:nvPr/>
        </p:nvSpPr>
        <p:spPr>
          <a:xfrm>
            <a:off x="140263" y="106179"/>
            <a:ext cx="1064260" cy="397510"/>
          </a:xfrm>
          <a:prstGeom prst="rect">
            <a:avLst/>
          </a:prstGeom>
          <a:noFill/>
        </p:spPr>
        <p:txBody>
          <a:bodyPr wrap="square" lIns="91434" tIns="45717" rIns="91434" bIns="45717" rtlCol="0">
            <a:spAutoFit/>
          </a:bodyPr>
          <a:lstStyle/>
          <a:p>
            <a:pPr algn="r"/>
            <a:r>
              <a:rPr lang="en-US" altLang="zh-CN" sz="2000" dirty="0">
                <a:solidFill>
                  <a:schemeClr val="accent2"/>
                </a:solidFill>
              </a:rPr>
              <a:t>Part 10</a:t>
            </a:r>
            <a:r>
              <a:rPr lang="en-US" altLang="zh-CN" dirty="0">
                <a:solidFill>
                  <a:schemeClr val="accent2"/>
                </a:solidFill>
              </a:rPr>
              <a:t> </a:t>
            </a:r>
            <a:endParaRPr lang="zh-CN" altLang="en-US" dirty="0">
              <a:solidFill>
                <a:schemeClr val="accent2"/>
              </a:solidFill>
            </a:endParaRPr>
          </a:p>
        </p:txBody>
      </p:sp>
      <p:sp>
        <p:nvSpPr>
          <p:cNvPr id="17" name="文本框 3"/>
          <p:cNvSpPr txBox="1">
            <a:spLocks noChangeArrowheads="1"/>
          </p:cNvSpPr>
          <p:nvPr/>
        </p:nvSpPr>
        <p:spPr bwMode="auto">
          <a:xfrm>
            <a:off x="665985" y="836712"/>
            <a:ext cx="10106508" cy="79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Font typeface="Arial" panose="020B0604020202020204" pitchFamily="34" charset="0"/>
              <a:buChar char="•"/>
              <a:defRPr kumimoji="1" sz="2400">
                <a:solidFill>
                  <a:srgbClr val="595959"/>
                </a:solidFill>
                <a:latin typeface="Arial" panose="020B0604020202020204" pitchFamily="34" charset="0"/>
                <a:ea typeface="微软雅黑" panose="020B0503020204020204" pitchFamily="34" charset="-122"/>
              </a:defRPr>
            </a:lvl1pPr>
            <a:lvl2pPr marL="742950" indent="-285750">
              <a:lnSpc>
                <a:spcPct val="120000"/>
              </a:lnSpc>
              <a:spcBef>
                <a:spcPts val="500"/>
              </a:spcBef>
              <a:buFont typeface="Arial" panose="020B0604020202020204" pitchFamily="34" charset="0"/>
              <a:buChar char="•"/>
              <a:defRPr kumimoji="1" sz="2000">
                <a:solidFill>
                  <a:srgbClr val="595959"/>
                </a:solidFill>
                <a:latin typeface="Arial" panose="020B0604020202020204" pitchFamily="34" charset="0"/>
                <a:ea typeface="微软雅黑" panose="020B0503020204020204" pitchFamily="34" charset="-122"/>
              </a:defRPr>
            </a:lvl2pPr>
            <a:lvl3pPr marL="11430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3pPr>
            <a:lvl4pPr marL="16002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4pPr>
            <a:lvl5pPr marL="2057400" indent="-228600">
              <a:lnSpc>
                <a:spcPct val="120000"/>
              </a:lnSpc>
              <a:spcBef>
                <a:spcPts val="500"/>
              </a:spcBef>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5pPr>
            <a:lvl6pPr marL="25146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6pPr>
            <a:lvl7pPr marL="29718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7pPr>
            <a:lvl8pPr marL="34290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8pPr>
            <a:lvl9pPr marL="3886200" indent="-228600" eaLnBrk="0" fontAlgn="base" hangingPunct="0">
              <a:lnSpc>
                <a:spcPct val="120000"/>
              </a:lnSpc>
              <a:spcBef>
                <a:spcPts val="500"/>
              </a:spcBef>
              <a:spcAft>
                <a:spcPct val="0"/>
              </a:spcAft>
              <a:buFont typeface="Arial" panose="020B0604020202020204" pitchFamily="34" charset="0"/>
              <a:buChar char="•"/>
              <a:defRPr kumimoji="1">
                <a:solidFill>
                  <a:srgbClr val="595959"/>
                </a:solidFill>
                <a:latin typeface="Arial" panose="020B0604020202020204" pitchFamily="34" charset="0"/>
                <a:ea typeface="微软雅黑" panose="020B0503020204020204" pitchFamily="34" charset="-122"/>
              </a:defRPr>
            </a:lvl9pPr>
          </a:lstStyle>
          <a:p>
            <a:pPr>
              <a:buNone/>
            </a:pPr>
            <a:r>
              <a:rPr lang="zh-CN" altLang="zh-CN" sz="2000" dirty="0"/>
              <a:t>（</a:t>
            </a:r>
            <a:r>
              <a:rPr lang="en-US" altLang="zh-CN" sz="2000" dirty="0"/>
              <a:t>3</a:t>
            </a:r>
            <a:r>
              <a:rPr lang="zh-CN" altLang="zh-CN" sz="2000" dirty="0"/>
              <a:t>）安装</a:t>
            </a:r>
            <a:r>
              <a:rPr lang="en-US" altLang="zh-CN" sz="2000" dirty="0" err="1"/>
              <a:t>jieba</a:t>
            </a:r>
            <a:r>
              <a:rPr lang="zh-CN" altLang="zh-CN" sz="2000" dirty="0"/>
              <a:t>库，可以用</a:t>
            </a:r>
            <a:r>
              <a:rPr lang="en-US" altLang="zh-CN" sz="2000" dirty="0"/>
              <a:t>pip</a:t>
            </a:r>
            <a:r>
              <a:rPr lang="zh-CN" altLang="zh-CN" sz="2000" dirty="0"/>
              <a:t>或者</a:t>
            </a:r>
            <a:r>
              <a:rPr lang="en-US" altLang="zh-CN" sz="2000" dirty="0" err="1"/>
              <a:t>conda</a:t>
            </a:r>
            <a:r>
              <a:rPr lang="zh-CN" altLang="zh-CN" sz="2000" dirty="0"/>
              <a:t>命令行都行，命令如下：</a:t>
            </a:r>
            <a:r>
              <a:rPr lang="en-US" altLang="zh-CN" sz="2000" dirty="0"/>
              <a:t>pip install </a:t>
            </a:r>
            <a:r>
              <a:rPr lang="en-US" altLang="zh-CN" sz="2000" dirty="0" err="1"/>
              <a:t>jieba</a:t>
            </a:r>
            <a:r>
              <a:rPr lang="en-US" altLang="zh-CN" sz="2000" dirty="0"/>
              <a:t>  #</a:t>
            </a:r>
            <a:r>
              <a:rPr lang="zh-CN" altLang="zh-CN" sz="2000" dirty="0"/>
              <a:t>或者</a:t>
            </a:r>
            <a:r>
              <a:rPr lang="en-US" altLang="zh-CN" sz="2000" dirty="0" err="1"/>
              <a:t>conda</a:t>
            </a:r>
            <a:r>
              <a:rPr lang="en-US" altLang="zh-CN" sz="2000" dirty="0"/>
              <a:t> install </a:t>
            </a:r>
            <a:r>
              <a:rPr lang="en-US" altLang="zh-CN" sz="2000" dirty="0" err="1"/>
              <a:t>jieba</a:t>
            </a:r>
            <a:r>
              <a:rPr lang="zh-CN" altLang="zh-CN" sz="2000" dirty="0"/>
              <a:t>。如图</a:t>
            </a:r>
            <a:r>
              <a:rPr lang="en-US" altLang="zh-CN" sz="2000" dirty="0"/>
              <a:t>10-5</a:t>
            </a:r>
            <a:r>
              <a:rPr lang="zh-CN" altLang="zh-CN" sz="2000" dirty="0"/>
              <a:t>所示。</a:t>
            </a:r>
          </a:p>
        </p:txBody>
      </p:sp>
      <p:sp>
        <p:nvSpPr>
          <p:cNvPr id="7" name="文本框 6">
            <a:extLst>
              <a:ext uri="{FF2B5EF4-FFF2-40B4-BE49-F238E27FC236}">
                <a16:creationId xmlns:a16="http://schemas.microsoft.com/office/drawing/2014/main" id="{1BE9676F-9B6A-4706-87D8-90D0FC7A4950}"/>
              </a:ext>
            </a:extLst>
          </p:cNvPr>
          <p:cNvSpPr txBox="1"/>
          <p:nvPr/>
        </p:nvSpPr>
        <p:spPr>
          <a:xfrm>
            <a:off x="3049021" y="5633028"/>
            <a:ext cx="6098720" cy="307777"/>
          </a:xfrm>
          <a:prstGeom prst="rect">
            <a:avLst/>
          </a:prstGeom>
          <a:noFill/>
        </p:spPr>
        <p:txBody>
          <a:bodyPr wrap="square">
            <a:spAutoFit/>
          </a:bodyPr>
          <a:lstStyle/>
          <a:p>
            <a:pPr indent="126365" algn="ctr"/>
            <a:r>
              <a:rPr kumimoji="1" lang="zh-CN" altLang="zh-CN" sz="1400" dirty="0">
                <a:solidFill>
                  <a:srgbClr val="595959"/>
                </a:solidFill>
                <a:ea typeface="微软雅黑" panose="020B0503020204020204" pitchFamily="34" charset="-122"/>
              </a:rPr>
              <a:t>图</a:t>
            </a:r>
            <a:r>
              <a:rPr kumimoji="1" lang="en-US" altLang="zh-CN" sz="1400" dirty="0">
                <a:solidFill>
                  <a:srgbClr val="595959"/>
                </a:solidFill>
                <a:ea typeface="微软雅黑" panose="020B0503020204020204" pitchFamily="34" charset="-122"/>
              </a:rPr>
              <a:t>10-5</a:t>
            </a:r>
            <a:endParaRPr kumimoji="1" lang="zh-CN" altLang="zh-CN" sz="1400" dirty="0">
              <a:solidFill>
                <a:srgbClr val="595959"/>
              </a:solidFill>
              <a:ea typeface="微软雅黑" panose="020B0503020204020204" pitchFamily="34" charset="-122"/>
            </a:endParaRPr>
          </a:p>
        </p:txBody>
      </p:sp>
      <p:sp>
        <p:nvSpPr>
          <p:cNvPr id="9" name="文本框 8">
            <a:extLst>
              <a:ext uri="{FF2B5EF4-FFF2-40B4-BE49-F238E27FC236}">
                <a16:creationId xmlns:a16="http://schemas.microsoft.com/office/drawing/2014/main" id="{4EB62E70-DB97-4313-8DF4-BDB6BF7AF971}"/>
              </a:ext>
            </a:extLst>
          </p:cNvPr>
          <p:cNvSpPr txBox="1"/>
          <p:nvPr/>
        </p:nvSpPr>
        <p:spPr>
          <a:xfrm>
            <a:off x="337741" y="6053944"/>
            <a:ext cx="6098720" cy="400110"/>
          </a:xfrm>
          <a:prstGeom prst="rect">
            <a:avLst/>
          </a:prstGeom>
          <a:noFill/>
        </p:spPr>
        <p:txBody>
          <a:bodyPr wrap="square">
            <a:spAutoFit/>
          </a:bodyPr>
          <a:lstStyle/>
          <a:p>
            <a:pPr indent="393065" algn="just"/>
            <a:r>
              <a:rPr kumimoji="1" lang="zh-CN" altLang="zh-CN" sz="2000" dirty="0">
                <a:solidFill>
                  <a:srgbClr val="595959"/>
                </a:solidFill>
                <a:ea typeface="微软雅黑" panose="020B0503020204020204" pitchFamily="34" charset="-122"/>
              </a:rPr>
              <a:t>安装完成后，没有红色报错即成功安装。</a:t>
            </a:r>
          </a:p>
        </p:txBody>
      </p:sp>
      <p:pic>
        <p:nvPicPr>
          <p:cNvPr id="13314" name="图片 896">
            <a:extLst>
              <a:ext uri="{FF2B5EF4-FFF2-40B4-BE49-F238E27FC236}">
                <a16:creationId xmlns:a16="http://schemas.microsoft.com/office/drawing/2014/main" id="{35C4756E-9BFE-48C5-8BBA-86785236D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989" y="1725001"/>
            <a:ext cx="6768752" cy="379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5486</Words>
  <Application>Microsoft Office PowerPoint</Application>
  <PresentationFormat>自定义</PresentationFormat>
  <Paragraphs>392</Paragraphs>
  <Slides>33</Slides>
  <Notes>33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商业融资计划书</dc:title>
  <dc:creator>第一PPT</dc:creator>
  <cp:keywords>www.1ppt.com</cp:keywords>
  <cp:lastModifiedBy>MA XIAOGANG</cp:lastModifiedBy>
  <cp:revision>1605</cp:revision>
  <dcterms:created xsi:type="dcterms:W3CDTF">2013-01-25T01:44:00Z</dcterms:created>
  <dcterms:modified xsi:type="dcterms:W3CDTF">2020-12-01T14:26:44Z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