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2"/>
  </p:handoutMasterIdLst>
  <p:sldIdLst>
    <p:sldId id="990" r:id="rId3"/>
    <p:sldId id="983" r:id="rId5"/>
    <p:sldId id="984" r:id="rId6"/>
    <p:sldId id="985" r:id="rId7"/>
    <p:sldId id="986" r:id="rId8"/>
    <p:sldId id="987" r:id="rId9"/>
    <p:sldId id="988" r:id="rId10"/>
    <p:sldId id="989" r:id="rId11"/>
    <p:sldId id="991" r:id="rId12"/>
    <p:sldId id="992" r:id="rId13"/>
    <p:sldId id="993" r:id="rId14"/>
    <p:sldId id="994" r:id="rId15"/>
    <p:sldId id="995" r:id="rId16"/>
    <p:sldId id="996" r:id="rId17"/>
    <p:sldId id="997" r:id="rId18"/>
    <p:sldId id="998" r:id="rId19"/>
    <p:sldId id="999" r:id="rId20"/>
    <p:sldId id="1000" r:id="rId21"/>
    <p:sldId id="1001" r:id="rId22"/>
    <p:sldId id="1002" r:id="rId23"/>
    <p:sldId id="1003" r:id="rId24"/>
    <p:sldId id="1004" r:id="rId25"/>
    <p:sldId id="1005" r:id="rId26"/>
    <p:sldId id="1006" r:id="rId27"/>
    <p:sldId id="1009" r:id="rId28"/>
    <p:sldId id="1010" r:id="rId29"/>
    <p:sldId id="1007" r:id="rId30"/>
    <p:sldId id="1020" r:id="rId31"/>
  </p:sldIdLst>
  <p:sldSz cx="12196445" cy="6858000"/>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张 尚佳" initials="张"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8F8F8"/>
    <a:srgbClr val="17DCF1"/>
    <a:srgbClr val="0DC2D5"/>
    <a:srgbClr val="006BBC"/>
    <a:srgbClr val="00AAA2"/>
    <a:srgbClr val="EFEFEF"/>
    <a:srgbClr val="FFFFFF"/>
    <a:srgbClr val="F0F0F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9044" autoAdjust="0"/>
    <p:restoredTop sz="94270" autoAdjust="0"/>
  </p:normalViewPr>
  <p:slideViewPr>
    <p:cSldViewPr snapToObjects="1">
      <p:cViewPr varScale="1">
        <p:scale>
          <a:sx n="89" d="100"/>
          <a:sy n="89" d="100"/>
        </p:scale>
        <p:origin x="-222" y="-108"/>
      </p:cViewPr>
      <p:guideLst>
        <p:guide orient="horz" pos="2206"/>
        <p:guide pos="3841"/>
      </p:guideLst>
    </p:cSldViewPr>
  </p:slideViewPr>
  <p:outlineViewPr>
    <p:cViewPr>
      <p:scale>
        <a:sx n="33" d="100"/>
        <a:sy n="33" d="100"/>
      </p:scale>
      <p:origin x="0" y="0"/>
    </p:cViewPr>
  </p:outlineViewPr>
  <p:notesTextViewPr>
    <p:cViewPr>
      <p:scale>
        <a:sx n="1" d="1"/>
        <a:sy n="1" d="1"/>
      </p:scale>
      <p:origin x="0" y="0"/>
    </p:cViewPr>
  </p:notesTextViewPr>
  <p:sorterViewPr>
    <p:cViewPr>
      <p:scale>
        <a:sx n="139" d="100"/>
        <a:sy n="139" d="100"/>
      </p:scale>
      <p:origin x="0" y="0"/>
    </p:cViewPr>
  </p:sorterViewPr>
  <p:notesViewPr>
    <p:cSldViewPr snapToObjects="1">
      <p:cViewPr varScale="1">
        <p:scale>
          <a:sx n="69" d="100"/>
          <a:sy n="69" d="100"/>
        </p:scale>
        <p:origin x="-2838" y="-90"/>
      </p:cViewPr>
      <p:guideLst>
        <p:guide orient="horz" pos="2941"/>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6" Type="http://schemas.openxmlformats.org/officeDocument/2006/relationships/commentAuthors" Target="commentAuthors.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handoutMaster" Target="handoutMasters/handoutMaster1.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E610686-844B-4A1B-87C8-BB90DB4BAB84}"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sz="1200"/>
            </a:lvl1pPr>
          </a:lstStyle>
          <a:p>
            <a:endParaRPr lang="zh-CN" alt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0" hangingPunct="0">
              <a:defRPr sz="1200"/>
            </a:lvl1pPr>
          </a:lstStyle>
          <a:p>
            <a:fld id="{B9EEDA17-7CE7-49CA-897E-A1888A19DA62}" type="datetimeFigureOut">
              <a:rPr lang="zh-CN" altLang="en-US"/>
            </a:fld>
            <a:endParaRPr lang="en-US"/>
          </a:p>
        </p:txBody>
      </p:sp>
      <p:sp>
        <p:nvSpPr>
          <p:cNvPr id="3076" name="Rectangle 4"/>
          <p:cNvSpPr>
            <a:spLocks noGrp="1" noRot="1" noChangeAspect="1" noChangeArrowheads="1"/>
          </p:cNvSpPr>
          <p:nvPr>
            <p:ph type="sldImg" idx="2"/>
          </p:nvPr>
        </p:nvSpPr>
        <p:spPr bwMode="auto">
          <a:xfrm>
            <a:off x="381000" y="685800"/>
            <a:ext cx="6096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0" hangingPunct="0">
              <a:defRPr sz="1200"/>
            </a:lvl1pPr>
          </a:lstStyle>
          <a:p>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0" hangingPunct="0">
              <a:defRPr sz="1200"/>
            </a:lvl1pPr>
          </a:lstStyle>
          <a:p>
            <a:fld id="{CE1689F0-D8FB-450F-A36F-553F26501FEE}" type="slidenum">
              <a:rPr lang="zh-CN" altLang="en-US"/>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image" Target="../media/image10.png"/><Relationship Id="rId8" Type="http://schemas.openxmlformats.org/officeDocument/2006/relationships/image" Target="../media/image9.png"/><Relationship Id="rId7" Type="http://schemas.openxmlformats.org/officeDocument/2006/relationships/image" Target="../media/image8.png"/><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4" Type="http://schemas.openxmlformats.org/officeDocument/2006/relationships/image" Target="../media/image15.png"/><Relationship Id="rId13" Type="http://schemas.openxmlformats.org/officeDocument/2006/relationships/image" Target="../media/image14.png"/><Relationship Id="rId12" Type="http://schemas.openxmlformats.org/officeDocument/2006/relationships/image" Target="../media/image13.png"/><Relationship Id="rId11" Type="http://schemas.openxmlformats.org/officeDocument/2006/relationships/image" Target="../media/image12.png"/><Relationship Id="rId10"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963" y="908052"/>
            <a:ext cx="2743201" cy="5218113"/>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1" y="908052"/>
            <a:ext cx="8081963" cy="5218113"/>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userDrawn="1">
  <p:cSld name="1_标题幻灯片">
    <p:spTree>
      <p:nvGrpSpPr>
        <p:cNvPr id="1" name=""/>
        <p:cNvGrpSpPr/>
        <p:nvPr/>
      </p:nvGrpSpPr>
      <p:grpSpPr>
        <a:xfrm>
          <a:off x="0" y="0"/>
          <a:ext cx="0" cy="0"/>
          <a:chOff x="0" y="0"/>
          <a:chExt cx="0" cy="0"/>
        </a:xfrm>
      </p:grpSpPr>
      <p:pic>
        <p:nvPicPr>
          <p:cNvPr id="4" name="Picture 2" descr="PPECLOGO-eff-0-1"/>
          <p:cNvPicPr>
            <a:picLocks noChangeAspect="1" noChangeArrowheads="1"/>
          </p:cNvPicPr>
          <p:nvPr userDrawn="1"/>
        </p:nvPicPr>
        <p:blipFill>
          <a:blip r:embed="rId2" cstate="screen"/>
          <a:srcRect/>
          <a:stretch>
            <a:fillRect/>
          </a:stretch>
        </p:blipFill>
        <p:spPr bwMode="auto">
          <a:xfrm>
            <a:off x="4146915" y="2886610"/>
            <a:ext cx="1060349" cy="79878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PPECLOGO-eff-0-2"/>
          <p:cNvPicPr>
            <a:picLocks noChangeAspect="1" noChangeArrowheads="1"/>
          </p:cNvPicPr>
          <p:nvPr userDrawn="1"/>
        </p:nvPicPr>
        <p:blipFill>
          <a:blip r:embed="rId3" cstate="screen"/>
          <a:srcRect/>
          <a:stretch>
            <a:fillRect/>
          </a:stretch>
        </p:blipFill>
        <p:spPr bwMode="auto">
          <a:xfrm>
            <a:off x="8430462" y="2758265"/>
            <a:ext cx="1096814" cy="83893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PPECLOGO-eff-0-3"/>
          <p:cNvPicPr>
            <a:picLocks noChangeAspect="1" noChangeArrowheads="1"/>
          </p:cNvPicPr>
          <p:nvPr userDrawn="1"/>
        </p:nvPicPr>
        <p:blipFill>
          <a:blip r:embed="rId4" cstate="print"/>
          <a:srcRect/>
          <a:stretch>
            <a:fillRect/>
          </a:stretch>
        </p:blipFill>
        <p:spPr bwMode="auto">
          <a:xfrm>
            <a:off x="1040451" y="1447780"/>
            <a:ext cx="3013732" cy="237621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PPECLOGO-eff-0-1"/>
          <p:cNvPicPr>
            <a:picLocks noChangeAspect="1" noChangeArrowheads="1"/>
          </p:cNvPicPr>
          <p:nvPr userDrawn="1"/>
        </p:nvPicPr>
        <p:blipFill>
          <a:blip r:embed="rId5" cstate="screen"/>
          <a:srcRect/>
          <a:stretch>
            <a:fillRect/>
          </a:stretch>
        </p:blipFill>
        <p:spPr bwMode="auto">
          <a:xfrm>
            <a:off x="4467437" y="3771071"/>
            <a:ext cx="524127" cy="39561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PPECLOGO-eff-0-1"/>
          <p:cNvPicPr>
            <a:picLocks noChangeAspect="1" noChangeArrowheads="1"/>
          </p:cNvPicPr>
          <p:nvPr userDrawn="1"/>
        </p:nvPicPr>
        <p:blipFill>
          <a:blip r:embed="rId6" cstate="screen"/>
          <a:srcRect/>
          <a:stretch>
            <a:fillRect/>
          </a:stretch>
        </p:blipFill>
        <p:spPr bwMode="auto">
          <a:xfrm>
            <a:off x="7376341" y="2904247"/>
            <a:ext cx="401158" cy="30238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PPECLOGO-eff-0-2"/>
          <p:cNvPicPr>
            <a:picLocks noChangeAspect="1" noChangeArrowheads="1"/>
          </p:cNvPicPr>
          <p:nvPr userDrawn="1"/>
        </p:nvPicPr>
        <p:blipFill>
          <a:blip r:embed="rId7" cstate="screen"/>
          <a:srcRect/>
          <a:stretch>
            <a:fillRect/>
          </a:stretch>
        </p:blipFill>
        <p:spPr bwMode="auto">
          <a:xfrm>
            <a:off x="5277818" y="2574150"/>
            <a:ext cx="981731" cy="7509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PPECLOGO-eff-5-4"/>
          <p:cNvPicPr>
            <a:picLocks noChangeAspect="1" noChangeArrowheads="1"/>
          </p:cNvPicPr>
          <p:nvPr userDrawn="1"/>
        </p:nvPicPr>
        <p:blipFill>
          <a:blip r:embed="rId8" cstate="print"/>
          <a:srcRect/>
          <a:stretch>
            <a:fillRect/>
          </a:stretch>
        </p:blipFill>
        <p:spPr bwMode="auto">
          <a:xfrm>
            <a:off x="3261942" y="3206629"/>
            <a:ext cx="1477636" cy="112384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PPECLOGO-eff-5-2"/>
          <p:cNvPicPr>
            <a:picLocks noChangeAspect="1" noChangeArrowheads="1"/>
          </p:cNvPicPr>
          <p:nvPr userDrawn="1"/>
        </p:nvPicPr>
        <p:blipFill>
          <a:blip r:embed="rId9" cstate="print"/>
          <a:srcRect/>
          <a:stretch>
            <a:fillRect/>
          </a:stretch>
        </p:blipFill>
        <p:spPr bwMode="auto">
          <a:xfrm>
            <a:off x="5352404" y="3446015"/>
            <a:ext cx="1834444" cy="143630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PPECLOGO-eff-5-4"/>
          <p:cNvPicPr>
            <a:picLocks noChangeAspect="1" noChangeArrowheads="1"/>
          </p:cNvPicPr>
          <p:nvPr userDrawn="1"/>
        </p:nvPicPr>
        <p:blipFill>
          <a:blip r:embed="rId10" cstate="screen"/>
          <a:srcRect/>
          <a:stretch>
            <a:fillRect/>
          </a:stretch>
        </p:blipFill>
        <p:spPr bwMode="auto">
          <a:xfrm>
            <a:off x="9886102" y="2725339"/>
            <a:ext cx="1116793" cy="85170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PPECLOGO-eff-0-1"/>
          <p:cNvPicPr>
            <a:picLocks noChangeAspect="1" noChangeArrowheads="1"/>
          </p:cNvPicPr>
          <p:nvPr userDrawn="1"/>
        </p:nvPicPr>
        <p:blipFill>
          <a:blip r:embed="rId11" cstate="screen"/>
          <a:srcRect/>
          <a:stretch>
            <a:fillRect/>
          </a:stretch>
        </p:blipFill>
        <p:spPr bwMode="auto">
          <a:xfrm>
            <a:off x="7942801" y="3624922"/>
            <a:ext cx="522112" cy="39309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PPECLOGO-eff-0-1"/>
          <p:cNvPicPr>
            <a:picLocks noChangeAspect="1" noChangeArrowheads="1"/>
          </p:cNvPicPr>
          <p:nvPr userDrawn="1"/>
        </p:nvPicPr>
        <p:blipFill>
          <a:blip r:embed="rId11" cstate="screen"/>
          <a:srcRect/>
          <a:stretch>
            <a:fillRect/>
          </a:stretch>
        </p:blipFill>
        <p:spPr bwMode="auto">
          <a:xfrm>
            <a:off x="11254879" y="2365002"/>
            <a:ext cx="522111" cy="39309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PPECLOGO-eff2-1-2"/>
          <p:cNvPicPr>
            <a:picLocks noChangeAspect="1" noChangeArrowheads="1"/>
          </p:cNvPicPr>
          <p:nvPr userDrawn="1"/>
        </p:nvPicPr>
        <p:blipFill>
          <a:blip r:embed="rId12" cstate="print"/>
          <a:srcRect/>
          <a:stretch>
            <a:fillRect/>
          </a:stretch>
        </p:blipFill>
        <p:spPr bwMode="auto">
          <a:xfrm>
            <a:off x="2054437" y="2795895"/>
            <a:ext cx="1697366" cy="142874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PPECLOGO-eff2-1-3"/>
          <p:cNvPicPr>
            <a:picLocks noChangeAspect="1" noChangeArrowheads="1"/>
          </p:cNvPicPr>
          <p:nvPr userDrawn="1"/>
        </p:nvPicPr>
        <p:blipFill>
          <a:blip r:embed="rId13" cstate="print"/>
          <a:srcRect/>
          <a:stretch>
            <a:fillRect/>
          </a:stretch>
        </p:blipFill>
        <p:spPr bwMode="auto">
          <a:xfrm>
            <a:off x="3983627" y="2785815"/>
            <a:ext cx="437445" cy="36537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PPECLOGO-eff2-1-4"/>
          <p:cNvPicPr>
            <a:picLocks noChangeAspect="1" noChangeArrowheads="1"/>
          </p:cNvPicPr>
          <p:nvPr userDrawn="1"/>
        </p:nvPicPr>
        <p:blipFill>
          <a:blip r:embed="rId14" cstate="print"/>
          <a:srcRect/>
          <a:stretch>
            <a:fillRect/>
          </a:stretch>
        </p:blipFill>
        <p:spPr bwMode="auto">
          <a:xfrm>
            <a:off x="8519341" y="3325061"/>
            <a:ext cx="703540" cy="58712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PPECLOGO-eff2-1-3"/>
          <p:cNvPicPr>
            <a:picLocks noChangeAspect="1" noChangeArrowheads="1"/>
          </p:cNvPicPr>
          <p:nvPr userDrawn="1"/>
        </p:nvPicPr>
        <p:blipFill>
          <a:blip r:embed="rId13" cstate="print"/>
          <a:srcRect/>
          <a:stretch>
            <a:fillRect/>
          </a:stretch>
        </p:blipFill>
        <p:spPr bwMode="auto">
          <a:xfrm>
            <a:off x="9239009" y="2909286"/>
            <a:ext cx="360841" cy="30238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PPECLOGO-eff2-1-3"/>
          <p:cNvPicPr>
            <a:picLocks noChangeAspect="1" noChangeArrowheads="1"/>
          </p:cNvPicPr>
          <p:nvPr userDrawn="1"/>
        </p:nvPicPr>
        <p:blipFill>
          <a:blip r:embed="rId13" cstate="print"/>
          <a:srcRect/>
          <a:stretch>
            <a:fillRect/>
          </a:stretch>
        </p:blipFill>
        <p:spPr bwMode="auto">
          <a:xfrm>
            <a:off x="9744990" y="3446014"/>
            <a:ext cx="282222" cy="2368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35" presetClass="path" presetSubtype="0" fill="hold" nodeType="withEffect">
                                  <p:stCondLst>
                                    <p:cond delay="0"/>
                                  </p:stCondLst>
                                  <p:childTnLst>
                                    <p:animMotion origin="layout" path="M 0 0  L -0.25 0  E" pathEditMode="relative" rAng="0" ptsTypes="">
                                      <p:cBhvr>
                                        <p:cTn id="39" dur="3000" fill="hold"/>
                                        <p:tgtEl>
                                          <p:spTgt spid="12"/>
                                        </p:tgtEl>
                                        <p:attrNameLst>
                                          <p:attrName>ppt_x</p:attrName>
                                          <p:attrName>ppt_y</p:attrName>
                                        </p:attrNameLst>
                                      </p:cBhvr>
                                      <p:rCtr x="0" y="0"/>
                                    </p:animMotion>
                                  </p:childTnLst>
                                </p:cTn>
                              </p:par>
                              <p:par>
                                <p:cTn id="40" presetID="35" presetClass="path" presetSubtype="0" fill="hold" nodeType="withEffect">
                                  <p:stCondLst>
                                    <p:cond delay="0"/>
                                  </p:stCondLst>
                                  <p:childTnLst>
                                    <p:animMotion origin="layout" path="M 4.16667E-6 3.33333E-6 L -0.31632 3.33333E-6 " pathEditMode="relative" rAng="0" ptsTypes="AA">
                                      <p:cBhvr>
                                        <p:cTn id="41" dur="3000" fill="hold"/>
                                        <p:tgtEl>
                                          <p:spTgt spid="5"/>
                                        </p:tgtEl>
                                        <p:attrNameLst>
                                          <p:attrName>ppt_x</p:attrName>
                                          <p:attrName>ppt_y</p:attrName>
                                        </p:attrNameLst>
                                      </p:cBhvr>
                                      <p:rCtr x="-15816" y="0"/>
                                    </p:animMotion>
                                  </p:childTnLst>
                                </p:cTn>
                              </p:par>
                              <p:par>
                                <p:cTn id="42" presetID="35" presetClass="path" presetSubtype="0" fill="hold" nodeType="withEffect">
                                  <p:stCondLst>
                                    <p:cond delay="0"/>
                                  </p:stCondLst>
                                  <p:childTnLst>
                                    <p:animMotion origin="layout" path="M 0.00504 -1.85185E-6 L -0.46684 -1.85185E-6 " pathEditMode="relative" rAng="0" ptsTypes="AA">
                                      <p:cBhvr>
                                        <p:cTn id="43" dur="3000" fill="hold"/>
                                        <p:tgtEl>
                                          <p:spTgt spid="8"/>
                                        </p:tgtEl>
                                        <p:attrNameLst>
                                          <p:attrName>ppt_x</p:attrName>
                                          <p:attrName>ppt_y</p:attrName>
                                        </p:attrNameLst>
                                      </p:cBhvr>
                                      <p:rCtr x="-23594" y="0"/>
                                    </p:animMotion>
                                  </p:childTnLst>
                                </p:cTn>
                              </p:par>
                              <p:par>
                                <p:cTn id="44" presetID="35" presetClass="path" presetSubtype="0" fill="hold" nodeType="withEffect">
                                  <p:stCondLst>
                                    <p:cond delay="0"/>
                                  </p:stCondLst>
                                  <p:childTnLst>
                                    <p:animMotion origin="layout" path="M -3.05556E-6 1.11111E-6 L -0.19531 1.11111E-6 " pathEditMode="relative" rAng="0" ptsTypes="AA">
                                      <p:cBhvr>
                                        <p:cTn id="45" dur="3000" fill="hold"/>
                                        <p:tgtEl>
                                          <p:spTgt spid="9"/>
                                        </p:tgtEl>
                                        <p:attrNameLst>
                                          <p:attrName>ppt_x</p:attrName>
                                          <p:attrName>ppt_y</p:attrName>
                                        </p:attrNameLst>
                                      </p:cBhvr>
                                      <p:rCtr x="-9774" y="0"/>
                                    </p:animMotion>
                                  </p:childTnLst>
                                </p:cTn>
                              </p:par>
                              <p:par>
                                <p:cTn id="46" presetID="35" presetClass="path" presetSubtype="0" fill="hold" nodeType="withEffect">
                                  <p:stCondLst>
                                    <p:cond delay="0"/>
                                  </p:stCondLst>
                                  <p:childTnLst>
                                    <p:animMotion origin="layout" path="M 5.55556E-7 2.59259E-6 L -0.43594 2.59259E-6 " pathEditMode="relative" rAng="0" ptsTypes="AA">
                                      <p:cBhvr>
                                        <p:cTn id="47" dur="3000" fill="hold"/>
                                        <p:tgtEl>
                                          <p:spTgt spid="7"/>
                                        </p:tgtEl>
                                        <p:attrNameLst>
                                          <p:attrName>ppt_x</p:attrName>
                                          <p:attrName>ppt_y</p:attrName>
                                        </p:attrNameLst>
                                      </p:cBhvr>
                                      <p:rCtr x="-21806" y="0"/>
                                    </p:animMotion>
                                  </p:childTnLst>
                                </p:cTn>
                              </p:par>
                              <p:par>
                                <p:cTn id="48" presetID="35" presetClass="path" presetSubtype="0" fill="hold" nodeType="withEffect">
                                  <p:stCondLst>
                                    <p:cond delay="0"/>
                                  </p:stCondLst>
                                  <p:childTnLst>
                                    <p:animMotion origin="layout" path="M 3.05556E-6 -1.85185E-6 L -0.33577 -1.85185E-6 " pathEditMode="relative" rAng="0" ptsTypes="AA">
                                      <p:cBhvr>
                                        <p:cTn id="49" dur="3000" fill="hold"/>
                                        <p:tgtEl>
                                          <p:spTgt spid="4"/>
                                        </p:tgtEl>
                                        <p:attrNameLst>
                                          <p:attrName>ppt_x</p:attrName>
                                          <p:attrName>ppt_y</p:attrName>
                                        </p:attrNameLst>
                                      </p:cBhvr>
                                      <p:rCtr x="-16788" y="0"/>
                                    </p:animMotion>
                                  </p:childTnLst>
                                </p:cTn>
                              </p:par>
                              <p:par>
                                <p:cTn id="50" presetID="35" presetClass="path" presetSubtype="0" fill="hold" nodeType="withEffect">
                                  <p:stCondLst>
                                    <p:cond delay="0"/>
                                  </p:stCondLst>
                                  <p:childTnLst>
                                    <p:animMotion origin="layout" path="M 1.66667E-6 -1.85185E-6 L -0.57188 -1.85185E-6 " pathEditMode="relative" rAng="0" ptsTypes="AA">
                                      <p:cBhvr>
                                        <p:cTn id="51" dur="3000" fill="hold"/>
                                        <p:tgtEl>
                                          <p:spTgt spid="13"/>
                                        </p:tgtEl>
                                        <p:attrNameLst>
                                          <p:attrName>ppt_x</p:attrName>
                                          <p:attrName>ppt_y</p:attrName>
                                        </p:attrNameLst>
                                      </p:cBhvr>
                                      <p:rCtr x="-28594" y="0"/>
                                    </p:animMotion>
                                  </p:childTnLst>
                                </p:cTn>
                              </p:par>
                              <p:par>
                                <p:cTn id="52" presetID="35" presetClass="path" presetSubtype="0" fill="hold" nodeType="withEffect">
                                  <p:stCondLst>
                                    <p:cond delay="0"/>
                                  </p:stCondLst>
                                  <p:childTnLst>
                                    <p:animMotion origin="layout" path="M 1.66667E-6 -1.85185E-6 L -0.57188 -1.85185E-6 " pathEditMode="relative" rAng="0" ptsTypes="AA">
                                      <p:cBhvr>
                                        <p:cTn id="53" dur="3000" fill="hold"/>
                                        <p:tgtEl>
                                          <p:spTgt spid="14"/>
                                        </p:tgtEl>
                                        <p:attrNameLst>
                                          <p:attrName>ppt_x</p:attrName>
                                          <p:attrName>ppt_y</p:attrName>
                                        </p:attrNameLst>
                                      </p:cBhvr>
                                      <p:rCtr x="-28594" y="0"/>
                                    </p:animMotion>
                                  </p:childTnLst>
                                </p:cTn>
                              </p:par>
                              <p:par>
                                <p:cTn id="54" presetID="63" presetClass="path" presetSubtype="0" fill="hold" nodeType="withEffect">
                                  <p:stCondLst>
                                    <p:cond delay="0"/>
                                  </p:stCondLst>
                                  <p:childTnLst>
                                    <p:animMotion origin="layout" path="M 5.55556E-7 2.59259E-6 L 0.43906 2.59259E-6 " pathEditMode="relative" rAng="0" ptsTypes="AA">
                                      <p:cBhvr>
                                        <p:cTn id="55" dur="3000" fill="hold"/>
                                        <p:tgtEl>
                                          <p:spTgt spid="11"/>
                                        </p:tgtEl>
                                        <p:attrNameLst>
                                          <p:attrName>ppt_x</p:attrName>
                                          <p:attrName>ppt_y</p:attrName>
                                        </p:attrNameLst>
                                      </p:cBhvr>
                                      <p:rCtr x="21944" y="0"/>
                                    </p:animMotion>
                                  </p:childTnLst>
                                </p:cTn>
                              </p:par>
                              <p:par>
                                <p:cTn id="56" presetID="63" presetClass="path" presetSubtype="0" fill="hold" nodeType="withEffect">
                                  <p:stCondLst>
                                    <p:cond delay="0"/>
                                  </p:stCondLst>
                                  <p:childTnLst>
                                    <p:animMotion origin="layout" path="M -1.38889E-6 2.96296E-6 L 0.62813 2.96296E-6 " pathEditMode="relative" rAng="0" ptsTypes="AA">
                                      <p:cBhvr>
                                        <p:cTn id="57" dur="3000" fill="hold"/>
                                        <p:tgtEl>
                                          <p:spTgt spid="10"/>
                                        </p:tgtEl>
                                        <p:attrNameLst>
                                          <p:attrName>ppt_x</p:attrName>
                                          <p:attrName>ppt_y</p:attrName>
                                        </p:attrNameLst>
                                      </p:cBhvr>
                                      <p:rCtr x="31406" y="0"/>
                                    </p:animMotion>
                                  </p:childTnLst>
                                </p:cTn>
                              </p:par>
                              <p:par>
                                <p:cTn id="58" presetID="63" presetClass="path" presetSubtype="0" fill="hold" nodeType="withEffect">
                                  <p:stCondLst>
                                    <p:cond delay="0"/>
                                  </p:stCondLst>
                                  <p:childTnLst>
                                    <p:animMotion origin="layout" path="M 2.77778E-6 -2.96296E-6 L 0.42465 -2.96296E-6 " pathEditMode="relative" rAng="0" ptsTypes="AA">
                                      <p:cBhvr>
                                        <p:cTn id="59" dur="3000" fill="hold"/>
                                        <p:tgtEl>
                                          <p:spTgt spid="6"/>
                                        </p:tgtEl>
                                        <p:attrNameLst>
                                          <p:attrName>ppt_x</p:attrName>
                                          <p:attrName>ppt_y</p:attrName>
                                        </p:attrNameLst>
                                      </p:cBhvr>
                                      <p:rCtr x="21233" y="0"/>
                                    </p:animMotion>
                                  </p:childTnLst>
                                </p:cTn>
                              </p:par>
                              <p:par>
                                <p:cTn id="60" presetID="10" presetClass="exit" presetSubtype="0" fill="hold" nodeType="withEffect">
                                  <p:stCondLst>
                                    <p:cond delay="2500"/>
                                  </p:stCondLst>
                                  <p:childTnLst>
                                    <p:animEffect transition="out" filter="fade">
                                      <p:cBhvr>
                                        <p:cTn id="61" dur="500"/>
                                        <p:tgtEl>
                                          <p:spTgt spid="10"/>
                                        </p:tgtEl>
                                      </p:cBhvr>
                                    </p:animEffect>
                                    <p:set>
                                      <p:cBhvr>
                                        <p:cTn id="62" dur="1" fill="hold">
                                          <p:stCondLst>
                                            <p:cond delay="499"/>
                                          </p:stCondLst>
                                        </p:cTn>
                                        <p:tgtEl>
                                          <p:spTgt spid="10"/>
                                        </p:tgtEl>
                                        <p:attrNameLst>
                                          <p:attrName>style.visibility</p:attrName>
                                        </p:attrNameLst>
                                      </p:cBhvr>
                                      <p:to>
                                        <p:strVal val="hidden"/>
                                      </p:to>
                                    </p:set>
                                  </p:childTnLst>
                                </p:cTn>
                              </p:par>
                              <p:par>
                                <p:cTn id="63" presetID="10" presetClass="exit" presetSubtype="0" fill="hold" nodeType="withEffect">
                                  <p:stCondLst>
                                    <p:cond delay="2500"/>
                                  </p:stCondLst>
                                  <p:childTnLst>
                                    <p:animEffect transition="out" filter="fade">
                                      <p:cBhvr>
                                        <p:cTn id="64" dur="500"/>
                                        <p:tgtEl>
                                          <p:spTgt spid="11"/>
                                        </p:tgtEl>
                                      </p:cBhvr>
                                    </p:animEffect>
                                    <p:set>
                                      <p:cBhvr>
                                        <p:cTn id="65" dur="1" fill="hold">
                                          <p:stCondLst>
                                            <p:cond delay="499"/>
                                          </p:stCondLst>
                                        </p:cTn>
                                        <p:tgtEl>
                                          <p:spTgt spid="11"/>
                                        </p:tgtEl>
                                        <p:attrNameLst>
                                          <p:attrName>style.visibility</p:attrName>
                                        </p:attrNameLst>
                                      </p:cBhvr>
                                      <p:to>
                                        <p:strVal val="hidden"/>
                                      </p:to>
                                    </p:set>
                                  </p:childTnLst>
                                </p:cTn>
                              </p:par>
                              <p:par>
                                <p:cTn id="66" presetID="10" presetClass="exit" presetSubtype="0" fill="hold" nodeType="withEffect">
                                  <p:stCondLst>
                                    <p:cond delay="2500"/>
                                  </p:stCondLst>
                                  <p:childTnLst>
                                    <p:animEffect transition="out" filter="fade">
                                      <p:cBhvr>
                                        <p:cTn id="67" dur="500"/>
                                        <p:tgtEl>
                                          <p:spTgt spid="13"/>
                                        </p:tgtEl>
                                      </p:cBhvr>
                                    </p:animEffect>
                                    <p:set>
                                      <p:cBhvr>
                                        <p:cTn id="68" dur="1" fill="hold">
                                          <p:stCondLst>
                                            <p:cond delay="499"/>
                                          </p:stCondLst>
                                        </p:cTn>
                                        <p:tgtEl>
                                          <p:spTgt spid="13"/>
                                        </p:tgtEl>
                                        <p:attrNameLst>
                                          <p:attrName>style.visibility</p:attrName>
                                        </p:attrNameLst>
                                      </p:cBhvr>
                                      <p:to>
                                        <p:strVal val="hidden"/>
                                      </p:to>
                                    </p:set>
                                  </p:childTnLst>
                                </p:cTn>
                              </p:par>
                              <p:par>
                                <p:cTn id="69" presetID="10" presetClass="exit" presetSubtype="0" fill="hold" nodeType="withEffect">
                                  <p:stCondLst>
                                    <p:cond delay="2500"/>
                                  </p:stCondLst>
                                  <p:childTnLst>
                                    <p:animEffect transition="out" filter="fade">
                                      <p:cBhvr>
                                        <p:cTn id="70" dur="500"/>
                                        <p:tgtEl>
                                          <p:spTgt spid="7"/>
                                        </p:tgtEl>
                                      </p:cBhvr>
                                    </p:animEffect>
                                    <p:set>
                                      <p:cBhvr>
                                        <p:cTn id="71" dur="1" fill="hold">
                                          <p:stCondLst>
                                            <p:cond delay="499"/>
                                          </p:stCondLst>
                                        </p:cTn>
                                        <p:tgtEl>
                                          <p:spTgt spid="7"/>
                                        </p:tgtEl>
                                        <p:attrNameLst>
                                          <p:attrName>style.visibility</p:attrName>
                                        </p:attrNameLst>
                                      </p:cBhvr>
                                      <p:to>
                                        <p:strVal val="hidden"/>
                                      </p:to>
                                    </p:set>
                                  </p:childTnLst>
                                </p:cTn>
                              </p:par>
                              <p:par>
                                <p:cTn id="72" presetID="10" presetClass="exit" presetSubtype="0" fill="hold" nodeType="withEffect">
                                  <p:stCondLst>
                                    <p:cond delay="2500"/>
                                  </p:stCondLst>
                                  <p:childTnLst>
                                    <p:animEffect transition="out" filter="fade">
                                      <p:cBhvr>
                                        <p:cTn id="73" dur="500"/>
                                        <p:tgtEl>
                                          <p:spTgt spid="9"/>
                                        </p:tgtEl>
                                      </p:cBhvr>
                                    </p:animEffect>
                                    <p:set>
                                      <p:cBhvr>
                                        <p:cTn id="74" dur="1" fill="hold">
                                          <p:stCondLst>
                                            <p:cond delay="499"/>
                                          </p:stCondLst>
                                        </p:cTn>
                                        <p:tgtEl>
                                          <p:spTgt spid="9"/>
                                        </p:tgtEl>
                                        <p:attrNameLst>
                                          <p:attrName>style.visibility</p:attrName>
                                        </p:attrNameLst>
                                      </p:cBhvr>
                                      <p:to>
                                        <p:strVal val="hidden"/>
                                      </p:to>
                                    </p:set>
                                  </p:childTnLst>
                                </p:cTn>
                              </p:par>
                              <p:par>
                                <p:cTn id="75" presetID="10" presetClass="exit" presetSubtype="0" fill="hold" nodeType="withEffect">
                                  <p:stCondLst>
                                    <p:cond delay="2500"/>
                                  </p:stCondLst>
                                  <p:childTnLst>
                                    <p:animEffect transition="out" filter="fade">
                                      <p:cBhvr>
                                        <p:cTn id="76" dur="500"/>
                                        <p:tgtEl>
                                          <p:spTgt spid="5"/>
                                        </p:tgtEl>
                                      </p:cBhvr>
                                    </p:animEffect>
                                    <p:set>
                                      <p:cBhvr>
                                        <p:cTn id="77" dur="1" fill="hold">
                                          <p:stCondLst>
                                            <p:cond delay="499"/>
                                          </p:stCondLst>
                                        </p:cTn>
                                        <p:tgtEl>
                                          <p:spTgt spid="5"/>
                                        </p:tgtEl>
                                        <p:attrNameLst>
                                          <p:attrName>style.visibility</p:attrName>
                                        </p:attrNameLst>
                                      </p:cBhvr>
                                      <p:to>
                                        <p:strVal val="hidden"/>
                                      </p:to>
                                    </p:set>
                                  </p:childTnLst>
                                </p:cTn>
                              </p:par>
                              <p:par>
                                <p:cTn id="78" presetID="10" presetClass="exit" presetSubtype="0" fill="hold" nodeType="withEffect">
                                  <p:stCondLst>
                                    <p:cond delay="2500"/>
                                  </p:stCondLst>
                                  <p:childTnLst>
                                    <p:animEffect transition="out" filter="fade">
                                      <p:cBhvr>
                                        <p:cTn id="79" dur="500"/>
                                        <p:tgtEl>
                                          <p:spTgt spid="12"/>
                                        </p:tgtEl>
                                      </p:cBhvr>
                                    </p:animEffect>
                                    <p:set>
                                      <p:cBhvr>
                                        <p:cTn id="80" dur="1" fill="hold">
                                          <p:stCondLst>
                                            <p:cond delay="499"/>
                                          </p:stCondLst>
                                        </p:cTn>
                                        <p:tgtEl>
                                          <p:spTgt spid="12"/>
                                        </p:tgtEl>
                                        <p:attrNameLst>
                                          <p:attrName>style.visibility</p:attrName>
                                        </p:attrNameLst>
                                      </p:cBhvr>
                                      <p:to>
                                        <p:strVal val="hidden"/>
                                      </p:to>
                                    </p:set>
                                  </p:childTnLst>
                                </p:cTn>
                              </p:par>
                              <p:par>
                                <p:cTn id="81" presetID="10" presetClass="exit" presetSubtype="0" fill="hold" nodeType="withEffect">
                                  <p:stCondLst>
                                    <p:cond delay="2500"/>
                                  </p:stCondLst>
                                  <p:childTnLst>
                                    <p:animEffect transition="out" filter="fade">
                                      <p:cBhvr>
                                        <p:cTn id="82" dur="500"/>
                                        <p:tgtEl>
                                          <p:spTgt spid="14"/>
                                        </p:tgtEl>
                                      </p:cBhvr>
                                    </p:animEffect>
                                    <p:set>
                                      <p:cBhvr>
                                        <p:cTn id="83" dur="1" fill="hold">
                                          <p:stCondLst>
                                            <p:cond delay="499"/>
                                          </p:stCondLst>
                                        </p:cTn>
                                        <p:tgtEl>
                                          <p:spTgt spid="14"/>
                                        </p:tgtEl>
                                        <p:attrNameLst>
                                          <p:attrName>style.visibility</p:attrName>
                                        </p:attrNameLst>
                                      </p:cBhvr>
                                      <p:to>
                                        <p:strVal val="hidden"/>
                                      </p:to>
                                    </p:set>
                                  </p:childTnLst>
                                </p:cTn>
                              </p:par>
                              <p:par>
                                <p:cTn id="84" presetID="10" presetClass="exit" presetSubtype="0" fill="hold" nodeType="withEffect">
                                  <p:stCondLst>
                                    <p:cond delay="2500"/>
                                  </p:stCondLst>
                                  <p:childTnLst>
                                    <p:animEffect transition="out" filter="fade">
                                      <p:cBhvr>
                                        <p:cTn id="85" dur="500"/>
                                        <p:tgtEl>
                                          <p:spTgt spid="6"/>
                                        </p:tgtEl>
                                      </p:cBhvr>
                                    </p:animEffect>
                                    <p:set>
                                      <p:cBhvr>
                                        <p:cTn id="86" dur="1" fill="hold">
                                          <p:stCondLst>
                                            <p:cond delay="499"/>
                                          </p:stCondLst>
                                        </p:cTn>
                                        <p:tgtEl>
                                          <p:spTgt spid="6"/>
                                        </p:tgtEl>
                                        <p:attrNameLst>
                                          <p:attrName>style.visibility</p:attrName>
                                        </p:attrNameLst>
                                      </p:cBhvr>
                                      <p:to>
                                        <p:strVal val="hidden"/>
                                      </p:to>
                                    </p:set>
                                  </p:childTnLst>
                                </p:cTn>
                              </p:par>
                              <p:par>
                                <p:cTn id="87" presetID="10" presetClass="exit" presetSubtype="0" fill="hold" nodeType="withEffect">
                                  <p:stCondLst>
                                    <p:cond delay="2500"/>
                                  </p:stCondLst>
                                  <p:childTnLst>
                                    <p:animEffect transition="out" filter="fade">
                                      <p:cBhvr>
                                        <p:cTn id="88" dur="500"/>
                                        <p:tgtEl>
                                          <p:spTgt spid="4"/>
                                        </p:tgtEl>
                                      </p:cBhvr>
                                    </p:animEffect>
                                    <p:set>
                                      <p:cBhvr>
                                        <p:cTn id="89" dur="1" fill="hold">
                                          <p:stCondLst>
                                            <p:cond delay="499"/>
                                          </p:stCondLst>
                                        </p:cTn>
                                        <p:tgtEl>
                                          <p:spTgt spid="4"/>
                                        </p:tgtEl>
                                        <p:attrNameLst>
                                          <p:attrName>style.visibility</p:attrName>
                                        </p:attrNameLst>
                                      </p:cBhvr>
                                      <p:to>
                                        <p:strVal val="hidden"/>
                                      </p:to>
                                    </p:set>
                                  </p:childTnLst>
                                </p:cTn>
                              </p:par>
                              <p:par>
                                <p:cTn id="90" presetID="10" presetClass="exit" presetSubtype="0" fill="hold" nodeType="withEffect">
                                  <p:stCondLst>
                                    <p:cond delay="2500"/>
                                  </p:stCondLst>
                                  <p:childTnLst>
                                    <p:animEffect transition="out" filter="fade">
                                      <p:cBhvr>
                                        <p:cTn id="91" dur="500"/>
                                        <p:tgtEl>
                                          <p:spTgt spid="8"/>
                                        </p:tgtEl>
                                      </p:cBhvr>
                                    </p:animEffect>
                                    <p:set>
                                      <p:cBhvr>
                                        <p:cTn id="92" dur="1" fill="hold">
                                          <p:stCondLst>
                                            <p:cond delay="499"/>
                                          </p:stCondLst>
                                        </p:cTn>
                                        <p:tgtEl>
                                          <p:spTgt spid="8"/>
                                        </p:tgtEl>
                                        <p:attrNameLst>
                                          <p:attrName>style.visibility</p:attrName>
                                        </p:attrNameLst>
                                      </p:cBhvr>
                                      <p:to>
                                        <p:strVal val="hidden"/>
                                      </p:to>
                                    </p:set>
                                  </p:childTnLst>
                                </p:cTn>
                              </p:par>
                              <p:par>
                                <p:cTn id="93" presetID="10" presetClass="entr" presetSubtype="0" fill="hold" nodeType="withEffect">
                                  <p:stCondLst>
                                    <p:cond delay="0"/>
                                  </p:stCondLst>
                                  <p:childTnLst>
                                    <p:set>
                                      <p:cBhvr>
                                        <p:cTn id="94" dur="1" fill="hold">
                                          <p:stCondLst>
                                            <p:cond delay="0"/>
                                          </p:stCondLst>
                                        </p:cTn>
                                        <p:tgtEl>
                                          <p:spTgt spid="15"/>
                                        </p:tgtEl>
                                        <p:attrNameLst>
                                          <p:attrName>style.visibility</p:attrName>
                                        </p:attrNameLst>
                                      </p:cBhvr>
                                      <p:to>
                                        <p:strVal val="visible"/>
                                      </p:to>
                                    </p:set>
                                    <p:animEffect transition="in" filter="fade">
                                      <p:cBhvr>
                                        <p:cTn id="95" dur="100"/>
                                        <p:tgtEl>
                                          <p:spTgt spid="15"/>
                                        </p:tgtEl>
                                      </p:cBhvr>
                                    </p:animEffect>
                                  </p:childTnLst>
                                </p:cTn>
                              </p:par>
                              <p:par>
                                <p:cTn id="96" presetID="10" presetClass="entr" presetSubtype="0" fill="hold" nodeType="withEffect">
                                  <p:stCondLst>
                                    <p:cond delay="600"/>
                                  </p:stCondLst>
                                  <p:childTnLst>
                                    <p:set>
                                      <p:cBhvr>
                                        <p:cTn id="97" dur="1" fill="hold">
                                          <p:stCondLst>
                                            <p:cond delay="0"/>
                                          </p:stCondLst>
                                        </p:cTn>
                                        <p:tgtEl>
                                          <p:spTgt spid="16"/>
                                        </p:tgtEl>
                                        <p:attrNameLst>
                                          <p:attrName>style.visibility</p:attrName>
                                        </p:attrNameLst>
                                      </p:cBhvr>
                                      <p:to>
                                        <p:strVal val="visible"/>
                                      </p:to>
                                    </p:set>
                                    <p:animEffect transition="in" filter="fade">
                                      <p:cBhvr>
                                        <p:cTn id="98" dur="100"/>
                                        <p:tgtEl>
                                          <p:spTgt spid="16"/>
                                        </p:tgtEl>
                                      </p:cBhvr>
                                    </p:animEffect>
                                  </p:childTnLst>
                                </p:cTn>
                              </p:par>
                              <p:par>
                                <p:cTn id="99" presetID="10" presetClass="entr" presetSubtype="0" fill="hold" nodeType="withEffect">
                                  <p:stCondLst>
                                    <p:cond delay="200"/>
                                  </p:stCondLst>
                                  <p:childTnLst>
                                    <p:set>
                                      <p:cBhvr>
                                        <p:cTn id="100" dur="1" fill="hold">
                                          <p:stCondLst>
                                            <p:cond delay="0"/>
                                          </p:stCondLst>
                                        </p:cTn>
                                        <p:tgtEl>
                                          <p:spTgt spid="17"/>
                                        </p:tgtEl>
                                        <p:attrNameLst>
                                          <p:attrName>style.visibility</p:attrName>
                                        </p:attrNameLst>
                                      </p:cBhvr>
                                      <p:to>
                                        <p:strVal val="visible"/>
                                      </p:to>
                                    </p:set>
                                    <p:animEffect transition="in" filter="fade">
                                      <p:cBhvr>
                                        <p:cTn id="101" dur="100"/>
                                        <p:tgtEl>
                                          <p:spTgt spid="17"/>
                                        </p:tgtEl>
                                      </p:cBhvr>
                                    </p:animEffect>
                                  </p:childTnLst>
                                </p:cTn>
                              </p:par>
                              <p:par>
                                <p:cTn id="102" presetID="10" presetClass="entr" presetSubtype="0" fill="hold" nodeType="withEffect">
                                  <p:stCondLst>
                                    <p:cond delay="1800"/>
                                  </p:stCondLst>
                                  <p:childTnLst>
                                    <p:set>
                                      <p:cBhvr>
                                        <p:cTn id="103" dur="1" fill="hold">
                                          <p:stCondLst>
                                            <p:cond delay="0"/>
                                          </p:stCondLst>
                                        </p:cTn>
                                        <p:tgtEl>
                                          <p:spTgt spid="18"/>
                                        </p:tgtEl>
                                        <p:attrNameLst>
                                          <p:attrName>style.visibility</p:attrName>
                                        </p:attrNameLst>
                                      </p:cBhvr>
                                      <p:to>
                                        <p:strVal val="visible"/>
                                      </p:to>
                                    </p:set>
                                    <p:animEffect transition="in" filter="fade">
                                      <p:cBhvr>
                                        <p:cTn id="104" dur="100"/>
                                        <p:tgtEl>
                                          <p:spTgt spid="18"/>
                                        </p:tgtEl>
                                      </p:cBhvr>
                                    </p:animEffect>
                                  </p:childTnLst>
                                </p:cTn>
                              </p:par>
                              <p:par>
                                <p:cTn id="105" presetID="10" presetClass="entr" presetSubtype="0" fill="hold" nodeType="withEffect">
                                  <p:stCondLst>
                                    <p:cond delay="2200"/>
                                  </p:stCondLst>
                                  <p:childTnLst>
                                    <p:set>
                                      <p:cBhvr>
                                        <p:cTn id="106" dur="1" fill="hold">
                                          <p:stCondLst>
                                            <p:cond delay="0"/>
                                          </p:stCondLst>
                                        </p:cTn>
                                        <p:tgtEl>
                                          <p:spTgt spid="19"/>
                                        </p:tgtEl>
                                        <p:attrNameLst>
                                          <p:attrName>style.visibility</p:attrName>
                                        </p:attrNameLst>
                                      </p:cBhvr>
                                      <p:to>
                                        <p:strVal val="visible"/>
                                      </p:to>
                                    </p:set>
                                    <p:animEffect transition="in" filter="fade">
                                      <p:cBhvr>
                                        <p:cTn id="107" dur="100"/>
                                        <p:tgtEl>
                                          <p:spTgt spid="19"/>
                                        </p:tgtEl>
                                      </p:cBhvr>
                                    </p:animEffect>
                                  </p:childTnLst>
                                </p:cTn>
                              </p:par>
                              <p:par>
                                <p:cTn id="108" presetID="53" presetClass="exit" presetSubtype="16" fill="hold" nodeType="withEffect">
                                  <p:stCondLst>
                                    <p:cond delay="100"/>
                                  </p:stCondLst>
                                  <p:childTnLst>
                                    <p:anim calcmode="lin" valueType="num">
                                      <p:cBhvr>
                                        <p:cTn id="109" dur="1000"/>
                                        <p:tgtEl>
                                          <p:spTgt spid="15"/>
                                        </p:tgtEl>
                                        <p:attrNameLst>
                                          <p:attrName>ppt_w</p:attrName>
                                        </p:attrNameLst>
                                      </p:cBhvr>
                                      <p:tavLst>
                                        <p:tav tm="0">
                                          <p:val>
                                            <p:strVal val="ppt_w"/>
                                          </p:val>
                                        </p:tav>
                                        <p:tav tm="100000">
                                          <p:val>
                                            <p:fltVal val="0"/>
                                          </p:val>
                                        </p:tav>
                                      </p:tavLst>
                                    </p:anim>
                                    <p:anim calcmode="lin" valueType="num">
                                      <p:cBhvr>
                                        <p:cTn id="110" dur="1000"/>
                                        <p:tgtEl>
                                          <p:spTgt spid="15"/>
                                        </p:tgtEl>
                                        <p:attrNameLst>
                                          <p:attrName>ppt_h</p:attrName>
                                        </p:attrNameLst>
                                      </p:cBhvr>
                                      <p:tavLst>
                                        <p:tav tm="0">
                                          <p:val>
                                            <p:strVal val="ppt_h"/>
                                          </p:val>
                                        </p:tav>
                                        <p:tav tm="100000">
                                          <p:val>
                                            <p:fltVal val="0"/>
                                          </p:val>
                                        </p:tav>
                                      </p:tavLst>
                                    </p:anim>
                                    <p:animEffect transition="out" filter="fade">
                                      <p:cBhvr>
                                        <p:cTn id="111" dur="1000"/>
                                        <p:tgtEl>
                                          <p:spTgt spid="15"/>
                                        </p:tgtEl>
                                      </p:cBhvr>
                                    </p:animEffect>
                                    <p:set>
                                      <p:cBhvr>
                                        <p:cTn id="112" dur="1" fill="hold">
                                          <p:stCondLst>
                                            <p:cond delay="999"/>
                                          </p:stCondLst>
                                        </p:cTn>
                                        <p:tgtEl>
                                          <p:spTgt spid="15"/>
                                        </p:tgtEl>
                                        <p:attrNameLst>
                                          <p:attrName>style.visibility</p:attrName>
                                        </p:attrNameLst>
                                      </p:cBhvr>
                                      <p:to>
                                        <p:strVal val="hidden"/>
                                      </p:to>
                                    </p:set>
                                  </p:childTnLst>
                                </p:cTn>
                              </p:par>
                              <p:par>
                                <p:cTn id="113" presetID="53" presetClass="exit" presetSubtype="16" fill="hold" nodeType="withEffect">
                                  <p:stCondLst>
                                    <p:cond delay="700"/>
                                  </p:stCondLst>
                                  <p:childTnLst>
                                    <p:anim calcmode="lin" valueType="num">
                                      <p:cBhvr>
                                        <p:cTn id="114" dur="500"/>
                                        <p:tgtEl>
                                          <p:spTgt spid="16"/>
                                        </p:tgtEl>
                                        <p:attrNameLst>
                                          <p:attrName>ppt_w</p:attrName>
                                        </p:attrNameLst>
                                      </p:cBhvr>
                                      <p:tavLst>
                                        <p:tav tm="0">
                                          <p:val>
                                            <p:strVal val="ppt_w"/>
                                          </p:val>
                                        </p:tav>
                                        <p:tav tm="100000">
                                          <p:val>
                                            <p:fltVal val="0"/>
                                          </p:val>
                                        </p:tav>
                                      </p:tavLst>
                                    </p:anim>
                                    <p:anim calcmode="lin" valueType="num">
                                      <p:cBhvr>
                                        <p:cTn id="115" dur="500"/>
                                        <p:tgtEl>
                                          <p:spTgt spid="16"/>
                                        </p:tgtEl>
                                        <p:attrNameLst>
                                          <p:attrName>ppt_h</p:attrName>
                                        </p:attrNameLst>
                                      </p:cBhvr>
                                      <p:tavLst>
                                        <p:tav tm="0">
                                          <p:val>
                                            <p:strVal val="ppt_h"/>
                                          </p:val>
                                        </p:tav>
                                        <p:tav tm="100000">
                                          <p:val>
                                            <p:fltVal val="0"/>
                                          </p:val>
                                        </p:tav>
                                      </p:tavLst>
                                    </p:anim>
                                    <p:animEffect transition="out" filter="fade">
                                      <p:cBhvr>
                                        <p:cTn id="116" dur="500"/>
                                        <p:tgtEl>
                                          <p:spTgt spid="16"/>
                                        </p:tgtEl>
                                      </p:cBhvr>
                                    </p:animEffect>
                                    <p:set>
                                      <p:cBhvr>
                                        <p:cTn id="117" dur="1" fill="hold">
                                          <p:stCondLst>
                                            <p:cond delay="499"/>
                                          </p:stCondLst>
                                        </p:cTn>
                                        <p:tgtEl>
                                          <p:spTgt spid="16"/>
                                        </p:tgtEl>
                                        <p:attrNameLst>
                                          <p:attrName>style.visibility</p:attrName>
                                        </p:attrNameLst>
                                      </p:cBhvr>
                                      <p:to>
                                        <p:strVal val="hidden"/>
                                      </p:to>
                                    </p:set>
                                  </p:childTnLst>
                                </p:cTn>
                              </p:par>
                              <p:par>
                                <p:cTn id="118" presetID="53" presetClass="exit" presetSubtype="16" fill="hold" nodeType="withEffect">
                                  <p:stCondLst>
                                    <p:cond delay="300"/>
                                  </p:stCondLst>
                                  <p:childTnLst>
                                    <p:anim calcmode="lin" valueType="num">
                                      <p:cBhvr>
                                        <p:cTn id="119" dur="500"/>
                                        <p:tgtEl>
                                          <p:spTgt spid="17"/>
                                        </p:tgtEl>
                                        <p:attrNameLst>
                                          <p:attrName>ppt_w</p:attrName>
                                        </p:attrNameLst>
                                      </p:cBhvr>
                                      <p:tavLst>
                                        <p:tav tm="0">
                                          <p:val>
                                            <p:strVal val="ppt_w"/>
                                          </p:val>
                                        </p:tav>
                                        <p:tav tm="100000">
                                          <p:val>
                                            <p:fltVal val="0"/>
                                          </p:val>
                                        </p:tav>
                                      </p:tavLst>
                                    </p:anim>
                                    <p:anim calcmode="lin" valueType="num">
                                      <p:cBhvr>
                                        <p:cTn id="120" dur="500"/>
                                        <p:tgtEl>
                                          <p:spTgt spid="17"/>
                                        </p:tgtEl>
                                        <p:attrNameLst>
                                          <p:attrName>ppt_h</p:attrName>
                                        </p:attrNameLst>
                                      </p:cBhvr>
                                      <p:tavLst>
                                        <p:tav tm="0">
                                          <p:val>
                                            <p:strVal val="ppt_h"/>
                                          </p:val>
                                        </p:tav>
                                        <p:tav tm="100000">
                                          <p:val>
                                            <p:fltVal val="0"/>
                                          </p:val>
                                        </p:tav>
                                      </p:tavLst>
                                    </p:anim>
                                    <p:animEffect transition="out" filter="fade">
                                      <p:cBhvr>
                                        <p:cTn id="121" dur="500"/>
                                        <p:tgtEl>
                                          <p:spTgt spid="17"/>
                                        </p:tgtEl>
                                      </p:cBhvr>
                                    </p:animEffect>
                                    <p:set>
                                      <p:cBhvr>
                                        <p:cTn id="122" dur="1" fill="hold">
                                          <p:stCondLst>
                                            <p:cond delay="499"/>
                                          </p:stCondLst>
                                        </p:cTn>
                                        <p:tgtEl>
                                          <p:spTgt spid="17"/>
                                        </p:tgtEl>
                                        <p:attrNameLst>
                                          <p:attrName>style.visibility</p:attrName>
                                        </p:attrNameLst>
                                      </p:cBhvr>
                                      <p:to>
                                        <p:strVal val="hidden"/>
                                      </p:to>
                                    </p:set>
                                  </p:childTnLst>
                                </p:cTn>
                              </p:par>
                              <p:par>
                                <p:cTn id="123" presetID="53" presetClass="exit" presetSubtype="16" fill="hold" nodeType="withEffect">
                                  <p:stCondLst>
                                    <p:cond delay="1900"/>
                                  </p:stCondLst>
                                  <p:childTnLst>
                                    <p:anim calcmode="lin" valueType="num">
                                      <p:cBhvr>
                                        <p:cTn id="124" dur="500"/>
                                        <p:tgtEl>
                                          <p:spTgt spid="18"/>
                                        </p:tgtEl>
                                        <p:attrNameLst>
                                          <p:attrName>ppt_w</p:attrName>
                                        </p:attrNameLst>
                                      </p:cBhvr>
                                      <p:tavLst>
                                        <p:tav tm="0">
                                          <p:val>
                                            <p:strVal val="ppt_w"/>
                                          </p:val>
                                        </p:tav>
                                        <p:tav tm="100000">
                                          <p:val>
                                            <p:fltVal val="0"/>
                                          </p:val>
                                        </p:tav>
                                      </p:tavLst>
                                    </p:anim>
                                    <p:anim calcmode="lin" valueType="num">
                                      <p:cBhvr>
                                        <p:cTn id="125" dur="500"/>
                                        <p:tgtEl>
                                          <p:spTgt spid="18"/>
                                        </p:tgtEl>
                                        <p:attrNameLst>
                                          <p:attrName>ppt_h</p:attrName>
                                        </p:attrNameLst>
                                      </p:cBhvr>
                                      <p:tavLst>
                                        <p:tav tm="0">
                                          <p:val>
                                            <p:strVal val="ppt_h"/>
                                          </p:val>
                                        </p:tav>
                                        <p:tav tm="100000">
                                          <p:val>
                                            <p:fltVal val="0"/>
                                          </p:val>
                                        </p:tav>
                                      </p:tavLst>
                                    </p:anim>
                                    <p:animEffect transition="out" filter="fade">
                                      <p:cBhvr>
                                        <p:cTn id="126" dur="500"/>
                                        <p:tgtEl>
                                          <p:spTgt spid="18"/>
                                        </p:tgtEl>
                                      </p:cBhvr>
                                    </p:animEffect>
                                    <p:set>
                                      <p:cBhvr>
                                        <p:cTn id="127" dur="1" fill="hold">
                                          <p:stCondLst>
                                            <p:cond delay="499"/>
                                          </p:stCondLst>
                                        </p:cTn>
                                        <p:tgtEl>
                                          <p:spTgt spid="18"/>
                                        </p:tgtEl>
                                        <p:attrNameLst>
                                          <p:attrName>style.visibility</p:attrName>
                                        </p:attrNameLst>
                                      </p:cBhvr>
                                      <p:to>
                                        <p:strVal val="hidden"/>
                                      </p:to>
                                    </p:set>
                                  </p:childTnLst>
                                </p:cTn>
                              </p:par>
                              <p:par>
                                <p:cTn id="128" presetID="53" presetClass="exit" presetSubtype="16" fill="hold" nodeType="withEffect">
                                  <p:stCondLst>
                                    <p:cond delay="2300"/>
                                  </p:stCondLst>
                                  <p:childTnLst>
                                    <p:anim calcmode="lin" valueType="num">
                                      <p:cBhvr>
                                        <p:cTn id="129" dur="500"/>
                                        <p:tgtEl>
                                          <p:spTgt spid="19"/>
                                        </p:tgtEl>
                                        <p:attrNameLst>
                                          <p:attrName>ppt_w</p:attrName>
                                        </p:attrNameLst>
                                      </p:cBhvr>
                                      <p:tavLst>
                                        <p:tav tm="0">
                                          <p:val>
                                            <p:strVal val="ppt_w"/>
                                          </p:val>
                                        </p:tav>
                                        <p:tav tm="100000">
                                          <p:val>
                                            <p:fltVal val="0"/>
                                          </p:val>
                                        </p:tav>
                                      </p:tavLst>
                                    </p:anim>
                                    <p:anim calcmode="lin" valueType="num">
                                      <p:cBhvr>
                                        <p:cTn id="130" dur="500"/>
                                        <p:tgtEl>
                                          <p:spTgt spid="19"/>
                                        </p:tgtEl>
                                        <p:attrNameLst>
                                          <p:attrName>ppt_h</p:attrName>
                                        </p:attrNameLst>
                                      </p:cBhvr>
                                      <p:tavLst>
                                        <p:tav tm="0">
                                          <p:val>
                                            <p:strVal val="ppt_h"/>
                                          </p:val>
                                        </p:tav>
                                        <p:tav tm="100000">
                                          <p:val>
                                            <p:fltVal val="0"/>
                                          </p:val>
                                        </p:tav>
                                      </p:tavLst>
                                    </p:anim>
                                    <p:animEffect transition="out" filter="fade">
                                      <p:cBhvr>
                                        <p:cTn id="131" dur="500"/>
                                        <p:tgtEl>
                                          <p:spTgt spid="19"/>
                                        </p:tgtEl>
                                      </p:cBhvr>
                                    </p:animEffect>
                                    <p:set>
                                      <p:cBhvr>
                                        <p:cTn id="132"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2" name="矩形 11"/>
          <p:cNvSpPr/>
          <p:nvPr userDrawn="1"/>
        </p:nvSpPr>
        <p:spPr>
          <a:xfrm>
            <a:off x="6170389" y="134946"/>
            <a:ext cx="775136" cy="246221"/>
          </a:xfrm>
          <a:prstGeom prst="rect">
            <a:avLst/>
          </a:prstGeom>
        </p:spPr>
        <p:txBody>
          <a:bodyPr wrap="square">
            <a:spAutoFit/>
          </a:bodyPr>
          <a:lstStyle/>
          <a:p>
            <a:pPr fontAlgn="auto">
              <a:spcBef>
                <a:spcPts val="0"/>
              </a:spcBef>
              <a:spcAft>
                <a:spcPts val="0"/>
              </a:spcAft>
              <a:buFontTx/>
              <a:buNone/>
            </a:pP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buFontTx/>
              <a:buNone/>
            </a:pPr>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buFontTx/>
              <a:buNone/>
            </a:pP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buFontTx/>
              <a:buNone/>
            </a:pPr>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buFontTx/>
              <a:buNone/>
            </a:pPr>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buFontTx/>
              <a:buNone/>
            </a:pPr>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buFontTx/>
              <a:buNone/>
            </a:pPr>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buFontTx/>
              <a:buNone/>
            </a:pPr>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buFontTx/>
              <a:buNone/>
            </a:pPr>
            <a:r>
              <a:rPr lang="zh-CN" altLang="en-US" sz="100" dirty="0">
                <a:solidFill>
                  <a:prstClr val="white"/>
                </a:solidFill>
                <a:latin typeface="Calibri" panose="020F0502020204030204"/>
                <a:ea typeface="宋体" panose="02010600030101010101" pitchFamily="2" charset="-122"/>
              </a:rPr>
              <a:t>字体下载：</a:t>
            </a:r>
            <a:r>
              <a:rPr lang="en-US" altLang="zh-CN" sz="100" dirty="0">
                <a:solidFill>
                  <a:prstClr val="white"/>
                </a:solidFill>
                <a:latin typeface="Calibri" panose="020F0502020204030204"/>
                <a:ea typeface="宋体" panose="02010600030101010101" pitchFamily="2" charset="-122"/>
              </a:rPr>
              <a:t>www.1ppt.com/ziti/</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buFontTx/>
              <a:buNone/>
            </a:pPr>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sp>
        <p:nvSpPr>
          <p:cNvPr id="2" name="标题 1"/>
          <p:cNvSpPr>
            <a:spLocks noGrp="1"/>
          </p:cNvSpPr>
          <p:nvPr>
            <p:ph type="title"/>
          </p:nvPr>
        </p:nvSpPr>
        <p:spPr>
          <a:xfrm>
            <a:off x="825625" y="908051"/>
            <a:ext cx="10601349" cy="635000"/>
          </a:xfrm>
        </p:spPr>
        <p:txBody>
          <a:bodyPr/>
          <a:lstStyle>
            <a:lvl1pPr>
              <a:defRPr>
                <a:solidFill>
                  <a:schemeClr val="accent1"/>
                </a:solidFill>
              </a:defRPr>
            </a:lvl1pPr>
          </a:lstStyle>
          <a:p>
            <a:r>
              <a:rPr lang="zh-CN" altLang="en-US"/>
              <a:t>单击此处编辑母版标题样式</a:t>
            </a:r>
            <a:endParaRPr lang="zh-CN" altLang="en-US"/>
          </a:p>
        </p:txBody>
      </p:sp>
      <p:sp>
        <p:nvSpPr>
          <p:cNvPr id="3" name="内容占位符 2"/>
          <p:cNvSpPr>
            <a:spLocks noGrp="1"/>
          </p:cNvSpPr>
          <p:nvPr>
            <p:ph idx="1"/>
          </p:nvPr>
        </p:nvSpPr>
        <p:spPr>
          <a:xfrm>
            <a:off x="825625" y="1600201"/>
            <a:ext cx="10601349" cy="4525963"/>
          </a:xfrm>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Freeform 5"/>
          <p:cNvSpPr/>
          <p:nvPr userDrawn="1"/>
        </p:nvSpPr>
        <p:spPr bwMode="auto">
          <a:xfrm>
            <a:off x="63836" y="73173"/>
            <a:ext cx="1227153" cy="486467"/>
          </a:xfrm>
          <a:custGeom>
            <a:avLst/>
            <a:gdLst>
              <a:gd name="T0" fmla="*/ 0 w 1600"/>
              <a:gd name="T1" fmla="*/ 0 h 617"/>
              <a:gd name="T2" fmla="*/ 1429 w 1600"/>
              <a:gd name="T3" fmla="*/ 0 h 617"/>
              <a:gd name="T4" fmla="*/ 1600 w 1600"/>
              <a:gd name="T5" fmla="*/ 308 h 617"/>
              <a:gd name="T6" fmla="*/ 1429 w 1600"/>
              <a:gd name="T7" fmla="*/ 617 h 617"/>
              <a:gd name="T8" fmla="*/ 0 w 1600"/>
              <a:gd name="T9" fmla="*/ 617 h 617"/>
              <a:gd name="T10" fmla="*/ 0 w 1600"/>
              <a:gd name="T11" fmla="*/ 0 h 617"/>
            </a:gdLst>
            <a:ahLst/>
            <a:cxnLst>
              <a:cxn ang="0">
                <a:pos x="T0" y="T1"/>
              </a:cxn>
              <a:cxn ang="0">
                <a:pos x="T2" y="T3"/>
              </a:cxn>
              <a:cxn ang="0">
                <a:pos x="T4" y="T5"/>
              </a:cxn>
              <a:cxn ang="0">
                <a:pos x="T6" y="T7"/>
              </a:cxn>
              <a:cxn ang="0">
                <a:pos x="T8" y="T9"/>
              </a:cxn>
              <a:cxn ang="0">
                <a:pos x="T10" y="T11"/>
              </a:cxn>
            </a:cxnLst>
            <a:rect l="0" t="0" r="r" b="b"/>
            <a:pathLst>
              <a:path w="1600" h="617">
                <a:moveTo>
                  <a:pt x="0" y="0"/>
                </a:moveTo>
                <a:lnTo>
                  <a:pt x="1429" y="0"/>
                </a:lnTo>
                <a:lnTo>
                  <a:pt x="1600" y="308"/>
                </a:lnTo>
                <a:lnTo>
                  <a:pt x="1429" y="617"/>
                </a:lnTo>
                <a:lnTo>
                  <a:pt x="0" y="617"/>
                </a:lnTo>
                <a:lnTo>
                  <a:pt x="0" y="0"/>
                </a:lnTo>
                <a:close/>
              </a:path>
            </a:pathLst>
          </a:custGeom>
          <a:solidFill>
            <a:schemeClr val="tx1"/>
          </a:solidFill>
          <a:ln>
            <a:noFill/>
          </a:ln>
        </p:spPr>
        <p:txBody>
          <a:bodyPr vert="horz" wrap="square" lIns="91434" tIns="45717" rIns="91434" bIns="45717" numCol="1" anchor="t" anchorCtr="0" compatLnSpc="1"/>
          <a:lstStyle/>
          <a:p>
            <a:endParaRPr lang="zh-CN" altLang="en-US"/>
          </a:p>
        </p:txBody>
      </p:sp>
      <p:sp>
        <p:nvSpPr>
          <p:cNvPr id="9" name="Freeform 6"/>
          <p:cNvSpPr/>
          <p:nvPr userDrawn="1"/>
        </p:nvSpPr>
        <p:spPr bwMode="auto">
          <a:xfrm>
            <a:off x="1196835" y="73173"/>
            <a:ext cx="10215809" cy="486467"/>
          </a:xfrm>
          <a:custGeom>
            <a:avLst/>
            <a:gdLst>
              <a:gd name="T0" fmla="*/ 0 w 13327"/>
              <a:gd name="T1" fmla="*/ 0 h 617"/>
              <a:gd name="T2" fmla="*/ 13155 w 13327"/>
              <a:gd name="T3" fmla="*/ 0 h 617"/>
              <a:gd name="T4" fmla="*/ 13327 w 13327"/>
              <a:gd name="T5" fmla="*/ 308 h 617"/>
              <a:gd name="T6" fmla="*/ 13155 w 13327"/>
              <a:gd name="T7" fmla="*/ 617 h 617"/>
              <a:gd name="T8" fmla="*/ 0 w 13327"/>
              <a:gd name="T9" fmla="*/ 617 h 617"/>
              <a:gd name="T10" fmla="*/ 171 w 13327"/>
              <a:gd name="T11" fmla="*/ 308 h 617"/>
              <a:gd name="T12" fmla="*/ 0 w 13327"/>
              <a:gd name="T13" fmla="*/ 0 h 617"/>
            </a:gdLst>
            <a:ahLst/>
            <a:cxnLst>
              <a:cxn ang="0">
                <a:pos x="T0" y="T1"/>
              </a:cxn>
              <a:cxn ang="0">
                <a:pos x="T2" y="T3"/>
              </a:cxn>
              <a:cxn ang="0">
                <a:pos x="T4" y="T5"/>
              </a:cxn>
              <a:cxn ang="0">
                <a:pos x="T6" y="T7"/>
              </a:cxn>
              <a:cxn ang="0">
                <a:pos x="T8" y="T9"/>
              </a:cxn>
              <a:cxn ang="0">
                <a:pos x="T10" y="T11"/>
              </a:cxn>
              <a:cxn ang="0">
                <a:pos x="T12" y="T13"/>
              </a:cxn>
            </a:cxnLst>
            <a:rect l="0" t="0" r="r" b="b"/>
            <a:pathLst>
              <a:path w="13327" h="617">
                <a:moveTo>
                  <a:pt x="0" y="0"/>
                </a:moveTo>
                <a:lnTo>
                  <a:pt x="13155" y="0"/>
                </a:lnTo>
                <a:lnTo>
                  <a:pt x="13327" y="308"/>
                </a:lnTo>
                <a:lnTo>
                  <a:pt x="13155" y="617"/>
                </a:lnTo>
                <a:lnTo>
                  <a:pt x="0" y="617"/>
                </a:lnTo>
                <a:lnTo>
                  <a:pt x="171" y="308"/>
                </a:lnTo>
                <a:lnTo>
                  <a:pt x="0" y="0"/>
                </a:lnTo>
                <a:close/>
              </a:path>
            </a:pathLst>
          </a:custGeom>
          <a:solidFill>
            <a:schemeClr val="accent1"/>
          </a:solidFill>
          <a:ln>
            <a:noFill/>
          </a:ln>
        </p:spPr>
        <p:txBody>
          <a:bodyPr vert="horz" wrap="square" lIns="91434" tIns="45717" rIns="91434" bIns="45717" numCol="1" anchor="t" anchorCtr="0" compatLnSpc="1"/>
          <a:lstStyle/>
          <a:p>
            <a:endParaRPr lang="zh-CN" altLang="en-US"/>
          </a:p>
        </p:txBody>
      </p:sp>
      <p:sp>
        <p:nvSpPr>
          <p:cNvPr id="10" name="Freeform 7"/>
          <p:cNvSpPr/>
          <p:nvPr userDrawn="1"/>
        </p:nvSpPr>
        <p:spPr bwMode="auto">
          <a:xfrm>
            <a:off x="11320057" y="73173"/>
            <a:ext cx="812871" cy="486467"/>
          </a:xfrm>
          <a:custGeom>
            <a:avLst/>
            <a:gdLst>
              <a:gd name="T0" fmla="*/ 0 w 1060"/>
              <a:gd name="T1" fmla="*/ 0 h 617"/>
              <a:gd name="T2" fmla="*/ 1060 w 1060"/>
              <a:gd name="T3" fmla="*/ 0 h 617"/>
              <a:gd name="T4" fmla="*/ 1060 w 1060"/>
              <a:gd name="T5" fmla="*/ 617 h 617"/>
              <a:gd name="T6" fmla="*/ 0 w 1060"/>
              <a:gd name="T7" fmla="*/ 617 h 617"/>
              <a:gd name="T8" fmla="*/ 172 w 1060"/>
              <a:gd name="T9" fmla="*/ 308 h 617"/>
              <a:gd name="T10" fmla="*/ 0 w 1060"/>
              <a:gd name="T11" fmla="*/ 0 h 617"/>
            </a:gdLst>
            <a:ahLst/>
            <a:cxnLst>
              <a:cxn ang="0">
                <a:pos x="T0" y="T1"/>
              </a:cxn>
              <a:cxn ang="0">
                <a:pos x="T2" y="T3"/>
              </a:cxn>
              <a:cxn ang="0">
                <a:pos x="T4" y="T5"/>
              </a:cxn>
              <a:cxn ang="0">
                <a:pos x="T6" y="T7"/>
              </a:cxn>
              <a:cxn ang="0">
                <a:pos x="T8" y="T9"/>
              </a:cxn>
              <a:cxn ang="0">
                <a:pos x="T10" y="T11"/>
              </a:cxn>
            </a:cxnLst>
            <a:rect l="0" t="0" r="r" b="b"/>
            <a:pathLst>
              <a:path w="1060" h="617">
                <a:moveTo>
                  <a:pt x="0" y="0"/>
                </a:moveTo>
                <a:lnTo>
                  <a:pt x="1060" y="0"/>
                </a:lnTo>
                <a:lnTo>
                  <a:pt x="1060" y="617"/>
                </a:lnTo>
                <a:lnTo>
                  <a:pt x="0" y="617"/>
                </a:lnTo>
                <a:lnTo>
                  <a:pt x="172" y="308"/>
                </a:lnTo>
                <a:lnTo>
                  <a:pt x="0" y="0"/>
                </a:lnTo>
                <a:close/>
              </a:path>
            </a:pathLst>
          </a:custGeom>
          <a:solidFill>
            <a:schemeClr val="accent1"/>
          </a:solidFill>
          <a:ln>
            <a:noFill/>
          </a:ln>
        </p:spPr>
        <p:txBody>
          <a:bodyPr vert="horz" wrap="square" lIns="91434" tIns="45717" rIns="91434" bIns="45717" numCol="1" anchor="t" anchorCtr="0" compatLnSpc="1"/>
          <a:lstStyle/>
          <a:p>
            <a:endParaRPr lang="zh-CN" altLang="en-US"/>
          </a:p>
        </p:txBody>
      </p:sp>
      <p:sp>
        <p:nvSpPr>
          <p:cNvPr id="15" name="TextBox 14"/>
          <p:cNvSpPr txBox="1"/>
          <p:nvPr userDrawn="1"/>
        </p:nvSpPr>
        <p:spPr>
          <a:xfrm>
            <a:off x="11537052" y="116633"/>
            <a:ext cx="474797" cy="353937"/>
          </a:xfrm>
          <a:prstGeom prst="rect">
            <a:avLst/>
          </a:prstGeom>
          <a:noFill/>
        </p:spPr>
        <p:txBody>
          <a:bodyPr wrap="none" lIns="91434" tIns="45717" rIns="91434" bIns="45717" rtlCol="0">
            <a:spAutoFit/>
          </a:bodyPr>
          <a:lstStyle/>
          <a:p>
            <a:pPr algn="ctr"/>
            <a:fld id="{B879B013-EF15-44F9-9A4C-93BE492C244C}" type="slidenum">
              <a:rPr lang="zh-CN" altLang="en-US" sz="1700" smtClean="0">
                <a:solidFill>
                  <a:schemeClr val="accent2"/>
                </a:solidFill>
                <a:latin typeface="+mn-ea"/>
                <a:ea typeface="+mn-ea"/>
              </a:rPr>
            </a:fld>
            <a:endParaRPr lang="zh-CN" altLang="en-US" sz="1700" dirty="0">
              <a:solidFill>
                <a:schemeClr val="accent2"/>
              </a:solidFill>
              <a:latin typeface="+mn-ea"/>
              <a:ea typeface="+mn-ea"/>
            </a:endParaRPr>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14:presetBounceEnd="33000">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14:bounceEnd="33000">
                                          <p:cBhvr additive="base">
                                            <p:cTn id="7" dur="300" fill="hold"/>
                                            <p:tgtEl>
                                              <p:spTgt spid="8"/>
                                            </p:tgtEl>
                                            <p:attrNameLst>
                                              <p:attrName>ppt_x</p:attrName>
                                            </p:attrNameLst>
                                          </p:cBhvr>
                                          <p:tavLst>
                                            <p:tav tm="0">
                                              <p:val>
                                                <p:strVal val="0-#ppt_w/2"/>
                                              </p:val>
                                            </p:tav>
                                            <p:tav tm="100000">
                                              <p:val>
                                                <p:strVal val="#ppt_x"/>
                                              </p:val>
                                            </p:tav>
                                          </p:tavLst>
                                        </p:anim>
                                        <p:anim calcmode="lin" valueType="num" p14:bounceEnd="33000">
                                          <p:cBhvr additive="base">
                                            <p:cTn id="8" dur="3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300"/>
                                            <p:tgtEl>
                                              <p:spTgt spid="9"/>
                                            </p:tgtEl>
                                          </p:cBhvr>
                                        </p:animEffect>
                                      </p:childTnLst>
                                    </p:cTn>
                                  </p:par>
                                </p:childTnLst>
                              </p:cTn>
                            </p:par>
                            <p:par>
                              <p:cTn id="13" fill="hold">
                                <p:stCondLst>
                                  <p:cond delay="1000"/>
                                </p:stCondLst>
                                <p:childTnLst>
                                  <p:par>
                                    <p:cTn id="14" presetID="2" presetClass="entr" presetSubtype="2" fill="hold" grpId="0" nodeType="afterEffect" p14:presetBounceEnd="33000">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14:bounceEnd="33000">
                                          <p:cBhvr additive="base">
                                            <p:cTn id="16" dur="300" fill="hold"/>
                                            <p:tgtEl>
                                              <p:spTgt spid="10"/>
                                            </p:tgtEl>
                                            <p:attrNameLst>
                                              <p:attrName>ppt_x</p:attrName>
                                            </p:attrNameLst>
                                          </p:cBhvr>
                                          <p:tavLst>
                                            <p:tav tm="0">
                                              <p:val>
                                                <p:strVal val="1+#ppt_w/2"/>
                                              </p:val>
                                            </p:tav>
                                            <p:tav tm="100000">
                                              <p:val>
                                                <p:strVal val="#ppt_x"/>
                                              </p:val>
                                            </p:tav>
                                          </p:tavLst>
                                        </p:anim>
                                        <p:anim calcmode="lin" valueType="num" p14:bounceEnd="33000">
                                          <p:cBhvr additive="base">
                                            <p:cTn id="17" dur="3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300" fill="hold"/>
                                            <p:tgtEl>
                                              <p:spTgt spid="8"/>
                                            </p:tgtEl>
                                            <p:attrNameLst>
                                              <p:attrName>ppt_x</p:attrName>
                                            </p:attrNameLst>
                                          </p:cBhvr>
                                          <p:tavLst>
                                            <p:tav tm="0">
                                              <p:val>
                                                <p:strVal val="0-#ppt_w/2"/>
                                              </p:val>
                                            </p:tav>
                                            <p:tav tm="100000">
                                              <p:val>
                                                <p:strVal val="#ppt_x"/>
                                              </p:val>
                                            </p:tav>
                                          </p:tavLst>
                                        </p:anim>
                                        <p:anim calcmode="lin" valueType="num">
                                          <p:cBhvr additive="base">
                                            <p:cTn id="8" dur="3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300"/>
                                            <p:tgtEl>
                                              <p:spTgt spid="9"/>
                                            </p:tgtEl>
                                          </p:cBhvr>
                                        </p:animEffect>
                                      </p:childTnLst>
                                    </p:cTn>
                                  </p:par>
                                </p:childTnLst>
                              </p:cTn>
                            </p:par>
                            <p:par>
                              <p:cTn id="13" fill="hold">
                                <p:stCondLst>
                                  <p:cond delay="1000"/>
                                </p:stCondLst>
                                <p:childTnLst>
                                  <p:par>
                                    <p:cTn id="14" presetID="2" presetClass="entr" presetSubtype="2"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300" fill="hold"/>
                                            <p:tgtEl>
                                              <p:spTgt spid="10"/>
                                            </p:tgtEl>
                                            <p:attrNameLst>
                                              <p:attrName>ppt_x</p:attrName>
                                            </p:attrNameLst>
                                          </p:cBhvr>
                                          <p:tavLst>
                                            <p:tav tm="0">
                                              <p:val>
                                                <p:strVal val="1+#ppt_w/2"/>
                                              </p:val>
                                            </p:tav>
                                            <p:tav tm="100000">
                                              <p:val>
                                                <p:strVal val="#ppt_x"/>
                                              </p:val>
                                            </p:tav>
                                          </p:tavLst>
                                        </p:anim>
                                        <p:anim calcmode="lin" valueType="num">
                                          <p:cBhvr additive="base">
                                            <p:cTn id="17" dur="3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63614" y="4406901"/>
            <a:ext cx="10366375" cy="1362075"/>
          </a:xfrm>
        </p:spPr>
        <p:txBody>
          <a:bodyPr anchor="t"/>
          <a:lstStyle>
            <a:lvl1pPr algn="l">
              <a:defRPr sz="4000" b="1" cap="all">
                <a:solidFill>
                  <a:srgbClr val="F8F8F8"/>
                </a:solidFill>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614" y="2906713"/>
            <a:ext cx="10366375" cy="1500187"/>
          </a:xfrm>
        </p:spPr>
        <p:txBody>
          <a:bodyPr anchor="b"/>
          <a:lstStyle>
            <a:lvl1pPr marL="0" indent="0">
              <a:buNone/>
              <a:defRPr sz="2000">
                <a:solidFill>
                  <a:srgbClr val="F8F8F8"/>
                </a:solidFill>
              </a:defRPr>
            </a:lvl1pPr>
            <a:lvl2pPr marL="457200" indent="0">
              <a:buNone/>
              <a:defRPr sz="1700"/>
            </a:lvl2pPr>
            <a:lvl3pPr marL="914400" indent="0">
              <a:buNone/>
              <a:defRPr sz="1600"/>
            </a:lvl3pPr>
            <a:lvl4pPr marL="1371600" indent="0">
              <a:buNone/>
              <a:defRPr sz="1300"/>
            </a:lvl4pPr>
            <a:lvl5pPr marL="1828800" indent="0">
              <a:buNone/>
              <a:defRPr sz="1300"/>
            </a:lvl5pPr>
            <a:lvl6pPr marL="2286000" indent="0">
              <a:buNone/>
              <a:defRPr sz="1300"/>
            </a:lvl6pPr>
            <a:lvl7pPr marL="2743200" indent="0">
              <a:buNone/>
              <a:defRPr sz="1300"/>
            </a:lvl7pPr>
            <a:lvl8pPr marL="3200400" indent="0">
              <a:buNone/>
              <a:defRPr sz="1300"/>
            </a:lvl8pPr>
            <a:lvl9pPr marL="3657600" indent="0">
              <a:buNone/>
              <a:defRPr sz="13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599" y="1600201"/>
            <a:ext cx="5411788" cy="4525963"/>
          </a:xfrm>
        </p:spPr>
        <p:txBody>
          <a:bodyPr/>
          <a:lstStyle>
            <a:lvl1pPr>
              <a:defRPr sz="2800"/>
            </a:lvl1pPr>
            <a:lvl2pPr>
              <a:defRPr sz="2400"/>
            </a:lvl2pPr>
            <a:lvl3pPr>
              <a:defRPr sz="2000"/>
            </a:lvl3pPr>
            <a:lvl4pPr>
              <a:defRPr sz="1700"/>
            </a:lvl4pPr>
            <a:lvl5pPr>
              <a:defRPr sz="1700"/>
            </a:lvl5pPr>
            <a:lvl6pPr>
              <a:defRPr sz="1700"/>
            </a:lvl6pPr>
            <a:lvl7pPr>
              <a:defRPr sz="1700"/>
            </a:lvl7pPr>
            <a:lvl8pPr>
              <a:defRPr sz="1700"/>
            </a:lvl8pPr>
            <a:lvl9pPr>
              <a:defRPr sz="17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3788" y="1600201"/>
            <a:ext cx="5413375" cy="4525963"/>
          </a:xfrm>
        </p:spPr>
        <p:txBody>
          <a:bodyPr/>
          <a:lstStyle>
            <a:lvl1pPr>
              <a:defRPr sz="2800"/>
            </a:lvl1pPr>
            <a:lvl2pPr>
              <a:defRPr sz="2400"/>
            </a:lvl2pPr>
            <a:lvl3pPr>
              <a:defRPr sz="2000"/>
            </a:lvl3pPr>
            <a:lvl4pPr>
              <a:defRPr sz="1700"/>
            </a:lvl4pPr>
            <a:lvl5pPr>
              <a:defRPr sz="1700"/>
            </a:lvl5pPr>
            <a:lvl6pPr>
              <a:defRPr sz="1700"/>
            </a:lvl6pPr>
            <a:lvl7pPr>
              <a:defRPr sz="1700"/>
            </a:lvl7pPr>
            <a:lvl8pPr>
              <a:defRPr sz="1700"/>
            </a:lvl8pPr>
            <a:lvl9pPr>
              <a:defRPr sz="17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pic>
        <p:nvPicPr>
          <p:cNvPr id="5" name="图片 13" descr="泰迪logo无底色.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01940" y="6309320"/>
            <a:ext cx="918092" cy="242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1" y="274637"/>
            <a:ext cx="10977563"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1" y="1535113"/>
            <a:ext cx="5389563" cy="639763"/>
          </a:xfrm>
        </p:spPr>
        <p:txBody>
          <a:bodyPr anchor="b"/>
          <a:lstStyle>
            <a:lvl1pPr marL="0" indent="0">
              <a:buNone/>
              <a:defRPr sz="2400" b="1"/>
            </a:lvl1pPr>
            <a:lvl2pPr marL="457200" indent="0">
              <a:buNone/>
              <a:defRPr sz="2000" b="1"/>
            </a:lvl2pPr>
            <a:lvl3pPr marL="914400" indent="0">
              <a:buNone/>
              <a:defRPr sz="17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1" y="2174875"/>
            <a:ext cx="5389563" cy="3951288"/>
          </a:xfrm>
        </p:spPr>
        <p:txBody>
          <a:bodyPr/>
          <a:lstStyle>
            <a:lvl1pPr>
              <a:defRPr sz="2400"/>
            </a:lvl1pPr>
            <a:lvl2pPr>
              <a:defRPr sz="2000"/>
            </a:lvl2pPr>
            <a:lvl3pPr>
              <a:defRPr sz="17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6013" y="1535113"/>
            <a:ext cx="5391151" cy="639763"/>
          </a:xfrm>
        </p:spPr>
        <p:txBody>
          <a:bodyPr anchor="b"/>
          <a:lstStyle>
            <a:lvl1pPr marL="0" indent="0">
              <a:buNone/>
              <a:defRPr sz="2400" b="1"/>
            </a:lvl1pPr>
            <a:lvl2pPr marL="457200" indent="0">
              <a:buNone/>
              <a:defRPr sz="2000" b="1"/>
            </a:lvl2pPr>
            <a:lvl3pPr marL="914400" indent="0">
              <a:buNone/>
              <a:defRPr sz="17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6013" y="2174875"/>
            <a:ext cx="5391151" cy="3951288"/>
          </a:xfrm>
        </p:spPr>
        <p:txBody>
          <a:bodyPr/>
          <a:lstStyle>
            <a:lvl1pPr>
              <a:defRPr sz="2400"/>
            </a:lvl1pPr>
            <a:lvl2pPr>
              <a:defRPr sz="2000"/>
            </a:lvl2pPr>
            <a:lvl3pPr>
              <a:defRPr sz="17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49"/>
            <a:ext cx="4013201" cy="1162051"/>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8850" y="273052"/>
            <a:ext cx="681831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0" y="1435102"/>
            <a:ext cx="4013201" cy="4691063"/>
          </a:xfrm>
        </p:spPr>
        <p:txBody>
          <a:bodyPr/>
          <a:lstStyle>
            <a:lvl1pPr marL="0" indent="0">
              <a:buNone/>
              <a:defRPr sz="1300"/>
            </a:lvl1pPr>
            <a:lvl2pPr marL="457200" indent="0">
              <a:buNone/>
              <a:defRPr sz="1200"/>
            </a:lvl2pPr>
            <a:lvl3pPr marL="914400" indent="0">
              <a:buNone/>
              <a:defRPr sz="9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775" y="4800600"/>
            <a:ext cx="7318375" cy="566739"/>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90775" y="612775"/>
            <a:ext cx="731837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90775" y="5367338"/>
            <a:ext cx="7318375" cy="804863"/>
          </a:xfrm>
        </p:spPr>
        <p:txBody>
          <a:bodyPr/>
          <a:lstStyle>
            <a:lvl1pPr marL="0" indent="0">
              <a:buNone/>
              <a:defRPr sz="1300"/>
            </a:lvl1pPr>
            <a:lvl2pPr marL="457200" indent="0">
              <a:buNone/>
              <a:defRPr sz="1200"/>
            </a:lvl2pPr>
            <a:lvl3pPr marL="914400" indent="0">
              <a:buNone/>
              <a:defRPr sz="9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6.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cstate="print">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1" y="908051"/>
            <a:ext cx="109775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4" tIns="45717" rIns="91434" bIns="45717" numCol="1" anchor="ctr" anchorCtr="0" compatLnSpc="1"/>
          <a:lstStyle/>
          <a:p>
            <a:pPr lvl="0"/>
            <a:r>
              <a:rPr lang="zh-CN" dirty="0"/>
              <a:t>单击此处编辑母版标题样式</a:t>
            </a:r>
            <a:endParaRPr lang="zh-CN" dirty="0"/>
          </a:p>
        </p:txBody>
      </p:sp>
      <p:sp>
        <p:nvSpPr>
          <p:cNvPr id="1027" name="Rectangle 3"/>
          <p:cNvSpPr>
            <a:spLocks noGrp="1" noChangeArrowheads="1"/>
          </p:cNvSpPr>
          <p:nvPr>
            <p:ph type="body" idx="1"/>
          </p:nvPr>
        </p:nvSpPr>
        <p:spPr bwMode="auto">
          <a:xfrm>
            <a:off x="609601" y="1600201"/>
            <a:ext cx="1097756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4" tIns="45717" rIns="91434" bIns="45717" numCol="1" anchor="t" anchorCtr="0" compatLnSpc="1"/>
          <a:lstStyle/>
          <a:p>
            <a:pPr lvl="0"/>
            <a:r>
              <a:rPr lang="zh-CN" dirty="0"/>
              <a:t>单击此处编辑母版文本样式</a:t>
            </a:r>
            <a:endParaRPr lang="zh-CN" dirty="0"/>
          </a:p>
          <a:p>
            <a:pPr lvl="1"/>
            <a:r>
              <a:rPr lang="zh-CN" dirty="0"/>
              <a:t>第二级</a:t>
            </a:r>
            <a:endParaRPr lang="zh-C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p14:dur="10" advTm="9437"/>
    </mc:Choice>
    <mc:Fallback>
      <p:transition advTm="9437"/>
    </mc:Fallback>
  </mc:AlternateContent>
  <p:txStyles>
    <p:titleStyle>
      <a:lvl1pPr algn="l" rtl="0" fontAlgn="base">
        <a:spcBef>
          <a:spcPct val="0"/>
        </a:spcBef>
        <a:spcAft>
          <a:spcPct val="0"/>
        </a:spcAft>
        <a:defRPr sz="2400">
          <a:solidFill>
            <a:schemeClr val="accent1"/>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p:titleStyle>
    <p:bodyStyle>
      <a:lvl1pPr marL="342900" indent="-342900" algn="l" rtl="0" fontAlgn="base">
        <a:spcBef>
          <a:spcPct val="20000"/>
        </a:spcBef>
        <a:spcAft>
          <a:spcPct val="0"/>
        </a:spcAft>
        <a:buChar char="•"/>
        <a:defRPr sz="20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a:solidFill>
            <a:schemeClr val="accent1"/>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9pPr>
    </p:bodyStyle>
    <p:otherStyle>
      <a:defPPr>
        <a:defRPr lang="zh-CN"/>
      </a:defPPr>
      <a:lvl1pPr marL="0" algn="l" defTabSz="914400" rtl="0" eaLnBrk="1" latinLnBrk="0" hangingPunct="1">
        <a:defRPr sz="1700" kern="1200">
          <a:solidFill>
            <a:schemeClr val="tx1"/>
          </a:solidFill>
          <a:latin typeface="+mn-lt"/>
          <a:ea typeface="+mn-ea"/>
          <a:cs typeface="+mn-cs"/>
        </a:defRPr>
      </a:lvl1pPr>
      <a:lvl2pPr marL="457200" algn="l" defTabSz="914400" rtl="0" eaLnBrk="1" latinLnBrk="0" hangingPunct="1">
        <a:defRPr sz="1700" kern="1200">
          <a:solidFill>
            <a:schemeClr val="tx1"/>
          </a:solidFill>
          <a:latin typeface="+mn-lt"/>
          <a:ea typeface="+mn-ea"/>
          <a:cs typeface="+mn-cs"/>
        </a:defRPr>
      </a:lvl2pPr>
      <a:lvl3pPr marL="914400" algn="l" defTabSz="914400" rtl="0" eaLnBrk="1" latinLnBrk="0" hangingPunct="1">
        <a:defRPr sz="1700" kern="1200">
          <a:solidFill>
            <a:schemeClr val="tx1"/>
          </a:solidFill>
          <a:latin typeface="+mn-lt"/>
          <a:ea typeface="+mn-ea"/>
          <a:cs typeface="+mn-cs"/>
        </a:defRPr>
      </a:lvl3pPr>
      <a:lvl4pPr marL="1371600" algn="l" defTabSz="914400" rtl="0" eaLnBrk="1" latinLnBrk="0" hangingPunct="1">
        <a:defRPr sz="1700" kern="1200">
          <a:solidFill>
            <a:schemeClr val="tx1"/>
          </a:solidFill>
          <a:latin typeface="+mn-lt"/>
          <a:ea typeface="+mn-ea"/>
          <a:cs typeface="+mn-cs"/>
        </a:defRPr>
      </a:lvl4pPr>
      <a:lvl5pPr marL="1828800" algn="l" defTabSz="914400" rtl="0" eaLnBrk="1" latinLnBrk="0" hangingPunct="1">
        <a:defRPr sz="1700" kern="1200">
          <a:solidFill>
            <a:schemeClr val="tx1"/>
          </a:solidFill>
          <a:latin typeface="+mn-lt"/>
          <a:ea typeface="+mn-ea"/>
          <a:cs typeface="+mn-cs"/>
        </a:defRPr>
      </a:lvl5pPr>
      <a:lvl6pPr marL="2286000" algn="l" defTabSz="914400" rtl="0" eaLnBrk="1" latinLnBrk="0" hangingPunct="1">
        <a:defRPr sz="1700" kern="1200">
          <a:solidFill>
            <a:schemeClr val="tx1"/>
          </a:solidFill>
          <a:latin typeface="+mn-lt"/>
          <a:ea typeface="+mn-ea"/>
          <a:cs typeface="+mn-cs"/>
        </a:defRPr>
      </a:lvl6pPr>
      <a:lvl7pPr marL="2743200" algn="l" defTabSz="914400" rtl="0" eaLnBrk="1" latinLnBrk="0" hangingPunct="1">
        <a:defRPr sz="1700" kern="1200">
          <a:solidFill>
            <a:schemeClr val="tx1"/>
          </a:solidFill>
          <a:latin typeface="+mn-lt"/>
          <a:ea typeface="+mn-ea"/>
          <a:cs typeface="+mn-cs"/>
        </a:defRPr>
      </a:lvl7pPr>
      <a:lvl8pPr marL="3200400" algn="l" defTabSz="914400" rtl="0" eaLnBrk="1" latinLnBrk="0" hangingPunct="1">
        <a:defRPr sz="1700" kern="1200">
          <a:solidFill>
            <a:schemeClr val="tx1"/>
          </a:solidFill>
          <a:latin typeface="+mn-lt"/>
          <a:ea typeface="+mn-ea"/>
          <a:cs typeface="+mn-cs"/>
        </a:defRPr>
      </a:lvl8pPr>
      <a:lvl9pPr marL="3657600" algn="l" defTabSz="914400"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image" Target="../media/image17.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tags" Target="../tags/tag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8.png"/><Relationship Id="rId1" Type="http://schemas.openxmlformats.org/officeDocument/2006/relationships/image" Target="../media/image2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2.png"/><Relationship Id="rId1" Type="http://schemas.openxmlformats.org/officeDocument/2006/relationships/image" Target="../media/image31.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png"/></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3.wmf"/><Relationship Id="rId1"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image" Target="../media/image25.wmf"/><Relationship Id="rId3" Type="http://schemas.openxmlformats.org/officeDocument/2006/relationships/oleObject" Target="../embeddings/oleObject3.bin"/><Relationship Id="rId2" Type="http://schemas.openxmlformats.org/officeDocument/2006/relationships/image" Target="../media/image24.wmf"/><Relationship Id="rId1"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28"/>
          <p:cNvPicPr>
            <a:picLocks noChangeAspect="1"/>
          </p:cNvPicPr>
          <p:nvPr/>
        </p:nvPicPr>
        <p:blipFill>
          <a:blip r:embed="rId1" cstate="print"/>
          <a:srcRect/>
          <a:stretch>
            <a:fillRect/>
          </a:stretch>
        </p:blipFill>
        <p:spPr>
          <a:xfrm>
            <a:off x="1240473" y="1681068"/>
            <a:ext cx="9144028" cy="4403503"/>
          </a:xfrm>
          <a:prstGeom prst="rect">
            <a:avLst/>
          </a:prstGeom>
        </p:spPr>
      </p:pic>
      <p:grpSp>
        <p:nvGrpSpPr>
          <p:cNvPr id="8" name="组合 7"/>
          <p:cNvGrpSpPr/>
          <p:nvPr/>
        </p:nvGrpSpPr>
        <p:grpSpPr>
          <a:xfrm>
            <a:off x="5208052" y="621955"/>
            <a:ext cx="1725732" cy="2308227"/>
            <a:chOff x="6609209" y="790981"/>
            <a:chExt cx="2301875" cy="2308226"/>
          </a:xfrm>
        </p:grpSpPr>
        <p:sp>
          <p:nvSpPr>
            <p:cNvPr id="9" name="Oval 5"/>
            <p:cNvSpPr>
              <a:spLocks noChangeArrowheads="1"/>
            </p:cNvSpPr>
            <p:nvPr/>
          </p:nvSpPr>
          <p:spPr bwMode="auto">
            <a:xfrm>
              <a:off x="6609209" y="790981"/>
              <a:ext cx="2301875" cy="2308226"/>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6"/>
            <p:cNvSpPr>
              <a:spLocks noEditPoints="1"/>
            </p:cNvSpPr>
            <p:nvPr/>
          </p:nvSpPr>
          <p:spPr bwMode="auto">
            <a:xfrm>
              <a:off x="6733034" y="914806"/>
              <a:ext cx="2054225" cy="2058988"/>
            </a:xfrm>
            <a:custGeom>
              <a:avLst/>
              <a:gdLst>
                <a:gd name="T0" fmla="*/ 1653 w 3306"/>
                <a:gd name="T1" fmla="*/ 0 h 3306"/>
                <a:gd name="T2" fmla="*/ 3306 w 3306"/>
                <a:gd name="T3" fmla="*/ 1653 h 3306"/>
                <a:gd name="T4" fmla="*/ 1653 w 3306"/>
                <a:gd name="T5" fmla="*/ 3306 h 3306"/>
                <a:gd name="T6" fmla="*/ 0 w 3306"/>
                <a:gd name="T7" fmla="*/ 1653 h 3306"/>
                <a:gd name="T8" fmla="*/ 1653 w 3306"/>
                <a:gd name="T9" fmla="*/ 0 h 3306"/>
                <a:gd name="T10" fmla="*/ 1653 w 3306"/>
                <a:gd name="T11" fmla="*/ 112 h 3306"/>
                <a:gd name="T12" fmla="*/ 3193 w 3306"/>
                <a:gd name="T13" fmla="*/ 1653 h 3306"/>
                <a:gd name="T14" fmla="*/ 1653 w 3306"/>
                <a:gd name="T15" fmla="*/ 3193 h 3306"/>
                <a:gd name="T16" fmla="*/ 112 w 3306"/>
                <a:gd name="T17" fmla="*/ 1653 h 3306"/>
                <a:gd name="T18" fmla="*/ 1653 w 3306"/>
                <a:gd name="T19" fmla="*/ 112 h 3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6" h="3306">
                  <a:moveTo>
                    <a:pt x="1653" y="0"/>
                  </a:moveTo>
                  <a:cubicBezTo>
                    <a:pt x="2565" y="0"/>
                    <a:pt x="3306" y="740"/>
                    <a:pt x="3306" y="1653"/>
                  </a:cubicBezTo>
                  <a:cubicBezTo>
                    <a:pt x="3306" y="2565"/>
                    <a:pt x="2565" y="3306"/>
                    <a:pt x="1653" y="3306"/>
                  </a:cubicBezTo>
                  <a:cubicBezTo>
                    <a:pt x="740" y="3306"/>
                    <a:pt x="0" y="2565"/>
                    <a:pt x="0" y="1653"/>
                  </a:cubicBezTo>
                  <a:cubicBezTo>
                    <a:pt x="0" y="740"/>
                    <a:pt x="740" y="0"/>
                    <a:pt x="1653" y="0"/>
                  </a:cubicBezTo>
                  <a:close/>
                  <a:moveTo>
                    <a:pt x="1653" y="112"/>
                  </a:moveTo>
                  <a:cubicBezTo>
                    <a:pt x="2503" y="112"/>
                    <a:pt x="3193" y="802"/>
                    <a:pt x="3193" y="1653"/>
                  </a:cubicBezTo>
                  <a:cubicBezTo>
                    <a:pt x="3193" y="2503"/>
                    <a:pt x="2503" y="3193"/>
                    <a:pt x="1653" y="3193"/>
                  </a:cubicBezTo>
                  <a:cubicBezTo>
                    <a:pt x="802" y="3193"/>
                    <a:pt x="112" y="2503"/>
                    <a:pt x="112" y="1653"/>
                  </a:cubicBezTo>
                  <a:cubicBezTo>
                    <a:pt x="112" y="802"/>
                    <a:pt x="802" y="112"/>
                    <a:pt x="1653" y="112"/>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grpSp>
      <p:sp>
        <p:nvSpPr>
          <p:cNvPr id="13" name="TextBox 12"/>
          <p:cNvSpPr txBox="1"/>
          <p:nvPr/>
        </p:nvSpPr>
        <p:spPr>
          <a:xfrm>
            <a:off x="1240790" y="172720"/>
            <a:ext cx="8971280" cy="643890"/>
          </a:xfrm>
          <a:prstGeom prst="rect">
            <a:avLst/>
          </a:prstGeom>
          <a:solidFill>
            <a:schemeClr val="tx1"/>
          </a:solidFill>
        </p:spPr>
        <p:txBody>
          <a:bodyPr wrap="square" lIns="91434" tIns="45717" rIns="91434" bIns="45717" rtlCol="0">
            <a:spAutoFit/>
          </a:bodyPr>
          <a:lstStyle/>
          <a:p>
            <a:r>
              <a:rPr lang="zh-CN" altLang="zh-CN" sz="3600" b="1" dirty="0">
                <a:solidFill>
                  <a:schemeClr val="accent2"/>
                </a:solidFill>
              </a:rPr>
              <a:t>第</a:t>
            </a:r>
            <a:r>
              <a:rPr lang="en-US" altLang="zh-CN" sz="3600" b="1" dirty="0">
                <a:solidFill>
                  <a:schemeClr val="accent2"/>
                </a:solidFill>
              </a:rPr>
              <a:t>11</a:t>
            </a:r>
            <a:r>
              <a:rPr lang="zh-CN" altLang="zh-CN" sz="3600" b="1" dirty="0">
                <a:solidFill>
                  <a:schemeClr val="accent2"/>
                </a:solidFill>
              </a:rPr>
              <a:t>章 基于水色图像的水质评价</a:t>
            </a:r>
            <a:endParaRPr lang="zh-CN" altLang="zh-CN" sz="3600" b="1" dirty="0">
              <a:solidFill>
                <a:schemeClr val="accent2"/>
              </a:solidFill>
            </a:endParaRPr>
          </a:p>
        </p:txBody>
      </p:sp>
      <p:sp>
        <p:nvSpPr>
          <p:cNvPr id="12" name="Oval 39"/>
          <p:cNvSpPr>
            <a:spLocks noChangeAspect="1" noChangeArrowheads="1"/>
          </p:cNvSpPr>
          <p:nvPr/>
        </p:nvSpPr>
        <p:spPr bwMode="auto">
          <a:xfrm>
            <a:off x="1828086" y="2476480"/>
            <a:ext cx="161937" cy="217227"/>
          </a:xfrm>
          <a:prstGeom prst="ellipse">
            <a:avLst/>
          </a:prstGeom>
          <a:solidFill>
            <a:schemeClr val="tx1"/>
          </a:solidFill>
          <a:ln w="28575" cap="flat">
            <a:solidFill>
              <a:schemeClr val="accent2"/>
            </a:solidFill>
            <a:prstDash val="solid"/>
            <a:miter lim="800000"/>
          </a:ln>
        </p:spPr>
        <p:txBody>
          <a:bodyPr vert="horz" wrap="square" lIns="91434" tIns="45717" rIns="91434" bIns="45717" numCol="1" anchor="t" anchorCtr="0" compatLnSpc="1"/>
          <a:lstStyle/>
          <a:p>
            <a:endParaRPr lang="zh-CN" altLang="en-US" sz="2000">
              <a:solidFill>
                <a:schemeClr val="accent1"/>
              </a:solidFill>
            </a:endParaRPr>
          </a:p>
        </p:txBody>
      </p:sp>
      <p:sp>
        <p:nvSpPr>
          <p:cNvPr id="20" name="TextBox 19"/>
          <p:cNvSpPr txBox="1"/>
          <p:nvPr/>
        </p:nvSpPr>
        <p:spPr>
          <a:xfrm>
            <a:off x="1648460" y="2867025"/>
            <a:ext cx="8563610" cy="3168015"/>
          </a:xfrm>
          <a:prstGeom prst="rect">
            <a:avLst/>
          </a:prstGeom>
          <a:noFill/>
        </p:spPr>
        <p:txBody>
          <a:bodyPr wrap="square" lIns="91434" tIns="45717" rIns="91434" bIns="45717" rtlCol="0">
            <a:spAutoFit/>
          </a:bodyPr>
          <a:lstStyle/>
          <a:p>
            <a:r>
              <a:rPr altLang="zh-CN" sz="2000" b="1" dirty="0">
                <a:solidFill>
                  <a:schemeClr val="accent2"/>
                </a:solidFill>
              </a:rPr>
              <a:t>图像识别，在实现中具有广泛应用，比如人脸识别、指纹识别、机器视觉、安防监控、农产品分拣、医疗诊断等。图像属于非结构化数据，需要使用专门的工具包进行图像读取及数据处理。本章使用Anaconda自带的PIL包进行读取及处理，避免了使用更复杂的图像处理工具。对于图像识别，通常有两种处理方法：1）对图像提取特征后，利用常见的分类模型进行识别，比如支持向量机、神经网络、逻辑回归等；2）利用深度学习模型直接对图像进行分类识别，这类模型具有自提取特征的机制，比如卷积神经网络深度学习模型。本章两种处理方法都给予介绍。下面将从案例背景、案例目标及实现思路、数据获取、数据可视化、指标计算、模型构建与实现等方面进行详细介绍。 </a:t>
            </a:r>
            <a:endParaRPr altLang="zh-CN" sz="2000" b="1" dirty="0">
              <a:solidFill>
                <a:schemeClr val="accent2"/>
              </a:solidFill>
            </a:endParaRPr>
          </a:p>
        </p:txBody>
      </p:sp>
      <p:sp>
        <p:nvSpPr>
          <p:cNvPr id="17" name="Freeform 10"/>
          <p:cNvSpPr>
            <a:spLocks noEditPoints="1"/>
          </p:cNvSpPr>
          <p:nvPr/>
        </p:nvSpPr>
        <p:spPr bwMode="auto">
          <a:xfrm>
            <a:off x="5585044" y="1216640"/>
            <a:ext cx="1026405" cy="1320696"/>
          </a:xfrm>
          <a:custGeom>
            <a:avLst/>
            <a:gdLst>
              <a:gd name="T0" fmla="*/ 760 w 1139"/>
              <a:gd name="T1" fmla="*/ 420 h 1088"/>
              <a:gd name="T2" fmla="*/ 745 w 1139"/>
              <a:gd name="T3" fmla="*/ 452 h 1088"/>
              <a:gd name="T4" fmla="*/ 741 w 1139"/>
              <a:gd name="T5" fmla="*/ 473 h 1088"/>
              <a:gd name="T6" fmla="*/ 742 w 1139"/>
              <a:gd name="T7" fmla="*/ 513 h 1088"/>
              <a:gd name="T8" fmla="*/ 756 w 1139"/>
              <a:gd name="T9" fmla="*/ 552 h 1088"/>
              <a:gd name="T10" fmla="*/ 769 w 1139"/>
              <a:gd name="T11" fmla="*/ 571 h 1088"/>
              <a:gd name="T12" fmla="*/ 801 w 1139"/>
              <a:gd name="T13" fmla="*/ 598 h 1088"/>
              <a:gd name="T14" fmla="*/ 822 w 1139"/>
              <a:gd name="T15" fmla="*/ 608 h 1088"/>
              <a:gd name="T16" fmla="*/ 866 w 1139"/>
              <a:gd name="T17" fmla="*/ 363 h 1088"/>
              <a:gd name="T18" fmla="*/ 814 w 1139"/>
              <a:gd name="T19" fmla="*/ 374 h 1088"/>
              <a:gd name="T20" fmla="*/ 785 w 1139"/>
              <a:gd name="T21" fmla="*/ 392 h 1088"/>
              <a:gd name="T22" fmla="*/ 771 w 1139"/>
              <a:gd name="T23" fmla="*/ 406 h 1088"/>
              <a:gd name="T24" fmla="*/ 696 w 1139"/>
              <a:gd name="T25" fmla="*/ 127 h 1088"/>
              <a:gd name="T26" fmla="*/ 570 w 1139"/>
              <a:gd name="T27" fmla="*/ 253 h 1088"/>
              <a:gd name="T28" fmla="*/ 688 w 1139"/>
              <a:gd name="T29" fmla="*/ 513 h 1088"/>
              <a:gd name="T30" fmla="*/ 688 w 1139"/>
              <a:gd name="T31" fmla="*/ 461 h 1088"/>
              <a:gd name="T32" fmla="*/ 651 w 1139"/>
              <a:gd name="T33" fmla="*/ 279 h 1088"/>
              <a:gd name="T34" fmla="*/ 453 w 1139"/>
              <a:gd name="T35" fmla="*/ 490 h 1088"/>
              <a:gd name="T36" fmla="*/ 570 w 1139"/>
              <a:gd name="T37" fmla="*/ 718 h 1088"/>
              <a:gd name="T38" fmla="*/ 512 w 1139"/>
              <a:gd name="T39" fmla="*/ 725 h 1088"/>
              <a:gd name="T40" fmla="*/ 484 w 1139"/>
              <a:gd name="T41" fmla="*/ 693 h 1088"/>
              <a:gd name="T42" fmla="*/ 466 w 1139"/>
              <a:gd name="T43" fmla="*/ 678 h 1088"/>
              <a:gd name="T44" fmla="*/ 388 w 1139"/>
              <a:gd name="T45" fmla="*/ 645 h 1088"/>
              <a:gd name="T46" fmla="*/ 355 w 1139"/>
              <a:gd name="T47" fmla="*/ 642 h 1088"/>
              <a:gd name="T48" fmla="*/ 0 w 1139"/>
              <a:gd name="T49" fmla="*/ 1088 h 1088"/>
              <a:gd name="T50" fmla="*/ 151 w 1139"/>
              <a:gd name="T51" fmla="*/ 824 h 1088"/>
              <a:gd name="T52" fmla="*/ 391 w 1139"/>
              <a:gd name="T53" fmla="*/ 824 h 1088"/>
              <a:gd name="T54" fmla="*/ 546 w 1139"/>
              <a:gd name="T55" fmla="*/ 1088 h 1088"/>
              <a:gd name="T56" fmla="*/ 512 w 1139"/>
              <a:gd name="T57" fmla="*/ 725 h 1088"/>
              <a:gd name="T58" fmla="*/ 785 w 1139"/>
              <a:gd name="T59" fmla="*/ 642 h 1088"/>
              <a:gd name="T60" fmla="*/ 750 w 1139"/>
              <a:gd name="T61" fmla="*/ 646 h 1088"/>
              <a:gd name="T62" fmla="*/ 655 w 1139"/>
              <a:gd name="T63" fmla="*/ 693 h 1088"/>
              <a:gd name="T64" fmla="*/ 639 w 1139"/>
              <a:gd name="T65" fmla="*/ 709 h 1088"/>
              <a:gd name="T66" fmla="*/ 705 w 1139"/>
              <a:gd name="T67" fmla="*/ 1088 h 1088"/>
              <a:gd name="T68" fmla="*/ 744 w 1139"/>
              <a:gd name="T69" fmla="*/ 1088 h 1088"/>
              <a:gd name="T70" fmla="*/ 1024 w 1139"/>
              <a:gd name="T71" fmla="*/ 824 h 1088"/>
              <a:gd name="T72" fmla="*/ 1139 w 1139"/>
              <a:gd name="T73" fmla="*/ 833 h 1088"/>
              <a:gd name="T74" fmla="*/ 273 w 1139"/>
              <a:gd name="T75" fmla="*/ 616 h 1088"/>
              <a:gd name="T76" fmla="*/ 337 w 1139"/>
              <a:gd name="T77" fmla="*/ 599 h 1088"/>
              <a:gd name="T78" fmla="*/ 355 w 1139"/>
              <a:gd name="T79" fmla="*/ 586 h 1088"/>
              <a:gd name="T80" fmla="*/ 391 w 1139"/>
              <a:gd name="T81" fmla="*/ 535 h 1088"/>
              <a:gd name="T82" fmla="*/ 398 w 1139"/>
              <a:gd name="T83" fmla="*/ 510 h 1088"/>
              <a:gd name="T84" fmla="*/ 398 w 1139"/>
              <a:gd name="T85" fmla="*/ 468 h 1088"/>
              <a:gd name="T86" fmla="*/ 388 w 1139"/>
              <a:gd name="T87" fmla="*/ 437 h 1088"/>
              <a:gd name="T88" fmla="*/ 378 w 1139"/>
              <a:gd name="T89" fmla="*/ 419 h 1088"/>
              <a:gd name="T90" fmla="*/ 354 w 1139"/>
              <a:gd name="T91" fmla="*/ 393 h 1088"/>
              <a:gd name="T92" fmla="*/ 338 w 1139"/>
              <a:gd name="T93" fmla="*/ 381 h 1088"/>
              <a:gd name="T94" fmla="*/ 273 w 1139"/>
              <a:gd name="T95" fmla="*/ 363 h 10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39" h="1088">
                <a:moveTo>
                  <a:pt x="771" y="406"/>
                </a:moveTo>
                <a:cubicBezTo>
                  <a:pt x="767" y="411"/>
                  <a:pt x="764" y="415"/>
                  <a:pt x="761" y="419"/>
                </a:cubicBezTo>
                <a:cubicBezTo>
                  <a:pt x="761" y="420"/>
                  <a:pt x="761" y="420"/>
                  <a:pt x="760" y="420"/>
                </a:cubicBezTo>
                <a:cubicBezTo>
                  <a:pt x="758" y="424"/>
                  <a:pt x="755" y="429"/>
                  <a:pt x="753" y="433"/>
                </a:cubicBezTo>
                <a:cubicBezTo>
                  <a:pt x="752" y="435"/>
                  <a:pt x="752" y="436"/>
                  <a:pt x="751" y="437"/>
                </a:cubicBezTo>
                <a:cubicBezTo>
                  <a:pt x="749" y="442"/>
                  <a:pt x="747" y="447"/>
                  <a:pt x="745" y="452"/>
                </a:cubicBezTo>
                <a:cubicBezTo>
                  <a:pt x="745" y="452"/>
                  <a:pt x="745" y="453"/>
                  <a:pt x="745" y="453"/>
                </a:cubicBezTo>
                <a:cubicBezTo>
                  <a:pt x="744" y="458"/>
                  <a:pt x="742" y="463"/>
                  <a:pt x="741" y="468"/>
                </a:cubicBezTo>
                <a:cubicBezTo>
                  <a:pt x="741" y="470"/>
                  <a:pt x="741" y="471"/>
                  <a:pt x="741" y="473"/>
                </a:cubicBezTo>
                <a:cubicBezTo>
                  <a:pt x="740" y="478"/>
                  <a:pt x="740" y="484"/>
                  <a:pt x="740" y="490"/>
                </a:cubicBezTo>
                <a:cubicBezTo>
                  <a:pt x="740" y="497"/>
                  <a:pt x="740" y="504"/>
                  <a:pt x="741" y="510"/>
                </a:cubicBezTo>
                <a:cubicBezTo>
                  <a:pt x="742" y="511"/>
                  <a:pt x="742" y="512"/>
                  <a:pt x="742" y="513"/>
                </a:cubicBezTo>
                <a:cubicBezTo>
                  <a:pt x="743" y="520"/>
                  <a:pt x="745" y="526"/>
                  <a:pt x="747" y="532"/>
                </a:cubicBezTo>
                <a:cubicBezTo>
                  <a:pt x="747" y="533"/>
                  <a:pt x="748" y="534"/>
                  <a:pt x="748" y="535"/>
                </a:cubicBezTo>
                <a:cubicBezTo>
                  <a:pt x="750" y="541"/>
                  <a:pt x="753" y="547"/>
                  <a:pt x="756" y="552"/>
                </a:cubicBezTo>
                <a:cubicBezTo>
                  <a:pt x="757" y="553"/>
                  <a:pt x="757" y="554"/>
                  <a:pt x="758" y="555"/>
                </a:cubicBezTo>
                <a:cubicBezTo>
                  <a:pt x="761" y="560"/>
                  <a:pt x="765" y="566"/>
                  <a:pt x="769" y="571"/>
                </a:cubicBezTo>
                <a:cubicBezTo>
                  <a:pt x="769" y="571"/>
                  <a:pt x="769" y="571"/>
                  <a:pt x="769" y="571"/>
                </a:cubicBezTo>
                <a:cubicBezTo>
                  <a:pt x="774" y="576"/>
                  <a:pt x="778" y="581"/>
                  <a:pt x="783" y="585"/>
                </a:cubicBezTo>
                <a:cubicBezTo>
                  <a:pt x="784" y="586"/>
                  <a:pt x="784" y="586"/>
                  <a:pt x="784" y="586"/>
                </a:cubicBezTo>
                <a:cubicBezTo>
                  <a:pt x="789" y="591"/>
                  <a:pt x="795" y="594"/>
                  <a:pt x="801" y="598"/>
                </a:cubicBezTo>
                <a:cubicBezTo>
                  <a:pt x="801" y="598"/>
                  <a:pt x="802" y="599"/>
                  <a:pt x="802" y="599"/>
                </a:cubicBezTo>
                <a:cubicBezTo>
                  <a:pt x="808" y="602"/>
                  <a:pt x="814" y="605"/>
                  <a:pt x="820" y="608"/>
                </a:cubicBezTo>
                <a:cubicBezTo>
                  <a:pt x="821" y="608"/>
                  <a:pt x="821" y="608"/>
                  <a:pt x="822" y="608"/>
                </a:cubicBezTo>
                <a:cubicBezTo>
                  <a:pt x="836" y="613"/>
                  <a:pt x="851" y="616"/>
                  <a:pt x="866" y="616"/>
                </a:cubicBezTo>
                <a:cubicBezTo>
                  <a:pt x="936" y="616"/>
                  <a:pt x="993" y="559"/>
                  <a:pt x="993" y="490"/>
                </a:cubicBezTo>
                <a:cubicBezTo>
                  <a:pt x="993" y="420"/>
                  <a:pt x="936" y="363"/>
                  <a:pt x="866" y="363"/>
                </a:cubicBezTo>
                <a:cubicBezTo>
                  <a:pt x="848" y="363"/>
                  <a:pt x="831" y="367"/>
                  <a:pt x="816" y="374"/>
                </a:cubicBezTo>
                <a:cubicBezTo>
                  <a:pt x="816" y="374"/>
                  <a:pt x="816" y="374"/>
                  <a:pt x="816" y="374"/>
                </a:cubicBezTo>
                <a:cubicBezTo>
                  <a:pt x="815" y="374"/>
                  <a:pt x="815" y="374"/>
                  <a:pt x="814" y="374"/>
                </a:cubicBezTo>
                <a:cubicBezTo>
                  <a:pt x="810" y="376"/>
                  <a:pt x="806" y="379"/>
                  <a:pt x="802" y="381"/>
                </a:cubicBezTo>
                <a:cubicBezTo>
                  <a:pt x="800" y="382"/>
                  <a:pt x="799" y="382"/>
                  <a:pt x="798" y="383"/>
                </a:cubicBezTo>
                <a:cubicBezTo>
                  <a:pt x="794" y="386"/>
                  <a:pt x="789" y="389"/>
                  <a:pt x="785" y="392"/>
                </a:cubicBezTo>
                <a:cubicBezTo>
                  <a:pt x="785" y="393"/>
                  <a:pt x="784" y="393"/>
                  <a:pt x="784" y="393"/>
                </a:cubicBezTo>
                <a:cubicBezTo>
                  <a:pt x="780" y="397"/>
                  <a:pt x="777" y="400"/>
                  <a:pt x="773" y="404"/>
                </a:cubicBezTo>
                <a:cubicBezTo>
                  <a:pt x="773" y="405"/>
                  <a:pt x="772" y="406"/>
                  <a:pt x="771" y="406"/>
                </a:cubicBezTo>
                <a:close/>
                <a:moveTo>
                  <a:pt x="570" y="253"/>
                </a:moveTo>
                <a:lnTo>
                  <a:pt x="570" y="253"/>
                </a:lnTo>
                <a:cubicBezTo>
                  <a:pt x="639" y="253"/>
                  <a:pt x="696" y="196"/>
                  <a:pt x="696" y="127"/>
                </a:cubicBezTo>
                <a:cubicBezTo>
                  <a:pt x="696" y="57"/>
                  <a:pt x="639" y="0"/>
                  <a:pt x="570" y="0"/>
                </a:cubicBezTo>
                <a:cubicBezTo>
                  <a:pt x="500" y="0"/>
                  <a:pt x="443" y="57"/>
                  <a:pt x="443" y="127"/>
                </a:cubicBezTo>
                <a:cubicBezTo>
                  <a:pt x="443" y="196"/>
                  <a:pt x="500" y="253"/>
                  <a:pt x="570" y="253"/>
                </a:cubicBezTo>
                <a:close/>
                <a:moveTo>
                  <a:pt x="688" y="609"/>
                </a:moveTo>
                <a:lnTo>
                  <a:pt x="688" y="609"/>
                </a:lnTo>
                <a:lnTo>
                  <a:pt x="688" y="513"/>
                </a:lnTo>
                <a:cubicBezTo>
                  <a:pt x="687" y="505"/>
                  <a:pt x="686" y="497"/>
                  <a:pt x="686" y="490"/>
                </a:cubicBezTo>
                <a:cubicBezTo>
                  <a:pt x="686" y="482"/>
                  <a:pt x="687" y="474"/>
                  <a:pt x="688" y="467"/>
                </a:cubicBezTo>
                <a:lnTo>
                  <a:pt x="688" y="461"/>
                </a:lnTo>
                <a:lnTo>
                  <a:pt x="689" y="461"/>
                </a:lnTo>
                <a:cubicBezTo>
                  <a:pt x="698" y="405"/>
                  <a:pt x="733" y="357"/>
                  <a:pt x="782" y="331"/>
                </a:cubicBezTo>
                <a:cubicBezTo>
                  <a:pt x="748" y="299"/>
                  <a:pt x="702" y="279"/>
                  <a:pt x="651" y="279"/>
                </a:cubicBezTo>
                <a:lnTo>
                  <a:pt x="488" y="279"/>
                </a:lnTo>
                <a:cubicBezTo>
                  <a:pt x="437" y="279"/>
                  <a:pt x="391" y="299"/>
                  <a:pt x="357" y="331"/>
                </a:cubicBezTo>
                <a:cubicBezTo>
                  <a:pt x="414" y="361"/>
                  <a:pt x="453" y="421"/>
                  <a:pt x="453" y="490"/>
                </a:cubicBezTo>
                <a:cubicBezTo>
                  <a:pt x="453" y="504"/>
                  <a:pt x="451" y="518"/>
                  <a:pt x="448" y="531"/>
                </a:cubicBezTo>
                <a:lnTo>
                  <a:pt x="448" y="608"/>
                </a:lnTo>
                <a:cubicBezTo>
                  <a:pt x="500" y="629"/>
                  <a:pt x="543" y="668"/>
                  <a:pt x="570" y="718"/>
                </a:cubicBezTo>
                <a:cubicBezTo>
                  <a:pt x="595" y="669"/>
                  <a:pt x="638" y="631"/>
                  <a:pt x="688" y="609"/>
                </a:cubicBezTo>
                <a:close/>
                <a:moveTo>
                  <a:pt x="512" y="725"/>
                </a:moveTo>
                <a:lnTo>
                  <a:pt x="512" y="725"/>
                </a:lnTo>
                <a:cubicBezTo>
                  <a:pt x="508" y="719"/>
                  <a:pt x="504" y="714"/>
                  <a:pt x="499" y="709"/>
                </a:cubicBezTo>
                <a:cubicBezTo>
                  <a:pt x="499" y="708"/>
                  <a:pt x="498" y="707"/>
                  <a:pt x="497" y="707"/>
                </a:cubicBezTo>
                <a:cubicBezTo>
                  <a:pt x="493" y="702"/>
                  <a:pt x="489" y="698"/>
                  <a:pt x="484" y="693"/>
                </a:cubicBezTo>
                <a:cubicBezTo>
                  <a:pt x="484" y="693"/>
                  <a:pt x="483" y="692"/>
                  <a:pt x="482" y="691"/>
                </a:cubicBezTo>
                <a:cubicBezTo>
                  <a:pt x="477" y="687"/>
                  <a:pt x="473" y="683"/>
                  <a:pt x="467" y="679"/>
                </a:cubicBezTo>
                <a:cubicBezTo>
                  <a:pt x="467" y="679"/>
                  <a:pt x="466" y="679"/>
                  <a:pt x="466" y="678"/>
                </a:cubicBezTo>
                <a:cubicBezTo>
                  <a:pt x="449" y="666"/>
                  <a:pt x="429" y="656"/>
                  <a:pt x="409" y="650"/>
                </a:cubicBezTo>
                <a:cubicBezTo>
                  <a:pt x="404" y="649"/>
                  <a:pt x="400" y="648"/>
                  <a:pt x="395" y="647"/>
                </a:cubicBezTo>
                <a:cubicBezTo>
                  <a:pt x="393" y="646"/>
                  <a:pt x="390" y="646"/>
                  <a:pt x="388" y="645"/>
                </a:cubicBezTo>
                <a:cubicBezTo>
                  <a:pt x="385" y="645"/>
                  <a:pt x="381" y="644"/>
                  <a:pt x="378" y="644"/>
                </a:cubicBezTo>
                <a:cubicBezTo>
                  <a:pt x="376" y="644"/>
                  <a:pt x="374" y="643"/>
                  <a:pt x="372" y="643"/>
                </a:cubicBezTo>
                <a:cubicBezTo>
                  <a:pt x="366" y="643"/>
                  <a:pt x="360" y="642"/>
                  <a:pt x="355" y="642"/>
                </a:cubicBezTo>
                <a:lnTo>
                  <a:pt x="191" y="642"/>
                </a:lnTo>
                <a:cubicBezTo>
                  <a:pt x="86" y="642"/>
                  <a:pt x="0" y="728"/>
                  <a:pt x="0" y="833"/>
                </a:cubicBezTo>
                <a:lnTo>
                  <a:pt x="0" y="1088"/>
                </a:lnTo>
                <a:lnTo>
                  <a:pt x="112" y="1088"/>
                </a:lnTo>
                <a:lnTo>
                  <a:pt x="112" y="824"/>
                </a:lnTo>
                <a:lnTo>
                  <a:pt x="151" y="824"/>
                </a:lnTo>
                <a:lnTo>
                  <a:pt x="151" y="1088"/>
                </a:lnTo>
                <a:lnTo>
                  <a:pt x="391" y="1088"/>
                </a:lnTo>
                <a:lnTo>
                  <a:pt x="391" y="824"/>
                </a:lnTo>
                <a:lnTo>
                  <a:pt x="430" y="824"/>
                </a:lnTo>
                <a:lnTo>
                  <a:pt x="430" y="1088"/>
                </a:lnTo>
                <a:lnTo>
                  <a:pt x="546" y="1088"/>
                </a:lnTo>
                <a:lnTo>
                  <a:pt x="546" y="833"/>
                </a:lnTo>
                <a:cubicBezTo>
                  <a:pt x="546" y="793"/>
                  <a:pt x="533" y="756"/>
                  <a:pt x="512" y="725"/>
                </a:cubicBezTo>
                <a:cubicBezTo>
                  <a:pt x="512" y="725"/>
                  <a:pt x="512" y="725"/>
                  <a:pt x="512" y="725"/>
                </a:cubicBezTo>
                <a:close/>
                <a:moveTo>
                  <a:pt x="948" y="642"/>
                </a:moveTo>
                <a:lnTo>
                  <a:pt x="948" y="642"/>
                </a:lnTo>
                <a:lnTo>
                  <a:pt x="785" y="642"/>
                </a:lnTo>
                <a:cubicBezTo>
                  <a:pt x="779" y="642"/>
                  <a:pt x="773" y="643"/>
                  <a:pt x="767" y="643"/>
                </a:cubicBezTo>
                <a:cubicBezTo>
                  <a:pt x="765" y="643"/>
                  <a:pt x="763" y="644"/>
                  <a:pt x="761" y="644"/>
                </a:cubicBezTo>
                <a:cubicBezTo>
                  <a:pt x="758" y="644"/>
                  <a:pt x="754" y="645"/>
                  <a:pt x="750" y="646"/>
                </a:cubicBezTo>
                <a:cubicBezTo>
                  <a:pt x="748" y="646"/>
                  <a:pt x="746" y="646"/>
                  <a:pt x="743" y="647"/>
                </a:cubicBezTo>
                <a:cubicBezTo>
                  <a:pt x="739" y="648"/>
                  <a:pt x="735" y="649"/>
                  <a:pt x="731" y="650"/>
                </a:cubicBezTo>
                <a:cubicBezTo>
                  <a:pt x="703" y="658"/>
                  <a:pt x="676" y="673"/>
                  <a:pt x="655" y="693"/>
                </a:cubicBezTo>
                <a:cubicBezTo>
                  <a:pt x="655" y="694"/>
                  <a:pt x="654" y="694"/>
                  <a:pt x="654" y="694"/>
                </a:cubicBezTo>
                <a:cubicBezTo>
                  <a:pt x="649" y="698"/>
                  <a:pt x="645" y="703"/>
                  <a:pt x="641" y="708"/>
                </a:cubicBezTo>
                <a:cubicBezTo>
                  <a:pt x="640" y="708"/>
                  <a:pt x="640" y="709"/>
                  <a:pt x="639" y="709"/>
                </a:cubicBezTo>
                <a:cubicBezTo>
                  <a:pt x="611" y="743"/>
                  <a:pt x="593" y="786"/>
                  <a:pt x="593" y="833"/>
                </a:cubicBezTo>
                <a:lnTo>
                  <a:pt x="593" y="1088"/>
                </a:lnTo>
                <a:lnTo>
                  <a:pt x="705" y="1088"/>
                </a:lnTo>
                <a:lnTo>
                  <a:pt x="705" y="824"/>
                </a:lnTo>
                <a:lnTo>
                  <a:pt x="744" y="824"/>
                </a:lnTo>
                <a:lnTo>
                  <a:pt x="744" y="1088"/>
                </a:lnTo>
                <a:lnTo>
                  <a:pt x="985" y="1088"/>
                </a:lnTo>
                <a:lnTo>
                  <a:pt x="985" y="824"/>
                </a:lnTo>
                <a:lnTo>
                  <a:pt x="1024" y="824"/>
                </a:lnTo>
                <a:lnTo>
                  <a:pt x="1024" y="1088"/>
                </a:lnTo>
                <a:lnTo>
                  <a:pt x="1139" y="1088"/>
                </a:lnTo>
                <a:lnTo>
                  <a:pt x="1139" y="833"/>
                </a:lnTo>
                <a:cubicBezTo>
                  <a:pt x="1139" y="728"/>
                  <a:pt x="1053" y="642"/>
                  <a:pt x="948" y="642"/>
                </a:cubicBezTo>
                <a:close/>
                <a:moveTo>
                  <a:pt x="273" y="616"/>
                </a:moveTo>
                <a:lnTo>
                  <a:pt x="273" y="616"/>
                </a:lnTo>
                <a:cubicBezTo>
                  <a:pt x="289" y="616"/>
                  <a:pt x="304" y="613"/>
                  <a:pt x="317" y="608"/>
                </a:cubicBezTo>
                <a:cubicBezTo>
                  <a:pt x="318" y="608"/>
                  <a:pt x="318" y="608"/>
                  <a:pt x="318" y="608"/>
                </a:cubicBezTo>
                <a:cubicBezTo>
                  <a:pt x="325" y="605"/>
                  <a:pt x="331" y="602"/>
                  <a:pt x="337" y="599"/>
                </a:cubicBezTo>
                <a:cubicBezTo>
                  <a:pt x="337" y="599"/>
                  <a:pt x="338" y="598"/>
                  <a:pt x="338" y="598"/>
                </a:cubicBezTo>
                <a:cubicBezTo>
                  <a:pt x="344" y="594"/>
                  <a:pt x="350" y="591"/>
                  <a:pt x="355" y="586"/>
                </a:cubicBezTo>
                <a:cubicBezTo>
                  <a:pt x="355" y="586"/>
                  <a:pt x="355" y="586"/>
                  <a:pt x="355" y="586"/>
                </a:cubicBezTo>
                <a:cubicBezTo>
                  <a:pt x="366" y="577"/>
                  <a:pt x="374" y="566"/>
                  <a:pt x="381" y="554"/>
                </a:cubicBezTo>
                <a:cubicBezTo>
                  <a:pt x="382" y="554"/>
                  <a:pt x="382" y="553"/>
                  <a:pt x="383" y="552"/>
                </a:cubicBezTo>
                <a:cubicBezTo>
                  <a:pt x="386" y="547"/>
                  <a:pt x="389" y="541"/>
                  <a:pt x="391" y="535"/>
                </a:cubicBezTo>
                <a:cubicBezTo>
                  <a:pt x="391" y="534"/>
                  <a:pt x="392" y="533"/>
                  <a:pt x="392" y="532"/>
                </a:cubicBezTo>
                <a:cubicBezTo>
                  <a:pt x="394" y="526"/>
                  <a:pt x="396" y="520"/>
                  <a:pt x="397" y="513"/>
                </a:cubicBezTo>
                <a:cubicBezTo>
                  <a:pt x="397" y="512"/>
                  <a:pt x="398" y="511"/>
                  <a:pt x="398" y="510"/>
                </a:cubicBezTo>
                <a:cubicBezTo>
                  <a:pt x="399" y="504"/>
                  <a:pt x="399" y="497"/>
                  <a:pt x="399" y="490"/>
                </a:cubicBezTo>
                <a:cubicBezTo>
                  <a:pt x="399" y="484"/>
                  <a:pt x="399" y="478"/>
                  <a:pt x="398" y="472"/>
                </a:cubicBezTo>
                <a:cubicBezTo>
                  <a:pt x="398" y="471"/>
                  <a:pt x="398" y="470"/>
                  <a:pt x="398" y="468"/>
                </a:cubicBezTo>
                <a:cubicBezTo>
                  <a:pt x="397" y="463"/>
                  <a:pt x="395" y="458"/>
                  <a:pt x="394" y="453"/>
                </a:cubicBezTo>
                <a:cubicBezTo>
                  <a:pt x="394" y="452"/>
                  <a:pt x="394" y="452"/>
                  <a:pt x="394" y="452"/>
                </a:cubicBezTo>
                <a:cubicBezTo>
                  <a:pt x="392" y="447"/>
                  <a:pt x="390" y="442"/>
                  <a:pt x="388" y="437"/>
                </a:cubicBezTo>
                <a:cubicBezTo>
                  <a:pt x="387" y="436"/>
                  <a:pt x="387" y="435"/>
                  <a:pt x="386" y="434"/>
                </a:cubicBezTo>
                <a:cubicBezTo>
                  <a:pt x="384" y="429"/>
                  <a:pt x="381" y="424"/>
                  <a:pt x="378" y="419"/>
                </a:cubicBezTo>
                <a:lnTo>
                  <a:pt x="378" y="419"/>
                </a:lnTo>
                <a:cubicBezTo>
                  <a:pt x="375" y="415"/>
                  <a:pt x="372" y="410"/>
                  <a:pt x="368" y="406"/>
                </a:cubicBezTo>
                <a:cubicBezTo>
                  <a:pt x="367" y="405"/>
                  <a:pt x="367" y="405"/>
                  <a:pt x="366" y="404"/>
                </a:cubicBezTo>
                <a:cubicBezTo>
                  <a:pt x="362" y="400"/>
                  <a:pt x="358" y="396"/>
                  <a:pt x="354" y="393"/>
                </a:cubicBezTo>
                <a:cubicBezTo>
                  <a:pt x="354" y="393"/>
                  <a:pt x="354" y="393"/>
                  <a:pt x="354" y="393"/>
                </a:cubicBezTo>
                <a:cubicBezTo>
                  <a:pt x="350" y="389"/>
                  <a:pt x="345" y="386"/>
                  <a:pt x="341" y="383"/>
                </a:cubicBezTo>
                <a:cubicBezTo>
                  <a:pt x="340" y="382"/>
                  <a:pt x="339" y="382"/>
                  <a:pt x="338" y="381"/>
                </a:cubicBezTo>
                <a:cubicBezTo>
                  <a:pt x="334" y="379"/>
                  <a:pt x="329" y="376"/>
                  <a:pt x="324" y="374"/>
                </a:cubicBezTo>
                <a:cubicBezTo>
                  <a:pt x="324" y="374"/>
                  <a:pt x="324" y="374"/>
                  <a:pt x="323" y="374"/>
                </a:cubicBezTo>
                <a:cubicBezTo>
                  <a:pt x="308" y="367"/>
                  <a:pt x="291" y="363"/>
                  <a:pt x="273" y="363"/>
                </a:cubicBezTo>
                <a:cubicBezTo>
                  <a:pt x="203" y="363"/>
                  <a:pt x="146" y="420"/>
                  <a:pt x="146" y="490"/>
                </a:cubicBezTo>
                <a:cubicBezTo>
                  <a:pt x="146" y="559"/>
                  <a:pt x="203" y="616"/>
                  <a:pt x="273" y="616"/>
                </a:cubicBezTo>
                <a:close/>
              </a:path>
            </a:pathLst>
          </a:custGeom>
          <a:solidFill>
            <a:schemeClr val="tx1"/>
          </a:solidFill>
          <a:ln>
            <a:noFill/>
          </a:ln>
        </p:spPr>
        <p:txBody>
          <a:bodyPr vert="horz" wrap="square" lIns="91434" tIns="45717" rIns="91434" bIns="45717" numCol="1" anchor="t" anchorCtr="0" compatLnSpc="1"/>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Box 4"/>
          <p:cNvSpPr txBox="1"/>
          <p:nvPr/>
        </p:nvSpPr>
        <p:spPr>
          <a:xfrm>
            <a:off x="140263" y="44624"/>
            <a:ext cx="1064260" cy="397510"/>
          </a:xfrm>
          <a:prstGeom prst="rect">
            <a:avLst/>
          </a:prstGeom>
          <a:noFill/>
        </p:spPr>
        <p:txBody>
          <a:bodyPr wrap="square" lIns="91434" tIns="45717" rIns="91434" bIns="45717" rtlCol="0">
            <a:spAutoFit/>
          </a:bodyPr>
          <a:p>
            <a:pPr algn="r"/>
            <a:r>
              <a:rPr lang="en-US" altLang="zh-CN" sz="2000" dirty="0">
                <a:solidFill>
                  <a:schemeClr val="accent2"/>
                </a:solidFill>
              </a:rPr>
              <a:t>Part 11</a:t>
            </a:r>
            <a:r>
              <a:rPr lang="en-US" altLang="zh-CN" dirty="0">
                <a:solidFill>
                  <a:schemeClr val="accent2"/>
                </a:solidFill>
              </a:rPr>
              <a:t> </a:t>
            </a:r>
            <a:endParaRPr lang="zh-CN" altLang="en-US" dirty="0">
              <a:solidFill>
                <a:schemeClr val="accent2"/>
              </a:solidFill>
            </a:endParaRPr>
          </a:p>
        </p:txBody>
      </p:sp>
      <p:sp>
        <p:nvSpPr>
          <p:cNvPr id="6" name="TextBox 3"/>
          <p:cNvSpPr txBox="1"/>
          <p:nvPr/>
        </p:nvSpPr>
        <p:spPr>
          <a:xfrm>
            <a:off x="1437005" y="44450"/>
            <a:ext cx="6093460" cy="521970"/>
          </a:xfrm>
          <a:prstGeom prst="rect">
            <a:avLst/>
          </a:prstGeom>
          <a:noFill/>
        </p:spPr>
        <p:txBody>
          <a:bodyPr wrap="square" rtlCol="0">
            <a:spAutoFit/>
          </a:bodyPr>
          <a:p>
            <a:r>
              <a:rPr sz="2800" dirty="0" smtClean="0">
                <a:solidFill>
                  <a:schemeClr val="accent2"/>
                </a:solidFill>
              </a:rPr>
              <a:t>11.4.2 自变量与因变量计算</a:t>
            </a:r>
            <a:endParaRPr sz="2800" dirty="0" smtClean="0">
              <a:solidFill>
                <a:schemeClr val="accent2"/>
              </a:solidFill>
            </a:endParaRPr>
          </a:p>
        </p:txBody>
      </p:sp>
      <p:sp>
        <p:nvSpPr>
          <p:cNvPr id="3" name="内容占位符 2"/>
          <p:cNvSpPr/>
          <p:nvPr>
            <p:ph idx="1"/>
          </p:nvPr>
        </p:nvSpPr>
        <p:spPr>
          <a:xfrm>
            <a:off x="825500" y="697865"/>
            <a:ext cx="10601325" cy="5955665"/>
          </a:xfrm>
        </p:spPr>
        <p:txBody>
          <a:bodyPr/>
          <a:p>
            <a:r>
              <a:rPr lang="zh-CN" altLang="en-US"/>
              <a:t>根据上一节关于颜色矩的定义及计算公式，本节计算每个图片的R、G、B三个颜色通道的一阶、二阶、三阶颜色矩，共9个特征指标构造自变量X。其中在计算X的时候，为了统一图像大小及获得具有代表性的像素矩阵，取图像中心点100*100的像素矩阵进行计算，同时对像素值进行了标准化处理，即先归一化并乘以一定的倍数，主要是为了避免数值太小造成模型难以区分，经过检验以40倍数扩大为较优。另外通过图片文件命名规律，截取每个图片的类别编号即可构造因变量Y。示例代码如下：</a:t>
            </a:r>
            <a:endParaRPr lang="zh-CN" altLang="en-US"/>
          </a:p>
          <a:p>
            <a:r>
              <a:rPr lang="zh-CN" altLang="en-US"/>
              <a:t>from PIL import Image</a:t>
            </a:r>
            <a:endParaRPr lang="zh-CN" altLang="en-US"/>
          </a:p>
          <a:p>
            <a:r>
              <a:rPr lang="zh-CN" altLang="en-US"/>
              <a:t>import numpy as np</a:t>
            </a:r>
            <a:endParaRPr lang="zh-CN" altLang="en-US"/>
          </a:p>
          <a:p>
            <a:r>
              <a:rPr lang="zh-CN" altLang="en-US"/>
              <a:t>import os</a:t>
            </a:r>
            <a:endParaRPr lang="zh-CN" altLang="en-US"/>
          </a:p>
          <a:p>
            <a:r>
              <a:rPr lang="zh-CN" altLang="en-US"/>
              <a:t>path='F:\\新教材资料\\水色图像水质评价\\图片'</a:t>
            </a:r>
            <a:endParaRPr lang="zh-CN" altLang="en-US"/>
          </a:p>
          <a:p>
            <a:r>
              <a:rPr lang="zh-CN" altLang="en-US"/>
              <a:t>d=os.listdir(path)               #图片文件夹下所有图像文件名</a:t>
            </a:r>
            <a:endParaRPr lang="zh-CN" altLang="en-US"/>
          </a:p>
          <a:p>
            <a:r>
              <a:rPr lang="zh-CN" altLang="en-US"/>
              <a:t>X=np.zeros((len(d),9))           #预定义自变量，即9个颜色矩特征指标</a:t>
            </a:r>
            <a:endParaRPr lang="zh-CN" altLang="en-US"/>
          </a:p>
          <a:p>
            <a:r>
              <a:rPr lang="zh-CN" altLang="en-US"/>
              <a:t>Y=np.zeros(len(d))               #预定义因变量，即水色类别</a:t>
            </a:r>
            <a:endParaRPr lang="zh-CN" altLang="en-US"/>
          </a:p>
          <a:p>
            <a:r>
              <a:rPr lang="zh-CN" altLang="en-US"/>
              <a:t>for i in range(len(d)):</a:t>
            </a:r>
            <a:endParaRPr lang="zh-CN" altLang="en-US"/>
          </a:p>
          <a:p>
            <a:r>
              <a:rPr lang="zh-CN" altLang="en-US"/>
              <a:t>  img = Image.open(path+'\\'+d[i])     #读取第i张图像</a:t>
            </a:r>
            <a:endParaRPr lang="zh-CN" altLang="en-US"/>
          </a:p>
          <a:p>
            <a:r>
              <a:rPr lang="zh-CN" altLang="en-US"/>
              <a:t>  im= img.split()                          #分离RGBA颜色通道</a:t>
            </a:r>
            <a:endParaRPr lang="zh-CN" altLang="en-US"/>
          </a:p>
          <a:p>
            <a:r>
              <a:rPr lang="zh-CN" altLang="en-US"/>
              <a:t>  R=np.array(im[0])/255           #R通道（除255为像素值归一化）</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227965" y="631190"/>
            <a:ext cx="11837035" cy="6123940"/>
          </a:xfrm>
        </p:spPr>
        <p:txBody>
          <a:bodyPr/>
          <a:p>
            <a:r>
              <a:rPr lang="zh-CN" altLang="en-US" sz="1600"/>
              <a:t>#获得图像中心点100*100像素的索引范围</a:t>
            </a:r>
            <a:endParaRPr lang="zh-CN" altLang="en-US" sz="1600"/>
          </a:p>
          <a:p>
            <a:r>
              <a:rPr lang="zh-CN" altLang="en-US" sz="1600"/>
              <a:t>  row_1=int(R.shape[0]/2)-50     </a:t>
            </a:r>
            <a:endParaRPr lang="zh-CN" altLang="en-US" sz="1600"/>
          </a:p>
          <a:p>
            <a:r>
              <a:rPr lang="zh-CN" altLang="en-US" sz="1600"/>
              <a:t>  row_2=int(R.shape[0]/2)+50</a:t>
            </a:r>
            <a:endParaRPr lang="zh-CN" altLang="en-US" sz="1600"/>
          </a:p>
          <a:p>
            <a:r>
              <a:rPr lang="zh-CN" altLang="en-US" sz="1600"/>
              <a:t>  con_1=int(R.shape[1]/2)-50</a:t>
            </a:r>
            <a:endParaRPr lang="zh-CN" altLang="en-US" sz="1600"/>
          </a:p>
          <a:p>
            <a:r>
              <a:rPr lang="zh-CN" altLang="en-US" sz="1600"/>
              <a:t>  con_2=int(R.shape[1]/2)+50</a:t>
            </a:r>
            <a:endParaRPr lang="zh-CN" altLang="en-US" sz="1600"/>
          </a:p>
          <a:p>
            <a:r>
              <a:rPr lang="zh-CN" altLang="en-US" sz="1600"/>
              <a:t>  R=R[row_1:row_2,con_1:con_2]   #R通道中心点100*100像素</a:t>
            </a:r>
            <a:endParaRPr lang="zh-CN" altLang="en-US" sz="1600"/>
          </a:p>
          <a:p>
            <a:r>
              <a:rPr lang="zh-CN" altLang="en-US" sz="1600"/>
              <a:t>  G=np.array(im[1])/255            #G通道</a:t>
            </a:r>
            <a:endParaRPr lang="zh-CN" altLang="en-US" sz="1600"/>
          </a:p>
          <a:p>
            <a:r>
              <a:rPr lang="zh-CN" altLang="en-US" sz="1600"/>
              <a:t>  G=G[row_1:row_2,con_1:con_2]   #G通道中心点100*100像素</a:t>
            </a:r>
            <a:endParaRPr lang="zh-CN" altLang="en-US" sz="1600"/>
          </a:p>
          <a:p>
            <a:r>
              <a:rPr lang="zh-CN" altLang="en-US" sz="1600"/>
              <a:t>  B=np.array(im[2])/255            #B通道</a:t>
            </a:r>
            <a:endParaRPr lang="zh-CN" altLang="en-US" sz="1600"/>
          </a:p>
          <a:p>
            <a:r>
              <a:rPr lang="zh-CN" altLang="en-US" sz="1600"/>
              <a:t>  B=B[row_1:row_2,con_1:con_2]   #B通道中心点100*100像素</a:t>
            </a:r>
            <a:endParaRPr lang="zh-CN" altLang="en-US" sz="1600"/>
          </a:p>
          <a:p>
            <a:r>
              <a:rPr lang="zh-CN" altLang="en-US" sz="1600"/>
              <a:t>  # R,G,B一阶颜色矩</a:t>
            </a:r>
            <a:endParaRPr lang="zh-CN" altLang="en-US" sz="1600"/>
          </a:p>
          <a:p>
            <a:r>
              <a:rPr lang="zh-CN" altLang="en-US" sz="1600"/>
              <a:t>  r1=np.mean(R)</a:t>
            </a:r>
            <a:endParaRPr lang="zh-CN" altLang="en-US" sz="1600"/>
          </a:p>
          <a:p>
            <a:r>
              <a:rPr lang="zh-CN" altLang="en-US" sz="1600"/>
              <a:t>  g1=np.mean(G) </a:t>
            </a:r>
            <a:endParaRPr lang="zh-CN" altLang="en-US" sz="1600"/>
          </a:p>
          <a:p>
            <a:r>
              <a:rPr lang="zh-CN" altLang="en-US" sz="1600"/>
              <a:t>  b1=np.mean(B)   </a:t>
            </a:r>
            <a:endParaRPr lang="zh-CN" altLang="en-US" sz="1600"/>
          </a:p>
          <a:p>
            <a:r>
              <a:rPr lang="zh-CN" altLang="en-US" sz="1600"/>
              <a:t>  # R,G,B二阶颜色矩</a:t>
            </a:r>
            <a:endParaRPr lang="zh-CN" altLang="en-US" sz="1600"/>
          </a:p>
          <a:p>
            <a:r>
              <a:rPr lang="zh-CN" altLang="en-US" sz="1600"/>
              <a:t>  r2=np.std(R)   </a:t>
            </a:r>
            <a:endParaRPr lang="zh-CN" altLang="en-US" sz="1600"/>
          </a:p>
          <a:p>
            <a:r>
              <a:rPr lang="zh-CN" altLang="en-US" sz="1600"/>
              <a:t>  g2=np.std(G)</a:t>
            </a:r>
            <a:endParaRPr lang="zh-CN" altLang="en-US" sz="1600"/>
          </a:p>
          <a:p>
            <a:r>
              <a:rPr lang="zh-CN" altLang="en-US" sz="1600"/>
              <a:t>  b2=np.std(B) </a:t>
            </a:r>
            <a:endParaRPr lang="zh-CN" altLang="en-US" sz="1600"/>
          </a:p>
          <a:p>
            <a:r>
              <a:rPr lang="zh-CN" altLang="en-US" sz="1600"/>
              <a:t>  a=np.mean(abs(R - R.mean())**3)</a:t>
            </a:r>
            <a:endParaRPr lang="zh-CN" altLang="en-US" sz="1600"/>
          </a:p>
          <a:p>
            <a:r>
              <a:rPr lang="zh-CN" altLang="en-US" sz="1600"/>
              <a:t>  b=np.mean(abs(G - G.mean())**3)</a:t>
            </a:r>
            <a:endParaRPr lang="zh-CN" altLang="en-US" sz="1600"/>
          </a:p>
          <a:p>
            <a:r>
              <a:rPr lang="zh-CN" altLang="en-US" sz="1600"/>
              <a:t>  c=np.mean(abs(B - B.mean())**3)</a:t>
            </a:r>
            <a:endParaRPr lang="zh-CN" altLang="en-US" sz="1600"/>
          </a:p>
        </p:txBody>
      </p:sp>
      <p:sp>
        <p:nvSpPr>
          <p:cNvPr id="5" name="TextBox 4"/>
          <p:cNvSpPr txBox="1"/>
          <p:nvPr/>
        </p:nvSpPr>
        <p:spPr>
          <a:xfrm>
            <a:off x="140263" y="44624"/>
            <a:ext cx="1064260" cy="397510"/>
          </a:xfrm>
          <a:prstGeom prst="rect">
            <a:avLst/>
          </a:prstGeom>
          <a:noFill/>
        </p:spPr>
        <p:txBody>
          <a:bodyPr wrap="square" lIns="91434" tIns="45717" rIns="91434" bIns="45717" rtlCol="0">
            <a:spAutoFit/>
          </a:bodyPr>
          <a:p>
            <a:pPr algn="r"/>
            <a:r>
              <a:rPr lang="en-US" altLang="zh-CN" sz="2000" dirty="0">
                <a:solidFill>
                  <a:schemeClr val="accent2"/>
                </a:solidFill>
              </a:rPr>
              <a:t>Part 11</a:t>
            </a:r>
            <a:r>
              <a:rPr lang="en-US" altLang="zh-CN" dirty="0">
                <a:solidFill>
                  <a:schemeClr val="accent2"/>
                </a:solidFill>
              </a:rPr>
              <a:t> </a:t>
            </a:r>
            <a:endParaRPr lang="zh-CN" altLang="en-US" dirty="0">
              <a:solidFill>
                <a:schemeClr val="accent2"/>
              </a:solidFill>
            </a:endParaRPr>
          </a:p>
        </p:txBody>
      </p:sp>
      <p:sp>
        <p:nvSpPr>
          <p:cNvPr id="6" name="TextBox 3"/>
          <p:cNvSpPr txBox="1"/>
          <p:nvPr/>
        </p:nvSpPr>
        <p:spPr>
          <a:xfrm>
            <a:off x="1437005" y="44450"/>
            <a:ext cx="5443220" cy="521970"/>
          </a:xfrm>
          <a:prstGeom prst="rect">
            <a:avLst/>
          </a:prstGeom>
          <a:noFill/>
        </p:spPr>
        <p:txBody>
          <a:bodyPr wrap="square" rtlCol="0">
            <a:spAutoFit/>
          </a:bodyPr>
          <a:p>
            <a:r>
              <a:rPr sz="2800" dirty="0" smtClean="0">
                <a:solidFill>
                  <a:schemeClr val="accent2"/>
                </a:solidFill>
                <a:sym typeface="+mn-ea"/>
              </a:rPr>
              <a:t>11.4.2 自变量与因变量计算</a:t>
            </a:r>
            <a:endParaRPr lang="zh-CN" altLang="en-US" sz="2800" dirty="0" smtClean="0">
              <a:solidFill>
                <a:schemeClr val="accent2"/>
              </a:solidFill>
            </a:endParaRPr>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267970" y="667385"/>
            <a:ext cx="11158855" cy="6087745"/>
          </a:xfrm>
        </p:spPr>
        <p:txBody>
          <a:bodyPr/>
          <a:p>
            <a:r>
              <a:rPr lang="zh-CN" altLang="en-US" sz="1600"/>
              <a:t>#R,G,B三阶颜色矩</a:t>
            </a:r>
            <a:endParaRPr lang="zh-CN" altLang="en-US" sz="1600"/>
          </a:p>
          <a:p>
            <a:r>
              <a:rPr lang="zh-CN" altLang="en-US" sz="1600"/>
              <a:t>  r3=a**(1./3) </a:t>
            </a:r>
            <a:endParaRPr lang="zh-CN" altLang="en-US" sz="1600"/>
          </a:p>
          <a:p>
            <a:r>
              <a:rPr lang="zh-CN" altLang="en-US" sz="1600"/>
              <a:t>  g3=b**(1./3)    </a:t>
            </a:r>
            <a:endParaRPr lang="zh-CN" altLang="en-US" sz="1600"/>
          </a:p>
          <a:p>
            <a:r>
              <a:rPr lang="zh-CN" altLang="en-US" sz="1600"/>
              <a:t>  b3=c**(1./3)  </a:t>
            </a:r>
            <a:endParaRPr lang="zh-CN" altLang="en-US" sz="1600"/>
          </a:p>
          <a:p>
            <a:r>
              <a:rPr lang="zh-CN" altLang="en-US" sz="1600"/>
              <a:t>  #赋给预定义的自变量X</a:t>
            </a:r>
            <a:endParaRPr lang="zh-CN" altLang="en-US" sz="1600"/>
          </a:p>
          <a:p>
            <a:r>
              <a:rPr lang="zh-CN" altLang="en-US" sz="1600"/>
              <a:t>  X[i,0]=r1 </a:t>
            </a:r>
            <a:endParaRPr lang="zh-CN" altLang="en-US" sz="1600"/>
          </a:p>
          <a:p>
            <a:r>
              <a:rPr lang="zh-CN" altLang="en-US" sz="1600"/>
              <a:t>  X[i,1]=g1  </a:t>
            </a:r>
            <a:endParaRPr lang="zh-CN" altLang="en-US" sz="1600"/>
          </a:p>
          <a:p>
            <a:r>
              <a:rPr lang="zh-CN" altLang="en-US" sz="1600"/>
              <a:t>  X[i,2]=b1 </a:t>
            </a:r>
            <a:endParaRPr lang="zh-CN" altLang="en-US" sz="1600"/>
          </a:p>
          <a:p>
            <a:r>
              <a:rPr lang="zh-CN" altLang="en-US" sz="1600"/>
              <a:t>  X[i,3]=r2 </a:t>
            </a:r>
            <a:endParaRPr lang="zh-CN" altLang="en-US" sz="1600"/>
          </a:p>
          <a:p>
            <a:r>
              <a:rPr lang="zh-CN" altLang="en-US" sz="1600"/>
              <a:t>  X[i,4]=g2 </a:t>
            </a:r>
            <a:endParaRPr lang="zh-CN" altLang="en-US" sz="1600"/>
          </a:p>
          <a:p>
            <a:r>
              <a:rPr lang="zh-CN" altLang="en-US" sz="1600"/>
              <a:t>  X[i,5]=b2 </a:t>
            </a:r>
            <a:endParaRPr lang="zh-CN" altLang="en-US" sz="1600"/>
          </a:p>
          <a:p>
            <a:r>
              <a:rPr lang="zh-CN" altLang="en-US" sz="1600"/>
              <a:t>  X[i,6]=r3 </a:t>
            </a:r>
            <a:endParaRPr lang="zh-CN" altLang="en-US" sz="1600"/>
          </a:p>
          <a:p>
            <a:r>
              <a:rPr lang="zh-CN" altLang="en-US" sz="1600"/>
              <a:t>  X[i,7]=g3 </a:t>
            </a:r>
            <a:endParaRPr lang="zh-CN" altLang="en-US" sz="1600"/>
          </a:p>
          <a:p>
            <a:r>
              <a:rPr lang="zh-CN" altLang="en-US" sz="1600"/>
              <a:t>  X[i,8]=b3                                                                  </a:t>
            </a:r>
            <a:endParaRPr lang="zh-CN" altLang="en-US" sz="1600"/>
          </a:p>
          <a:p>
            <a:r>
              <a:rPr lang="zh-CN" altLang="en-US" sz="1600"/>
              <a:t>  #从图片文件名中，截图人民币面额值，构造因变量，赋给预定义的Y                    图11-5</a:t>
            </a:r>
            <a:endParaRPr lang="zh-CN" altLang="en-US" sz="1600"/>
          </a:p>
          <a:p>
            <a:r>
              <a:rPr lang="zh-CN" altLang="en-US" sz="1600"/>
              <a:t>  png_name=d[i]</a:t>
            </a:r>
            <a:endParaRPr lang="zh-CN" altLang="en-US" sz="1600"/>
          </a:p>
          <a:p>
            <a:r>
              <a:rPr lang="zh-CN" altLang="en-US" sz="1600"/>
              <a:t>  I=png_name.find('_',0,len(png_name))</a:t>
            </a:r>
            <a:endParaRPr lang="zh-CN" altLang="en-US" sz="1600"/>
          </a:p>
          <a:p>
            <a:r>
              <a:rPr lang="zh-CN" altLang="en-US" sz="1600"/>
              <a:t>  Y[i]=int(png_name[:I])</a:t>
            </a:r>
            <a:endParaRPr lang="zh-CN" altLang="en-US" sz="1600"/>
          </a:p>
          <a:p>
            <a:r>
              <a:rPr lang="zh-CN" altLang="en-US" sz="1600"/>
              <a:t>执行结果如图11-5所示。图11-5所示，我们计算获得了203张图片的一阶、二阶、三阶颜色矩共9个特征指标数据并构造为自变量X，同样也获得了203张图片的类别编号并构造为因变量Y。下面就可以基于X与Y，构建支持向量机分类识别模型了。</a:t>
            </a:r>
            <a:endParaRPr lang="zh-CN" altLang="en-US" sz="1600"/>
          </a:p>
          <a:p>
            <a:endParaRPr lang="zh-CN" altLang="en-US" sz="1600"/>
          </a:p>
        </p:txBody>
      </p:sp>
      <p:sp>
        <p:nvSpPr>
          <p:cNvPr id="5" name="TextBox 4"/>
          <p:cNvSpPr txBox="1"/>
          <p:nvPr/>
        </p:nvSpPr>
        <p:spPr>
          <a:xfrm>
            <a:off x="140263" y="44624"/>
            <a:ext cx="1064260" cy="397510"/>
          </a:xfrm>
          <a:prstGeom prst="rect">
            <a:avLst/>
          </a:prstGeom>
          <a:noFill/>
        </p:spPr>
        <p:txBody>
          <a:bodyPr wrap="square" lIns="91434" tIns="45717" rIns="91434" bIns="45717" rtlCol="0">
            <a:spAutoFit/>
          </a:bodyPr>
          <a:p>
            <a:pPr algn="r"/>
            <a:r>
              <a:rPr lang="en-US" altLang="zh-CN" sz="2000" dirty="0">
                <a:solidFill>
                  <a:schemeClr val="accent2"/>
                </a:solidFill>
              </a:rPr>
              <a:t>Part 11</a:t>
            </a:r>
            <a:r>
              <a:rPr lang="en-US" altLang="zh-CN" dirty="0">
                <a:solidFill>
                  <a:schemeClr val="accent2"/>
                </a:solidFill>
              </a:rPr>
              <a:t> </a:t>
            </a:r>
            <a:endParaRPr lang="zh-CN" altLang="en-US" dirty="0">
              <a:solidFill>
                <a:schemeClr val="accent2"/>
              </a:solidFill>
            </a:endParaRPr>
          </a:p>
        </p:txBody>
      </p:sp>
      <p:sp>
        <p:nvSpPr>
          <p:cNvPr id="6" name="TextBox 3"/>
          <p:cNvSpPr txBox="1"/>
          <p:nvPr/>
        </p:nvSpPr>
        <p:spPr>
          <a:xfrm>
            <a:off x="1437005" y="44450"/>
            <a:ext cx="5240020" cy="521970"/>
          </a:xfrm>
          <a:prstGeom prst="rect">
            <a:avLst/>
          </a:prstGeom>
          <a:noFill/>
        </p:spPr>
        <p:txBody>
          <a:bodyPr wrap="square" rtlCol="0">
            <a:spAutoFit/>
          </a:bodyPr>
          <a:p>
            <a:r>
              <a:rPr sz="2800" dirty="0" smtClean="0">
                <a:solidFill>
                  <a:schemeClr val="accent2"/>
                </a:solidFill>
                <a:sym typeface="+mn-ea"/>
              </a:rPr>
              <a:t>11.4.2 自变量与因变量计算</a:t>
            </a:r>
            <a:endParaRPr lang="zh-CN" altLang="en-US" sz="2800" dirty="0" smtClean="0">
              <a:solidFill>
                <a:schemeClr val="accent2"/>
              </a:solidFill>
            </a:endParaRPr>
          </a:p>
        </p:txBody>
      </p:sp>
      <p:pic>
        <p:nvPicPr>
          <p:cNvPr id="-2147481697" name="图片 -2147481698"/>
          <p:cNvPicPr>
            <a:picLocks noChangeAspect="1"/>
          </p:cNvPicPr>
          <p:nvPr>
            <p:custDataLst>
              <p:tags r:id="rId1"/>
            </p:custDataLst>
          </p:nvPr>
        </p:nvPicPr>
        <p:blipFill>
          <a:blip r:embed="rId2"/>
          <a:stretch>
            <a:fillRect/>
          </a:stretch>
        </p:blipFill>
        <p:spPr>
          <a:xfrm>
            <a:off x="5266690" y="667385"/>
            <a:ext cx="6339205" cy="393065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Box 4"/>
          <p:cNvSpPr txBox="1"/>
          <p:nvPr/>
        </p:nvSpPr>
        <p:spPr>
          <a:xfrm>
            <a:off x="140263" y="44624"/>
            <a:ext cx="1064260" cy="397510"/>
          </a:xfrm>
          <a:prstGeom prst="rect">
            <a:avLst/>
          </a:prstGeom>
          <a:noFill/>
        </p:spPr>
        <p:txBody>
          <a:bodyPr wrap="square" lIns="91434" tIns="45717" rIns="91434" bIns="45717" rtlCol="0">
            <a:spAutoFit/>
          </a:bodyPr>
          <a:p>
            <a:pPr algn="r"/>
            <a:r>
              <a:rPr lang="en-US" altLang="zh-CN" sz="2000" dirty="0">
                <a:solidFill>
                  <a:schemeClr val="accent2"/>
                </a:solidFill>
              </a:rPr>
              <a:t>Part 11</a:t>
            </a:r>
            <a:r>
              <a:rPr lang="en-US" altLang="zh-CN" dirty="0">
                <a:solidFill>
                  <a:schemeClr val="accent2"/>
                </a:solidFill>
              </a:rPr>
              <a:t> </a:t>
            </a:r>
            <a:endParaRPr lang="zh-CN" altLang="en-US" dirty="0">
              <a:solidFill>
                <a:schemeClr val="accent2"/>
              </a:solidFill>
            </a:endParaRPr>
          </a:p>
        </p:txBody>
      </p:sp>
      <p:sp>
        <p:nvSpPr>
          <p:cNvPr id="6" name="TextBox 3"/>
          <p:cNvSpPr txBox="1"/>
          <p:nvPr/>
        </p:nvSpPr>
        <p:spPr>
          <a:xfrm>
            <a:off x="1437005" y="44450"/>
            <a:ext cx="4439285" cy="521970"/>
          </a:xfrm>
          <a:prstGeom prst="rect">
            <a:avLst/>
          </a:prstGeom>
          <a:noFill/>
        </p:spPr>
        <p:txBody>
          <a:bodyPr wrap="square" rtlCol="0">
            <a:spAutoFit/>
          </a:bodyPr>
          <a:p>
            <a:r>
              <a:rPr sz="2800" dirty="0" smtClean="0">
                <a:solidFill>
                  <a:schemeClr val="accent2"/>
                </a:solidFill>
              </a:rPr>
              <a:t>11.4.3 模型实现</a:t>
            </a:r>
            <a:endParaRPr sz="2800" dirty="0" smtClean="0">
              <a:solidFill>
                <a:schemeClr val="accent2"/>
              </a:solidFill>
            </a:endParaRPr>
          </a:p>
        </p:txBody>
      </p:sp>
      <p:sp>
        <p:nvSpPr>
          <p:cNvPr id="4" name="内容占位符 2"/>
          <p:cNvSpPr>
            <a:spLocks noGrp="1"/>
          </p:cNvSpPr>
          <p:nvPr/>
        </p:nvSpPr>
        <p:spPr>
          <a:xfrm>
            <a:off x="797560" y="732790"/>
            <a:ext cx="10601325" cy="6125210"/>
          </a:xfrm>
          <a:prstGeom prst="rect">
            <a:avLst/>
          </a:prstGeom>
          <a:noFill/>
          <a:ln>
            <a:noFill/>
          </a:ln>
        </p:spPr>
        <p:txBody>
          <a:bodyPr vert="horz" wrap="square" lIns="91434" tIns="45717" rIns="91434" bIns="45717" numCol="1" anchor="t" anchorCtr="0" compatLnSpc="1"/>
          <a:lstStyle>
            <a:lvl1pPr marL="342900" indent="-342900" algn="l" rtl="0" fontAlgn="base">
              <a:spcBef>
                <a:spcPct val="20000"/>
              </a:spcBef>
              <a:spcAft>
                <a:spcPct val="0"/>
              </a:spcAft>
              <a:buChar char="•"/>
              <a:defRPr sz="20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a:solidFill>
                  <a:schemeClr val="accent1"/>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accent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accent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accent1"/>
                </a:solidFill>
                <a:latin typeface="+mn-lt"/>
                <a:ea typeface="宋体" panose="02010600030101010101"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9pPr>
          </a:lstStyle>
          <a:p>
            <a:r>
              <a:rPr lang="zh-CN" altLang="en-US"/>
              <a:t>基于上一节计算得到的自变量（X）与因变量（Y）数据，按照80%训练、20%测试，构建训练数据集和测试数据集，并利用支持向量机模型进行训练与预测，并计算预测准确率，示例代码如下：</a:t>
            </a:r>
            <a:endParaRPr lang="zh-CN" altLang="en-US"/>
          </a:p>
          <a:p>
            <a:r>
              <a:rPr lang="zh-CN" altLang="en-US"/>
              <a:t>#按80%训练，20%测试，构建训练数据集和测试数据集</a:t>
            </a:r>
            <a:endParaRPr lang="zh-CN" altLang="en-US"/>
          </a:p>
          <a:p>
            <a:r>
              <a:rPr lang="zh-CN" altLang="en-US"/>
              <a:t>from sklearn.model_selection import train_test_split</a:t>
            </a:r>
            <a:endParaRPr lang="zh-CN" altLang="en-US"/>
          </a:p>
          <a:p>
            <a:r>
              <a:rPr lang="zh-CN" altLang="en-US"/>
              <a:t>x_train, x_test, y_train, y_test = train_test_split(X, Y, test_size=0.2, </a:t>
            </a:r>
            <a:endParaRPr lang="zh-CN" altLang="en-US"/>
          </a:p>
          <a:p>
            <a:r>
              <a:rPr lang="zh-CN" altLang="en-US"/>
              <a:t>random_state=4)</a:t>
            </a:r>
            <a:endParaRPr lang="zh-CN" altLang="en-US"/>
          </a:p>
          <a:p>
            <a:r>
              <a:rPr lang="zh-CN" altLang="en-US"/>
              <a:t>from sklearn.svm import SVC</a:t>
            </a:r>
            <a:endParaRPr lang="zh-CN" altLang="en-US"/>
          </a:p>
          <a:p>
            <a:r>
              <a:rPr lang="zh-CN" altLang="en-US"/>
              <a:t>clf = SVC(class_weight='balanced')#类标签平衡策略</a:t>
            </a:r>
            <a:endParaRPr lang="zh-CN" altLang="en-US"/>
          </a:p>
          <a:p>
            <a:r>
              <a:rPr lang="zh-CN" altLang="en-US"/>
              <a:t>clf.fit(x_train, y_train)</a:t>
            </a:r>
            <a:endParaRPr lang="zh-CN" altLang="en-US"/>
          </a:p>
          <a:p>
            <a:r>
              <a:rPr lang="zh-CN" altLang="en-US"/>
              <a:t>y1=clf.predict(x_test) #对测试数据进行预测，并获得预测结果</a:t>
            </a:r>
            <a:endParaRPr lang="zh-CN" altLang="en-US"/>
          </a:p>
          <a:p>
            <a:r>
              <a:rPr lang="zh-CN" altLang="en-US"/>
              <a:t>r=y1-y_test            #预测值与真实值相减</a:t>
            </a:r>
            <a:endParaRPr lang="zh-CN" altLang="en-US"/>
          </a:p>
          <a:p>
            <a:r>
              <a:rPr lang="zh-CN" altLang="en-US"/>
              <a:t>v=len(r[r==0])/len(y1)  #预测值与真实值相减为0，即预测准确，统计其准确率</a:t>
            </a:r>
            <a:endParaRPr lang="zh-CN" altLang="en-US"/>
          </a:p>
          <a:p>
            <a:r>
              <a:rPr lang="zh-CN" altLang="en-US"/>
              <a:t>print('预测准确率： ',v)</a:t>
            </a:r>
            <a:endParaRPr lang="zh-CN" altLang="en-US"/>
          </a:p>
          <a:p>
            <a:r>
              <a:rPr lang="zh-CN" altLang="en-US"/>
              <a:t>执行结果如下：</a:t>
            </a:r>
            <a:endParaRPr lang="zh-CN" altLang="en-US"/>
          </a:p>
          <a:p>
            <a:r>
              <a:rPr lang="zh-CN" altLang="en-US"/>
              <a:t>预测准确率：  0.21951219512195122</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207010" y="671195"/>
            <a:ext cx="11889105" cy="6083935"/>
          </a:xfrm>
        </p:spPr>
        <p:txBody>
          <a:bodyPr/>
          <a:p>
            <a:r>
              <a:t>从预测结果可以看出，利用支持向量机模型对水色类型识别准确率仅为21.95%，远远达不到应用的需求。这里有一个问题，是否是我们的特征计算出错了呢？还是特征指标数据本身区分度就很低呢？通过分析我们发现，特征指标数据归一化后其取值范围在0~1之间，同时确实存在特征指标数据之间区分度较低的情形，如果直接输入支持向量机模型也会造成彼此之间区分度低，从而造成预测准确率较差。这里对所有特征指标数据都乘以一个适当的常数，经过测试常数取40的时候，获得了较优的预测准确率。将以上的特征指标数据都乘以40，示例代码如下：</a:t>
            </a:r>
          </a:p>
          <a:p>
            <a:r>
              <a:t>#按80%训练，20%测试，构建训练数据集和测试数据集</a:t>
            </a:r>
          </a:p>
          <a:p>
            <a:r>
              <a:t>from sklearn.model_selection import train_test_split</a:t>
            </a:r>
          </a:p>
          <a:p>
            <a:r>
              <a:t>x_train, x_test, y_train, y_test = train_test_split(X, Y, test_size=0.2, </a:t>
            </a:r>
          </a:p>
          <a:p>
            <a:r>
              <a:t>random_state=4)</a:t>
            </a:r>
          </a:p>
          <a:p>
            <a:r>
              <a:t>from sklearn.svm import SVC</a:t>
            </a:r>
          </a:p>
          <a:p>
            <a:r>
              <a:t>clf = SVC(class_weight='balanced')#类标签平衡策略</a:t>
            </a:r>
          </a:p>
          <a:p>
            <a:r>
              <a:t>clf.fit(x_train*40, y_train)</a:t>
            </a:r>
          </a:p>
          <a:p>
            <a:r>
              <a:t>y1=clf.predict(x_test*40) #对测试数据进行预测，并获得预测结果</a:t>
            </a:r>
          </a:p>
          <a:p>
            <a:r>
              <a:t>r=y1-y_test            #预测值与真实值相减</a:t>
            </a:r>
          </a:p>
          <a:p>
            <a:r>
              <a:t>v=len(r[r==0])/len(y1)  #预测值与真实值相减为0，即预测准确，统计其准确率</a:t>
            </a:r>
          </a:p>
          <a:p>
            <a:r>
              <a:t>print('预测准确率： ',v)</a:t>
            </a:r>
          </a:p>
        </p:txBody>
      </p:sp>
      <p:sp>
        <p:nvSpPr>
          <p:cNvPr id="5" name="TextBox 4"/>
          <p:cNvSpPr txBox="1"/>
          <p:nvPr/>
        </p:nvSpPr>
        <p:spPr>
          <a:xfrm>
            <a:off x="140263" y="44624"/>
            <a:ext cx="1064260" cy="397510"/>
          </a:xfrm>
          <a:prstGeom prst="rect">
            <a:avLst/>
          </a:prstGeom>
          <a:noFill/>
        </p:spPr>
        <p:txBody>
          <a:bodyPr wrap="square" lIns="91434" tIns="45717" rIns="91434" bIns="45717" rtlCol="0">
            <a:spAutoFit/>
          </a:bodyPr>
          <a:p>
            <a:pPr algn="r"/>
            <a:r>
              <a:rPr lang="en-US" altLang="zh-CN" sz="2000" dirty="0">
                <a:solidFill>
                  <a:schemeClr val="accent2"/>
                </a:solidFill>
              </a:rPr>
              <a:t>Part 11</a:t>
            </a:r>
            <a:r>
              <a:rPr lang="en-US" altLang="zh-CN" dirty="0">
                <a:solidFill>
                  <a:schemeClr val="accent2"/>
                </a:solidFill>
              </a:rPr>
              <a:t> </a:t>
            </a:r>
            <a:endParaRPr lang="zh-CN" altLang="en-US" dirty="0">
              <a:solidFill>
                <a:schemeClr val="accent2"/>
              </a:solidFill>
            </a:endParaRPr>
          </a:p>
        </p:txBody>
      </p:sp>
      <p:sp>
        <p:nvSpPr>
          <p:cNvPr id="6" name="TextBox 3"/>
          <p:cNvSpPr txBox="1"/>
          <p:nvPr/>
        </p:nvSpPr>
        <p:spPr>
          <a:xfrm>
            <a:off x="1437005" y="44450"/>
            <a:ext cx="4439285" cy="521970"/>
          </a:xfrm>
          <a:prstGeom prst="rect">
            <a:avLst/>
          </a:prstGeom>
          <a:noFill/>
        </p:spPr>
        <p:txBody>
          <a:bodyPr wrap="square" rtlCol="0">
            <a:spAutoFit/>
          </a:bodyPr>
          <a:p>
            <a:r>
              <a:rPr sz="2800" dirty="0" smtClean="0">
                <a:solidFill>
                  <a:schemeClr val="accent2"/>
                </a:solidFill>
                <a:sym typeface="+mn-ea"/>
              </a:rPr>
              <a:t>11.4.3 模型实现</a:t>
            </a:r>
            <a:endParaRPr lang="zh-CN" altLang="en-US" sz="2800" dirty="0" smtClean="0">
              <a:solidFill>
                <a:schemeClr val="accent2"/>
              </a:solidFill>
            </a:endParaRPr>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54050" y="1158240"/>
            <a:ext cx="10224770" cy="5596890"/>
          </a:xfrm>
        </p:spPr>
        <p:txBody>
          <a:bodyPr/>
          <a:p>
            <a:pPr marL="0" indent="0">
              <a:buNone/>
            </a:pPr>
            <a:r>
              <a:rPr lang="zh-CN" altLang="en-US"/>
              <a:t>执行结果如下：</a:t>
            </a:r>
            <a:endParaRPr lang="zh-CN" altLang="en-US"/>
          </a:p>
          <a:p>
            <a:pPr marL="0" indent="0">
              <a:buNone/>
            </a:pPr>
            <a:r>
              <a:rPr lang="zh-CN" altLang="en-US"/>
              <a:t>预测准确率：  0.975609756097561</a:t>
            </a:r>
            <a:endParaRPr lang="zh-CN" altLang="en-US"/>
          </a:p>
          <a:p>
            <a:pPr marL="0" indent="0">
              <a:buNone/>
            </a:pPr>
            <a:r>
              <a:rPr lang="zh-CN" altLang="en-US"/>
              <a:t>通过特征指标数据都乘了40之后，其预测精度达到了97.56%，完全达到了应用需求。实际上在图像识别领域，图像特征的提取与处理是最关键的环节，更决定着模型是否能成功。一般地，图像特征除了颜色特征，也包括纹理、形状等特征，其计算方法的复杂性与适用性要根据实际问题决定。下面我们将介绍一种自身具备特征提取机制的图像识别模型——卷积神经网络深度学习模型，包括处理灰图和彩图两种形式</a:t>
            </a:r>
            <a:endParaRPr lang="zh-CN" altLang="en-US"/>
          </a:p>
        </p:txBody>
      </p:sp>
      <p:sp>
        <p:nvSpPr>
          <p:cNvPr id="5" name="TextBox 4"/>
          <p:cNvSpPr txBox="1"/>
          <p:nvPr/>
        </p:nvSpPr>
        <p:spPr>
          <a:xfrm>
            <a:off x="140263" y="44624"/>
            <a:ext cx="1064260" cy="397510"/>
          </a:xfrm>
          <a:prstGeom prst="rect">
            <a:avLst/>
          </a:prstGeom>
          <a:noFill/>
        </p:spPr>
        <p:txBody>
          <a:bodyPr wrap="square" lIns="91434" tIns="45717" rIns="91434" bIns="45717" rtlCol="0">
            <a:spAutoFit/>
          </a:bodyPr>
          <a:p>
            <a:pPr algn="r"/>
            <a:r>
              <a:rPr lang="en-US" altLang="zh-CN" sz="2000" dirty="0">
                <a:solidFill>
                  <a:schemeClr val="accent2"/>
                </a:solidFill>
              </a:rPr>
              <a:t>Part 11</a:t>
            </a:r>
            <a:r>
              <a:rPr lang="en-US" altLang="zh-CN" dirty="0">
                <a:solidFill>
                  <a:schemeClr val="accent2"/>
                </a:solidFill>
              </a:rPr>
              <a:t> </a:t>
            </a:r>
            <a:endParaRPr lang="zh-CN" altLang="en-US" dirty="0">
              <a:solidFill>
                <a:schemeClr val="accent2"/>
              </a:solidFill>
            </a:endParaRPr>
          </a:p>
        </p:txBody>
      </p:sp>
      <p:sp>
        <p:nvSpPr>
          <p:cNvPr id="6" name="TextBox 3"/>
          <p:cNvSpPr txBox="1"/>
          <p:nvPr/>
        </p:nvSpPr>
        <p:spPr>
          <a:xfrm>
            <a:off x="1437005" y="44450"/>
            <a:ext cx="4439285" cy="521970"/>
          </a:xfrm>
          <a:prstGeom prst="rect">
            <a:avLst/>
          </a:prstGeom>
          <a:noFill/>
        </p:spPr>
        <p:txBody>
          <a:bodyPr wrap="square" rtlCol="0">
            <a:spAutoFit/>
          </a:bodyPr>
          <a:p>
            <a:r>
              <a:rPr sz="2800" dirty="0" smtClean="0">
                <a:solidFill>
                  <a:schemeClr val="accent2"/>
                </a:solidFill>
                <a:sym typeface="+mn-ea"/>
              </a:rPr>
              <a:t>11.4.3 模型实现</a:t>
            </a:r>
            <a:endParaRPr lang="zh-CN" altLang="en-US" sz="2800" dirty="0" smtClean="0">
              <a:solidFill>
                <a:schemeClr val="accent2"/>
              </a:solidFill>
            </a:endParaRPr>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25500" y="681355"/>
            <a:ext cx="10601325" cy="6073775"/>
          </a:xfrm>
        </p:spPr>
        <p:txBody>
          <a:bodyPr/>
          <a:p>
            <a:r>
              <a:rPr lang="zh-CN" altLang="en-US"/>
              <a:t>本节主要介绍水色图像进行灰图处理后，利用卷积神经网络对灰图进行分类识别的方法，包括图片数据处理与模型实现两部分内容。需要说明的是本节和11.6节需要在TensorFlow环境下安装Python的图像处理包pillow，安装方法参考第6章6.3.1节安装Spyder方法，即搜索pillow包进行安装即可，该包即为Python的图像处理包PIL。</a:t>
            </a:r>
            <a:endParaRPr lang="zh-CN" altLang="en-US"/>
          </a:p>
          <a:p>
            <a:r>
              <a:rPr lang="zh-CN" altLang="en-US" sz="2500" b="1"/>
              <a:t>11.5.1 数据处理</a:t>
            </a:r>
            <a:endParaRPr lang="zh-CN" altLang="en-US"/>
          </a:p>
          <a:p>
            <a:r>
              <a:rPr lang="zh-CN" altLang="en-US"/>
              <a:t>这里我们构造卷积神经网络模型所需要的输入数据和输出数据，其中输入数据为所有灰图数据。共有203张图片，统一取图像中心点100*100像素，并灰度化和归一化，则所有灰图数据可以用一个三维数组来存储，其形态为（203,100,100），记为X。输出数据为水色类型，依次为浅绿色、灰蓝色、黄褐色、茶褐色、绿色，类型编号为0、1、2、3、4，记为Y。</a:t>
            </a:r>
            <a:endParaRPr lang="zh-CN" altLang="en-US"/>
          </a:p>
          <a:p>
            <a:r>
              <a:rPr lang="zh-CN" altLang="en-US"/>
              <a:t>示例代码如下：</a:t>
            </a:r>
            <a:endParaRPr lang="zh-CN" altLang="en-US"/>
          </a:p>
          <a:p>
            <a:r>
              <a:rPr lang="zh-CN" altLang="en-US"/>
              <a:t>import numpy as np</a:t>
            </a:r>
            <a:endParaRPr lang="zh-CN" altLang="en-US"/>
          </a:p>
          <a:p>
            <a:r>
              <a:rPr lang="zh-CN" altLang="en-US"/>
              <a:t>import os</a:t>
            </a:r>
            <a:endParaRPr lang="zh-CN" altLang="en-US"/>
          </a:p>
          <a:p>
            <a:r>
              <a:rPr lang="zh-CN" altLang="en-US"/>
              <a:t>from PIL import Image</a:t>
            </a:r>
            <a:endParaRPr lang="zh-CN" altLang="en-US"/>
          </a:p>
          <a:p>
            <a:r>
              <a:rPr lang="zh-CN" altLang="en-US"/>
              <a:t>file='F:\\新教材资料\\水色图像水质评价\\图片'</a:t>
            </a:r>
            <a:endParaRPr lang="zh-CN" altLang="en-US"/>
          </a:p>
          <a:p>
            <a:r>
              <a:rPr lang="zh-CN" altLang="en-US"/>
              <a:t>d=os.listdir(file)         #文件夹所有图片文件名</a:t>
            </a:r>
            <a:endParaRPr lang="zh-CN" altLang="en-US"/>
          </a:p>
          <a:p>
            <a:r>
              <a:rPr lang="zh-CN" altLang="en-US"/>
              <a:t>X=np.zeros((len(d),100,100)) #预定义输入数据</a:t>
            </a:r>
            <a:endParaRPr lang="zh-CN" altLang="en-US"/>
          </a:p>
          <a:p>
            <a:r>
              <a:rPr lang="zh-CN" altLang="en-US"/>
              <a:t>Y=np.zeros(len(d))         #预定义输出数据</a:t>
            </a:r>
            <a:endParaRPr lang="zh-CN" altLang="en-US"/>
          </a:p>
        </p:txBody>
      </p:sp>
      <p:sp>
        <p:nvSpPr>
          <p:cNvPr id="5" name="TextBox 4"/>
          <p:cNvSpPr txBox="1"/>
          <p:nvPr/>
        </p:nvSpPr>
        <p:spPr>
          <a:xfrm>
            <a:off x="140263" y="44624"/>
            <a:ext cx="1064260" cy="397510"/>
          </a:xfrm>
          <a:prstGeom prst="rect">
            <a:avLst/>
          </a:prstGeom>
          <a:noFill/>
        </p:spPr>
        <p:txBody>
          <a:bodyPr wrap="square" lIns="91434" tIns="45717" rIns="91434" bIns="45717" rtlCol="0">
            <a:spAutoFit/>
          </a:bodyPr>
          <a:p>
            <a:pPr algn="r"/>
            <a:r>
              <a:rPr lang="en-US" altLang="zh-CN" sz="2000" dirty="0">
                <a:solidFill>
                  <a:schemeClr val="accent2"/>
                </a:solidFill>
              </a:rPr>
              <a:t>Part 11</a:t>
            </a:r>
            <a:r>
              <a:rPr lang="en-US" altLang="zh-CN" dirty="0">
                <a:solidFill>
                  <a:schemeClr val="accent2"/>
                </a:solidFill>
              </a:rPr>
              <a:t> </a:t>
            </a:r>
            <a:endParaRPr lang="zh-CN" altLang="en-US" dirty="0">
              <a:solidFill>
                <a:schemeClr val="accent2"/>
              </a:solidFill>
            </a:endParaRPr>
          </a:p>
        </p:txBody>
      </p:sp>
      <p:sp>
        <p:nvSpPr>
          <p:cNvPr id="6" name="TextBox 3"/>
          <p:cNvSpPr txBox="1"/>
          <p:nvPr/>
        </p:nvSpPr>
        <p:spPr>
          <a:xfrm>
            <a:off x="1426845" y="44450"/>
            <a:ext cx="6945630" cy="521970"/>
          </a:xfrm>
          <a:prstGeom prst="rect">
            <a:avLst/>
          </a:prstGeom>
          <a:noFill/>
        </p:spPr>
        <p:txBody>
          <a:bodyPr wrap="square" rtlCol="0">
            <a:spAutoFit/>
          </a:bodyPr>
          <a:p>
            <a:r>
              <a:rPr lang="en-US" altLang="zh-CN" sz="2800" dirty="0" smtClean="0">
                <a:solidFill>
                  <a:schemeClr val="accent2"/>
                </a:solidFill>
              </a:rPr>
              <a:t>11.5  卷积神经网络分类识别模型：灰图</a:t>
            </a:r>
            <a:endParaRPr lang="en-US" altLang="zh-CN" sz="2800" dirty="0" smtClean="0">
              <a:solidFill>
                <a:schemeClr val="accent2"/>
              </a:solidFill>
            </a:endParaRPr>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97560" y="701040"/>
            <a:ext cx="10601325" cy="6084570"/>
          </a:xfrm>
        </p:spPr>
        <p:txBody>
          <a:bodyPr/>
          <a:p>
            <a:r>
              <a:rPr lang="zh-CN" altLang="en-US" sz="1800" b="1"/>
              <a:t>for i in range(len(d)):</a:t>
            </a:r>
            <a:endParaRPr lang="zh-CN" altLang="en-US" sz="1800" b="1"/>
          </a:p>
          <a:p>
            <a:r>
              <a:rPr lang="zh-CN" altLang="en-US" sz="1800" b="1"/>
              <a:t>  img = Image.open(file+'\\'+d[i]) #读取第i张图片</a:t>
            </a:r>
            <a:endParaRPr lang="zh-CN" altLang="en-US" sz="1800" b="1"/>
          </a:p>
          <a:p>
            <a:r>
              <a:rPr lang="zh-CN" altLang="en-US" sz="1800" b="1"/>
              <a:t>  img=img.convert('L')             #灰度化</a:t>
            </a:r>
            <a:endParaRPr lang="zh-CN" altLang="en-US" sz="1800" b="1"/>
          </a:p>
          <a:p>
            <a:r>
              <a:rPr lang="zh-CN" altLang="en-US" sz="1800" b="1"/>
              <a:t>  td=np.array(img)                 #转换为数值数组</a:t>
            </a:r>
            <a:endParaRPr lang="zh-CN" altLang="en-US" sz="1800" b="1"/>
          </a:p>
          <a:p>
            <a:r>
              <a:rPr lang="zh-CN" altLang="en-US" sz="1800" b="1"/>
              <a:t>  #获得图像中心点100*100像素的索引范围</a:t>
            </a:r>
            <a:endParaRPr lang="zh-CN" altLang="en-US" sz="1800" b="1"/>
          </a:p>
          <a:p>
            <a:r>
              <a:rPr lang="zh-CN" altLang="en-US" sz="1800" b="1"/>
              <a:t>  row_1=int(td.shape[0]/2)-50</a:t>
            </a:r>
            <a:endParaRPr lang="zh-CN" altLang="en-US" sz="1800" b="1"/>
          </a:p>
          <a:p>
            <a:r>
              <a:rPr lang="zh-CN" altLang="en-US" sz="1800" b="1"/>
              <a:t>  row_2=int(td.shape[0]/2)+50</a:t>
            </a:r>
            <a:endParaRPr lang="zh-CN" altLang="en-US" sz="1800" b="1"/>
          </a:p>
          <a:p>
            <a:r>
              <a:rPr lang="zh-CN" altLang="en-US" sz="1800" b="1"/>
              <a:t>  con_1=int(td.shape[1]/2)-50</a:t>
            </a:r>
            <a:endParaRPr lang="zh-CN" altLang="en-US" sz="1800" b="1"/>
          </a:p>
          <a:p>
            <a:r>
              <a:rPr lang="zh-CN" altLang="en-US" sz="1800" b="1"/>
              <a:t>  con_2=int(td.shape[1]/2)+50</a:t>
            </a:r>
            <a:endParaRPr lang="zh-CN" altLang="en-US" sz="1800" b="1"/>
          </a:p>
          <a:p>
            <a:r>
              <a:rPr lang="zh-CN" altLang="en-US" sz="1800" b="1"/>
              <a:t>  td=td[row_1:row_2,con_1:con_2]</a:t>
            </a:r>
            <a:endParaRPr lang="zh-CN" altLang="en-US" sz="1800" b="1"/>
          </a:p>
          <a:p>
            <a:r>
              <a:rPr lang="zh-CN" altLang="en-US" sz="1800" b="1"/>
              <a:t>  X[i]=td/255                      #归一化  </a:t>
            </a:r>
            <a:endParaRPr lang="zh-CN" altLang="en-US" sz="1800" b="1"/>
          </a:p>
          <a:p>
            <a:r>
              <a:rPr lang="zh-CN" altLang="en-US" sz="1800" b="1"/>
              <a:t>  #构造输出数据，面额类型</a:t>
            </a:r>
            <a:endParaRPr lang="zh-CN" altLang="en-US" sz="1800" b="1"/>
          </a:p>
          <a:p>
            <a:r>
              <a:rPr lang="zh-CN" altLang="en-US" sz="1800" b="1"/>
              <a:t>  filename=d[i]</a:t>
            </a:r>
            <a:endParaRPr lang="zh-CN" altLang="en-US" sz="1800" b="1"/>
          </a:p>
          <a:p>
            <a:r>
              <a:rPr lang="zh-CN" altLang="en-US" sz="1800" b="1"/>
              <a:t>  I=filename.find('_',0,len(filename))</a:t>
            </a:r>
            <a:endParaRPr lang="zh-CN" altLang="en-US" sz="1800" b="1"/>
          </a:p>
          <a:p>
            <a:r>
              <a:rPr lang="zh-CN" altLang="en-US" sz="1800" b="1"/>
              <a:t>  </a:t>
            </a:r>
            <a:endParaRPr lang="zh-CN" altLang="en-US" sz="1800" b="1"/>
          </a:p>
        </p:txBody>
      </p:sp>
      <p:sp>
        <p:nvSpPr>
          <p:cNvPr id="5" name="TextBox 4"/>
          <p:cNvSpPr txBox="1"/>
          <p:nvPr/>
        </p:nvSpPr>
        <p:spPr>
          <a:xfrm>
            <a:off x="140263" y="44624"/>
            <a:ext cx="1064260" cy="397510"/>
          </a:xfrm>
          <a:prstGeom prst="rect">
            <a:avLst/>
          </a:prstGeom>
          <a:noFill/>
        </p:spPr>
        <p:txBody>
          <a:bodyPr wrap="square" lIns="91434" tIns="45717" rIns="91434" bIns="45717" rtlCol="0">
            <a:spAutoFit/>
          </a:bodyPr>
          <a:p>
            <a:pPr algn="r"/>
            <a:r>
              <a:rPr lang="en-US" altLang="zh-CN" sz="2000" dirty="0">
                <a:solidFill>
                  <a:schemeClr val="accent2"/>
                </a:solidFill>
              </a:rPr>
              <a:t>Part 11</a:t>
            </a:r>
            <a:r>
              <a:rPr lang="en-US" altLang="zh-CN" dirty="0">
                <a:solidFill>
                  <a:schemeClr val="accent2"/>
                </a:solidFill>
              </a:rPr>
              <a:t> </a:t>
            </a:r>
            <a:endParaRPr lang="zh-CN" altLang="en-US" dirty="0">
              <a:solidFill>
                <a:schemeClr val="accent2"/>
              </a:solidFill>
            </a:endParaRPr>
          </a:p>
        </p:txBody>
      </p:sp>
      <p:sp>
        <p:nvSpPr>
          <p:cNvPr id="4" name="TextBox 3"/>
          <p:cNvSpPr txBox="1"/>
          <p:nvPr/>
        </p:nvSpPr>
        <p:spPr>
          <a:xfrm>
            <a:off x="1365885" y="44450"/>
            <a:ext cx="7736840" cy="521970"/>
          </a:xfrm>
          <a:prstGeom prst="rect">
            <a:avLst/>
          </a:prstGeom>
          <a:noFill/>
        </p:spPr>
        <p:txBody>
          <a:bodyPr wrap="square" rtlCol="0">
            <a:spAutoFit/>
          </a:bodyPr>
          <a:p>
            <a:r>
              <a:rPr lang="en-US" altLang="zh-CN" sz="2800" dirty="0" smtClean="0">
                <a:solidFill>
                  <a:schemeClr val="accent2"/>
                </a:solidFill>
                <a:sym typeface="+mn-ea"/>
              </a:rPr>
              <a:t>11.5.1 数据处理</a:t>
            </a:r>
            <a:endParaRPr lang="en-US" altLang="zh-CN" sz="2800" dirty="0" smtClean="0">
              <a:solidFill>
                <a:schemeClr val="accent2"/>
              </a:solidFill>
              <a:sym typeface="+mn-ea"/>
            </a:endParaRPr>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40970" y="565785"/>
            <a:ext cx="11934825" cy="6193790"/>
          </a:xfrm>
        </p:spPr>
        <p:txBody>
          <a:bodyPr/>
          <a:p>
            <a:r>
              <a:rPr lang="zh-CN" altLang="en-US" sz="2200"/>
              <a:t>if int(filename[:I])==1:</a:t>
            </a:r>
            <a:br>
              <a:rPr lang="zh-CN" altLang="en-US" sz="2200"/>
            </a:br>
            <a:r>
              <a:rPr lang="zh-CN" altLang="en-US" sz="2200"/>
              <a:t>      Y[i]=0</a:t>
            </a:r>
            <a:br>
              <a:rPr lang="zh-CN" altLang="en-US" sz="2200"/>
            </a:br>
            <a:r>
              <a:rPr lang="zh-CN" altLang="en-US" sz="2200"/>
              <a:t>  elif int(filename[:I])==2:</a:t>
            </a:r>
            <a:br>
              <a:rPr lang="zh-CN" altLang="en-US" sz="2200"/>
            </a:br>
            <a:r>
              <a:rPr lang="zh-CN" altLang="en-US" sz="2200"/>
              <a:t>      Y[i]=1</a:t>
            </a:r>
            <a:br>
              <a:rPr lang="zh-CN" altLang="en-US" sz="2200"/>
            </a:br>
            <a:r>
              <a:rPr lang="zh-CN" altLang="en-US" sz="2200"/>
              <a:t>  elif int(filename[:I])==3:</a:t>
            </a:r>
            <a:br>
              <a:rPr lang="zh-CN" altLang="en-US" sz="2200"/>
            </a:br>
            <a:r>
              <a:rPr lang="zh-CN" altLang="en-US" sz="2200"/>
              <a:t>      Y[i]=2</a:t>
            </a:r>
            <a:br>
              <a:rPr lang="zh-CN" altLang="en-US" sz="2200"/>
            </a:br>
            <a:r>
              <a:rPr lang="zh-CN" altLang="en-US" sz="2200"/>
              <a:t>  elif int(filename[:I])==4:</a:t>
            </a:r>
            <a:br>
              <a:rPr lang="zh-CN" altLang="en-US" sz="2200"/>
            </a:br>
            <a:r>
              <a:rPr lang="zh-CN" altLang="en-US" sz="2200"/>
              <a:t>      Y[i]=3</a:t>
            </a:r>
            <a:br>
              <a:rPr lang="zh-CN" altLang="en-US" sz="2200"/>
            </a:br>
            <a:r>
              <a:rPr lang="zh-CN" altLang="en-US" sz="2200"/>
              <a:t>  else:                                                        图11-6                                           图11-7</a:t>
            </a:r>
            <a:br>
              <a:rPr lang="zh-CN" altLang="en-US" sz="2200"/>
            </a:br>
            <a:r>
              <a:rPr lang="zh-CN" altLang="en-US" sz="2200"/>
              <a:t>      Y[i]=4</a:t>
            </a:r>
            <a:br>
              <a:rPr lang="zh-CN" altLang="en-US" sz="2200"/>
            </a:br>
            <a:r>
              <a:rPr lang="zh-CN" altLang="en-US" sz="2200"/>
              <a:t>  执行结果如图11-6所示。</a:t>
            </a:r>
            <a:br>
              <a:rPr lang="zh-CN" altLang="en-US" sz="2200"/>
            </a:br>
            <a:r>
              <a:rPr lang="zh-CN" altLang="en-US" sz="2200"/>
              <a:t>为了更好地评估模型，对模型输入数据（X）和输出数据（Y）按80%训练、20%测试，随机划分训练集和测试集，示例代码如下：</a:t>
            </a:r>
            <a:br>
              <a:rPr lang="zh-CN" altLang="en-US" sz="2200"/>
            </a:br>
            <a:r>
              <a:rPr lang="zh-CN" altLang="en-US" sz="2200"/>
              <a:t>from sklearn.model_selection import train_test_split</a:t>
            </a:r>
            <a:br>
              <a:rPr lang="zh-CN" altLang="en-US" sz="2200"/>
            </a:br>
            <a:r>
              <a:rPr lang="zh-CN" altLang="en-US" sz="2200"/>
              <a:t>x_train, x_test, y_train, y_test = train_test_split(X, Y, test_size=0.2,</a:t>
            </a:r>
            <a:br>
              <a:rPr lang="zh-CN" altLang="en-US" sz="2200"/>
            </a:br>
            <a:r>
              <a:rPr lang="zh-CN" altLang="en-US" sz="2200"/>
              <a:t>                                                    random_state=4)</a:t>
            </a:r>
            <a:br>
              <a:rPr lang="zh-CN" altLang="en-US" sz="2200"/>
            </a:br>
            <a:r>
              <a:rPr lang="zh-CN" altLang="en-US" sz="2200"/>
              <a:t>执行结果如图11-7所示。</a:t>
            </a:r>
            <a:endParaRPr lang="zh-CN" altLang="en-US" sz="2200"/>
          </a:p>
        </p:txBody>
      </p:sp>
      <p:sp>
        <p:nvSpPr>
          <p:cNvPr id="5" name="TextBox 4"/>
          <p:cNvSpPr txBox="1"/>
          <p:nvPr/>
        </p:nvSpPr>
        <p:spPr>
          <a:xfrm>
            <a:off x="140263" y="44624"/>
            <a:ext cx="1064260" cy="397510"/>
          </a:xfrm>
          <a:prstGeom prst="rect">
            <a:avLst/>
          </a:prstGeom>
          <a:noFill/>
        </p:spPr>
        <p:txBody>
          <a:bodyPr wrap="square" lIns="91434" tIns="45717" rIns="91434" bIns="45717" rtlCol="0">
            <a:spAutoFit/>
          </a:bodyPr>
          <a:p>
            <a:pPr algn="r"/>
            <a:r>
              <a:rPr lang="en-US" altLang="zh-CN" sz="2000" dirty="0">
                <a:solidFill>
                  <a:schemeClr val="accent2"/>
                </a:solidFill>
              </a:rPr>
              <a:t>Part 11</a:t>
            </a:r>
            <a:r>
              <a:rPr lang="en-US" altLang="zh-CN" dirty="0">
                <a:solidFill>
                  <a:schemeClr val="accent2"/>
                </a:solidFill>
              </a:rPr>
              <a:t> </a:t>
            </a:r>
            <a:endParaRPr lang="zh-CN" altLang="en-US" dirty="0">
              <a:solidFill>
                <a:schemeClr val="accent2"/>
              </a:solidFill>
            </a:endParaRPr>
          </a:p>
        </p:txBody>
      </p:sp>
      <p:sp>
        <p:nvSpPr>
          <p:cNvPr id="6" name="TextBox 3"/>
          <p:cNvSpPr txBox="1"/>
          <p:nvPr/>
        </p:nvSpPr>
        <p:spPr>
          <a:xfrm>
            <a:off x="1426845" y="44450"/>
            <a:ext cx="6830695" cy="521970"/>
          </a:xfrm>
          <a:prstGeom prst="rect">
            <a:avLst/>
          </a:prstGeom>
          <a:noFill/>
        </p:spPr>
        <p:txBody>
          <a:bodyPr wrap="square" rtlCol="0">
            <a:spAutoFit/>
          </a:bodyPr>
          <a:p>
            <a:r>
              <a:rPr lang="en-US" altLang="zh-CN" sz="2800" dirty="0" smtClean="0">
                <a:solidFill>
                  <a:schemeClr val="accent2"/>
                </a:solidFill>
                <a:sym typeface="+mn-ea"/>
              </a:rPr>
              <a:t>11.5.1 数据处理</a:t>
            </a:r>
            <a:endParaRPr lang="en-US" altLang="zh-CN" sz="2800" dirty="0" smtClean="0">
              <a:solidFill>
                <a:schemeClr val="accent2"/>
              </a:solidFill>
              <a:sym typeface="+mn-ea"/>
            </a:endParaRPr>
          </a:p>
        </p:txBody>
      </p:sp>
      <p:pic>
        <p:nvPicPr>
          <p:cNvPr id="-2147481627" name="图片 -2147481628"/>
          <p:cNvPicPr>
            <a:picLocks noChangeAspect="1"/>
          </p:cNvPicPr>
          <p:nvPr/>
        </p:nvPicPr>
        <p:blipFill>
          <a:blip r:embed="rId1"/>
          <a:stretch>
            <a:fillRect/>
          </a:stretch>
        </p:blipFill>
        <p:spPr>
          <a:xfrm>
            <a:off x="3354070" y="696595"/>
            <a:ext cx="4890135" cy="2805430"/>
          </a:xfrm>
          <a:prstGeom prst="rect">
            <a:avLst/>
          </a:prstGeom>
          <a:noFill/>
          <a:ln w="9525">
            <a:noFill/>
          </a:ln>
        </p:spPr>
      </p:pic>
      <p:pic>
        <p:nvPicPr>
          <p:cNvPr id="-2147481626" name="图片 -2147481627"/>
          <p:cNvPicPr>
            <a:picLocks noChangeAspect="1"/>
          </p:cNvPicPr>
          <p:nvPr/>
        </p:nvPicPr>
        <p:blipFill>
          <a:blip r:embed="rId2"/>
          <a:stretch>
            <a:fillRect/>
          </a:stretch>
        </p:blipFill>
        <p:spPr>
          <a:xfrm>
            <a:off x="8480425" y="695960"/>
            <a:ext cx="3595370" cy="271780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40970" y="566420"/>
            <a:ext cx="11762740" cy="6188710"/>
          </a:xfrm>
        </p:spPr>
        <p:txBody>
          <a:bodyPr/>
          <a:p>
            <a:r>
              <a:rPr lang="zh-CN" altLang="en-US"/>
              <a:t>首先我们采用TensorFlow2.0中的keras模块下的堆叠模型，构建多层卷积神经网络模型。其堆叠顺序一般为：输入层—隐含层（一个或多个卷积层和池化层的组合）-输出层（展平层、全连接层和输出层）。其一般理解为：输入层主要确定网络的输入数据形态，隐含层主要是对输入数据提取特征（卷积）并降维（池化）处理，输出层即对降维处理后的特征数据按照网络输出要求进行一维向量化（展平）处理，并通过类似一般神经网络的方式进行全连接并输出预测结果。示例代码如下：</a:t>
            </a:r>
            <a:endParaRPr lang="zh-CN" altLang="en-US"/>
          </a:p>
          <a:p>
            <a:r>
              <a:rPr lang="zh-CN" altLang="en-US"/>
              <a:t>from tensorflow.keras import layers, models  </a:t>
            </a:r>
            <a:endParaRPr lang="zh-CN" altLang="en-US"/>
          </a:p>
          <a:p>
            <a:r>
              <a:rPr lang="zh-CN" altLang="en-US"/>
              <a:t>#构建堆叠模型</a:t>
            </a:r>
            <a:endParaRPr lang="zh-CN" altLang="en-US"/>
          </a:p>
          <a:p>
            <a:r>
              <a:rPr lang="zh-CN" altLang="en-US"/>
              <a:t>model = models.Sequential()</a:t>
            </a:r>
            <a:endParaRPr lang="zh-CN" altLang="en-US"/>
          </a:p>
          <a:p>
            <a:r>
              <a:rPr lang="zh-CN" altLang="en-US"/>
              <a:t>#设置输入形态</a:t>
            </a:r>
            <a:endParaRPr lang="zh-CN" altLang="en-US"/>
          </a:p>
          <a:p>
            <a:r>
              <a:rPr lang="zh-CN" altLang="en-US"/>
              <a:t>model.add(layers.Reshape((100,100,1),input_shape=(100,100)))</a:t>
            </a:r>
            <a:endParaRPr lang="zh-CN" altLang="en-US"/>
          </a:p>
          <a:p>
            <a:r>
              <a:rPr lang="zh-CN" altLang="en-US"/>
              <a:t>#第一个卷积层，卷积神经元个数为32，卷积核大小为3*，默认可省</a:t>
            </a:r>
            <a:endParaRPr lang="zh-CN" altLang="en-US"/>
          </a:p>
          <a:p>
            <a:r>
              <a:rPr lang="zh-CN" altLang="en-US"/>
              <a:t>model.add(layers.Conv2D(32, (3, 3),strides=(1,1),activation='relu'))</a:t>
            </a:r>
            <a:endParaRPr lang="zh-CN" altLang="en-US"/>
          </a:p>
          <a:p>
            <a:r>
              <a:rPr lang="zh-CN" altLang="en-US"/>
              <a:t>#紧接着的第一个池化层，2*2池化，步长为2，默认可省</a:t>
            </a:r>
            <a:endParaRPr lang="zh-CN" altLang="en-US"/>
          </a:p>
          <a:p>
            <a:r>
              <a:rPr lang="zh-CN" altLang="en-US"/>
              <a:t>model.add(layers.MaxPooling2D((2, 2),strides=2))</a:t>
            </a:r>
            <a:endParaRPr lang="zh-CN" altLang="en-US"/>
          </a:p>
          <a:p>
            <a:r>
              <a:rPr lang="zh-CN" altLang="en-US"/>
              <a:t>#第二个卷积层</a:t>
            </a:r>
            <a:endParaRPr lang="zh-CN" altLang="en-US"/>
          </a:p>
          <a:p>
            <a:r>
              <a:rPr lang="zh-CN" altLang="en-US"/>
              <a:t>model.add(layers.Conv2D(64, (3, 3), activation='relu'))</a:t>
            </a:r>
            <a:endParaRPr lang="zh-CN" altLang="en-US"/>
          </a:p>
          <a:p>
            <a:endParaRPr lang="zh-CN" altLang="en-US"/>
          </a:p>
        </p:txBody>
      </p:sp>
      <p:sp>
        <p:nvSpPr>
          <p:cNvPr id="5" name="TextBox 4"/>
          <p:cNvSpPr txBox="1"/>
          <p:nvPr/>
        </p:nvSpPr>
        <p:spPr>
          <a:xfrm>
            <a:off x="140263" y="44624"/>
            <a:ext cx="1064260" cy="397510"/>
          </a:xfrm>
          <a:prstGeom prst="rect">
            <a:avLst/>
          </a:prstGeom>
          <a:noFill/>
        </p:spPr>
        <p:txBody>
          <a:bodyPr wrap="square" lIns="91434" tIns="45717" rIns="91434" bIns="45717" rtlCol="0">
            <a:spAutoFit/>
          </a:bodyPr>
          <a:p>
            <a:pPr algn="r"/>
            <a:r>
              <a:rPr lang="en-US" altLang="zh-CN" sz="2000" dirty="0">
                <a:solidFill>
                  <a:schemeClr val="accent2"/>
                </a:solidFill>
              </a:rPr>
              <a:t>Part 11</a:t>
            </a:r>
            <a:r>
              <a:rPr lang="en-US" altLang="zh-CN" dirty="0">
                <a:solidFill>
                  <a:schemeClr val="accent2"/>
                </a:solidFill>
              </a:rPr>
              <a:t> </a:t>
            </a:r>
            <a:endParaRPr lang="zh-CN" altLang="en-US" dirty="0">
              <a:solidFill>
                <a:schemeClr val="accent2"/>
              </a:solidFill>
            </a:endParaRPr>
          </a:p>
        </p:txBody>
      </p:sp>
      <p:sp>
        <p:nvSpPr>
          <p:cNvPr id="6" name="TextBox 3"/>
          <p:cNvSpPr txBox="1"/>
          <p:nvPr/>
        </p:nvSpPr>
        <p:spPr>
          <a:xfrm>
            <a:off x="1437005" y="44450"/>
            <a:ext cx="4439285" cy="521970"/>
          </a:xfrm>
          <a:prstGeom prst="rect">
            <a:avLst/>
          </a:prstGeom>
          <a:noFill/>
        </p:spPr>
        <p:txBody>
          <a:bodyPr wrap="square" rtlCol="0">
            <a:spAutoFit/>
          </a:bodyPr>
          <a:p>
            <a:r>
              <a:rPr lang="en-US" altLang="zh-CN" sz="2800" dirty="0" smtClean="0">
                <a:solidFill>
                  <a:schemeClr val="accent2"/>
                </a:solidFill>
              </a:rPr>
              <a:t>11.5.2 模型实现</a:t>
            </a:r>
            <a:endParaRPr lang="en-US" altLang="zh-CN" sz="2800" dirty="0" smtClean="0">
              <a:solidFill>
                <a:schemeClr val="accent2"/>
              </a:solidFill>
            </a:endParaRPr>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74980" y="1002030"/>
            <a:ext cx="10708640" cy="5124450"/>
          </a:xfrm>
        </p:spPr>
        <p:txBody>
          <a:bodyPr/>
          <a:p>
            <a:r>
              <a:rPr lang="zh-CN" altLang="en-US" sz="2300"/>
              <a:t>图像在实现中是广泛存在的一类数据，图像识别及其应用在各个领域均有丰富的应用案例。在水养殖业中，水体生态系统中存在着各种浮游植物、动物与各类微生物，其动态平衡尤为重要。一般地，这些大多是通过有经验的专家肉眼观察来进行判断，存在一定的主观性和不易推广应用。本章基于数字图像处理技术和机器学习、深度学习方法，以专家经验为基础，对水色进行优劣分级，实现对水色的快速判别。</a:t>
            </a:r>
            <a:endParaRPr lang="zh-CN" altLang="en-US" sz="2300"/>
          </a:p>
          <a:p>
            <a:r>
              <a:rPr lang="zh-CN" altLang="en-US" sz="2300"/>
              <a:t>本案例将水色分为五类：第1类为浅绿色，采集了51张图片；第2类为灰蓝色，采集了44张图片；第3类为黄褐色，采集了78张图片；第4类为茶褐色，采集了24张图片；第5类为绿色，采集了6张图片。图片总数为203张，其中图片大小不统一。</a:t>
            </a:r>
            <a:endParaRPr lang="zh-CN" altLang="en-US" sz="2300"/>
          </a:p>
          <a:p>
            <a:r>
              <a:rPr lang="zh-CN" altLang="en-US" sz="2300"/>
              <a:t>问题：对5种类型共240张图片，按照80%训练、20%测试进行随机划分，构建基于水色图像的水质分类评价模型，并对测试图片进行分类评价，最后计算模型的实际预测准确率，从而为实际应用提供一定的参考价值。</a:t>
            </a:r>
            <a:endParaRPr lang="zh-CN" altLang="en-US" sz="2300"/>
          </a:p>
        </p:txBody>
      </p:sp>
      <p:sp>
        <p:nvSpPr>
          <p:cNvPr id="5" name="TextBox 4"/>
          <p:cNvSpPr txBox="1"/>
          <p:nvPr/>
        </p:nvSpPr>
        <p:spPr>
          <a:xfrm>
            <a:off x="140263" y="44624"/>
            <a:ext cx="1064260" cy="397510"/>
          </a:xfrm>
          <a:prstGeom prst="rect">
            <a:avLst/>
          </a:prstGeom>
          <a:noFill/>
        </p:spPr>
        <p:txBody>
          <a:bodyPr wrap="square" lIns="91434" tIns="45717" rIns="91434" bIns="45717" rtlCol="0">
            <a:spAutoFit/>
          </a:bodyPr>
          <a:p>
            <a:pPr algn="r"/>
            <a:r>
              <a:rPr lang="en-US" altLang="zh-CN" sz="2000" dirty="0">
                <a:solidFill>
                  <a:schemeClr val="accent2"/>
                </a:solidFill>
              </a:rPr>
              <a:t>Part 11</a:t>
            </a:r>
            <a:r>
              <a:rPr lang="en-US" altLang="zh-CN" dirty="0">
                <a:solidFill>
                  <a:schemeClr val="accent2"/>
                </a:solidFill>
              </a:rPr>
              <a:t> </a:t>
            </a:r>
            <a:endParaRPr lang="zh-CN" altLang="en-US" dirty="0">
              <a:solidFill>
                <a:schemeClr val="accent2"/>
              </a:solidFill>
            </a:endParaRPr>
          </a:p>
        </p:txBody>
      </p:sp>
      <p:sp>
        <p:nvSpPr>
          <p:cNvPr id="4" name="TextBox 3"/>
          <p:cNvSpPr txBox="1"/>
          <p:nvPr/>
        </p:nvSpPr>
        <p:spPr>
          <a:xfrm>
            <a:off x="1437293" y="44242"/>
            <a:ext cx="3384376" cy="521970"/>
          </a:xfrm>
          <a:prstGeom prst="rect">
            <a:avLst/>
          </a:prstGeom>
          <a:noFill/>
        </p:spPr>
        <p:txBody>
          <a:bodyPr wrap="square" rtlCol="0">
            <a:spAutoFit/>
          </a:bodyPr>
          <a:p>
            <a:r>
              <a:rPr lang="en-US" altLang="zh-CN" sz="2800" dirty="0" smtClean="0">
                <a:solidFill>
                  <a:schemeClr val="accent2"/>
                </a:solidFill>
              </a:rPr>
              <a:t>11.1 </a:t>
            </a:r>
            <a:r>
              <a:rPr lang="zh-CN" altLang="en-US" sz="2800" dirty="0" smtClean="0">
                <a:solidFill>
                  <a:schemeClr val="accent2"/>
                </a:solidFill>
              </a:rPr>
              <a:t>案例背景</a:t>
            </a:r>
            <a:endParaRPr lang="zh-CN" altLang="en-US" sz="2800" dirty="0" smtClean="0">
              <a:solidFill>
                <a:schemeClr val="accent2"/>
              </a:solidFill>
            </a:endParaRPr>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368935" y="668655"/>
            <a:ext cx="11057890" cy="6086475"/>
          </a:xfrm>
        </p:spPr>
        <p:txBody>
          <a:bodyPr/>
          <a:p>
            <a:r>
              <a:rPr lang="zh-CN" altLang="en-US"/>
              <a:t>#第二个池化层</a:t>
            </a:r>
            <a:endParaRPr lang="zh-CN" altLang="en-US"/>
          </a:p>
          <a:p>
            <a:r>
              <a:rPr lang="zh-CN" altLang="en-US"/>
              <a:t>model.add(layers.MaxPooling2D((2, 2)))</a:t>
            </a:r>
            <a:endParaRPr lang="zh-CN" altLang="en-US"/>
          </a:p>
          <a:p>
            <a:r>
              <a:rPr lang="zh-CN" altLang="en-US"/>
              <a:t>#第三个卷积层</a:t>
            </a:r>
            <a:endParaRPr lang="zh-CN" altLang="en-US"/>
          </a:p>
          <a:p>
            <a:r>
              <a:rPr lang="zh-CN" altLang="en-US"/>
              <a:t>model.add(layers.Conv2D(64, (3, 3), activation='relu'))                           图11-8   </a:t>
            </a:r>
            <a:endParaRPr lang="zh-CN" altLang="en-US"/>
          </a:p>
          <a:p>
            <a:r>
              <a:rPr lang="zh-CN" altLang="en-US"/>
              <a:t>#展平    </a:t>
            </a:r>
            <a:endParaRPr lang="zh-CN" altLang="en-US"/>
          </a:p>
          <a:p>
            <a:r>
              <a:rPr lang="zh-CN" altLang="en-US"/>
              <a:t>model.add(layers.Flatten())</a:t>
            </a:r>
            <a:endParaRPr lang="zh-CN" altLang="en-US"/>
          </a:p>
          <a:p>
            <a:r>
              <a:rPr lang="zh-CN" altLang="en-US"/>
              <a:t>#全连接层</a:t>
            </a:r>
            <a:endParaRPr lang="zh-CN" altLang="en-US"/>
          </a:p>
          <a:p>
            <a:r>
              <a:rPr lang="zh-CN" altLang="en-US"/>
              <a:t>model.add(layers.Dense(64, activation='relu'))</a:t>
            </a:r>
            <a:endParaRPr lang="zh-CN" altLang="en-US"/>
          </a:p>
          <a:p>
            <a:r>
              <a:rPr lang="zh-CN" altLang="en-US"/>
              <a:t>#输出层</a:t>
            </a:r>
            <a:endParaRPr lang="zh-CN" altLang="en-US"/>
          </a:p>
          <a:p>
            <a:r>
              <a:rPr lang="zh-CN" altLang="en-US"/>
              <a:t>model.add(layers.Dense(5, activation='softmax'))</a:t>
            </a:r>
            <a:endParaRPr lang="zh-CN" altLang="en-US"/>
          </a:p>
          <a:p>
            <a:r>
              <a:rPr lang="zh-CN" altLang="en-US"/>
              <a:t>#打印获得模型信息</a:t>
            </a:r>
            <a:endParaRPr lang="zh-CN" altLang="en-US"/>
          </a:p>
          <a:p>
            <a:r>
              <a:rPr lang="zh-CN" altLang="en-US"/>
              <a:t>model.summary()</a:t>
            </a:r>
            <a:endParaRPr lang="zh-CN" altLang="en-US"/>
          </a:p>
          <a:p>
            <a:r>
              <a:rPr lang="zh-CN" altLang="en-US"/>
              <a:t>执行结果如图11-8所示。</a:t>
            </a:r>
            <a:endParaRPr lang="zh-CN" altLang="en-US"/>
          </a:p>
        </p:txBody>
      </p:sp>
      <p:sp>
        <p:nvSpPr>
          <p:cNvPr id="5" name="TextBox 4"/>
          <p:cNvSpPr txBox="1"/>
          <p:nvPr/>
        </p:nvSpPr>
        <p:spPr>
          <a:xfrm>
            <a:off x="140263" y="44624"/>
            <a:ext cx="1064260" cy="397510"/>
          </a:xfrm>
          <a:prstGeom prst="rect">
            <a:avLst/>
          </a:prstGeom>
          <a:noFill/>
        </p:spPr>
        <p:txBody>
          <a:bodyPr wrap="square" lIns="91434" tIns="45717" rIns="91434" bIns="45717" rtlCol="0">
            <a:spAutoFit/>
          </a:bodyPr>
          <a:p>
            <a:pPr algn="r"/>
            <a:r>
              <a:rPr lang="en-US" altLang="zh-CN" sz="2000" dirty="0">
                <a:solidFill>
                  <a:schemeClr val="accent2"/>
                </a:solidFill>
              </a:rPr>
              <a:t>Part 11</a:t>
            </a:r>
            <a:r>
              <a:rPr lang="en-US" altLang="zh-CN" dirty="0">
                <a:solidFill>
                  <a:schemeClr val="accent2"/>
                </a:solidFill>
              </a:rPr>
              <a:t> </a:t>
            </a:r>
            <a:endParaRPr lang="zh-CN" altLang="en-US" dirty="0">
              <a:solidFill>
                <a:schemeClr val="accent2"/>
              </a:solidFill>
            </a:endParaRPr>
          </a:p>
        </p:txBody>
      </p:sp>
      <p:sp>
        <p:nvSpPr>
          <p:cNvPr id="6" name="TextBox 3"/>
          <p:cNvSpPr txBox="1"/>
          <p:nvPr/>
        </p:nvSpPr>
        <p:spPr>
          <a:xfrm>
            <a:off x="1437005" y="44450"/>
            <a:ext cx="4439285" cy="521970"/>
          </a:xfrm>
          <a:prstGeom prst="rect">
            <a:avLst/>
          </a:prstGeom>
          <a:noFill/>
        </p:spPr>
        <p:txBody>
          <a:bodyPr wrap="square" rtlCol="0">
            <a:spAutoFit/>
          </a:bodyPr>
          <a:p>
            <a:r>
              <a:rPr lang="en-US" altLang="zh-CN" sz="2800" dirty="0" smtClean="0">
                <a:solidFill>
                  <a:schemeClr val="accent2"/>
                </a:solidFill>
                <a:sym typeface="+mn-ea"/>
              </a:rPr>
              <a:t>11.5.2 模型实现</a:t>
            </a:r>
            <a:endParaRPr lang="zh-CN" altLang="en-US" sz="2800" dirty="0" smtClean="0">
              <a:solidFill>
                <a:schemeClr val="accent2"/>
              </a:solidFill>
            </a:endParaRPr>
          </a:p>
        </p:txBody>
      </p:sp>
      <p:pic>
        <p:nvPicPr>
          <p:cNvPr id="-2147481624" name="图片 -2147481625"/>
          <p:cNvPicPr>
            <a:picLocks noChangeAspect="1"/>
          </p:cNvPicPr>
          <p:nvPr/>
        </p:nvPicPr>
        <p:blipFill>
          <a:blip r:embed="rId1"/>
          <a:stretch>
            <a:fillRect/>
          </a:stretch>
        </p:blipFill>
        <p:spPr>
          <a:xfrm>
            <a:off x="6468745" y="2223135"/>
            <a:ext cx="5558155" cy="447103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288925" y="782320"/>
            <a:ext cx="11137900" cy="5972810"/>
          </a:xfrm>
        </p:spPr>
        <p:txBody>
          <a:bodyPr/>
          <a:p>
            <a:r>
              <a:rPr lang="zh-CN" altLang="en-US"/>
              <a:t>通过图11-8，我们可以了解到模型的各层信息，包括数据的输出形态、训练参数等，从而对模型有一个较为直观的认识。</a:t>
            </a:r>
            <a:endParaRPr lang="zh-CN" altLang="en-US"/>
          </a:p>
          <a:p>
            <a:r>
              <a:rPr lang="zh-CN" altLang="en-US"/>
              <a:t>其次，设计模型的优化器、损失函数和评估方法。比如采用adam优化器，损失函数采用分类交叉熵函数、模型评估方法采用预测精度，示例代码如下：</a:t>
            </a:r>
            <a:endParaRPr lang="zh-CN" altLang="en-US"/>
          </a:p>
          <a:p>
            <a:r>
              <a:rPr lang="zh-CN" altLang="en-US"/>
              <a:t>model.compile(optimizer='adam',</a:t>
            </a:r>
            <a:endParaRPr lang="zh-CN" altLang="en-US"/>
          </a:p>
          <a:p>
            <a:r>
              <a:rPr lang="zh-CN" altLang="en-US"/>
              <a:t>              loss='sparse_categorical_crossentropy',</a:t>
            </a:r>
            <a:endParaRPr lang="zh-CN" altLang="en-US"/>
          </a:p>
          <a:p>
            <a:r>
              <a:rPr lang="zh-CN" altLang="en-US"/>
              <a:t>              metrics=['accuracy'])</a:t>
            </a:r>
            <a:endParaRPr lang="zh-CN" altLang="en-US"/>
          </a:p>
          <a:p>
            <a:endParaRPr lang="zh-CN" altLang="en-US"/>
          </a:p>
          <a:p>
            <a:r>
              <a:rPr lang="zh-CN" altLang="en-US"/>
              <a:t>再次，对模型进行训练及评估。比如对训练数据做200次迭代训练，并对测试数据的预测准确率进行评估。示例代码如下：</a:t>
            </a:r>
            <a:endParaRPr lang="zh-CN" altLang="en-US"/>
          </a:p>
          <a:p>
            <a:r>
              <a:rPr lang="zh-CN" altLang="en-US"/>
              <a:t>model.fit(x_train, y_train, epochs=200)</a:t>
            </a:r>
            <a:endParaRPr lang="zh-CN" altLang="en-US"/>
          </a:p>
          <a:p>
            <a:r>
              <a:rPr lang="zh-CN" altLang="en-US"/>
              <a:t>model.evaluate(x_test,  y_test,verbose=2)</a:t>
            </a:r>
            <a:endParaRPr lang="zh-CN" altLang="en-US"/>
          </a:p>
          <a:p>
            <a:r>
              <a:rPr lang="zh-CN" altLang="en-US"/>
              <a:t>执行结果如图11-9。</a:t>
            </a:r>
            <a:endParaRPr lang="zh-CN" altLang="en-US"/>
          </a:p>
          <a:p>
            <a:endParaRPr lang="zh-CN" altLang="en-US"/>
          </a:p>
          <a:p>
            <a:endParaRPr lang="zh-CN" altLang="en-US"/>
          </a:p>
          <a:p>
            <a:r>
              <a:rPr lang="zh-CN" altLang="en-US"/>
              <a:t>                                                     图11-9</a:t>
            </a:r>
            <a:endParaRPr lang="zh-CN" altLang="en-US"/>
          </a:p>
        </p:txBody>
      </p:sp>
      <p:sp>
        <p:nvSpPr>
          <p:cNvPr id="5" name="TextBox 4"/>
          <p:cNvSpPr txBox="1"/>
          <p:nvPr/>
        </p:nvSpPr>
        <p:spPr>
          <a:xfrm>
            <a:off x="140263" y="44624"/>
            <a:ext cx="1064260" cy="397510"/>
          </a:xfrm>
          <a:prstGeom prst="rect">
            <a:avLst/>
          </a:prstGeom>
          <a:noFill/>
        </p:spPr>
        <p:txBody>
          <a:bodyPr wrap="square" lIns="91434" tIns="45717" rIns="91434" bIns="45717" rtlCol="0">
            <a:spAutoFit/>
          </a:bodyPr>
          <a:p>
            <a:pPr algn="r"/>
            <a:r>
              <a:rPr lang="en-US" altLang="zh-CN" sz="2000" dirty="0">
                <a:solidFill>
                  <a:schemeClr val="accent2"/>
                </a:solidFill>
              </a:rPr>
              <a:t>Part 11</a:t>
            </a:r>
            <a:r>
              <a:rPr lang="en-US" altLang="zh-CN" dirty="0">
                <a:solidFill>
                  <a:schemeClr val="accent2"/>
                </a:solidFill>
              </a:rPr>
              <a:t> </a:t>
            </a:r>
            <a:endParaRPr lang="zh-CN" altLang="en-US" dirty="0">
              <a:solidFill>
                <a:schemeClr val="accent2"/>
              </a:solidFill>
            </a:endParaRPr>
          </a:p>
        </p:txBody>
      </p:sp>
      <p:sp>
        <p:nvSpPr>
          <p:cNvPr id="6" name="TextBox 3"/>
          <p:cNvSpPr txBox="1"/>
          <p:nvPr/>
        </p:nvSpPr>
        <p:spPr>
          <a:xfrm>
            <a:off x="1437005" y="44450"/>
            <a:ext cx="4439285" cy="521970"/>
          </a:xfrm>
          <a:prstGeom prst="rect">
            <a:avLst/>
          </a:prstGeom>
          <a:noFill/>
        </p:spPr>
        <p:txBody>
          <a:bodyPr wrap="square" rtlCol="0">
            <a:spAutoFit/>
          </a:bodyPr>
          <a:p>
            <a:r>
              <a:rPr lang="en-US" altLang="zh-CN" sz="2800" dirty="0" smtClean="0">
                <a:solidFill>
                  <a:schemeClr val="accent2"/>
                </a:solidFill>
                <a:sym typeface="+mn-ea"/>
              </a:rPr>
              <a:t>11.5.2 模型实现</a:t>
            </a:r>
            <a:endParaRPr lang="zh-CN" altLang="en-US" sz="2800" dirty="0" smtClean="0">
              <a:solidFill>
                <a:schemeClr val="accent2"/>
              </a:solidFill>
            </a:endParaRPr>
          </a:p>
        </p:txBody>
      </p:sp>
      <p:pic>
        <p:nvPicPr>
          <p:cNvPr id="-2147481693" name="图片 -2147481694"/>
          <p:cNvPicPr>
            <a:picLocks noChangeAspect="1"/>
          </p:cNvPicPr>
          <p:nvPr/>
        </p:nvPicPr>
        <p:blipFill>
          <a:blip r:embed="rId1"/>
          <a:stretch>
            <a:fillRect/>
          </a:stretch>
        </p:blipFill>
        <p:spPr>
          <a:xfrm>
            <a:off x="5387340" y="4097655"/>
            <a:ext cx="6550025" cy="254063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218440" y="650240"/>
            <a:ext cx="11208385" cy="6104890"/>
          </a:xfrm>
        </p:spPr>
        <p:txBody>
          <a:bodyPr/>
          <a:p>
            <a:r>
              <a:rPr lang="zh-CN" altLang="en-US"/>
              <a:t>本节将基于水色图像彩色图片，介绍利用卷积神经网络对彩图进行分类识别的方法，包括图片数据处理与模型实现两部分内容。</a:t>
            </a:r>
            <a:endParaRPr lang="zh-CN" altLang="en-US"/>
          </a:p>
          <a:p>
            <a:r>
              <a:rPr lang="zh-CN" altLang="en-US" sz="2500" b="1"/>
              <a:t>11.6.1 数据处理</a:t>
            </a:r>
            <a:endParaRPr lang="zh-CN" altLang="en-US"/>
          </a:p>
          <a:p>
            <a:r>
              <a:rPr lang="zh-CN" altLang="en-US"/>
              <a:t>这里我们构造卷积神经网络模型所需要的输入数据和输出数据，其中输入数据为所有彩图数据。共有203张图片，统一取图像中心点100*100像素，共有R、G、B三个通道，并对每个通道像素值归一化，与灰图仅有一个通道不同，彩图有3个通道，故所有彩图数据可以用一个四维数组来存储，其形态为（203,100,100,3），记为X。输出数据为水色类型，依次为浅绿色、灰蓝色、黄褐色、茶褐色、绿色，类型编号为0、1、2、3、4，记为Y，与灰图一致。示例代码如下：</a:t>
            </a:r>
            <a:endParaRPr lang="zh-CN" altLang="en-US"/>
          </a:p>
          <a:p>
            <a:r>
              <a:rPr lang="zh-CN" altLang="en-US"/>
              <a:t>import numpy as np</a:t>
            </a:r>
            <a:endParaRPr lang="zh-CN" altLang="en-US"/>
          </a:p>
          <a:p>
            <a:r>
              <a:rPr lang="zh-CN" altLang="en-US"/>
              <a:t>import os</a:t>
            </a:r>
            <a:endParaRPr lang="zh-CN" altLang="en-US"/>
          </a:p>
          <a:p>
            <a:r>
              <a:rPr lang="zh-CN" altLang="en-US"/>
              <a:t>from PIL import Image</a:t>
            </a:r>
            <a:endParaRPr lang="zh-CN" altLang="en-US"/>
          </a:p>
          <a:p>
            <a:endParaRPr lang="zh-CN" altLang="en-US"/>
          </a:p>
          <a:p>
            <a:r>
              <a:rPr lang="zh-CN" altLang="en-US"/>
              <a:t>file='F:\\新教材资料\\水色图像水质评价\\图片'</a:t>
            </a:r>
            <a:endParaRPr lang="zh-CN" altLang="en-US"/>
          </a:p>
          <a:p>
            <a:r>
              <a:rPr lang="zh-CN" altLang="en-US"/>
              <a:t>d=os.listdir(file)                 #文件夹所有图片文件名</a:t>
            </a:r>
            <a:endParaRPr lang="zh-CN" altLang="en-US"/>
          </a:p>
          <a:p>
            <a:r>
              <a:rPr lang="zh-CN" altLang="en-US"/>
              <a:t>X=np.zeros((len(d),100,100,3))       #预定义输入数据</a:t>
            </a:r>
            <a:endParaRPr lang="zh-CN" altLang="en-US"/>
          </a:p>
          <a:p>
            <a:r>
              <a:rPr lang="zh-CN" altLang="en-US"/>
              <a:t>Y=np.zeros(len(d))                 #预定义输出数据</a:t>
            </a:r>
            <a:endParaRPr lang="zh-CN" altLang="en-US"/>
          </a:p>
        </p:txBody>
      </p:sp>
      <p:sp>
        <p:nvSpPr>
          <p:cNvPr id="5" name="TextBox 4"/>
          <p:cNvSpPr txBox="1"/>
          <p:nvPr/>
        </p:nvSpPr>
        <p:spPr>
          <a:xfrm>
            <a:off x="140263" y="44624"/>
            <a:ext cx="1064260" cy="397510"/>
          </a:xfrm>
          <a:prstGeom prst="rect">
            <a:avLst/>
          </a:prstGeom>
          <a:noFill/>
        </p:spPr>
        <p:txBody>
          <a:bodyPr wrap="square" lIns="91434" tIns="45717" rIns="91434" bIns="45717" rtlCol="0">
            <a:spAutoFit/>
          </a:bodyPr>
          <a:p>
            <a:pPr algn="r"/>
            <a:r>
              <a:rPr lang="en-US" altLang="zh-CN" sz="2000" dirty="0">
                <a:solidFill>
                  <a:schemeClr val="accent2"/>
                </a:solidFill>
              </a:rPr>
              <a:t>Part 11</a:t>
            </a:r>
            <a:r>
              <a:rPr lang="en-US" altLang="zh-CN" dirty="0">
                <a:solidFill>
                  <a:schemeClr val="accent2"/>
                </a:solidFill>
              </a:rPr>
              <a:t> </a:t>
            </a:r>
            <a:endParaRPr lang="zh-CN" altLang="en-US" dirty="0">
              <a:solidFill>
                <a:schemeClr val="accent2"/>
              </a:solidFill>
            </a:endParaRPr>
          </a:p>
        </p:txBody>
      </p:sp>
      <p:sp>
        <p:nvSpPr>
          <p:cNvPr id="6" name="TextBox 3"/>
          <p:cNvSpPr txBox="1"/>
          <p:nvPr/>
        </p:nvSpPr>
        <p:spPr>
          <a:xfrm>
            <a:off x="1437005" y="44450"/>
            <a:ext cx="4439285" cy="953135"/>
          </a:xfrm>
          <a:prstGeom prst="rect">
            <a:avLst/>
          </a:prstGeom>
          <a:noFill/>
        </p:spPr>
        <p:txBody>
          <a:bodyPr wrap="square" rtlCol="0">
            <a:spAutoFit/>
          </a:bodyPr>
          <a:p>
            <a:r>
              <a:rPr lang="zh-CN" altLang="en-US" sz="2800" dirty="0" smtClean="0">
                <a:solidFill>
                  <a:schemeClr val="accent2"/>
                </a:solidFill>
              </a:rPr>
              <a:t>11.6 卷积神经网络识别模型：彩图</a:t>
            </a:r>
            <a:endParaRPr lang="zh-CN" altLang="en-US" sz="2800" dirty="0" smtClean="0">
              <a:solidFill>
                <a:schemeClr val="accent2"/>
              </a:solidFill>
            </a:endParaRPr>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257810" y="566420"/>
            <a:ext cx="11169015" cy="6047105"/>
          </a:xfrm>
        </p:spPr>
        <p:txBody>
          <a:bodyPr/>
          <a:p>
            <a:r>
              <a:rPr lang="zh-CN" altLang="en-US"/>
              <a:t>for i in range(len(d)):   </a:t>
            </a:r>
            <a:endParaRPr lang="zh-CN" altLang="en-US"/>
          </a:p>
          <a:p>
            <a:r>
              <a:rPr lang="zh-CN" altLang="en-US"/>
              <a:t>  img = Image.open(file+'\\'+d[i])  #读取第i张图片， #img有R,G,B三个通道</a:t>
            </a:r>
            <a:endParaRPr lang="zh-CN" altLang="en-US"/>
          </a:p>
          <a:p>
            <a:r>
              <a:rPr lang="zh-CN" altLang="en-US"/>
              <a:t>  im= img.split()                  #分离RGB颜色通道</a:t>
            </a:r>
            <a:endParaRPr lang="zh-CN" altLang="en-US"/>
          </a:p>
          <a:p>
            <a:r>
              <a:rPr lang="zh-CN" altLang="en-US"/>
              <a:t>  R=np.array(im[0])              #R通道</a:t>
            </a:r>
            <a:endParaRPr lang="zh-CN" altLang="en-US"/>
          </a:p>
          <a:p>
            <a:r>
              <a:rPr lang="zh-CN" altLang="en-US"/>
              <a:t>  row_1=int(R.shape[0]/2)-50</a:t>
            </a:r>
            <a:endParaRPr lang="zh-CN" altLang="en-US"/>
          </a:p>
          <a:p>
            <a:r>
              <a:rPr lang="zh-CN" altLang="en-US"/>
              <a:t>  row_2=int(R.shape[0]/2)+50</a:t>
            </a:r>
            <a:endParaRPr lang="zh-CN" altLang="en-US"/>
          </a:p>
          <a:p>
            <a:r>
              <a:rPr lang="zh-CN" altLang="en-US"/>
              <a:t>  con_1=int(R.shape[1]/2)-50</a:t>
            </a:r>
            <a:endParaRPr lang="zh-CN" altLang="en-US"/>
          </a:p>
          <a:p>
            <a:r>
              <a:rPr lang="zh-CN" altLang="en-US"/>
              <a:t>  con_2=int(R.shape[1]/2)+50</a:t>
            </a:r>
            <a:endParaRPr lang="zh-CN" altLang="en-US"/>
          </a:p>
          <a:p>
            <a:r>
              <a:rPr lang="zh-CN" altLang="en-US"/>
              <a:t>  R=R[row_1:row_2,con_1:con_2]</a:t>
            </a:r>
            <a:endParaRPr lang="zh-CN" altLang="en-US"/>
          </a:p>
          <a:p>
            <a:r>
              <a:rPr lang="zh-CN" altLang="en-US"/>
              <a:t>  G=np.array(im[1])               #G通道</a:t>
            </a:r>
            <a:endParaRPr lang="zh-CN" altLang="en-US"/>
          </a:p>
          <a:p>
            <a:r>
              <a:rPr lang="zh-CN" altLang="en-US"/>
              <a:t>  G=G[row_1:row_2,con_1:con_2]</a:t>
            </a:r>
            <a:endParaRPr lang="zh-CN" altLang="en-US"/>
          </a:p>
          <a:p>
            <a:r>
              <a:rPr lang="zh-CN" altLang="en-US"/>
              <a:t>  B=np.array(im[2])               #B通道</a:t>
            </a:r>
            <a:endParaRPr lang="zh-CN" altLang="en-US"/>
          </a:p>
          <a:p>
            <a:r>
              <a:rPr lang="zh-CN" altLang="en-US"/>
              <a:t>  B=B[row_1:row_2,con_1:con_2]  </a:t>
            </a:r>
            <a:endParaRPr lang="zh-CN" altLang="en-US"/>
          </a:p>
          <a:p>
            <a:r>
              <a:rPr lang="zh-CN" altLang="en-US"/>
              <a:t>  #取R,G,B通道即可,并归一化</a:t>
            </a:r>
            <a:endParaRPr lang="zh-CN" altLang="en-US"/>
          </a:p>
          <a:p>
            <a:r>
              <a:rPr lang="zh-CN" altLang="en-US"/>
              <a:t>  X[i,:,:,0]=R/255</a:t>
            </a:r>
            <a:endParaRPr lang="zh-CN" altLang="en-US"/>
          </a:p>
          <a:p>
            <a:r>
              <a:rPr lang="zh-CN" altLang="en-US"/>
              <a:t>  X[i,:,:,1]=G/255</a:t>
            </a:r>
            <a:endParaRPr lang="zh-CN" altLang="en-US"/>
          </a:p>
          <a:p>
            <a:r>
              <a:rPr lang="zh-CN" altLang="en-US"/>
              <a:t>  X[i,:,:,2]=B/255</a:t>
            </a:r>
            <a:endParaRPr lang="zh-CN" altLang="en-US"/>
          </a:p>
        </p:txBody>
      </p:sp>
      <p:sp>
        <p:nvSpPr>
          <p:cNvPr id="5" name="TextBox 4"/>
          <p:cNvSpPr txBox="1"/>
          <p:nvPr/>
        </p:nvSpPr>
        <p:spPr>
          <a:xfrm>
            <a:off x="140263" y="44624"/>
            <a:ext cx="1064260" cy="397510"/>
          </a:xfrm>
          <a:prstGeom prst="rect">
            <a:avLst/>
          </a:prstGeom>
          <a:noFill/>
        </p:spPr>
        <p:txBody>
          <a:bodyPr wrap="square" lIns="91434" tIns="45717" rIns="91434" bIns="45717" rtlCol="0">
            <a:spAutoFit/>
          </a:bodyPr>
          <a:p>
            <a:pPr algn="r"/>
            <a:r>
              <a:rPr lang="en-US" altLang="zh-CN" sz="2000" dirty="0">
                <a:solidFill>
                  <a:schemeClr val="accent2"/>
                </a:solidFill>
              </a:rPr>
              <a:t>Part 11</a:t>
            </a:r>
            <a:r>
              <a:rPr lang="en-US" altLang="zh-CN" dirty="0">
                <a:solidFill>
                  <a:schemeClr val="accent2"/>
                </a:solidFill>
              </a:rPr>
              <a:t> </a:t>
            </a:r>
            <a:endParaRPr lang="zh-CN" altLang="en-US" dirty="0">
              <a:solidFill>
                <a:schemeClr val="accent2"/>
              </a:solidFill>
            </a:endParaRPr>
          </a:p>
        </p:txBody>
      </p:sp>
      <p:sp>
        <p:nvSpPr>
          <p:cNvPr id="6" name="TextBox 3"/>
          <p:cNvSpPr txBox="1"/>
          <p:nvPr/>
        </p:nvSpPr>
        <p:spPr>
          <a:xfrm>
            <a:off x="1355725" y="44450"/>
            <a:ext cx="4439285" cy="521970"/>
          </a:xfrm>
          <a:prstGeom prst="rect">
            <a:avLst/>
          </a:prstGeom>
          <a:noFill/>
        </p:spPr>
        <p:txBody>
          <a:bodyPr wrap="square" rtlCol="0">
            <a:spAutoFit/>
          </a:bodyPr>
          <a:p>
            <a:r>
              <a:rPr lang="zh-CN" altLang="en-US" sz="2800" dirty="0" smtClean="0">
                <a:solidFill>
                  <a:schemeClr val="accent2"/>
                </a:solidFill>
                <a:sym typeface="+mn-ea"/>
              </a:rPr>
              <a:t>11.6.1 数据处理</a:t>
            </a:r>
            <a:endParaRPr lang="zh-CN" altLang="en-US" sz="2800" dirty="0" smtClean="0">
              <a:solidFill>
                <a:schemeClr val="accent2"/>
              </a:solidFill>
              <a:sym typeface="+mn-ea"/>
            </a:endParaRPr>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207010" y="650240"/>
            <a:ext cx="10255885" cy="6104890"/>
          </a:xfrm>
        </p:spPr>
        <p:txBody>
          <a:bodyPr/>
          <a:p>
            <a:r>
              <a:rPr lang="zh-CN" altLang="en-US"/>
              <a:t>#构造输出数据，面额类型</a:t>
            </a:r>
            <a:endParaRPr lang="zh-CN" altLang="en-US"/>
          </a:p>
          <a:p>
            <a:r>
              <a:rPr lang="zh-CN" altLang="en-US"/>
              <a:t>  s=d[i]</a:t>
            </a:r>
            <a:endParaRPr lang="zh-CN" altLang="en-US"/>
          </a:p>
          <a:p>
            <a:r>
              <a:rPr lang="zh-CN" altLang="en-US"/>
              <a:t>  I=s.find('_',0,len(s))</a:t>
            </a:r>
            <a:endParaRPr lang="zh-CN" altLang="en-US"/>
          </a:p>
          <a:p>
            <a:r>
              <a:rPr lang="zh-CN" altLang="en-US"/>
              <a:t>  if int(s[:I])==1:</a:t>
            </a:r>
            <a:endParaRPr lang="zh-CN" altLang="en-US"/>
          </a:p>
          <a:p>
            <a:r>
              <a:rPr lang="zh-CN" altLang="en-US"/>
              <a:t>      Y[i]=0                                                                                         图11-1</a:t>
            </a:r>
            <a:endParaRPr lang="zh-CN" altLang="en-US"/>
          </a:p>
          <a:p>
            <a:r>
              <a:rPr lang="zh-CN" altLang="en-US"/>
              <a:t>  elif int(s[:I])==2:</a:t>
            </a:r>
            <a:endParaRPr lang="zh-CN" altLang="en-US"/>
          </a:p>
          <a:p>
            <a:r>
              <a:rPr lang="zh-CN" altLang="en-US"/>
              <a:t>      Y[i]=1</a:t>
            </a:r>
            <a:endParaRPr lang="zh-CN" altLang="en-US"/>
          </a:p>
          <a:p>
            <a:r>
              <a:rPr lang="zh-CN" altLang="en-US"/>
              <a:t>  elif int(s[:I])==3:</a:t>
            </a:r>
            <a:endParaRPr lang="zh-CN" altLang="en-US"/>
          </a:p>
          <a:p>
            <a:r>
              <a:rPr lang="zh-CN" altLang="en-US"/>
              <a:t>      Y[i]=2</a:t>
            </a:r>
            <a:endParaRPr lang="zh-CN" altLang="en-US"/>
          </a:p>
          <a:p>
            <a:r>
              <a:rPr lang="zh-CN" altLang="en-US"/>
              <a:t>  elif int(s[:I])==4:</a:t>
            </a:r>
            <a:endParaRPr lang="zh-CN" altLang="en-US"/>
          </a:p>
          <a:p>
            <a:r>
              <a:rPr lang="zh-CN" altLang="en-US"/>
              <a:t>      Y[i]=3</a:t>
            </a:r>
            <a:endParaRPr lang="zh-CN" altLang="en-US"/>
          </a:p>
          <a:p>
            <a:r>
              <a:rPr lang="zh-CN" altLang="en-US"/>
              <a:t>  else:</a:t>
            </a:r>
            <a:endParaRPr lang="zh-CN" altLang="en-US"/>
          </a:p>
          <a:p>
            <a:r>
              <a:rPr lang="zh-CN" altLang="en-US"/>
              <a:t>      Y[i]=4</a:t>
            </a:r>
            <a:endParaRPr lang="zh-CN" altLang="en-US"/>
          </a:p>
          <a:p>
            <a:r>
              <a:rPr lang="zh-CN" altLang="en-US"/>
              <a:t>执行结果如图11-11所示。                                                             图11-12</a:t>
            </a:r>
            <a:endParaRPr lang="zh-CN" altLang="en-US"/>
          </a:p>
          <a:p>
            <a:r>
              <a:rPr lang="zh-CN" altLang="en-US"/>
              <a:t>由于X为四维数组，Spyder不支持查看。我们可以通过控制台来X的部分数据进行探索及范围，比如访问第1张图片，记为X1=X[1]。操作截图如图11-12所示。</a:t>
            </a:r>
            <a:endParaRPr lang="zh-CN" altLang="en-US"/>
          </a:p>
        </p:txBody>
      </p:sp>
      <p:sp>
        <p:nvSpPr>
          <p:cNvPr id="5" name="TextBox 4"/>
          <p:cNvSpPr txBox="1"/>
          <p:nvPr/>
        </p:nvSpPr>
        <p:spPr>
          <a:xfrm>
            <a:off x="140263" y="44624"/>
            <a:ext cx="1064260" cy="397510"/>
          </a:xfrm>
          <a:prstGeom prst="rect">
            <a:avLst/>
          </a:prstGeom>
          <a:noFill/>
        </p:spPr>
        <p:txBody>
          <a:bodyPr wrap="square" lIns="91434" tIns="45717" rIns="91434" bIns="45717" rtlCol="0">
            <a:spAutoFit/>
          </a:bodyPr>
          <a:p>
            <a:pPr algn="r"/>
            <a:r>
              <a:rPr lang="en-US" altLang="zh-CN" sz="2000" dirty="0">
                <a:solidFill>
                  <a:schemeClr val="accent2"/>
                </a:solidFill>
              </a:rPr>
              <a:t>Part 11</a:t>
            </a:r>
            <a:r>
              <a:rPr lang="en-US" altLang="zh-CN" dirty="0">
                <a:solidFill>
                  <a:schemeClr val="accent2"/>
                </a:solidFill>
              </a:rPr>
              <a:t> </a:t>
            </a:r>
            <a:endParaRPr lang="zh-CN" altLang="en-US" dirty="0">
              <a:solidFill>
                <a:schemeClr val="accent2"/>
              </a:solidFill>
            </a:endParaRPr>
          </a:p>
        </p:txBody>
      </p:sp>
      <p:sp>
        <p:nvSpPr>
          <p:cNvPr id="6" name="TextBox 3"/>
          <p:cNvSpPr txBox="1"/>
          <p:nvPr/>
        </p:nvSpPr>
        <p:spPr>
          <a:xfrm>
            <a:off x="1437005" y="44450"/>
            <a:ext cx="4439285" cy="521970"/>
          </a:xfrm>
          <a:prstGeom prst="rect">
            <a:avLst/>
          </a:prstGeom>
          <a:noFill/>
        </p:spPr>
        <p:txBody>
          <a:bodyPr wrap="square" rtlCol="0">
            <a:spAutoFit/>
          </a:bodyPr>
          <a:p>
            <a:r>
              <a:rPr lang="zh-CN" altLang="en-US" sz="2800" dirty="0" smtClean="0">
                <a:solidFill>
                  <a:schemeClr val="accent2"/>
                </a:solidFill>
                <a:sym typeface="+mn-ea"/>
              </a:rPr>
              <a:t>11.6.1 数据处理</a:t>
            </a:r>
            <a:endParaRPr lang="zh-CN" altLang="en-US" sz="2800" dirty="0" smtClean="0">
              <a:solidFill>
                <a:schemeClr val="accent2"/>
              </a:solidFill>
              <a:sym typeface="+mn-ea"/>
            </a:endParaRPr>
          </a:p>
        </p:txBody>
      </p:sp>
      <p:pic>
        <p:nvPicPr>
          <p:cNvPr id="-2147481691" name="图片 -2147481692" descr="4"/>
          <p:cNvPicPr>
            <a:picLocks noChangeAspect="1"/>
          </p:cNvPicPr>
          <p:nvPr/>
        </p:nvPicPr>
        <p:blipFill>
          <a:blip r:embed="rId1"/>
          <a:stretch>
            <a:fillRect/>
          </a:stretch>
        </p:blipFill>
        <p:spPr>
          <a:xfrm>
            <a:off x="4961255" y="733425"/>
            <a:ext cx="6993255" cy="1352550"/>
          </a:xfrm>
          <a:prstGeom prst="rect">
            <a:avLst/>
          </a:prstGeom>
          <a:noFill/>
          <a:ln w="9525">
            <a:noFill/>
          </a:ln>
        </p:spPr>
      </p:pic>
      <p:pic>
        <p:nvPicPr>
          <p:cNvPr id="-2147481690" name="图片 -2147481691" descr="3"/>
          <p:cNvPicPr>
            <a:picLocks noChangeAspect="1"/>
          </p:cNvPicPr>
          <p:nvPr/>
        </p:nvPicPr>
        <p:blipFill>
          <a:blip r:embed="rId2"/>
          <a:srcRect r="3734"/>
          <a:stretch>
            <a:fillRect/>
          </a:stretch>
        </p:blipFill>
        <p:spPr>
          <a:xfrm>
            <a:off x="5876290" y="2703513"/>
            <a:ext cx="5074285" cy="268922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207010" y="540385"/>
            <a:ext cx="11514455" cy="6214745"/>
          </a:xfrm>
        </p:spPr>
        <p:txBody>
          <a:bodyPr/>
          <a:p>
            <a:r>
              <a:rPr lang="zh-CN" altLang="en-US"/>
              <a:t>与一节类似，为了评估模型的效果，下面对输入数据（X）和输出数据（Y），</a:t>
            </a:r>
            <a:endParaRPr lang="zh-CN" altLang="en-US"/>
          </a:p>
          <a:p>
            <a:r>
              <a:rPr lang="zh-CN" altLang="en-US"/>
              <a:t>按训练80%、测试20%随机划分，示例代码如下：</a:t>
            </a:r>
            <a:endParaRPr lang="zh-CN" altLang="en-US"/>
          </a:p>
          <a:p>
            <a:r>
              <a:rPr lang="zh-CN" altLang="en-US"/>
              <a:t>from sklearn.model_selection import train_test_split</a:t>
            </a:r>
            <a:endParaRPr lang="zh-CN" altLang="en-US"/>
          </a:p>
          <a:p>
            <a:r>
              <a:rPr lang="zh-CN" altLang="en-US"/>
              <a:t>x_train, x_test, y_train, y_test = train_test_split(X, Y, test_size=0.2,</a:t>
            </a:r>
            <a:endParaRPr lang="zh-CN" altLang="en-US"/>
          </a:p>
          <a:p>
            <a:r>
              <a:rPr lang="zh-CN" altLang="en-US"/>
              <a:t>                                                    random_state=4)</a:t>
            </a:r>
            <a:endParaRPr lang="zh-CN" altLang="en-US"/>
          </a:p>
          <a:p>
            <a:r>
              <a:rPr lang="zh-CN" altLang="en-US"/>
              <a:t>执行结果如图11-13所示。</a:t>
            </a:r>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r>
              <a:rPr lang="zh-CN" altLang="en-US"/>
              <a:t>                                                                           图11-13</a:t>
            </a:r>
            <a:endParaRPr lang="zh-CN" altLang="en-US"/>
          </a:p>
        </p:txBody>
      </p:sp>
      <p:sp>
        <p:nvSpPr>
          <p:cNvPr id="5" name="TextBox 4"/>
          <p:cNvSpPr txBox="1"/>
          <p:nvPr/>
        </p:nvSpPr>
        <p:spPr>
          <a:xfrm>
            <a:off x="140263" y="44624"/>
            <a:ext cx="1064260" cy="397510"/>
          </a:xfrm>
          <a:prstGeom prst="rect">
            <a:avLst/>
          </a:prstGeom>
          <a:noFill/>
        </p:spPr>
        <p:txBody>
          <a:bodyPr wrap="square" lIns="91434" tIns="45717" rIns="91434" bIns="45717" rtlCol="0">
            <a:spAutoFit/>
          </a:bodyPr>
          <a:p>
            <a:pPr algn="r"/>
            <a:r>
              <a:rPr lang="en-US" altLang="zh-CN" sz="2000" dirty="0">
                <a:solidFill>
                  <a:schemeClr val="accent2"/>
                </a:solidFill>
              </a:rPr>
              <a:t>Part 11</a:t>
            </a:r>
            <a:r>
              <a:rPr lang="en-US" altLang="zh-CN" dirty="0">
                <a:solidFill>
                  <a:schemeClr val="accent2"/>
                </a:solidFill>
              </a:rPr>
              <a:t> </a:t>
            </a:r>
            <a:endParaRPr lang="zh-CN" altLang="en-US" dirty="0">
              <a:solidFill>
                <a:schemeClr val="accent2"/>
              </a:solidFill>
            </a:endParaRPr>
          </a:p>
        </p:txBody>
      </p:sp>
      <p:sp>
        <p:nvSpPr>
          <p:cNvPr id="6" name="TextBox 3"/>
          <p:cNvSpPr txBox="1"/>
          <p:nvPr/>
        </p:nvSpPr>
        <p:spPr>
          <a:xfrm>
            <a:off x="1437005" y="44450"/>
            <a:ext cx="4439285" cy="521970"/>
          </a:xfrm>
          <a:prstGeom prst="rect">
            <a:avLst/>
          </a:prstGeom>
          <a:noFill/>
        </p:spPr>
        <p:txBody>
          <a:bodyPr wrap="square" rtlCol="0">
            <a:spAutoFit/>
          </a:bodyPr>
          <a:p>
            <a:r>
              <a:rPr lang="zh-CN" altLang="en-US" sz="2800" dirty="0" smtClean="0">
                <a:solidFill>
                  <a:schemeClr val="accent2"/>
                </a:solidFill>
                <a:sym typeface="+mn-ea"/>
              </a:rPr>
              <a:t>11.6.1 数据处理</a:t>
            </a:r>
            <a:endParaRPr lang="zh-CN" altLang="en-US" sz="2800" dirty="0" smtClean="0">
              <a:solidFill>
                <a:schemeClr val="accent2"/>
              </a:solidFill>
              <a:sym typeface="+mn-ea"/>
            </a:endParaRPr>
          </a:p>
        </p:txBody>
      </p:sp>
      <p:pic>
        <p:nvPicPr>
          <p:cNvPr id="-2147481689" name="图片 -2147481690" descr="2"/>
          <p:cNvPicPr>
            <a:picLocks noChangeAspect="1"/>
          </p:cNvPicPr>
          <p:nvPr/>
        </p:nvPicPr>
        <p:blipFill>
          <a:blip r:embed="rId1"/>
          <a:stretch>
            <a:fillRect/>
          </a:stretch>
        </p:blipFill>
        <p:spPr>
          <a:xfrm>
            <a:off x="2232660" y="3272790"/>
            <a:ext cx="9363710" cy="225171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207010" y="650240"/>
            <a:ext cx="11758930" cy="6104890"/>
          </a:xfrm>
        </p:spPr>
        <p:txBody>
          <a:bodyPr/>
          <a:p>
            <a:r>
              <a:rPr lang="zh-CN" altLang="en-US"/>
              <a:t>与11.5节类似，我们仍采用TensorFlow2.0中的keras模块下的堆叠模型，构建多层卷积神经网络模型，所不同的是输入形态的设计。我们可以直接在第一个卷积层设置其输入形态，它为3通道的彩色图片数据。示例代码如下：</a:t>
            </a:r>
            <a:endParaRPr lang="zh-CN" altLang="en-US"/>
          </a:p>
          <a:p>
            <a:r>
              <a:rPr lang="zh-CN" altLang="en-US"/>
              <a:t>from tensorflow.keras import layers, models  </a:t>
            </a:r>
            <a:endParaRPr lang="zh-CN" altLang="en-US"/>
          </a:p>
          <a:p>
            <a:r>
              <a:rPr lang="zh-CN" altLang="en-US"/>
              <a:t>model = models.Sequential()</a:t>
            </a:r>
            <a:endParaRPr lang="zh-CN" altLang="en-US"/>
          </a:p>
          <a:p>
            <a:r>
              <a:rPr lang="zh-CN" altLang="en-US"/>
              <a:t>#第一个卷积层，卷积神经元个数为32，卷积核大小为3*，默认可省</a:t>
            </a:r>
            <a:endParaRPr lang="zh-CN" altLang="en-US"/>
          </a:p>
          <a:p>
            <a:r>
              <a:rPr lang="zh-CN" altLang="en-US"/>
              <a:t>model.add(layers.Conv2D(32, (3, 3),strides=(1,1),activation='relu',</a:t>
            </a:r>
            <a:endParaRPr lang="zh-CN" altLang="en-US"/>
          </a:p>
          <a:p>
            <a:r>
              <a:rPr lang="zh-CN" altLang="en-US"/>
              <a:t>                        input_shape=(100, 100,3)))</a:t>
            </a:r>
            <a:endParaRPr lang="zh-CN" altLang="en-US"/>
          </a:p>
          <a:p>
            <a:r>
              <a:rPr lang="zh-CN" altLang="en-US"/>
              <a:t>#紧接着的第一个池化层，2*2池化，步长为2，默认可省</a:t>
            </a:r>
            <a:endParaRPr lang="zh-CN" altLang="en-US"/>
          </a:p>
          <a:p>
            <a:r>
              <a:rPr lang="zh-CN" altLang="en-US"/>
              <a:t>model.add(layers.MaxPooling2D((2, 2),strides=2))</a:t>
            </a:r>
            <a:endParaRPr lang="zh-CN" altLang="en-US"/>
          </a:p>
          <a:p>
            <a:r>
              <a:rPr lang="zh-CN" altLang="en-US"/>
              <a:t>#第二个卷积层</a:t>
            </a:r>
            <a:endParaRPr lang="zh-CN" altLang="en-US"/>
          </a:p>
          <a:p>
            <a:r>
              <a:rPr lang="zh-CN" altLang="en-US"/>
              <a:t>model.add(layers.Conv2D(64, (3, 3), activation='relu'))</a:t>
            </a:r>
            <a:endParaRPr lang="zh-CN" altLang="en-US"/>
          </a:p>
          <a:p>
            <a:r>
              <a:rPr lang="zh-CN" altLang="en-US"/>
              <a:t>#第二个池化层</a:t>
            </a:r>
            <a:endParaRPr lang="zh-CN" altLang="en-US"/>
          </a:p>
          <a:p>
            <a:r>
              <a:rPr lang="zh-CN" altLang="en-US"/>
              <a:t>model.add(layers.MaxPooling2D((2, 2)))</a:t>
            </a:r>
            <a:endParaRPr lang="zh-CN" altLang="en-US"/>
          </a:p>
          <a:p>
            <a:r>
              <a:rPr lang="zh-CN" altLang="en-US"/>
              <a:t>#第三个卷积层</a:t>
            </a:r>
            <a:endParaRPr lang="zh-CN" altLang="en-US"/>
          </a:p>
          <a:p>
            <a:r>
              <a:rPr lang="zh-CN" altLang="en-US"/>
              <a:t>model.add(layers.Conv2D(64, (3, 3), activation='relu'))     </a:t>
            </a:r>
            <a:endParaRPr lang="zh-CN" altLang="en-US"/>
          </a:p>
          <a:p>
            <a:endParaRPr lang="zh-CN" altLang="en-US"/>
          </a:p>
        </p:txBody>
      </p:sp>
      <p:sp>
        <p:nvSpPr>
          <p:cNvPr id="5" name="TextBox 4"/>
          <p:cNvSpPr txBox="1"/>
          <p:nvPr/>
        </p:nvSpPr>
        <p:spPr>
          <a:xfrm>
            <a:off x="140263" y="44624"/>
            <a:ext cx="1064260" cy="397510"/>
          </a:xfrm>
          <a:prstGeom prst="rect">
            <a:avLst/>
          </a:prstGeom>
          <a:noFill/>
        </p:spPr>
        <p:txBody>
          <a:bodyPr wrap="square" lIns="91434" tIns="45717" rIns="91434" bIns="45717" rtlCol="0">
            <a:spAutoFit/>
          </a:bodyPr>
          <a:p>
            <a:pPr algn="r"/>
            <a:r>
              <a:rPr lang="en-US" altLang="zh-CN" sz="2000" dirty="0">
                <a:solidFill>
                  <a:schemeClr val="accent2"/>
                </a:solidFill>
              </a:rPr>
              <a:t>Part 11</a:t>
            </a:r>
            <a:endParaRPr lang="zh-CN" altLang="en-US" dirty="0">
              <a:solidFill>
                <a:schemeClr val="accent2"/>
              </a:solidFill>
            </a:endParaRPr>
          </a:p>
        </p:txBody>
      </p:sp>
      <p:sp>
        <p:nvSpPr>
          <p:cNvPr id="6" name="TextBox 3"/>
          <p:cNvSpPr txBox="1"/>
          <p:nvPr/>
        </p:nvSpPr>
        <p:spPr>
          <a:xfrm>
            <a:off x="1437005" y="44450"/>
            <a:ext cx="4631690" cy="521970"/>
          </a:xfrm>
          <a:prstGeom prst="rect">
            <a:avLst/>
          </a:prstGeom>
          <a:noFill/>
        </p:spPr>
        <p:txBody>
          <a:bodyPr wrap="square" rtlCol="0">
            <a:spAutoFit/>
          </a:bodyPr>
          <a:p>
            <a:r>
              <a:rPr lang="zh-CN" altLang="en-US" sz="2800" dirty="0" smtClean="0">
                <a:solidFill>
                  <a:schemeClr val="accent2"/>
                </a:solidFill>
                <a:sym typeface="+mn-ea"/>
              </a:rPr>
              <a:t>11.6.2 模型实现</a:t>
            </a:r>
            <a:endParaRPr lang="zh-CN" altLang="en-US" sz="2800" dirty="0" smtClean="0">
              <a:solidFill>
                <a:schemeClr val="accent2"/>
              </a:solidFill>
              <a:sym typeface="+mn-ea"/>
            </a:endParaRPr>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Box 4"/>
          <p:cNvSpPr txBox="1"/>
          <p:nvPr/>
        </p:nvSpPr>
        <p:spPr>
          <a:xfrm>
            <a:off x="140263" y="44624"/>
            <a:ext cx="1064260" cy="397510"/>
          </a:xfrm>
          <a:prstGeom prst="rect">
            <a:avLst/>
          </a:prstGeom>
          <a:noFill/>
        </p:spPr>
        <p:txBody>
          <a:bodyPr wrap="square" lIns="91434" tIns="45717" rIns="91434" bIns="45717" rtlCol="0">
            <a:spAutoFit/>
          </a:bodyPr>
          <a:p>
            <a:pPr algn="r"/>
            <a:r>
              <a:rPr lang="en-US" altLang="zh-CN" sz="2000" dirty="0">
                <a:solidFill>
                  <a:schemeClr val="accent2"/>
                </a:solidFill>
              </a:rPr>
              <a:t>Part 11</a:t>
            </a:r>
            <a:r>
              <a:rPr lang="en-US" altLang="zh-CN" dirty="0">
                <a:solidFill>
                  <a:schemeClr val="accent2"/>
                </a:solidFill>
              </a:rPr>
              <a:t> </a:t>
            </a:r>
            <a:endParaRPr lang="zh-CN" altLang="en-US" dirty="0">
              <a:solidFill>
                <a:schemeClr val="accent2"/>
              </a:solidFill>
            </a:endParaRPr>
          </a:p>
        </p:txBody>
      </p:sp>
      <p:sp>
        <p:nvSpPr>
          <p:cNvPr id="6" name="TextBox 3"/>
          <p:cNvSpPr txBox="1"/>
          <p:nvPr/>
        </p:nvSpPr>
        <p:spPr>
          <a:xfrm>
            <a:off x="1426845" y="44450"/>
            <a:ext cx="4439285" cy="521970"/>
          </a:xfrm>
          <a:prstGeom prst="rect">
            <a:avLst/>
          </a:prstGeom>
          <a:noFill/>
        </p:spPr>
        <p:txBody>
          <a:bodyPr wrap="square" rtlCol="0">
            <a:spAutoFit/>
          </a:bodyPr>
          <a:p>
            <a:r>
              <a:rPr lang="zh-CN" altLang="en-US" sz="2800" dirty="0" smtClean="0">
                <a:solidFill>
                  <a:schemeClr val="accent2"/>
                </a:solidFill>
                <a:sym typeface="+mn-ea"/>
              </a:rPr>
              <a:t>11.6.2 模型实现</a:t>
            </a:r>
            <a:endParaRPr lang="zh-CN" altLang="en-US" sz="2800" dirty="0" smtClean="0">
              <a:solidFill>
                <a:schemeClr val="accent2"/>
              </a:solidFill>
              <a:sym typeface="+mn-ea"/>
            </a:endParaRPr>
          </a:p>
        </p:txBody>
      </p:sp>
      <p:sp>
        <p:nvSpPr>
          <p:cNvPr id="8" name="文本框 7"/>
          <p:cNvSpPr txBox="1"/>
          <p:nvPr/>
        </p:nvSpPr>
        <p:spPr>
          <a:xfrm>
            <a:off x="222885" y="566420"/>
            <a:ext cx="11551920" cy="4707890"/>
          </a:xfrm>
          <a:prstGeom prst="rect">
            <a:avLst/>
          </a:prstGeom>
          <a:noFill/>
          <a:ln w="9525">
            <a:noFill/>
          </a:ln>
        </p:spPr>
        <p:txBody>
          <a:bodyPr wrap="square">
            <a:spAutoFit/>
          </a:bodyPr>
          <a:p>
            <a:pPr marL="0" indent="127000"/>
            <a:r>
              <a:rPr sz="2000" b="0"/>
              <a:t>#展平    </a:t>
            </a:r>
            <a:endParaRPr sz="2000" b="0"/>
          </a:p>
          <a:p>
            <a:pPr marL="0" indent="127000"/>
            <a:r>
              <a:rPr sz="2000" b="0"/>
              <a:t>model.add(layers.Flatten())</a:t>
            </a:r>
            <a:endParaRPr sz="2000" b="0"/>
          </a:p>
          <a:p>
            <a:pPr marL="0" indent="127000"/>
            <a:r>
              <a:rPr sz="2000" b="0"/>
              <a:t>#全连接层</a:t>
            </a:r>
            <a:endParaRPr sz="2000" b="0"/>
          </a:p>
          <a:p>
            <a:pPr marL="0" indent="127000"/>
            <a:r>
              <a:rPr sz="2000" b="0"/>
              <a:t>model.add(layers.Dense(64, activation='relu'))</a:t>
            </a:r>
            <a:endParaRPr sz="2000" b="0"/>
          </a:p>
          <a:p>
            <a:pPr marL="0" indent="127000"/>
            <a:r>
              <a:rPr sz="2000" b="0"/>
              <a:t>#输出层</a:t>
            </a:r>
            <a:endParaRPr sz="2000" b="0"/>
          </a:p>
          <a:p>
            <a:pPr marL="0" indent="127000"/>
            <a:r>
              <a:rPr sz="2000" b="0"/>
              <a:t>model.add(layers.Dense(5, activation='softmax'))</a:t>
            </a:r>
            <a:endParaRPr sz="2000" b="0"/>
          </a:p>
          <a:p>
            <a:pPr marL="0" indent="127000"/>
            <a:r>
              <a:rPr sz="2000" b="0"/>
              <a:t>模型优化器、损失函数和评估方法，仍然采用adam优化器、分类交叉熵函数和预测精度，示例代码如下。</a:t>
            </a:r>
            <a:endParaRPr sz="2000" b="0"/>
          </a:p>
          <a:p>
            <a:pPr marL="0" indent="127000"/>
            <a:r>
              <a:rPr sz="2000" b="0"/>
              <a:t>model.compile(optimizer='adam',</a:t>
            </a:r>
            <a:endParaRPr sz="2000" b="0"/>
          </a:p>
          <a:p>
            <a:pPr marL="0" indent="127000"/>
            <a:r>
              <a:rPr sz="2000" b="0"/>
              <a:t>              loss='sparse_categorical_crossentropy',</a:t>
            </a:r>
            <a:endParaRPr sz="2000" b="0"/>
          </a:p>
          <a:p>
            <a:pPr marL="0" indent="127000"/>
            <a:r>
              <a:rPr sz="2000" b="0"/>
              <a:t>              metrics=['accuracy'])</a:t>
            </a:r>
            <a:endParaRPr sz="2000" b="0"/>
          </a:p>
          <a:p>
            <a:pPr marL="0" indent="127000"/>
            <a:r>
              <a:rPr sz="2000" b="0"/>
              <a:t>对于模型评估，我们对训练数据进行500次迭代训练，并输出测试数据集的预测精度，示例代码如下：</a:t>
            </a:r>
            <a:endParaRPr sz="2000" b="0"/>
          </a:p>
          <a:p>
            <a:pPr marL="0" indent="127000"/>
            <a:r>
              <a:rPr sz="2000" b="0"/>
              <a:t>model.fit(x_train, y_train, epochs=500)</a:t>
            </a:r>
            <a:endParaRPr sz="2000" b="0"/>
          </a:p>
          <a:p>
            <a:pPr marL="0" indent="127000"/>
            <a:r>
              <a:rPr sz="2000" b="0"/>
              <a:t>model.evaluate(x_test,  y_test, verbose=2)'</a:t>
            </a:r>
            <a:endParaRPr sz="2000" b="0"/>
          </a:p>
          <a:p>
            <a:pPr marL="0" indent="127000"/>
            <a:endParaRPr sz="2000" b="0"/>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09575" y="701040"/>
            <a:ext cx="11017250" cy="6054090"/>
          </a:xfrm>
        </p:spPr>
        <p:txBody>
          <a:bodyPr/>
          <a:p>
            <a:r>
              <a:rPr lang="zh-CN" altLang="en-US"/>
              <a:t>执行结果如图11-14所示。</a:t>
            </a:r>
            <a:endParaRPr lang="zh-CN" altLang="en-US"/>
          </a:p>
          <a:p>
            <a:r>
              <a:rPr lang="zh-CN" altLang="en-US"/>
              <a:t>从图11-14可以看出，训练迭代500次之后，测试数据集的精度达到了85.36%。实际上，我们也可以使用模型的predict函数对测试数据集进行预测，其预测结果一致。示例代码如下：</a:t>
            </a:r>
            <a:endParaRPr lang="zh-CN" altLang="en-US"/>
          </a:p>
          <a:p>
            <a:r>
              <a:rPr lang="zh-CN" altLang="en-US"/>
              <a:t>yy=model.predict(x_test) #获得预测结果概率矩阵</a:t>
            </a:r>
            <a:endParaRPr lang="zh-CN" altLang="en-US"/>
          </a:p>
          <a:p>
            <a:r>
              <a:rPr lang="zh-CN" altLang="en-US"/>
              <a:t>y1=np.argmax(yy,axis=1)  #获得最终预测结果，取概率最大的类标签</a:t>
            </a:r>
            <a:endParaRPr lang="zh-CN" altLang="en-US"/>
          </a:p>
          <a:p>
            <a:r>
              <a:rPr lang="zh-CN" altLang="en-US"/>
              <a:t>r=y1-y_test                #预测结果与实际结果相减</a:t>
            </a:r>
            <a:endParaRPr lang="zh-CN" altLang="en-US"/>
          </a:p>
          <a:p>
            <a:r>
              <a:rPr lang="zh-CN" altLang="en-US"/>
              <a:t>rv=len(r[r==0])/len(r)   #计算预测准确率</a:t>
            </a:r>
            <a:endParaRPr lang="zh-CN" altLang="en-US"/>
          </a:p>
          <a:p>
            <a:r>
              <a:rPr lang="zh-CN" altLang="en-US"/>
              <a:t>print('预测准确率： ',rv)</a:t>
            </a:r>
            <a:endParaRPr lang="zh-CN" altLang="en-US"/>
          </a:p>
          <a:p>
            <a:r>
              <a:rPr lang="zh-CN" altLang="en-US"/>
              <a:t>执行结果如下：</a:t>
            </a:r>
            <a:endParaRPr lang="zh-CN" altLang="en-US"/>
          </a:p>
          <a:p>
            <a:r>
              <a:rPr lang="zh-CN" altLang="en-US"/>
              <a:t>预测准确率：  0.8536.</a:t>
            </a:r>
            <a:endParaRPr lang="zh-CN" altLang="en-US"/>
          </a:p>
          <a:p>
            <a:endParaRPr lang="zh-CN" altLang="en-US"/>
          </a:p>
          <a:p>
            <a:endParaRPr lang="zh-CN" altLang="en-US"/>
          </a:p>
          <a:p>
            <a:endParaRPr lang="zh-CN" altLang="en-US"/>
          </a:p>
          <a:p>
            <a:endParaRPr lang="zh-CN" altLang="en-US"/>
          </a:p>
          <a:p>
            <a:endParaRPr lang="zh-CN" altLang="en-US"/>
          </a:p>
          <a:p>
            <a:r>
              <a:rPr lang="zh-CN" altLang="en-US"/>
              <a:t>                                                                                       图11-14</a:t>
            </a:r>
            <a:endParaRPr lang="zh-CN" altLang="en-US"/>
          </a:p>
        </p:txBody>
      </p:sp>
      <p:sp>
        <p:nvSpPr>
          <p:cNvPr id="5" name="TextBox 4"/>
          <p:cNvSpPr txBox="1"/>
          <p:nvPr/>
        </p:nvSpPr>
        <p:spPr>
          <a:xfrm>
            <a:off x="140263" y="44624"/>
            <a:ext cx="1064260" cy="397510"/>
          </a:xfrm>
          <a:prstGeom prst="rect">
            <a:avLst/>
          </a:prstGeom>
          <a:noFill/>
        </p:spPr>
        <p:txBody>
          <a:bodyPr wrap="square" lIns="91434" tIns="45717" rIns="91434" bIns="45717" rtlCol="0">
            <a:spAutoFit/>
          </a:bodyPr>
          <a:p>
            <a:pPr algn="r"/>
            <a:r>
              <a:rPr lang="en-US" altLang="zh-CN" sz="2000" dirty="0">
                <a:solidFill>
                  <a:schemeClr val="accent2"/>
                </a:solidFill>
              </a:rPr>
              <a:t>Part 11</a:t>
            </a:r>
            <a:endParaRPr lang="zh-CN" altLang="en-US" dirty="0">
              <a:solidFill>
                <a:schemeClr val="accent2"/>
              </a:solidFill>
            </a:endParaRPr>
          </a:p>
        </p:txBody>
      </p:sp>
      <p:sp>
        <p:nvSpPr>
          <p:cNvPr id="6" name="TextBox 3"/>
          <p:cNvSpPr txBox="1"/>
          <p:nvPr/>
        </p:nvSpPr>
        <p:spPr>
          <a:xfrm>
            <a:off x="1437005" y="44450"/>
            <a:ext cx="5808345" cy="521970"/>
          </a:xfrm>
          <a:prstGeom prst="rect">
            <a:avLst/>
          </a:prstGeom>
          <a:noFill/>
        </p:spPr>
        <p:txBody>
          <a:bodyPr wrap="square" rtlCol="0">
            <a:spAutoFit/>
          </a:bodyPr>
          <a:p>
            <a:r>
              <a:rPr lang="zh-CN" altLang="en-US" sz="2800" dirty="0" smtClean="0">
                <a:solidFill>
                  <a:schemeClr val="accent2"/>
                </a:solidFill>
              </a:rPr>
              <a:t>11.6.2 模型实现</a:t>
            </a:r>
            <a:endParaRPr lang="zh-CN" altLang="en-US" sz="2800" dirty="0" smtClean="0">
              <a:solidFill>
                <a:schemeClr val="accent2"/>
              </a:solidFill>
            </a:endParaRPr>
          </a:p>
        </p:txBody>
      </p:sp>
      <p:pic>
        <p:nvPicPr>
          <p:cNvPr id="-2147481688" name="图片 -2147481689" descr="1"/>
          <p:cNvPicPr>
            <a:picLocks noChangeAspect="1"/>
          </p:cNvPicPr>
          <p:nvPr/>
        </p:nvPicPr>
        <p:blipFill>
          <a:blip r:embed="rId1"/>
          <a:stretch>
            <a:fillRect/>
          </a:stretch>
        </p:blipFill>
        <p:spPr>
          <a:xfrm>
            <a:off x="3910330" y="3320415"/>
            <a:ext cx="7795260" cy="272859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40335" y="1113155"/>
            <a:ext cx="11286490" cy="1005205"/>
          </a:xfrm>
        </p:spPr>
        <p:txBody>
          <a:bodyPr/>
          <a:p>
            <a:r>
              <a:rPr lang="zh-CN" altLang="en-US"/>
              <a:t>本案例的主要目标包括掌握PIL图像读取及简单处理技能、掌握图像的颜色特征提取及计算方法、掌握基于支持向量机的水色图像分类识别模型和基于卷积神经网络的水色图像分类识别模型。基本实现思路如下图11-1所示。</a:t>
            </a:r>
            <a:endParaRPr lang="zh-CN" altLang="en-US"/>
          </a:p>
          <a:p>
            <a:endParaRPr lang="zh-CN" altLang="en-US"/>
          </a:p>
        </p:txBody>
      </p:sp>
      <p:sp>
        <p:nvSpPr>
          <p:cNvPr id="5" name="TextBox 4"/>
          <p:cNvSpPr txBox="1"/>
          <p:nvPr/>
        </p:nvSpPr>
        <p:spPr>
          <a:xfrm>
            <a:off x="140263" y="44624"/>
            <a:ext cx="1064260" cy="397510"/>
          </a:xfrm>
          <a:prstGeom prst="rect">
            <a:avLst/>
          </a:prstGeom>
          <a:noFill/>
        </p:spPr>
        <p:txBody>
          <a:bodyPr wrap="square" lIns="91434" tIns="45717" rIns="91434" bIns="45717" rtlCol="0">
            <a:spAutoFit/>
          </a:bodyPr>
          <a:p>
            <a:pPr algn="r"/>
            <a:r>
              <a:rPr lang="en-US" altLang="zh-CN" sz="2000" dirty="0">
                <a:solidFill>
                  <a:schemeClr val="accent2"/>
                </a:solidFill>
              </a:rPr>
              <a:t>Part 11</a:t>
            </a:r>
            <a:r>
              <a:rPr lang="en-US" altLang="zh-CN" dirty="0">
                <a:solidFill>
                  <a:schemeClr val="accent2"/>
                </a:solidFill>
              </a:rPr>
              <a:t> </a:t>
            </a:r>
            <a:endParaRPr lang="zh-CN" altLang="en-US" dirty="0">
              <a:solidFill>
                <a:schemeClr val="accent2"/>
              </a:solidFill>
            </a:endParaRPr>
          </a:p>
        </p:txBody>
      </p:sp>
      <p:sp>
        <p:nvSpPr>
          <p:cNvPr id="4" name="TextBox 3"/>
          <p:cNvSpPr txBox="1"/>
          <p:nvPr/>
        </p:nvSpPr>
        <p:spPr>
          <a:xfrm>
            <a:off x="1437005" y="44450"/>
            <a:ext cx="4439285" cy="521970"/>
          </a:xfrm>
          <a:prstGeom prst="rect">
            <a:avLst/>
          </a:prstGeom>
          <a:noFill/>
        </p:spPr>
        <p:txBody>
          <a:bodyPr wrap="square" rtlCol="0">
            <a:spAutoFit/>
          </a:bodyPr>
          <a:p>
            <a:r>
              <a:rPr lang="en-US" altLang="zh-CN" sz="2800" dirty="0" smtClean="0">
                <a:solidFill>
                  <a:schemeClr val="accent2"/>
                </a:solidFill>
              </a:rPr>
              <a:t>11.2  案例目标及实现思路</a:t>
            </a:r>
            <a:endParaRPr lang="en-US" altLang="zh-CN" sz="2800" dirty="0" smtClean="0">
              <a:solidFill>
                <a:schemeClr val="accent2"/>
              </a:solidFill>
            </a:endParaRPr>
          </a:p>
        </p:txBody>
      </p:sp>
      <p:pic>
        <p:nvPicPr>
          <p:cNvPr id="-2147481718" name="图片 -2147481719"/>
          <p:cNvPicPr>
            <a:picLocks noChangeAspect="1"/>
          </p:cNvPicPr>
          <p:nvPr/>
        </p:nvPicPr>
        <p:blipFill>
          <a:blip r:embed="rId1"/>
          <a:stretch>
            <a:fillRect/>
          </a:stretch>
        </p:blipFill>
        <p:spPr>
          <a:xfrm>
            <a:off x="3787775" y="1882140"/>
            <a:ext cx="7839710" cy="4711700"/>
          </a:xfrm>
          <a:prstGeom prst="rect">
            <a:avLst/>
          </a:prstGeom>
          <a:noFill/>
          <a:ln w="9525">
            <a:noFill/>
          </a:ln>
        </p:spPr>
      </p:pic>
      <p:sp>
        <p:nvSpPr>
          <p:cNvPr id="100" name="文本框 99"/>
          <p:cNvSpPr txBox="1"/>
          <p:nvPr/>
        </p:nvSpPr>
        <p:spPr>
          <a:xfrm>
            <a:off x="7462520" y="6126480"/>
            <a:ext cx="2837815" cy="398780"/>
          </a:xfrm>
          <a:prstGeom prst="rect">
            <a:avLst/>
          </a:prstGeom>
          <a:noFill/>
          <a:ln w="9525">
            <a:noFill/>
          </a:ln>
        </p:spPr>
        <p:txBody>
          <a:bodyPr wrap="square">
            <a:spAutoFit/>
          </a:bodyPr>
          <a:p>
            <a:pPr marL="0" indent="127000"/>
            <a:r>
              <a:rPr lang="zh-CN" sz="2000" b="0">
                <a:ea typeface="宋体" panose="02010600030101010101" pitchFamily="2" charset="-122"/>
              </a:rPr>
              <a:t>图</a:t>
            </a:r>
            <a:r>
              <a:rPr lang="en-US" sz="2000" b="0">
                <a:latin typeface="宋体" panose="02010600030101010101" pitchFamily="2" charset="-122"/>
              </a:rPr>
              <a:t>11-1</a:t>
            </a:r>
            <a:endParaRPr lang="zh-CN" altLang="en-US" sz="2000"/>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516"/>
          <p:cNvPicPr>
            <a:picLocks noChangeAspect="1"/>
          </p:cNvPicPr>
          <p:nvPr>
            <p:ph idx="1"/>
            <p:custDataLst>
              <p:tags r:id="rId1"/>
            </p:custDataLst>
          </p:nvPr>
        </p:nvPicPr>
        <p:blipFill>
          <a:blip r:embed="rId2"/>
          <a:stretch>
            <a:fillRect/>
          </a:stretch>
        </p:blipFill>
        <p:spPr>
          <a:xfrm>
            <a:off x="1944370" y="1179830"/>
            <a:ext cx="7429500" cy="4690745"/>
          </a:xfrm>
          <a:prstGeom prst="rect">
            <a:avLst/>
          </a:prstGeom>
          <a:noFill/>
          <a:ln w="9525">
            <a:noFill/>
          </a:ln>
        </p:spPr>
      </p:pic>
      <p:sp>
        <p:nvSpPr>
          <p:cNvPr id="5" name="TextBox 4"/>
          <p:cNvSpPr txBox="1"/>
          <p:nvPr/>
        </p:nvSpPr>
        <p:spPr>
          <a:xfrm>
            <a:off x="140263" y="44624"/>
            <a:ext cx="1064260" cy="397510"/>
          </a:xfrm>
          <a:prstGeom prst="rect">
            <a:avLst/>
          </a:prstGeom>
          <a:noFill/>
        </p:spPr>
        <p:txBody>
          <a:bodyPr wrap="square" lIns="91434" tIns="45717" rIns="91434" bIns="45717" rtlCol="0">
            <a:spAutoFit/>
          </a:bodyPr>
          <a:p>
            <a:pPr algn="r"/>
            <a:r>
              <a:rPr lang="en-US" altLang="zh-CN" sz="2000" dirty="0">
                <a:solidFill>
                  <a:schemeClr val="accent2"/>
                </a:solidFill>
              </a:rPr>
              <a:t>Part 11</a:t>
            </a:r>
            <a:r>
              <a:rPr lang="en-US" altLang="zh-CN" dirty="0">
                <a:solidFill>
                  <a:schemeClr val="accent2"/>
                </a:solidFill>
              </a:rPr>
              <a:t> </a:t>
            </a:r>
            <a:endParaRPr lang="zh-CN" altLang="en-US" dirty="0">
              <a:solidFill>
                <a:schemeClr val="accent2"/>
              </a:solidFill>
            </a:endParaRPr>
          </a:p>
        </p:txBody>
      </p:sp>
      <p:sp>
        <p:nvSpPr>
          <p:cNvPr id="6" name="TextBox 3"/>
          <p:cNvSpPr txBox="1"/>
          <p:nvPr/>
        </p:nvSpPr>
        <p:spPr>
          <a:xfrm>
            <a:off x="1437005" y="44450"/>
            <a:ext cx="4439285" cy="521970"/>
          </a:xfrm>
          <a:prstGeom prst="rect">
            <a:avLst/>
          </a:prstGeom>
          <a:noFill/>
        </p:spPr>
        <p:txBody>
          <a:bodyPr wrap="square" rtlCol="0">
            <a:spAutoFit/>
          </a:bodyPr>
          <a:p>
            <a:r>
              <a:rPr lang="en-US" altLang="zh-CN" sz="2800" dirty="0" smtClean="0">
                <a:solidFill>
                  <a:schemeClr val="accent2"/>
                </a:solidFill>
              </a:rPr>
              <a:t>11.3  数据获取与探索</a:t>
            </a:r>
            <a:endParaRPr lang="en-US" altLang="zh-CN" sz="2800" dirty="0" smtClean="0">
              <a:solidFill>
                <a:schemeClr val="accent2"/>
              </a:solidFill>
            </a:endParaRPr>
          </a:p>
        </p:txBody>
      </p:sp>
      <p:sp>
        <p:nvSpPr>
          <p:cNvPr id="7" name="TextBox 4"/>
          <p:cNvSpPr txBox="1"/>
          <p:nvPr/>
        </p:nvSpPr>
        <p:spPr>
          <a:xfrm>
            <a:off x="4914828" y="5870749"/>
            <a:ext cx="1064260" cy="367030"/>
          </a:xfrm>
          <a:prstGeom prst="rect">
            <a:avLst/>
          </a:prstGeom>
          <a:noFill/>
        </p:spPr>
        <p:txBody>
          <a:bodyPr wrap="square" lIns="91434" tIns="45717" rIns="91434" bIns="45717" rtlCol="0">
            <a:spAutoFit/>
          </a:bodyPr>
          <a:p>
            <a:pPr algn="r"/>
            <a:r>
              <a:rPr lang="zh-CN" altLang="en-US" dirty="0">
                <a:solidFill>
                  <a:schemeClr val="tx1"/>
                </a:solidFill>
              </a:rPr>
              <a:t>图</a:t>
            </a:r>
            <a:r>
              <a:rPr lang="en-US" altLang="zh-CN" dirty="0">
                <a:solidFill>
                  <a:schemeClr val="tx1"/>
                </a:solidFill>
              </a:rPr>
              <a:t>7.1</a:t>
            </a:r>
            <a:r>
              <a:rPr lang="en-US" altLang="zh-CN" dirty="0">
                <a:solidFill>
                  <a:schemeClr val="accent2"/>
                </a:solidFill>
              </a:rPr>
              <a:t> </a:t>
            </a:r>
            <a:endParaRPr lang="zh-CN" altLang="en-US" dirty="0">
              <a:solidFill>
                <a:schemeClr val="accent2"/>
              </a:solidFill>
            </a:endParaRPr>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501015" y="687070"/>
            <a:ext cx="10601325" cy="5905500"/>
          </a:xfrm>
        </p:spPr>
        <p:txBody>
          <a:bodyPr/>
          <a:p>
            <a:r>
              <a:rPr lang="zh-CN" altLang="en-US"/>
              <a:t>首先，我们先了解一下原始图片数据文件，进而方便对图片数据进行批量读取。该图片数据文件夹如图11-2所示。</a:t>
            </a:r>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r>
              <a:rPr lang="zh-CN" altLang="en-US"/>
              <a:t>图片文件的命名有一定的规律，图片格式为.jpg格式，下划线前面的数字为水色类别编号，即类别标签，下划线后面的数字为图片编号。</a:t>
            </a:r>
            <a:endParaRPr lang="zh-CN" altLang="en-US"/>
          </a:p>
          <a:p>
            <a:endParaRPr lang="zh-CN" altLang="en-US"/>
          </a:p>
        </p:txBody>
      </p:sp>
      <p:sp>
        <p:nvSpPr>
          <p:cNvPr id="5" name="TextBox 4"/>
          <p:cNvSpPr txBox="1"/>
          <p:nvPr/>
        </p:nvSpPr>
        <p:spPr>
          <a:xfrm>
            <a:off x="140263" y="44624"/>
            <a:ext cx="1064260" cy="397510"/>
          </a:xfrm>
          <a:prstGeom prst="rect">
            <a:avLst/>
          </a:prstGeom>
          <a:noFill/>
        </p:spPr>
        <p:txBody>
          <a:bodyPr wrap="square" lIns="91434" tIns="45717" rIns="91434" bIns="45717" rtlCol="0">
            <a:spAutoFit/>
          </a:bodyPr>
          <a:p>
            <a:pPr algn="r"/>
            <a:r>
              <a:rPr lang="en-US" altLang="zh-CN" sz="2000" dirty="0">
                <a:solidFill>
                  <a:schemeClr val="accent2"/>
                </a:solidFill>
              </a:rPr>
              <a:t>Part 11</a:t>
            </a:r>
            <a:r>
              <a:rPr lang="en-US" altLang="zh-CN" dirty="0">
                <a:solidFill>
                  <a:schemeClr val="accent2"/>
                </a:solidFill>
              </a:rPr>
              <a:t> </a:t>
            </a:r>
            <a:endParaRPr lang="zh-CN" altLang="en-US" dirty="0">
              <a:solidFill>
                <a:schemeClr val="accent2"/>
              </a:solidFill>
            </a:endParaRPr>
          </a:p>
        </p:txBody>
      </p:sp>
      <p:sp>
        <p:nvSpPr>
          <p:cNvPr id="6" name="TextBox 3"/>
          <p:cNvSpPr txBox="1"/>
          <p:nvPr/>
        </p:nvSpPr>
        <p:spPr>
          <a:xfrm>
            <a:off x="1437005" y="44450"/>
            <a:ext cx="7899400" cy="521970"/>
          </a:xfrm>
          <a:prstGeom prst="rect">
            <a:avLst/>
          </a:prstGeom>
          <a:noFill/>
        </p:spPr>
        <p:txBody>
          <a:bodyPr wrap="square" rtlCol="0">
            <a:spAutoFit/>
          </a:bodyPr>
          <a:p>
            <a:r>
              <a:rPr lang="en-US" altLang="zh-CN" sz="2800" dirty="0" smtClean="0">
                <a:solidFill>
                  <a:schemeClr val="accent2"/>
                </a:solidFill>
              </a:rPr>
              <a:t>11.3  数据获取与探索</a:t>
            </a:r>
            <a:endParaRPr lang="en-US" altLang="zh-CN" sz="2800" dirty="0" smtClean="0">
              <a:solidFill>
                <a:schemeClr val="accent2"/>
              </a:solidFill>
            </a:endParaRPr>
          </a:p>
        </p:txBody>
      </p:sp>
      <p:pic>
        <p:nvPicPr>
          <p:cNvPr id="-2147481630" name="图片 -2147481631"/>
          <p:cNvPicPr>
            <a:picLocks noChangeAspect="1"/>
          </p:cNvPicPr>
          <p:nvPr/>
        </p:nvPicPr>
        <p:blipFill>
          <a:blip r:embed="rId1"/>
          <a:stretch>
            <a:fillRect/>
          </a:stretch>
        </p:blipFill>
        <p:spPr>
          <a:xfrm>
            <a:off x="2526665" y="1424305"/>
            <a:ext cx="6549390" cy="319659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11810" y="850900"/>
            <a:ext cx="10915015" cy="4852035"/>
          </a:xfrm>
        </p:spPr>
        <p:txBody>
          <a:bodyPr/>
          <a:p>
            <a:r>
              <a:rPr lang="zh-CN" altLang="en-US"/>
              <a:t>其次，批量读取图片文件路径。可以通过系统中的listdir()函数获得文件夹下的所有文件名，并通过文件夹路径字符串+图片文件名字符串获得指定图片的完整路径，进而就可以对所有图片文件进行读取及处理了。下面演示获得文件夹下的第1张图片完整路径，示例代码如下：import os</a:t>
            </a:r>
            <a:br>
              <a:rPr lang="zh-CN" altLang="en-US"/>
            </a:br>
            <a:r>
              <a:rPr lang="zh-CN" altLang="en-US"/>
              <a:t>file='F:\\新教材资料\\水色图像水质评价\\图片'</a:t>
            </a:r>
            <a:br>
              <a:rPr lang="zh-CN" altLang="en-US"/>
            </a:br>
            <a:r>
              <a:rPr lang="zh-CN" altLang="en-US"/>
              <a:t>d=os.listdir(file)   #所有图片文件名</a:t>
            </a:r>
            <a:br>
              <a:rPr lang="zh-CN" altLang="en-US"/>
            </a:br>
            <a:r>
              <a:rPr lang="zh-CN" altLang="en-US"/>
              <a:t>path=file+'\\'+d[0]  #第一个图片文件的完整路径</a:t>
            </a:r>
            <a:br>
              <a:rPr lang="zh-CN" altLang="en-US"/>
            </a:br>
            <a:r>
              <a:rPr lang="zh-CN" altLang="en-US"/>
              <a:t>print(path)</a:t>
            </a:r>
            <a:br>
              <a:rPr lang="zh-CN" altLang="en-US"/>
            </a:br>
            <a:r>
              <a:rPr lang="zh-CN" altLang="en-US"/>
              <a:t>执行结果如下：</a:t>
            </a:r>
            <a:br>
              <a:rPr lang="zh-CN" altLang="en-US"/>
            </a:br>
            <a:r>
              <a:rPr lang="zh-CN" altLang="en-US"/>
              <a:t>F:\新教材资料\水色图像水质评价\图片\1_1.jpg</a:t>
            </a:r>
            <a:br>
              <a:rPr lang="zh-CN" altLang="en-US"/>
            </a:br>
            <a:br>
              <a:rPr lang="zh-CN" altLang="en-US"/>
            </a:br>
            <a:endParaRPr lang="zh-CN" altLang="en-US"/>
          </a:p>
        </p:txBody>
      </p:sp>
      <p:sp>
        <p:nvSpPr>
          <p:cNvPr id="5" name="TextBox 4"/>
          <p:cNvSpPr txBox="1"/>
          <p:nvPr/>
        </p:nvSpPr>
        <p:spPr>
          <a:xfrm>
            <a:off x="140263" y="44624"/>
            <a:ext cx="1064260" cy="397510"/>
          </a:xfrm>
          <a:prstGeom prst="rect">
            <a:avLst/>
          </a:prstGeom>
          <a:noFill/>
        </p:spPr>
        <p:txBody>
          <a:bodyPr wrap="square" lIns="91434" tIns="45717" rIns="91434" bIns="45717" rtlCol="0">
            <a:spAutoFit/>
          </a:bodyPr>
          <a:p>
            <a:pPr algn="r"/>
            <a:r>
              <a:rPr lang="en-US" altLang="zh-CN" sz="2000" dirty="0">
                <a:solidFill>
                  <a:schemeClr val="accent2"/>
                </a:solidFill>
              </a:rPr>
              <a:t>Part 11</a:t>
            </a:r>
            <a:r>
              <a:rPr lang="en-US" altLang="zh-CN" dirty="0">
                <a:solidFill>
                  <a:schemeClr val="accent2"/>
                </a:solidFill>
              </a:rPr>
              <a:t> </a:t>
            </a:r>
            <a:endParaRPr lang="zh-CN" altLang="en-US" dirty="0">
              <a:solidFill>
                <a:schemeClr val="accent2"/>
              </a:solidFill>
            </a:endParaRPr>
          </a:p>
        </p:txBody>
      </p:sp>
      <p:sp>
        <p:nvSpPr>
          <p:cNvPr id="6" name="TextBox 3"/>
          <p:cNvSpPr txBox="1"/>
          <p:nvPr/>
        </p:nvSpPr>
        <p:spPr>
          <a:xfrm>
            <a:off x="1437005" y="44450"/>
            <a:ext cx="4439285" cy="521970"/>
          </a:xfrm>
          <a:prstGeom prst="rect">
            <a:avLst/>
          </a:prstGeom>
          <a:noFill/>
        </p:spPr>
        <p:txBody>
          <a:bodyPr wrap="square" rtlCol="0">
            <a:spAutoFit/>
          </a:bodyPr>
          <a:p>
            <a:r>
              <a:rPr lang="en-US" altLang="zh-CN" sz="2800" dirty="0" smtClean="0">
                <a:solidFill>
                  <a:schemeClr val="accent2"/>
                </a:solidFill>
                <a:sym typeface="+mn-ea"/>
              </a:rPr>
              <a:t>11.3  数据获取与探索</a:t>
            </a:r>
            <a:endParaRPr lang="zh-CN" altLang="en-US" sz="2800" dirty="0" smtClean="0">
              <a:solidFill>
                <a:schemeClr val="accent2"/>
              </a:solidFill>
            </a:endParaRPr>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40970" y="655320"/>
            <a:ext cx="11721465" cy="6029960"/>
          </a:xfrm>
        </p:spPr>
        <p:txBody>
          <a:bodyPr/>
          <a:p>
            <a:r>
              <a:rPr lang="zh-CN" altLang="en-US" sz="2300"/>
              <a:t>最后，利用PIL包和matplotlib绘图包，可以图片进行读取、处理及可视化。下面以文件夹下第1张图片为例，介绍图片的读取、更改大小、获取RGB通道数据、灰度处理、图片显示等基本知识。示例代码如下：</a:t>
            </a:r>
            <a:br>
              <a:rPr lang="zh-CN" altLang="en-US" sz="2300"/>
            </a:br>
            <a:r>
              <a:rPr lang="zh-CN" altLang="en-US" sz="2300"/>
              <a:t>from PIL import Image</a:t>
            </a:r>
            <a:br>
              <a:rPr lang="zh-CN" altLang="en-US" sz="2300"/>
            </a:br>
            <a:r>
              <a:rPr lang="zh-CN" altLang="en-US" sz="2300"/>
              <a:t>import numpy as np</a:t>
            </a:r>
            <a:br>
              <a:rPr lang="zh-CN" altLang="en-US" sz="2300"/>
            </a:br>
            <a:r>
              <a:rPr lang="zh-CN" altLang="en-US" sz="2300"/>
              <a:t>img = Image.open(path) #读取图片，返回数据包括RGB通道          图11-3</a:t>
            </a:r>
            <a:br>
              <a:rPr lang="zh-CN" altLang="en-US" sz="2300"/>
            </a:br>
            <a:r>
              <a:rPr lang="zh-CN" altLang="en-US" sz="2300"/>
              <a:t>img=img.resize((60,60)) #更改图片大小</a:t>
            </a:r>
            <a:br>
              <a:rPr lang="zh-CN" altLang="en-US" sz="2300" b="1"/>
            </a:br>
            <a:r>
              <a:rPr lang="zh-CN" altLang="en-US" sz="2300"/>
              <a:t>im= img.split()        #分离RGBA通道</a:t>
            </a:r>
            <a:br>
              <a:rPr lang="zh-CN" altLang="en-US" sz="2300"/>
            </a:br>
            <a:r>
              <a:rPr lang="zh-CN" altLang="en-US" sz="2300"/>
              <a:t>R=im[0]</a:t>
            </a:r>
            <a:br>
              <a:rPr lang="zh-CN" altLang="en-US" sz="2300"/>
            </a:br>
            <a:r>
              <a:rPr lang="zh-CN" altLang="en-US" sz="2300"/>
              <a:t>G=im[1]</a:t>
            </a:r>
            <a:br>
              <a:rPr lang="zh-CN" altLang="en-US" sz="2300"/>
            </a:br>
            <a:r>
              <a:rPr lang="zh-CN" altLang="en-US" sz="2300"/>
              <a:t>B=im[2]</a:t>
            </a:r>
            <a:br>
              <a:rPr lang="zh-CN" altLang="en-US" sz="2300"/>
            </a:br>
            <a:r>
              <a:rPr lang="zh-CN" altLang="en-US" sz="2300"/>
              <a:t>img1=img.convert('L') #转化为灰图</a:t>
            </a:r>
            <a:br>
              <a:rPr lang="zh-CN" altLang="en-US" sz="2300"/>
            </a:br>
            <a:r>
              <a:rPr lang="zh-CN" altLang="en-US" sz="2300"/>
              <a:t>img1=np.array(img1)   #将图像类型转换为整型</a:t>
            </a:r>
            <a:br>
              <a:rPr lang="zh-CN" altLang="en-US" sz="2300"/>
            </a:br>
            <a:r>
              <a:rPr lang="zh-CN" altLang="en-US" sz="2300"/>
              <a:t>import matplotlib.pyplot as plt</a:t>
            </a:r>
            <a:br>
              <a:rPr lang="zh-CN" altLang="en-US" sz="2300"/>
            </a:br>
            <a:r>
              <a:rPr lang="zh-CN" altLang="en-US" sz="2300"/>
              <a:t>plt.imshow(img1,cmap='gray') </a:t>
            </a:r>
            <a:br>
              <a:rPr lang="zh-CN" altLang="en-US" sz="2300"/>
            </a:br>
            <a:r>
              <a:rPr lang="zh-CN" altLang="en-US" sz="2300"/>
              <a:t>plt.show() #显示灰图</a:t>
            </a:r>
            <a:br>
              <a:rPr lang="zh-CN" altLang="en-US" sz="2300"/>
            </a:br>
            <a:r>
              <a:rPr lang="zh-CN" altLang="en-US" sz="2300"/>
              <a:t>执行结果如图11-3和11-4所示。                                                         图11-4</a:t>
            </a:r>
            <a:endParaRPr lang="zh-CN" altLang="en-US" sz="2300"/>
          </a:p>
        </p:txBody>
      </p:sp>
      <p:sp>
        <p:nvSpPr>
          <p:cNvPr id="5" name="TextBox 4"/>
          <p:cNvSpPr txBox="1"/>
          <p:nvPr/>
        </p:nvSpPr>
        <p:spPr>
          <a:xfrm>
            <a:off x="140263" y="44624"/>
            <a:ext cx="1064260" cy="397510"/>
          </a:xfrm>
          <a:prstGeom prst="rect">
            <a:avLst/>
          </a:prstGeom>
          <a:noFill/>
        </p:spPr>
        <p:txBody>
          <a:bodyPr wrap="square" lIns="91434" tIns="45717" rIns="91434" bIns="45717" rtlCol="0">
            <a:spAutoFit/>
          </a:bodyPr>
          <a:p>
            <a:pPr algn="r"/>
            <a:r>
              <a:rPr lang="en-US" altLang="zh-CN" sz="2000" dirty="0">
                <a:solidFill>
                  <a:schemeClr val="accent2"/>
                </a:solidFill>
              </a:rPr>
              <a:t>Part 11</a:t>
            </a:r>
            <a:r>
              <a:rPr lang="en-US" altLang="zh-CN" dirty="0">
                <a:solidFill>
                  <a:schemeClr val="accent2"/>
                </a:solidFill>
              </a:rPr>
              <a:t> </a:t>
            </a:r>
            <a:endParaRPr lang="zh-CN" altLang="en-US" dirty="0">
              <a:solidFill>
                <a:schemeClr val="accent2"/>
              </a:solidFill>
            </a:endParaRPr>
          </a:p>
        </p:txBody>
      </p:sp>
      <p:sp>
        <p:nvSpPr>
          <p:cNvPr id="6" name="TextBox 3"/>
          <p:cNvSpPr txBox="1"/>
          <p:nvPr/>
        </p:nvSpPr>
        <p:spPr>
          <a:xfrm>
            <a:off x="1426845" y="44450"/>
            <a:ext cx="4439285" cy="521970"/>
          </a:xfrm>
          <a:prstGeom prst="rect">
            <a:avLst/>
          </a:prstGeom>
          <a:noFill/>
        </p:spPr>
        <p:txBody>
          <a:bodyPr wrap="square" rtlCol="0">
            <a:spAutoFit/>
          </a:bodyPr>
          <a:p>
            <a:r>
              <a:rPr lang="en-US" altLang="zh-CN" sz="2800" dirty="0" smtClean="0">
                <a:solidFill>
                  <a:schemeClr val="accent2"/>
                </a:solidFill>
                <a:sym typeface="+mn-ea"/>
              </a:rPr>
              <a:t>11.3  数据获取与探索</a:t>
            </a:r>
            <a:endParaRPr lang="zh-CN" altLang="en-US" sz="2800" dirty="0" smtClean="0">
              <a:solidFill>
                <a:schemeClr val="accent2"/>
              </a:solidFill>
            </a:endParaRPr>
          </a:p>
        </p:txBody>
      </p:sp>
      <p:pic>
        <p:nvPicPr>
          <p:cNvPr id="-2147481629" name="图片 -2147481630"/>
          <p:cNvPicPr>
            <a:picLocks noChangeAspect="1"/>
          </p:cNvPicPr>
          <p:nvPr/>
        </p:nvPicPr>
        <p:blipFill>
          <a:blip r:embed="rId1"/>
          <a:stretch>
            <a:fillRect/>
          </a:stretch>
        </p:blipFill>
        <p:spPr>
          <a:xfrm>
            <a:off x="6394450" y="2835910"/>
            <a:ext cx="5233670" cy="2929255"/>
          </a:xfrm>
          <a:prstGeom prst="rect">
            <a:avLst/>
          </a:prstGeom>
          <a:noFill/>
          <a:ln w="9525">
            <a:noFill/>
          </a:ln>
        </p:spPr>
      </p:pic>
      <p:pic>
        <p:nvPicPr>
          <p:cNvPr id="-2147481715" name="图片 -2147481716"/>
          <p:cNvPicPr>
            <a:picLocks noChangeAspect="1"/>
          </p:cNvPicPr>
          <p:nvPr/>
        </p:nvPicPr>
        <p:blipFill>
          <a:blip r:embed="rId2"/>
          <a:stretch>
            <a:fillRect/>
          </a:stretch>
        </p:blipFill>
        <p:spPr>
          <a:xfrm>
            <a:off x="9898380" y="4507865"/>
            <a:ext cx="2298065" cy="227901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40970" y="751840"/>
            <a:ext cx="11285855" cy="6003290"/>
          </a:xfrm>
        </p:spPr>
        <p:txBody>
          <a:bodyPr/>
          <a:p>
            <a:r>
              <a:rPr lang="zh-CN" altLang="en-US"/>
              <a:t>本节首先提取每个图片的RGB颜色通道的一阶、二阶、三阶矩，共9个特征指标作为自变量。其次，从人民币图像文件名中获取其面额作为因变量。最后，按照80%训练、20%测试随机划分图像数据集，构建支持向量机模型，并对测试图像的面额进行预测及计算预测准确率。</a:t>
            </a:r>
            <a:endParaRPr lang="zh-CN" altLang="en-US"/>
          </a:p>
          <a:p>
            <a:r>
              <a:rPr lang="zh-CN" altLang="en-US"/>
              <a:t>11.4.1 颜色特征计算方法</a:t>
            </a:r>
            <a:endParaRPr lang="zh-CN" altLang="en-US"/>
          </a:p>
          <a:p>
            <a:r>
              <a:rPr lang="zh-CN" altLang="en-US"/>
              <a:t>图像的特征很多，主要包括颜色、纹理、形状和空间关系等。与其他特征相比，颜色特征更为稳健且不敏感，具有较强的鲁棒性。这里主要介绍其颜色矩特征，包括R、G、B三个颜色通道的一阶、二阶、三阶矩。</a:t>
            </a:r>
            <a:endParaRPr lang="zh-CN" altLang="en-US"/>
          </a:p>
          <a:p>
            <a:r>
              <a:rPr lang="zh-CN" altLang="en-US"/>
              <a:t>1．一阶颜色矩</a:t>
            </a:r>
            <a:endParaRPr lang="zh-CN" altLang="en-US"/>
          </a:p>
          <a:p>
            <a:r>
              <a:rPr lang="zh-CN" altLang="en-US"/>
              <a:t>一阶颜色矩采用一阶原点矩，反映图像的整体明暗程度，其公式如下：</a:t>
            </a:r>
            <a:endParaRPr lang="zh-CN" altLang="en-US"/>
          </a:p>
          <a:p>
            <a:endParaRPr lang="zh-CN" altLang="en-US"/>
          </a:p>
          <a:p>
            <a:endParaRPr lang="zh-CN" altLang="en-US"/>
          </a:p>
          <a:p>
            <a:endParaRPr lang="zh-CN" altLang="en-US"/>
          </a:p>
          <a:p>
            <a:r>
              <a:rPr lang="zh-CN" altLang="en-US"/>
              <a:t>  其中，为第个颜色通道的一阶颜色矩，对于RGB图像来说，，为第个像素的第个颜色通道的颜色值。</a:t>
            </a:r>
            <a:endParaRPr lang="zh-CN" altLang="en-US"/>
          </a:p>
        </p:txBody>
      </p:sp>
      <p:sp>
        <p:nvSpPr>
          <p:cNvPr id="5" name="TextBox 4"/>
          <p:cNvSpPr txBox="1"/>
          <p:nvPr/>
        </p:nvSpPr>
        <p:spPr>
          <a:xfrm>
            <a:off x="140263" y="44624"/>
            <a:ext cx="1064260" cy="397510"/>
          </a:xfrm>
          <a:prstGeom prst="rect">
            <a:avLst/>
          </a:prstGeom>
          <a:noFill/>
        </p:spPr>
        <p:txBody>
          <a:bodyPr wrap="square" lIns="91434" tIns="45717" rIns="91434" bIns="45717" rtlCol="0">
            <a:spAutoFit/>
          </a:bodyPr>
          <a:p>
            <a:pPr algn="r"/>
            <a:r>
              <a:rPr lang="en-US" altLang="zh-CN" sz="2000" dirty="0">
                <a:solidFill>
                  <a:schemeClr val="accent2"/>
                </a:solidFill>
              </a:rPr>
              <a:t>Part 11</a:t>
            </a:r>
            <a:r>
              <a:rPr lang="en-US" altLang="zh-CN" dirty="0">
                <a:solidFill>
                  <a:schemeClr val="accent2"/>
                </a:solidFill>
              </a:rPr>
              <a:t> </a:t>
            </a:r>
            <a:endParaRPr lang="zh-CN" altLang="en-US" dirty="0">
              <a:solidFill>
                <a:schemeClr val="accent2"/>
              </a:solidFill>
            </a:endParaRPr>
          </a:p>
        </p:txBody>
      </p:sp>
      <p:sp>
        <p:nvSpPr>
          <p:cNvPr id="6" name="TextBox 3"/>
          <p:cNvSpPr txBox="1"/>
          <p:nvPr/>
        </p:nvSpPr>
        <p:spPr>
          <a:xfrm>
            <a:off x="1437005" y="44450"/>
            <a:ext cx="5900420" cy="521970"/>
          </a:xfrm>
          <a:prstGeom prst="rect">
            <a:avLst/>
          </a:prstGeom>
          <a:noFill/>
        </p:spPr>
        <p:txBody>
          <a:bodyPr wrap="square" rtlCol="0">
            <a:spAutoFit/>
          </a:bodyPr>
          <a:p>
            <a:r>
              <a:rPr sz="2800" dirty="0" smtClean="0">
                <a:solidFill>
                  <a:schemeClr val="accent2"/>
                </a:solidFill>
              </a:rPr>
              <a:t>11.4.1 颜色特征计算方法</a:t>
            </a:r>
            <a:endParaRPr sz="2800" dirty="0" smtClean="0">
              <a:solidFill>
                <a:schemeClr val="accent2"/>
              </a:solidFill>
            </a:endParaRPr>
          </a:p>
        </p:txBody>
      </p:sp>
      <p:graphicFrame>
        <p:nvGraphicFramePr>
          <p:cNvPr id="-2147481714" name="对象 -2147481715"/>
          <p:cNvGraphicFramePr>
            <a:graphicFrameLocks noChangeAspect="1"/>
          </p:cNvGraphicFramePr>
          <p:nvPr/>
        </p:nvGraphicFramePr>
        <p:xfrm>
          <a:off x="8607425" y="3418840"/>
          <a:ext cx="2819400" cy="1478915"/>
        </p:xfrm>
        <a:graphic>
          <a:graphicData uri="http://schemas.openxmlformats.org/presentationml/2006/ole">
            <mc:AlternateContent xmlns:mc="http://schemas.openxmlformats.org/markup-compatibility/2006">
              <mc:Choice xmlns:v="urn:schemas-microsoft-com:vml" Requires="v">
                <p:oleObj spid="_x0000_s3076" name="" r:id="rId1" imgW="850265" imgH="444500" progId="Equation.DSMT4">
                  <p:embed/>
                </p:oleObj>
              </mc:Choice>
              <mc:Fallback>
                <p:oleObj name="" r:id="rId1" imgW="850265" imgH="444500" progId="Equation.DSMT4">
                  <p:embed/>
                  <p:pic>
                    <p:nvPicPr>
                      <p:cNvPr id="0" name="图片 3075"/>
                      <p:cNvPicPr/>
                      <p:nvPr/>
                    </p:nvPicPr>
                    <p:blipFill>
                      <a:blip r:embed="rId2"/>
                      <a:stretch>
                        <a:fillRect/>
                      </a:stretch>
                    </p:blipFill>
                    <p:spPr>
                      <a:xfrm>
                        <a:off x="8607425" y="3418840"/>
                        <a:ext cx="2819400" cy="1478915"/>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25500" y="803275"/>
            <a:ext cx="10601325" cy="5951855"/>
          </a:xfrm>
        </p:spPr>
        <p:txBody>
          <a:bodyPr/>
          <a:p>
            <a:r>
              <a:rPr lang="zh-CN" altLang="en-US"/>
              <a:t>2．二阶颜色矩</a:t>
            </a:r>
            <a:endParaRPr lang="zh-CN" altLang="en-US"/>
          </a:p>
          <a:p>
            <a:r>
              <a:rPr lang="zh-CN" altLang="en-US"/>
              <a:t>二阶颜色矩采用二阶中心矩的平方根，反映图像颜色的分布范围，其公式如下：</a:t>
            </a:r>
            <a:endParaRPr lang="zh-CN" altLang="en-US"/>
          </a:p>
          <a:p>
            <a:endParaRPr lang="zh-CN" altLang="en-US"/>
          </a:p>
          <a:p>
            <a:endParaRPr lang="zh-CN" altLang="en-US"/>
          </a:p>
          <a:p>
            <a:endParaRPr lang="zh-CN" altLang="en-US"/>
          </a:p>
          <a:p>
            <a:endParaRPr lang="zh-CN" altLang="en-US"/>
          </a:p>
          <a:p>
            <a:endParaRPr lang="zh-CN" altLang="en-US"/>
          </a:p>
          <a:p>
            <a:r>
              <a:rPr lang="zh-CN" altLang="en-US"/>
              <a:t>  其中，为第个颜色通道的二阶颜色矩，为第个颜色通道的一阶颜色矩。</a:t>
            </a:r>
            <a:endParaRPr lang="zh-CN" altLang="en-US"/>
          </a:p>
          <a:p>
            <a:r>
              <a:rPr lang="zh-CN" altLang="en-US"/>
              <a:t>3．三阶颜色矩</a:t>
            </a:r>
            <a:endParaRPr lang="zh-CN" altLang="en-US"/>
          </a:p>
          <a:p>
            <a:r>
              <a:rPr lang="zh-CN" altLang="en-US"/>
              <a:t>三阶颜色矩采用三阶中心矩的立方根，反映图像颜色分布的对称性，其公式如下：</a:t>
            </a:r>
            <a:endParaRPr lang="zh-CN" altLang="en-US"/>
          </a:p>
          <a:p>
            <a:endParaRPr lang="zh-CN" altLang="en-US"/>
          </a:p>
          <a:p>
            <a:endParaRPr lang="zh-CN" altLang="en-US"/>
          </a:p>
          <a:p>
            <a:endParaRPr lang="zh-CN" altLang="en-US"/>
          </a:p>
          <a:p>
            <a:endParaRPr lang="zh-CN" altLang="en-US"/>
          </a:p>
          <a:p>
            <a:r>
              <a:rPr lang="zh-CN" altLang="en-US"/>
              <a:t>  其中，为第个颜色通道的三阶颜色矩，为第个颜色通道的一阶颜色矩。</a:t>
            </a:r>
            <a:endParaRPr lang="zh-CN" altLang="en-US"/>
          </a:p>
        </p:txBody>
      </p:sp>
      <p:sp>
        <p:nvSpPr>
          <p:cNvPr id="5" name="TextBox 4"/>
          <p:cNvSpPr txBox="1"/>
          <p:nvPr/>
        </p:nvSpPr>
        <p:spPr>
          <a:xfrm>
            <a:off x="140263" y="44624"/>
            <a:ext cx="1064260" cy="397510"/>
          </a:xfrm>
          <a:prstGeom prst="rect">
            <a:avLst/>
          </a:prstGeom>
          <a:noFill/>
        </p:spPr>
        <p:txBody>
          <a:bodyPr wrap="square" lIns="91434" tIns="45717" rIns="91434" bIns="45717" rtlCol="0">
            <a:spAutoFit/>
          </a:bodyPr>
          <a:p>
            <a:pPr algn="r"/>
            <a:r>
              <a:rPr lang="en-US" altLang="zh-CN" sz="2000" dirty="0">
                <a:solidFill>
                  <a:schemeClr val="accent2"/>
                </a:solidFill>
              </a:rPr>
              <a:t>Part 11</a:t>
            </a:r>
            <a:endParaRPr lang="zh-CN" altLang="en-US" dirty="0">
              <a:solidFill>
                <a:schemeClr val="accent2"/>
              </a:solidFill>
            </a:endParaRPr>
          </a:p>
        </p:txBody>
      </p:sp>
      <p:sp>
        <p:nvSpPr>
          <p:cNvPr id="6" name="TextBox 3"/>
          <p:cNvSpPr txBox="1"/>
          <p:nvPr/>
        </p:nvSpPr>
        <p:spPr>
          <a:xfrm>
            <a:off x="1437005" y="44450"/>
            <a:ext cx="4439285" cy="953135"/>
          </a:xfrm>
          <a:prstGeom prst="rect">
            <a:avLst/>
          </a:prstGeom>
          <a:noFill/>
        </p:spPr>
        <p:txBody>
          <a:bodyPr wrap="square" rtlCol="0">
            <a:spAutoFit/>
          </a:bodyPr>
          <a:p>
            <a:r>
              <a:rPr sz="2800" dirty="0" smtClean="0">
                <a:solidFill>
                  <a:schemeClr val="accent2"/>
                </a:solidFill>
                <a:sym typeface="+mn-ea"/>
              </a:rPr>
              <a:t>11.4.1 颜色特征计算方法</a:t>
            </a:r>
            <a:endParaRPr sz="2800" dirty="0" smtClean="0">
              <a:solidFill>
                <a:schemeClr val="accent2"/>
              </a:solidFill>
            </a:endParaRPr>
          </a:p>
          <a:p>
            <a:endParaRPr lang="zh-CN" altLang="en-US" sz="2800" dirty="0" smtClean="0">
              <a:solidFill>
                <a:schemeClr val="accent2"/>
              </a:solidFill>
            </a:endParaRPr>
          </a:p>
        </p:txBody>
      </p:sp>
      <p:graphicFrame>
        <p:nvGraphicFramePr>
          <p:cNvPr id="-2147481707" name="对象 -2147481708"/>
          <p:cNvGraphicFramePr>
            <a:graphicFrameLocks noChangeAspect="1"/>
          </p:cNvGraphicFramePr>
          <p:nvPr/>
        </p:nvGraphicFramePr>
        <p:xfrm>
          <a:off x="4994275" y="1606550"/>
          <a:ext cx="3785870" cy="1334770"/>
        </p:xfrm>
        <a:graphic>
          <a:graphicData uri="http://schemas.openxmlformats.org/presentationml/2006/ole">
            <mc:AlternateContent xmlns:mc="http://schemas.openxmlformats.org/markup-compatibility/2006">
              <mc:Choice xmlns:v="urn:schemas-microsoft-com:vml" Requires="v">
                <p:oleObj spid="_x0000_s3076" name="" r:id="rId1" imgW="1409065" imgH="495300" progId="Equation.DSMT4">
                  <p:embed/>
                </p:oleObj>
              </mc:Choice>
              <mc:Fallback>
                <p:oleObj name="" r:id="rId1" imgW="1409065" imgH="495300" progId="Equation.DSMT4">
                  <p:embed/>
                  <p:pic>
                    <p:nvPicPr>
                      <p:cNvPr id="0" name="图片 3075"/>
                      <p:cNvPicPr/>
                      <p:nvPr/>
                    </p:nvPicPr>
                    <p:blipFill>
                      <a:blip r:embed="rId2"/>
                      <a:stretch>
                        <a:fillRect/>
                      </a:stretch>
                    </p:blipFill>
                    <p:spPr>
                      <a:xfrm>
                        <a:off x="4994275" y="1606550"/>
                        <a:ext cx="3785870" cy="1334770"/>
                      </a:xfrm>
                      <a:prstGeom prst="rect">
                        <a:avLst/>
                      </a:prstGeom>
                      <a:noFill/>
                      <a:ln w="38100">
                        <a:noFill/>
                        <a:miter/>
                      </a:ln>
                    </p:spPr>
                  </p:pic>
                </p:oleObj>
              </mc:Fallback>
            </mc:AlternateContent>
          </a:graphicData>
        </a:graphic>
      </p:graphicFrame>
      <p:graphicFrame>
        <p:nvGraphicFramePr>
          <p:cNvPr id="-2147481702" name="对象 -2147481703"/>
          <p:cNvGraphicFramePr>
            <a:graphicFrameLocks noChangeAspect="1"/>
          </p:cNvGraphicFramePr>
          <p:nvPr/>
        </p:nvGraphicFramePr>
        <p:xfrm>
          <a:off x="5067300" y="4678045"/>
          <a:ext cx="3155950" cy="1144270"/>
        </p:xfrm>
        <a:graphic>
          <a:graphicData uri="http://schemas.openxmlformats.org/presentationml/2006/ole">
            <mc:AlternateContent xmlns:mc="http://schemas.openxmlformats.org/markup-compatibility/2006">
              <mc:Choice xmlns:v="urn:schemas-microsoft-com:vml" Requires="v">
                <p:oleObj spid="_x0000_s2" name="" r:id="rId3" imgW="1370965" imgH="495300" progId="Equation.DSMT4">
                  <p:embed/>
                </p:oleObj>
              </mc:Choice>
              <mc:Fallback>
                <p:oleObj name="" r:id="rId3" imgW="1370965" imgH="495300" progId="Equation.DSMT4">
                  <p:embed/>
                  <p:pic>
                    <p:nvPicPr>
                      <p:cNvPr id="0" name="图片 1"/>
                      <p:cNvPicPr/>
                      <p:nvPr/>
                    </p:nvPicPr>
                    <p:blipFill>
                      <a:blip r:embed="rId4"/>
                      <a:stretch>
                        <a:fillRect/>
                      </a:stretch>
                    </p:blipFill>
                    <p:spPr>
                      <a:xfrm>
                        <a:off x="5067300" y="4678045"/>
                        <a:ext cx="3155950" cy="1144270"/>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
</file>

<file path=ppt/tags/tag1.xml><?xml version="1.0" encoding="utf-8"?>
<p:tagLst xmlns:p="http://schemas.openxmlformats.org/presentationml/2006/main">
  <p:tag name="KSO_WM_UNIT_PLACING_PICTURE_USER_VIEWPORT" val="{&quot;height&quot;:6324,&quot;width&quot;:7992}"/>
</p:tagLst>
</file>

<file path=ppt/tags/tag2.xml><?xml version="1.0" encoding="utf-8"?>
<p:tagLst xmlns:p="http://schemas.openxmlformats.org/presentationml/2006/main">
  <p:tag name="KSO_WM_UNIT_PLACING_PICTURE_USER_VIEWPORT" val="{&quot;height&quot;:3980,&quot;width&quot;:6419}"/>
</p:tagLst>
</file>

<file path=ppt/theme/theme1.xml><?xml version="1.0" encoding="utf-8"?>
<a:theme xmlns:a="http://schemas.openxmlformats.org/drawingml/2006/main" name="第一PPT，www.1ppt.com">
  <a:themeElements>
    <a:clrScheme name="155">
      <a:dk1>
        <a:srgbClr val="294A5A"/>
      </a:dk1>
      <a:lt1>
        <a:srgbClr val="99CC39"/>
      </a:lt1>
      <a:dk2>
        <a:srgbClr val="F9C900"/>
      </a:dk2>
      <a:lt2>
        <a:srgbClr val="ED5A00"/>
      </a:lt2>
      <a:accent1>
        <a:srgbClr val="484849"/>
      </a:accent1>
      <a:accent2>
        <a:srgbClr val="FFFFFF"/>
      </a:accent2>
      <a:accent3>
        <a:srgbClr val="969696"/>
      </a:accent3>
      <a:accent4>
        <a:srgbClr val="00AAA2"/>
      </a:accent4>
      <a:accent5>
        <a:srgbClr val="99CC39"/>
      </a:accent5>
      <a:accent6>
        <a:srgbClr val="F9C900"/>
      </a:accent6>
      <a:hlink>
        <a:srgbClr val="ED5A00"/>
      </a:hlink>
      <a:folHlink>
        <a:srgbClr val="484849"/>
      </a:folHlink>
    </a:clrScheme>
    <a:fontScheme name="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12011</Words>
  <Application>WPS 演示</Application>
  <PresentationFormat>自定义</PresentationFormat>
  <Paragraphs>436</Paragraphs>
  <Slides>28</Slides>
  <Notes>4</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3</vt:i4>
      </vt:variant>
      <vt:variant>
        <vt:lpstr>幻灯片标题</vt:lpstr>
      </vt:variant>
      <vt:variant>
        <vt:i4>28</vt:i4>
      </vt:variant>
    </vt:vector>
  </HeadingPairs>
  <TitlesOfParts>
    <vt:vector size="43" baseType="lpstr">
      <vt:lpstr>Arial</vt:lpstr>
      <vt:lpstr>宋体</vt:lpstr>
      <vt:lpstr>Wingdings</vt:lpstr>
      <vt:lpstr>微软雅黑</vt:lpstr>
      <vt:lpstr>仿宋_GB2312</vt:lpstr>
      <vt:lpstr>仿宋</vt:lpstr>
      <vt:lpstr>Calibri</vt:lpstr>
      <vt:lpstr>Calibri</vt:lpstr>
      <vt:lpstr>方正中等线简体</vt:lpstr>
      <vt:lpstr>Segoe Print</vt:lpstr>
      <vt:lpstr>Arial Unicode MS</vt:lpstr>
      <vt:lpstr>第一PPT，www.1ppt.com</vt:lpstr>
      <vt:lpstr>Equation.DSMT4</vt:lpstr>
      <vt:lpstr>Equation.DSMT4</vt:lpstr>
      <vt:lpstr>Equation.DSMT4</vt:lpstr>
      <vt:lpstr>PowerPoint 演示文稿</vt:lpstr>
      <vt:lpstr>PowerPoint 演示文稿</vt:lpstr>
      <vt:lpstr>PowerPoint 演示文稿</vt:lpstr>
      <vt:lpstr>PowerPoint 演示文稿</vt:lpstr>
      <vt:lpstr>PowerPoint 演示文稿</vt:lpstr>
      <vt:lpstr>我们获取的总体规模指标包括上市公司的营业收入、营业利润、利润总额、净利润、资产总计、固定资产，投资效率指标包括净资产收益率、每股净资产、每股资本公积、每股收益，一共10个指标。数据来源于tushare金融大数据社区，具体信息如表7-1所示。</vt:lpstr>
      <vt:lpstr>本案例基于Tushare金融大数据社区提供的Python API获取所需的数据。Tushare金融大数据社区提供免费开源的各类金融数据获取API，通过注册社区会员及获得积分即可提取数据，提取权限与积分有关，积分获得及相关事项可与积分管理员联系。本案例是基于教师权限（积分值大于5000）获取2016年度数据，下面给出详细的获取方法。</vt:lpstr>
      <vt:lpstr>2．数据获取 获取的数据包括股票基本信息表，并从利润表、资产负债表和财务指标表中获取以上指标数据，示例代码如下：</vt:lpstr>
      <vt:lpstr>PowerPoint 演示文稿</vt:lpstr>
      <vt:lpstr>PowerPoint 演示文稿</vt:lpstr>
      <vt:lpstr>PowerPoint 演示文稿</vt:lpstr>
      <vt:lpstr>PowerPoint 演示文稿</vt:lpstr>
      <vt:lpstr>PowerPoint 演示文稿</vt:lpstr>
      <vt:lpstr>PowerPoint 演示文稿</vt:lpstr>
      <vt:lpstr>最终得到两种方式的排名结果（部分）如图7-4所示</vt:lpstr>
      <vt:lpstr>PowerPoint 演示文稿</vt:lpstr>
      <vt:lpstr>PowerPoint 演示文稿</vt:lpstr>
      <vt:lpstr>随机指标（KDJ）一般是用于股票分析的统计体系，根据统计学原理，通过一个特定的周期(常为9日、9周等)内出现过的最高价、最低价及最后一个计算周期的收盘价及这三者之间的比例关系，计算最后一个计算周期的未成熟随机值RSV，然后根据平滑移动平均线的方法计算K值、D值与J值，并绘成曲线图研判股票价格走势。 计算公式如右下角： Hn、Ln分别表示n日内最高收盘价和最低收盘价，n=9。 Python计算移动周期内的最大最小值命令为： pd.rolling_max(P,n) pd.rolling_min(P,n) 其中，P为价格序列值，n为周期数。例如，计算9日移动最大最小值为： Lmin=pd.rolling_min(P,9) Lmax=pd.rolling_max(P,9) RSV=(L-Lmin)/(Lmax-Lmin) 则计算KDJ指标算法如下： If t=1    K[t]=RSV[t]    D[t]=RSV[t] If t&gt;1    K[t]=2/3*K[t-1]+1/3*RSV[t]    D[t]=2/3*D[t-1]+1/3*K[t] J[t]=3*D[t]-2*K[t]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商业融资计划书</dc:title>
  <dc:creator>第一PPT</dc:creator>
  <cp:keywords>www.1ppt.com</cp:keywords>
  <cp:lastModifiedBy>Dai Timid</cp:lastModifiedBy>
  <cp:revision>1606</cp:revision>
  <dcterms:created xsi:type="dcterms:W3CDTF">2013-01-25T01:44:00Z</dcterms:created>
  <dcterms:modified xsi:type="dcterms:W3CDTF">2020-12-01T13:19:53Z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