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1"/>
  </p:notesMasterIdLst>
  <p:handoutMasterIdLst>
    <p:handoutMasterId r:id="rId62"/>
  </p:handoutMasterIdLst>
  <p:sldIdLst>
    <p:sldId id="914" r:id="rId2"/>
    <p:sldId id="828" r:id="rId3"/>
    <p:sldId id="933" r:id="rId4"/>
    <p:sldId id="922" r:id="rId5"/>
    <p:sldId id="934" r:id="rId6"/>
    <p:sldId id="924" r:id="rId7"/>
    <p:sldId id="855" r:id="rId8"/>
    <p:sldId id="927" r:id="rId9"/>
    <p:sldId id="935" r:id="rId10"/>
    <p:sldId id="936" r:id="rId11"/>
    <p:sldId id="937" r:id="rId12"/>
    <p:sldId id="928" r:id="rId13"/>
    <p:sldId id="938" r:id="rId14"/>
    <p:sldId id="939" r:id="rId15"/>
    <p:sldId id="940" r:id="rId16"/>
    <p:sldId id="941" r:id="rId17"/>
    <p:sldId id="946" r:id="rId18"/>
    <p:sldId id="945" r:id="rId19"/>
    <p:sldId id="944" r:id="rId20"/>
    <p:sldId id="943" r:id="rId21"/>
    <p:sldId id="942" r:id="rId22"/>
    <p:sldId id="947" r:id="rId23"/>
    <p:sldId id="948" r:id="rId24"/>
    <p:sldId id="950" r:id="rId25"/>
    <p:sldId id="951" r:id="rId26"/>
    <p:sldId id="949" r:id="rId27"/>
    <p:sldId id="953" r:id="rId28"/>
    <p:sldId id="954" r:id="rId29"/>
    <p:sldId id="952" r:id="rId30"/>
    <p:sldId id="955" r:id="rId31"/>
    <p:sldId id="956" r:id="rId32"/>
    <p:sldId id="963" r:id="rId33"/>
    <p:sldId id="962" r:id="rId34"/>
    <p:sldId id="961" r:id="rId35"/>
    <p:sldId id="960" r:id="rId36"/>
    <p:sldId id="959" r:id="rId37"/>
    <p:sldId id="958" r:id="rId38"/>
    <p:sldId id="957" r:id="rId39"/>
    <p:sldId id="964" r:id="rId40"/>
    <p:sldId id="965" r:id="rId41"/>
    <p:sldId id="966" r:id="rId42"/>
    <p:sldId id="967" r:id="rId43"/>
    <p:sldId id="968" r:id="rId44"/>
    <p:sldId id="969" r:id="rId45"/>
    <p:sldId id="970" r:id="rId46"/>
    <p:sldId id="971" r:id="rId47"/>
    <p:sldId id="972" r:id="rId48"/>
    <p:sldId id="973" r:id="rId49"/>
    <p:sldId id="974" r:id="rId50"/>
    <p:sldId id="975" r:id="rId51"/>
    <p:sldId id="976" r:id="rId52"/>
    <p:sldId id="977" r:id="rId53"/>
    <p:sldId id="978" r:id="rId54"/>
    <p:sldId id="979" r:id="rId55"/>
    <p:sldId id="980" r:id="rId56"/>
    <p:sldId id="981" r:id="rId57"/>
    <p:sldId id="982" r:id="rId58"/>
    <p:sldId id="983" r:id="rId59"/>
    <p:sldId id="984" r:id="rId60"/>
  </p:sldIdLst>
  <p:sldSz cx="12196763" cy="6858000"/>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张 尚佳" initials="张"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8F8F8"/>
    <a:srgbClr val="17DCF1"/>
    <a:srgbClr val="0DC2D5"/>
    <a:srgbClr val="006BBC"/>
    <a:srgbClr val="00AAA2"/>
    <a:srgbClr val="EFEFEF"/>
    <a:srgbClr val="FFFFFF"/>
    <a:srgbClr val="F0F0F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9044" autoAdjust="0"/>
    <p:restoredTop sz="94270" autoAdjust="0"/>
  </p:normalViewPr>
  <p:slideViewPr>
    <p:cSldViewPr snapToObjects="1">
      <p:cViewPr varScale="1">
        <p:scale>
          <a:sx n="87" d="100"/>
          <a:sy n="87" d="100"/>
        </p:scale>
        <p:origin x="-110" y="-82"/>
      </p:cViewPr>
      <p:guideLst>
        <p:guide orient="horz" pos="2143"/>
        <p:guide pos="3842"/>
      </p:guideLst>
    </p:cSldViewPr>
  </p:slideViewPr>
  <p:outlineViewPr>
    <p:cViewPr>
      <p:scale>
        <a:sx n="33" d="100"/>
        <a:sy n="33" d="100"/>
      </p:scale>
      <p:origin x="0" y="0"/>
    </p:cViewPr>
  </p:outlineViewPr>
  <p:notesTextViewPr>
    <p:cViewPr>
      <p:scale>
        <a:sx n="1" d="1"/>
        <a:sy n="1" d="1"/>
      </p:scale>
      <p:origin x="0" y="0"/>
    </p:cViewPr>
  </p:notesTextViewPr>
  <p:sorterViewPr>
    <p:cViewPr>
      <p:scale>
        <a:sx n="139" d="100"/>
        <a:sy n="139" d="100"/>
      </p:scale>
      <p:origin x="0" y="0"/>
    </p:cViewPr>
  </p:sorterViewPr>
  <p:notesViewPr>
    <p:cSldViewPr snapToObjects="1">
      <p:cViewPr varScale="1">
        <p:scale>
          <a:sx n="69" d="100"/>
          <a:sy n="69" d="100"/>
        </p:scale>
        <p:origin x="-283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E610686-844B-4A1B-87C8-BB90DB4BAB84}" type="slidenum">
              <a:rPr lang="zh-CN" altLang="en-US" smtClean="0"/>
              <a:t>‹#›</a:t>
            </a:fld>
            <a:endParaRPr lang="zh-CN" altLang="en-US"/>
          </a:p>
        </p:txBody>
      </p:sp>
    </p:spTree>
    <p:extLst>
      <p:ext uri="{BB962C8B-B14F-4D97-AF65-F5344CB8AC3E}">
        <p14:creationId xmlns:p14="http://schemas.microsoft.com/office/powerpoint/2010/main" val="2840447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sz="1200"/>
            </a:lvl1pPr>
          </a:lstStyle>
          <a:p>
            <a:endParaRPr lang="zh-CN" alt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0" hangingPunct="0">
              <a:defRPr sz="1200"/>
            </a:lvl1pPr>
          </a:lstStyle>
          <a:p>
            <a:fld id="{B9EEDA17-7CE7-49CA-897E-A1888A19DA62}" type="datetimeFigureOut">
              <a:rPr lang="zh-CN" altLang="en-US"/>
              <a:t>2020/12/1</a:t>
            </a:fld>
            <a:endParaRPr lang="en-US"/>
          </a:p>
        </p:txBody>
      </p:sp>
      <p:sp>
        <p:nvSpPr>
          <p:cNvPr id="3076" name="Rectangle 4"/>
          <p:cNvSpPr>
            <a:spLocks noGrp="1" noRot="1" noChangeAspect="1" noChangeArrowheads="1"/>
          </p:cNvSpPr>
          <p:nvPr>
            <p:ph type="sldImg" idx="2"/>
          </p:nvPr>
        </p:nvSpPr>
        <p:spPr bwMode="auto">
          <a:xfrm>
            <a:off x="381000" y="685800"/>
            <a:ext cx="6096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0" hangingPunct="0">
              <a:defRPr sz="1200"/>
            </a:lvl1pPr>
          </a:lstStyle>
          <a:p>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0" hangingPunct="0">
              <a:defRPr sz="1200"/>
            </a:lvl1pPr>
          </a:lstStyle>
          <a:p>
            <a:fld id="{CE1689F0-D8FB-450F-A36F-553F26501FEE}" type="slidenum">
              <a:rPr lang="zh-CN" altLang="en-US"/>
              <a:t>‹#›</a:t>
            </a:fld>
            <a:endParaRPr lang="en-US"/>
          </a:p>
        </p:txBody>
      </p:sp>
    </p:spTree>
    <p:extLst>
      <p:ext uri="{BB962C8B-B14F-4D97-AF65-F5344CB8AC3E}">
        <p14:creationId xmlns:p14="http://schemas.microsoft.com/office/powerpoint/2010/main" val="10319253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1</a:t>
            </a:fld>
            <a:endParaRPr lang="en-US">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10</a:t>
            </a:fld>
            <a:endParaRPr lang="en-US">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11</a:t>
            </a:fld>
            <a:endParaRPr lang="en-US">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12</a:t>
            </a:fld>
            <a:endParaRPr lang="en-US">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13</a:t>
            </a:fld>
            <a:endParaRPr lang="en-US">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14</a:t>
            </a:fld>
            <a:endParaRPr lang="en-US">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15</a:t>
            </a:fld>
            <a:endParaRPr lang="en-US">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16</a:t>
            </a:fld>
            <a:endParaRPr lang="en-US">
              <a:solidFill>
                <a:prstClr val="black"/>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17</a:t>
            </a:fld>
            <a:endParaRPr lang="en-US">
              <a:solidFill>
                <a:prstClr val="black"/>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18</a:t>
            </a:fld>
            <a:endParaRPr lang="en-US">
              <a:solidFill>
                <a:prstClr val="black"/>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19</a:t>
            </a:fld>
            <a:endParaRPr 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2</a:t>
            </a:fld>
            <a:endParaRPr lang="en-US">
              <a:solidFill>
                <a:prstClr val="black"/>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20</a:t>
            </a:fld>
            <a:endParaRPr lang="en-US">
              <a:solidFill>
                <a:prstClr val="black"/>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21</a:t>
            </a:fld>
            <a:endParaRPr lang="en-US">
              <a:solidFill>
                <a:prstClr val="black"/>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22</a:t>
            </a:fld>
            <a:endParaRPr lang="en-US">
              <a:solidFill>
                <a:prstClr val="black"/>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23</a:t>
            </a:fld>
            <a:endParaRPr lang="en-US">
              <a:solidFill>
                <a:prstClr val="black"/>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24</a:t>
            </a:fld>
            <a:endParaRPr lang="en-US">
              <a:solidFill>
                <a:prstClr val="black"/>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25</a:t>
            </a:fld>
            <a:endParaRPr lang="en-US">
              <a:solidFill>
                <a:prstClr val="black"/>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26</a:t>
            </a:fld>
            <a:endParaRPr lang="en-US">
              <a:solidFill>
                <a:prstClr val="black"/>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27</a:t>
            </a:fld>
            <a:endParaRPr lang="en-US">
              <a:solidFill>
                <a:prstClr val="black"/>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28</a:t>
            </a:fld>
            <a:endParaRPr lang="en-US">
              <a:solidFill>
                <a:prstClr val="black"/>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29</a:t>
            </a:fld>
            <a:endParaRPr 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3</a:t>
            </a:fld>
            <a:endParaRPr lang="en-US">
              <a:solidFill>
                <a:prstClr val="black"/>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30</a:t>
            </a:fld>
            <a:endParaRPr lang="en-US">
              <a:solidFill>
                <a:prstClr val="black"/>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31</a:t>
            </a:fld>
            <a:endParaRPr lang="en-US">
              <a:solidFill>
                <a:prstClr val="black"/>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32</a:t>
            </a:fld>
            <a:endParaRPr lang="en-US">
              <a:solidFill>
                <a:prstClr val="black"/>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33</a:t>
            </a:fld>
            <a:endParaRPr lang="en-US">
              <a:solidFill>
                <a:prstClr val="black"/>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34</a:t>
            </a:fld>
            <a:endParaRPr lang="en-US">
              <a:solidFill>
                <a:prstClr val="black"/>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35</a:t>
            </a:fld>
            <a:endParaRPr lang="en-US">
              <a:solidFill>
                <a:prstClr val="black"/>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36</a:t>
            </a:fld>
            <a:endParaRPr lang="en-US">
              <a:solidFill>
                <a:prstClr val="black"/>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37</a:t>
            </a:fld>
            <a:endParaRPr lang="en-US">
              <a:solidFill>
                <a:prstClr val="black"/>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38</a:t>
            </a:fld>
            <a:endParaRPr lang="en-US">
              <a:solidFill>
                <a:prstClr val="black"/>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39</a:t>
            </a:fld>
            <a:endParaRPr 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4</a:t>
            </a:fld>
            <a:endParaRPr lang="en-US">
              <a:solidFill>
                <a:prstClr val="black"/>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40</a:t>
            </a:fld>
            <a:endParaRPr lang="en-US">
              <a:solidFill>
                <a:prstClr val="black"/>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41</a:t>
            </a:fld>
            <a:endParaRPr lang="en-US">
              <a:solidFill>
                <a:prstClr val="black"/>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42</a:t>
            </a:fld>
            <a:endParaRPr lang="en-US">
              <a:solidFill>
                <a:prstClr val="black"/>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43</a:t>
            </a:fld>
            <a:endParaRPr lang="en-US">
              <a:solidFill>
                <a:prstClr val="black"/>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44</a:t>
            </a:fld>
            <a:endParaRPr lang="en-US">
              <a:solidFill>
                <a:prstClr val="black"/>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45</a:t>
            </a:fld>
            <a:endParaRPr lang="en-US">
              <a:solidFill>
                <a:prstClr val="black"/>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46</a:t>
            </a:fld>
            <a:endParaRPr lang="en-US">
              <a:solidFill>
                <a:prstClr val="black"/>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47</a:t>
            </a:fld>
            <a:endParaRPr lang="en-US">
              <a:solidFill>
                <a:prstClr val="black"/>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48</a:t>
            </a:fld>
            <a:endParaRPr lang="en-US">
              <a:solidFill>
                <a:prstClr val="black"/>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49</a:t>
            </a:fld>
            <a:endParaRPr lang="en-US">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5</a:t>
            </a:fld>
            <a:endParaRPr lang="en-US">
              <a:solidFill>
                <a:prstClr val="black"/>
              </a:solidFil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50</a:t>
            </a:fld>
            <a:endParaRPr lang="en-US">
              <a:solidFill>
                <a:prstClr val="black"/>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51</a:t>
            </a:fld>
            <a:endParaRPr lang="en-US">
              <a:solidFill>
                <a:prstClr val="black"/>
              </a:solidFil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52</a:t>
            </a:fld>
            <a:endParaRPr lang="en-US">
              <a:solidFill>
                <a:prstClr val="black"/>
              </a:solidFil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53</a:t>
            </a:fld>
            <a:endParaRPr lang="en-US">
              <a:solidFill>
                <a:prstClr val="black"/>
              </a:solidFil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54</a:t>
            </a:fld>
            <a:endParaRPr lang="en-US">
              <a:solidFill>
                <a:prstClr val="black"/>
              </a:solidFil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55</a:t>
            </a:fld>
            <a:endParaRPr lang="en-US">
              <a:solidFill>
                <a:prstClr val="black"/>
              </a:solidFil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56</a:t>
            </a:fld>
            <a:endParaRPr lang="en-US">
              <a:solidFill>
                <a:prstClr val="black"/>
              </a:solidFil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57</a:t>
            </a:fld>
            <a:endParaRPr lang="en-US">
              <a:solidFill>
                <a:prstClr val="black"/>
              </a:solidFil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58</a:t>
            </a:fld>
            <a:endParaRPr lang="en-US">
              <a:solidFill>
                <a:prstClr val="black"/>
              </a:solidFil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59</a:t>
            </a:fld>
            <a:endParaRPr lang="en-US">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6</a:t>
            </a:fld>
            <a:endParaRPr lang="en-US">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7</a:t>
            </a:fld>
            <a:endParaRPr lang="en-US">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8</a:t>
            </a:fld>
            <a:endParaRPr lang="en-US">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9</a:t>
            </a:fld>
            <a:endParaRPr 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963" y="908052"/>
            <a:ext cx="2743201" cy="52181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1" y="908052"/>
            <a:ext cx="8081963" cy="521811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spTree>
      <p:nvGrpSpPr>
        <p:cNvPr id="1" name=""/>
        <p:cNvGrpSpPr/>
        <p:nvPr/>
      </p:nvGrpSpPr>
      <p:grpSpPr>
        <a:xfrm>
          <a:off x="0" y="0"/>
          <a:ext cx="0" cy="0"/>
          <a:chOff x="0" y="0"/>
          <a:chExt cx="0" cy="0"/>
        </a:xfrm>
      </p:grpSpPr>
      <p:pic>
        <p:nvPicPr>
          <p:cNvPr id="4" name="Picture 2" descr="PPECLOGO-eff-0-1"/>
          <p:cNvPicPr>
            <a:picLocks noChangeAspect="1" noChangeArrowheads="1"/>
          </p:cNvPicPr>
          <p:nvPr userDrawn="1"/>
        </p:nvPicPr>
        <p:blipFill>
          <a:blip r:embed="rId2" cstate="screen"/>
          <a:srcRect/>
          <a:stretch>
            <a:fillRect/>
          </a:stretch>
        </p:blipFill>
        <p:spPr bwMode="auto">
          <a:xfrm>
            <a:off x="4146915" y="2886610"/>
            <a:ext cx="1060349" cy="79878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PPECLOGO-eff-0-2"/>
          <p:cNvPicPr>
            <a:picLocks noChangeAspect="1" noChangeArrowheads="1"/>
          </p:cNvPicPr>
          <p:nvPr userDrawn="1"/>
        </p:nvPicPr>
        <p:blipFill>
          <a:blip r:embed="rId3" cstate="screen"/>
          <a:srcRect/>
          <a:stretch>
            <a:fillRect/>
          </a:stretch>
        </p:blipFill>
        <p:spPr bwMode="auto">
          <a:xfrm>
            <a:off x="8430462" y="2758265"/>
            <a:ext cx="1096814" cy="83893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PPECLOGO-eff-0-3"/>
          <p:cNvPicPr>
            <a:picLocks noChangeAspect="1" noChangeArrowheads="1"/>
          </p:cNvPicPr>
          <p:nvPr userDrawn="1"/>
        </p:nvPicPr>
        <p:blipFill>
          <a:blip r:embed="rId4" cstate="print"/>
          <a:srcRect/>
          <a:stretch>
            <a:fillRect/>
          </a:stretch>
        </p:blipFill>
        <p:spPr bwMode="auto">
          <a:xfrm>
            <a:off x="1040451" y="1447780"/>
            <a:ext cx="3013732" cy="237621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PPECLOGO-eff-0-1"/>
          <p:cNvPicPr>
            <a:picLocks noChangeAspect="1" noChangeArrowheads="1"/>
          </p:cNvPicPr>
          <p:nvPr userDrawn="1"/>
        </p:nvPicPr>
        <p:blipFill>
          <a:blip r:embed="rId5" cstate="screen"/>
          <a:srcRect/>
          <a:stretch>
            <a:fillRect/>
          </a:stretch>
        </p:blipFill>
        <p:spPr bwMode="auto">
          <a:xfrm>
            <a:off x="4467437" y="3771071"/>
            <a:ext cx="524127" cy="39561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PPECLOGO-eff-0-1"/>
          <p:cNvPicPr>
            <a:picLocks noChangeAspect="1" noChangeArrowheads="1"/>
          </p:cNvPicPr>
          <p:nvPr userDrawn="1"/>
        </p:nvPicPr>
        <p:blipFill>
          <a:blip r:embed="rId6" cstate="screen"/>
          <a:srcRect/>
          <a:stretch>
            <a:fillRect/>
          </a:stretch>
        </p:blipFill>
        <p:spPr bwMode="auto">
          <a:xfrm>
            <a:off x="7376341" y="2904247"/>
            <a:ext cx="401158" cy="30238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PPECLOGO-eff-0-2"/>
          <p:cNvPicPr>
            <a:picLocks noChangeAspect="1" noChangeArrowheads="1"/>
          </p:cNvPicPr>
          <p:nvPr userDrawn="1"/>
        </p:nvPicPr>
        <p:blipFill>
          <a:blip r:embed="rId7" cstate="screen"/>
          <a:srcRect/>
          <a:stretch>
            <a:fillRect/>
          </a:stretch>
        </p:blipFill>
        <p:spPr bwMode="auto">
          <a:xfrm>
            <a:off x="5277818" y="2574150"/>
            <a:ext cx="981731" cy="7509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PPECLOGO-eff-5-4"/>
          <p:cNvPicPr>
            <a:picLocks noChangeAspect="1" noChangeArrowheads="1"/>
          </p:cNvPicPr>
          <p:nvPr userDrawn="1"/>
        </p:nvPicPr>
        <p:blipFill>
          <a:blip r:embed="rId8" cstate="print"/>
          <a:srcRect/>
          <a:stretch>
            <a:fillRect/>
          </a:stretch>
        </p:blipFill>
        <p:spPr bwMode="auto">
          <a:xfrm>
            <a:off x="3261942" y="3206629"/>
            <a:ext cx="1477636" cy="112384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PPECLOGO-eff-5-2"/>
          <p:cNvPicPr>
            <a:picLocks noChangeAspect="1" noChangeArrowheads="1"/>
          </p:cNvPicPr>
          <p:nvPr userDrawn="1"/>
        </p:nvPicPr>
        <p:blipFill>
          <a:blip r:embed="rId9" cstate="print"/>
          <a:srcRect/>
          <a:stretch>
            <a:fillRect/>
          </a:stretch>
        </p:blipFill>
        <p:spPr bwMode="auto">
          <a:xfrm>
            <a:off x="5352404" y="3446015"/>
            <a:ext cx="1834444" cy="143630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PPECLOGO-eff-5-4"/>
          <p:cNvPicPr>
            <a:picLocks noChangeAspect="1" noChangeArrowheads="1"/>
          </p:cNvPicPr>
          <p:nvPr userDrawn="1"/>
        </p:nvPicPr>
        <p:blipFill>
          <a:blip r:embed="rId10" cstate="screen"/>
          <a:srcRect/>
          <a:stretch>
            <a:fillRect/>
          </a:stretch>
        </p:blipFill>
        <p:spPr bwMode="auto">
          <a:xfrm>
            <a:off x="9886102" y="2725339"/>
            <a:ext cx="1116793" cy="85170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PPECLOGO-eff-0-1"/>
          <p:cNvPicPr>
            <a:picLocks noChangeAspect="1" noChangeArrowheads="1"/>
          </p:cNvPicPr>
          <p:nvPr userDrawn="1"/>
        </p:nvPicPr>
        <p:blipFill>
          <a:blip r:embed="rId11" cstate="screen"/>
          <a:srcRect/>
          <a:stretch>
            <a:fillRect/>
          </a:stretch>
        </p:blipFill>
        <p:spPr bwMode="auto">
          <a:xfrm>
            <a:off x="7942801" y="3624922"/>
            <a:ext cx="522112" cy="39309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PPECLOGO-eff-0-1"/>
          <p:cNvPicPr>
            <a:picLocks noChangeAspect="1" noChangeArrowheads="1"/>
          </p:cNvPicPr>
          <p:nvPr userDrawn="1"/>
        </p:nvPicPr>
        <p:blipFill>
          <a:blip r:embed="rId11" cstate="screen"/>
          <a:srcRect/>
          <a:stretch>
            <a:fillRect/>
          </a:stretch>
        </p:blipFill>
        <p:spPr bwMode="auto">
          <a:xfrm>
            <a:off x="11254879" y="2365002"/>
            <a:ext cx="522111" cy="39309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PPECLOGO-eff2-1-2"/>
          <p:cNvPicPr>
            <a:picLocks noChangeAspect="1" noChangeArrowheads="1"/>
          </p:cNvPicPr>
          <p:nvPr userDrawn="1"/>
        </p:nvPicPr>
        <p:blipFill>
          <a:blip r:embed="rId12" cstate="print"/>
          <a:srcRect/>
          <a:stretch>
            <a:fillRect/>
          </a:stretch>
        </p:blipFill>
        <p:spPr bwMode="auto">
          <a:xfrm>
            <a:off x="2054437" y="2795895"/>
            <a:ext cx="1697366" cy="142874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PPECLOGO-eff2-1-3"/>
          <p:cNvPicPr>
            <a:picLocks noChangeAspect="1" noChangeArrowheads="1"/>
          </p:cNvPicPr>
          <p:nvPr userDrawn="1"/>
        </p:nvPicPr>
        <p:blipFill>
          <a:blip r:embed="rId13" cstate="print"/>
          <a:srcRect/>
          <a:stretch>
            <a:fillRect/>
          </a:stretch>
        </p:blipFill>
        <p:spPr bwMode="auto">
          <a:xfrm>
            <a:off x="3983627" y="2785815"/>
            <a:ext cx="437445" cy="36537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PPECLOGO-eff2-1-4"/>
          <p:cNvPicPr>
            <a:picLocks noChangeAspect="1" noChangeArrowheads="1"/>
          </p:cNvPicPr>
          <p:nvPr userDrawn="1"/>
        </p:nvPicPr>
        <p:blipFill>
          <a:blip r:embed="rId14" cstate="print"/>
          <a:srcRect/>
          <a:stretch>
            <a:fillRect/>
          </a:stretch>
        </p:blipFill>
        <p:spPr bwMode="auto">
          <a:xfrm>
            <a:off x="8519341" y="3325061"/>
            <a:ext cx="703540" cy="58712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PPECLOGO-eff2-1-3"/>
          <p:cNvPicPr>
            <a:picLocks noChangeAspect="1" noChangeArrowheads="1"/>
          </p:cNvPicPr>
          <p:nvPr userDrawn="1"/>
        </p:nvPicPr>
        <p:blipFill>
          <a:blip r:embed="rId13" cstate="print"/>
          <a:srcRect/>
          <a:stretch>
            <a:fillRect/>
          </a:stretch>
        </p:blipFill>
        <p:spPr bwMode="auto">
          <a:xfrm>
            <a:off x="9239009" y="2909286"/>
            <a:ext cx="360841" cy="30238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PPECLOGO-eff2-1-3"/>
          <p:cNvPicPr>
            <a:picLocks noChangeAspect="1" noChangeArrowheads="1"/>
          </p:cNvPicPr>
          <p:nvPr userDrawn="1"/>
        </p:nvPicPr>
        <p:blipFill>
          <a:blip r:embed="rId13" cstate="print"/>
          <a:srcRect/>
          <a:stretch>
            <a:fillRect/>
          </a:stretch>
        </p:blipFill>
        <p:spPr bwMode="auto">
          <a:xfrm>
            <a:off x="9744990" y="3446014"/>
            <a:ext cx="282222" cy="2368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35" presetClass="path" presetSubtype="0" fill="hold" nodeType="withEffect">
                                  <p:stCondLst>
                                    <p:cond delay="0"/>
                                  </p:stCondLst>
                                  <p:childTnLst>
                                    <p:animMotion origin="layout" path="M 0 0  L -0.25 0  E" pathEditMode="relative" rAng="0" ptsTypes="">
                                      <p:cBhvr>
                                        <p:cTn id="39" dur="3000" fill="hold"/>
                                        <p:tgtEl>
                                          <p:spTgt spid="12"/>
                                        </p:tgtEl>
                                        <p:attrNameLst>
                                          <p:attrName>ppt_x</p:attrName>
                                          <p:attrName>ppt_y</p:attrName>
                                        </p:attrNameLst>
                                      </p:cBhvr>
                                      <p:rCtr x="0" y="0"/>
                                    </p:animMotion>
                                  </p:childTnLst>
                                </p:cTn>
                              </p:par>
                              <p:par>
                                <p:cTn id="40" presetID="35" presetClass="path" presetSubtype="0" fill="hold" nodeType="withEffect">
                                  <p:stCondLst>
                                    <p:cond delay="0"/>
                                  </p:stCondLst>
                                  <p:childTnLst>
                                    <p:animMotion origin="layout" path="M 4.16667E-6 3.33333E-6 L -0.31632 3.33333E-6 " pathEditMode="relative" rAng="0" ptsTypes="AA">
                                      <p:cBhvr>
                                        <p:cTn id="41" dur="3000" fill="hold"/>
                                        <p:tgtEl>
                                          <p:spTgt spid="5"/>
                                        </p:tgtEl>
                                        <p:attrNameLst>
                                          <p:attrName>ppt_x</p:attrName>
                                          <p:attrName>ppt_y</p:attrName>
                                        </p:attrNameLst>
                                      </p:cBhvr>
                                      <p:rCtr x="-15816" y="0"/>
                                    </p:animMotion>
                                  </p:childTnLst>
                                </p:cTn>
                              </p:par>
                              <p:par>
                                <p:cTn id="42" presetID="35" presetClass="path" presetSubtype="0" fill="hold" nodeType="withEffect">
                                  <p:stCondLst>
                                    <p:cond delay="0"/>
                                  </p:stCondLst>
                                  <p:childTnLst>
                                    <p:animMotion origin="layout" path="M 0.00504 -1.85185E-6 L -0.46684 -1.85185E-6 " pathEditMode="relative" rAng="0" ptsTypes="AA">
                                      <p:cBhvr>
                                        <p:cTn id="43" dur="3000" fill="hold"/>
                                        <p:tgtEl>
                                          <p:spTgt spid="8"/>
                                        </p:tgtEl>
                                        <p:attrNameLst>
                                          <p:attrName>ppt_x</p:attrName>
                                          <p:attrName>ppt_y</p:attrName>
                                        </p:attrNameLst>
                                      </p:cBhvr>
                                      <p:rCtr x="-23594" y="0"/>
                                    </p:animMotion>
                                  </p:childTnLst>
                                </p:cTn>
                              </p:par>
                              <p:par>
                                <p:cTn id="44" presetID="35" presetClass="path" presetSubtype="0" fill="hold" nodeType="withEffect">
                                  <p:stCondLst>
                                    <p:cond delay="0"/>
                                  </p:stCondLst>
                                  <p:childTnLst>
                                    <p:animMotion origin="layout" path="M -3.05556E-6 1.11111E-6 L -0.19531 1.11111E-6 " pathEditMode="relative" rAng="0" ptsTypes="AA">
                                      <p:cBhvr>
                                        <p:cTn id="45" dur="3000" fill="hold"/>
                                        <p:tgtEl>
                                          <p:spTgt spid="9"/>
                                        </p:tgtEl>
                                        <p:attrNameLst>
                                          <p:attrName>ppt_x</p:attrName>
                                          <p:attrName>ppt_y</p:attrName>
                                        </p:attrNameLst>
                                      </p:cBhvr>
                                      <p:rCtr x="-9774" y="0"/>
                                    </p:animMotion>
                                  </p:childTnLst>
                                </p:cTn>
                              </p:par>
                              <p:par>
                                <p:cTn id="46" presetID="35" presetClass="path" presetSubtype="0" fill="hold" nodeType="withEffect">
                                  <p:stCondLst>
                                    <p:cond delay="0"/>
                                  </p:stCondLst>
                                  <p:childTnLst>
                                    <p:animMotion origin="layout" path="M 5.55556E-7 2.59259E-6 L -0.43594 2.59259E-6 " pathEditMode="relative" rAng="0" ptsTypes="AA">
                                      <p:cBhvr>
                                        <p:cTn id="47" dur="3000" fill="hold"/>
                                        <p:tgtEl>
                                          <p:spTgt spid="7"/>
                                        </p:tgtEl>
                                        <p:attrNameLst>
                                          <p:attrName>ppt_x</p:attrName>
                                          <p:attrName>ppt_y</p:attrName>
                                        </p:attrNameLst>
                                      </p:cBhvr>
                                      <p:rCtr x="-21806" y="0"/>
                                    </p:animMotion>
                                  </p:childTnLst>
                                </p:cTn>
                              </p:par>
                              <p:par>
                                <p:cTn id="48" presetID="35" presetClass="path" presetSubtype="0" fill="hold" nodeType="withEffect">
                                  <p:stCondLst>
                                    <p:cond delay="0"/>
                                  </p:stCondLst>
                                  <p:childTnLst>
                                    <p:animMotion origin="layout" path="M 3.05556E-6 -1.85185E-6 L -0.33577 -1.85185E-6 " pathEditMode="relative" rAng="0" ptsTypes="AA">
                                      <p:cBhvr>
                                        <p:cTn id="49" dur="3000" fill="hold"/>
                                        <p:tgtEl>
                                          <p:spTgt spid="4"/>
                                        </p:tgtEl>
                                        <p:attrNameLst>
                                          <p:attrName>ppt_x</p:attrName>
                                          <p:attrName>ppt_y</p:attrName>
                                        </p:attrNameLst>
                                      </p:cBhvr>
                                      <p:rCtr x="-16788" y="0"/>
                                    </p:animMotion>
                                  </p:childTnLst>
                                </p:cTn>
                              </p:par>
                              <p:par>
                                <p:cTn id="50" presetID="35" presetClass="path" presetSubtype="0" fill="hold" nodeType="withEffect">
                                  <p:stCondLst>
                                    <p:cond delay="0"/>
                                  </p:stCondLst>
                                  <p:childTnLst>
                                    <p:animMotion origin="layout" path="M 1.66667E-6 -1.85185E-6 L -0.57188 -1.85185E-6 " pathEditMode="relative" rAng="0" ptsTypes="AA">
                                      <p:cBhvr>
                                        <p:cTn id="51" dur="3000" fill="hold"/>
                                        <p:tgtEl>
                                          <p:spTgt spid="13"/>
                                        </p:tgtEl>
                                        <p:attrNameLst>
                                          <p:attrName>ppt_x</p:attrName>
                                          <p:attrName>ppt_y</p:attrName>
                                        </p:attrNameLst>
                                      </p:cBhvr>
                                      <p:rCtr x="-28594" y="0"/>
                                    </p:animMotion>
                                  </p:childTnLst>
                                </p:cTn>
                              </p:par>
                              <p:par>
                                <p:cTn id="52" presetID="35" presetClass="path" presetSubtype="0" fill="hold" nodeType="withEffect">
                                  <p:stCondLst>
                                    <p:cond delay="0"/>
                                  </p:stCondLst>
                                  <p:childTnLst>
                                    <p:animMotion origin="layout" path="M 1.66667E-6 -1.85185E-6 L -0.57188 -1.85185E-6 " pathEditMode="relative" rAng="0" ptsTypes="AA">
                                      <p:cBhvr>
                                        <p:cTn id="53" dur="3000" fill="hold"/>
                                        <p:tgtEl>
                                          <p:spTgt spid="14"/>
                                        </p:tgtEl>
                                        <p:attrNameLst>
                                          <p:attrName>ppt_x</p:attrName>
                                          <p:attrName>ppt_y</p:attrName>
                                        </p:attrNameLst>
                                      </p:cBhvr>
                                      <p:rCtr x="-28594" y="0"/>
                                    </p:animMotion>
                                  </p:childTnLst>
                                </p:cTn>
                              </p:par>
                              <p:par>
                                <p:cTn id="54" presetID="63" presetClass="path" presetSubtype="0" fill="hold" nodeType="withEffect">
                                  <p:stCondLst>
                                    <p:cond delay="0"/>
                                  </p:stCondLst>
                                  <p:childTnLst>
                                    <p:animMotion origin="layout" path="M 5.55556E-7 2.59259E-6 L 0.43906 2.59259E-6 " pathEditMode="relative" rAng="0" ptsTypes="AA">
                                      <p:cBhvr>
                                        <p:cTn id="55" dur="3000" fill="hold"/>
                                        <p:tgtEl>
                                          <p:spTgt spid="11"/>
                                        </p:tgtEl>
                                        <p:attrNameLst>
                                          <p:attrName>ppt_x</p:attrName>
                                          <p:attrName>ppt_y</p:attrName>
                                        </p:attrNameLst>
                                      </p:cBhvr>
                                      <p:rCtr x="21944" y="0"/>
                                    </p:animMotion>
                                  </p:childTnLst>
                                </p:cTn>
                              </p:par>
                              <p:par>
                                <p:cTn id="56" presetID="63" presetClass="path" presetSubtype="0" fill="hold" nodeType="withEffect">
                                  <p:stCondLst>
                                    <p:cond delay="0"/>
                                  </p:stCondLst>
                                  <p:childTnLst>
                                    <p:animMotion origin="layout" path="M -1.38889E-6 2.96296E-6 L 0.62813 2.96296E-6 " pathEditMode="relative" rAng="0" ptsTypes="AA">
                                      <p:cBhvr>
                                        <p:cTn id="57" dur="3000" fill="hold"/>
                                        <p:tgtEl>
                                          <p:spTgt spid="10"/>
                                        </p:tgtEl>
                                        <p:attrNameLst>
                                          <p:attrName>ppt_x</p:attrName>
                                          <p:attrName>ppt_y</p:attrName>
                                        </p:attrNameLst>
                                      </p:cBhvr>
                                      <p:rCtr x="31406" y="0"/>
                                    </p:animMotion>
                                  </p:childTnLst>
                                </p:cTn>
                              </p:par>
                              <p:par>
                                <p:cTn id="58" presetID="63" presetClass="path" presetSubtype="0" fill="hold" nodeType="withEffect">
                                  <p:stCondLst>
                                    <p:cond delay="0"/>
                                  </p:stCondLst>
                                  <p:childTnLst>
                                    <p:animMotion origin="layout" path="M 2.77778E-6 -2.96296E-6 L 0.42465 -2.96296E-6 " pathEditMode="relative" rAng="0" ptsTypes="AA">
                                      <p:cBhvr>
                                        <p:cTn id="59" dur="3000" fill="hold"/>
                                        <p:tgtEl>
                                          <p:spTgt spid="6"/>
                                        </p:tgtEl>
                                        <p:attrNameLst>
                                          <p:attrName>ppt_x</p:attrName>
                                          <p:attrName>ppt_y</p:attrName>
                                        </p:attrNameLst>
                                      </p:cBhvr>
                                      <p:rCtr x="21233" y="0"/>
                                    </p:animMotion>
                                  </p:childTnLst>
                                </p:cTn>
                              </p:par>
                              <p:par>
                                <p:cTn id="60" presetID="10" presetClass="exit" presetSubtype="0" fill="hold" nodeType="withEffect">
                                  <p:stCondLst>
                                    <p:cond delay="2500"/>
                                  </p:stCondLst>
                                  <p:childTnLst>
                                    <p:animEffect transition="out" filter="fade">
                                      <p:cBhvr>
                                        <p:cTn id="61" dur="500"/>
                                        <p:tgtEl>
                                          <p:spTgt spid="10"/>
                                        </p:tgtEl>
                                      </p:cBhvr>
                                    </p:animEffect>
                                    <p:set>
                                      <p:cBhvr>
                                        <p:cTn id="62" dur="1" fill="hold">
                                          <p:stCondLst>
                                            <p:cond delay="499"/>
                                          </p:stCondLst>
                                        </p:cTn>
                                        <p:tgtEl>
                                          <p:spTgt spid="10"/>
                                        </p:tgtEl>
                                        <p:attrNameLst>
                                          <p:attrName>style.visibility</p:attrName>
                                        </p:attrNameLst>
                                      </p:cBhvr>
                                      <p:to>
                                        <p:strVal val="hidden"/>
                                      </p:to>
                                    </p:set>
                                  </p:childTnLst>
                                </p:cTn>
                              </p:par>
                              <p:par>
                                <p:cTn id="63" presetID="10" presetClass="exit" presetSubtype="0" fill="hold" nodeType="withEffect">
                                  <p:stCondLst>
                                    <p:cond delay="2500"/>
                                  </p:stCondLst>
                                  <p:childTnLst>
                                    <p:animEffect transition="out" filter="fade">
                                      <p:cBhvr>
                                        <p:cTn id="64" dur="500"/>
                                        <p:tgtEl>
                                          <p:spTgt spid="11"/>
                                        </p:tgtEl>
                                      </p:cBhvr>
                                    </p:animEffect>
                                    <p:set>
                                      <p:cBhvr>
                                        <p:cTn id="65" dur="1" fill="hold">
                                          <p:stCondLst>
                                            <p:cond delay="499"/>
                                          </p:stCondLst>
                                        </p:cTn>
                                        <p:tgtEl>
                                          <p:spTgt spid="11"/>
                                        </p:tgtEl>
                                        <p:attrNameLst>
                                          <p:attrName>style.visibility</p:attrName>
                                        </p:attrNameLst>
                                      </p:cBhvr>
                                      <p:to>
                                        <p:strVal val="hidden"/>
                                      </p:to>
                                    </p:set>
                                  </p:childTnLst>
                                </p:cTn>
                              </p:par>
                              <p:par>
                                <p:cTn id="66" presetID="10" presetClass="exit" presetSubtype="0" fill="hold" nodeType="withEffect">
                                  <p:stCondLst>
                                    <p:cond delay="2500"/>
                                  </p:stCondLst>
                                  <p:childTnLst>
                                    <p:animEffect transition="out" filter="fade">
                                      <p:cBhvr>
                                        <p:cTn id="67" dur="500"/>
                                        <p:tgtEl>
                                          <p:spTgt spid="13"/>
                                        </p:tgtEl>
                                      </p:cBhvr>
                                    </p:animEffect>
                                    <p:set>
                                      <p:cBhvr>
                                        <p:cTn id="68" dur="1" fill="hold">
                                          <p:stCondLst>
                                            <p:cond delay="499"/>
                                          </p:stCondLst>
                                        </p:cTn>
                                        <p:tgtEl>
                                          <p:spTgt spid="13"/>
                                        </p:tgtEl>
                                        <p:attrNameLst>
                                          <p:attrName>style.visibility</p:attrName>
                                        </p:attrNameLst>
                                      </p:cBhvr>
                                      <p:to>
                                        <p:strVal val="hidden"/>
                                      </p:to>
                                    </p:set>
                                  </p:childTnLst>
                                </p:cTn>
                              </p:par>
                              <p:par>
                                <p:cTn id="69" presetID="10" presetClass="exit" presetSubtype="0" fill="hold" nodeType="withEffect">
                                  <p:stCondLst>
                                    <p:cond delay="2500"/>
                                  </p:stCondLst>
                                  <p:childTnLst>
                                    <p:animEffect transition="out" filter="fade">
                                      <p:cBhvr>
                                        <p:cTn id="70" dur="500"/>
                                        <p:tgtEl>
                                          <p:spTgt spid="7"/>
                                        </p:tgtEl>
                                      </p:cBhvr>
                                    </p:animEffect>
                                    <p:set>
                                      <p:cBhvr>
                                        <p:cTn id="71" dur="1" fill="hold">
                                          <p:stCondLst>
                                            <p:cond delay="499"/>
                                          </p:stCondLst>
                                        </p:cTn>
                                        <p:tgtEl>
                                          <p:spTgt spid="7"/>
                                        </p:tgtEl>
                                        <p:attrNameLst>
                                          <p:attrName>style.visibility</p:attrName>
                                        </p:attrNameLst>
                                      </p:cBhvr>
                                      <p:to>
                                        <p:strVal val="hidden"/>
                                      </p:to>
                                    </p:set>
                                  </p:childTnLst>
                                </p:cTn>
                              </p:par>
                              <p:par>
                                <p:cTn id="72" presetID="10" presetClass="exit" presetSubtype="0" fill="hold" nodeType="withEffect">
                                  <p:stCondLst>
                                    <p:cond delay="2500"/>
                                  </p:stCondLst>
                                  <p:childTnLst>
                                    <p:animEffect transition="out" filter="fade">
                                      <p:cBhvr>
                                        <p:cTn id="73" dur="500"/>
                                        <p:tgtEl>
                                          <p:spTgt spid="9"/>
                                        </p:tgtEl>
                                      </p:cBhvr>
                                    </p:animEffect>
                                    <p:set>
                                      <p:cBhvr>
                                        <p:cTn id="74" dur="1" fill="hold">
                                          <p:stCondLst>
                                            <p:cond delay="499"/>
                                          </p:stCondLst>
                                        </p:cTn>
                                        <p:tgtEl>
                                          <p:spTgt spid="9"/>
                                        </p:tgtEl>
                                        <p:attrNameLst>
                                          <p:attrName>style.visibility</p:attrName>
                                        </p:attrNameLst>
                                      </p:cBhvr>
                                      <p:to>
                                        <p:strVal val="hidden"/>
                                      </p:to>
                                    </p:set>
                                  </p:childTnLst>
                                </p:cTn>
                              </p:par>
                              <p:par>
                                <p:cTn id="75" presetID="10" presetClass="exit" presetSubtype="0" fill="hold" nodeType="withEffect">
                                  <p:stCondLst>
                                    <p:cond delay="2500"/>
                                  </p:stCondLst>
                                  <p:childTnLst>
                                    <p:animEffect transition="out" filter="fade">
                                      <p:cBhvr>
                                        <p:cTn id="76" dur="500"/>
                                        <p:tgtEl>
                                          <p:spTgt spid="5"/>
                                        </p:tgtEl>
                                      </p:cBhvr>
                                    </p:animEffect>
                                    <p:set>
                                      <p:cBhvr>
                                        <p:cTn id="77" dur="1" fill="hold">
                                          <p:stCondLst>
                                            <p:cond delay="499"/>
                                          </p:stCondLst>
                                        </p:cTn>
                                        <p:tgtEl>
                                          <p:spTgt spid="5"/>
                                        </p:tgtEl>
                                        <p:attrNameLst>
                                          <p:attrName>style.visibility</p:attrName>
                                        </p:attrNameLst>
                                      </p:cBhvr>
                                      <p:to>
                                        <p:strVal val="hidden"/>
                                      </p:to>
                                    </p:set>
                                  </p:childTnLst>
                                </p:cTn>
                              </p:par>
                              <p:par>
                                <p:cTn id="78" presetID="10" presetClass="exit" presetSubtype="0" fill="hold" nodeType="withEffect">
                                  <p:stCondLst>
                                    <p:cond delay="2500"/>
                                  </p:stCondLst>
                                  <p:childTnLst>
                                    <p:animEffect transition="out" filter="fade">
                                      <p:cBhvr>
                                        <p:cTn id="79" dur="500"/>
                                        <p:tgtEl>
                                          <p:spTgt spid="12"/>
                                        </p:tgtEl>
                                      </p:cBhvr>
                                    </p:animEffect>
                                    <p:set>
                                      <p:cBhvr>
                                        <p:cTn id="80" dur="1" fill="hold">
                                          <p:stCondLst>
                                            <p:cond delay="499"/>
                                          </p:stCondLst>
                                        </p:cTn>
                                        <p:tgtEl>
                                          <p:spTgt spid="12"/>
                                        </p:tgtEl>
                                        <p:attrNameLst>
                                          <p:attrName>style.visibility</p:attrName>
                                        </p:attrNameLst>
                                      </p:cBhvr>
                                      <p:to>
                                        <p:strVal val="hidden"/>
                                      </p:to>
                                    </p:set>
                                  </p:childTnLst>
                                </p:cTn>
                              </p:par>
                              <p:par>
                                <p:cTn id="81" presetID="10" presetClass="exit" presetSubtype="0" fill="hold" nodeType="withEffect">
                                  <p:stCondLst>
                                    <p:cond delay="2500"/>
                                  </p:stCondLst>
                                  <p:childTnLst>
                                    <p:animEffect transition="out" filter="fade">
                                      <p:cBhvr>
                                        <p:cTn id="82" dur="500"/>
                                        <p:tgtEl>
                                          <p:spTgt spid="14"/>
                                        </p:tgtEl>
                                      </p:cBhvr>
                                    </p:animEffect>
                                    <p:set>
                                      <p:cBhvr>
                                        <p:cTn id="83" dur="1" fill="hold">
                                          <p:stCondLst>
                                            <p:cond delay="499"/>
                                          </p:stCondLst>
                                        </p:cTn>
                                        <p:tgtEl>
                                          <p:spTgt spid="14"/>
                                        </p:tgtEl>
                                        <p:attrNameLst>
                                          <p:attrName>style.visibility</p:attrName>
                                        </p:attrNameLst>
                                      </p:cBhvr>
                                      <p:to>
                                        <p:strVal val="hidden"/>
                                      </p:to>
                                    </p:set>
                                  </p:childTnLst>
                                </p:cTn>
                              </p:par>
                              <p:par>
                                <p:cTn id="84" presetID="10" presetClass="exit" presetSubtype="0" fill="hold" nodeType="withEffect">
                                  <p:stCondLst>
                                    <p:cond delay="2500"/>
                                  </p:stCondLst>
                                  <p:childTnLst>
                                    <p:animEffect transition="out" filter="fade">
                                      <p:cBhvr>
                                        <p:cTn id="85" dur="500"/>
                                        <p:tgtEl>
                                          <p:spTgt spid="6"/>
                                        </p:tgtEl>
                                      </p:cBhvr>
                                    </p:animEffect>
                                    <p:set>
                                      <p:cBhvr>
                                        <p:cTn id="86" dur="1" fill="hold">
                                          <p:stCondLst>
                                            <p:cond delay="499"/>
                                          </p:stCondLst>
                                        </p:cTn>
                                        <p:tgtEl>
                                          <p:spTgt spid="6"/>
                                        </p:tgtEl>
                                        <p:attrNameLst>
                                          <p:attrName>style.visibility</p:attrName>
                                        </p:attrNameLst>
                                      </p:cBhvr>
                                      <p:to>
                                        <p:strVal val="hidden"/>
                                      </p:to>
                                    </p:set>
                                  </p:childTnLst>
                                </p:cTn>
                              </p:par>
                              <p:par>
                                <p:cTn id="87" presetID="10" presetClass="exit" presetSubtype="0" fill="hold" nodeType="withEffect">
                                  <p:stCondLst>
                                    <p:cond delay="2500"/>
                                  </p:stCondLst>
                                  <p:childTnLst>
                                    <p:animEffect transition="out" filter="fade">
                                      <p:cBhvr>
                                        <p:cTn id="88" dur="500"/>
                                        <p:tgtEl>
                                          <p:spTgt spid="4"/>
                                        </p:tgtEl>
                                      </p:cBhvr>
                                    </p:animEffect>
                                    <p:set>
                                      <p:cBhvr>
                                        <p:cTn id="89" dur="1" fill="hold">
                                          <p:stCondLst>
                                            <p:cond delay="499"/>
                                          </p:stCondLst>
                                        </p:cTn>
                                        <p:tgtEl>
                                          <p:spTgt spid="4"/>
                                        </p:tgtEl>
                                        <p:attrNameLst>
                                          <p:attrName>style.visibility</p:attrName>
                                        </p:attrNameLst>
                                      </p:cBhvr>
                                      <p:to>
                                        <p:strVal val="hidden"/>
                                      </p:to>
                                    </p:set>
                                  </p:childTnLst>
                                </p:cTn>
                              </p:par>
                              <p:par>
                                <p:cTn id="90" presetID="10" presetClass="exit" presetSubtype="0" fill="hold" nodeType="withEffect">
                                  <p:stCondLst>
                                    <p:cond delay="2500"/>
                                  </p:stCondLst>
                                  <p:childTnLst>
                                    <p:animEffect transition="out" filter="fade">
                                      <p:cBhvr>
                                        <p:cTn id="91" dur="500"/>
                                        <p:tgtEl>
                                          <p:spTgt spid="8"/>
                                        </p:tgtEl>
                                      </p:cBhvr>
                                    </p:animEffect>
                                    <p:set>
                                      <p:cBhvr>
                                        <p:cTn id="92" dur="1" fill="hold">
                                          <p:stCondLst>
                                            <p:cond delay="499"/>
                                          </p:stCondLst>
                                        </p:cTn>
                                        <p:tgtEl>
                                          <p:spTgt spid="8"/>
                                        </p:tgtEl>
                                        <p:attrNameLst>
                                          <p:attrName>style.visibility</p:attrName>
                                        </p:attrNameLst>
                                      </p:cBhvr>
                                      <p:to>
                                        <p:strVal val="hidden"/>
                                      </p:to>
                                    </p:set>
                                  </p:childTnLst>
                                </p:cTn>
                              </p:par>
                              <p:par>
                                <p:cTn id="93" presetID="10" presetClass="entr" presetSubtype="0" fill="hold" nodeType="withEffect">
                                  <p:stCondLst>
                                    <p:cond delay="0"/>
                                  </p:stCondLst>
                                  <p:childTnLst>
                                    <p:set>
                                      <p:cBhvr>
                                        <p:cTn id="94" dur="1" fill="hold">
                                          <p:stCondLst>
                                            <p:cond delay="0"/>
                                          </p:stCondLst>
                                        </p:cTn>
                                        <p:tgtEl>
                                          <p:spTgt spid="15"/>
                                        </p:tgtEl>
                                        <p:attrNameLst>
                                          <p:attrName>style.visibility</p:attrName>
                                        </p:attrNameLst>
                                      </p:cBhvr>
                                      <p:to>
                                        <p:strVal val="visible"/>
                                      </p:to>
                                    </p:set>
                                    <p:animEffect transition="in" filter="fade">
                                      <p:cBhvr>
                                        <p:cTn id="95" dur="100"/>
                                        <p:tgtEl>
                                          <p:spTgt spid="15"/>
                                        </p:tgtEl>
                                      </p:cBhvr>
                                    </p:animEffect>
                                  </p:childTnLst>
                                </p:cTn>
                              </p:par>
                              <p:par>
                                <p:cTn id="96" presetID="10" presetClass="entr" presetSubtype="0" fill="hold" nodeType="withEffect">
                                  <p:stCondLst>
                                    <p:cond delay="600"/>
                                  </p:stCondLst>
                                  <p:childTnLst>
                                    <p:set>
                                      <p:cBhvr>
                                        <p:cTn id="97" dur="1" fill="hold">
                                          <p:stCondLst>
                                            <p:cond delay="0"/>
                                          </p:stCondLst>
                                        </p:cTn>
                                        <p:tgtEl>
                                          <p:spTgt spid="16"/>
                                        </p:tgtEl>
                                        <p:attrNameLst>
                                          <p:attrName>style.visibility</p:attrName>
                                        </p:attrNameLst>
                                      </p:cBhvr>
                                      <p:to>
                                        <p:strVal val="visible"/>
                                      </p:to>
                                    </p:set>
                                    <p:animEffect transition="in" filter="fade">
                                      <p:cBhvr>
                                        <p:cTn id="98" dur="100"/>
                                        <p:tgtEl>
                                          <p:spTgt spid="16"/>
                                        </p:tgtEl>
                                      </p:cBhvr>
                                    </p:animEffect>
                                  </p:childTnLst>
                                </p:cTn>
                              </p:par>
                              <p:par>
                                <p:cTn id="99" presetID="10" presetClass="entr" presetSubtype="0" fill="hold" nodeType="withEffect">
                                  <p:stCondLst>
                                    <p:cond delay="200"/>
                                  </p:stCondLst>
                                  <p:childTnLst>
                                    <p:set>
                                      <p:cBhvr>
                                        <p:cTn id="100" dur="1" fill="hold">
                                          <p:stCondLst>
                                            <p:cond delay="0"/>
                                          </p:stCondLst>
                                        </p:cTn>
                                        <p:tgtEl>
                                          <p:spTgt spid="17"/>
                                        </p:tgtEl>
                                        <p:attrNameLst>
                                          <p:attrName>style.visibility</p:attrName>
                                        </p:attrNameLst>
                                      </p:cBhvr>
                                      <p:to>
                                        <p:strVal val="visible"/>
                                      </p:to>
                                    </p:set>
                                    <p:animEffect transition="in" filter="fade">
                                      <p:cBhvr>
                                        <p:cTn id="101" dur="100"/>
                                        <p:tgtEl>
                                          <p:spTgt spid="17"/>
                                        </p:tgtEl>
                                      </p:cBhvr>
                                    </p:animEffect>
                                  </p:childTnLst>
                                </p:cTn>
                              </p:par>
                              <p:par>
                                <p:cTn id="102" presetID="10" presetClass="entr" presetSubtype="0" fill="hold" nodeType="withEffect">
                                  <p:stCondLst>
                                    <p:cond delay="1800"/>
                                  </p:stCondLst>
                                  <p:childTnLst>
                                    <p:set>
                                      <p:cBhvr>
                                        <p:cTn id="103" dur="1" fill="hold">
                                          <p:stCondLst>
                                            <p:cond delay="0"/>
                                          </p:stCondLst>
                                        </p:cTn>
                                        <p:tgtEl>
                                          <p:spTgt spid="18"/>
                                        </p:tgtEl>
                                        <p:attrNameLst>
                                          <p:attrName>style.visibility</p:attrName>
                                        </p:attrNameLst>
                                      </p:cBhvr>
                                      <p:to>
                                        <p:strVal val="visible"/>
                                      </p:to>
                                    </p:set>
                                    <p:animEffect transition="in" filter="fade">
                                      <p:cBhvr>
                                        <p:cTn id="104" dur="100"/>
                                        <p:tgtEl>
                                          <p:spTgt spid="18"/>
                                        </p:tgtEl>
                                      </p:cBhvr>
                                    </p:animEffect>
                                  </p:childTnLst>
                                </p:cTn>
                              </p:par>
                              <p:par>
                                <p:cTn id="105" presetID="10" presetClass="entr" presetSubtype="0" fill="hold" nodeType="withEffect">
                                  <p:stCondLst>
                                    <p:cond delay="2200"/>
                                  </p:stCondLst>
                                  <p:childTnLst>
                                    <p:set>
                                      <p:cBhvr>
                                        <p:cTn id="106" dur="1" fill="hold">
                                          <p:stCondLst>
                                            <p:cond delay="0"/>
                                          </p:stCondLst>
                                        </p:cTn>
                                        <p:tgtEl>
                                          <p:spTgt spid="19"/>
                                        </p:tgtEl>
                                        <p:attrNameLst>
                                          <p:attrName>style.visibility</p:attrName>
                                        </p:attrNameLst>
                                      </p:cBhvr>
                                      <p:to>
                                        <p:strVal val="visible"/>
                                      </p:to>
                                    </p:set>
                                    <p:animEffect transition="in" filter="fade">
                                      <p:cBhvr>
                                        <p:cTn id="107" dur="100"/>
                                        <p:tgtEl>
                                          <p:spTgt spid="19"/>
                                        </p:tgtEl>
                                      </p:cBhvr>
                                    </p:animEffect>
                                  </p:childTnLst>
                                </p:cTn>
                              </p:par>
                              <p:par>
                                <p:cTn id="108" presetID="53" presetClass="exit" presetSubtype="16" fill="hold" nodeType="withEffect">
                                  <p:stCondLst>
                                    <p:cond delay="100"/>
                                  </p:stCondLst>
                                  <p:childTnLst>
                                    <p:anim calcmode="lin" valueType="num">
                                      <p:cBhvr>
                                        <p:cTn id="109" dur="1000"/>
                                        <p:tgtEl>
                                          <p:spTgt spid="15"/>
                                        </p:tgtEl>
                                        <p:attrNameLst>
                                          <p:attrName>ppt_w</p:attrName>
                                        </p:attrNameLst>
                                      </p:cBhvr>
                                      <p:tavLst>
                                        <p:tav tm="0">
                                          <p:val>
                                            <p:strVal val="ppt_w"/>
                                          </p:val>
                                        </p:tav>
                                        <p:tav tm="100000">
                                          <p:val>
                                            <p:fltVal val="0"/>
                                          </p:val>
                                        </p:tav>
                                      </p:tavLst>
                                    </p:anim>
                                    <p:anim calcmode="lin" valueType="num">
                                      <p:cBhvr>
                                        <p:cTn id="110" dur="1000"/>
                                        <p:tgtEl>
                                          <p:spTgt spid="15"/>
                                        </p:tgtEl>
                                        <p:attrNameLst>
                                          <p:attrName>ppt_h</p:attrName>
                                        </p:attrNameLst>
                                      </p:cBhvr>
                                      <p:tavLst>
                                        <p:tav tm="0">
                                          <p:val>
                                            <p:strVal val="ppt_h"/>
                                          </p:val>
                                        </p:tav>
                                        <p:tav tm="100000">
                                          <p:val>
                                            <p:fltVal val="0"/>
                                          </p:val>
                                        </p:tav>
                                      </p:tavLst>
                                    </p:anim>
                                    <p:animEffect transition="out" filter="fade">
                                      <p:cBhvr>
                                        <p:cTn id="111" dur="1000"/>
                                        <p:tgtEl>
                                          <p:spTgt spid="15"/>
                                        </p:tgtEl>
                                      </p:cBhvr>
                                    </p:animEffect>
                                    <p:set>
                                      <p:cBhvr>
                                        <p:cTn id="112" dur="1" fill="hold">
                                          <p:stCondLst>
                                            <p:cond delay="999"/>
                                          </p:stCondLst>
                                        </p:cTn>
                                        <p:tgtEl>
                                          <p:spTgt spid="15"/>
                                        </p:tgtEl>
                                        <p:attrNameLst>
                                          <p:attrName>style.visibility</p:attrName>
                                        </p:attrNameLst>
                                      </p:cBhvr>
                                      <p:to>
                                        <p:strVal val="hidden"/>
                                      </p:to>
                                    </p:set>
                                  </p:childTnLst>
                                </p:cTn>
                              </p:par>
                              <p:par>
                                <p:cTn id="113" presetID="53" presetClass="exit" presetSubtype="16" fill="hold" nodeType="withEffect">
                                  <p:stCondLst>
                                    <p:cond delay="700"/>
                                  </p:stCondLst>
                                  <p:childTnLst>
                                    <p:anim calcmode="lin" valueType="num">
                                      <p:cBhvr>
                                        <p:cTn id="114" dur="500"/>
                                        <p:tgtEl>
                                          <p:spTgt spid="16"/>
                                        </p:tgtEl>
                                        <p:attrNameLst>
                                          <p:attrName>ppt_w</p:attrName>
                                        </p:attrNameLst>
                                      </p:cBhvr>
                                      <p:tavLst>
                                        <p:tav tm="0">
                                          <p:val>
                                            <p:strVal val="ppt_w"/>
                                          </p:val>
                                        </p:tav>
                                        <p:tav tm="100000">
                                          <p:val>
                                            <p:fltVal val="0"/>
                                          </p:val>
                                        </p:tav>
                                      </p:tavLst>
                                    </p:anim>
                                    <p:anim calcmode="lin" valueType="num">
                                      <p:cBhvr>
                                        <p:cTn id="115" dur="500"/>
                                        <p:tgtEl>
                                          <p:spTgt spid="16"/>
                                        </p:tgtEl>
                                        <p:attrNameLst>
                                          <p:attrName>ppt_h</p:attrName>
                                        </p:attrNameLst>
                                      </p:cBhvr>
                                      <p:tavLst>
                                        <p:tav tm="0">
                                          <p:val>
                                            <p:strVal val="ppt_h"/>
                                          </p:val>
                                        </p:tav>
                                        <p:tav tm="100000">
                                          <p:val>
                                            <p:fltVal val="0"/>
                                          </p:val>
                                        </p:tav>
                                      </p:tavLst>
                                    </p:anim>
                                    <p:animEffect transition="out" filter="fade">
                                      <p:cBhvr>
                                        <p:cTn id="116" dur="500"/>
                                        <p:tgtEl>
                                          <p:spTgt spid="16"/>
                                        </p:tgtEl>
                                      </p:cBhvr>
                                    </p:animEffect>
                                    <p:set>
                                      <p:cBhvr>
                                        <p:cTn id="117" dur="1" fill="hold">
                                          <p:stCondLst>
                                            <p:cond delay="499"/>
                                          </p:stCondLst>
                                        </p:cTn>
                                        <p:tgtEl>
                                          <p:spTgt spid="16"/>
                                        </p:tgtEl>
                                        <p:attrNameLst>
                                          <p:attrName>style.visibility</p:attrName>
                                        </p:attrNameLst>
                                      </p:cBhvr>
                                      <p:to>
                                        <p:strVal val="hidden"/>
                                      </p:to>
                                    </p:set>
                                  </p:childTnLst>
                                </p:cTn>
                              </p:par>
                              <p:par>
                                <p:cTn id="118" presetID="53" presetClass="exit" presetSubtype="16" fill="hold" nodeType="withEffect">
                                  <p:stCondLst>
                                    <p:cond delay="300"/>
                                  </p:stCondLst>
                                  <p:childTnLst>
                                    <p:anim calcmode="lin" valueType="num">
                                      <p:cBhvr>
                                        <p:cTn id="119" dur="500"/>
                                        <p:tgtEl>
                                          <p:spTgt spid="17"/>
                                        </p:tgtEl>
                                        <p:attrNameLst>
                                          <p:attrName>ppt_w</p:attrName>
                                        </p:attrNameLst>
                                      </p:cBhvr>
                                      <p:tavLst>
                                        <p:tav tm="0">
                                          <p:val>
                                            <p:strVal val="ppt_w"/>
                                          </p:val>
                                        </p:tav>
                                        <p:tav tm="100000">
                                          <p:val>
                                            <p:fltVal val="0"/>
                                          </p:val>
                                        </p:tav>
                                      </p:tavLst>
                                    </p:anim>
                                    <p:anim calcmode="lin" valueType="num">
                                      <p:cBhvr>
                                        <p:cTn id="120" dur="500"/>
                                        <p:tgtEl>
                                          <p:spTgt spid="17"/>
                                        </p:tgtEl>
                                        <p:attrNameLst>
                                          <p:attrName>ppt_h</p:attrName>
                                        </p:attrNameLst>
                                      </p:cBhvr>
                                      <p:tavLst>
                                        <p:tav tm="0">
                                          <p:val>
                                            <p:strVal val="ppt_h"/>
                                          </p:val>
                                        </p:tav>
                                        <p:tav tm="100000">
                                          <p:val>
                                            <p:fltVal val="0"/>
                                          </p:val>
                                        </p:tav>
                                      </p:tavLst>
                                    </p:anim>
                                    <p:animEffect transition="out" filter="fade">
                                      <p:cBhvr>
                                        <p:cTn id="121" dur="500"/>
                                        <p:tgtEl>
                                          <p:spTgt spid="17"/>
                                        </p:tgtEl>
                                      </p:cBhvr>
                                    </p:animEffect>
                                    <p:set>
                                      <p:cBhvr>
                                        <p:cTn id="122" dur="1" fill="hold">
                                          <p:stCondLst>
                                            <p:cond delay="499"/>
                                          </p:stCondLst>
                                        </p:cTn>
                                        <p:tgtEl>
                                          <p:spTgt spid="17"/>
                                        </p:tgtEl>
                                        <p:attrNameLst>
                                          <p:attrName>style.visibility</p:attrName>
                                        </p:attrNameLst>
                                      </p:cBhvr>
                                      <p:to>
                                        <p:strVal val="hidden"/>
                                      </p:to>
                                    </p:set>
                                  </p:childTnLst>
                                </p:cTn>
                              </p:par>
                              <p:par>
                                <p:cTn id="123" presetID="53" presetClass="exit" presetSubtype="16" fill="hold" nodeType="withEffect">
                                  <p:stCondLst>
                                    <p:cond delay="1900"/>
                                  </p:stCondLst>
                                  <p:childTnLst>
                                    <p:anim calcmode="lin" valueType="num">
                                      <p:cBhvr>
                                        <p:cTn id="124" dur="500"/>
                                        <p:tgtEl>
                                          <p:spTgt spid="18"/>
                                        </p:tgtEl>
                                        <p:attrNameLst>
                                          <p:attrName>ppt_w</p:attrName>
                                        </p:attrNameLst>
                                      </p:cBhvr>
                                      <p:tavLst>
                                        <p:tav tm="0">
                                          <p:val>
                                            <p:strVal val="ppt_w"/>
                                          </p:val>
                                        </p:tav>
                                        <p:tav tm="100000">
                                          <p:val>
                                            <p:fltVal val="0"/>
                                          </p:val>
                                        </p:tav>
                                      </p:tavLst>
                                    </p:anim>
                                    <p:anim calcmode="lin" valueType="num">
                                      <p:cBhvr>
                                        <p:cTn id="125" dur="500"/>
                                        <p:tgtEl>
                                          <p:spTgt spid="18"/>
                                        </p:tgtEl>
                                        <p:attrNameLst>
                                          <p:attrName>ppt_h</p:attrName>
                                        </p:attrNameLst>
                                      </p:cBhvr>
                                      <p:tavLst>
                                        <p:tav tm="0">
                                          <p:val>
                                            <p:strVal val="ppt_h"/>
                                          </p:val>
                                        </p:tav>
                                        <p:tav tm="100000">
                                          <p:val>
                                            <p:fltVal val="0"/>
                                          </p:val>
                                        </p:tav>
                                      </p:tavLst>
                                    </p:anim>
                                    <p:animEffect transition="out" filter="fade">
                                      <p:cBhvr>
                                        <p:cTn id="126" dur="500"/>
                                        <p:tgtEl>
                                          <p:spTgt spid="18"/>
                                        </p:tgtEl>
                                      </p:cBhvr>
                                    </p:animEffect>
                                    <p:set>
                                      <p:cBhvr>
                                        <p:cTn id="127" dur="1" fill="hold">
                                          <p:stCondLst>
                                            <p:cond delay="499"/>
                                          </p:stCondLst>
                                        </p:cTn>
                                        <p:tgtEl>
                                          <p:spTgt spid="18"/>
                                        </p:tgtEl>
                                        <p:attrNameLst>
                                          <p:attrName>style.visibility</p:attrName>
                                        </p:attrNameLst>
                                      </p:cBhvr>
                                      <p:to>
                                        <p:strVal val="hidden"/>
                                      </p:to>
                                    </p:set>
                                  </p:childTnLst>
                                </p:cTn>
                              </p:par>
                              <p:par>
                                <p:cTn id="128" presetID="53" presetClass="exit" presetSubtype="16" fill="hold" nodeType="withEffect">
                                  <p:stCondLst>
                                    <p:cond delay="2300"/>
                                  </p:stCondLst>
                                  <p:childTnLst>
                                    <p:anim calcmode="lin" valueType="num">
                                      <p:cBhvr>
                                        <p:cTn id="129" dur="500"/>
                                        <p:tgtEl>
                                          <p:spTgt spid="19"/>
                                        </p:tgtEl>
                                        <p:attrNameLst>
                                          <p:attrName>ppt_w</p:attrName>
                                        </p:attrNameLst>
                                      </p:cBhvr>
                                      <p:tavLst>
                                        <p:tav tm="0">
                                          <p:val>
                                            <p:strVal val="ppt_w"/>
                                          </p:val>
                                        </p:tav>
                                        <p:tav tm="100000">
                                          <p:val>
                                            <p:fltVal val="0"/>
                                          </p:val>
                                        </p:tav>
                                      </p:tavLst>
                                    </p:anim>
                                    <p:anim calcmode="lin" valueType="num">
                                      <p:cBhvr>
                                        <p:cTn id="130" dur="500"/>
                                        <p:tgtEl>
                                          <p:spTgt spid="19"/>
                                        </p:tgtEl>
                                        <p:attrNameLst>
                                          <p:attrName>ppt_h</p:attrName>
                                        </p:attrNameLst>
                                      </p:cBhvr>
                                      <p:tavLst>
                                        <p:tav tm="0">
                                          <p:val>
                                            <p:strVal val="ppt_h"/>
                                          </p:val>
                                        </p:tav>
                                        <p:tav tm="100000">
                                          <p:val>
                                            <p:fltVal val="0"/>
                                          </p:val>
                                        </p:tav>
                                      </p:tavLst>
                                    </p:anim>
                                    <p:animEffect transition="out" filter="fade">
                                      <p:cBhvr>
                                        <p:cTn id="131" dur="500"/>
                                        <p:tgtEl>
                                          <p:spTgt spid="19"/>
                                        </p:tgtEl>
                                      </p:cBhvr>
                                    </p:animEffect>
                                    <p:set>
                                      <p:cBhvr>
                                        <p:cTn id="132"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2" name="矩形 11"/>
          <p:cNvSpPr/>
          <p:nvPr userDrawn="1"/>
        </p:nvSpPr>
        <p:spPr>
          <a:xfrm>
            <a:off x="6170389" y="134946"/>
            <a:ext cx="775136" cy="246221"/>
          </a:xfrm>
          <a:prstGeom prst="rect">
            <a:avLst/>
          </a:prstGeom>
        </p:spPr>
        <p:txBody>
          <a:bodyPr wrap="square">
            <a:spAutoFit/>
          </a:bodyPr>
          <a:lstStyle/>
          <a:p>
            <a:pPr fontAlgn="auto">
              <a:spcBef>
                <a:spcPts val="0"/>
              </a:spcBef>
              <a:spcAft>
                <a:spcPts val="0"/>
              </a:spcAft>
              <a:buFontTx/>
              <a:buNone/>
            </a:pP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p>
          <a:p>
            <a:pPr fontAlgn="auto">
              <a:spcBef>
                <a:spcPts val="0"/>
              </a:spcBef>
              <a:spcAft>
                <a:spcPts val="0"/>
              </a:spcAft>
              <a:buFontTx/>
              <a:buNone/>
            </a:pPr>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p>
          <a:p>
            <a:pPr fontAlgn="auto">
              <a:spcBef>
                <a:spcPts val="0"/>
              </a:spcBef>
              <a:spcAft>
                <a:spcPts val="0"/>
              </a:spcAft>
              <a:buFontTx/>
              <a:buNone/>
            </a:pP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p>
          <a:p>
            <a:pPr fontAlgn="auto">
              <a:spcBef>
                <a:spcPts val="0"/>
              </a:spcBef>
              <a:spcAft>
                <a:spcPts val="0"/>
              </a:spcAft>
              <a:buFontTx/>
              <a:buNone/>
            </a:pPr>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p>
          <a:p>
            <a:pPr fontAlgn="auto">
              <a:spcBef>
                <a:spcPts val="0"/>
              </a:spcBef>
              <a:spcAft>
                <a:spcPts val="0"/>
              </a:spcAft>
              <a:buFontTx/>
              <a:buNone/>
            </a:pPr>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p>
          <a:p>
            <a:pPr fontAlgn="auto">
              <a:spcBef>
                <a:spcPts val="0"/>
              </a:spcBef>
              <a:spcAft>
                <a:spcPts val="0"/>
              </a:spcAft>
              <a:buFontTx/>
              <a:buNone/>
            </a:pPr>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p>
          <a:p>
            <a:pPr fontAlgn="auto">
              <a:spcBef>
                <a:spcPts val="0"/>
              </a:spcBef>
              <a:spcAft>
                <a:spcPts val="0"/>
              </a:spcAft>
              <a:buFontTx/>
              <a:buNone/>
            </a:pPr>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p>
          <a:p>
            <a:pPr fontAlgn="auto">
              <a:spcBef>
                <a:spcPts val="0"/>
              </a:spcBef>
              <a:spcAft>
                <a:spcPts val="0"/>
              </a:spcAft>
              <a:buFontTx/>
              <a:buNone/>
            </a:pPr>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p>
          <a:p>
            <a:pPr fontAlgn="auto">
              <a:spcBef>
                <a:spcPts val="0"/>
              </a:spcBef>
              <a:spcAft>
                <a:spcPts val="0"/>
              </a:spcAft>
              <a:buFontTx/>
              <a:buNone/>
            </a:pPr>
            <a:r>
              <a:rPr lang="zh-CN" altLang="en-US" sz="100" dirty="0">
                <a:solidFill>
                  <a:prstClr val="white"/>
                </a:solidFill>
                <a:latin typeface="Calibri" panose="020F0502020204030204"/>
                <a:ea typeface="宋体" panose="02010600030101010101" pitchFamily="2" charset="-122"/>
              </a:rPr>
              <a:t>字体下载：</a:t>
            </a:r>
            <a:r>
              <a:rPr lang="en-US" altLang="zh-CN" sz="100" dirty="0">
                <a:solidFill>
                  <a:prstClr val="white"/>
                </a:solidFill>
                <a:latin typeface="Calibri" panose="020F0502020204030204"/>
                <a:ea typeface="宋体" panose="02010600030101010101" pitchFamily="2" charset="-122"/>
              </a:rPr>
              <a:t>www.1ppt.com/ziti/</a:t>
            </a:r>
          </a:p>
          <a:p>
            <a:pPr fontAlgn="auto">
              <a:spcBef>
                <a:spcPts val="0"/>
              </a:spcBef>
              <a:spcAft>
                <a:spcPts val="0"/>
              </a:spcAft>
              <a:buFontTx/>
              <a:buNone/>
            </a:pPr>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sp>
        <p:nvSpPr>
          <p:cNvPr id="2" name="标题 1"/>
          <p:cNvSpPr>
            <a:spLocks noGrp="1"/>
          </p:cNvSpPr>
          <p:nvPr>
            <p:ph type="title"/>
          </p:nvPr>
        </p:nvSpPr>
        <p:spPr>
          <a:xfrm>
            <a:off x="825625" y="908051"/>
            <a:ext cx="10601349" cy="635000"/>
          </a:xfrm>
        </p:spPr>
        <p:txBody>
          <a:bodyPr/>
          <a:lstStyle>
            <a:lvl1pPr>
              <a:defRPr>
                <a:solidFill>
                  <a:schemeClr val="accent1"/>
                </a:solidFill>
              </a:defRPr>
            </a:lvl1pPr>
          </a:lstStyle>
          <a:p>
            <a:r>
              <a:rPr lang="zh-CN" altLang="en-US"/>
              <a:t>单击此处编辑母版标题样式</a:t>
            </a:r>
          </a:p>
        </p:txBody>
      </p:sp>
      <p:sp>
        <p:nvSpPr>
          <p:cNvPr id="3" name="内容占位符 2"/>
          <p:cNvSpPr>
            <a:spLocks noGrp="1"/>
          </p:cNvSpPr>
          <p:nvPr>
            <p:ph idx="1"/>
          </p:nvPr>
        </p:nvSpPr>
        <p:spPr>
          <a:xfrm>
            <a:off x="825625" y="1600201"/>
            <a:ext cx="10601349" cy="4525963"/>
          </a:xfrm>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Freeform 5"/>
          <p:cNvSpPr/>
          <p:nvPr userDrawn="1"/>
        </p:nvSpPr>
        <p:spPr bwMode="auto">
          <a:xfrm>
            <a:off x="63836" y="73173"/>
            <a:ext cx="1227153" cy="486467"/>
          </a:xfrm>
          <a:custGeom>
            <a:avLst/>
            <a:gdLst>
              <a:gd name="T0" fmla="*/ 0 w 1600"/>
              <a:gd name="T1" fmla="*/ 0 h 617"/>
              <a:gd name="T2" fmla="*/ 1429 w 1600"/>
              <a:gd name="T3" fmla="*/ 0 h 617"/>
              <a:gd name="T4" fmla="*/ 1600 w 1600"/>
              <a:gd name="T5" fmla="*/ 308 h 617"/>
              <a:gd name="T6" fmla="*/ 1429 w 1600"/>
              <a:gd name="T7" fmla="*/ 617 h 617"/>
              <a:gd name="T8" fmla="*/ 0 w 1600"/>
              <a:gd name="T9" fmla="*/ 617 h 617"/>
              <a:gd name="T10" fmla="*/ 0 w 1600"/>
              <a:gd name="T11" fmla="*/ 0 h 617"/>
            </a:gdLst>
            <a:ahLst/>
            <a:cxnLst>
              <a:cxn ang="0">
                <a:pos x="T0" y="T1"/>
              </a:cxn>
              <a:cxn ang="0">
                <a:pos x="T2" y="T3"/>
              </a:cxn>
              <a:cxn ang="0">
                <a:pos x="T4" y="T5"/>
              </a:cxn>
              <a:cxn ang="0">
                <a:pos x="T6" y="T7"/>
              </a:cxn>
              <a:cxn ang="0">
                <a:pos x="T8" y="T9"/>
              </a:cxn>
              <a:cxn ang="0">
                <a:pos x="T10" y="T11"/>
              </a:cxn>
            </a:cxnLst>
            <a:rect l="0" t="0" r="r" b="b"/>
            <a:pathLst>
              <a:path w="1600" h="617">
                <a:moveTo>
                  <a:pt x="0" y="0"/>
                </a:moveTo>
                <a:lnTo>
                  <a:pt x="1429" y="0"/>
                </a:lnTo>
                <a:lnTo>
                  <a:pt x="1600" y="308"/>
                </a:lnTo>
                <a:lnTo>
                  <a:pt x="1429" y="617"/>
                </a:lnTo>
                <a:lnTo>
                  <a:pt x="0" y="617"/>
                </a:lnTo>
                <a:lnTo>
                  <a:pt x="0" y="0"/>
                </a:lnTo>
                <a:close/>
              </a:path>
            </a:pathLst>
          </a:custGeom>
          <a:solidFill>
            <a:schemeClr val="tx1"/>
          </a:solidFill>
          <a:ln>
            <a:noFill/>
          </a:ln>
        </p:spPr>
        <p:txBody>
          <a:bodyPr vert="horz" wrap="square" lIns="91434" tIns="45717" rIns="91434" bIns="45717" numCol="1" anchor="t" anchorCtr="0" compatLnSpc="1"/>
          <a:lstStyle/>
          <a:p>
            <a:endParaRPr lang="zh-CN" altLang="en-US"/>
          </a:p>
        </p:txBody>
      </p:sp>
      <p:sp>
        <p:nvSpPr>
          <p:cNvPr id="9" name="Freeform 6"/>
          <p:cNvSpPr/>
          <p:nvPr userDrawn="1"/>
        </p:nvSpPr>
        <p:spPr bwMode="auto">
          <a:xfrm>
            <a:off x="1196835" y="73173"/>
            <a:ext cx="10215809" cy="486467"/>
          </a:xfrm>
          <a:custGeom>
            <a:avLst/>
            <a:gdLst>
              <a:gd name="T0" fmla="*/ 0 w 13327"/>
              <a:gd name="T1" fmla="*/ 0 h 617"/>
              <a:gd name="T2" fmla="*/ 13155 w 13327"/>
              <a:gd name="T3" fmla="*/ 0 h 617"/>
              <a:gd name="T4" fmla="*/ 13327 w 13327"/>
              <a:gd name="T5" fmla="*/ 308 h 617"/>
              <a:gd name="T6" fmla="*/ 13155 w 13327"/>
              <a:gd name="T7" fmla="*/ 617 h 617"/>
              <a:gd name="T8" fmla="*/ 0 w 13327"/>
              <a:gd name="T9" fmla="*/ 617 h 617"/>
              <a:gd name="T10" fmla="*/ 171 w 13327"/>
              <a:gd name="T11" fmla="*/ 308 h 617"/>
              <a:gd name="T12" fmla="*/ 0 w 13327"/>
              <a:gd name="T13" fmla="*/ 0 h 617"/>
            </a:gdLst>
            <a:ahLst/>
            <a:cxnLst>
              <a:cxn ang="0">
                <a:pos x="T0" y="T1"/>
              </a:cxn>
              <a:cxn ang="0">
                <a:pos x="T2" y="T3"/>
              </a:cxn>
              <a:cxn ang="0">
                <a:pos x="T4" y="T5"/>
              </a:cxn>
              <a:cxn ang="0">
                <a:pos x="T6" y="T7"/>
              </a:cxn>
              <a:cxn ang="0">
                <a:pos x="T8" y="T9"/>
              </a:cxn>
              <a:cxn ang="0">
                <a:pos x="T10" y="T11"/>
              </a:cxn>
              <a:cxn ang="0">
                <a:pos x="T12" y="T13"/>
              </a:cxn>
            </a:cxnLst>
            <a:rect l="0" t="0" r="r" b="b"/>
            <a:pathLst>
              <a:path w="13327" h="617">
                <a:moveTo>
                  <a:pt x="0" y="0"/>
                </a:moveTo>
                <a:lnTo>
                  <a:pt x="13155" y="0"/>
                </a:lnTo>
                <a:lnTo>
                  <a:pt x="13327" y="308"/>
                </a:lnTo>
                <a:lnTo>
                  <a:pt x="13155" y="617"/>
                </a:lnTo>
                <a:lnTo>
                  <a:pt x="0" y="617"/>
                </a:lnTo>
                <a:lnTo>
                  <a:pt x="171" y="308"/>
                </a:lnTo>
                <a:lnTo>
                  <a:pt x="0" y="0"/>
                </a:lnTo>
                <a:close/>
              </a:path>
            </a:pathLst>
          </a:custGeom>
          <a:solidFill>
            <a:schemeClr val="accent1"/>
          </a:solidFill>
          <a:ln>
            <a:noFill/>
          </a:ln>
        </p:spPr>
        <p:txBody>
          <a:bodyPr vert="horz" wrap="square" lIns="91434" tIns="45717" rIns="91434" bIns="45717" numCol="1" anchor="t" anchorCtr="0" compatLnSpc="1"/>
          <a:lstStyle/>
          <a:p>
            <a:endParaRPr lang="zh-CN" altLang="en-US"/>
          </a:p>
        </p:txBody>
      </p:sp>
      <p:sp>
        <p:nvSpPr>
          <p:cNvPr id="10" name="Freeform 7"/>
          <p:cNvSpPr/>
          <p:nvPr userDrawn="1"/>
        </p:nvSpPr>
        <p:spPr bwMode="auto">
          <a:xfrm>
            <a:off x="11320057" y="73173"/>
            <a:ext cx="812871" cy="486467"/>
          </a:xfrm>
          <a:custGeom>
            <a:avLst/>
            <a:gdLst>
              <a:gd name="T0" fmla="*/ 0 w 1060"/>
              <a:gd name="T1" fmla="*/ 0 h 617"/>
              <a:gd name="T2" fmla="*/ 1060 w 1060"/>
              <a:gd name="T3" fmla="*/ 0 h 617"/>
              <a:gd name="T4" fmla="*/ 1060 w 1060"/>
              <a:gd name="T5" fmla="*/ 617 h 617"/>
              <a:gd name="T6" fmla="*/ 0 w 1060"/>
              <a:gd name="T7" fmla="*/ 617 h 617"/>
              <a:gd name="T8" fmla="*/ 172 w 1060"/>
              <a:gd name="T9" fmla="*/ 308 h 617"/>
              <a:gd name="T10" fmla="*/ 0 w 1060"/>
              <a:gd name="T11" fmla="*/ 0 h 617"/>
            </a:gdLst>
            <a:ahLst/>
            <a:cxnLst>
              <a:cxn ang="0">
                <a:pos x="T0" y="T1"/>
              </a:cxn>
              <a:cxn ang="0">
                <a:pos x="T2" y="T3"/>
              </a:cxn>
              <a:cxn ang="0">
                <a:pos x="T4" y="T5"/>
              </a:cxn>
              <a:cxn ang="0">
                <a:pos x="T6" y="T7"/>
              </a:cxn>
              <a:cxn ang="0">
                <a:pos x="T8" y="T9"/>
              </a:cxn>
              <a:cxn ang="0">
                <a:pos x="T10" y="T11"/>
              </a:cxn>
            </a:cxnLst>
            <a:rect l="0" t="0" r="r" b="b"/>
            <a:pathLst>
              <a:path w="1060" h="617">
                <a:moveTo>
                  <a:pt x="0" y="0"/>
                </a:moveTo>
                <a:lnTo>
                  <a:pt x="1060" y="0"/>
                </a:lnTo>
                <a:lnTo>
                  <a:pt x="1060" y="617"/>
                </a:lnTo>
                <a:lnTo>
                  <a:pt x="0" y="617"/>
                </a:lnTo>
                <a:lnTo>
                  <a:pt x="172" y="308"/>
                </a:lnTo>
                <a:lnTo>
                  <a:pt x="0" y="0"/>
                </a:lnTo>
                <a:close/>
              </a:path>
            </a:pathLst>
          </a:custGeom>
          <a:solidFill>
            <a:schemeClr val="accent1"/>
          </a:solidFill>
          <a:ln>
            <a:noFill/>
          </a:ln>
        </p:spPr>
        <p:txBody>
          <a:bodyPr vert="horz" wrap="square" lIns="91434" tIns="45717" rIns="91434" bIns="45717" numCol="1" anchor="t" anchorCtr="0" compatLnSpc="1"/>
          <a:lstStyle/>
          <a:p>
            <a:endParaRPr lang="zh-CN" altLang="en-US"/>
          </a:p>
        </p:txBody>
      </p:sp>
      <p:sp>
        <p:nvSpPr>
          <p:cNvPr id="15" name="TextBox 14"/>
          <p:cNvSpPr txBox="1"/>
          <p:nvPr userDrawn="1"/>
        </p:nvSpPr>
        <p:spPr>
          <a:xfrm>
            <a:off x="11537052" y="116633"/>
            <a:ext cx="474797" cy="353937"/>
          </a:xfrm>
          <a:prstGeom prst="rect">
            <a:avLst/>
          </a:prstGeom>
          <a:noFill/>
        </p:spPr>
        <p:txBody>
          <a:bodyPr wrap="none" lIns="91434" tIns="45717" rIns="91434" bIns="45717" rtlCol="0">
            <a:spAutoFit/>
          </a:bodyPr>
          <a:lstStyle/>
          <a:p>
            <a:pPr algn="ctr"/>
            <a:fld id="{B879B013-EF15-44F9-9A4C-93BE492C244C}" type="slidenum">
              <a:rPr lang="zh-CN" altLang="en-US" sz="1700" smtClean="0">
                <a:solidFill>
                  <a:schemeClr val="accent2"/>
                </a:solidFill>
                <a:latin typeface="+mn-ea"/>
                <a:ea typeface="+mn-ea"/>
              </a:rPr>
              <a:t>‹#›</a:t>
            </a:fld>
            <a:endParaRPr lang="zh-CN" altLang="en-US" sz="1700" dirty="0">
              <a:solidFill>
                <a:schemeClr val="accent2"/>
              </a:solidFill>
              <a:latin typeface="+mn-ea"/>
              <a:ea typeface="+mn-ea"/>
            </a:endParaRPr>
          </a:p>
        </p:txBody>
      </p:sp>
    </p:spTree>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14:presetBounceEnd="33000">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14:bounceEnd="33000">
                                          <p:cBhvr additive="base">
                                            <p:cTn id="7" dur="300" fill="hold"/>
                                            <p:tgtEl>
                                              <p:spTgt spid="8"/>
                                            </p:tgtEl>
                                            <p:attrNameLst>
                                              <p:attrName>ppt_x</p:attrName>
                                            </p:attrNameLst>
                                          </p:cBhvr>
                                          <p:tavLst>
                                            <p:tav tm="0">
                                              <p:val>
                                                <p:strVal val="0-#ppt_w/2"/>
                                              </p:val>
                                            </p:tav>
                                            <p:tav tm="100000">
                                              <p:val>
                                                <p:strVal val="#ppt_x"/>
                                              </p:val>
                                            </p:tav>
                                          </p:tavLst>
                                        </p:anim>
                                        <p:anim calcmode="lin" valueType="num" p14:bounceEnd="33000">
                                          <p:cBhvr additive="base">
                                            <p:cTn id="8" dur="3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300"/>
                                            <p:tgtEl>
                                              <p:spTgt spid="9"/>
                                            </p:tgtEl>
                                          </p:cBhvr>
                                        </p:animEffect>
                                      </p:childTnLst>
                                    </p:cTn>
                                  </p:par>
                                </p:childTnLst>
                              </p:cTn>
                            </p:par>
                            <p:par>
                              <p:cTn id="13" fill="hold">
                                <p:stCondLst>
                                  <p:cond delay="1000"/>
                                </p:stCondLst>
                                <p:childTnLst>
                                  <p:par>
                                    <p:cTn id="14" presetID="2" presetClass="entr" presetSubtype="2" fill="hold" grpId="0" nodeType="afterEffect" p14:presetBounceEnd="33000">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14:bounceEnd="33000">
                                          <p:cBhvr additive="base">
                                            <p:cTn id="16" dur="300" fill="hold"/>
                                            <p:tgtEl>
                                              <p:spTgt spid="10"/>
                                            </p:tgtEl>
                                            <p:attrNameLst>
                                              <p:attrName>ppt_x</p:attrName>
                                            </p:attrNameLst>
                                          </p:cBhvr>
                                          <p:tavLst>
                                            <p:tav tm="0">
                                              <p:val>
                                                <p:strVal val="1+#ppt_w/2"/>
                                              </p:val>
                                            </p:tav>
                                            <p:tav tm="100000">
                                              <p:val>
                                                <p:strVal val="#ppt_x"/>
                                              </p:val>
                                            </p:tav>
                                          </p:tavLst>
                                        </p:anim>
                                        <p:anim calcmode="lin" valueType="num" p14:bounceEnd="33000">
                                          <p:cBhvr additive="base">
                                            <p:cTn id="17" dur="3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300" fill="hold"/>
                                            <p:tgtEl>
                                              <p:spTgt spid="8"/>
                                            </p:tgtEl>
                                            <p:attrNameLst>
                                              <p:attrName>ppt_x</p:attrName>
                                            </p:attrNameLst>
                                          </p:cBhvr>
                                          <p:tavLst>
                                            <p:tav tm="0">
                                              <p:val>
                                                <p:strVal val="0-#ppt_w/2"/>
                                              </p:val>
                                            </p:tav>
                                            <p:tav tm="100000">
                                              <p:val>
                                                <p:strVal val="#ppt_x"/>
                                              </p:val>
                                            </p:tav>
                                          </p:tavLst>
                                        </p:anim>
                                        <p:anim calcmode="lin" valueType="num">
                                          <p:cBhvr additive="base">
                                            <p:cTn id="8" dur="3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300"/>
                                            <p:tgtEl>
                                              <p:spTgt spid="9"/>
                                            </p:tgtEl>
                                          </p:cBhvr>
                                        </p:animEffect>
                                      </p:childTnLst>
                                    </p:cTn>
                                  </p:par>
                                </p:childTnLst>
                              </p:cTn>
                            </p:par>
                            <p:par>
                              <p:cTn id="13" fill="hold">
                                <p:stCondLst>
                                  <p:cond delay="1000"/>
                                </p:stCondLst>
                                <p:childTnLst>
                                  <p:par>
                                    <p:cTn id="14" presetID="2" presetClass="entr" presetSubtype="2"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300" fill="hold"/>
                                            <p:tgtEl>
                                              <p:spTgt spid="10"/>
                                            </p:tgtEl>
                                            <p:attrNameLst>
                                              <p:attrName>ppt_x</p:attrName>
                                            </p:attrNameLst>
                                          </p:cBhvr>
                                          <p:tavLst>
                                            <p:tav tm="0">
                                              <p:val>
                                                <p:strVal val="1+#ppt_w/2"/>
                                              </p:val>
                                            </p:tav>
                                            <p:tav tm="100000">
                                              <p:val>
                                                <p:strVal val="#ppt_x"/>
                                              </p:val>
                                            </p:tav>
                                          </p:tavLst>
                                        </p:anim>
                                        <p:anim calcmode="lin" valueType="num">
                                          <p:cBhvr additive="base">
                                            <p:cTn id="17" dur="3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63614" y="4406901"/>
            <a:ext cx="10366375" cy="1362075"/>
          </a:xfrm>
        </p:spPr>
        <p:txBody>
          <a:bodyPr anchor="t"/>
          <a:lstStyle>
            <a:lvl1pPr algn="l">
              <a:defRPr sz="4000" b="1" cap="all">
                <a:solidFill>
                  <a:srgbClr val="F8F8F8"/>
                </a:solidFill>
              </a:defRPr>
            </a:lvl1pPr>
          </a:lstStyle>
          <a:p>
            <a:r>
              <a:rPr lang="zh-CN" altLang="en-US"/>
              <a:t>单击此处编辑母版标题样式</a:t>
            </a:r>
          </a:p>
        </p:txBody>
      </p:sp>
      <p:sp>
        <p:nvSpPr>
          <p:cNvPr id="3" name="文本占位符 2"/>
          <p:cNvSpPr>
            <a:spLocks noGrp="1"/>
          </p:cNvSpPr>
          <p:nvPr>
            <p:ph type="body" idx="1"/>
          </p:nvPr>
        </p:nvSpPr>
        <p:spPr>
          <a:xfrm>
            <a:off x="963614" y="2906713"/>
            <a:ext cx="10366375" cy="1500187"/>
          </a:xfrm>
        </p:spPr>
        <p:txBody>
          <a:bodyPr anchor="b"/>
          <a:lstStyle>
            <a:lvl1pPr marL="0" indent="0">
              <a:buNone/>
              <a:defRPr sz="2000">
                <a:solidFill>
                  <a:srgbClr val="F8F8F8"/>
                </a:solidFill>
              </a:defRPr>
            </a:lvl1pPr>
            <a:lvl2pPr marL="457200" indent="0">
              <a:buNone/>
              <a:defRPr sz="1700"/>
            </a:lvl2pPr>
            <a:lvl3pPr marL="914400" indent="0">
              <a:buNone/>
              <a:defRPr sz="1600"/>
            </a:lvl3pPr>
            <a:lvl4pPr marL="1371600" indent="0">
              <a:buNone/>
              <a:defRPr sz="1300"/>
            </a:lvl4pPr>
            <a:lvl5pPr marL="1828800" indent="0">
              <a:buNone/>
              <a:defRPr sz="1300"/>
            </a:lvl5pPr>
            <a:lvl6pPr marL="2286000" indent="0">
              <a:buNone/>
              <a:defRPr sz="1300"/>
            </a:lvl6pPr>
            <a:lvl7pPr marL="2743200" indent="0">
              <a:buNone/>
              <a:defRPr sz="1300"/>
            </a:lvl7pPr>
            <a:lvl8pPr marL="3200400" indent="0">
              <a:buNone/>
              <a:defRPr sz="1300"/>
            </a:lvl8pPr>
            <a:lvl9pPr marL="3657600" indent="0">
              <a:buNone/>
              <a:defRPr sz="1300"/>
            </a:lvl9pPr>
          </a:lstStyle>
          <a:p>
            <a:pPr lvl="0"/>
            <a:r>
              <a:rPr lang="zh-CN" altLang="en-US"/>
              <a:t>单击此处编辑母版文本样式</a:t>
            </a:r>
          </a:p>
        </p:txBody>
      </p:sp>
    </p:spTree>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599" y="1600201"/>
            <a:ext cx="5411788" cy="4525963"/>
          </a:xfrm>
        </p:spPr>
        <p:txBody>
          <a:bodyPr/>
          <a:lstStyle>
            <a:lvl1pPr>
              <a:defRPr sz="2800"/>
            </a:lvl1pPr>
            <a:lvl2pPr>
              <a:defRPr sz="2400"/>
            </a:lvl2pPr>
            <a:lvl3pPr>
              <a:defRPr sz="2000"/>
            </a:lvl3pPr>
            <a:lvl4pPr>
              <a:defRPr sz="1700"/>
            </a:lvl4pPr>
            <a:lvl5pPr>
              <a:defRPr sz="1700"/>
            </a:lvl5pPr>
            <a:lvl6pPr>
              <a:defRPr sz="1700"/>
            </a:lvl6pPr>
            <a:lvl7pPr>
              <a:defRPr sz="1700"/>
            </a:lvl7pPr>
            <a:lvl8pPr>
              <a:defRPr sz="1700"/>
            </a:lvl8pPr>
            <a:lvl9pPr>
              <a:defRPr sz="17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3788" y="1600201"/>
            <a:ext cx="5413375" cy="4525963"/>
          </a:xfrm>
        </p:spPr>
        <p:txBody>
          <a:bodyPr/>
          <a:lstStyle>
            <a:lvl1pPr>
              <a:defRPr sz="2800"/>
            </a:lvl1pPr>
            <a:lvl2pPr>
              <a:defRPr sz="2400"/>
            </a:lvl2pPr>
            <a:lvl3pPr>
              <a:defRPr sz="2000"/>
            </a:lvl3pPr>
            <a:lvl4pPr>
              <a:defRPr sz="1700"/>
            </a:lvl4pPr>
            <a:lvl5pPr>
              <a:defRPr sz="1700"/>
            </a:lvl5pPr>
            <a:lvl6pPr>
              <a:defRPr sz="1700"/>
            </a:lvl6pPr>
            <a:lvl7pPr>
              <a:defRPr sz="1700"/>
            </a:lvl7pPr>
            <a:lvl8pPr>
              <a:defRPr sz="1700"/>
            </a:lvl8pPr>
            <a:lvl9pPr>
              <a:defRPr sz="17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5" name="图片 13" descr="泰迪logo无底色.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01940" y="6309320"/>
            <a:ext cx="918092" cy="242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1" y="274637"/>
            <a:ext cx="10977563"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1" y="1535113"/>
            <a:ext cx="5389563" cy="639763"/>
          </a:xfrm>
        </p:spPr>
        <p:txBody>
          <a:bodyPr anchor="b"/>
          <a:lstStyle>
            <a:lvl1pPr marL="0" indent="0">
              <a:buNone/>
              <a:defRPr sz="2400" b="1"/>
            </a:lvl1pPr>
            <a:lvl2pPr marL="457200" indent="0">
              <a:buNone/>
              <a:defRPr sz="2000" b="1"/>
            </a:lvl2pPr>
            <a:lvl3pPr marL="914400" indent="0">
              <a:buNone/>
              <a:defRPr sz="17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1" y="2174875"/>
            <a:ext cx="5389563" cy="3951288"/>
          </a:xfrm>
        </p:spPr>
        <p:txBody>
          <a:bodyPr/>
          <a:lstStyle>
            <a:lvl1pPr>
              <a:defRPr sz="2400"/>
            </a:lvl1pPr>
            <a:lvl2pPr>
              <a:defRPr sz="2000"/>
            </a:lvl2pPr>
            <a:lvl3pPr>
              <a:defRPr sz="17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6013" y="1535113"/>
            <a:ext cx="5391151" cy="639763"/>
          </a:xfrm>
        </p:spPr>
        <p:txBody>
          <a:bodyPr anchor="b"/>
          <a:lstStyle>
            <a:lvl1pPr marL="0" indent="0">
              <a:buNone/>
              <a:defRPr sz="2400" b="1"/>
            </a:lvl1pPr>
            <a:lvl2pPr marL="457200" indent="0">
              <a:buNone/>
              <a:defRPr sz="2000" b="1"/>
            </a:lvl2pPr>
            <a:lvl3pPr marL="914400" indent="0">
              <a:buNone/>
              <a:defRPr sz="17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6013" y="2174875"/>
            <a:ext cx="5391151" cy="3951288"/>
          </a:xfrm>
        </p:spPr>
        <p:txBody>
          <a:bodyPr/>
          <a:lstStyle>
            <a:lvl1pPr>
              <a:defRPr sz="2400"/>
            </a:lvl1pPr>
            <a:lvl2pPr>
              <a:defRPr sz="2000"/>
            </a:lvl2pPr>
            <a:lvl3pPr>
              <a:defRPr sz="17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49"/>
            <a:ext cx="4013201" cy="1162051"/>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8850" y="273052"/>
            <a:ext cx="681831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2"/>
            <a:ext cx="4013201" cy="4691063"/>
          </a:xfrm>
        </p:spPr>
        <p:txBody>
          <a:bodyPr/>
          <a:lstStyle>
            <a:lvl1pPr marL="0" indent="0">
              <a:buNone/>
              <a:defRPr sz="1300"/>
            </a:lvl1pPr>
            <a:lvl2pPr marL="457200" indent="0">
              <a:buNone/>
              <a:defRPr sz="1200"/>
            </a:lvl2pPr>
            <a:lvl3pPr marL="914400" indent="0">
              <a:buNone/>
              <a:defRPr sz="9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775" y="4800600"/>
            <a:ext cx="7318375" cy="566739"/>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90775" y="612775"/>
            <a:ext cx="731837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90775" y="5367338"/>
            <a:ext cx="7318375" cy="804863"/>
          </a:xfrm>
        </p:spPr>
        <p:txBody>
          <a:bodyPr/>
          <a:lstStyle>
            <a:lvl1pPr marL="0" indent="0">
              <a:buNone/>
              <a:defRPr sz="1300"/>
            </a:lvl1pPr>
            <a:lvl2pPr marL="457200" indent="0">
              <a:buNone/>
              <a:defRPr sz="1200"/>
            </a:lvl2pPr>
            <a:lvl3pPr marL="914400" indent="0">
              <a:buNone/>
              <a:defRPr sz="9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4" cstate="print">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1" y="908051"/>
            <a:ext cx="109775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4" tIns="45717" rIns="91434" bIns="45717" numCol="1" anchor="ctr" anchorCtr="0" compatLnSpc="1"/>
          <a:lstStyle/>
          <a:p>
            <a:pPr lvl="0"/>
            <a:r>
              <a:rPr lang="zh-CN" dirty="0"/>
              <a:t>单击此处编辑母版标题样式</a:t>
            </a:r>
          </a:p>
        </p:txBody>
      </p:sp>
      <p:sp>
        <p:nvSpPr>
          <p:cNvPr id="1027" name="Rectangle 3"/>
          <p:cNvSpPr>
            <a:spLocks noGrp="1" noChangeArrowheads="1"/>
          </p:cNvSpPr>
          <p:nvPr>
            <p:ph type="body" idx="1"/>
          </p:nvPr>
        </p:nvSpPr>
        <p:spPr bwMode="auto">
          <a:xfrm>
            <a:off x="609601" y="1600201"/>
            <a:ext cx="1097756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4" tIns="45717" rIns="91434" bIns="45717" numCol="1" anchor="t" anchorCtr="0" compatLnSpc="1"/>
          <a:lstStyle/>
          <a:p>
            <a:pPr lvl="0"/>
            <a:r>
              <a:rPr lang="zh-CN" dirty="0"/>
              <a:t>单击此处编辑母版文本样式</a:t>
            </a:r>
          </a:p>
          <a:p>
            <a:pPr lvl="1"/>
            <a:r>
              <a:rPr lang="zh-CN" dirty="0"/>
              <a:t>第二级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p14:dur="10" advTm="9437"/>
    </mc:Choice>
    <mc:Fallback xmlns="">
      <p:transition advTm="9437"/>
    </mc:Fallback>
  </mc:AlternateContent>
  <p:txStyles>
    <p:titleStyle>
      <a:lvl1pPr algn="l" rtl="0" fontAlgn="base">
        <a:spcBef>
          <a:spcPct val="0"/>
        </a:spcBef>
        <a:spcAft>
          <a:spcPct val="0"/>
        </a:spcAft>
        <a:defRPr sz="2400">
          <a:solidFill>
            <a:schemeClr val="accent1"/>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p:titleStyle>
    <p:bodyStyle>
      <a:lvl1pPr marL="342900" indent="-342900" algn="l" rtl="0" fontAlgn="base">
        <a:spcBef>
          <a:spcPct val="20000"/>
        </a:spcBef>
        <a:spcAft>
          <a:spcPct val="0"/>
        </a:spcAft>
        <a:buChar char="•"/>
        <a:defRPr sz="20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a:solidFill>
            <a:schemeClr val="accent1"/>
          </a:solidFill>
          <a:latin typeface="+mn-lt"/>
          <a:ea typeface="仿宋_GB2312" panose="02010609030101010101"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9pPr>
    </p:bodyStyle>
    <p:otherStyle>
      <a:defPPr>
        <a:defRPr lang="zh-CN"/>
      </a:defPPr>
      <a:lvl1pPr marL="0" algn="l" defTabSz="914400" rtl="0" eaLnBrk="1" latinLnBrk="0" hangingPunct="1">
        <a:defRPr sz="1700" kern="1200">
          <a:solidFill>
            <a:schemeClr val="tx1"/>
          </a:solidFill>
          <a:latin typeface="+mn-lt"/>
          <a:ea typeface="+mn-ea"/>
          <a:cs typeface="+mn-cs"/>
        </a:defRPr>
      </a:lvl1pPr>
      <a:lvl2pPr marL="457200" algn="l" defTabSz="914400" rtl="0" eaLnBrk="1" latinLnBrk="0" hangingPunct="1">
        <a:defRPr sz="1700" kern="1200">
          <a:solidFill>
            <a:schemeClr val="tx1"/>
          </a:solidFill>
          <a:latin typeface="+mn-lt"/>
          <a:ea typeface="+mn-ea"/>
          <a:cs typeface="+mn-cs"/>
        </a:defRPr>
      </a:lvl2pPr>
      <a:lvl3pPr marL="914400" algn="l" defTabSz="914400" rtl="0" eaLnBrk="1" latinLnBrk="0" hangingPunct="1">
        <a:defRPr sz="1700" kern="1200">
          <a:solidFill>
            <a:schemeClr val="tx1"/>
          </a:solidFill>
          <a:latin typeface="+mn-lt"/>
          <a:ea typeface="+mn-ea"/>
          <a:cs typeface="+mn-cs"/>
        </a:defRPr>
      </a:lvl3pPr>
      <a:lvl4pPr marL="1371600" algn="l" defTabSz="914400" rtl="0" eaLnBrk="1" latinLnBrk="0" hangingPunct="1">
        <a:defRPr sz="1700" kern="1200">
          <a:solidFill>
            <a:schemeClr val="tx1"/>
          </a:solidFill>
          <a:latin typeface="+mn-lt"/>
          <a:ea typeface="+mn-ea"/>
          <a:cs typeface="+mn-cs"/>
        </a:defRPr>
      </a:lvl4pPr>
      <a:lvl5pPr marL="1828800" algn="l" defTabSz="914400" rtl="0" eaLnBrk="1" latinLnBrk="0" hangingPunct="1">
        <a:defRPr sz="1700" kern="1200">
          <a:solidFill>
            <a:schemeClr val="tx1"/>
          </a:solidFill>
          <a:latin typeface="+mn-lt"/>
          <a:ea typeface="+mn-ea"/>
          <a:cs typeface="+mn-cs"/>
        </a:defRPr>
      </a:lvl5pPr>
      <a:lvl6pPr marL="2286000" algn="l" defTabSz="914400" rtl="0" eaLnBrk="1" latinLnBrk="0" hangingPunct="1">
        <a:defRPr sz="1700" kern="1200">
          <a:solidFill>
            <a:schemeClr val="tx1"/>
          </a:solidFill>
          <a:latin typeface="+mn-lt"/>
          <a:ea typeface="+mn-ea"/>
          <a:cs typeface="+mn-cs"/>
        </a:defRPr>
      </a:lvl6pPr>
      <a:lvl7pPr marL="2743200" algn="l" defTabSz="914400" rtl="0" eaLnBrk="1" latinLnBrk="0" hangingPunct="1">
        <a:defRPr sz="1700" kern="1200">
          <a:solidFill>
            <a:schemeClr val="tx1"/>
          </a:solidFill>
          <a:latin typeface="+mn-lt"/>
          <a:ea typeface="+mn-ea"/>
          <a:cs typeface="+mn-cs"/>
        </a:defRPr>
      </a:lvl7pPr>
      <a:lvl8pPr marL="3200400" algn="l" defTabSz="914400" rtl="0" eaLnBrk="1" latinLnBrk="0" hangingPunct="1">
        <a:defRPr sz="1700" kern="1200">
          <a:solidFill>
            <a:schemeClr val="tx1"/>
          </a:solidFill>
          <a:latin typeface="+mn-lt"/>
          <a:ea typeface="+mn-ea"/>
          <a:cs typeface="+mn-cs"/>
        </a:defRPr>
      </a:lvl8pPr>
      <a:lvl9pPr marL="3657600" algn="l" defTabSz="914400"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3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4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4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4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5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57.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72.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6" y="44625"/>
            <a:ext cx="5042228" cy="523214"/>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sz="2800" dirty="0" smtClean="0">
                <a:solidFill>
                  <a:schemeClr val="accent2"/>
                </a:solidFill>
                <a:latin typeface="微软雅黑" panose="020B0503020204020204" pitchFamily="34" charset="-122"/>
                <a:ea typeface="微软雅黑" panose="020B0503020204020204" pitchFamily="34" charset="-122"/>
              </a:rPr>
              <a:t>第十二章</a:t>
            </a:r>
            <a:r>
              <a:rPr lang="en-US" altLang="zh-CN" sz="2800" dirty="0" smtClean="0">
                <a:solidFill>
                  <a:schemeClr val="accent2"/>
                </a:solidFill>
                <a:latin typeface="微软雅黑" panose="020B0503020204020204" pitchFamily="34" charset="-122"/>
                <a:ea typeface="微软雅黑" panose="020B0503020204020204" pitchFamily="34" charset="-122"/>
              </a:rPr>
              <a:t> GUI</a:t>
            </a:r>
            <a:r>
              <a:rPr lang="zh-CN" altLang="en-US" sz="2800" dirty="0" smtClean="0">
                <a:solidFill>
                  <a:schemeClr val="accent2"/>
                </a:solidFill>
                <a:latin typeface="微软雅黑" panose="020B0503020204020204" pitchFamily="34" charset="-122"/>
                <a:ea typeface="微软雅黑" panose="020B0503020204020204" pitchFamily="34" charset="-122"/>
              </a:rPr>
              <a:t>可视化应用开发</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263" y="106179"/>
            <a:ext cx="1064260" cy="369326"/>
          </a:xfrm>
          <a:prstGeom prst="rect">
            <a:avLst/>
          </a:prstGeom>
          <a:noFill/>
        </p:spPr>
        <p:txBody>
          <a:bodyPr wrap="square" lIns="91434" tIns="45717" rIns="91434" bIns="45717" rtlCol="0">
            <a:spAutoFit/>
          </a:bodyPr>
          <a:lstStyle/>
          <a:p>
            <a:pPr algn="r"/>
            <a:r>
              <a:rPr lang="zh-CN" altLang="en-US" dirty="0" smtClean="0">
                <a:solidFill>
                  <a:schemeClr val="accent2"/>
                </a:solidFill>
              </a:rPr>
              <a:t>提高篇</a:t>
            </a:r>
            <a:endParaRPr lang="zh-CN" altLang="en-US" dirty="0">
              <a:solidFill>
                <a:schemeClr val="accent2"/>
              </a:solidFill>
            </a:endParaRPr>
          </a:p>
        </p:txBody>
      </p:sp>
      <p:sp>
        <p:nvSpPr>
          <p:cNvPr id="2" name="矩形 1"/>
          <p:cNvSpPr/>
          <p:nvPr/>
        </p:nvSpPr>
        <p:spPr>
          <a:xfrm>
            <a:off x="935524" y="1502782"/>
            <a:ext cx="8619241" cy="2862322"/>
          </a:xfrm>
          <a:prstGeom prst="rect">
            <a:avLst/>
          </a:prstGeom>
        </p:spPr>
        <p:txBody>
          <a:bodyPr wrap="square">
            <a:spAutoFit/>
          </a:bodyPr>
          <a:lstStyle/>
          <a:p>
            <a:r>
              <a:rPr lang="en-US" altLang="zh-CN" sz="2000" dirty="0" smtClean="0"/>
              <a:t>        </a:t>
            </a:r>
            <a:r>
              <a:rPr lang="zh-CN" altLang="zh-CN" sz="2000" dirty="0" smtClean="0"/>
              <a:t>前面</a:t>
            </a:r>
            <a:r>
              <a:rPr lang="zh-CN" altLang="zh-CN" sz="2000" dirty="0"/>
              <a:t>章节介绍了</a:t>
            </a:r>
            <a:r>
              <a:rPr lang="en-US" altLang="zh-CN" sz="2000" dirty="0"/>
              <a:t>Python</a:t>
            </a:r>
            <a:r>
              <a:rPr lang="zh-CN" altLang="zh-CN" sz="2000" dirty="0"/>
              <a:t>大数据分析与挖掘技术在金融、地理信息、交通、文本、图像等领域的具体应用，但是我们注意到这些案例均是在</a:t>
            </a:r>
            <a:r>
              <a:rPr lang="en-US" altLang="zh-CN" sz="2000" dirty="0"/>
              <a:t>Python</a:t>
            </a:r>
            <a:r>
              <a:rPr lang="zh-CN" altLang="zh-CN" sz="2000" dirty="0"/>
              <a:t>开发环境下利用脚本程序运行的，然而实际环境中可视化应用开发必不可少。可视化应用开发一般有两种方式，一种是基于</a:t>
            </a:r>
            <a:r>
              <a:rPr lang="en-US" altLang="zh-CN" sz="2000" dirty="0"/>
              <a:t>web</a:t>
            </a:r>
            <a:r>
              <a:rPr lang="zh-CN" altLang="zh-CN" sz="2000" dirty="0"/>
              <a:t>的网站交互可视化，一种是基于桌面应用软件的交互可视化。由于</a:t>
            </a:r>
            <a:r>
              <a:rPr lang="en-US" altLang="zh-CN" sz="2000" dirty="0"/>
              <a:t>Python</a:t>
            </a:r>
            <a:r>
              <a:rPr lang="zh-CN" altLang="zh-CN" sz="2000" dirty="0"/>
              <a:t>大数据应用涉及大量的复杂计算，同时考虑到本课程的特点，我们采用纯</a:t>
            </a:r>
            <a:r>
              <a:rPr lang="en-US" altLang="zh-CN" sz="2000" dirty="0"/>
              <a:t>Python</a:t>
            </a:r>
            <a:r>
              <a:rPr lang="zh-CN" altLang="zh-CN" sz="2000" dirty="0"/>
              <a:t>的桌面应用软件开发，即图形用户界面（</a:t>
            </a:r>
            <a:r>
              <a:rPr lang="en-US" altLang="zh-CN" sz="2000" dirty="0"/>
              <a:t>GUI</a:t>
            </a:r>
            <a:r>
              <a:rPr lang="zh-CN" altLang="zh-CN" sz="2000" dirty="0"/>
              <a:t>）可视化应用开发。本章以应用为导向，以两个具体案例为准线，介绍</a:t>
            </a:r>
            <a:r>
              <a:rPr lang="en-US" altLang="zh-CN" sz="2000" dirty="0"/>
              <a:t>GUI</a:t>
            </a:r>
            <a:r>
              <a:rPr lang="zh-CN" altLang="zh-CN" sz="2000" dirty="0"/>
              <a:t>可视化应用开发的环境安装及配置、界面设计、程序逻辑编写、生产</a:t>
            </a:r>
            <a:r>
              <a:rPr lang="en-US" altLang="zh-CN" sz="2000" dirty="0"/>
              <a:t>EXE</a:t>
            </a:r>
            <a:r>
              <a:rPr lang="zh-CN" altLang="zh-CN" sz="2000" dirty="0"/>
              <a:t>等基本知识。</a:t>
            </a:r>
          </a:p>
        </p:txBody>
      </p:sp>
    </p:spTree>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5" y="44625"/>
            <a:ext cx="9160103" cy="523214"/>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smtClean="0">
                <a:solidFill>
                  <a:schemeClr val="accent2"/>
                </a:solidFill>
                <a:latin typeface="微软雅黑" panose="020B0503020204020204" pitchFamily="34" charset="-122"/>
                <a:ea typeface="微软雅黑" panose="020B0503020204020204" pitchFamily="34" charset="-122"/>
              </a:rPr>
              <a:t>12.1.2 </a:t>
            </a:r>
            <a:r>
              <a:rPr lang="zh-CN" altLang="en-US" sz="2800" dirty="0" smtClean="0">
                <a:solidFill>
                  <a:schemeClr val="accent2"/>
                </a:solidFill>
                <a:latin typeface="微软雅黑" panose="020B0503020204020204" pitchFamily="34" charset="-122"/>
                <a:ea typeface="微软雅黑" panose="020B0503020204020204" pitchFamily="34" charset="-122"/>
              </a:rPr>
              <a:t>创建项目文件夹</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chemeClr val="accent2"/>
                </a:solidFill>
              </a:rPr>
              <a:t>Part</a:t>
            </a:r>
            <a:r>
              <a:rPr lang="en-US" altLang="zh-CN" dirty="0">
                <a:solidFill>
                  <a:schemeClr val="accent2"/>
                </a:solidFill>
              </a:rPr>
              <a:t> </a:t>
            </a:r>
            <a:r>
              <a:rPr lang="en-US" altLang="zh-CN" dirty="0" smtClean="0">
                <a:solidFill>
                  <a:schemeClr val="accent2"/>
                </a:solidFill>
              </a:rPr>
              <a:t>12</a:t>
            </a:r>
            <a:endParaRPr lang="zh-CN" altLang="en-US" dirty="0">
              <a:solidFill>
                <a:schemeClr val="accent2"/>
              </a:solidFill>
            </a:endParaRPr>
          </a:p>
        </p:txBody>
      </p:sp>
      <p:pic>
        <p:nvPicPr>
          <p:cNvPr id="9218" name="图片 94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5853" y="836712"/>
            <a:ext cx="8352928" cy="4813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4891269" y="5723964"/>
            <a:ext cx="988284" cy="369332"/>
          </a:xfrm>
          <a:prstGeom prst="rect">
            <a:avLst/>
          </a:prstGeom>
        </p:spPr>
        <p:txBody>
          <a:bodyPr wrap="none">
            <a:spAutoFit/>
          </a:bodyPr>
          <a:lstStyle/>
          <a:p>
            <a:r>
              <a:rPr lang="zh-CN" altLang="zh-CN" dirty="0"/>
              <a:t>图</a:t>
            </a:r>
            <a:r>
              <a:rPr lang="en-US" altLang="zh-CN" dirty="0"/>
              <a:t>12-11</a:t>
            </a:r>
            <a:endParaRPr lang="zh-CN" altLang="zh-CN" dirty="0"/>
          </a:p>
        </p:txBody>
      </p:sp>
    </p:spTree>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5" y="44625"/>
            <a:ext cx="9520144" cy="523214"/>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smtClean="0">
                <a:solidFill>
                  <a:schemeClr val="accent2"/>
                </a:solidFill>
                <a:latin typeface="微软雅黑" panose="020B0503020204020204" pitchFamily="34" charset="-122"/>
                <a:ea typeface="微软雅黑" panose="020B0503020204020204" pitchFamily="34" charset="-122"/>
              </a:rPr>
              <a:t>12.1.3  </a:t>
            </a:r>
            <a:r>
              <a:rPr lang="zh-CN" altLang="en-US" sz="2800" dirty="0" smtClean="0">
                <a:solidFill>
                  <a:schemeClr val="accent2"/>
                </a:solidFill>
                <a:latin typeface="微软雅黑" panose="020B0503020204020204" pitchFamily="34" charset="-122"/>
                <a:ea typeface="微软雅黑" panose="020B0503020204020204" pitchFamily="34" charset="-122"/>
              </a:rPr>
              <a:t>配置</a:t>
            </a:r>
            <a:r>
              <a:rPr lang="en-US" altLang="zh-CN" sz="2800" dirty="0" err="1" smtClean="0">
                <a:solidFill>
                  <a:schemeClr val="accent2"/>
                </a:solidFill>
                <a:latin typeface="微软雅黑" panose="020B0503020204020204" pitchFamily="34" charset="-122"/>
                <a:ea typeface="微软雅黑" panose="020B0503020204020204" pitchFamily="34" charset="-122"/>
              </a:rPr>
              <a:t>QtDesigner</a:t>
            </a:r>
            <a:r>
              <a:rPr lang="zh-CN" altLang="en-US" sz="2800" dirty="0" smtClean="0">
                <a:solidFill>
                  <a:schemeClr val="accent2"/>
                </a:solidFill>
                <a:latin typeface="微软雅黑" panose="020B0503020204020204" pitchFamily="34" charset="-122"/>
                <a:ea typeface="微软雅黑" panose="020B0503020204020204" pitchFamily="34" charset="-122"/>
              </a:rPr>
              <a:t>工具</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chemeClr val="accent2"/>
                </a:solidFill>
              </a:rPr>
              <a:t>Part</a:t>
            </a:r>
            <a:r>
              <a:rPr lang="en-US" altLang="zh-CN" dirty="0">
                <a:solidFill>
                  <a:schemeClr val="accent2"/>
                </a:solidFill>
              </a:rPr>
              <a:t> </a:t>
            </a:r>
            <a:r>
              <a:rPr lang="en-US" altLang="zh-CN" dirty="0" smtClean="0">
                <a:solidFill>
                  <a:schemeClr val="accent2"/>
                </a:solidFill>
              </a:rPr>
              <a:t>12</a:t>
            </a:r>
            <a:endParaRPr lang="zh-CN" altLang="en-US" dirty="0">
              <a:solidFill>
                <a:schemeClr val="accent2"/>
              </a:solidFill>
            </a:endParaRPr>
          </a:p>
        </p:txBody>
      </p:sp>
      <p:sp>
        <p:nvSpPr>
          <p:cNvPr id="5" name="矩形 4"/>
          <p:cNvSpPr/>
          <p:nvPr/>
        </p:nvSpPr>
        <p:spPr>
          <a:xfrm>
            <a:off x="769789" y="764704"/>
            <a:ext cx="10441160" cy="646331"/>
          </a:xfrm>
          <a:prstGeom prst="rect">
            <a:avLst/>
          </a:prstGeom>
        </p:spPr>
        <p:txBody>
          <a:bodyPr wrap="square">
            <a:spAutoFit/>
          </a:bodyPr>
          <a:lstStyle/>
          <a:p>
            <a:r>
              <a:rPr lang="en-US" altLang="zh-CN" dirty="0" smtClean="0"/>
              <a:t>         </a:t>
            </a:r>
            <a:r>
              <a:rPr lang="zh-CN" altLang="zh-CN" dirty="0" smtClean="0"/>
              <a:t>本</a:t>
            </a:r>
            <a:r>
              <a:rPr lang="zh-CN" altLang="zh-CN" dirty="0"/>
              <a:t>节主要介绍如何在</a:t>
            </a:r>
            <a:r>
              <a:rPr lang="en-US" altLang="zh-CN" dirty="0" err="1"/>
              <a:t>pycharm</a:t>
            </a:r>
            <a:r>
              <a:rPr lang="zh-CN" altLang="zh-CN" dirty="0"/>
              <a:t>中配置</a:t>
            </a:r>
            <a:r>
              <a:rPr lang="en-US" altLang="zh-CN" dirty="0"/>
              <a:t>Anaconda3.5.0.1</a:t>
            </a:r>
            <a:r>
              <a:rPr lang="zh-CN" altLang="zh-CN" dirty="0"/>
              <a:t>（</a:t>
            </a:r>
            <a:r>
              <a:rPr lang="en-US" altLang="zh-CN" dirty="0"/>
              <a:t>python3.6</a:t>
            </a:r>
            <a:r>
              <a:rPr lang="zh-CN" altLang="zh-CN" dirty="0"/>
              <a:t>）下的界面设计师（</a:t>
            </a:r>
            <a:r>
              <a:rPr lang="en-US" altLang="zh-CN" dirty="0"/>
              <a:t>Designer</a:t>
            </a:r>
            <a:r>
              <a:rPr lang="zh-CN" altLang="zh-CN" dirty="0"/>
              <a:t>），从而快速完成</a:t>
            </a:r>
            <a:r>
              <a:rPr lang="en-US" altLang="zh-CN" dirty="0" err="1"/>
              <a:t>PyQt</a:t>
            </a:r>
            <a:r>
              <a:rPr lang="zh-CN" altLang="zh-CN" dirty="0"/>
              <a:t>界面的设计。首先打开“</a:t>
            </a:r>
            <a:r>
              <a:rPr lang="en-US" altLang="zh-CN" dirty="0"/>
              <a:t>Settings</a:t>
            </a:r>
            <a:r>
              <a:rPr lang="zh-CN" altLang="zh-CN" dirty="0"/>
              <a:t>”选项，如图</a:t>
            </a:r>
            <a:r>
              <a:rPr lang="en-US" altLang="zh-CN" dirty="0"/>
              <a:t>12-12</a:t>
            </a:r>
            <a:r>
              <a:rPr lang="zh-CN" altLang="zh-CN" dirty="0"/>
              <a:t>所示。</a:t>
            </a:r>
            <a:endParaRPr lang="zh-CN" altLang="en-US" dirty="0"/>
          </a:p>
        </p:txBody>
      </p:sp>
      <p:pic>
        <p:nvPicPr>
          <p:cNvPr id="10242" name="图片 94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9869" y="1484784"/>
            <a:ext cx="7488832" cy="4331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4876954" y="5805264"/>
            <a:ext cx="1005403" cy="369332"/>
          </a:xfrm>
          <a:prstGeom prst="rect">
            <a:avLst/>
          </a:prstGeom>
        </p:spPr>
        <p:txBody>
          <a:bodyPr wrap="none">
            <a:spAutoFit/>
          </a:bodyPr>
          <a:lstStyle/>
          <a:p>
            <a:r>
              <a:rPr lang="zh-CN" altLang="zh-CN" dirty="0"/>
              <a:t>图</a:t>
            </a:r>
            <a:r>
              <a:rPr lang="en-US" altLang="zh-CN" dirty="0"/>
              <a:t>12-12</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5" y="44625"/>
            <a:ext cx="6855848" cy="520700"/>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pPr lvl="0"/>
            <a:r>
              <a:rPr lang="en-US" altLang="zh-CN" sz="2800" dirty="0">
                <a:solidFill>
                  <a:srgbClr val="FFFFFF"/>
                </a:solidFill>
                <a:latin typeface="微软雅黑" panose="020B0503020204020204" pitchFamily="34" charset="-122"/>
                <a:ea typeface="微软雅黑" panose="020B0503020204020204" pitchFamily="34" charset="-122"/>
              </a:rPr>
              <a:t>12.1.3  </a:t>
            </a:r>
            <a:r>
              <a:rPr lang="zh-CN" altLang="en-US" sz="2800" dirty="0">
                <a:solidFill>
                  <a:srgbClr val="FFFFFF"/>
                </a:solidFill>
                <a:latin typeface="微软雅黑" panose="020B0503020204020204" pitchFamily="34" charset="-122"/>
                <a:ea typeface="微软雅黑" panose="020B0503020204020204" pitchFamily="34" charset="-122"/>
              </a:rPr>
              <a:t>配置</a:t>
            </a:r>
            <a:r>
              <a:rPr lang="en-US" altLang="zh-CN" sz="2800" dirty="0" err="1">
                <a:solidFill>
                  <a:srgbClr val="FFFFFF"/>
                </a:solidFill>
                <a:latin typeface="微软雅黑" panose="020B0503020204020204" pitchFamily="34" charset="-122"/>
                <a:ea typeface="微软雅黑" panose="020B0503020204020204" pitchFamily="34" charset="-122"/>
              </a:rPr>
              <a:t>QtDesigner</a:t>
            </a:r>
            <a:r>
              <a:rPr lang="zh-CN" altLang="en-US" sz="2800" dirty="0">
                <a:solidFill>
                  <a:srgbClr val="FFFFFF"/>
                </a:solidFill>
                <a:latin typeface="微软雅黑" panose="020B0503020204020204" pitchFamily="34" charset="-122"/>
                <a:ea typeface="微软雅黑" panose="020B0503020204020204" pitchFamily="34" charset="-122"/>
              </a:rPr>
              <a:t>工具</a:t>
            </a:r>
            <a:endParaRPr lang="zh-CN" altLang="en-US" sz="2800" dirty="0">
              <a:solidFill>
                <a:srgbClr val="FFFFFF"/>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chemeClr val="accent2"/>
                </a:solidFill>
              </a:rPr>
              <a:t>Part</a:t>
            </a:r>
            <a:r>
              <a:rPr lang="en-US" altLang="zh-CN" dirty="0">
                <a:solidFill>
                  <a:schemeClr val="accent2"/>
                </a:solidFill>
              </a:rPr>
              <a:t> </a:t>
            </a:r>
            <a:r>
              <a:rPr lang="en-US" altLang="zh-CN" dirty="0" smtClean="0">
                <a:solidFill>
                  <a:schemeClr val="accent2"/>
                </a:solidFill>
              </a:rPr>
              <a:t>12</a:t>
            </a:r>
            <a:endParaRPr lang="zh-CN" altLang="en-US" dirty="0">
              <a:solidFill>
                <a:schemeClr val="accent2"/>
              </a:solidFill>
            </a:endParaRPr>
          </a:p>
        </p:txBody>
      </p:sp>
      <p:sp>
        <p:nvSpPr>
          <p:cNvPr id="2" name="矩形 1"/>
          <p:cNvSpPr/>
          <p:nvPr/>
        </p:nvSpPr>
        <p:spPr>
          <a:xfrm>
            <a:off x="913805" y="692696"/>
            <a:ext cx="10312232" cy="646331"/>
          </a:xfrm>
          <a:prstGeom prst="rect">
            <a:avLst/>
          </a:prstGeom>
        </p:spPr>
        <p:txBody>
          <a:bodyPr wrap="square">
            <a:spAutoFit/>
          </a:bodyPr>
          <a:lstStyle/>
          <a:p>
            <a:r>
              <a:rPr lang="en-US" altLang="zh-CN" dirty="0" smtClean="0"/>
              <a:t>       </a:t>
            </a:r>
            <a:r>
              <a:rPr lang="zh-CN" altLang="zh-CN" dirty="0" smtClean="0"/>
              <a:t>在</a:t>
            </a:r>
            <a:r>
              <a:rPr lang="zh-CN" altLang="zh-CN" dirty="0"/>
              <a:t>打开的设置窗口中选择“</a:t>
            </a:r>
            <a:r>
              <a:rPr lang="en-US" altLang="zh-CN" dirty="0"/>
              <a:t>Tools/External Tools</a:t>
            </a:r>
            <a:r>
              <a:rPr lang="zh-CN" altLang="zh-CN" dirty="0"/>
              <a:t>”选项，单击添加“</a:t>
            </a:r>
            <a:r>
              <a:rPr lang="en-US" altLang="zh-CN" dirty="0"/>
              <a:t>+</a:t>
            </a:r>
            <a:r>
              <a:rPr lang="zh-CN" altLang="zh-CN" dirty="0"/>
              <a:t>”按钮，即可弹出外部工具配置窗口，如图</a:t>
            </a:r>
            <a:r>
              <a:rPr lang="en-US" altLang="zh-CN" dirty="0"/>
              <a:t>12-13</a:t>
            </a:r>
            <a:r>
              <a:rPr lang="zh-CN" altLang="zh-CN" dirty="0"/>
              <a:t>所示。</a:t>
            </a:r>
          </a:p>
        </p:txBody>
      </p:sp>
      <p:pic>
        <p:nvPicPr>
          <p:cNvPr id="11266" name="图片 95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9909" y="1700808"/>
            <a:ext cx="7704856" cy="4091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5164063" y="5867980"/>
            <a:ext cx="1005403" cy="369332"/>
          </a:xfrm>
          <a:prstGeom prst="rect">
            <a:avLst/>
          </a:prstGeom>
        </p:spPr>
        <p:txBody>
          <a:bodyPr wrap="none">
            <a:spAutoFit/>
          </a:bodyPr>
          <a:lstStyle/>
          <a:p>
            <a:r>
              <a:rPr lang="zh-CN" altLang="zh-CN" dirty="0"/>
              <a:t>图</a:t>
            </a:r>
            <a:r>
              <a:rPr lang="en-US" altLang="zh-CN" dirty="0"/>
              <a:t>12-13</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5" y="44625"/>
            <a:ext cx="9520144" cy="520700"/>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pPr lvl="0"/>
            <a:r>
              <a:rPr lang="en-US" altLang="zh-CN" sz="2800" dirty="0">
                <a:solidFill>
                  <a:srgbClr val="FFFFFF"/>
                </a:solidFill>
                <a:latin typeface="微软雅黑" panose="020B0503020204020204" pitchFamily="34" charset="-122"/>
                <a:ea typeface="微软雅黑" panose="020B0503020204020204" pitchFamily="34" charset="-122"/>
              </a:rPr>
              <a:t>12.1.3  </a:t>
            </a:r>
            <a:r>
              <a:rPr lang="zh-CN" altLang="en-US" sz="2800" dirty="0">
                <a:solidFill>
                  <a:srgbClr val="FFFFFF"/>
                </a:solidFill>
                <a:latin typeface="微软雅黑" panose="020B0503020204020204" pitchFamily="34" charset="-122"/>
                <a:ea typeface="微软雅黑" panose="020B0503020204020204" pitchFamily="34" charset="-122"/>
              </a:rPr>
              <a:t>配置</a:t>
            </a:r>
            <a:r>
              <a:rPr lang="en-US" altLang="zh-CN" sz="2800" dirty="0" err="1">
                <a:solidFill>
                  <a:srgbClr val="FFFFFF"/>
                </a:solidFill>
                <a:latin typeface="微软雅黑" panose="020B0503020204020204" pitchFamily="34" charset="-122"/>
                <a:ea typeface="微软雅黑" panose="020B0503020204020204" pitchFamily="34" charset="-122"/>
              </a:rPr>
              <a:t>QtDesigner</a:t>
            </a:r>
            <a:r>
              <a:rPr lang="zh-CN" altLang="en-US" sz="2800" dirty="0">
                <a:solidFill>
                  <a:srgbClr val="FFFFFF"/>
                </a:solidFill>
                <a:latin typeface="微软雅黑" panose="020B0503020204020204" pitchFamily="34" charset="-122"/>
                <a:ea typeface="微软雅黑" panose="020B0503020204020204" pitchFamily="34" charset="-122"/>
              </a:rPr>
              <a:t>工具</a:t>
            </a:r>
            <a:endParaRPr lang="zh-CN" altLang="en-US" sz="2800" dirty="0">
              <a:solidFill>
                <a:srgbClr val="FFFFFF"/>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chemeClr val="accent2"/>
                </a:solidFill>
              </a:rPr>
              <a:t>Part</a:t>
            </a:r>
            <a:r>
              <a:rPr lang="en-US" altLang="zh-CN" dirty="0">
                <a:solidFill>
                  <a:schemeClr val="accent2"/>
                </a:solidFill>
              </a:rPr>
              <a:t> </a:t>
            </a:r>
            <a:r>
              <a:rPr lang="en-US" altLang="zh-CN" dirty="0" smtClean="0">
                <a:solidFill>
                  <a:schemeClr val="accent2"/>
                </a:solidFill>
              </a:rPr>
              <a:t>12</a:t>
            </a:r>
            <a:endParaRPr lang="zh-CN" altLang="en-US" dirty="0">
              <a:solidFill>
                <a:schemeClr val="accent2"/>
              </a:solidFill>
            </a:endParaRPr>
          </a:p>
        </p:txBody>
      </p:sp>
      <p:sp>
        <p:nvSpPr>
          <p:cNvPr id="5" name="矩形 4"/>
          <p:cNvSpPr/>
          <p:nvPr/>
        </p:nvSpPr>
        <p:spPr>
          <a:xfrm>
            <a:off x="913805" y="705470"/>
            <a:ext cx="10292440" cy="923330"/>
          </a:xfrm>
          <a:prstGeom prst="rect">
            <a:avLst/>
          </a:prstGeom>
        </p:spPr>
        <p:txBody>
          <a:bodyPr wrap="square">
            <a:spAutoFit/>
          </a:bodyPr>
          <a:lstStyle/>
          <a:p>
            <a:r>
              <a:rPr lang="en-US" altLang="zh-CN" dirty="0" smtClean="0"/>
              <a:t>       </a:t>
            </a:r>
            <a:r>
              <a:rPr lang="zh-CN" altLang="zh-CN" dirty="0" smtClean="0"/>
              <a:t>在</a:t>
            </a:r>
            <a:r>
              <a:rPr lang="zh-CN" altLang="zh-CN" dirty="0"/>
              <a:t>弹出的外部工具配置窗口中，输入外部工具名称，这里用</a:t>
            </a:r>
            <a:r>
              <a:rPr lang="en-US" altLang="zh-CN" dirty="0" err="1"/>
              <a:t>QtDesigner</a:t>
            </a:r>
            <a:r>
              <a:rPr lang="zh-CN" altLang="zh-CN" dirty="0"/>
              <a:t>表示，接着输入</a:t>
            </a:r>
            <a:r>
              <a:rPr lang="en-US" altLang="zh-CN" dirty="0"/>
              <a:t>Anaconda</a:t>
            </a:r>
            <a:r>
              <a:rPr lang="zh-CN" altLang="zh-CN" dirty="0"/>
              <a:t>安装环境中的</a:t>
            </a:r>
            <a:r>
              <a:rPr lang="en-US" altLang="zh-CN" dirty="0" err="1"/>
              <a:t>PyQt</a:t>
            </a:r>
            <a:r>
              <a:rPr lang="zh-CN" altLang="zh-CN" dirty="0"/>
              <a:t>界面设计师可执行文件完整路径以及工作路径配置参数，如图</a:t>
            </a:r>
            <a:r>
              <a:rPr lang="en-US" altLang="zh-CN" dirty="0"/>
              <a:t>12-14</a:t>
            </a:r>
            <a:r>
              <a:rPr lang="zh-CN" altLang="zh-CN" dirty="0"/>
              <a:t>所示。</a:t>
            </a:r>
          </a:p>
        </p:txBody>
      </p:sp>
      <p:pic>
        <p:nvPicPr>
          <p:cNvPr id="12290" name="图片 95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14005" y="1478296"/>
            <a:ext cx="4968552" cy="3318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4946253" y="4797152"/>
            <a:ext cx="1005403" cy="369332"/>
          </a:xfrm>
          <a:prstGeom prst="rect">
            <a:avLst/>
          </a:prstGeom>
        </p:spPr>
        <p:txBody>
          <a:bodyPr wrap="none">
            <a:spAutoFit/>
          </a:bodyPr>
          <a:lstStyle/>
          <a:p>
            <a:r>
              <a:rPr lang="zh-CN" altLang="zh-CN" dirty="0"/>
              <a:t>图</a:t>
            </a:r>
            <a:r>
              <a:rPr lang="en-US" altLang="zh-CN" dirty="0"/>
              <a:t>12-14</a:t>
            </a:r>
            <a:endParaRPr lang="zh-CN" altLang="en-US" dirty="0"/>
          </a:p>
        </p:txBody>
      </p:sp>
      <p:sp>
        <p:nvSpPr>
          <p:cNvPr id="7" name="矩形 6"/>
          <p:cNvSpPr/>
          <p:nvPr/>
        </p:nvSpPr>
        <p:spPr>
          <a:xfrm>
            <a:off x="1129829" y="5661248"/>
            <a:ext cx="9945420" cy="646331"/>
          </a:xfrm>
          <a:prstGeom prst="rect">
            <a:avLst/>
          </a:prstGeom>
        </p:spPr>
        <p:txBody>
          <a:bodyPr wrap="square">
            <a:spAutoFit/>
          </a:bodyPr>
          <a:lstStyle/>
          <a:p>
            <a:r>
              <a:rPr lang="zh-CN" altLang="en-US" dirty="0" smtClean="0"/>
              <a:t>       单击</a:t>
            </a:r>
            <a:r>
              <a:rPr lang="zh-CN" altLang="en-US" dirty="0"/>
              <a:t>“</a:t>
            </a:r>
            <a:r>
              <a:rPr lang="en-US" altLang="zh-CN" dirty="0"/>
              <a:t>ok”</a:t>
            </a:r>
            <a:r>
              <a:rPr lang="zh-CN" altLang="en-US" dirty="0"/>
              <a:t>按钮，即可完成</a:t>
            </a:r>
            <a:r>
              <a:rPr lang="en-US" altLang="zh-CN" dirty="0" err="1"/>
              <a:t>QtDesigner</a:t>
            </a:r>
            <a:r>
              <a:rPr lang="zh-CN" altLang="en-US" dirty="0"/>
              <a:t>外部工具的配置。如图</a:t>
            </a:r>
            <a:r>
              <a:rPr lang="en-US" altLang="zh-CN" dirty="0"/>
              <a:t>12-15</a:t>
            </a:r>
            <a:r>
              <a:rPr lang="zh-CN" altLang="en-US" dirty="0"/>
              <a:t>所示，“</a:t>
            </a:r>
            <a:r>
              <a:rPr lang="en-US" altLang="zh-CN" dirty="0"/>
              <a:t>Tools/</a:t>
            </a:r>
            <a:r>
              <a:rPr lang="en-US" altLang="zh-CN" dirty="0" err="1"/>
              <a:t>ExternalTools</a:t>
            </a:r>
            <a:r>
              <a:rPr lang="en-US" altLang="zh-CN" dirty="0"/>
              <a:t>”</a:t>
            </a:r>
            <a:r>
              <a:rPr lang="zh-CN" altLang="en-US" dirty="0"/>
              <a:t>栏中增加了</a:t>
            </a:r>
            <a:r>
              <a:rPr lang="en-US" altLang="zh-CN" dirty="0" err="1"/>
              <a:t>QtDesigner</a:t>
            </a:r>
            <a:r>
              <a:rPr lang="zh-CN" altLang="en-US" dirty="0"/>
              <a:t>。</a:t>
            </a:r>
          </a:p>
        </p:txBody>
      </p:sp>
    </p:spTree>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5" y="44625"/>
            <a:ext cx="9520144" cy="520700"/>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rgbClr val="FFFFFF"/>
                </a:solidFill>
                <a:latin typeface="微软雅黑" panose="020B0503020204020204" pitchFamily="34" charset="-122"/>
                <a:ea typeface="微软雅黑" panose="020B0503020204020204" pitchFamily="34" charset="-122"/>
              </a:rPr>
              <a:t>12.1.3  </a:t>
            </a:r>
            <a:r>
              <a:rPr lang="zh-CN" altLang="en-US" sz="2800" dirty="0">
                <a:solidFill>
                  <a:srgbClr val="FFFFFF"/>
                </a:solidFill>
                <a:latin typeface="微软雅黑" panose="020B0503020204020204" pitchFamily="34" charset="-122"/>
                <a:ea typeface="微软雅黑" panose="020B0503020204020204" pitchFamily="34" charset="-122"/>
              </a:rPr>
              <a:t>配置</a:t>
            </a:r>
            <a:r>
              <a:rPr lang="en-US" altLang="zh-CN" sz="2800" dirty="0" err="1">
                <a:solidFill>
                  <a:srgbClr val="FFFFFF"/>
                </a:solidFill>
                <a:latin typeface="微软雅黑" panose="020B0503020204020204" pitchFamily="34" charset="-122"/>
                <a:ea typeface="微软雅黑" panose="020B0503020204020204" pitchFamily="34" charset="-122"/>
              </a:rPr>
              <a:t>QtDesigner</a:t>
            </a:r>
            <a:r>
              <a:rPr lang="zh-CN" altLang="en-US" sz="2800" dirty="0">
                <a:solidFill>
                  <a:srgbClr val="FFFFFF"/>
                </a:solidFill>
                <a:latin typeface="微软雅黑" panose="020B0503020204020204" pitchFamily="34" charset="-122"/>
                <a:ea typeface="微软雅黑" panose="020B0503020204020204" pitchFamily="34" charset="-122"/>
              </a:rPr>
              <a:t>工具</a:t>
            </a:r>
          </a:p>
        </p:txBody>
      </p:sp>
      <p:sp>
        <p:nvSpPr>
          <p:cNvPr id="56" name="TextBox 55"/>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rgbClr val="FFFFFF"/>
                </a:solidFill>
              </a:rPr>
              <a:t>Part</a:t>
            </a:r>
            <a:r>
              <a:rPr lang="en-US" altLang="zh-CN" dirty="0">
                <a:solidFill>
                  <a:srgbClr val="FFFFFF"/>
                </a:solidFill>
              </a:rPr>
              <a:t> </a:t>
            </a:r>
            <a:r>
              <a:rPr lang="en-US" altLang="zh-CN" dirty="0" smtClean="0">
                <a:solidFill>
                  <a:srgbClr val="FFFFFF"/>
                </a:solidFill>
              </a:rPr>
              <a:t>12</a:t>
            </a:r>
            <a:endParaRPr lang="zh-CN" altLang="en-US" dirty="0">
              <a:solidFill>
                <a:srgbClr val="FFFFFF"/>
              </a:solidFill>
            </a:endParaRPr>
          </a:p>
        </p:txBody>
      </p:sp>
      <p:pic>
        <p:nvPicPr>
          <p:cNvPr id="13314" name="图片 95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3885" y="1124744"/>
            <a:ext cx="6912768" cy="4081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4370189" y="5291916"/>
            <a:ext cx="1005403" cy="369332"/>
          </a:xfrm>
          <a:prstGeom prst="rect">
            <a:avLst/>
          </a:prstGeom>
        </p:spPr>
        <p:txBody>
          <a:bodyPr wrap="none">
            <a:spAutoFit/>
          </a:bodyPr>
          <a:lstStyle/>
          <a:p>
            <a:r>
              <a:rPr lang="zh-CN" altLang="zh-CN" dirty="0"/>
              <a:t>图</a:t>
            </a:r>
            <a:r>
              <a:rPr lang="en-US" altLang="zh-CN" dirty="0"/>
              <a:t>12-15</a:t>
            </a:r>
            <a:endParaRPr lang="zh-CN" altLang="zh-CN" dirty="0"/>
          </a:p>
        </p:txBody>
      </p:sp>
    </p:spTree>
    <p:extLst>
      <p:ext uri="{BB962C8B-B14F-4D97-AF65-F5344CB8AC3E}">
        <p14:creationId xmlns:p14="http://schemas.microsoft.com/office/powerpoint/2010/main" val="188187063"/>
      </p:ext>
    </p:extLst>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5" y="44625"/>
            <a:ext cx="9520144" cy="520700"/>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smtClean="0">
                <a:solidFill>
                  <a:srgbClr val="FFFFFF"/>
                </a:solidFill>
                <a:latin typeface="微软雅黑" panose="020B0503020204020204" pitchFamily="34" charset="-122"/>
                <a:ea typeface="微软雅黑" panose="020B0503020204020204" pitchFamily="34" charset="-122"/>
              </a:rPr>
              <a:t>12.1.4  </a:t>
            </a:r>
            <a:r>
              <a:rPr lang="zh-CN" altLang="en-US" sz="2800" dirty="0" smtClean="0">
                <a:solidFill>
                  <a:srgbClr val="FFFFFF"/>
                </a:solidFill>
                <a:latin typeface="微软雅黑" panose="020B0503020204020204" pitchFamily="34" charset="-122"/>
                <a:ea typeface="微软雅黑" panose="020B0503020204020204" pitchFamily="34" charset="-122"/>
              </a:rPr>
              <a:t>配置</a:t>
            </a:r>
            <a:r>
              <a:rPr lang="zh-CN" altLang="en-US" sz="2800" dirty="0">
                <a:solidFill>
                  <a:srgbClr val="FFFFFF"/>
                </a:solidFill>
                <a:latin typeface="微软雅黑" panose="020B0503020204020204" pitchFamily="34" charset="-122"/>
                <a:ea typeface="微软雅黑" panose="020B0503020204020204" pitchFamily="34" charset="-122"/>
              </a:rPr>
              <a:t>代码生成工具</a:t>
            </a:r>
          </a:p>
        </p:txBody>
      </p:sp>
      <p:sp>
        <p:nvSpPr>
          <p:cNvPr id="56" name="TextBox 55"/>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rgbClr val="FFFFFF"/>
                </a:solidFill>
              </a:rPr>
              <a:t>Part</a:t>
            </a:r>
            <a:r>
              <a:rPr lang="en-US" altLang="zh-CN" dirty="0">
                <a:solidFill>
                  <a:srgbClr val="FFFFFF"/>
                </a:solidFill>
              </a:rPr>
              <a:t> </a:t>
            </a:r>
            <a:r>
              <a:rPr lang="en-US" altLang="zh-CN" dirty="0" smtClean="0">
                <a:solidFill>
                  <a:srgbClr val="FFFFFF"/>
                </a:solidFill>
              </a:rPr>
              <a:t>12</a:t>
            </a:r>
            <a:endParaRPr lang="zh-CN" altLang="en-US" dirty="0">
              <a:solidFill>
                <a:srgbClr val="FFFFFF"/>
              </a:solidFill>
            </a:endParaRPr>
          </a:p>
        </p:txBody>
      </p:sp>
      <p:sp>
        <p:nvSpPr>
          <p:cNvPr id="2" name="矩形 1"/>
          <p:cNvSpPr/>
          <p:nvPr/>
        </p:nvSpPr>
        <p:spPr>
          <a:xfrm>
            <a:off x="913805" y="836712"/>
            <a:ext cx="10540294" cy="646331"/>
          </a:xfrm>
          <a:prstGeom prst="rect">
            <a:avLst/>
          </a:prstGeom>
        </p:spPr>
        <p:txBody>
          <a:bodyPr wrap="square">
            <a:spAutoFit/>
          </a:bodyPr>
          <a:lstStyle/>
          <a:p>
            <a:r>
              <a:rPr lang="en-US" altLang="zh-CN" dirty="0" smtClean="0"/>
              <a:t>       </a:t>
            </a:r>
            <a:r>
              <a:rPr lang="zh-CN" altLang="zh-CN" dirty="0" smtClean="0"/>
              <a:t>与</a:t>
            </a:r>
            <a:r>
              <a:rPr lang="zh-CN" altLang="zh-CN" dirty="0"/>
              <a:t>上一节中配置</a:t>
            </a:r>
            <a:r>
              <a:rPr lang="en-US" altLang="zh-CN" dirty="0" err="1"/>
              <a:t>QtDesigner</a:t>
            </a:r>
            <a:r>
              <a:rPr lang="zh-CN" altLang="zh-CN" dirty="0"/>
              <a:t>外部工具操作一致，在“</a:t>
            </a:r>
            <a:r>
              <a:rPr lang="en-US" altLang="zh-CN" dirty="0"/>
              <a:t>Tools/</a:t>
            </a:r>
            <a:r>
              <a:rPr lang="en-US" altLang="zh-CN" dirty="0" err="1"/>
              <a:t>ExternalTools</a:t>
            </a:r>
            <a:r>
              <a:rPr lang="zh-CN" altLang="zh-CN" dirty="0"/>
              <a:t>”中继续单击添加“</a:t>
            </a:r>
            <a:r>
              <a:rPr lang="en-US" altLang="zh-CN" dirty="0"/>
              <a:t>+</a:t>
            </a:r>
            <a:r>
              <a:rPr lang="zh-CN" altLang="zh-CN" dirty="0"/>
              <a:t>”按钮，命名为</a:t>
            </a:r>
            <a:r>
              <a:rPr lang="en-US" altLang="zh-CN" dirty="0" err="1"/>
              <a:t>PyUCI</a:t>
            </a:r>
            <a:r>
              <a:rPr lang="zh-CN" altLang="zh-CN" dirty="0"/>
              <a:t>，其应用程序、输入参数和工具路径的设置如图</a:t>
            </a:r>
            <a:r>
              <a:rPr lang="en-US" altLang="zh-CN" dirty="0"/>
              <a:t>12-16</a:t>
            </a:r>
            <a:r>
              <a:rPr lang="zh-CN" altLang="zh-CN" dirty="0"/>
              <a:t>所示。</a:t>
            </a:r>
          </a:p>
        </p:txBody>
      </p:sp>
      <p:pic>
        <p:nvPicPr>
          <p:cNvPr id="14338" name="图片 95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9869" y="1556792"/>
            <a:ext cx="6192688" cy="3443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4156874" y="5013176"/>
            <a:ext cx="1005403" cy="369332"/>
          </a:xfrm>
          <a:prstGeom prst="rect">
            <a:avLst/>
          </a:prstGeom>
        </p:spPr>
        <p:txBody>
          <a:bodyPr wrap="none">
            <a:spAutoFit/>
          </a:bodyPr>
          <a:lstStyle/>
          <a:p>
            <a:r>
              <a:rPr lang="zh-CN" altLang="zh-CN" dirty="0"/>
              <a:t>图</a:t>
            </a:r>
            <a:r>
              <a:rPr lang="en-US" altLang="zh-CN" dirty="0"/>
              <a:t>12-16</a:t>
            </a:r>
            <a:endParaRPr lang="zh-CN" altLang="en-US" dirty="0"/>
          </a:p>
        </p:txBody>
      </p:sp>
      <p:sp>
        <p:nvSpPr>
          <p:cNvPr id="4" name="矩形 3"/>
          <p:cNvSpPr/>
          <p:nvPr/>
        </p:nvSpPr>
        <p:spPr>
          <a:xfrm>
            <a:off x="985813" y="5530006"/>
            <a:ext cx="10225136" cy="923330"/>
          </a:xfrm>
          <a:prstGeom prst="rect">
            <a:avLst/>
          </a:prstGeom>
        </p:spPr>
        <p:txBody>
          <a:bodyPr wrap="square">
            <a:spAutoFit/>
          </a:bodyPr>
          <a:lstStyle/>
          <a:p>
            <a:r>
              <a:rPr lang="en-US" altLang="zh-CN" dirty="0" smtClean="0"/>
              <a:t>       </a:t>
            </a:r>
            <a:r>
              <a:rPr lang="zh-CN" altLang="zh-CN" dirty="0" smtClean="0"/>
              <a:t>单击</a:t>
            </a:r>
            <a:r>
              <a:rPr lang="zh-CN" altLang="zh-CN" dirty="0"/>
              <a:t>“</a:t>
            </a:r>
            <a:r>
              <a:rPr lang="en-US" altLang="zh-CN" dirty="0"/>
              <a:t>ok</a:t>
            </a:r>
            <a:r>
              <a:rPr lang="zh-CN" altLang="zh-CN" dirty="0"/>
              <a:t>”按钮后，在“</a:t>
            </a:r>
            <a:r>
              <a:rPr lang="en-US" altLang="zh-CN" dirty="0"/>
              <a:t>Tools/</a:t>
            </a:r>
            <a:r>
              <a:rPr lang="en-US" altLang="zh-CN" dirty="0" err="1"/>
              <a:t>ExternalTools</a:t>
            </a:r>
            <a:r>
              <a:rPr lang="zh-CN" altLang="zh-CN" dirty="0"/>
              <a:t>”栏中又增加了一个选项</a:t>
            </a:r>
            <a:r>
              <a:rPr lang="en-US" altLang="zh-CN" dirty="0" err="1"/>
              <a:t>PyUCI</a:t>
            </a:r>
            <a:r>
              <a:rPr lang="zh-CN" altLang="zh-CN" dirty="0"/>
              <a:t>，如图</a:t>
            </a:r>
            <a:r>
              <a:rPr lang="en-US" altLang="zh-CN" dirty="0"/>
              <a:t>12-17</a:t>
            </a:r>
            <a:r>
              <a:rPr lang="zh-CN" altLang="zh-CN" dirty="0"/>
              <a:t>所示。再次单击“</a:t>
            </a:r>
            <a:r>
              <a:rPr lang="en-US" altLang="zh-CN" dirty="0"/>
              <a:t>ok</a:t>
            </a:r>
            <a:r>
              <a:rPr lang="zh-CN" altLang="zh-CN" dirty="0"/>
              <a:t>”按钮，</a:t>
            </a:r>
            <a:r>
              <a:rPr lang="en-US" altLang="zh-CN" dirty="0" err="1"/>
              <a:t>Pycharm</a:t>
            </a:r>
            <a:r>
              <a:rPr lang="zh-CN" altLang="zh-CN" dirty="0"/>
              <a:t>开发环境中就增加了两个外部工具</a:t>
            </a:r>
            <a:r>
              <a:rPr lang="en-US" altLang="zh-CN" dirty="0" err="1"/>
              <a:t>QtDesigner</a:t>
            </a:r>
            <a:r>
              <a:rPr lang="zh-CN" altLang="zh-CN" dirty="0"/>
              <a:t>和</a:t>
            </a:r>
            <a:r>
              <a:rPr lang="en-US" altLang="zh-CN" dirty="0" err="1"/>
              <a:t>PyUCI</a:t>
            </a:r>
            <a:r>
              <a:rPr lang="zh-CN" altLang="zh-CN" dirty="0"/>
              <a:t>，在以后的项目开发中无需再对这两个外部工具进行配置了。</a:t>
            </a:r>
            <a:endParaRPr lang="zh-CN" altLang="en-US" dirty="0"/>
          </a:p>
        </p:txBody>
      </p:sp>
    </p:spTree>
    <p:extLst>
      <p:ext uri="{BB962C8B-B14F-4D97-AF65-F5344CB8AC3E}">
        <p14:creationId xmlns:p14="http://schemas.microsoft.com/office/powerpoint/2010/main" val="188187063"/>
      </p:ext>
    </p:extLst>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5" y="44625"/>
            <a:ext cx="9520144" cy="520700"/>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rgbClr val="FFFFFF"/>
                </a:solidFill>
                <a:latin typeface="微软雅黑" panose="020B0503020204020204" pitchFamily="34" charset="-122"/>
                <a:ea typeface="微软雅黑" panose="020B0503020204020204" pitchFamily="34" charset="-122"/>
              </a:rPr>
              <a:t>12.1.4  </a:t>
            </a:r>
            <a:r>
              <a:rPr lang="zh-CN" altLang="en-US" sz="2800" dirty="0">
                <a:solidFill>
                  <a:srgbClr val="FFFFFF"/>
                </a:solidFill>
                <a:latin typeface="微软雅黑" panose="020B0503020204020204" pitchFamily="34" charset="-122"/>
                <a:ea typeface="微软雅黑" panose="020B0503020204020204" pitchFamily="34" charset="-122"/>
              </a:rPr>
              <a:t>配置代码生成工具</a:t>
            </a:r>
          </a:p>
        </p:txBody>
      </p:sp>
      <p:sp>
        <p:nvSpPr>
          <p:cNvPr id="56" name="TextBox 55"/>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rgbClr val="FFFFFF"/>
                </a:solidFill>
              </a:rPr>
              <a:t>Part</a:t>
            </a:r>
            <a:r>
              <a:rPr lang="en-US" altLang="zh-CN" dirty="0">
                <a:solidFill>
                  <a:srgbClr val="FFFFFF"/>
                </a:solidFill>
              </a:rPr>
              <a:t> </a:t>
            </a:r>
            <a:r>
              <a:rPr lang="en-US" altLang="zh-CN" dirty="0" smtClean="0">
                <a:solidFill>
                  <a:srgbClr val="FFFFFF"/>
                </a:solidFill>
              </a:rPr>
              <a:t>12</a:t>
            </a:r>
            <a:endParaRPr lang="zh-CN" altLang="en-US" dirty="0">
              <a:solidFill>
                <a:srgbClr val="FFFFFF"/>
              </a:solidFill>
            </a:endParaRPr>
          </a:p>
        </p:txBody>
      </p:sp>
      <p:pic>
        <p:nvPicPr>
          <p:cNvPr id="15362" name="图片 95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9869" y="853709"/>
            <a:ext cx="6480720" cy="4375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4154165" y="5229200"/>
            <a:ext cx="1005403" cy="369332"/>
          </a:xfrm>
          <a:prstGeom prst="rect">
            <a:avLst/>
          </a:prstGeom>
        </p:spPr>
        <p:txBody>
          <a:bodyPr wrap="none">
            <a:spAutoFit/>
          </a:bodyPr>
          <a:lstStyle/>
          <a:p>
            <a:r>
              <a:rPr lang="zh-CN" altLang="zh-CN" dirty="0"/>
              <a:t>图</a:t>
            </a:r>
            <a:r>
              <a:rPr lang="en-US" altLang="zh-CN" dirty="0"/>
              <a:t>12-17</a:t>
            </a:r>
            <a:endParaRPr lang="zh-CN" altLang="en-US" dirty="0"/>
          </a:p>
        </p:txBody>
      </p:sp>
    </p:spTree>
    <p:extLst>
      <p:ext uri="{BB962C8B-B14F-4D97-AF65-F5344CB8AC3E}">
        <p14:creationId xmlns:p14="http://schemas.microsoft.com/office/powerpoint/2010/main" val="188187063"/>
      </p:ext>
    </p:extLst>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5" y="44625"/>
            <a:ext cx="9520144" cy="520700"/>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smtClean="0">
                <a:solidFill>
                  <a:srgbClr val="FFFFFF"/>
                </a:solidFill>
                <a:latin typeface="微软雅黑" panose="020B0503020204020204" pitchFamily="34" charset="-122"/>
                <a:ea typeface="微软雅黑" panose="020B0503020204020204" pitchFamily="34" charset="-122"/>
              </a:rPr>
              <a:t>12.1.5  </a:t>
            </a:r>
            <a:r>
              <a:rPr lang="zh-CN" altLang="en-US" sz="2800" dirty="0" smtClean="0">
                <a:solidFill>
                  <a:srgbClr val="FFFFFF"/>
                </a:solidFill>
                <a:latin typeface="微软雅黑" panose="020B0503020204020204" pitchFamily="34" charset="-122"/>
                <a:ea typeface="微软雅黑" panose="020B0503020204020204" pitchFamily="34" charset="-122"/>
              </a:rPr>
              <a:t>系统界面设计</a:t>
            </a:r>
            <a:endParaRPr lang="zh-CN" altLang="en-US" sz="2800" dirty="0">
              <a:solidFill>
                <a:srgbClr val="FFFFFF"/>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rgbClr val="FFFFFF"/>
                </a:solidFill>
              </a:rPr>
              <a:t>Part</a:t>
            </a:r>
            <a:r>
              <a:rPr lang="en-US" altLang="zh-CN" dirty="0">
                <a:solidFill>
                  <a:srgbClr val="FFFFFF"/>
                </a:solidFill>
              </a:rPr>
              <a:t> </a:t>
            </a:r>
            <a:r>
              <a:rPr lang="en-US" altLang="zh-CN" dirty="0" smtClean="0">
                <a:solidFill>
                  <a:srgbClr val="FFFFFF"/>
                </a:solidFill>
              </a:rPr>
              <a:t>12</a:t>
            </a:r>
            <a:endParaRPr lang="zh-CN" altLang="en-US" dirty="0">
              <a:solidFill>
                <a:srgbClr val="FFFFFF"/>
              </a:solidFill>
            </a:endParaRPr>
          </a:p>
        </p:txBody>
      </p:sp>
      <p:sp>
        <p:nvSpPr>
          <p:cNvPr id="2" name="矩形 1"/>
          <p:cNvSpPr/>
          <p:nvPr/>
        </p:nvSpPr>
        <p:spPr>
          <a:xfrm>
            <a:off x="1345853" y="764704"/>
            <a:ext cx="10096208" cy="369332"/>
          </a:xfrm>
          <a:prstGeom prst="rect">
            <a:avLst/>
          </a:prstGeom>
        </p:spPr>
        <p:txBody>
          <a:bodyPr wrap="square">
            <a:spAutoFit/>
          </a:bodyPr>
          <a:lstStyle/>
          <a:p>
            <a:r>
              <a:rPr lang="zh-CN" altLang="zh-CN" dirty="0"/>
              <a:t>在项目文件夹的</a:t>
            </a:r>
            <a:r>
              <a:rPr lang="en-US" altLang="zh-CN" dirty="0" err="1"/>
              <a:t>Pycharm</a:t>
            </a:r>
            <a:r>
              <a:rPr lang="zh-CN" altLang="zh-CN" dirty="0"/>
              <a:t>开发环境中，打开前面配置的外部工具</a:t>
            </a:r>
            <a:r>
              <a:rPr lang="en-US" altLang="zh-CN" dirty="0" err="1"/>
              <a:t>QtDesigner</a:t>
            </a:r>
            <a:r>
              <a:rPr lang="zh-CN" altLang="zh-CN" dirty="0"/>
              <a:t>，如图</a:t>
            </a:r>
            <a:r>
              <a:rPr lang="en-US" altLang="zh-CN" dirty="0"/>
              <a:t>12-18</a:t>
            </a:r>
            <a:r>
              <a:rPr lang="zh-CN" altLang="zh-CN" dirty="0"/>
              <a:t>所示。</a:t>
            </a:r>
          </a:p>
        </p:txBody>
      </p:sp>
      <p:pic>
        <p:nvPicPr>
          <p:cNvPr id="16386" name="图片 95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9868" y="1268760"/>
            <a:ext cx="8707987" cy="280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5092978" y="4077072"/>
            <a:ext cx="1005403" cy="369332"/>
          </a:xfrm>
          <a:prstGeom prst="rect">
            <a:avLst/>
          </a:prstGeom>
        </p:spPr>
        <p:txBody>
          <a:bodyPr wrap="none">
            <a:spAutoFit/>
          </a:bodyPr>
          <a:lstStyle/>
          <a:p>
            <a:r>
              <a:rPr lang="zh-CN" altLang="zh-CN" dirty="0"/>
              <a:t>图</a:t>
            </a:r>
            <a:r>
              <a:rPr lang="en-US" altLang="zh-CN" dirty="0"/>
              <a:t>12-18</a:t>
            </a:r>
            <a:endParaRPr lang="zh-CN" altLang="en-US" dirty="0"/>
          </a:p>
        </p:txBody>
      </p:sp>
      <p:sp>
        <p:nvSpPr>
          <p:cNvPr id="4" name="矩形 3"/>
          <p:cNvSpPr/>
          <p:nvPr/>
        </p:nvSpPr>
        <p:spPr>
          <a:xfrm>
            <a:off x="1505524" y="5014917"/>
            <a:ext cx="8921869" cy="646331"/>
          </a:xfrm>
          <a:prstGeom prst="rect">
            <a:avLst/>
          </a:prstGeom>
        </p:spPr>
        <p:txBody>
          <a:bodyPr wrap="square">
            <a:spAutoFit/>
          </a:bodyPr>
          <a:lstStyle/>
          <a:p>
            <a:r>
              <a:rPr lang="zh-CN" altLang="zh-CN" dirty="0" smtClean="0"/>
              <a:t>单击</a:t>
            </a:r>
            <a:r>
              <a:rPr lang="zh-CN" altLang="zh-CN" dirty="0"/>
              <a:t>外部工具</a:t>
            </a:r>
            <a:r>
              <a:rPr lang="en-US" altLang="zh-CN" dirty="0" err="1"/>
              <a:t>QtDesigner</a:t>
            </a:r>
            <a:r>
              <a:rPr lang="zh-CN" altLang="zh-CN" dirty="0"/>
              <a:t>，即可弹出界面设计师软件窗口，在该窗口下即可设计水色图像水质评价系统的界面，如图</a:t>
            </a:r>
            <a:r>
              <a:rPr lang="en-US" altLang="zh-CN" dirty="0"/>
              <a:t>12-19</a:t>
            </a:r>
            <a:r>
              <a:rPr lang="zh-CN" altLang="zh-CN" dirty="0"/>
              <a:t>所示。</a:t>
            </a:r>
            <a:endParaRPr lang="zh-CN" altLang="en-US" dirty="0"/>
          </a:p>
        </p:txBody>
      </p:sp>
    </p:spTree>
    <p:extLst>
      <p:ext uri="{BB962C8B-B14F-4D97-AF65-F5344CB8AC3E}">
        <p14:creationId xmlns:p14="http://schemas.microsoft.com/office/powerpoint/2010/main" val="3268469692"/>
      </p:ext>
    </p:extLst>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5" y="44625"/>
            <a:ext cx="9520144" cy="520700"/>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rgbClr val="FFFFFF"/>
                </a:solidFill>
                <a:latin typeface="微软雅黑" panose="020B0503020204020204" pitchFamily="34" charset="-122"/>
                <a:ea typeface="微软雅黑" panose="020B0503020204020204" pitchFamily="34" charset="-122"/>
              </a:rPr>
              <a:t>12.1.5  </a:t>
            </a:r>
            <a:r>
              <a:rPr lang="zh-CN" altLang="en-US" sz="2800" dirty="0">
                <a:solidFill>
                  <a:srgbClr val="FFFFFF"/>
                </a:solidFill>
                <a:latin typeface="微软雅黑" panose="020B0503020204020204" pitchFamily="34" charset="-122"/>
                <a:ea typeface="微软雅黑" panose="020B0503020204020204" pitchFamily="34" charset="-122"/>
              </a:rPr>
              <a:t>系统界面设计</a:t>
            </a:r>
            <a:endParaRPr lang="zh-CN" altLang="en-US" sz="2800" dirty="0" smtClean="0">
              <a:solidFill>
                <a:srgbClr val="FFFFFF"/>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rgbClr val="FFFFFF"/>
                </a:solidFill>
              </a:rPr>
              <a:t>Part</a:t>
            </a:r>
            <a:r>
              <a:rPr lang="en-US" altLang="zh-CN" dirty="0">
                <a:solidFill>
                  <a:srgbClr val="FFFFFF"/>
                </a:solidFill>
              </a:rPr>
              <a:t> </a:t>
            </a:r>
            <a:r>
              <a:rPr lang="en-US" altLang="zh-CN" dirty="0" smtClean="0">
                <a:solidFill>
                  <a:srgbClr val="FFFFFF"/>
                </a:solidFill>
              </a:rPr>
              <a:t>12</a:t>
            </a:r>
            <a:endParaRPr lang="zh-CN" altLang="en-US" dirty="0">
              <a:solidFill>
                <a:srgbClr val="FFFFFF"/>
              </a:solidFill>
            </a:endParaRPr>
          </a:p>
        </p:txBody>
      </p:sp>
      <p:pic>
        <p:nvPicPr>
          <p:cNvPr id="17410" name="图片 95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9869" y="791704"/>
            <a:ext cx="6840760" cy="357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4444906" y="4365104"/>
            <a:ext cx="1005403" cy="369332"/>
          </a:xfrm>
          <a:prstGeom prst="rect">
            <a:avLst/>
          </a:prstGeom>
        </p:spPr>
        <p:txBody>
          <a:bodyPr wrap="none">
            <a:spAutoFit/>
          </a:bodyPr>
          <a:lstStyle/>
          <a:p>
            <a:r>
              <a:rPr lang="zh-CN" altLang="zh-CN" dirty="0"/>
              <a:t>图</a:t>
            </a:r>
            <a:r>
              <a:rPr lang="en-US" altLang="zh-CN" dirty="0"/>
              <a:t>12-19</a:t>
            </a:r>
            <a:endParaRPr lang="zh-CN" altLang="en-US" dirty="0"/>
          </a:p>
        </p:txBody>
      </p:sp>
      <p:sp>
        <p:nvSpPr>
          <p:cNvPr id="3" name="矩形 2"/>
          <p:cNvSpPr/>
          <p:nvPr/>
        </p:nvSpPr>
        <p:spPr>
          <a:xfrm>
            <a:off x="913805" y="5036983"/>
            <a:ext cx="10369152" cy="1200329"/>
          </a:xfrm>
          <a:prstGeom prst="rect">
            <a:avLst/>
          </a:prstGeom>
        </p:spPr>
        <p:txBody>
          <a:bodyPr wrap="square">
            <a:spAutoFit/>
          </a:bodyPr>
          <a:lstStyle/>
          <a:p>
            <a:r>
              <a:rPr lang="en-US" altLang="zh-CN" dirty="0" smtClean="0"/>
              <a:t>        </a:t>
            </a:r>
            <a:r>
              <a:rPr lang="zh-CN" altLang="zh-CN" dirty="0" smtClean="0"/>
              <a:t>注意</a:t>
            </a:r>
            <a:r>
              <a:rPr lang="zh-CN" altLang="zh-CN" dirty="0"/>
              <a:t>这里使用的是主窗体创建系统界面，如图</a:t>
            </a:r>
            <a:r>
              <a:rPr lang="en-US" altLang="zh-CN" dirty="0"/>
              <a:t>12-19</a:t>
            </a:r>
            <a:r>
              <a:rPr lang="zh-CN" altLang="zh-CN" dirty="0"/>
              <a:t>中的高亮部分，单击“创建”按钮即弹出主窗体，主窗体命名为“水色图像水质评价系统”，接着从左边的控件栏目中拖拽两个“</a:t>
            </a:r>
            <a:r>
              <a:rPr lang="en-US" altLang="zh-CN" dirty="0" err="1"/>
              <a:t>pushButton</a:t>
            </a:r>
            <a:r>
              <a:rPr lang="zh-CN" altLang="zh-CN" dirty="0"/>
              <a:t>”按钮，分别命名为“导入图片”、“水色识别”，拖拽一个“</a:t>
            </a:r>
            <a:r>
              <a:rPr lang="en-US" altLang="zh-CN" dirty="0" err="1"/>
              <a:t>textEdit</a:t>
            </a:r>
            <a:r>
              <a:rPr lang="zh-CN" altLang="zh-CN" dirty="0"/>
              <a:t>”用于显示水色类别，拖拽两个“</a:t>
            </a:r>
            <a:r>
              <a:rPr lang="en-US" altLang="zh-CN" dirty="0"/>
              <a:t>label</a:t>
            </a:r>
            <a:r>
              <a:rPr lang="zh-CN" altLang="zh-CN" dirty="0"/>
              <a:t>”，一个用于表示水色“类别”，一个用于显示导入的水色图像，如图</a:t>
            </a:r>
            <a:r>
              <a:rPr lang="en-US" altLang="zh-CN" dirty="0"/>
              <a:t>12-20</a:t>
            </a:r>
            <a:r>
              <a:rPr lang="zh-CN" altLang="zh-CN" dirty="0"/>
              <a:t>所示。</a:t>
            </a:r>
          </a:p>
        </p:txBody>
      </p:sp>
    </p:spTree>
    <p:extLst>
      <p:ext uri="{BB962C8B-B14F-4D97-AF65-F5344CB8AC3E}">
        <p14:creationId xmlns:p14="http://schemas.microsoft.com/office/powerpoint/2010/main" val="3268469692"/>
      </p:ext>
    </p:extLst>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5" y="44625"/>
            <a:ext cx="9520144" cy="520700"/>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rgbClr val="FFFFFF"/>
                </a:solidFill>
                <a:latin typeface="微软雅黑" panose="020B0503020204020204" pitchFamily="34" charset="-122"/>
                <a:ea typeface="微软雅黑" panose="020B0503020204020204" pitchFamily="34" charset="-122"/>
              </a:rPr>
              <a:t>12.1.5  </a:t>
            </a:r>
            <a:r>
              <a:rPr lang="zh-CN" altLang="en-US" sz="2800" dirty="0">
                <a:solidFill>
                  <a:srgbClr val="FFFFFF"/>
                </a:solidFill>
                <a:latin typeface="微软雅黑" panose="020B0503020204020204" pitchFamily="34" charset="-122"/>
                <a:ea typeface="微软雅黑" panose="020B0503020204020204" pitchFamily="34" charset="-122"/>
              </a:rPr>
              <a:t>系统界面设计</a:t>
            </a:r>
          </a:p>
        </p:txBody>
      </p:sp>
      <p:sp>
        <p:nvSpPr>
          <p:cNvPr id="56" name="TextBox 55"/>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rgbClr val="FFFFFF"/>
                </a:solidFill>
              </a:rPr>
              <a:t>Part</a:t>
            </a:r>
            <a:r>
              <a:rPr lang="en-US" altLang="zh-CN" dirty="0">
                <a:solidFill>
                  <a:srgbClr val="FFFFFF"/>
                </a:solidFill>
              </a:rPr>
              <a:t> </a:t>
            </a:r>
            <a:r>
              <a:rPr lang="en-US" altLang="zh-CN" dirty="0" smtClean="0">
                <a:solidFill>
                  <a:srgbClr val="FFFFFF"/>
                </a:solidFill>
              </a:rPr>
              <a:t>12</a:t>
            </a:r>
            <a:endParaRPr lang="zh-CN" altLang="en-US" dirty="0">
              <a:solidFill>
                <a:srgbClr val="FFFFFF"/>
              </a:solidFill>
            </a:endParaRPr>
          </a:p>
        </p:txBody>
      </p:sp>
      <p:pic>
        <p:nvPicPr>
          <p:cNvPr id="18434" name="图片 95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7861" y="764704"/>
            <a:ext cx="5666333" cy="4214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3796834" y="5003884"/>
            <a:ext cx="1005403" cy="369332"/>
          </a:xfrm>
          <a:prstGeom prst="rect">
            <a:avLst/>
          </a:prstGeom>
        </p:spPr>
        <p:txBody>
          <a:bodyPr wrap="none">
            <a:spAutoFit/>
          </a:bodyPr>
          <a:lstStyle/>
          <a:p>
            <a:r>
              <a:rPr lang="zh-CN" altLang="en-US" dirty="0" smtClean="0"/>
              <a:t>图</a:t>
            </a:r>
            <a:r>
              <a:rPr lang="en-US" altLang="zh-CN" dirty="0" smtClean="0"/>
              <a:t>12-20</a:t>
            </a:r>
            <a:endParaRPr lang="zh-CN" altLang="en-US" dirty="0"/>
          </a:p>
        </p:txBody>
      </p:sp>
      <p:sp>
        <p:nvSpPr>
          <p:cNvPr id="3" name="矩形 2"/>
          <p:cNvSpPr/>
          <p:nvPr/>
        </p:nvSpPr>
        <p:spPr>
          <a:xfrm>
            <a:off x="1435186" y="5661248"/>
            <a:ext cx="9487731" cy="646331"/>
          </a:xfrm>
          <a:prstGeom prst="rect">
            <a:avLst/>
          </a:prstGeom>
        </p:spPr>
        <p:txBody>
          <a:bodyPr wrap="square">
            <a:spAutoFit/>
          </a:bodyPr>
          <a:lstStyle/>
          <a:p>
            <a:r>
              <a:rPr lang="zh-CN" altLang="zh-CN" dirty="0"/>
              <a:t>单击保存图标，即可保存设计的界面，其文件名与创建的项目文件夹名称相同，文件名后缀为</a:t>
            </a:r>
            <a:r>
              <a:rPr lang="en-US" altLang="zh-CN" dirty="0"/>
              <a:t>.</a:t>
            </a:r>
            <a:r>
              <a:rPr lang="en-US" altLang="zh-CN" dirty="0" err="1"/>
              <a:t>ui</a:t>
            </a:r>
            <a:r>
              <a:rPr lang="zh-CN" altLang="zh-CN" dirty="0"/>
              <a:t>，默认情况下保存在项目文件下。如图</a:t>
            </a:r>
            <a:r>
              <a:rPr lang="en-US" altLang="zh-CN" dirty="0"/>
              <a:t>12-21</a:t>
            </a:r>
            <a:r>
              <a:rPr lang="zh-CN" altLang="zh-CN" dirty="0"/>
              <a:t>所示。</a:t>
            </a:r>
            <a:endParaRPr lang="zh-CN" altLang="en-US" dirty="0"/>
          </a:p>
        </p:txBody>
      </p:sp>
    </p:spTree>
    <p:extLst>
      <p:ext uri="{BB962C8B-B14F-4D97-AF65-F5344CB8AC3E}">
        <p14:creationId xmlns:p14="http://schemas.microsoft.com/office/powerpoint/2010/main" val="3268469692"/>
      </p:ext>
    </p:extLst>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6" y="44625"/>
            <a:ext cx="5042228" cy="523214"/>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smtClean="0">
                <a:solidFill>
                  <a:schemeClr val="accent2"/>
                </a:solidFill>
                <a:latin typeface="微软雅黑" panose="020B0503020204020204" pitchFamily="34" charset="-122"/>
                <a:ea typeface="微软雅黑" panose="020B0503020204020204" pitchFamily="34" charset="-122"/>
              </a:rPr>
              <a:t>12.1</a:t>
            </a:r>
            <a:r>
              <a:rPr lang="en-US" altLang="zh-CN" sz="2800" dirty="0" smtClean="0">
                <a:solidFill>
                  <a:schemeClr val="accent2"/>
                </a:solidFill>
                <a:latin typeface="微软雅黑" panose="020B0503020204020204" pitchFamily="34" charset="-122"/>
                <a:ea typeface="微软雅黑" panose="020B0503020204020204" pitchFamily="34" charset="-122"/>
              </a:rPr>
              <a:t> </a:t>
            </a:r>
            <a:r>
              <a:rPr lang="zh-CN" altLang="en-US" sz="2800" dirty="0" smtClean="0">
                <a:solidFill>
                  <a:schemeClr val="accent2"/>
                </a:solidFill>
                <a:latin typeface="微软雅黑" panose="020B0503020204020204" pitchFamily="34" charset="-122"/>
                <a:ea typeface="微软雅黑" panose="020B0503020204020204" pitchFamily="34" charset="-122"/>
              </a:rPr>
              <a:t>水色图像水质评价系统</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chemeClr val="accent2"/>
                </a:solidFill>
              </a:rPr>
              <a:t>Part </a:t>
            </a:r>
            <a:r>
              <a:rPr lang="en-US" altLang="zh-CN" sz="2000" dirty="0" smtClean="0">
                <a:solidFill>
                  <a:schemeClr val="accent2"/>
                </a:solidFill>
              </a:rPr>
              <a:t>12</a:t>
            </a:r>
            <a:r>
              <a:rPr lang="en-US" altLang="zh-CN" dirty="0" smtClean="0">
                <a:solidFill>
                  <a:schemeClr val="accent2"/>
                </a:solidFill>
              </a:rPr>
              <a:t> </a:t>
            </a:r>
            <a:endParaRPr lang="zh-CN" altLang="en-US" dirty="0">
              <a:solidFill>
                <a:schemeClr val="accent2"/>
              </a:solidFill>
            </a:endParaRPr>
          </a:p>
        </p:txBody>
      </p:sp>
      <p:sp>
        <p:nvSpPr>
          <p:cNvPr id="2" name="矩形 1"/>
          <p:cNvSpPr/>
          <p:nvPr/>
        </p:nvSpPr>
        <p:spPr>
          <a:xfrm>
            <a:off x="841797" y="632882"/>
            <a:ext cx="10729192" cy="646331"/>
          </a:xfrm>
          <a:prstGeom prst="rect">
            <a:avLst/>
          </a:prstGeom>
        </p:spPr>
        <p:txBody>
          <a:bodyPr wrap="square">
            <a:spAutoFit/>
          </a:bodyPr>
          <a:lstStyle/>
          <a:p>
            <a:r>
              <a:rPr lang="en-US" altLang="zh-CN" dirty="0" smtClean="0"/>
              <a:t>       </a:t>
            </a:r>
            <a:r>
              <a:rPr lang="zh-CN" altLang="zh-CN" dirty="0" smtClean="0"/>
              <a:t>本</a:t>
            </a:r>
            <a:r>
              <a:rPr lang="zh-CN" altLang="zh-CN" dirty="0"/>
              <a:t>节以第</a:t>
            </a:r>
            <a:r>
              <a:rPr lang="en-US" altLang="zh-CN" dirty="0"/>
              <a:t>11</a:t>
            </a:r>
            <a:r>
              <a:rPr lang="zh-CN" altLang="zh-CN" dirty="0"/>
              <a:t>章中基于支持向量机的水色图像分类识别模型及程序实现逻辑为基础，设计一个简单的</a:t>
            </a:r>
            <a:r>
              <a:rPr lang="en-US" altLang="zh-CN" dirty="0"/>
              <a:t>GUI</a:t>
            </a:r>
            <a:r>
              <a:rPr lang="zh-CN" altLang="zh-CN" dirty="0"/>
              <a:t>可视化应用界面，其实现界面如图</a:t>
            </a:r>
            <a:r>
              <a:rPr lang="en-US" altLang="zh-CN" dirty="0"/>
              <a:t>12-1</a:t>
            </a:r>
            <a:r>
              <a:rPr lang="zh-CN" altLang="zh-CN" dirty="0"/>
              <a:t>所示。</a:t>
            </a:r>
          </a:p>
        </p:txBody>
      </p:sp>
      <p:pic>
        <p:nvPicPr>
          <p:cNvPr id="1026" name="图片 9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1877" y="1606216"/>
            <a:ext cx="4968552" cy="3335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3506093" y="5003884"/>
            <a:ext cx="877163" cy="369332"/>
          </a:xfrm>
          <a:prstGeom prst="rect">
            <a:avLst/>
          </a:prstGeom>
        </p:spPr>
        <p:txBody>
          <a:bodyPr wrap="none">
            <a:spAutoFit/>
          </a:bodyPr>
          <a:lstStyle/>
          <a:p>
            <a:r>
              <a:rPr lang="zh-CN" altLang="zh-CN" dirty="0"/>
              <a:t>图</a:t>
            </a:r>
            <a:r>
              <a:rPr lang="en-US" altLang="zh-CN" dirty="0"/>
              <a:t>12-1</a:t>
            </a:r>
            <a:endParaRPr lang="zh-CN" altLang="en-US" dirty="0"/>
          </a:p>
        </p:txBody>
      </p:sp>
      <p:sp>
        <p:nvSpPr>
          <p:cNvPr id="4" name="矩形 3"/>
          <p:cNvSpPr/>
          <p:nvPr/>
        </p:nvSpPr>
        <p:spPr>
          <a:xfrm>
            <a:off x="985813" y="5385990"/>
            <a:ext cx="9863014" cy="923330"/>
          </a:xfrm>
          <a:prstGeom prst="rect">
            <a:avLst/>
          </a:prstGeom>
        </p:spPr>
        <p:txBody>
          <a:bodyPr wrap="square">
            <a:spAutoFit/>
          </a:bodyPr>
          <a:lstStyle/>
          <a:p>
            <a:r>
              <a:rPr lang="zh-CN" altLang="en-US" dirty="0" smtClean="0"/>
              <a:t>        单击</a:t>
            </a:r>
            <a:r>
              <a:rPr lang="zh-CN" altLang="en-US" dirty="0"/>
              <a:t>“导入图片”按钮，弹出一个文件选择框，选择某个水色图像后，该图像即显示在</a:t>
            </a:r>
            <a:r>
              <a:rPr lang="en-US" altLang="zh-CN" dirty="0" err="1"/>
              <a:t>TextLabel</a:t>
            </a:r>
            <a:r>
              <a:rPr lang="zh-CN" altLang="en-US" dirty="0"/>
              <a:t>框中，单击“水色识别”按钮，对应的水色类别值即显示在空白的文本编辑框中。下面详细介绍其实现及生产</a:t>
            </a:r>
            <a:r>
              <a:rPr lang="en-US" altLang="zh-CN" dirty="0"/>
              <a:t>EXE</a:t>
            </a:r>
            <a:r>
              <a:rPr lang="zh-CN" altLang="en-US" dirty="0"/>
              <a:t>方法。</a:t>
            </a:r>
          </a:p>
        </p:txBody>
      </p:sp>
    </p:spTree>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5" y="44625"/>
            <a:ext cx="9520144" cy="520700"/>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rgbClr val="FFFFFF"/>
                </a:solidFill>
                <a:latin typeface="微软雅黑" panose="020B0503020204020204" pitchFamily="34" charset="-122"/>
                <a:ea typeface="微软雅黑" panose="020B0503020204020204" pitchFamily="34" charset="-122"/>
              </a:rPr>
              <a:t>12.1.5  </a:t>
            </a:r>
            <a:r>
              <a:rPr lang="zh-CN" altLang="en-US" sz="2800" dirty="0">
                <a:solidFill>
                  <a:srgbClr val="FFFFFF"/>
                </a:solidFill>
                <a:latin typeface="微软雅黑" panose="020B0503020204020204" pitchFamily="34" charset="-122"/>
                <a:ea typeface="微软雅黑" panose="020B0503020204020204" pitchFamily="34" charset="-122"/>
              </a:rPr>
              <a:t>系统界面设计</a:t>
            </a:r>
            <a:endParaRPr lang="zh-CN" altLang="en-US" sz="2800" dirty="0" smtClean="0">
              <a:solidFill>
                <a:srgbClr val="FFFFFF"/>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rgbClr val="FFFFFF"/>
                </a:solidFill>
              </a:rPr>
              <a:t>Part</a:t>
            </a:r>
            <a:r>
              <a:rPr lang="en-US" altLang="zh-CN" dirty="0">
                <a:solidFill>
                  <a:srgbClr val="FFFFFF"/>
                </a:solidFill>
              </a:rPr>
              <a:t> </a:t>
            </a:r>
            <a:r>
              <a:rPr lang="en-US" altLang="zh-CN" dirty="0" smtClean="0">
                <a:solidFill>
                  <a:srgbClr val="FFFFFF"/>
                </a:solidFill>
              </a:rPr>
              <a:t>12</a:t>
            </a:r>
            <a:endParaRPr lang="zh-CN" altLang="en-US" dirty="0">
              <a:solidFill>
                <a:srgbClr val="FFFFFF"/>
              </a:solidFill>
            </a:endParaRPr>
          </a:p>
        </p:txBody>
      </p:sp>
      <p:pic>
        <p:nvPicPr>
          <p:cNvPr id="19458" name="图片 95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9870" y="764705"/>
            <a:ext cx="5760639" cy="3990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3868842" y="4781453"/>
            <a:ext cx="1005403" cy="369332"/>
          </a:xfrm>
          <a:prstGeom prst="rect">
            <a:avLst/>
          </a:prstGeom>
        </p:spPr>
        <p:txBody>
          <a:bodyPr wrap="none">
            <a:spAutoFit/>
          </a:bodyPr>
          <a:lstStyle/>
          <a:p>
            <a:r>
              <a:rPr lang="zh-CN" altLang="zh-CN" dirty="0"/>
              <a:t>图</a:t>
            </a:r>
            <a:r>
              <a:rPr lang="en-US" altLang="zh-CN" dirty="0"/>
              <a:t>12-21</a:t>
            </a:r>
            <a:endParaRPr lang="zh-CN" altLang="en-US" dirty="0"/>
          </a:p>
        </p:txBody>
      </p:sp>
      <p:sp>
        <p:nvSpPr>
          <p:cNvPr id="3" name="矩形 2"/>
          <p:cNvSpPr/>
          <p:nvPr/>
        </p:nvSpPr>
        <p:spPr>
          <a:xfrm>
            <a:off x="913805" y="5446965"/>
            <a:ext cx="9795442" cy="646331"/>
          </a:xfrm>
          <a:prstGeom prst="rect">
            <a:avLst/>
          </a:prstGeom>
        </p:spPr>
        <p:txBody>
          <a:bodyPr wrap="square">
            <a:spAutoFit/>
          </a:bodyPr>
          <a:lstStyle/>
          <a:p>
            <a:r>
              <a:rPr lang="en-US" altLang="zh-CN" dirty="0" smtClean="0"/>
              <a:t>       </a:t>
            </a:r>
            <a:r>
              <a:rPr lang="zh-CN" altLang="zh-CN" dirty="0" smtClean="0"/>
              <a:t>至此</a:t>
            </a:r>
            <a:r>
              <a:rPr lang="zh-CN" altLang="zh-CN" dirty="0"/>
              <a:t>界面设计就完成了，而且该界面的</a:t>
            </a:r>
            <a:r>
              <a:rPr lang="en-US" altLang="zh-CN" dirty="0" err="1"/>
              <a:t>ui</a:t>
            </a:r>
            <a:r>
              <a:rPr lang="zh-CN" altLang="zh-CN" dirty="0"/>
              <a:t>文件已经生成并保存在项目文件夹下，这时可以切换至</a:t>
            </a:r>
            <a:r>
              <a:rPr lang="en-US" altLang="zh-CN" dirty="0" err="1"/>
              <a:t>Pycharm</a:t>
            </a:r>
            <a:r>
              <a:rPr lang="zh-CN" altLang="zh-CN" dirty="0"/>
              <a:t>环境下，我们可以看到</a:t>
            </a:r>
            <a:r>
              <a:rPr lang="en-US" altLang="zh-CN" dirty="0" err="1"/>
              <a:t>mygui.ui</a:t>
            </a:r>
            <a:r>
              <a:rPr lang="zh-CN" altLang="zh-CN" dirty="0"/>
              <a:t>这个文件，它就是界面设计文件。如图</a:t>
            </a:r>
            <a:r>
              <a:rPr lang="en-US" altLang="zh-CN" dirty="0"/>
              <a:t>12-22</a:t>
            </a:r>
            <a:r>
              <a:rPr lang="zh-CN" altLang="zh-CN" dirty="0"/>
              <a:t>所示。</a:t>
            </a:r>
          </a:p>
        </p:txBody>
      </p:sp>
    </p:spTree>
    <p:extLst>
      <p:ext uri="{BB962C8B-B14F-4D97-AF65-F5344CB8AC3E}">
        <p14:creationId xmlns:p14="http://schemas.microsoft.com/office/powerpoint/2010/main" val="3268469692"/>
      </p:ext>
    </p:extLst>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5" y="44625"/>
            <a:ext cx="9520144" cy="520700"/>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rgbClr val="FFFFFF"/>
                </a:solidFill>
                <a:latin typeface="微软雅黑" panose="020B0503020204020204" pitchFamily="34" charset="-122"/>
                <a:ea typeface="微软雅黑" panose="020B0503020204020204" pitchFamily="34" charset="-122"/>
              </a:rPr>
              <a:t>12.1.5  </a:t>
            </a:r>
            <a:r>
              <a:rPr lang="zh-CN" altLang="en-US" sz="2800" dirty="0">
                <a:solidFill>
                  <a:srgbClr val="FFFFFF"/>
                </a:solidFill>
                <a:latin typeface="微软雅黑" panose="020B0503020204020204" pitchFamily="34" charset="-122"/>
                <a:ea typeface="微软雅黑" panose="020B0503020204020204" pitchFamily="34" charset="-122"/>
              </a:rPr>
              <a:t>系统界面设计</a:t>
            </a:r>
            <a:endParaRPr lang="zh-CN" altLang="en-US" sz="2800" dirty="0" smtClean="0">
              <a:solidFill>
                <a:srgbClr val="FFFFFF"/>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rgbClr val="FFFFFF"/>
                </a:solidFill>
              </a:rPr>
              <a:t>Part</a:t>
            </a:r>
            <a:r>
              <a:rPr lang="en-US" altLang="zh-CN" dirty="0">
                <a:solidFill>
                  <a:srgbClr val="FFFFFF"/>
                </a:solidFill>
              </a:rPr>
              <a:t> </a:t>
            </a:r>
            <a:r>
              <a:rPr lang="en-US" altLang="zh-CN" dirty="0" smtClean="0">
                <a:solidFill>
                  <a:srgbClr val="FFFFFF"/>
                </a:solidFill>
              </a:rPr>
              <a:t>12</a:t>
            </a:r>
            <a:endParaRPr lang="zh-CN" altLang="en-US" dirty="0">
              <a:solidFill>
                <a:srgbClr val="FFFFFF"/>
              </a:solidFill>
            </a:endParaRPr>
          </a:p>
        </p:txBody>
      </p:sp>
      <p:pic>
        <p:nvPicPr>
          <p:cNvPr id="20482" name="图片 95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1877" y="1000170"/>
            <a:ext cx="6984776" cy="4778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4660930" y="5805264"/>
            <a:ext cx="1005403" cy="369332"/>
          </a:xfrm>
          <a:prstGeom prst="rect">
            <a:avLst/>
          </a:prstGeom>
        </p:spPr>
        <p:txBody>
          <a:bodyPr wrap="none">
            <a:spAutoFit/>
          </a:bodyPr>
          <a:lstStyle/>
          <a:p>
            <a:r>
              <a:rPr lang="zh-CN" altLang="en-US" dirty="0" smtClean="0"/>
              <a:t>图</a:t>
            </a:r>
            <a:r>
              <a:rPr lang="en-US" altLang="zh-CN" dirty="0" smtClean="0"/>
              <a:t>12-22</a:t>
            </a:r>
            <a:endParaRPr lang="zh-CN" altLang="zh-CN" dirty="0"/>
          </a:p>
        </p:txBody>
      </p:sp>
    </p:spTree>
    <p:extLst>
      <p:ext uri="{BB962C8B-B14F-4D97-AF65-F5344CB8AC3E}">
        <p14:creationId xmlns:p14="http://schemas.microsoft.com/office/powerpoint/2010/main" val="3268469692"/>
      </p:ext>
    </p:extLst>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5" y="44625"/>
            <a:ext cx="9520144" cy="520700"/>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smtClean="0">
                <a:solidFill>
                  <a:srgbClr val="FFFFFF"/>
                </a:solidFill>
                <a:latin typeface="微软雅黑" panose="020B0503020204020204" pitchFamily="34" charset="-122"/>
                <a:ea typeface="微软雅黑" panose="020B0503020204020204" pitchFamily="34" charset="-122"/>
              </a:rPr>
              <a:t>12.1.6  </a:t>
            </a:r>
            <a:r>
              <a:rPr lang="zh-CN" altLang="en-US" sz="2800" dirty="0" smtClean="0">
                <a:solidFill>
                  <a:srgbClr val="FFFFFF"/>
                </a:solidFill>
                <a:latin typeface="微软雅黑" panose="020B0503020204020204" pitchFamily="34" charset="-122"/>
                <a:ea typeface="微软雅黑" panose="020B0503020204020204" pitchFamily="34" charset="-122"/>
              </a:rPr>
              <a:t>系统</a:t>
            </a:r>
            <a:r>
              <a:rPr lang="zh-CN" altLang="en-US" sz="2800" dirty="0">
                <a:solidFill>
                  <a:srgbClr val="FFFFFF"/>
                </a:solidFill>
                <a:latin typeface="微软雅黑" panose="020B0503020204020204" pitchFamily="34" charset="-122"/>
                <a:ea typeface="微软雅黑" panose="020B0503020204020204" pitchFamily="34" charset="-122"/>
              </a:rPr>
              <a:t>界面转化为</a:t>
            </a:r>
            <a:r>
              <a:rPr lang="en-US" altLang="zh-CN" sz="2800" dirty="0">
                <a:solidFill>
                  <a:srgbClr val="FFFFFF"/>
                </a:solidFill>
                <a:latin typeface="微软雅黑" panose="020B0503020204020204" pitchFamily="34" charset="-122"/>
                <a:ea typeface="微软雅黑" panose="020B0503020204020204" pitchFamily="34" charset="-122"/>
              </a:rPr>
              <a:t>PyQt5</a:t>
            </a:r>
            <a:r>
              <a:rPr lang="zh-CN" altLang="en-US" sz="2800" dirty="0">
                <a:solidFill>
                  <a:srgbClr val="FFFFFF"/>
                </a:solidFill>
                <a:latin typeface="微软雅黑" panose="020B0503020204020204" pitchFamily="34" charset="-122"/>
                <a:ea typeface="微软雅黑" panose="020B0503020204020204" pitchFamily="34" charset="-122"/>
              </a:rPr>
              <a:t>代码</a:t>
            </a:r>
          </a:p>
        </p:txBody>
      </p:sp>
      <p:sp>
        <p:nvSpPr>
          <p:cNvPr id="56" name="TextBox 55"/>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rgbClr val="FFFFFF"/>
                </a:solidFill>
              </a:rPr>
              <a:t>Part</a:t>
            </a:r>
            <a:r>
              <a:rPr lang="en-US" altLang="zh-CN" dirty="0">
                <a:solidFill>
                  <a:srgbClr val="FFFFFF"/>
                </a:solidFill>
              </a:rPr>
              <a:t> </a:t>
            </a:r>
            <a:r>
              <a:rPr lang="en-US" altLang="zh-CN" dirty="0" smtClean="0">
                <a:solidFill>
                  <a:srgbClr val="FFFFFF"/>
                </a:solidFill>
              </a:rPr>
              <a:t>12</a:t>
            </a:r>
            <a:endParaRPr lang="zh-CN" altLang="en-US" dirty="0">
              <a:solidFill>
                <a:srgbClr val="FFFFFF"/>
              </a:solidFill>
            </a:endParaRPr>
          </a:p>
        </p:txBody>
      </p:sp>
      <p:sp>
        <p:nvSpPr>
          <p:cNvPr id="2" name="矩形 1"/>
          <p:cNvSpPr/>
          <p:nvPr/>
        </p:nvSpPr>
        <p:spPr>
          <a:xfrm>
            <a:off x="916491" y="692696"/>
            <a:ext cx="10870522" cy="1477328"/>
          </a:xfrm>
          <a:prstGeom prst="rect">
            <a:avLst/>
          </a:prstGeom>
        </p:spPr>
        <p:txBody>
          <a:bodyPr wrap="square">
            <a:spAutoFit/>
          </a:bodyPr>
          <a:lstStyle/>
          <a:p>
            <a:r>
              <a:rPr lang="en-US" altLang="zh-CN" dirty="0" smtClean="0"/>
              <a:t>       </a:t>
            </a:r>
            <a:r>
              <a:rPr lang="zh-CN" altLang="zh-CN" dirty="0" smtClean="0"/>
              <a:t>通过</a:t>
            </a:r>
            <a:r>
              <a:rPr lang="en-US" altLang="zh-CN" dirty="0" err="1"/>
              <a:t>QtDesigner</a:t>
            </a:r>
            <a:r>
              <a:rPr lang="zh-CN" altLang="zh-CN" dirty="0"/>
              <a:t>界面设计师工具，可以快速地设计</a:t>
            </a:r>
            <a:r>
              <a:rPr lang="en-US" altLang="zh-CN" dirty="0"/>
              <a:t>GUI</a:t>
            </a:r>
            <a:r>
              <a:rPr lang="zh-CN" altLang="zh-CN" dirty="0"/>
              <a:t>界面，从而能够提高开发效率以及降低开发的难度。然而，完成系统开发最终需要将</a:t>
            </a:r>
            <a:r>
              <a:rPr lang="en-US" altLang="zh-CN" dirty="0" err="1"/>
              <a:t>ui</a:t>
            </a:r>
            <a:r>
              <a:rPr lang="zh-CN" altLang="zh-CN" dirty="0"/>
              <a:t>界面转化为</a:t>
            </a:r>
            <a:r>
              <a:rPr lang="en-US" altLang="zh-CN" dirty="0"/>
              <a:t>Python</a:t>
            </a:r>
            <a:r>
              <a:rPr lang="zh-CN" altLang="zh-CN" dirty="0"/>
              <a:t>程序代码，从而实现程序逻辑编程及完成相关功能开发。在</a:t>
            </a:r>
            <a:r>
              <a:rPr lang="en-US" altLang="zh-CN" dirty="0"/>
              <a:t>12.1.4</a:t>
            </a:r>
            <a:r>
              <a:rPr lang="zh-CN" altLang="zh-CN" dirty="0"/>
              <a:t>节中我们已经配置了界面代码生成工具，只需利用该工具即可将</a:t>
            </a:r>
            <a:r>
              <a:rPr lang="en-US" altLang="zh-CN" dirty="0" err="1"/>
              <a:t>ui</a:t>
            </a:r>
            <a:r>
              <a:rPr lang="zh-CN" altLang="zh-CN" dirty="0"/>
              <a:t>界面自动生成为</a:t>
            </a:r>
            <a:r>
              <a:rPr lang="en-US" altLang="zh-CN" dirty="0"/>
              <a:t>Python</a:t>
            </a:r>
            <a:r>
              <a:rPr lang="zh-CN" altLang="zh-CN" dirty="0"/>
              <a:t>程序代码。可以在</a:t>
            </a:r>
            <a:r>
              <a:rPr lang="en-US" altLang="zh-CN" dirty="0" err="1"/>
              <a:t>Pycharm</a:t>
            </a:r>
            <a:r>
              <a:rPr lang="zh-CN" altLang="zh-CN" dirty="0"/>
              <a:t>环境下，右键</a:t>
            </a:r>
            <a:r>
              <a:rPr lang="en-US" altLang="zh-CN" dirty="0" err="1"/>
              <a:t>ui</a:t>
            </a:r>
            <a:r>
              <a:rPr lang="zh-CN" altLang="zh-CN" dirty="0"/>
              <a:t>界面文件，选择“</a:t>
            </a:r>
            <a:r>
              <a:rPr lang="en-US" altLang="zh-CN" dirty="0"/>
              <a:t>Tools/</a:t>
            </a:r>
            <a:r>
              <a:rPr lang="en-US" altLang="zh-CN" dirty="0" err="1"/>
              <a:t>ExternalTools</a:t>
            </a:r>
            <a:r>
              <a:rPr lang="en-US" altLang="zh-CN" dirty="0"/>
              <a:t>/</a:t>
            </a:r>
            <a:r>
              <a:rPr lang="en-US" altLang="zh-CN" dirty="0" err="1"/>
              <a:t>PyUCI</a:t>
            </a:r>
            <a:r>
              <a:rPr lang="zh-CN" altLang="zh-CN" dirty="0"/>
              <a:t>”（前面配置的外部工具），即可自动生成</a:t>
            </a:r>
            <a:r>
              <a:rPr lang="en-US" altLang="zh-CN" dirty="0"/>
              <a:t>Python</a:t>
            </a:r>
            <a:r>
              <a:rPr lang="zh-CN" altLang="zh-CN" dirty="0"/>
              <a:t>程序代码，如图</a:t>
            </a:r>
            <a:r>
              <a:rPr lang="en-US" altLang="zh-CN" dirty="0"/>
              <a:t>12-23</a:t>
            </a:r>
            <a:r>
              <a:rPr lang="zh-CN" altLang="zh-CN" dirty="0"/>
              <a:t>所示。</a:t>
            </a:r>
            <a:endParaRPr lang="zh-CN" altLang="en-US" dirty="0"/>
          </a:p>
        </p:txBody>
      </p:sp>
      <p:pic>
        <p:nvPicPr>
          <p:cNvPr id="21506" name="图片 9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6924" y="2132856"/>
            <a:ext cx="3303545" cy="4180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4730229" y="6309320"/>
            <a:ext cx="1005403" cy="369332"/>
          </a:xfrm>
          <a:prstGeom prst="rect">
            <a:avLst/>
          </a:prstGeom>
        </p:spPr>
        <p:txBody>
          <a:bodyPr wrap="none">
            <a:spAutoFit/>
          </a:bodyPr>
          <a:lstStyle/>
          <a:p>
            <a:r>
              <a:rPr lang="zh-CN" altLang="zh-CN" dirty="0"/>
              <a:t>图</a:t>
            </a:r>
            <a:r>
              <a:rPr lang="en-US" altLang="zh-CN" dirty="0"/>
              <a:t>12-23</a:t>
            </a:r>
            <a:endParaRPr lang="zh-CN" altLang="en-US" dirty="0"/>
          </a:p>
        </p:txBody>
      </p:sp>
    </p:spTree>
    <p:extLst>
      <p:ext uri="{BB962C8B-B14F-4D97-AF65-F5344CB8AC3E}">
        <p14:creationId xmlns:p14="http://schemas.microsoft.com/office/powerpoint/2010/main" val="3867451579"/>
      </p:ext>
    </p:extLst>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5" y="44625"/>
            <a:ext cx="9520144" cy="520700"/>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smtClean="0">
                <a:solidFill>
                  <a:srgbClr val="FFFFFF"/>
                </a:solidFill>
                <a:latin typeface="微软雅黑" panose="020B0503020204020204" pitchFamily="34" charset="-122"/>
                <a:ea typeface="微软雅黑" panose="020B0503020204020204" pitchFamily="34" charset="-122"/>
              </a:rPr>
              <a:t>12.1.6  </a:t>
            </a:r>
            <a:r>
              <a:rPr lang="zh-CN" altLang="en-US" sz="2800" dirty="0" smtClean="0">
                <a:solidFill>
                  <a:srgbClr val="FFFFFF"/>
                </a:solidFill>
                <a:latin typeface="微软雅黑" panose="020B0503020204020204" pitchFamily="34" charset="-122"/>
                <a:ea typeface="微软雅黑" panose="020B0503020204020204" pitchFamily="34" charset="-122"/>
              </a:rPr>
              <a:t>系统界面转化为</a:t>
            </a:r>
            <a:r>
              <a:rPr lang="en-US" altLang="zh-CN" sz="2800" dirty="0" smtClean="0">
                <a:solidFill>
                  <a:srgbClr val="FFFFFF"/>
                </a:solidFill>
                <a:latin typeface="微软雅黑" panose="020B0503020204020204" pitchFamily="34" charset="-122"/>
                <a:ea typeface="微软雅黑" panose="020B0503020204020204" pitchFamily="34" charset="-122"/>
              </a:rPr>
              <a:t>PyQt5</a:t>
            </a:r>
            <a:r>
              <a:rPr lang="zh-CN" altLang="en-US" sz="2800" dirty="0" smtClean="0">
                <a:solidFill>
                  <a:srgbClr val="FFFFFF"/>
                </a:solidFill>
                <a:latin typeface="微软雅黑" panose="020B0503020204020204" pitchFamily="34" charset="-122"/>
                <a:ea typeface="微软雅黑" panose="020B0503020204020204" pitchFamily="34" charset="-122"/>
              </a:rPr>
              <a:t>代码</a:t>
            </a:r>
            <a:endParaRPr lang="zh-CN" altLang="en-US" sz="2800" dirty="0" smtClean="0">
              <a:solidFill>
                <a:srgbClr val="FFFFFF"/>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rgbClr val="FFFFFF"/>
                </a:solidFill>
              </a:rPr>
              <a:t>Part</a:t>
            </a:r>
            <a:r>
              <a:rPr lang="en-US" altLang="zh-CN" dirty="0">
                <a:solidFill>
                  <a:srgbClr val="FFFFFF"/>
                </a:solidFill>
              </a:rPr>
              <a:t> </a:t>
            </a:r>
            <a:r>
              <a:rPr lang="en-US" altLang="zh-CN" dirty="0" smtClean="0">
                <a:solidFill>
                  <a:srgbClr val="FFFFFF"/>
                </a:solidFill>
              </a:rPr>
              <a:t>12</a:t>
            </a:r>
            <a:endParaRPr lang="zh-CN" altLang="en-US" dirty="0">
              <a:solidFill>
                <a:srgbClr val="FFFFFF"/>
              </a:solidFill>
            </a:endParaRPr>
          </a:p>
        </p:txBody>
      </p:sp>
      <p:sp>
        <p:nvSpPr>
          <p:cNvPr id="2" name="矩形 1"/>
          <p:cNvSpPr/>
          <p:nvPr/>
        </p:nvSpPr>
        <p:spPr>
          <a:xfrm>
            <a:off x="913805" y="727536"/>
            <a:ext cx="10898596" cy="1477328"/>
          </a:xfrm>
          <a:prstGeom prst="rect">
            <a:avLst/>
          </a:prstGeom>
        </p:spPr>
        <p:txBody>
          <a:bodyPr wrap="square">
            <a:spAutoFit/>
          </a:bodyPr>
          <a:lstStyle/>
          <a:p>
            <a:r>
              <a:rPr lang="en-US" altLang="zh-CN" dirty="0" smtClean="0"/>
              <a:t>       </a:t>
            </a:r>
            <a:r>
              <a:rPr lang="zh-CN" altLang="zh-CN" dirty="0" smtClean="0"/>
              <a:t>执行</a:t>
            </a:r>
            <a:r>
              <a:rPr lang="zh-CN" altLang="zh-CN" dirty="0"/>
              <a:t>完成之后，我们可以在</a:t>
            </a:r>
            <a:r>
              <a:rPr lang="en-US" altLang="zh-CN" dirty="0" err="1"/>
              <a:t>Pycharm</a:t>
            </a:r>
            <a:r>
              <a:rPr lang="zh-CN" altLang="zh-CN" dirty="0"/>
              <a:t>环境下，看到项目文件夹多出了一个</a:t>
            </a:r>
            <a:r>
              <a:rPr lang="en-US" altLang="zh-CN" dirty="0"/>
              <a:t>mygui.py</a:t>
            </a:r>
            <a:r>
              <a:rPr lang="zh-CN" altLang="zh-CN" dirty="0"/>
              <a:t>文件，该文件就是</a:t>
            </a:r>
            <a:r>
              <a:rPr lang="en-US" altLang="zh-CN" dirty="0" err="1"/>
              <a:t>ui</a:t>
            </a:r>
            <a:r>
              <a:rPr lang="zh-CN" altLang="zh-CN" dirty="0"/>
              <a:t>界面转换为</a:t>
            </a:r>
            <a:r>
              <a:rPr lang="en-US" altLang="zh-CN" dirty="0"/>
              <a:t>Python</a:t>
            </a:r>
            <a:r>
              <a:rPr lang="zh-CN" altLang="zh-CN" dirty="0"/>
              <a:t>程序代码的文件，如图</a:t>
            </a:r>
            <a:r>
              <a:rPr lang="en-US" altLang="zh-CN" dirty="0"/>
              <a:t>12-24</a:t>
            </a:r>
            <a:r>
              <a:rPr lang="zh-CN" altLang="zh-CN" dirty="0"/>
              <a:t>所示。双击可以打开该文件，可以看到该文件其实是一个</a:t>
            </a:r>
            <a:r>
              <a:rPr lang="en-US" altLang="zh-CN" dirty="0"/>
              <a:t>Python</a:t>
            </a:r>
            <a:r>
              <a:rPr lang="zh-CN" altLang="zh-CN" dirty="0"/>
              <a:t>类，后面可以对这个类的内容进行修改，比如根据相关功能的程序实现逻辑，增加定义其执行函数，并将这些函数连接到相关控件的回调函数中，并最终实现功能开发。类修改完成之后，引用该类并实例化对象，最终调用该对象即可完成本系统的开发。</a:t>
            </a:r>
          </a:p>
        </p:txBody>
      </p:sp>
      <p:pic>
        <p:nvPicPr>
          <p:cNvPr id="22530" name="图片 96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1877" y="2256381"/>
            <a:ext cx="7704856" cy="3836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4804946" y="6156012"/>
            <a:ext cx="1005403" cy="369332"/>
          </a:xfrm>
          <a:prstGeom prst="rect">
            <a:avLst/>
          </a:prstGeom>
        </p:spPr>
        <p:txBody>
          <a:bodyPr wrap="none">
            <a:spAutoFit/>
          </a:bodyPr>
          <a:lstStyle/>
          <a:p>
            <a:r>
              <a:rPr lang="zh-CN" altLang="zh-CN" dirty="0"/>
              <a:t>图</a:t>
            </a:r>
            <a:r>
              <a:rPr lang="en-US" altLang="zh-CN" dirty="0"/>
              <a:t>12-24</a:t>
            </a:r>
            <a:endParaRPr lang="zh-CN" altLang="en-US" dirty="0"/>
          </a:p>
        </p:txBody>
      </p:sp>
    </p:spTree>
    <p:extLst>
      <p:ext uri="{BB962C8B-B14F-4D97-AF65-F5344CB8AC3E}">
        <p14:creationId xmlns:p14="http://schemas.microsoft.com/office/powerpoint/2010/main" val="3867451579"/>
      </p:ext>
    </p:extLst>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5" y="44625"/>
            <a:ext cx="9520144" cy="520700"/>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smtClean="0">
                <a:solidFill>
                  <a:srgbClr val="FFFFFF"/>
                </a:solidFill>
                <a:latin typeface="微软雅黑" panose="020B0503020204020204" pitchFamily="34" charset="-122"/>
                <a:ea typeface="微软雅黑" panose="020B0503020204020204" pitchFamily="34" charset="-122"/>
              </a:rPr>
              <a:t>12.1.6  </a:t>
            </a:r>
            <a:r>
              <a:rPr lang="zh-CN" altLang="en-US" sz="2800" dirty="0" smtClean="0">
                <a:solidFill>
                  <a:srgbClr val="FFFFFF"/>
                </a:solidFill>
                <a:latin typeface="微软雅黑" panose="020B0503020204020204" pitchFamily="34" charset="-122"/>
                <a:ea typeface="微软雅黑" panose="020B0503020204020204" pitchFamily="34" charset="-122"/>
              </a:rPr>
              <a:t>系统界面转化为</a:t>
            </a:r>
            <a:r>
              <a:rPr lang="en-US" altLang="zh-CN" sz="2800" dirty="0" smtClean="0">
                <a:solidFill>
                  <a:srgbClr val="FFFFFF"/>
                </a:solidFill>
                <a:latin typeface="微软雅黑" panose="020B0503020204020204" pitchFamily="34" charset="-122"/>
                <a:ea typeface="微软雅黑" panose="020B0503020204020204" pitchFamily="34" charset="-122"/>
              </a:rPr>
              <a:t>PyQt5</a:t>
            </a:r>
            <a:r>
              <a:rPr lang="zh-CN" altLang="en-US" sz="2800" dirty="0" smtClean="0">
                <a:solidFill>
                  <a:srgbClr val="FFFFFF"/>
                </a:solidFill>
                <a:latin typeface="微软雅黑" panose="020B0503020204020204" pitchFamily="34" charset="-122"/>
                <a:ea typeface="微软雅黑" panose="020B0503020204020204" pitchFamily="34" charset="-122"/>
              </a:rPr>
              <a:t>代码</a:t>
            </a:r>
            <a:endParaRPr lang="zh-CN" altLang="en-US" sz="2800" dirty="0" smtClean="0">
              <a:solidFill>
                <a:srgbClr val="FFFFFF"/>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rgbClr val="FFFFFF"/>
                </a:solidFill>
              </a:rPr>
              <a:t>Part</a:t>
            </a:r>
            <a:r>
              <a:rPr lang="en-US" altLang="zh-CN" dirty="0">
                <a:solidFill>
                  <a:srgbClr val="FFFFFF"/>
                </a:solidFill>
              </a:rPr>
              <a:t> </a:t>
            </a:r>
            <a:r>
              <a:rPr lang="en-US" altLang="zh-CN" dirty="0" smtClean="0">
                <a:solidFill>
                  <a:srgbClr val="FFFFFF"/>
                </a:solidFill>
              </a:rPr>
              <a:t>12</a:t>
            </a:r>
            <a:endParaRPr lang="zh-CN" altLang="en-US" dirty="0">
              <a:solidFill>
                <a:srgbClr val="FFFFFF"/>
              </a:solidFill>
            </a:endParaRPr>
          </a:p>
        </p:txBody>
      </p:sp>
      <p:sp>
        <p:nvSpPr>
          <p:cNvPr id="3" name="矩形 2"/>
          <p:cNvSpPr/>
          <p:nvPr/>
        </p:nvSpPr>
        <p:spPr>
          <a:xfrm>
            <a:off x="985813" y="616034"/>
            <a:ext cx="10009112" cy="5909310"/>
          </a:xfrm>
          <a:prstGeom prst="rect">
            <a:avLst/>
          </a:prstGeom>
        </p:spPr>
        <p:txBody>
          <a:bodyPr wrap="square">
            <a:spAutoFit/>
          </a:bodyPr>
          <a:lstStyle/>
          <a:p>
            <a:r>
              <a:rPr lang="en-US" altLang="zh-CN" dirty="0" smtClean="0"/>
              <a:t>    </a:t>
            </a:r>
            <a:r>
              <a:rPr lang="zh-CN" altLang="zh-CN" dirty="0" smtClean="0"/>
              <a:t>下面</a:t>
            </a:r>
            <a:r>
              <a:rPr lang="zh-CN" altLang="zh-CN" dirty="0"/>
              <a:t>我们对这个界面的</a:t>
            </a:r>
            <a:r>
              <a:rPr lang="en-US" altLang="zh-CN" dirty="0"/>
              <a:t>Python</a:t>
            </a:r>
            <a:r>
              <a:rPr lang="zh-CN" altLang="zh-CN" dirty="0"/>
              <a:t>类进行简要解读，首先观察这个类的完整代码，类的示例代码如下：</a:t>
            </a:r>
          </a:p>
          <a:p>
            <a:r>
              <a:rPr lang="en-US" altLang="zh-CN" dirty="0"/>
              <a:t>from PyQt5 import </a:t>
            </a:r>
            <a:r>
              <a:rPr lang="en-US" altLang="zh-CN" dirty="0" err="1"/>
              <a:t>QtWidgets</a:t>
            </a:r>
            <a:r>
              <a:rPr lang="en-US" altLang="zh-CN" dirty="0"/>
              <a:t>, </a:t>
            </a:r>
            <a:r>
              <a:rPr lang="en-US" altLang="zh-CN" dirty="0" err="1"/>
              <a:t>QtCore</a:t>
            </a:r>
            <a:r>
              <a:rPr lang="en-US" altLang="zh-CN" dirty="0"/>
              <a:t>, </a:t>
            </a:r>
            <a:r>
              <a:rPr lang="en-US" altLang="zh-CN" dirty="0" err="1"/>
              <a:t>QtGui</a:t>
            </a:r>
            <a:endParaRPr lang="zh-CN" altLang="zh-CN" dirty="0"/>
          </a:p>
          <a:p>
            <a:r>
              <a:rPr lang="en-US" altLang="zh-CN" dirty="0"/>
              <a:t>class </a:t>
            </a:r>
            <a:r>
              <a:rPr lang="en-US" altLang="zh-CN" dirty="0" err="1"/>
              <a:t>Ui_MainWindow</a:t>
            </a:r>
            <a:r>
              <a:rPr lang="en-US" altLang="zh-CN" dirty="0"/>
              <a:t>(object):</a:t>
            </a:r>
            <a:endParaRPr lang="zh-CN" altLang="zh-CN" dirty="0"/>
          </a:p>
          <a:p>
            <a:r>
              <a:rPr lang="en-US" altLang="zh-CN" dirty="0"/>
              <a:t>    </a:t>
            </a:r>
            <a:r>
              <a:rPr lang="en-US" altLang="zh-CN" dirty="0" err="1"/>
              <a:t>def</a:t>
            </a:r>
            <a:r>
              <a:rPr lang="en-US" altLang="zh-CN" dirty="0"/>
              <a:t> </a:t>
            </a:r>
            <a:r>
              <a:rPr lang="en-US" altLang="zh-CN" dirty="0" err="1"/>
              <a:t>setupUi</a:t>
            </a:r>
            <a:r>
              <a:rPr lang="en-US" altLang="zh-CN" dirty="0"/>
              <a:t>(self, </a:t>
            </a:r>
            <a:r>
              <a:rPr lang="en-US" altLang="zh-CN" dirty="0" err="1"/>
              <a:t>MainWindow</a:t>
            </a:r>
            <a:r>
              <a:rPr lang="en-US" altLang="zh-CN" dirty="0"/>
              <a:t>):</a:t>
            </a:r>
            <a:endParaRPr lang="zh-CN" altLang="zh-CN" dirty="0"/>
          </a:p>
          <a:p>
            <a:r>
              <a:rPr lang="en-US" altLang="zh-CN" dirty="0"/>
              <a:t>        </a:t>
            </a:r>
            <a:r>
              <a:rPr lang="en-US" altLang="zh-CN" dirty="0" err="1"/>
              <a:t>MainWindow.setObjectName</a:t>
            </a:r>
            <a:r>
              <a:rPr lang="en-US" altLang="zh-CN" dirty="0"/>
              <a:t>("</a:t>
            </a:r>
            <a:r>
              <a:rPr lang="en-US" altLang="zh-CN" dirty="0" err="1"/>
              <a:t>MainWindow</a:t>
            </a:r>
            <a:r>
              <a:rPr lang="en-US" altLang="zh-CN" dirty="0"/>
              <a:t>")</a:t>
            </a:r>
            <a:endParaRPr lang="zh-CN" altLang="zh-CN" dirty="0"/>
          </a:p>
          <a:p>
            <a:r>
              <a:rPr lang="en-US" altLang="zh-CN" dirty="0"/>
              <a:t>        </a:t>
            </a:r>
            <a:r>
              <a:rPr lang="en-US" altLang="zh-CN" dirty="0" err="1"/>
              <a:t>MainWindow.resize</a:t>
            </a:r>
            <a:r>
              <a:rPr lang="en-US" altLang="zh-CN" dirty="0"/>
              <a:t>(666, 417)</a:t>
            </a:r>
            <a:endParaRPr lang="zh-CN" altLang="zh-CN" dirty="0"/>
          </a:p>
          <a:p>
            <a:r>
              <a:rPr lang="en-US" altLang="zh-CN" dirty="0"/>
              <a:t>        </a:t>
            </a:r>
            <a:r>
              <a:rPr lang="en-US" altLang="zh-CN" dirty="0" err="1"/>
              <a:t>self.centralwidget</a:t>
            </a:r>
            <a:r>
              <a:rPr lang="en-US" altLang="zh-CN" dirty="0"/>
              <a:t> = </a:t>
            </a:r>
            <a:r>
              <a:rPr lang="en-US" altLang="zh-CN" dirty="0" err="1"/>
              <a:t>QtWidgets.QWidget</a:t>
            </a:r>
            <a:r>
              <a:rPr lang="en-US" altLang="zh-CN" dirty="0"/>
              <a:t>(</a:t>
            </a:r>
            <a:r>
              <a:rPr lang="en-US" altLang="zh-CN" dirty="0" err="1"/>
              <a:t>MainWindow</a:t>
            </a:r>
            <a:r>
              <a:rPr lang="en-US" altLang="zh-CN" dirty="0"/>
              <a:t>)</a:t>
            </a:r>
            <a:endParaRPr lang="zh-CN" altLang="zh-CN" dirty="0"/>
          </a:p>
          <a:p>
            <a:r>
              <a:rPr lang="en-US" altLang="zh-CN" dirty="0"/>
              <a:t>        </a:t>
            </a:r>
            <a:r>
              <a:rPr lang="en-US" altLang="zh-CN" dirty="0" err="1"/>
              <a:t>self.centralwidget.setObjectName</a:t>
            </a:r>
            <a:r>
              <a:rPr lang="en-US" altLang="zh-CN" dirty="0"/>
              <a:t>("</a:t>
            </a:r>
            <a:r>
              <a:rPr lang="en-US" altLang="zh-CN" dirty="0" err="1"/>
              <a:t>centralwidget</a:t>
            </a:r>
            <a:r>
              <a:rPr lang="en-US" altLang="zh-CN" dirty="0"/>
              <a:t>")</a:t>
            </a:r>
            <a:endParaRPr lang="zh-CN" altLang="zh-CN" dirty="0"/>
          </a:p>
          <a:p>
            <a:r>
              <a:rPr lang="en-US" altLang="zh-CN" dirty="0"/>
              <a:t>        </a:t>
            </a:r>
            <a:r>
              <a:rPr lang="en-US" altLang="zh-CN" dirty="0" err="1"/>
              <a:t>self.pushButton</a:t>
            </a:r>
            <a:r>
              <a:rPr lang="en-US" altLang="zh-CN" dirty="0"/>
              <a:t> = </a:t>
            </a:r>
            <a:r>
              <a:rPr lang="en-US" altLang="zh-CN" dirty="0" err="1"/>
              <a:t>QtWidgets.QPushButton</a:t>
            </a:r>
            <a:r>
              <a:rPr lang="en-US" altLang="zh-CN" dirty="0"/>
              <a:t>(</a:t>
            </a:r>
            <a:r>
              <a:rPr lang="en-US" altLang="zh-CN" dirty="0" err="1"/>
              <a:t>self.centralwidget</a:t>
            </a:r>
            <a:r>
              <a:rPr lang="en-US" altLang="zh-CN" dirty="0"/>
              <a:t>)</a:t>
            </a:r>
            <a:endParaRPr lang="zh-CN" altLang="zh-CN" dirty="0"/>
          </a:p>
          <a:p>
            <a:r>
              <a:rPr lang="en-US" altLang="zh-CN" dirty="0"/>
              <a:t>        </a:t>
            </a:r>
            <a:r>
              <a:rPr lang="en-US" altLang="zh-CN" dirty="0" err="1"/>
              <a:t>self.pushButton.setGeometry</a:t>
            </a:r>
            <a:r>
              <a:rPr lang="en-US" altLang="zh-CN" dirty="0"/>
              <a:t>(</a:t>
            </a:r>
            <a:r>
              <a:rPr lang="en-US" altLang="zh-CN" dirty="0" err="1"/>
              <a:t>QtCore.QRect</a:t>
            </a:r>
            <a:r>
              <a:rPr lang="en-US" altLang="zh-CN" dirty="0"/>
              <a:t>(20, 20, 91, 31))</a:t>
            </a:r>
            <a:endParaRPr lang="zh-CN" altLang="zh-CN" dirty="0"/>
          </a:p>
          <a:p>
            <a:r>
              <a:rPr lang="en-US" altLang="zh-CN" dirty="0"/>
              <a:t>        </a:t>
            </a:r>
            <a:r>
              <a:rPr lang="en-US" altLang="zh-CN" dirty="0" err="1"/>
              <a:t>self.pushButton.setObjectName</a:t>
            </a:r>
            <a:r>
              <a:rPr lang="en-US" altLang="zh-CN" dirty="0"/>
              <a:t>("</a:t>
            </a:r>
            <a:r>
              <a:rPr lang="en-US" altLang="zh-CN" dirty="0" err="1"/>
              <a:t>pushButton</a:t>
            </a:r>
            <a:r>
              <a:rPr lang="en-US" altLang="zh-CN" dirty="0"/>
              <a:t>")</a:t>
            </a:r>
            <a:endParaRPr lang="zh-CN" altLang="zh-CN" dirty="0"/>
          </a:p>
          <a:p>
            <a:r>
              <a:rPr lang="en-US" altLang="zh-CN" dirty="0"/>
              <a:t>        </a:t>
            </a:r>
            <a:r>
              <a:rPr lang="en-US" altLang="zh-CN" dirty="0" err="1"/>
              <a:t>self.label</a:t>
            </a:r>
            <a:r>
              <a:rPr lang="en-US" altLang="zh-CN" dirty="0"/>
              <a:t> = </a:t>
            </a:r>
            <a:r>
              <a:rPr lang="en-US" altLang="zh-CN" dirty="0" err="1"/>
              <a:t>QtWidgets.QLabel</a:t>
            </a:r>
            <a:r>
              <a:rPr lang="en-US" altLang="zh-CN" dirty="0"/>
              <a:t>(</a:t>
            </a:r>
            <a:r>
              <a:rPr lang="en-US" altLang="zh-CN" dirty="0" err="1"/>
              <a:t>self.centralwidget</a:t>
            </a:r>
            <a:r>
              <a:rPr lang="en-US" altLang="zh-CN" dirty="0"/>
              <a:t>)</a:t>
            </a:r>
            <a:endParaRPr lang="zh-CN" altLang="zh-CN" dirty="0"/>
          </a:p>
          <a:p>
            <a:r>
              <a:rPr lang="en-US" altLang="zh-CN" dirty="0"/>
              <a:t>        </a:t>
            </a:r>
            <a:r>
              <a:rPr lang="en-US" altLang="zh-CN" dirty="0" err="1"/>
              <a:t>self.label.setGeometry</a:t>
            </a:r>
            <a:r>
              <a:rPr lang="en-US" altLang="zh-CN" dirty="0"/>
              <a:t>(</a:t>
            </a:r>
            <a:r>
              <a:rPr lang="en-US" altLang="zh-CN" dirty="0" err="1"/>
              <a:t>QtCore.QRect</a:t>
            </a:r>
            <a:r>
              <a:rPr lang="en-US" altLang="zh-CN" dirty="0"/>
              <a:t>(20, 100, 571, 201))</a:t>
            </a:r>
            <a:endParaRPr lang="zh-CN" altLang="zh-CN" dirty="0"/>
          </a:p>
          <a:p>
            <a:r>
              <a:rPr lang="en-US" altLang="zh-CN" dirty="0"/>
              <a:t>        </a:t>
            </a:r>
            <a:r>
              <a:rPr lang="en-US" altLang="zh-CN" dirty="0" err="1"/>
              <a:t>self.label.setObjectName</a:t>
            </a:r>
            <a:r>
              <a:rPr lang="en-US" altLang="zh-CN" dirty="0"/>
              <a:t>("label")</a:t>
            </a:r>
            <a:endParaRPr lang="zh-CN" altLang="zh-CN" dirty="0"/>
          </a:p>
          <a:p>
            <a:r>
              <a:rPr lang="en-US" altLang="zh-CN" dirty="0"/>
              <a:t>        self.pushButton_2 = </a:t>
            </a:r>
            <a:r>
              <a:rPr lang="en-US" altLang="zh-CN" dirty="0" err="1"/>
              <a:t>QtWidgets.QPushButton</a:t>
            </a:r>
            <a:r>
              <a:rPr lang="en-US" altLang="zh-CN" dirty="0"/>
              <a:t>(</a:t>
            </a:r>
            <a:r>
              <a:rPr lang="en-US" altLang="zh-CN" dirty="0" err="1"/>
              <a:t>self.centralwidget</a:t>
            </a:r>
            <a:r>
              <a:rPr lang="en-US" altLang="zh-CN" dirty="0"/>
              <a:t>)</a:t>
            </a:r>
            <a:endParaRPr lang="zh-CN" altLang="zh-CN" dirty="0"/>
          </a:p>
          <a:p>
            <a:r>
              <a:rPr lang="en-US" altLang="zh-CN" dirty="0"/>
              <a:t>        self.pushButton_2.setGeometry(</a:t>
            </a:r>
            <a:r>
              <a:rPr lang="en-US" altLang="zh-CN" dirty="0" err="1"/>
              <a:t>QtCore.QRect</a:t>
            </a:r>
            <a:r>
              <a:rPr lang="en-US" altLang="zh-CN" dirty="0"/>
              <a:t>(130, 20, 91, 31))</a:t>
            </a:r>
            <a:endParaRPr lang="zh-CN" altLang="zh-CN" dirty="0"/>
          </a:p>
          <a:p>
            <a:r>
              <a:rPr lang="en-US" altLang="zh-CN" dirty="0"/>
              <a:t>        self.pushButton_2.setObjectName("pushButton_2")</a:t>
            </a:r>
            <a:endParaRPr lang="zh-CN" altLang="zh-CN" dirty="0"/>
          </a:p>
          <a:p>
            <a:r>
              <a:rPr lang="en-US" altLang="zh-CN" dirty="0"/>
              <a:t>        </a:t>
            </a:r>
            <a:r>
              <a:rPr lang="en-US" altLang="zh-CN" dirty="0" err="1"/>
              <a:t>self.textEdit</a:t>
            </a:r>
            <a:r>
              <a:rPr lang="en-US" altLang="zh-CN" dirty="0"/>
              <a:t> = </a:t>
            </a:r>
            <a:r>
              <a:rPr lang="en-US" altLang="zh-CN" dirty="0" err="1"/>
              <a:t>QtWidgets.QTextEdit</a:t>
            </a:r>
            <a:r>
              <a:rPr lang="en-US" altLang="zh-CN" dirty="0"/>
              <a:t>(</a:t>
            </a:r>
            <a:r>
              <a:rPr lang="en-US" altLang="zh-CN" dirty="0" err="1"/>
              <a:t>self.centralwidget</a:t>
            </a:r>
            <a:r>
              <a:rPr lang="en-US" altLang="zh-CN" dirty="0"/>
              <a:t>)</a:t>
            </a:r>
            <a:endParaRPr lang="zh-CN" altLang="zh-CN" dirty="0"/>
          </a:p>
          <a:p>
            <a:r>
              <a:rPr lang="en-US" altLang="zh-CN" dirty="0"/>
              <a:t>        </a:t>
            </a:r>
            <a:r>
              <a:rPr lang="en-US" altLang="zh-CN" dirty="0" err="1"/>
              <a:t>self.textEdit.setGeometry</a:t>
            </a:r>
            <a:r>
              <a:rPr lang="en-US" altLang="zh-CN" dirty="0"/>
              <a:t>(</a:t>
            </a:r>
            <a:r>
              <a:rPr lang="en-US" altLang="zh-CN" dirty="0" err="1"/>
              <a:t>QtCore.QRect</a:t>
            </a:r>
            <a:r>
              <a:rPr lang="en-US" altLang="zh-CN" dirty="0"/>
              <a:t>(240, 20, 104, 31))</a:t>
            </a:r>
            <a:endParaRPr lang="zh-CN" altLang="zh-CN" dirty="0"/>
          </a:p>
          <a:p>
            <a:r>
              <a:rPr lang="en-US" altLang="zh-CN" dirty="0"/>
              <a:t>        </a:t>
            </a:r>
            <a:r>
              <a:rPr lang="en-US" altLang="zh-CN" dirty="0" err="1"/>
              <a:t>self.textEdit.setObjectName</a:t>
            </a:r>
            <a:r>
              <a:rPr lang="en-US" altLang="zh-CN" dirty="0"/>
              <a:t>("</a:t>
            </a:r>
            <a:r>
              <a:rPr lang="en-US" altLang="zh-CN" dirty="0" err="1"/>
              <a:t>textEdit</a:t>
            </a:r>
            <a:r>
              <a:rPr lang="en-US" altLang="zh-CN" dirty="0"/>
              <a:t>")</a:t>
            </a:r>
            <a:endParaRPr lang="zh-CN" altLang="zh-CN" dirty="0"/>
          </a:p>
        </p:txBody>
      </p:sp>
    </p:spTree>
    <p:extLst>
      <p:ext uri="{BB962C8B-B14F-4D97-AF65-F5344CB8AC3E}">
        <p14:creationId xmlns:p14="http://schemas.microsoft.com/office/powerpoint/2010/main" val="3867451579"/>
      </p:ext>
    </p:extLst>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5" y="44625"/>
            <a:ext cx="9520144" cy="520700"/>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rgbClr val="FFFFFF"/>
                </a:solidFill>
                <a:latin typeface="微软雅黑" panose="020B0503020204020204" pitchFamily="34" charset="-122"/>
                <a:ea typeface="微软雅黑" panose="020B0503020204020204" pitchFamily="34" charset="-122"/>
              </a:rPr>
              <a:t>12.1.6  </a:t>
            </a:r>
            <a:r>
              <a:rPr lang="zh-CN" altLang="en-US" sz="2800" dirty="0">
                <a:solidFill>
                  <a:srgbClr val="FFFFFF"/>
                </a:solidFill>
                <a:latin typeface="微软雅黑" panose="020B0503020204020204" pitchFamily="34" charset="-122"/>
                <a:ea typeface="微软雅黑" panose="020B0503020204020204" pitchFamily="34" charset="-122"/>
              </a:rPr>
              <a:t>系统界面转化为</a:t>
            </a:r>
            <a:r>
              <a:rPr lang="en-US" altLang="zh-CN" sz="2800" dirty="0">
                <a:solidFill>
                  <a:srgbClr val="FFFFFF"/>
                </a:solidFill>
                <a:latin typeface="微软雅黑" panose="020B0503020204020204" pitchFamily="34" charset="-122"/>
                <a:ea typeface="微软雅黑" panose="020B0503020204020204" pitchFamily="34" charset="-122"/>
              </a:rPr>
              <a:t>PyQt5</a:t>
            </a:r>
            <a:r>
              <a:rPr lang="zh-CN" altLang="en-US" sz="2800" dirty="0">
                <a:solidFill>
                  <a:srgbClr val="FFFFFF"/>
                </a:solidFill>
                <a:latin typeface="微软雅黑" panose="020B0503020204020204" pitchFamily="34" charset="-122"/>
                <a:ea typeface="微软雅黑" panose="020B0503020204020204" pitchFamily="34" charset="-122"/>
              </a:rPr>
              <a:t>代码</a:t>
            </a:r>
          </a:p>
        </p:txBody>
      </p:sp>
      <p:sp>
        <p:nvSpPr>
          <p:cNvPr id="56" name="TextBox 55"/>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rgbClr val="FFFFFF"/>
                </a:solidFill>
              </a:rPr>
              <a:t>Part</a:t>
            </a:r>
            <a:r>
              <a:rPr lang="en-US" altLang="zh-CN" dirty="0">
                <a:solidFill>
                  <a:srgbClr val="FFFFFF"/>
                </a:solidFill>
              </a:rPr>
              <a:t> </a:t>
            </a:r>
            <a:r>
              <a:rPr lang="en-US" altLang="zh-CN" dirty="0" smtClean="0">
                <a:solidFill>
                  <a:srgbClr val="FFFFFF"/>
                </a:solidFill>
              </a:rPr>
              <a:t>12</a:t>
            </a:r>
            <a:endParaRPr lang="zh-CN" altLang="en-US" dirty="0">
              <a:solidFill>
                <a:srgbClr val="FFFFFF"/>
              </a:solidFill>
            </a:endParaRPr>
          </a:p>
        </p:txBody>
      </p:sp>
      <p:sp>
        <p:nvSpPr>
          <p:cNvPr id="2" name="矩形 1"/>
          <p:cNvSpPr/>
          <p:nvPr/>
        </p:nvSpPr>
        <p:spPr>
          <a:xfrm>
            <a:off x="1393404" y="627067"/>
            <a:ext cx="7513289" cy="6186309"/>
          </a:xfrm>
          <a:prstGeom prst="rect">
            <a:avLst/>
          </a:prstGeom>
        </p:spPr>
        <p:txBody>
          <a:bodyPr wrap="square">
            <a:spAutoFit/>
          </a:bodyPr>
          <a:lstStyle/>
          <a:p>
            <a:r>
              <a:rPr lang="en-US" altLang="zh-CN" dirty="0"/>
              <a:t>self.label_2 = </a:t>
            </a:r>
            <a:r>
              <a:rPr lang="en-US" altLang="zh-CN" dirty="0" err="1"/>
              <a:t>QtWidgets.QLabel</a:t>
            </a:r>
            <a:r>
              <a:rPr lang="en-US" altLang="zh-CN" dirty="0"/>
              <a:t>(</a:t>
            </a:r>
            <a:r>
              <a:rPr lang="en-US" altLang="zh-CN" dirty="0" err="1"/>
              <a:t>self.centralwidget</a:t>
            </a:r>
            <a:r>
              <a:rPr lang="en-US" altLang="zh-CN" dirty="0"/>
              <a:t>)</a:t>
            </a:r>
            <a:endParaRPr lang="zh-CN" altLang="zh-CN" dirty="0"/>
          </a:p>
          <a:p>
            <a:r>
              <a:rPr lang="en-US" altLang="zh-CN" dirty="0"/>
              <a:t>        self.label_2.setGeometry(</a:t>
            </a:r>
            <a:r>
              <a:rPr lang="en-US" altLang="zh-CN" dirty="0" err="1"/>
              <a:t>QtCore.QRect</a:t>
            </a:r>
            <a:r>
              <a:rPr lang="en-US" altLang="zh-CN" dirty="0"/>
              <a:t>(370, 20, 71, 31))</a:t>
            </a:r>
            <a:endParaRPr lang="zh-CN" altLang="zh-CN" dirty="0"/>
          </a:p>
          <a:p>
            <a:r>
              <a:rPr lang="en-US" altLang="zh-CN" dirty="0"/>
              <a:t>        self.label_2.setObjectName("label_2")</a:t>
            </a:r>
            <a:endParaRPr lang="zh-CN" altLang="zh-CN" dirty="0"/>
          </a:p>
          <a:p>
            <a:r>
              <a:rPr lang="en-US" altLang="zh-CN" dirty="0"/>
              <a:t>        </a:t>
            </a:r>
            <a:r>
              <a:rPr lang="en-US" altLang="zh-CN" dirty="0" err="1"/>
              <a:t>MainWindow.setCentralWidget</a:t>
            </a:r>
            <a:r>
              <a:rPr lang="en-US" altLang="zh-CN" dirty="0"/>
              <a:t>(</a:t>
            </a:r>
            <a:r>
              <a:rPr lang="en-US" altLang="zh-CN" dirty="0" err="1"/>
              <a:t>self.centralwidget</a:t>
            </a:r>
            <a:r>
              <a:rPr lang="en-US" altLang="zh-CN" dirty="0"/>
              <a:t>)</a:t>
            </a:r>
            <a:endParaRPr lang="zh-CN" altLang="zh-CN" dirty="0"/>
          </a:p>
          <a:p>
            <a:r>
              <a:rPr lang="en-US" altLang="zh-CN" dirty="0"/>
              <a:t>        </a:t>
            </a:r>
            <a:r>
              <a:rPr lang="en-US" altLang="zh-CN" dirty="0" err="1"/>
              <a:t>self.menubar</a:t>
            </a:r>
            <a:r>
              <a:rPr lang="en-US" altLang="zh-CN" dirty="0"/>
              <a:t> = </a:t>
            </a:r>
            <a:r>
              <a:rPr lang="en-US" altLang="zh-CN" dirty="0" err="1"/>
              <a:t>QtWidgets.QMenuBar</a:t>
            </a:r>
            <a:r>
              <a:rPr lang="en-US" altLang="zh-CN" dirty="0"/>
              <a:t>(</a:t>
            </a:r>
            <a:r>
              <a:rPr lang="en-US" altLang="zh-CN" dirty="0" err="1"/>
              <a:t>MainWindow</a:t>
            </a:r>
            <a:r>
              <a:rPr lang="en-US" altLang="zh-CN" dirty="0"/>
              <a:t>)</a:t>
            </a:r>
            <a:endParaRPr lang="zh-CN" altLang="zh-CN" dirty="0"/>
          </a:p>
          <a:p>
            <a:r>
              <a:rPr lang="en-US" altLang="zh-CN" dirty="0"/>
              <a:t>        </a:t>
            </a:r>
            <a:r>
              <a:rPr lang="en-US" altLang="zh-CN" dirty="0" err="1"/>
              <a:t>self.menubar.setGeometry</a:t>
            </a:r>
            <a:r>
              <a:rPr lang="en-US" altLang="zh-CN" dirty="0"/>
              <a:t>(</a:t>
            </a:r>
            <a:r>
              <a:rPr lang="en-US" altLang="zh-CN" dirty="0" err="1"/>
              <a:t>QtCore.QRect</a:t>
            </a:r>
            <a:r>
              <a:rPr lang="en-US" altLang="zh-CN" dirty="0"/>
              <a:t>(0, 0, 666, 26))</a:t>
            </a:r>
            <a:endParaRPr lang="zh-CN" altLang="zh-CN" dirty="0"/>
          </a:p>
          <a:p>
            <a:r>
              <a:rPr lang="en-US" altLang="zh-CN" dirty="0"/>
              <a:t>        </a:t>
            </a:r>
            <a:r>
              <a:rPr lang="en-US" altLang="zh-CN" dirty="0" err="1"/>
              <a:t>self.menubar.setObjectName</a:t>
            </a:r>
            <a:r>
              <a:rPr lang="en-US" altLang="zh-CN" dirty="0"/>
              <a:t>("</a:t>
            </a:r>
            <a:r>
              <a:rPr lang="en-US" altLang="zh-CN" dirty="0" err="1"/>
              <a:t>menubar</a:t>
            </a:r>
            <a:r>
              <a:rPr lang="en-US" altLang="zh-CN" dirty="0"/>
              <a:t>")</a:t>
            </a:r>
            <a:endParaRPr lang="zh-CN" altLang="zh-CN" dirty="0"/>
          </a:p>
          <a:p>
            <a:r>
              <a:rPr lang="en-US" altLang="zh-CN" dirty="0"/>
              <a:t>        </a:t>
            </a:r>
            <a:r>
              <a:rPr lang="en-US" altLang="zh-CN" dirty="0" err="1"/>
              <a:t>MainWindow.setMenuBar</a:t>
            </a:r>
            <a:r>
              <a:rPr lang="en-US" altLang="zh-CN" dirty="0"/>
              <a:t>(</a:t>
            </a:r>
            <a:r>
              <a:rPr lang="en-US" altLang="zh-CN" dirty="0" err="1"/>
              <a:t>self.menubar</a:t>
            </a:r>
            <a:r>
              <a:rPr lang="en-US" altLang="zh-CN" dirty="0"/>
              <a:t>)</a:t>
            </a:r>
            <a:endParaRPr lang="zh-CN" altLang="zh-CN" dirty="0"/>
          </a:p>
          <a:p>
            <a:r>
              <a:rPr lang="en-US" altLang="zh-CN" dirty="0"/>
              <a:t>        </a:t>
            </a:r>
            <a:r>
              <a:rPr lang="en-US" altLang="zh-CN" dirty="0" err="1"/>
              <a:t>self.statusbar</a:t>
            </a:r>
            <a:r>
              <a:rPr lang="en-US" altLang="zh-CN" dirty="0"/>
              <a:t> = </a:t>
            </a:r>
            <a:r>
              <a:rPr lang="en-US" altLang="zh-CN" dirty="0" err="1"/>
              <a:t>QtWidgets.QStatusBar</a:t>
            </a:r>
            <a:r>
              <a:rPr lang="en-US" altLang="zh-CN" dirty="0"/>
              <a:t>(</a:t>
            </a:r>
            <a:r>
              <a:rPr lang="en-US" altLang="zh-CN" dirty="0" err="1"/>
              <a:t>MainWindow</a:t>
            </a:r>
            <a:r>
              <a:rPr lang="en-US" altLang="zh-CN" dirty="0"/>
              <a:t>)</a:t>
            </a:r>
            <a:endParaRPr lang="zh-CN" altLang="zh-CN" dirty="0"/>
          </a:p>
          <a:p>
            <a:r>
              <a:rPr lang="en-US" altLang="zh-CN" dirty="0"/>
              <a:t>        </a:t>
            </a:r>
            <a:r>
              <a:rPr lang="en-US" altLang="zh-CN" dirty="0" err="1"/>
              <a:t>self.statusbar.setObjectName</a:t>
            </a:r>
            <a:r>
              <a:rPr lang="en-US" altLang="zh-CN" dirty="0"/>
              <a:t>("</a:t>
            </a:r>
            <a:r>
              <a:rPr lang="en-US" altLang="zh-CN" dirty="0" err="1"/>
              <a:t>statusbar</a:t>
            </a:r>
            <a:r>
              <a:rPr lang="en-US" altLang="zh-CN" dirty="0"/>
              <a:t>")</a:t>
            </a:r>
            <a:endParaRPr lang="zh-CN" altLang="zh-CN" dirty="0"/>
          </a:p>
          <a:p>
            <a:r>
              <a:rPr lang="en-US" altLang="zh-CN" dirty="0"/>
              <a:t>        </a:t>
            </a:r>
            <a:r>
              <a:rPr lang="en-US" altLang="zh-CN" dirty="0" err="1"/>
              <a:t>MainWindow.setStatusBar</a:t>
            </a:r>
            <a:r>
              <a:rPr lang="en-US" altLang="zh-CN" dirty="0"/>
              <a:t>(</a:t>
            </a:r>
            <a:r>
              <a:rPr lang="en-US" altLang="zh-CN" dirty="0" err="1"/>
              <a:t>self.statusbar</a:t>
            </a:r>
            <a:r>
              <a:rPr lang="en-US" altLang="zh-CN" dirty="0"/>
              <a:t>)</a:t>
            </a:r>
            <a:endParaRPr lang="zh-CN" altLang="zh-CN" dirty="0"/>
          </a:p>
          <a:p>
            <a:r>
              <a:rPr lang="en-US" altLang="zh-CN" dirty="0"/>
              <a:t>        </a:t>
            </a:r>
            <a:r>
              <a:rPr lang="en-US" altLang="zh-CN" dirty="0" err="1"/>
              <a:t>self.retranslateUi</a:t>
            </a:r>
            <a:r>
              <a:rPr lang="en-US" altLang="zh-CN" dirty="0"/>
              <a:t>(</a:t>
            </a:r>
            <a:r>
              <a:rPr lang="en-US" altLang="zh-CN" dirty="0" err="1"/>
              <a:t>MainWindow</a:t>
            </a:r>
            <a:r>
              <a:rPr lang="en-US" altLang="zh-CN" dirty="0"/>
              <a:t>)</a:t>
            </a:r>
            <a:endParaRPr lang="zh-CN" altLang="zh-CN" dirty="0"/>
          </a:p>
          <a:p>
            <a:r>
              <a:rPr lang="en-US" altLang="zh-CN" dirty="0"/>
              <a:t>        </a:t>
            </a:r>
            <a:r>
              <a:rPr lang="en-US" altLang="zh-CN" dirty="0" err="1"/>
              <a:t>QtCore.QMetaObject.connectSlotsByName</a:t>
            </a:r>
            <a:r>
              <a:rPr lang="en-US" altLang="zh-CN" dirty="0"/>
              <a:t>(</a:t>
            </a:r>
            <a:r>
              <a:rPr lang="en-US" altLang="zh-CN" dirty="0" err="1"/>
              <a:t>MainWindow</a:t>
            </a:r>
            <a:r>
              <a:rPr lang="en-US" altLang="zh-CN" dirty="0"/>
              <a:t>)</a:t>
            </a:r>
            <a:endParaRPr lang="zh-CN" altLang="zh-CN" dirty="0"/>
          </a:p>
          <a:p>
            <a:r>
              <a:rPr lang="en-US" altLang="zh-CN" dirty="0"/>
              <a:t> </a:t>
            </a:r>
            <a:endParaRPr lang="zh-CN" altLang="zh-CN" dirty="0"/>
          </a:p>
          <a:p>
            <a:r>
              <a:rPr lang="en-US" altLang="zh-CN" dirty="0"/>
              <a:t>    </a:t>
            </a:r>
            <a:r>
              <a:rPr lang="en-US" altLang="zh-CN" dirty="0" err="1"/>
              <a:t>def</a:t>
            </a:r>
            <a:r>
              <a:rPr lang="en-US" altLang="zh-CN" dirty="0"/>
              <a:t> </a:t>
            </a:r>
            <a:r>
              <a:rPr lang="en-US" altLang="zh-CN" dirty="0" err="1"/>
              <a:t>retranslateUi</a:t>
            </a:r>
            <a:r>
              <a:rPr lang="en-US" altLang="zh-CN" dirty="0"/>
              <a:t>(self, </a:t>
            </a:r>
            <a:r>
              <a:rPr lang="en-US" altLang="zh-CN" dirty="0" err="1"/>
              <a:t>MainWindow</a:t>
            </a:r>
            <a:r>
              <a:rPr lang="en-US" altLang="zh-CN" dirty="0"/>
              <a:t>):</a:t>
            </a:r>
            <a:endParaRPr lang="zh-CN" altLang="zh-CN" dirty="0"/>
          </a:p>
          <a:p>
            <a:r>
              <a:rPr lang="en-US" altLang="zh-CN" dirty="0"/>
              <a:t>        _translate = </a:t>
            </a:r>
            <a:r>
              <a:rPr lang="en-US" altLang="zh-CN" dirty="0" err="1"/>
              <a:t>QtCore.QCoreApplication.translate</a:t>
            </a:r>
            <a:endParaRPr lang="zh-CN" altLang="zh-CN" dirty="0"/>
          </a:p>
          <a:p>
            <a:r>
              <a:rPr lang="en-US" altLang="zh-CN" dirty="0"/>
              <a:t>        </a:t>
            </a:r>
            <a:r>
              <a:rPr lang="en-US" altLang="zh-CN" dirty="0" err="1"/>
              <a:t>MainWindow.setWindowTitle</a:t>
            </a:r>
            <a:r>
              <a:rPr lang="en-US" altLang="zh-CN" dirty="0"/>
              <a:t>(_translate("</a:t>
            </a:r>
            <a:r>
              <a:rPr lang="en-US" altLang="zh-CN" dirty="0" err="1"/>
              <a:t>MainWindow</a:t>
            </a:r>
            <a:r>
              <a:rPr lang="en-US" altLang="zh-CN" dirty="0"/>
              <a:t>", "</a:t>
            </a:r>
            <a:r>
              <a:rPr lang="zh-CN" altLang="zh-CN" dirty="0"/>
              <a:t>水色图像水质评价系统</a:t>
            </a:r>
            <a:r>
              <a:rPr lang="en-US" altLang="zh-CN" dirty="0"/>
              <a:t>"))</a:t>
            </a:r>
            <a:endParaRPr lang="zh-CN" altLang="zh-CN" dirty="0"/>
          </a:p>
          <a:p>
            <a:r>
              <a:rPr lang="en-US" altLang="zh-CN" dirty="0"/>
              <a:t>        </a:t>
            </a:r>
            <a:r>
              <a:rPr lang="en-US" altLang="zh-CN" dirty="0" err="1"/>
              <a:t>self.pushButton.setText</a:t>
            </a:r>
            <a:r>
              <a:rPr lang="en-US" altLang="zh-CN" dirty="0"/>
              <a:t>(_translate("</a:t>
            </a:r>
            <a:r>
              <a:rPr lang="en-US" altLang="zh-CN" dirty="0" err="1"/>
              <a:t>MainWindow</a:t>
            </a:r>
            <a:r>
              <a:rPr lang="en-US" altLang="zh-CN" dirty="0"/>
              <a:t>", "</a:t>
            </a:r>
            <a:r>
              <a:rPr lang="zh-CN" altLang="zh-CN" dirty="0"/>
              <a:t>导入图片</a:t>
            </a:r>
            <a:r>
              <a:rPr lang="en-US" altLang="zh-CN" dirty="0"/>
              <a:t>"))</a:t>
            </a:r>
            <a:endParaRPr lang="zh-CN" altLang="zh-CN" dirty="0"/>
          </a:p>
          <a:p>
            <a:r>
              <a:rPr lang="en-US" altLang="zh-CN" dirty="0"/>
              <a:t>        </a:t>
            </a:r>
            <a:r>
              <a:rPr lang="en-US" altLang="zh-CN" dirty="0" err="1"/>
              <a:t>self.label.setText</a:t>
            </a:r>
            <a:r>
              <a:rPr lang="en-US" altLang="zh-CN" dirty="0"/>
              <a:t>(_translate("</a:t>
            </a:r>
            <a:r>
              <a:rPr lang="en-US" altLang="zh-CN" dirty="0" err="1"/>
              <a:t>MainWindow</a:t>
            </a:r>
            <a:r>
              <a:rPr lang="en-US" altLang="zh-CN" dirty="0"/>
              <a:t>", "</a:t>
            </a:r>
            <a:r>
              <a:rPr lang="en-US" altLang="zh-CN" dirty="0" err="1"/>
              <a:t>TextLabel</a:t>
            </a:r>
            <a:r>
              <a:rPr lang="en-US" altLang="zh-CN" dirty="0"/>
              <a:t>"))</a:t>
            </a:r>
            <a:endParaRPr lang="zh-CN" altLang="zh-CN" dirty="0"/>
          </a:p>
          <a:p>
            <a:r>
              <a:rPr lang="en-US" altLang="zh-CN" dirty="0"/>
              <a:t>        self.pushButton_2.setText(_translate("</a:t>
            </a:r>
            <a:r>
              <a:rPr lang="en-US" altLang="zh-CN" dirty="0" err="1"/>
              <a:t>MainWindow</a:t>
            </a:r>
            <a:r>
              <a:rPr lang="en-US" altLang="zh-CN" dirty="0"/>
              <a:t>", "</a:t>
            </a:r>
            <a:r>
              <a:rPr lang="zh-CN" altLang="zh-CN" dirty="0"/>
              <a:t>水色识别</a:t>
            </a:r>
            <a:r>
              <a:rPr lang="en-US" altLang="zh-CN" dirty="0"/>
              <a:t>"))</a:t>
            </a:r>
            <a:endParaRPr lang="zh-CN" altLang="zh-CN" dirty="0"/>
          </a:p>
          <a:p>
            <a:r>
              <a:rPr lang="en-US" altLang="zh-CN" dirty="0"/>
              <a:t>        self.label_2.setText(_translate("</a:t>
            </a:r>
            <a:r>
              <a:rPr lang="en-US" altLang="zh-CN" dirty="0" err="1"/>
              <a:t>MainWindow</a:t>
            </a:r>
            <a:r>
              <a:rPr lang="en-US" altLang="zh-CN" dirty="0"/>
              <a:t>", "</a:t>
            </a:r>
            <a:r>
              <a:rPr lang="zh-CN" altLang="zh-CN" dirty="0"/>
              <a:t>类别</a:t>
            </a:r>
            <a:r>
              <a:rPr lang="en-US" altLang="zh-CN" dirty="0"/>
              <a:t>"))</a:t>
            </a:r>
            <a:endParaRPr lang="zh-CN" altLang="zh-CN" dirty="0"/>
          </a:p>
        </p:txBody>
      </p:sp>
    </p:spTree>
    <p:extLst>
      <p:ext uri="{BB962C8B-B14F-4D97-AF65-F5344CB8AC3E}">
        <p14:creationId xmlns:p14="http://schemas.microsoft.com/office/powerpoint/2010/main" val="3867451579"/>
      </p:ext>
    </p:extLst>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5" y="44625"/>
            <a:ext cx="9520144" cy="520700"/>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rgbClr val="FFFFFF"/>
                </a:solidFill>
                <a:latin typeface="微软雅黑" panose="020B0503020204020204" pitchFamily="34" charset="-122"/>
                <a:ea typeface="微软雅黑" panose="020B0503020204020204" pitchFamily="34" charset="-122"/>
              </a:rPr>
              <a:t>12.1.6  </a:t>
            </a:r>
            <a:r>
              <a:rPr lang="zh-CN" altLang="en-US" sz="2800" dirty="0">
                <a:solidFill>
                  <a:srgbClr val="FFFFFF"/>
                </a:solidFill>
                <a:latin typeface="微软雅黑" panose="020B0503020204020204" pitchFamily="34" charset="-122"/>
                <a:ea typeface="微软雅黑" panose="020B0503020204020204" pitchFamily="34" charset="-122"/>
              </a:rPr>
              <a:t>系统界面转化为</a:t>
            </a:r>
            <a:r>
              <a:rPr lang="en-US" altLang="zh-CN" sz="2800" dirty="0">
                <a:solidFill>
                  <a:srgbClr val="FFFFFF"/>
                </a:solidFill>
                <a:latin typeface="微软雅黑" panose="020B0503020204020204" pitchFamily="34" charset="-122"/>
                <a:ea typeface="微软雅黑" panose="020B0503020204020204" pitchFamily="34" charset="-122"/>
              </a:rPr>
              <a:t>PyQt5</a:t>
            </a:r>
            <a:r>
              <a:rPr lang="zh-CN" altLang="en-US" sz="2800" dirty="0">
                <a:solidFill>
                  <a:srgbClr val="FFFFFF"/>
                </a:solidFill>
                <a:latin typeface="微软雅黑" panose="020B0503020204020204" pitchFamily="34" charset="-122"/>
                <a:ea typeface="微软雅黑" panose="020B0503020204020204" pitchFamily="34" charset="-122"/>
              </a:rPr>
              <a:t>代码</a:t>
            </a:r>
            <a:endParaRPr lang="zh-CN" altLang="en-US" sz="2800" dirty="0">
              <a:solidFill>
                <a:srgbClr val="FFFFFF"/>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rgbClr val="FFFFFF"/>
                </a:solidFill>
              </a:rPr>
              <a:t>Part</a:t>
            </a:r>
            <a:r>
              <a:rPr lang="en-US" altLang="zh-CN" dirty="0">
                <a:solidFill>
                  <a:srgbClr val="FFFFFF"/>
                </a:solidFill>
              </a:rPr>
              <a:t> </a:t>
            </a:r>
            <a:r>
              <a:rPr lang="en-US" altLang="zh-CN" dirty="0" smtClean="0">
                <a:solidFill>
                  <a:srgbClr val="FFFFFF"/>
                </a:solidFill>
              </a:rPr>
              <a:t>12</a:t>
            </a:r>
            <a:endParaRPr lang="zh-CN" altLang="en-US" dirty="0">
              <a:solidFill>
                <a:srgbClr val="FFFFFF"/>
              </a:solidFill>
            </a:endParaRPr>
          </a:p>
        </p:txBody>
      </p:sp>
      <p:sp>
        <p:nvSpPr>
          <p:cNvPr id="2" name="矩形 1"/>
          <p:cNvSpPr/>
          <p:nvPr/>
        </p:nvSpPr>
        <p:spPr>
          <a:xfrm>
            <a:off x="913805" y="921494"/>
            <a:ext cx="10009112" cy="923330"/>
          </a:xfrm>
          <a:prstGeom prst="rect">
            <a:avLst/>
          </a:prstGeom>
        </p:spPr>
        <p:txBody>
          <a:bodyPr wrap="square">
            <a:spAutoFit/>
          </a:bodyPr>
          <a:lstStyle/>
          <a:p>
            <a:r>
              <a:rPr lang="en-US" altLang="zh-CN" dirty="0" smtClean="0"/>
              <a:t>       </a:t>
            </a:r>
            <a:r>
              <a:rPr lang="zh-CN" altLang="zh-CN" dirty="0" smtClean="0"/>
              <a:t>该</a:t>
            </a:r>
            <a:r>
              <a:rPr lang="zh-CN" altLang="zh-CN" dirty="0"/>
              <a:t>类第一行导入的是</a:t>
            </a:r>
            <a:r>
              <a:rPr lang="en-US" altLang="zh-CN" dirty="0"/>
              <a:t>PyQt5</a:t>
            </a:r>
            <a:r>
              <a:rPr lang="zh-CN" altLang="zh-CN" dirty="0"/>
              <a:t>相关的包，</a:t>
            </a:r>
            <a:r>
              <a:rPr lang="en-US" altLang="zh-CN" dirty="0"/>
              <a:t>class</a:t>
            </a:r>
            <a:r>
              <a:rPr lang="zh-CN" altLang="zh-CN" dirty="0"/>
              <a:t>为类的关键字，类名称为</a:t>
            </a:r>
            <a:r>
              <a:rPr lang="en-US" altLang="zh-CN" dirty="0" err="1"/>
              <a:t>Ui_MainWindow</a:t>
            </a:r>
            <a:r>
              <a:rPr lang="zh-CN" altLang="zh-CN" dirty="0"/>
              <a:t>，参数为默认的对象</a:t>
            </a:r>
            <a:r>
              <a:rPr lang="en-US" altLang="zh-CN" dirty="0"/>
              <a:t>object</a:t>
            </a:r>
            <a:r>
              <a:rPr lang="zh-CN" altLang="zh-CN" dirty="0"/>
              <a:t>。类中定义两个函数，一个为类的初始化函数</a:t>
            </a:r>
            <a:r>
              <a:rPr lang="en-US" altLang="zh-CN" dirty="0" err="1"/>
              <a:t>setupUi</a:t>
            </a:r>
            <a:r>
              <a:rPr lang="zh-CN" altLang="zh-CN" dirty="0"/>
              <a:t>，一个为各控件的命名。以上代码都自动生成的，后续开发可以对其做修改及引用。</a:t>
            </a:r>
          </a:p>
        </p:txBody>
      </p:sp>
    </p:spTree>
    <p:extLst>
      <p:ext uri="{BB962C8B-B14F-4D97-AF65-F5344CB8AC3E}">
        <p14:creationId xmlns:p14="http://schemas.microsoft.com/office/powerpoint/2010/main" val="3867451579"/>
      </p:ext>
    </p:extLst>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5" y="44625"/>
            <a:ext cx="9520144" cy="520700"/>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rgbClr val="FFFFFF"/>
                </a:solidFill>
                <a:latin typeface="微软雅黑" panose="020B0503020204020204" pitchFamily="34" charset="-122"/>
                <a:ea typeface="微软雅黑" panose="020B0503020204020204" pitchFamily="34" charset="-122"/>
              </a:rPr>
              <a:t>12.1.7  </a:t>
            </a:r>
            <a:r>
              <a:rPr lang="zh-CN" altLang="en-US" sz="2800" dirty="0">
                <a:solidFill>
                  <a:srgbClr val="FFFFFF"/>
                </a:solidFill>
                <a:latin typeface="微软雅黑" panose="020B0503020204020204" pitchFamily="34" charset="-122"/>
                <a:ea typeface="微软雅黑" panose="020B0503020204020204" pitchFamily="34" charset="-122"/>
              </a:rPr>
              <a:t>配置项目解释器</a:t>
            </a:r>
          </a:p>
        </p:txBody>
      </p:sp>
      <p:sp>
        <p:nvSpPr>
          <p:cNvPr id="56" name="TextBox 55"/>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rgbClr val="FFFFFF"/>
                </a:solidFill>
              </a:rPr>
              <a:t>Part</a:t>
            </a:r>
            <a:r>
              <a:rPr lang="en-US" altLang="zh-CN" dirty="0">
                <a:solidFill>
                  <a:srgbClr val="FFFFFF"/>
                </a:solidFill>
              </a:rPr>
              <a:t> </a:t>
            </a:r>
            <a:r>
              <a:rPr lang="en-US" altLang="zh-CN" dirty="0" smtClean="0">
                <a:solidFill>
                  <a:srgbClr val="FFFFFF"/>
                </a:solidFill>
              </a:rPr>
              <a:t>12</a:t>
            </a:r>
            <a:endParaRPr lang="zh-CN" altLang="en-US" dirty="0">
              <a:solidFill>
                <a:srgbClr val="FFFFFF"/>
              </a:solidFill>
            </a:endParaRPr>
          </a:p>
        </p:txBody>
      </p:sp>
      <p:sp>
        <p:nvSpPr>
          <p:cNvPr id="2" name="矩形 1"/>
          <p:cNvSpPr/>
          <p:nvPr/>
        </p:nvSpPr>
        <p:spPr>
          <a:xfrm>
            <a:off x="913805" y="788511"/>
            <a:ext cx="10657184" cy="1200329"/>
          </a:xfrm>
          <a:prstGeom prst="rect">
            <a:avLst/>
          </a:prstGeom>
        </p:spPr>
        <p:txBody>
          <a:bodyPr wrap="square">
            <a:spAutoFit/>
          </a:bodyPr>
          <a:lstStyle/>
          <a:p>
            <a:r>
              <a:rPr lang="en-US" altLang="zh-CN" dirty="0" smtClean="0"/>
              <a:t>       </a:t>
            </a:r>
            <a:r>
              <a:rPr lang="zh-CN" altLang="zh-CN" dirty="0" smtClean="0"/>
              <a:t>默认</a:t>
            </a:r>
            <a:r>
              <a:rPr lang="zh-CN" altLang="zh-CN" dirty="0"/>
              <a:t>情况下，</a:t>
            </a:r>
            <a:r>
              <a:rPr lang="en-US" altLang="zh-CN" dirty="0" err="1"/>
              <a:t>Pycharm</a:t>
            </a:r>
            <a:r>
              <a:rPr lang="zh-CN" altLang="zh-CN" dirty="0"/>
              <a:t>的项目解释器仅有</a:t>
            </a:r>
            <a:r>
              <a:rPr lang="en-US" altLang="zh-CN" dirty="0"/>
              <a:t>Python</a:t>
            </a:r>
            <a:r>
              <a:rPr lang="zh-CN" altLang="zh-CN" dirty="0"/>
              <a:t>包安装程序，很多开发包需要安装，本章采用</a:t>
            </a:r>
            <a:r>
              <a:rPr lang="en-US" altLang="zh-CN" dirty="0"/>
              <a:t>Python</a:t>
            </a:r>
            <a:r>
              <a:rPr lang="zh-CN" altLang="zh-CN" dirty="0"/>
              <a:t>的集成开发环境</a:t>
            </a:r>
            <a:r>
              <a:rPr lang="en-US" altLang="zh-CN" dirty="0"/>
              <a:t>Anaconda3.5.0.1</a:t>
            </a:r>
            <a:r>
              <a:rPr lang="zh-CN" altLang="zh-CN" dirty="0"/>
              <a:t>，也就是我们第一章安装的</a:t>
            </a:r>
            <a:r>
              <a:rPr lang="en-US" altLang="zh-CN" dirty="0"/>
              <a:t>Python</a:t>
            </a:r>
            <a:r>
              <a:rPr lang="zh-CN" altLang="zh-CN" dirty="0"/>
              <a:t>开发环境，只要安装了</a:t>
            </a:r>
            <a:r>
              <a:rPr lang="en-US" altLang="zh-CN" dirty="0"/>
              <a:t>Anaconda</a:t>
            </a:r>
            <a:r>
              <a:rPr lang="zh-CN" altLang="zh-CN" dirty="0"/>
              <a:t>，直接导入即可。下面详细介绍如何配置</a:t>
            </a:r>
            <a:r>
              <a:rPr lang="en-US" altLang="zh-CN" dirty="0"/>
              <a:t>Anaconda</a:t>
            </a:r>
            <a:r>
              <a:rPr lang="zh-CN" altLang="zh-CN" dirty="0"/>
              <a:t>作为项目解释器。</a:t>
            </a:r>
            <a:r>
              <a:rPr lang="en-US" altLang="zh-CN" dirty="0"/>
              <a:t>  </a:t>
            </a:r>
            <a:endParaRPr lang="zh-CN" altLang="zh-CN" dirty="0"/>
          </a:p>
          <a:p>
            <a:r>
              <a:rPr lang="zh-CN" altLang="zh-CN" dirty="0"/>
              <a:t>首先打开“</a:t>
            </a:r>
            <a:r>
              <a:rPr lang="en-US" altLang="zh-CN" dirty="0"/>
              <a:t>Settings</a:t>
            </a:r>
            <a:r>
              <a:rPr lang="zh-CN" altLang="zh-CN" dirty="0"/>
              <a:t>”选项，如图</a:t>
            </a:r>
            <a:r>
              <a:rPr lang="en-US" altLang="zh-CN" dirty="0"/>
              <a:t>12-25</a:t>
            </a:r>
            <a:r>
              <a:rPr lang="zh-CN" altLang="zh-CN" dirty="0"/>
              <a:t>所示。</a:t>
            </a:r>
          </a:p>
        </p:txBody>
      </p:sp>
      <p:pic>
        <p:nvPicPr>
          <p:cNvPr id="23554" name="图片 9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9869" y="2060848"/>
            <a:ext cx="5400600" cy="2703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3650109" y="4787860"/>
            <a:ext cx="1005403" cy="369332"/>
          </a:xfrm>
          <a:prstGeom prst="rect">
            <a:avLst/>
          </a:prstGeom>
        </p:spPr>
        <p:txBody>
          <a:bodyPr wrap="none">
            <a:spAutoFit/>
          </a:bodyPr>
          <a:lstStyle/>
          <a:p>
            <a:r>
              <a:rPr lang="zh-CN" altLang="zh-CN" dirty="0"/>
              <a:t>图</a:t>
            </a:r>
            <a:r>
              <a:rPr lang="en-US" altLang="zh-CN" dirty="0"/>
              <a:t>12-25</a:t>
            </a:r>
            <a:endParaRPr lang="zh-CN" altLang="en-US" dirty="0"/>
          </a:p>
        </p:txBody>
      </p:sp>
      <p:sp>
        <p:nvSpPr>
          <p:cNvPr id="4" name="矩形 3"/>
          <p:cNvSpPr/>
          <p:nvPr/>
        </p:nvSpPr>
        <p:spPr>
          <a:xfrm>
            <a:off x="1154509" y="5457998"/>
            <a:ext cx="6096000" cy="923330"/>
          </a:xfrm>
          <a:prstGeom prst="rect">
            <a:avLst/>
          </a:prstGeom>
        </p:spPr>
        <p:txBody>
          <a:bodyPr>
            <a:spAutoFit/>
          </a:bodyPr>
          <a:lstStyle/>
          <a:p>
            <a:r>
              <a:rPr lang="en-US" altLang="zh-CN" dirty="0" smtClean="0"/>
              <a:t>      </a:t>
            </a:r>
            <a:r>
              <a:rPr lang="zh-CN" altLang="zh-CN" dirty="0" smtClean="0"/>
              <a:t>在</a:t>
            </a:r>
            <a:r>
              <a:rPr lang="zh-CN" altLang="zh-CN" dirty="0"/>
              <a:t>打开的设置选项界面中，找到项目解释器选项，如图</a:t>
            </a:r>
            <a:r>
              <a:rPr lang="en-US" altLang="zh-CN" dirty="0"/>
              <a:t>12-26</a:t>
            </a:r>
            <a:r>
              <a:rPr lang="zh-CN" altLang="zh-CN" dirty="0"/>
              <a:t>所示。图中显示了默认情况下，其解释器仅有</a:t>
            </a:r>
            <a:r>
              <a:rPr lang="en-US" altLang="zh-CN" dirty="0"/>
              <a:t>pip</a:t>
            </a:r>
            <a:r>
              <a:rPr lang="zh-CN" altLang="zh-CN" dirty="0"/>
              <a:t>安装工具，这种情况下很多开发包需要重新安装。</a:t>
            </a:r>
            <a:endParaRPr lang="zh-CN" altLang="en-US" dirty="0"/>
          </a:p>
        </p:txBody>
      </p:sp>
    </p:spTree>
    <p:extLst>
      <p:ext uri="{BB962C8B-B14F-4D97-AF65-F5344CB8AC3E}">
        <p14:creationId xmlns:p14="http://schemas.microsoft.com/office/powerpoint/2010/main" val="4213064145"/>
      </p:ext>
    </p:extLst>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5" y="44625"/>
            <a:ext cx="9520144" cy="520700"/>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rgbClr val="FFFFFF"/>
                </a:solidFill>
                <a:latin typeface="微软雅黑" panose="020B0503020204020204" pitchFamily="34" charset="-122"/>
                <a:ea typeface="微软雅黑" panose="020B0503020204020204" pitchFamily="34" charset="-122"/>
              </a:rPr>
              <a:t>12.1.7  </a:t>
            </a:r>
            <a:r>
              <a:rPr lang="zh-CN" altLang="en-US" sz="2800" dirty="0">
                <a:solidFill>
                  <a:srgbClr val="FFFFFF"/>
                </a:solidFill>
                <a:latin typeface="微软雅黑" panose="020B0503020204020204" pitchFamily="34" charset="-122"/>
                <a:ea typeface="微软雅黑" panose="020B0503020204020204" pitchFamily="34" charset="-122"/>
              </a:rPr>
              <a:t>配置项目</a:t>
            </a:r>
            <a:r>
              <a:rPr lang="zh-CN" altLang="en-US" sz="2800" dirty="0" smtClean="0">
                <a:solidFill>
                  <a:srgbClr val="FFFFFF"/>
                </a:solidFill>
                <a:latin typeface="微软雅黑" panose="020B0503020204020204" pitchFamily="34" charset="-122"/>
                <a:ea typeface="微软雅黑" panose="020B0503020204020204" pitchFamily="34" charset="-122"/>
              </a:rPr>
              <a:t>解释器</a:t>
            </a:r>
            <a:endParaRPr lang="zh-CN" altLang="en-US" sz="2800" dirty="0">
              <a:solidFill>
                <a:srgbClr val="FFFFFF"/>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rgbClr val="FFFFFF"/>
                </a:solidFill>
              </a:rPr>
              <a:t>Part</a:t>
            </a:r>
            <a:r>
              <a:rPr lang="en-US" altLang="zh-CN" dirty="0">
                <a:solidFill>
                  <a:srgbClr val="FFFFFF"/>
                </a:solidFill>
              </a:rPr>
              <a:t> </a:t>
            </a:r>
            <a:r>
              <a:rPr lang="en-US" altLang="zh-CN" dirty="0" smtClean="0">
                <a:solidFill>
                  <a:srgbClr val="FFFFFF"/>
                </a:solidFill>
              </a:rPr>
              <a:t>12</a:t>
            </a:r>
            <a:endParaRPr lang="zh-CN" altLang="en-US" dirty="0">
              <a:solidFill>
                <a:srgbClr val="FFFFFF"/>
              </a:solidFill>
            </a:endParaRPr>
          </a:p>
        </p:txBody>
      </p:sp>
      <p:pic>
        <p:nvPicPr>
          <p:cNvPr id="24578" name="图片 96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9869" y="764704"/>
            <a:ext cx="7953070" cy="2232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1057821" y="3429000"/>
            <a:ext cx="9073008" cy="646331"/>
          </a:xfrm>
          <a:prstGeom prst="rect">
            <a:avLst/>
          </a:prstGeom>
        </p:spPr>
        <p:txBody>
          <a:bodyPr wrap="square">
            <a:spAutoFit/>
          </a:bodyPr>
          <a:lstStyle/>
          <a:p>
            <a:r>
              <a:rPr lang="en-US" altLang="zh-CN" dirty="0" smtClean="0"/>
              <a:t>      </a:t>
            </a:r>
            <a:r>
              <a:rPr lang="zh-CN" altLang="zh-CN" dirty="0" smtClean="0"/>
              <a:t>单击</a:t>
            </a:r>
            <a:r>
              <a:rPr lang="zh-CN" altLang="zh-CN" dirty="0"/>
              <a:t>图中的设置图标，即弹出添加项目解释器按钮，如图</a:t>
            </a:r>
            <a:r>
              <a:rPr lang="en-US" altLang="zh-CN" dirty="0"/>
              <a:t>12-27</a:t>
            </a:r>
            <a:r>
              <a:rPr lang="zh-CN" altLang="zh-CN" dirty="0"/>
              <a:t>所示。图中的设置图标变成了“</a:t>
            </a:r>
            <a:r>
              <a:rPr lang="en-US" altLang="zh-CN" dirty="0"/>
              <a:t>Add</a:t>
            </a:r>
            <a:r>
              <a:rPr lang="zh-CN" altLang="zh-CN" dirty="0"/>
              <a:t>”按钮图标。</a:t>
            </a:r>
          </a:p>
        </p:txBody>
      </p:sp>
      <p:sp>
        <p:nvSpPr>
          <p:cNvPr id="3" name="矩形 2"/>
          <p:cNvSpPr/>
          <p:nvPr/>
        </p:nvSpPr>
        <p:spPr>
          <a:xfrm>
            <a:off x="4946253" y="2996952"/>
            <a:ext cx="1005403" cy="369332"/>
          </a:xfrm>
          <a:prstGeom prst="rect">
            <a:avLst/>
          </a:prstGeom>
        </p:spPr>
        <p:txBody>
          <a:bodyPr wrap="none">
            <a:spAutoFit/>
          </a:bodyPr>
          <a:lstStyle/>
          <a:p>
            <a:r>
              <a:rPr lang="zh-CN" altLang="zh-CN" dirty="0"/>
              <a:t>图</a:t>
            </a:r>
            <a:r>
              <a:rPr lang="en-US" altLang="zh-CN" dirty="0" smtClean="0"/>
              <a:t>12-26</a:t>
            </a:r>
            <a:endParaRPr lang="zh-CN" altLang="en-US" dirty="0"/>
          </a:p>
        </p:txBody>
      </p:sp>
      <p:pic>
        <p:nvPicPr>
          <p:cNvPr id="24579" name="图片 96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1877" y="4149080"/>
            <a:ext cx="7992888" cy="2048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5236994" y="6228020"/>
            <a:ext cx="1005403" cy="369332"/>
          </a:xfrm>
          <a:prstGeom prst="rect">
            <a:avLst/>
          </a:prstGeom>
        </p:spPr>
        <p:txBody>
          <a:bodyPr wrap="none">
            <a:spAutoFit/>
          </a:bodyPr>
          <a:lstStyle/>
          <a:p>
            <a:r>
              <a:rPr lang="zh-CN" altLang="zh-CN" dirty="0"/>
              <a:t>图</a:t>
            </a:r>
            <a:r>
              <a:rPr lang="en-US" altLang="zh-CN" dirty="0"/>
              <a:t>12-27</a:t>
            </a:r>
            <a:endParaRPr lang="zh-CN" altLang="en-US" dirty="0"/>
          </a:p>
        </p:txBody>
      </p:sp>
    </p:spTree>
    <p:extLst>
      <p:ext uri="{BB962C8B-B14F-4D97-AF65-F5344CB8AC3E}">
        <p14:creationId xmlns:p14="http://schemas.microsoft.com/office/powerpoint/2010/main" val="4213064145"/>
      </p:ext>
    </p:extLst>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5" y="44625"/>
            <a:ext cx="9520144" cy="520700"/>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rgbClr val="FFFFFF"/>
                </a:solidFill>
                <a:latin typeface="微软雅黑" panose="020B0503020204020204" pitchFamily="34" charset="-122"/>
                <a:ea typeface="微软雅黑" panose="020B0503020204020204" pitchFamily="34" charset="-122"/>
              </a:rPr>
              <a:t>12.1.7  </a:t>
            </a:r>
            <a:r>
              <a:rPr lang="zh-CN" altLang="en-US" sz="2800" dirty="0">
                <a:solidFill>
                  <a:srgbClr val="FFFFFF"/>
                </a:solidFill>
                <a:latin typeface="微软雅黑" panose="020B0503020204020204" pitchFamily="34" charset="-122"/>
                <a:ea typeface="微软雅黑" panose="020B0503020204020204" pitchFamily="34" charset="-122"/>
              </a:rPr>
              <a:t>配置项目</a:t>
            </a:r>
            <a:r>
              <a:rPr lang="zh-CN" altLang="en-US" sz="2800" dirty="0" smtClean="0">
                <a:solidFill>
                  <a:srgbClr val="FFFFFF"/>
                </a:solidFill>
                <a:latin typeface="微软雅黑" panose="020B0503020204020204" pitchFamily="34" charset="-122"/>
                <a:ea typeface="微软雅黑" panose="020B0503020204020204" pitchFamily="34" charset="-122"/>
              </a:rPr>
              <a:t>解释器</a:t>
            </a:r>
            <a:endParaRPr lang="zh-CN" altLang="en-US" sz="2800" dirty="0">
              <a:solidFill>
                <a:srgbClr val="FFFFFF"/>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rgbClr val="FFFFFF"/>
                </a:solidFill>
              </a:rPr>
              <a:t>Part</a:t>
            </a:r>
            <a:r>
              <a:rPr lang="en-US" altLang="zh-CN" dirty="0">
                <a:solidFill>
                  <a:srgbClr val="FFFFFF"/>
                </a:solidFill>
              </a:rPr>
              <a:t> </a:t>
            </a:r>
            <a:r>
              <a:rPr lang="en-US" altLang="zh-CN" dirty="0" smtClean="0">
                <a:solidFill>
                  <a:srgbClr val="FFFFFF"/>
                </a:solidFill>
              </a:rPr>
              <a:t>12</a:t>
            </a:r>
            <a:endParaRPr lang="zh-CN" altLang="en-US" dirty="0">
              <a:solidFill>
                <a:srgbClr val="FFFFFF"/>
              </a:solidFill>
            </a:endParaRPr>
          </a:p>
        </p:txBody>
      </p:sp>
      <p:sp>
        <p:nvSpPr>
          <p:cNvPr id="2" name="矩形 1"/>
          <p:cNvSpPr/>
          <p:nvPr/>
        </p:nvSpPr>
        <p:spPr>
          <a:xfrm>
            <a:off x="1057821" y="764704"/>
            <a:ext cx="10297144" cy="646331"/>
          </a:xfrm>
          <a:prstGeom prst="rect">
            <a:avLst/>
          </a:prstGeom>
        </p:spPr>
        <p:txBody>
          <a:bodyPr wrap="square">
            <a:spAutoFit/>
          </a:bodyPr>
          <a:lstStyle/>
          <a:p>
            <a:r>
              <a:rPr lang="en-US" altLang="zh-CN" dirty="0" smtClean="0"/>
              <a:t>     </a:t>
            </a:r>
            <a:r>
              <a:rPr lang="zh-CN" altLang="zh-CN" dirty="0" smtClean="0"/>
              <a:t>单击</a:t>
            </a:r>
            <a:r>
              <a:rPr lang="zh-CN" altLang="zh-CN" dirty="0"/>
              <a:t>“</a:t>
            </a:r>
            <a:r>
              <a:rPr lang="en-US" altLang="zh-CN" dirty="0"/>
              <a:t>Add</a:t>
            </a:r>
            <a:r>
              <a:rPr lang="zh-CN" altLang="zh-CN" dirty="0"/>
              <a:t>”按钮图标，弹出添加项目解释器界面，选择系统解释器，我们看到刚好就是</a:t>
            </a:r>
            <a:r>
              <a:rPr lang="en-US" altLang="zh-CN" dirty="0"/>
              <a:t>Anaconda</a:t>
            </a:r>
            <a:r>
              <a:rPr lang="zh-CN" altLang="zh-CN" dirty="0"/>
              <a:t>下的</a:t>
            </a:r>
            <a:r>
              <a:rPr lang="en-US" altLang="zh-CN" dirty="0"/>
              <a:t>Python</a:t>
            </a:r>
            <a:r>
              <a:rPr lang="zh-CN" altLang="zh-CN" dirty="0"/>
              <a:t>可执行文件，如图</a:t>
            </a:r>
            <a:r>
              <a:rPr lang="en-US" altLang="zh-CN" dirty="0"/>
              <a:t>12-28</a:t>
            </a:r>
            <a:r>
              <a:rPr lang="zh-CN" altLang="zh-CN" dirty="0"/>
              <a:t>所示</a:t>
            </a:r>
            <a:r>
              <a:rPr lang="zh-CN" altLang="zh-CN" dirty="0" smtClean="0"/>
              <a:t>。</a:t>
            </a:r>
            <a:r>
              <a:rPr lang="en-US" altLang="zh-CN" dirty="0" smtClean="0"/>
              <a:t> </a:t>
            </a:r>
            <a:endParaRPr lang="zh-CN" altLang="en-US" dirty="0"/>
          </a:p>
        </p:txBody>
      </p:sp>
      <p:pic>
        <p:nvPicPr>
          <p:cNvPr id="25602" name="图片 96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3925" y="1411035"/>
            <a:ext cx="5616624" cy="3761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4378351" y="5310526"/>
            <a:ext cx="1005403" cy="369332"/>
          </a:xfrm>
          <a:prstGeom prst="rect">
            <a:avLst/>
          </a:prstGeom>
        </p:spPr>
        <p:txBody>
          <a:bodyPr wrap="none">
            <a:spAutoFit/>
          </a:bodyPr>
          <a:lstStyle/>
          <a:p>
            <a:r>
              <a:rPr lang="zh-CN" altLang="zh-CN" dirty="0"/>
              <a:t>图</a:t>
            </a:r>
            <a:r>
              <a:rPr lang="en-US" altLang="zh-CN" dirty="0"/>
              <a:t>12-28</a:t>
            </a:r>
            <a:endParaRPr lang="zh-CN" altLang="en-US" dirty="0"/>
          </a:p>
        </p:txBody>
      </p:sp>
      <p:sp>
        <p:nvSpPr>
          <p:cNvPr id="4" name="矩形 3"/>
          <p:cNvSpPr/>
          <p:nvPr/>
        </p:nvSpPr>
        <p:spPr>
          <a:xfrm>
            <a:off x="1057821" y="5805264"/>
            <a:ext cx="10081120" cy="923330"/>
          </a:xfrm>
          <a:prstGeom prst="rect">
            <a:avLst/>
          </a:prstGeom>
        </p:spPr>
        <p:txBody>
          <a:bodyPr wrap="square">
            <a:spAutoFit/>
          </a:bodyPr>
          <a:lstStyle/>
          <a:p>
            <a:r>
              <a:rPr lang="en-US" altLang="zh-CN" dirty="0" smtClean="0"/>
              <a:t>       </a:t>
            </a:r>
            <a:r>
              <a:rPr lang="zh-CN" altLang="zh-CN" dirty="0" smtClean="0"/>
              <a:t>单击</a:t>
            </a:r>
            <a:r>
              <a:rPr lang="zh-CN" altLang="zh-CN" dirty="0"/>
              <a:t>“</a:t>
            </a:r>
            <a:r>
              <a:rPr lang="en-US" altLang="zh-CN" dirty="0"/>
              <a:t>ok</a:t>
            </a:r>
            <a:r>
              <a:rPr lang="zh-CN" altLang="zh-CN" dirty="0"/>
              <a:t>”按钮，即可将</a:t>
            </a:r>
            <a:r>
              <a:rPr lang="en-US" altLang="zh-CN" dirty="0"/>
              <a:t>Anaconda</a:t>
            </a:r>
            <a:r>
              <a:rPr lang="zh-CN" altLang="zh-CN" dirty="0"/>
              <a:t>的集成开发环境添加到项目解析器下，这时</a:t>
            </a:r>
            <a:r>
              <a:rPr lang="en-US" altLang="zh-CN" dirty="0"/>
              <a:t>Anaconda</a:t>
            </a:r>
            <a:r>
              <a:rPr lang="zh-CN" altLang="zh-CN" dirty="0"/>
              <a:t>集成的开发包到都可以在这个项目中使用了，从而避免了重新安装项目所需的开发包。如图</a:t>
            </a:r>
            <a:r>
              <a:rPr lang="en-US" altLang="zh-CN" dirty="0"/>
              <a:t>12-29</a:t>
            </a:r>
            <a:r>
              <a:rPr lang="zh-CN" altLang="zh-CN" dirty="0"/>
              <a:t>所示，单击“</a:t>
            </a:r>
            <a:r>
              <a:rPr lang="en-US" altLang="zh-CN" dirty="0"/>
              <a:t>ok</a:t>
            </a:r>
            <a:r>
              <a:rPr lang="zh-CN" altLang="zh-CN" dirty="0"/>
              <a:t>”按钮，即可将</a:t>
            </a:r>
            <a:r>
              <a:rPr lang="en-US" altLang="zh-CN" dirty="0"/>
              <a:t>Anaconda3.5.0.1</a:t>
            </a:r>
            <a:r>
              <a:rPr lang="zh-CN" altLang="zh-CN" dirty="0"/>
              <a:t>集成的开发包成功添加到项目解析器下。</a:t>
            </a:r>
          </a:p>
        </p:txBody>
      </p:sp>
    </p:spTree>
    <p:extLst>
      <p:ext uri="{BB962C8B-B14F-4D97-AF65-F5344CB8AC3E}">
        <p14:creationId xmlns:p14="http://schemas.microsoft.com/office/powerpoint/2010/main" val="4213064145"/>
      </p:ext>
    </p:extLst>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5" y="44625"/>
            <a:ext cx="7719943" cy="523214"/>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smtClean="0">
                <a:solidFill>
                  <a:schemeClr val="accent2"/>
                </a:solidFill>
                <a:latin typeface="微软雅黑" panose="020B0503020204020204" pitchFamily="34" charset="-122"/>
                <a:ea typeface="微软雅黑" panose="020B0503020204020204" pitchFamily="34" charset="-122"/>
              </a:rPr>
              <a:t>12.1.1</a:t>
            </a:r>
            <a:r>
              <a:rPr lang="en-US" altLang="zh-CN" sz="2800" dirty="0" smtClean="0">
                <a:solidFill>
                  <a:schemeClr val="accent2"/>
                </a:solidFill>
                <a:latin typeface="微软雅黑" panose="020B0503020204020204" pitchFamily="34" charset="-122"/>
                <a:ea typeface="微软雅黑" panose="020B0503020204020204" pitchFamily="34" charset="-122"/>
              </a:rPr>
              <a:t> </a:t>
            </a:r>
            <a:r>
              <a:rPr lang="en-US" altLang="zh-CN" sz="2800" dirty="0" err="1" smtClean="0">
                <a:solidFill>
                  <a:schemeClr val="accent2"/>
                </a:solidFill>
                <a:latin typeface="微软雅黑" panose="020B0503020204020204" pitchFamily="34" charset="-122"/>
                <a:ea typeface="微软雅黑" panose="020B0503020204020204" pitchFamily="34" charset="-122"/>
              </a:rPr>
              <a:t>P</a:t>
            </a:r>
            <a:r>
              <a:rPr lang="en-US" altLang="zh-CN" sz="2800" dirty="0" err="1" smtClean="0">
                <a:solidFill>
                  <a:schemeClr val="accent2"/>
                </a:solidFill>
                <a:latin typeface="微软雅黑" panose="020B0503020204020204" pitchFamily="34" charset="-122"/>
                <a:ea typeface="微软雅黑" panose="020B0503020204020204" pitchFamily="34" charset="-122"/>
              </a:rPr>
              <a:t>ycharm</a:t>
            </a:r>
            <a:r>
              <a:rPr lang="zh-CN" altLang="en-US" sz="2800" dirty="0" smtClean="0">
                <a:solidFill>
                  <a:schemeClr val="accent2"/>
                </a:solidFill>
                <a:latin typeface="微软雅黑" panose="020B0503020204020204" pitchFamily="34" charset="-122"/>
                <a:ea typeface="微软雅黑" panose="020B0503020204020204" pitchFamily="34" charset="-122"/>
              </a:rPr>
              <a:t>的安装</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chemeClr val="accent2"/>
                </a:solidFill>
              </a:rPr>
              <a:t>Part </a:t>
            </a:r>
            <a:r>
              <a:rPr lang="en-US" altLang="zh-CN" dirty="0" smtClean="0">
                <a:solidFill>
                  <a:schemeClr val="accent2"/>
                </a:solidFill>
              </a:rPr>
              <a:t>1</a:t>
            </a:r>
            <a:r>
              <a:rPr lang="en-US" altLang="zh-CN" dirty="0">
                <a:solidFill>
                  <a:schemeClr val="accent2"/>
                </a:solidFill>
              </a:rPr>
              <a:t>2</a:t>
            </a:r>
            <a:r>
              <a:rPr lang="en-US" altLang="zh-CN" dirty="0" smtClean="0">
                <a:solidFill>
                  <a:schemeClr val="accent2"/>
                </a:solidFill>
              </a:rPr>
              <a:t> </a:t>
            </a:r>
            <a:endParaRPr lang="zh-CN" altLang="en-US" dirty="0">
              <a:solidFill>
                <a:schemeClr val="accent2"/>
              </a:solidFill>
            </a:endParaRPr>
          </a:p>
        </p:txBody>
      </p:sp>
      <p:sp>
        <p:nvSpPr>
          <p:cNvPr id="2" name="矩形 1"/>
          <p:cNvSpPr/>
          <p:nvPr/>
        </p:nvSpPr>
        <p:spPr>
          <a:xfrm>
            <a:off x="851955" y="838453"/>
            <a:ext cx="10647026" cy="646331"/>
          </a:xfrm>
          <a:prstGeom prst="rect">
            <a:avLst/>
          </a:prstGeom>
        </p:spPr>
        <p:txBody>
          <a:bodyPr wrap="square">
            <a:spAutoFit/>
          </a:bodyPr>
          <a:lstStyle/>
          <a:p>
            <a:r>
              <a:rPr lang="en-US" altLang="zh-CN" dirty="0" smtClean="0"/>
              <a:t>        </a:t>
            </a:r>
            <a:r>
              <a:rPr lang="en-US" altLang="zh-CN" dirty="0" err="1" smtClean="0"/>
              <a:t>Pycharm</a:t>
            </a:r>
            <a:r>
              <a:rPr lang="zh-CN" altLang="zh-CN" dirty="0"/>
              <a:t>是</a:t>
            </a:r>
            <a:r>
              <a:rPr lang="en-US" altLang="zh-CN" dirty="0"/>
              <a:t>Python</a:t>
            </a:r>
            <a:r>
              <a:rPr lang="zh-CN" altLang="zh-CN" dirty="0"/>
              <a:t>的主流项目开发工具，本章选用社区版，版本为</a:t>
            </a:r>
            <a:r>
              <a:rPr lang="en-US" altLang="zh-CN" dirty="0"/>
              <a:t>2019.3.3</a:t>
            </a:r>
            <a:r>
              <a:rPr lang="zh-CN" altLang="zh-CN" dirty="0"/>
              <a:t>，其安装包可以从官网上下载，如图</a:t>
            </a:r>
            <a:r>
              <a:rPr lang="en-US" altLang="zh-CN" dirty="0"/>
              <a:t>12-2</a:t>
            </a:r>
            <a:r>
              <a:rPr lang="zh-CN" altLang="zh-CN" dirty="0"/>
              <a:t>所示。</a:t>
            </a:r>
          </a:p>
        </p:txBody>
      </p:sp>
      <p:pic>
        <p:nvPicPr>
          <p:cNvPr id="2050" name="图片 93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1877" y="1858839"/>
            <a:ext cx="5976664" cy="3586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3722117" y="5517232"/>
            <a:ext cx="877163" cy="369332"/>
          </a:xfrm>
          <a:prstGeom prst="rect">
            <a:avLst/>
          </a:prstGeom>
        </p:spPr>
        <p:txBody>
          <a:bodyPr wrap="none">
            <a:spAutoFit/>
          </a:bodyPr>
          <a:lstStyle/>
          <a:p>
            <a:r>
              <a:rPr lang="zh-CN" altLang="zh-CN" dirty="0"/>
              <a:t>图</a:t>
            </a:r>
            <a:r>
              <a:rPr lang="en-US" altLang="zh-CN" dirty="0"/>
              <a:t>12-2</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5" y="44625"/>
            <a:ext cx="9520144" cy="520700"/>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rgbClr val="FFFFFF"/>
                </a:solidFill>
                <a:latin typeface="微软雅黑" panose="020B0503020204020204" pitchFamily="34" charset="-122"/>
                <a:ea typeface="微软雅黑" panose="020B0503020204020204" pitchFamily="34" charset="-122"/>
              </a:rPr>
              <a:t>12.1.7  </a:t>
            </a:r>
            <a:r>
              <a:rPr lang="zh-CN" altLang="en-US" sz="2800" dirty="0">
                <a:solidFill>
                  <a:srgbClr val="FFFFFF"/>
                </a:solidFill>
                <a:latin typeface="微软雅黑" panose="020B0503020204020204" pitchFamily="34" charset="-122"/>
                <a:ea typeface="微软雅黑" panose="020B0503020204020204" pitchFamily="34" charset="-122"/>
              </a:rPr>
              <a:t>配置项目解释器</a:t>
            </a:r>
            <a:endParaRPr lang="zh-CN" altLang="en-US" sz="2800" dirty="0">
              <a:solidFill>
                <a:srgbClr val="FFFFFF"/>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rgbClr val="FFFFFF"/>
                </a:solidFill>
              </a:rPr>
              <a:t>Part</a:t>
            </a:r>
            <a:r>
              <a:rPr lang="en-US" altLang="zh-CN" dirty="0">
                <a:solidFill>
                  <a:srgbClr val="FFFFFF"/>
                </a:solidFill>
              </a:rPr>
              <a:t> </a:t>
            </a:r>
            <a:r>
              <a:rPr lang="en-US" altLang="zh-CN" dirty="0" smtClean="0">
                <a:solidFill>
                  <a:srgbClr val="FFFFFF"/>
                </a:solidFill>
              </a:rPr>
              <a:t>12</a:t>
            </a:r>
            <a:endParaRPr lang="zh-CN" altLang="en-US" dirty="0">
              <a:solidFill>
                <a:srgbClr val="FFFFFF"/>
              </a:solidFill>
            </a:endParaRPr>
          </a:p>
        </p:txBody>
      </p:sp>
      <p:pic>
        <p:nvPicPr>
          <p:cNvPr id="26626" name="图片 96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1102" y="879760"/>
            <a:ext cx="7035551" cy="478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4516914" y="5723964"/>
            <a:ext cx="1005403" cy="369332"/>
          </a:xfrm>
          <a:prstGeom prst="rect">
            <a:avLst/>
          </a:prstGeom>
        </p:spPr>
        <p:txBody>
          <a:bodyPr wrap="none">
            <a:spAutoFit/>
          </a:bodyPr>
          <a:lstStyle/>
          <a:p>
            <a:r>
              <a:rPr lang="zh-CN" altLang="zh-CN" dirty="0"/>
              <a:t>图</a:t>
            </a:r>
            <a:r>
              <a:rPr lang="en-US" altLang="zh-CN" dirty="0"/>
              <a:t>12-29</a:t>
            </a:r>
            <a:endParaRPr lang="zh-CN" altLang="en-US" dirty="0"/>
          </a:p>
        </p:txBody>
      </p:sp>
    </p:spTree>
    <p:extLst>
      <p:ext uri="{BB962C8B-B14F-4D97-AF65-F5344CB8AC3E}">
        <p14:creationId xmlns:p14="http://schemas.microsoft.com/office/powerpoint/2010/main" val="4213064145"/>
      </p:ext>
    </p:extLst>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5" y="44625"/>
            <a:ext cx="9520144" cy="520700"/>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rgbClr val="FFFFFF"/>
                </a:solidFill>
                <a:latin typeface="微软雅黑" panose="020B0503020204020204" pitchFamily="34" charset="-122"/>
                <a:ea typeface="微软雅黑" panose="020B0503020204020204" pitchFamily="34" charset="-122"/>
              </a:rPr>
              <a:t>12.1.8  </a:t>
            </a:r>
            <a:r>
              <a:rPr lang="zh-CN" altLang="en-US" sz="2800" dirty="0">
                <a:solidFill>
                  <a:srgbClr val="FFFFFF"/>
                </a:solidFill>
                <a:latin typeface="微软雅黑" panose="020B0503020204020204" pitchFamily="34" charset="-122"/>
                <a:ea typeface="微软雅黑" panose="020B0503020204020204" pitchFamily="34" charset="-122"/>
              </a:rPr>
              <a:t>系统功能实现</a:t>
            </a:r>
          </a:p>
        </p:txBody>
      </p:sp>
      <p:sp>
        <p:nvSpPr>
          <p:cNvPr id="56" name="TextBox 55"/>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rgbClr val="FFFFFF"/>
                </a:solidFill>
              </a:rPr>
              <a:t>Part</a:t>
            </a:r>
            <a:r>
              <a:rPr lang="en-US" altLang="zh-CN" dirty="0">
                <a:solidFill>
                  <a:srgbClr val="FFFFFF"/>
                </a:solidFill>
              </a:rPr>
              <a:t> </a:t>
            </a:r>
            <a:r>
              <a:rPr lang="en-US" altLang="zh-CN" dirty="0" smtClean="0">
                <a:solidFill>
                  <a:srgbClr val="FFFFFF"/>
                </a:solidFill>
              </a:rPr>
              <a:t>12</a:t>
            </a:r>
            <a:endParaRPr lang="zh-CN" altLang="en-US" dirty="0">
              <a:solidFill>
                <a:srgbClr val="FFFFFF"/>
              </a:solidFill>
            </a:endParaRPr>
          </a:p>
        </p:txBody>
      </p:sp>
      <p:sp>
        <p:nvSpPr>
          <p:cNvPr id="2" name="矩形 1"/>
          <p:cNvSpPr/>
          <p:nvPr/>
        </p:nvSpPr>
        <p:spPr>
          <a:xfrm>
            <a:off x="841797" y="1114866"/>
            <a:ext cx="9736168" cy="3970318"/>
          </a:xfrm>
          <a:prstGeom prst="rect">
            <a:avLst/>
          </a:prstGeom>
        </p:spPr>
        <p:txBody>
          <a:bodyPr wrap="square">
            <a:spAutoFit/>
          </a:bodyPr>
          <a:lstStyle/>
          <a:p>
            <a:r>
              <a:rPr lang="zh-CN" altLang="en-US" dirty="0" smtClean="0"/>
              <a:t>        本</a:t>
            </a:r>
            <a:r>
              <a:rPr lang="zh-CN" altLang="en-US" dirty="0"/>
              <a:t>系统实现的功能包括单击导入图片按钮（</a:t>
            </a:r>
            <a:r>
              <a:rPr lang="en-US" altLang="zh-CN" dirty="0" err="1"/>
              <a:t>pushButton</a:t>
            </a:r>
            <a:r>
              <a:rPr lang="zh-CN" altLang="en-US" dirty="0"/>
              <a:t>），弹出图片文件选择对话框（</a:t>
            </a:r>
            <a:r>
              <a:rPr lang="en-US" altLang="zh-CN" dirty="0" err="1"/>
              <a:t>QFileDialog</a:t>
            </a:r>
            <a:r>
              <a:rPr lang="zh-CN" altLang="en-US" dirty="0"/>
              <a:t>，界面设计之外新增加的控件，用程序创建）选中水色图片，并将图片展示在</a:t>
            </a:r>
            <a:r>
              <a:rPr lang="en-US" altLang="zh-CN" dirty="0"/>
              <a:t>label</a:t>
            </a:r>
            <a:r>
              <a:rPr lang="zh-CN" altLang="en-US" dirty="0"/>
              <a:t>控件上，接着单击面额识别按钮（</a:t>
            </a:r>
            <a:r>
              <a:rPr lang="en-US" altLang="zh-CN" dirty="0"/>
              <a:t>pushButton_2</a:t>
            </a:r>
            <a:r>
              <a:rPr lang="zh-CN" altLang="en-US" dirty="0"/>
              <a:t>），实现对导入图片的水色识别，最终将水色类型识别结果显示在</a:t>
            </a:r>
            <a:r>
              <a:rPr lang="en-US" altLang="zh-CN" dirty="0" err="1"/>
              <a:t>textEdit</a:t>
            </a:r>
            <a:r>
              <a:rPr lang="zh-CN" altLang="en-US" dirty="0"/>
              <a:t>控件上。实现的基本思路为：</a:t>
            </a:r>
          </a:p>
          <a:p>
            <a:r>
              <a:rPr lang="zh-CN" altLang="en-US" dirty="0"/>
              <a:t>（</a:t>
            </a:r>
            <a:r>
              <a:rPr lang="en-US" altLang="zh-CN" dirty="0"/>
              <a:t>1</a:t>
            </a:r>
            <a:r>
              <a:rPr lang="zh-CN" altLang="en-US" dirty="0"/>
              <a:t>）导入图片按钮（</a:t>
            </a:r>
            <a:r>
              <a:rPr lang="en-US" altLang="zh-CN" dirty="0" err="1"/>
              <a:t>pushButton</a:t>
            </a:r>
            <a:r>
              <a:rPr lang="zh-CN" altLang="en-US" dirty="0"/>
              <a:t>），需要关联一个函数，我们称这个函数为回调函数，该函数需要完成创建图片文件选择对话框并获得选中图片的具体路径，同时利用</a:t>
            </a:r>
            <a:r>
              <a:rPr lang="en-US" altLang="zh-CN" dirty="0"/>
              <a:t>Python</a:t>
            </a:r>
            <a:r>
              <a:rPr lang="zh-CN" altLang="en-US" dirty="0"/>
              <a:t>的图像处理库</a:t>
            </a:r>
            <a:r>
              <a:rPr lang="en-US" altLang="zh-CN" dirty="0"/>
              <a:t>PIL</a:t>
            </a:r>
            <a:r>
              <a:rPr lang="zh-CN" altLang="en-US" dirty="0"/>
              <a:t>中的方法读取该路径下的图片并显示在</a:t>
            </a:r>
            <a:r>
              <a:rPr lang="en-US" altLang="zh-CN" dirty="0"/>
              <a:t>label</a:t>
            </a:r>
            <a:r>
              <a:rPr lang="zh-CN" altLang="en-US" dirty="0"/>
              <a:t>控件上。</a:t>
            </a:r>
          </a:p>
          <a:p>
            <a:r>
              <a:rPr lang="zh-CN" altLang="en-US" dirty="0"/>
              <a:t>（</a:t>
            </a:r>
            <a:r>
              <a:rPr lang="en-US" altLang="zh-CN" dirty="0"/>
              <a:t>2</a:t>
            </a:r>
            <a:r>
              <a:rPr lang="zh-CN" altLang="en-US" dirty="0"/>
              <a:t>）面额识别按钮（</a:t>
            </a:r>
            <a:r>
              <a:rPr lang="en-US" altLang="zh-CN" dirty="0"/>
              <a:t>pushButton_2</a:t>
            </a:r>
            <a:r>
              <a:rPr lang="zh-CN" altLang="en-US" dirty="0"/>
              <a:t>），也需要关联一个回调函数，该函数实现对水色图像识别模型的训练及预测（识别），其中该模型选用第</a:t>
            </a:r>
            <a:r>
              <a:rPr lang="en-US" altLang="zh-CN" dirty="0"/>
              <a:t>11</a:t>
            </a:r>
            <a:r>
              <a:rPr lang="zh-CN" altLang="en-US" dirty="0"/>
              <a:t>章中基于支持向量机的水色图像分类识别模型，训练数据即为第</a:t>
            </a:r>
            <a:r>
              <a:rPr lang="en-US" altLang="zh-CN" dirty="0"/>
              <a:t>11</a:t>
            </a:r>
            <a:r>
              <a:rPr lang="zh-CN" altLang="en-US" dirty="0"/>
              <a:t>章中</a:t>
            </a:r>
            <a:r>
              <a:rPr lang="en-US" altLang="zh-CN" dirty="0"/>
              <a:t>203</a:t>
            </a:r>
            <a:r>
              <a:rPr lang="zh-CN" altLang="en-US" dirty="0"/>
              <a:t>张水色图像</a:t>
            </a:r>
            <a:r>
              <a:rPr lang="en-US" altLang="zh-CN" dirty="0"/>
              <a:t>R</a:t>
            </a:r>
            <a:r>
              <a:rPr lang="zh-CN" altLang="en-US" dirty="0"/>
              <a:t>、</a:t>
            </a:r>
            <a:r>
              <a:rPr lang="en-US" altLang="zh-CN" dirty="0"/>
              <a:t>G</a:t>
            </a:r>
            <a:r>
              <a:rPr lang="zh-CN" altLang="en-US" dirty="0"/>
              <a:t>、</a:t>
            </a:r>
            <a:r>
              <a:rPr lang="en-US" altLang="zh-CN" dirty="0"/>
              <a:t>B</a:t>
            </a:r>
            <a:r>
              <a:rPr lang="zh-CN" altLang="en-US" dirty="0"/>
              <a:t>三个颜色通道的一阶、二阶、三阶矩共</a:t>
            </a:r>
            <a:r>
              <a:rPr lang="en-US" altLang="zh-CN" dirty="0"/>
              <a:t>9</a:t>
            </a:r>
            <a:r>
              <a:rPr lang="zh-CN" altLang="en-US" dirty="0"/>
              <a:t>个特征（</a:t>
            </a:r>
            <a:r>
              <a:rPr lang="en-US" altLang="zh-CN" dirty="0"/>
              <a:t>X</a:t>
            </a:r>
            <a:r>
              <a:rPr lang="zh-CN" altLang="en-US" dirty="0"/>
              <a:t>）和对应的水色类别（</a:t>
            </a:r>
            <a:r>
              <a:rPr lang="en-US" altLang="zh-CN" dirty="0"/>
              <a:t>Y</a:t>
            </a:r>
            <a:r>
              <a:rPr lang="zh-CN" altLang="en-US" dirty="0"/>
              <a:t>），数据已经准备好，见项目文件夹中的</a:t>
            </a:r>
            <a:r>
              <a:rPr lang="en-US" altLang="zh-CN" dirty="0" err="1"/>
              <a:t>X.npy</a:t>
            </a:r>
            <a:r>
              <a:rPr lang="zh-CN" altLang="en-US" dirty="0"/>
              <a:t>和</a:t>
            </a:r>
            <a:r>
              <a:rPr lang="en-US" altLang="zh-CN" dirty="0" err="1"/>
              <a:t>Y.npy</a:t>
            </a:r>
            <a:r>
              <a:rPr lang="zh-CN" altLang="en-US" dirty="0"/>
              <a:t>。识别的过程为先对导入图片提取</a:t>
            </a:r>
            <a:r>
              <a:rPr lang="en-US" altLang="zh-CN" dirty="0"/>
              <a:t>R</a:t>
            </a:r>
            <a:r>
              <a:rPr lang="zh-CN" altLang="en-US" dirty="0"/>
              <a:t>、</a:t>
            </a:r>
            <a:r>
              <a:rPr lang="en-US" altLang="zh-CN" dirty="0"/>
              <a:t>G</a:t>
            </a:r>
            <a:r>
              <a:rPr lang="zh-CN" altLang="en-US" dirty="0"/>
              <a:t>、</a:t>
            </a:r>
            <a:r>
              <a:rPr lang="en-US" altLang="zh-CN" dirty="0"/>
              <a:t>B</a:t>
            </a:r>
            <a:r>
              <a:rPr lang="zh-CN" altLang="en-US" dirty="0"/>
              <a:t>三个颜色通道的一阶、二阶和三阶矩共</a:t>
            </a:r>
            <a:r>
              <a:rPr lang="en-US" altLang="zh-CN" dirty="0"/>
              <a:t>9</a:t>
            </a:r>
            <a:r>
              <a:rPr lang="zh-CN" altLang="en-US" dirty="0"/>
              <a:t>个特征数据，然而加载训练数据训练支持向量机模型，同时以导入图片提取的</a:t>
            </a:r>
            <a:r>
              <a:rPr lang="en-US" altLang="zh-CN" dirty="0"/>
              <a:t>9</a:t>
            </a:r>
            <a:r>
              <a:rPr lang="zh-CN" altLang="en-US" dirty="0"/>
              <a:t>个特征数据作为自变量输入支持向量机模型进行水色类型预测，最终将预测结果显示在</a:t>
            </a:r>
            <a:r>
              <a:rPr lang="en-US" altLang="zh-CN" dirty="0" err="1"/>
              <a:t>textEdit</a:t>
            </a:r>
            <a:r>
              <a:rPr lang="zh-CN" altLang="en-US" dirty="0"/>
              <a:t>控件上。</a:t>
            </a:r>
          </a:p>
        </p:txBody>
      </p:sp>
    </p:spTree>
    <p:extLst>
      <p:ext uri="{BB962C8B-B14F-4D97-AF65-F5344CB8AC3E}">
        <p14:creationId xmlns:p14="http://schemas.microsoft.com/office/powerpoint/2010/main" val="4213064145"/>
      </p:ext>
    </p:extLst>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5" y="44625"/>
            <a:ext cx="9520144" cy="520700"/>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smtClean="0">
                <a:solidFill>
                  <a:srgbClr val="FFFFFF"/>
                </a:solidFill>
                <a:latin typeface="微软雅黑" panose="020B0503020204020204" pitchFamily="34" charset="-122"/>
                <a:ea typeface="微软雅黑" panose="020B0503020204020204" pitchFamily="34" charset="-122"/>
              </a:rPr>
              <a:t>12.1.8.1  </a:t>
            </a:r>
            <a:r>
              <a:rPr lang="zh-CN" altLang="en-US" sz="2800" dirty="0" smtClean="0">
                <a:solidFill>
                  <a:srgbClr val="FFFFFF"/>
                </a:solidFill>
                <a:latin typeface="微软雅黑" panose="020B0503020204020204" pitchFamily="34" charset="-122"/>
                <a:ea typeface="微软雅黑" panose="020B0503020204020204" pitchFamily="34" charset="-122"/>
              </a:rPr>
              <a:t>导入图片按钮回调函数定义</a:t>
            </a:r>
            <a:endParaRPr lang="zh-CN" altLang="en-US" sz="2800" dirty="0">
              <a:solidFill>
                <a:srgbClr val="FFFFFF"/>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rgbClr val="FFFFFF"/>
                </a:solidFill>
              </a:rPr>
              <a:t>Part</a:t>
            </a:r>
            <a:r>
              <a:rPr lang="en-US" altLang="zh-CN" dirty="0">
                <a:solidFill>
                  <a:srgbClr val="FFFFFF"/>
                </a:solidFill>
              </a:rPr>
              <a:t> </a:t>
            </a:r>
            <a:r>
              <a:rPr lang="en-US" altLang="zh-CN" dirty="0" smtClean="0">
                <a:solidFill>
                  <a:srgbClr val="FFFFFF"/>
                </a:solidFill>
              </a:rPr>
              <a:t>12</a:t>
            </a:r>
            <a:endParaRPr lang="zh-CN" altLang="en-US" dirty="0">
              <a:solidFill>
                <a:srgbClr val="FFFFFF"/>
              </a:solidFill>
            </a:endParaRPr>
          </a:p>
        </p:txBody>
      </p:sp>
      <p:sp>
        <p:nvSpPr>
          <p:cNvPr id="2" name="矩形 1"/>
          <p:cNvSpPr/>
          <p:nvPr/>
        </p:nvSpPr>
        <p:spPr>
          <a:xfrm>
            <a:off x="918047" y="548680"/>
            <a:ext cx="10292902" cy="646331"/>
          </a:xfrm>
          <a:prstGeom prst="rect">
            <a:avLst/>
          </a:prstGeom>
        </p:spPr>
        <p:txBody>
          <a:bodyPr wrap="square">
            <a:spAutoFit/>
          </a:bodyPr>
          <a:lstStyle/>
          <a:p>
            <a:r>
              <a:rPr lang="en-US" altLang="zh-CN" dirty="0" smtClean="0"/>
              <a:t>       </a:t>
            </a:r>
            <a:r>
              <a:rPr lang="zh-CN" altLang="zh-CN" dirty="0" smtClean="0"/>
              <a:t>在</a:t>
            </a:r>
            <a:r>
              <a:rPr lang="zh-CN" altLang="zh-CN" dirty="0"/>
              <a:t>系统界面的</a:t>
            </a:r>
            <a:r>
              <a:rPr lang="en-US" altLang="zh-CN" dirty="0"/>
              <a:t>Python</a:t>
            </a:r>
            <a:r>
              <a:rPr lang="zh-CN" altLang="zh-CN" dirty="0"/>
              <a:t>类中定义一个函数，命名为</a:t>
            </a:r>
            <a:r>
              <a:rPr lang="en-US" altLang="zh-CN" dirty="0" err="1"/>
              <a:t>openimage</a:t>
            </a:r>
            <a:r>
              <a:rPr lang="zh-CN" altLang="zh-CN" dirty="0"/>
              <a:t>，比如在初始化函数</a:t>
            </a:r>
            <a:r>
              <a:rPr lang="en-US" altLang="zh-CN" dirty="0" err="1"/>
              <a:t>setupUi</a:t>
            </a:r>
            <a:r>
              <a:rPr lang="zh-CN" altLang="zh-CN" dirty="0"/>
              <a:t>的后面定义这个函数，如图</a:t>
            </a:r>
            <a:r>
              <a:rPr lang="en-US" altLang="zh-CN" dirty="0"/>
              <a:t>12-30</a:t>
            </a:r>
            <a:r>
              <a:rPr lang="zh-CN" altLang="zh-CN" dirty="0"/>
              <a:t>所示。</a:t>
            </a:r>
          </a:p>
        </p:txBody>
      </p:sp>
      <p:pic>
        <p:nvPicPr>
          <p:cNvPr id="27650" name="图片 96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1877" y="1196752"/>
            <a:ext cx="7883083" cy="2376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409749" y="3951054"/>
            <a:ext cx="11705791" cy="2862322"/>
          </a:xfrm>
          <a:prstGeom prst="rect">
            <a:avLst/>
          </a:prstGeom>
        </p:spPr>
        <p:txBody>
          <a:bodyPr wrap="square">
            <a:spAutoFit/>
          </a:bodyPr>
          <a:lstStyle/>
          <a:p>
            <a:r>
              <a:rPr lang="en-US" altLang="zh-CN" dirty="0" smtClean="0"/>
              <a:t>       </a:t>
            </a:r>
            <a:r>
              <a:rPr lang="zh-CN" altLang="zh-CN" dirty="0" smtClean="0"/>
              <a:t>其中</a:t>
            </a:r>
            <a:r>
              <a:rPr lang="en-US" altLang="zh-CN" dirty="0" err="1"/>
              <a:t>QFileDialog</a:t>
            </a:r>
            <a:r>
              <a:rPr lang="zh-CN" altLang="zh-CN" dirty="0"/>
              <a:t>来源于</a:t>
            </a:r>
            <a:r>
              <a:rPr lang="en-US" altLang="zh-CN" dirty="0"/>
              <a:t>PyQt5.QtWidgets</a:t>
            </a:r>
            <a:r>
              <a:rPr lang="zh-CN" altLang="zh-CN" dirty="0"/>
              <a:t>，因此需要在类前面添加以下导入命令：</a:t>
            </a:r>
            <a:r>
              <a:rPr lang="en-US" altLang="zh-CN" dirty="0"/>
              <a:t>from PyQt5.QtWidgets import *</a:t>
            </a:r>
            <a:r>
              <a:rPr lang="zh-CN" altLang="zh-CN" dirty="0"/>
              <a:t>。同时导入系统模块：</a:t>
            </a:r>
            <a:r>
              <a:rPr lang="en-US" altLang="zh-CN" dirty="0"/>
              <a:t>import sys</a:t>
            </a:r>
            <a:r>
              <a:rPr lang="zh-CN" altLang="zh-CN" dirty="0"/>
              <a:t>，方便后面对该类的引用。该函数一共有</a:t>
            </a:r>
            <a:r>
              <a:rPr lang="en-US" altLang="zh-CN" dirty="0"/>
              <a:t>5</a:t>
            </a:r>
            <a:r>
              <a:rPr lang="zh-CN" altLang="zh-CN" dirty="0"/>
              <a:t>行程序代码，第一行代码实现创建文件选择框，并返回选择图片的文件名称和图片类型，由于文件选择框是利用程序代码创建，其父类并不是前面设计界面，也就是说它没有父类，即用</a:t>
            </a:r>
            <a:r>
              <a:rPr lang="en-US" altLang="zh-CN" dirty="0"/>
              <a:t>None</a:t>
            </a:r>
            <a:r>
              <a:rPr lang="zh-CN" altLang="zh-CN" dirty="0"/>
              <a:t>表示；第二行代码实现选中图片的像素参数设置；第三行代码将该图片显示在界面中的</a:t>
            </a:r>
            <a:r>
              <a:rPr lang="en-US" altLang="zh-CN" dirty="0"/>
              <a:t>label</a:t>
            </a:r>
            <a:r>
              <a:rPr lang="zh-CN" altLang="zh-CN" dirty="0"/>
              <a:t>控件中。第四行代码将该图片文件名保存下来，并设置为界面</a:t>
            </a:r>
            <a:r>
              <a:rPr lang="en-US" altLang="zh-CN" dirty="0"/>
              <a:t>Python</a:t>
            </a:r>
            <a:r>
              <a:rPr lang="zh-CN" altLang="zh-CN" dirty="0"/>
              <a:t>类的一个全局变量，用于数据的传递（面额识别函数需要用到该变量）。第五行代码设置面额识别显示的文本编辑框为空值，即每次导入图片时对面额识别显示的文本编辑框清空。</a:t>
            </a:r>
          </a:p>
          <a:p>
            <a:r>
              <a:rPr lang="zh-CN" altLang="zh-CN" dirty="0"/>
              <a:t>导入图片按钮回调函数定义好之后，需要将该函数与导入图片按钮的单击事件进行关联，即单击导入图片按钮的时候就触发该函数并执行。关联方法可以在初始化函数</a:t>
            </a:r>
            <a:r>
              <a:rPr lang="en-US" altLang="zh-CN" dirty="0" err="1"/>
              <a:t>setupUi</a:t>
            </a:r>
            <a:r>
              <a:rPr lang="zh-CN" altLang="zh-CN" dirty="0"/>
              <a:t>的后面输入以下程序代码实现：</a:t>
            </a:r>
            <a:r>
              <a:rPr lang="en-US" altLang="zh-CN" dirty="0" err="1"/>
              <a:t>self.pushButton.clicked.connect</a:t>
            </a:r>
            <a:r>
              <a:rPr lang="en-US" altLang="zh-CN" dirty="0"/>
              <a:t>(</a:t>
            </a:r>
            <a:r>
              <a:rPr lang="en-US" altLang="zh-CN" dirty="0" err="1"/>
              <a:t>self.openimage</a:t>
            </a:r>
            <a:r>
              <a:rPr lang="en-US" altLang="zh-CN" dirty="0"/>
              <a:t>)</a:t>
            </a:r>
            <a:r>
              <a:rPr lang="zh-CN" altLang="zh-CN" dirty="0"/>
              <a:t>。</a:t>
            </a:r>
          </a:p>
        </p:txBody>
      </p:sp>
      <p:sp>
        <p:nvSpPr>
          <p:cNvPr id="5" name="矩形 4"/>
          <p:cNvSpPr/>
          <p:nvPr/>
        </p:nvSpPr>
        <p:spPr>
          <a:xfrm>
            <a:off x="4802237" y="3573016"/>
            <a:ext cx="1005403" cy="369332"/>
          </a:xfrm>
          <a:prstGeom prst="rect">
            <a:avLst/>
          </a:prstGeom>
        </p:spPr>
        <p:txBody>
          <a:bodyPr wrap="none">
            <a:spAutoFit/>
          </a:bodyPr>
          <a:lstStyle/>
          <a:p>
            <a:r>
              <a:rPr lang="zh-CN" altLang="zh-CN" dirty="0"/>
              <a:t>图</a:t>
            </a:r>
            <a:r>
              <a:rPr lang="en-US" altLang="zh-CN" dirty="0"/>
              <a:t>12-30</a:t>
            </a:r>
            <a:endParaRPr lang="zh-CN" altLang="en-US" dirty="0"/>
          </a:p>
        </p:txBody>
      </p:sp>
    </p:spTree>
    <p:extLst>
      <p:ext uri="{BB962C8B-B14F-4D97-AF65-F5344CB8AC3E}">
        <p14:creationId xmlns:p14="http://schemas.microsoft.com/office/powerpoint/2010/main" val="1821705379"/>
      </p:ext>
    </p:extLst>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5" y="44625"/>
            <a:ext cx="9520144" cy="520700"/>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smtClean="0">
                <a:solidFill>
                  <a:srgbClr val="FFFFFF"/>
                </a:solidFill>
                <a:latin typeface="微软雅黑" panose="020B0503020204020204" pitchFamily="34" charset="-122"/>
                <a:ea typeface="微软雅黑" panose="020B0503020204020204" pitchFamily="34" charset="-122"/>
              </a:rPr>
              <a:t>12.1.8.2  </a:t>
            </a:r>
            <a:r>
              <a:rPr lang="zh-CN" altLang="en-US" sz="2800" dirty="0" smtClean="0">
                <a:solidFill>
                  <a:srgbClr val="FFFFFF"/>
                </a:solidFill>
                <a:latin typeface="微软雅黑" panose="020B0503020204020204" pitchFamily="34" charset="-122"/>
                <a:ea typeface="微软雅黑" panose="020B0503020204020204" pitchFamily="34" charset="-122"/>
              </a:rPr>
              <a:t>水色</a:t>
            </a:r>
            <a:r>
              <a:rPr lang="zh-CN" altLang="en-US" sz="2800" dirty="0">
                <a:solidFill>
                  <a:srgbClr val="FFFFFF"/>
                </a:solidFill>
                <a:latin typeface="微软雅黑" panose="020B0503020204020204" pitchFamily="34" charset="-122"/>
                <a:ea typeface="微软雅黑" panose="020B0503020204020204" pitchFamily="34" charset="-122"/>
              </a:rPr>
              <a:t>识别按钮回调函数定义</a:t>
            </a:r>
            <a:endParaRPr lang="zh-CN" altLang="en-US" sz="2800" dirty="0">
              <a:solidFill>
                <a:srgbClr val="FFFFFF"/>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rgbClr val="FFFFFF"/>
                </a:solidFill>
              </a:rPr>
              <a:t>Part</a:t>
            </a:r>
            <a:r>
              <a:rPr lang="en-US" altLang="zh-CN" dirty="0">
                <a:solidFill>
                  <a:srgbClr val="FFFFFF"/>
                </a:solidFill>
              </a:rPr>
              <a:t> </a:t>
            </a:r>
            <a:r>
              <a:rPr lang="en-US" altLang="zh-CN" dirty="0" smtClean="0">
                <a:solidFill>
                  <a:srgbClr val="FFFFFF"/>
                </a:solidFill>
              </a:rPr>
              <a:t>12</a:t>
            </a:r>
            <a:endParaRPr lang="zh-CN" altLang="en-US" dirty="0">
              <a:solidFill>
                <a:srgbClr val="FFFFFF"/>
              </a:solidFill>
            </a:endParaRPr>
          </a:p>
        </p:txBody>
      </p:sp>
      <p:sp>
        <p:nvSpPr>
          <p:cNvPr id="2" name="矩形 1"/>
          <p:cNvSpPr/>
          <p:nvPr/>
        </p:nvSpPr>
        <p:spPr>
          <a:xfrm>
            <a:off x="938485" y="777478"/>
            <a:ext cx="6096000" cy="923330"/>
          </a:xfrm>
          <a:prstGeom prst="rect">
            <a:avLst/>
          </a:prstGeom>
        </p:spPr>
        <p:txBody>
          <a:bodyPr>
            <a:spAutoFit/>
          </a:bodyPr>
          <a:lstStyle/>
          <a:p>
            <a:r>
              <a:rPr lang="en-US" altLang="zh-CN" dirty="0" smtClean="0"/>
              <a:t>       </a:t>
            </a:r>
            <a:r>
              <a:rPr lang="zh-CN" altLang="zh-CN" dirty="0" smtClean="0"/>
              <a:t>在</a:t>
            </a:r>
            <a:r>
              <a:rPr lang="zh-CN" altLang="zh-CN" dirty="0"/>
              <a:t>系统界面的</a:t>
            </a:r>
            <a:r>
              <a:rPr lang="en-US" altLang="zh-CN" dirty="0"/>
              <a:t>Python</a:t>
            </a:r>
            <a:r>
              <a:rPr lang="zh-CN" altLang="zh-CN" dirty="0"/>
              <a:t>类中定义再一个函数，命名为</a:t>
            </a:r>
            <a:r>
              <a:rPr lang="en-US" altLang="zh-CN" dirty="0" err="1"/>
              <a:t>svmtest</a:t>
            </a:r>
            <a:r>
              <a:rPr lang="zh-CN" altLang="zh-CN" dirty="0"/>
              <a:t>，比如在</a:t>
            </a:r>
            <a:r>
              <a:rPr lang="en-US" altLang="zh-CN" dirty="0" err="1"/>
              <a:t>openimage</a:t>
            </a:r>
            <a:r>
              <a:rPr lang="zh-CN" altLang="zh-CN" dirty="0"/>
              <a:t>函数后面定义这个函数，如图</a:t>
            </a:r>
            <a:r>
              <a:rPr lang="en-US" altLang="zh-CN" dirty="0"/>
              <a:t>12-31</a:t>
            </a:r>
            <a:r>
              <a:rPr lang="zh-CN" altLang="zh-CN" dirty="0"/>
              <a:t>所示。</a:t>
            </a:r>
            <a:endParaRPr lang="zh-CN" altLang="en-US" dirty="0"/>
          </a:p>
        </p:txBody>
      </p:sp>
      <p:pic>
        <p:nvPicPr>
          <p:cNvPr id="28674" name="图片 96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9869" y="1700808"/>
            <a:ext cx="7417607" cy="259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4660930" y="4328238"/>
            <a:ext cx="1005403" cy="369332"/>
          </a:xfrm>
          <a:prstGeom prst="rect">
            <a:avLst/>
          </a:prstGeom>
        </p:spPr>
        <p:txBody>
          <a:bodyPr wrap="none">
            <a:spAutoFit/>
          </a:bodyPr>
          <a:lstStyle/>
          <a:p>
            <a:r>
              <a:rPr lang="zh-CN" altLang="zh-CN" dirty="0"/>
              <a:t>图</a:t>
            </a:r>
            <a:r>
              <a:rPr lang="en-US" altLang="zh-CN" dirty="0"/>
              <a:t>12-31</a:t>
            </a:r>
            <a:endParaRPr lang="zh-CN" altLang="en-US" dirty="0"/>
          </a:p>
        </p:txBody>
      </p:sp>
      <p:sp>
        <p:nvSpPr>
          <p:cNvPr id="4" name="矩形 3"/>
          <p:cNvSpPr/>
          <p:nvPr/>
        </p:nvSpPr>
        <p:spPr>
          <a:xfrm>
            <a:off x="1489835" y="4843026"/>
            <a:ext cx="7128825" cy="1754326"/>
          </a:xfrm>
          <a:prstGeom prst="rect">
            <a:avLst/>
          </a:prstGeom>
        </p:spPr>
        <p:txBody>
          <a:bodyPr wrap="square">
            <a:spAutoFit/>
          </a:bodyPr>
          <a:lstStyle/>
          <a:p>
            <a:r>
              <a:rPr lang="zh-CN" altLang="zh-CN" dirty="0"/>
              <a:t>其中该函数定义的示例代码如下：</a:t>
            </a:r>
          </a:p>
          <a:p>
            <a:r>
              <a:rPr lang="en-US" altLang="zh-CN" dirty="0" err="1"/>
              <a:t>def</a:t>
            </a:r>
            <a:r>
              <a:rPr lang="en-US" altLang="zh-CN" dirty="0"/>
              <a:t> </a:t>
            </a:r>
            <a:r>
              <a:rPr lang="en-US" altLang="zh-CN" dirty="0" err="1"/>
              <a:t>svmtest</a:t>
            </a:r>
            <a:r>
              <a:rPr lang="en-US" altLang="zh-CN" dirty="0"/>
              <a:t>(self):</a:t>
            </a:r>
            <a:endParaRPr lang="zh-CN" altLang="zh-CN" dirty="0"/>
          </a:p>
          <a:p>
            <a:r>
              <a:rPr lang="en-US" altLang="zh-CN" dirty="0"/>
              <a:t>     from PIL import Image</a:t>
            </a:r>
            <a:endParaRPr lang="zh-CN" altLang="zh-CN" dirty="0"/>
          </a:p>
          <a:p>
            <a:r>
              <a:rPr lang="en-US" altLang="zh-CN" dirty="0"/>
              <a:t>     import </a:t>
            </a:r>
            <a:r>
              <a:rPr lang="en-US" altLang="zh-CN" dirty="0" err="1"/>
              <a:t>numpy</a:t>
            </a:r>
            <a:r>
              <a:rPr lang="en-US" altLang="zh-CN" dirty="0"/>
              <a:t> as </a:t>
            </a:r>
            <a:r>
              <a:rPr lang="en-US" altLang="zh-CN" dirty="0" err="1"/>
              <a:t>np</a:t>
            </a:r>
            <a:endParaRPr lang="zh-CN" altLang="zh-CN" dirty="0"/>
          </a:p>
          <a:p>
            <a:r>
              <a:rPr lang="en-US" altLang="zh-CN" dirty="0"/>
              <a:t>     path=</a:t>
            </a:r>
            <a:r>
              <a:rPr lang="en-US" altLang="zh-CN" dirty="0" err="1"/>
              <a:t>self.path</a:t>
            </a:r>
            <a:endParaRPr lang="zh-CN" altLang="zh-CN" dirty="0"/>
          </a:p>
          <a:p>
            <a:r>
              <a:rPr lang="en-US" altLang="zh-CN" dirty="0"/>
              <a:t>     </a:t>
            </a:r>
            <a:r>
              <a:rPr lang="en-US" altLang="zh-CN" dirty="0" err="1"/>
              <a:t>img</a:t>
            </a:r>
            <a:r>
              <a:rPr lang="en-US" altLang="zh-CN" dirty="0"/>
              <a:t> = </a:t>
            </a:r>
            <a:r>
              <a:rPr lang="en-US" altLang="zh-CN" dirty="0" err="1"/>
              <a:t>Image.open</a:t>
            </a:r>
            <a:r>
              <a:rPr lang="en-US" altLang="zh-CN" dirty="0"/>
              <a:t>(path)  # </a:t>
            </a:r>
            <a:r>
              <a:rPr lang="zh-CN" altLang="zh-CN" dirty="0"/>
              <a:t>读取图像</a:t>
            </a:r>
          </a:p>
        </p:txBody>
      </p:sp>
    </p:spTree>
    <p:extLst>
      <p:ext uri="{BB962C8B-B14F-4D97-AF65-F5344CB8AC3E}">
        <p14:creationId xmlns:p14="http://schemas.microsoft.com/office/powerpoint/2010/main" val="1821705379"/>
      </p:ext>
    </p:extLst>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5" y="44625"/>
            <a:ext cx="9520144" cy="520700"/>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rgbClr val="FFFFFF"/>
                </a:solidFill>
                <a:latin typeface="微软雅黑" panose="020B0503020204020204" pitchFamily="34" charset="-122"/>
                <a:ea typeface="微软雅黑" panose="020B0503020204020204" pitchFamily="34" charset="-122"/>
              </a:rPr>
              <a:t>12.1.8.2  </a:t>
            </a:r>
            <a:r>
              <a:rPr lang="zh-CN" altLang="en-US" sz="2800" dirty="0">
                <a:solidFill>
                  <a:srgbClr val="FFFFFF"/>
                </a:solidFill>
                <a:latin typeface="微软雅黑" panose="020B0503020204020204" pitchFamily="34" charset="-122"/>
                <a:ea typeface="微软雅黑" panose="020B0503020204020204" pitchFamily="34" charset="-122"/>
              </a:rPr>
              <a:t>水色识别按钮回调函数定义</a:t>
            </a:r>
            <a:endParaRPr lang="zh-CN" altLang="en-US" sz="2800" dirty="0">
              <a:solidFill>
                <a:srgbClr val="FFFFFF"/>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rgbClr val="FFFFFF"/>
                </a:solidFill>
              </a:rPr>
              <a:t>Part</a:t>
            </a:r>
            <a:r>
              <a:rPr lang="en-US" altLang="zh-CN" dirty="0">
                <a:solidFill>
                  <a:srgbClr val="FFFFFF"/>
                </a:solidFill>
              </a:rPr>
              <a:t> </a:t>
            </a:r>
            <a:r>
              <a:rPr lang="en-US" altLang="zh-CN" dirty="0" smtClean="0">
                <a:solidFill>
                  <a:srgbClr val="FFFFFF"/>
                </a:solidFill>
              </a:rPr>
              <a:t>12</a:t>
            </a:r>
            <a:endParaRPr lang="zh-CN" altLang="en-US" dirty="0">
              <a:solidFill>
                <a:srgbClr val="FFFFFF"/>
              </a:solidFill>
            </a:endParaRPr>
          </a:p>
        </p:txBody>
      </p:sp>
      <p:sp>
        <p:nvSpPr>
          <p:cNvPr id="2" name="矩形 1"/>
          <p:cNvSpPr/>
          <p:nvPr/>
        </p:nvSpPr>
        <p:spPr>
          <a:xfrm>
            <a:off x="1417861" y="627067"/>
            <a:ext cx="7632848" cy="6186309"/>
          </a:xfrm>
          <a:prstGeom prst="rect">
            <a:avLst/>
          </a:prstGeom>
        </p:spPr>
        <p:txBody>
          <a:bodyPr wrap="square">
            <a:spAutoFit/>
          </a:bodyPr>
          <a:lstStyle/>
          <a:p>
            <a:r>
              <a:rPr lang="en-US" altLang="zh-CN" dirty="0" err="1"/>
              <a:t>im</a:t>
            </a:r>
            <a:r>
              <a:rPr lang="en-US" altLang="zh-CN" dirty="0"/>
              <a:t> = </a:t>
            </a:r>
            <a:r>
              <a:rPr lang="en-US" altLang="zh-CN" dirty="0" err="1"/>
              <a:t>img.split</a:t>
            </a:r>
            <a:r>
              <a:rPr lang="en-US" altLang="zh-CN" dirty="0"/>
              <a:t>()  # </a:t>
            </a:r>
            <a:r>
              <a:rPr lang="zh-CN" altLang="zh-CN" dirty="0"/>
              <a:t>分离</a:t>
            </a:r>
            <a:r>
              <a:rPr lang="en-US" altLang="zh-CN" dirty="0"/>
              <a:t>RGB</a:t>
            </a:r>
            <a:r>
              <a:rPr lang="zh-CN" altLang="zh-CN" dirty="0"/>
              <a:t>颜色通道</a:t>
            </a:r>
          </a:p>
          <a:p>
            <a:r>
              <a:rPr lang="en-US" altLang="zh-CN" dirty="0"/>
              <a:t>     R = </a:t>
            </a:r>
            <a:r>
              <a:rPr lang="en-US" altLang="zh-CN" dirty="0" err="1"/>
              <a:t>np.array</a:t>
            </a:r>
            <a:r>
              <a:rPr lang="en-US" altLang="zh-CN" dirty="0"/>
              <a:t>(</a:t>
            </a:r>
            <a:r>
              <a:rPr lang="en-US" altLang="zh-CN" dirty="0" err="1"/>
              <a:t>im</a:t>
            </a:r>
            <a:r>
              <a:rPr lang="en-US" altLang="zh-CN" dirty="0"/>
              <a:t>[0]) / 255 * 40  # R</a:t>
            </a:r>
            <a:r>
              <a:rPr lang="zh-CN" altLang="zh-CN" dirty="0"/>
              <a:t>通道</a:t>
            </a:r>
          </a:p>
          <a:p>
            <a:r>
              <a:rPr lang="en-US" altLang="zh-CN" dirty="0"/>
              <a:t>     row_1 = </a:t>
            </a:r>
            <a:r>
              <a:rPr lang="en-US" altLang="zh-CN" dirty="0" err="1"/>
              <a:t>int</a:t>
            </a:r>
            <a:r>
              <a:rPr lang="en-US" altLang="zh-CN" dirty="0"/>
              <a:t>(</a:t>
            </a:r>
            <a:r>
              <a:rPr lang="en-US" altLang="zh-CN" dirty="0" err="1"/>
              <a:t>R.shape</a:t>
            </a:r>
            <a:r>
              <a:rPr lang="en-US" altLang="zh-CN" dirty="0"/>
              <a:t>[0] / 2) - 50</a:t>
            </a:r>
            <a:endParaRPr lang="zh-CN" altLang="zh-CN" dirty="0"/>
          </a:p>
          <a:p>
            <a:r>
              <a:rPr lang="en-US" altLang="zh-CN" dirty="0"/>
              <a:t>     row_2 = </a:t>
            </a:r>
            <a:r>
              <a:rPr lang="en-US" altLang="zh-CN" dirty="0" err="1"/>
              <a:t>int</a:t>
            </a:r>
            <a:r>
              <a:rPr lang="en-US" altLang="zh-CN" dirty="0"/>
              <a:t>(</a:t>
            </a:r>
            <a:r>
              <a:rPr lang="en-US" altLang="zh-CN" dirty="0" err="1"/>
              <a:t>R.shape</a:t>
            </a:r>
            <a:r>
              <a:rPr lang="en-US" altLang="zh-CN" dirty="0"/>
              <a:t>[0] / 2) + 50</a:t>
            </a:r>
            <a:endParaRPr lang="zh-CN" altLang="zh-CN" dirty="0"/>
          </a:p>
          <a:p>
            <a:r>
              <a:rPr lang="en-US" altLang="zh-CN" dirty="0"/>
              <a:t>     con_1 = </a:t>
            </a:r>
            <a:r>
              <a:rPr lang="en-US" altLang="zh-CN" dirty="0" err="1"/>
              <a:t>int</a:t>
            </a:r>
            <a:r>
              <a:rPr lang="en-US" altLang="zh-CN" dirty="0"/>
              <a:t>(</a:t>
            </a:r>
            <a:r>
              <a:rPr lang="en-US" altLang="zh-CN" dirty="0" err="1"/>
              <a:t>R.shape</a:t>
            </a:r>
            <a:r>
              <a:rPr lang="en-US" altLang="zh-CN" dirty="0"/>
              <a:t>[1] / 2) - 50</a:t>
            </a:r>
            <a:endParaRPr lang="zh-CN" altLang="zh-CN" dirty="0"/>
          </a:p>
          <a:p>
            <a:r>
              <a:rPr lang="en-US" altLang="zh-CN" dirty="0"/>
              <a:t>     con_2 = </a:t>
            </a:r>
            <a:r>
              <a:rPr lang="en-US" altLang="zh-CN" dirty="0" err="1"/>
              <a:t>int</a:t>
            </a:r>
            <a:r>
              <a:rPr lang="en-US" altLang="zh-CN" dirty="0"/>
              <a:t>(</a:t>
            </a:r>
            <a:r>
              <a:rPr lang="en-US" altLang="zh-CN" dirty="0" err="1"/>
              <a:t>R.shape</a:t>
            </a:r>
            <a:r>
              <a:rPr lang="en-US" altLang="zh-CN" dirty="0"/>
              <a:t>[1] / 2) + 50</a:t>
            </a:r>
            <a:endParaRPr lang="zh-CN" altLang="zh-CN" dirty="0"/>
          </a:p>
          <a:p>
            <a:r>
              <a:rPr lang="en-US" altLang="zh-CN" dirty="0"/>
              <a:t>     R = R[row_1:row_2, con_1:con_2]</a:t>
            </a:r>
            <a:endParaRPr lang="zh-CN" altLang="zh-CN" dirty="0"/>
          </a:p>
          <a:p>
            <a:r>
              <a:rPr lang="en-US" altLang="zh-CN" dirty="0"/>
              <a:t>     G = </a:t>
            </a:r>
            <a:r>
              <a:rPr lang="en-US" altLang="zh-CN" dirty="0" err="1"/>
              <a:t>np.array</a:t>
            </a:r>
            <a:r>
              <a:rPr lang="en-US" altLang="zh-CN" dirty="0"/>
              <a:t>(</a:t>
            </a:r>
            <a:r>
              <a:rPr lang="en-US" altLang="zh-CN" dirty="0" err="1"/>
              <a:t>im</a:t>
            </a:r>
            <a:r>
              <a:rPr lang="en-US" altLang="zh-CN" dirty="0"/>
              <a:t>[1]) / 255 * 40  # G</a:t>
            </a:r>
            <a:r>
              <a:rPr lang="zh-CN" altLang="zh-CN" dirty="0"/>
              <a:t>通道</a:t>
            </a:r>
          </a:p>
          <a:p>
            <a:r>
              <a:rPr lang="en-US" altLang="zh-CN" dirty="0"/>
              <a:t>     G = G[row_1:row_2, con_1:con_2]</a:t>
            </a:r>
            <a:endParaRPr lang="zh-CN" altLang="zh-CN" dirty="0"/>
          </a:p>
          <a:p>
            <a:r>
              <a:rPr lang="en-US" altLang="zh-CN" dirty="0"/>
              <a:t>     B = </a:t>
            </a:r>
            <a:r>
              <a:rPr lang="en-US" altLang="zh-CN" dirty="0" err="1"/>
              <a:t>np.array</a:t>
            </a:r>
            <a:r>
              <a:rPr lang="en-US" altLang="zh-CN" dirty="0"/>
              <a:t>(</a:t>
            </a:r>
            <a:r>
              <a:rPr lang="en-US" altLang="zh-CN" dirty="0" err="1"/>
              <a:t>im</a:t>
            </a:r>
            <a:r>
              <a:rPr lang="en-US" altLang="zh-CN" dirty="0"/>
              <a:t>[2]) / 255 * 40  # B</a:t>
            </a:r>
            <a:r>
              <a:rPr lang="zh-CN" altLang="zh-CN" dirty="0"/>
              <a:t>通道</a:t>
            </a:r>
          </a:p>
          <a:p>
            <a:r>
              <a:rPr lang="en-US" altLang="zh-CN" dirty="0"/>
              <a:t>     B = B[row_1:row_2, con_1:con_2]</a:t>
            </a:r>
            <a:endParaRPr lang="zh-CN" altLang="zh-CN" dirty="0"/>
          </a:p>
          <a:p>
            <a:r>
              <a:rPr lang="en-US" altLang="zh-CN" dirty="0"/>
              <a:t>     # R,G,B</a:t>
            </a:r>
            <a:r>
              <a:rPr lang="zh-CN" altLang="zh-CN" dirty="0"/>
              <a:t>一阶颜色矩</a:t>
            </a:r>
          </a:p>
          <a:p>
            <a:r>
              <a:rPr lang="en-US" altLang="zh-CN" dirty="0"/>
              <a:t>     r1 = </a:t>
            </a:r>
            <a:r>
              <a:rPr lang="en-US" altLang="zh-CN" dirty="0" err="1"/>
              <a:t>np.mean</a:t>
            </a:r>
            <a:r>
              <a:rPr lang="en-US" altLang="zh-CN" dirty="0"/>
              <a:t>(R)</a:t>
            </a:r>
            <a:endParaRPr lang="zh-CN" altLang="zh-CN" dirty="0"/>
          </a:p>
          <a:p>
            <a:r>
              <a:rPr lang="en-US" altLang="zh-CN" dirty="0"/>
              <a:t>     g1 = </a:t>
            </a:r>
            <a:r>
              <a:rPr lang="en-US" altLang="zh-CN" dirty="0" err="1"/>
              <a:t>np.mean</a:t>
            </a:r>
            <a:r>
              <a:rPr lang="en-US" altLang="zh-CN" dirty="0"/>
              <a:t>(G)</a:t>
            </a:r>
            <a:endParaRPr lang="zh-CN" altLang="zh-CN" dirty="0"/>
          </a:p>
          <a:p>
            <a:r>
              <a:rPr lang="en-US" altLang="zh-CN" dirty="0"/>
              <a:t>     b1 = </a:t>
            </a:r>
            <a:r>
              <a:rPr lang="en-US" altLang="zh-CN" dirty="0" err="1"/>
              <a:t>np.mean</a:t>
            </a:r>
            <a:r>
              <a:rPr lang="en-US" altLang="zh-CN" dirty="0"/>
              <a:t>(B)</a:t>
            </a:r>
            <a:endParaRPr lang="zh-CN" altLang="zh-CN" dirty="0"/>
          </a:p>
          <a:p>
            <a:r>
              <a:rPr lang="en-US" altLang="zh-CN" dirty="0"/>
              <a:t>     # R,G,B</a:t>
            </a:r>
            <a:r>
              <a:rPr lang="zh-CN" altLang="zh-CN" dirty="0"/>
              <a:t>二阶颜色矩</a:t>
            </a:r>
          </a:p>
          <a:p>
            <a:r>
              <a:rPr lang="en-US" altLang="zh-CN" dirty="0"/>
              <a:t>     r2 = </a:t>
            </a:r>
            <a:r>
              <a:rPr lang="en-US" altLang="zh-CN" dirty="0" err="1"/>
              <a:t>np.std</a:t>
            </a:r>
            <a:r>
              <a:rPr lang="en-US" altLang="zh-CN" dirty="0"/>
              <a:t>(R)</a:t>
            </a:r>
            <a:endParaRPr lang="zh-CN" altLang="zh-CN" dirty="0"/>
          </a:p>
          <a:p>
            <a:r>
              <a:rPr lang="en-US" altLang="zh-CN" dirty="0"/>
              <a:t>     g2 = </a:t>
            </a:r>
            <a:r>
              <a:rPr lang="en-US" altLang="zh-CN" dirty="0" err="1"/>
              <a:t>np.std</a:t>
            </a:r>
            <a:r>
              <a:rPr lang="en-US" altLang="zh-CN" dirty="0"/>
              <a:t>(G)</a:t>
            </a:r>
            <a:endParaRPr lang="zh-CN" altLang="zh-CN" dirty="0"/>
          </a:p>
          <a:p>
            <a:r>
              <a:rPr lang="en-US" altLang="zh-CN" dirty="0"/>
              <a:t>     b2 = </a:t>
            </a:r>
            <a:r>
              <a:rPr lang="en-US" altLang="zh-CN" dirty="0" err="1"/>
              <a:t>np.std</a:t>
            </a:r>
            <a:r>
              <a:rPr lang="en-US" altLang="zh-CN" dirty="0"/>
              <a:t>(B)</a:t>
            </a:r>
            <a:endParaRPr lang="zh-CN" altLang="zh-CN" dirty="0"/>
          </a:p>
          <a:p>
            <a:r>
              <a:rPr lang="en-US" altLang="zh-CN" dirty="0"/>
              <a:t>     a = </a:t>
            </a:r>
            <a:r>
              <a:rPr lang="en-US" altLang="zh-CN" dirty="0" err="1"/>
              <a:t>np.mean</a:t>
            </a:r>
            <a:r>
              <a:rPr lang="en-US" altLang="zh-CN" dirty="0"/>
              <a:t>(abs(R - </a:t>
            </a:r>
            <a:r>
              <a:rPr lang="en-US" altLang="zh-CN" dirty="0" err="1"/>
              <a:t>R.mean</a:t>
            </a:r>
            <a:r>
              <a:rPr lang="en-US" altLang="zh-CN" dirty="0"/>
              <a:t>()) ** 3)</a:t>
            </a:r>
            <a:endParaRPr lang="zh-CN" altLang="zh-CN" dirty="0"/>
          </a:p>
          <a:p>
            <a:r>
              <a:rPr lang="en-US" altLang="zh-CN" dirty="0"/>
              <a:t>     b = </a:t>
            </a:r>
            <a:r>
              <a:rPr lang="en-US" altLang="zh-CN" dirty="0" err="1"/>
              <a:t>np.mean</a:t>
            </a:r>
            <a:r>
              <a:rPr lang="en-US" altLang="zh-CN" dirty="0"/>
              <a:t>(abs(G - </a:t>
            </a:r>
            <a:r>
              <a:rPr lang="en-US" altLang="zh-CN" dirty="0" err="1"/>
              <a:t>G.mean</a:t>
            </a:r>
            <a:r>
              <a:rPr lang="en-US" altLang="zh-CN" dirty="0"/>
              <a:t>()) ** 3)</a:t>
            </a:r>
            <a:endParaRPr lang="zh-CN" altLang="zh-CN" dirty="0"/>
          </a:p>
          <a:p>
            <a:r>
              <a:rPr lang="en-US" altLang="zh-CN" dirty="0"/>
              <a:t>     c = </a:t>
            </a:r>
            <a:r>
              <a:rPr lang="en-US" altLang="zh-CN" dirty="0" err="1"/>
              <a:t>np.mean</a:t>
            </a:r>
            <a:r>
              <a:rPr lang="en-US" altLang="zh-CN" dirty="0"/>
              <a:t>(abs(B - </a:t>
            </a:r>
            <a:r>
              <a:rPr lang="en-US" altLang="zh-CN" dirty="0" err="1"/>
              <a:t>B.mean</a:t>
            </a:r>
            <a:r>
              <a:rPr lang="en-US" altLang="zh-CN" dirty="0"/>
              <a:t>()) ** 3)</a:t>
            </a:r>
            <a:endParaRPr lang="zh-CN" altLang="zh-CN" dirty="0"/>
          </a:p>
        </p:txBody>
      </p:sp>
    </p:spTree>
    <p:extLst>
      <p:ext uri="{BB962C8B-B14F-4D97-AF65-F5344CB8AC3E}">
        <p14:creationId xmlns:p14="http://schemas.microsoft.com/office/powerpoint/2010/main" val="1821705379"/>
      </p:ext>
    </p:extLst>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5" y="44625"/>
            <a:ext cx="9520144" cy="520700"/>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smtClean="0">
                <a:solidFill>
                  <a:srgbClr val="FFFFFF"/>
                </a:solidFill>
                <a:latin typeface="微软雅黑" panose="020B0503020204020204" pitchFamily="34" charset="-122"/>
                <a:ea typeface="微软雅黑" panose="020B0503020204020204" pitchFamily="34" charset="-122"/>
              </a:rPr>
              <a:t>12.1.8.2  </a:t>
            </a:r>
            <a:r>
              <a:rPr lang="zh-CN" altLang="en-US" sz="2800" dirty="0" smtClean="0">
                <a:solidFill>
                  <a:srgbClr val="FFFFFF"/>
                </a:solidFill>
                <a:latin typeface="微软雅黑" panose="020B0503020204020204" pitchFamily="34" charset="-122"/>
                <a:ea typeface="微软雅黑" panose="020B0503020204020204" pitchFamily="34" charset="-122"/>
              </a:rPr>
              <a:t>水色识别按钮回调函数定义</a:t>
            </a:r>
            <a:endParaRPr lang="zh-CN" altLang="en-US" sz="2800" dirty="0">
              <a:solidFill>
                <a:srgbClr val="FFFFFF"/>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rgbClr val="FFFFFF"/>
                </a:solidFill>
              </a:rPr>
              <a:t>Part</a:t>
            </a:r>
            <a:r>
              <a:rPr lang="en-US" altLang="zh-CN" dirty="0">
                <a:solidFill>
                  <a:srgbClr val="FFFFFF"/>
                </a:solidFill>
              </a:rPr>
              <a:t> </a:t>
            </a:r>
            <a:r>
              <a:rPr lang="en-US" altLang="zh-CN" dirty="0" smtClean="0">
                <a:solidFill>
                  <a:srgbClr val="FFFFFF"/>
                </a:solidFill>
              </a:rPr>
              <a:t>12</a:t>
            </a:r>
            <a:endParaRPr lang="zh-CN" altLang="en-US" dirty="0">
              <a:solidFill>
                <a:srgbClr val="FFFFFF"/>
              </a:solidFill>
            </a:endParaRPr>
          </a:p>
        </p:txBody>
      </p:sp>
      <p:sp>
        <p:nvSpPr>
          <p:cNvPr id="2" name="矩形 1"/>
          <p:cNvSpPr/>
          <p:nvPr/>
        </p:nvSpPr>
        <p:spPr>
          <a:xfrm>
            <a:off x="1417861" y="1020792"/>
            <a:ext cx="7009233" cy="3416320"/>
          </a:xfrm>
          <a:prstGeom prst="rect">
            <a:avLst/>
          </a:prstGeom>
        </p:spPr>
        <p:txBody>
          <a:bodyPr wrap="square">
            <a:spAutoFit/>
          </a:bodyPr>
          <a:lstStyle/>
          <a:p>
            <a:r>
              <a:rPr lang="en-US" altLang="zh-CN" dirty="0"/>
              <a:t># R,G,B</a:t>
            </a:r>
            <a:r>
              <a:rPr lang="zh-CN" altLang="zh-CN" dirty="0"/>
              <a:t>三阶颜色矩</a:t>
            </a:r>
          </a:p>
          <a:p>
            <a:r>
              <a:rPr lang="en-US" altLang="zh-CN" dirty="0"/>
              <a:t>     r3 = a ** (1. / 3)</a:t>
            </a:r>
            <a:endParaRPr lang="zh-CN" altLang="zh-CN" dirty="0"/>
          </a:p>
          <a:p>
            <a:r>
              <a:rPr lang="en-US" altLang="zh-CN" dirty="0"/>
              <a:t>     g3 = b ** (1. / 3)</a:t>
            </a:r>
            <a:endParaRPr lang="zh-CN" altLang="zh-CN" dirty="0"/>
          </a:p>
          <a:p>
            <a:r>
              <a:rPr lang="en-US" altLang="zh-CN" dirty="0"/>
              <a:t>     b3 = c ** (1. / 3)</a:t>
            </a:r>
            <a:endParaRPr lang="zh-CN" altLang="zh-CN" dirty="0"/>
          </a:p>
          <a:p>
            <a:r>
              <a:rPr lang="en-US" altLang="zh-CN" dirty="0"/>
              <a:t>     x1=</a:t>
            </a:r>
            <a:r>
              <a:rPr lang="en-US" altLang="zh-CN" dirty="0" err="1"/>
              <a:t>np.array</a:t>
            </a:r>
            <a:r>
              <a:rPr lang="en-US" altLang="zh-CN" dirty="0"/>
              <a:t>([r1,g1,b1,r2,g2,b2,r3,g3,b3])</a:t>
            </a:r>
            <a:endParaRPr lang="zh-CN" altLang="zh-CN" dirty="0"/>
          </a:p>
          <a:p>
            <a:r>
              <a:rPr lang="en-US" altLang="zh-CN" dirty="0"/>
              <a:t>     from </a:t>
            </a:r>
            <a:r>
              <a:rPr lang="en-US" altLang="zh-CN" dirty="0" err="1"/>
              <a:t>sklearn.svm</a:t>
            </a:r>
            <a:r>
              <a:rPr lang="en-US" altLang="zh-CN" dirty="0"/>
              <a:t> import SVC</a:t>
            </a:r>
            <a:endParaRPr lang="zh-CN" altLang="zh-CN" dirty="0"/>
          </a:p>
          <a:p>
            <a:r>
              <a:rPr lang="en-US" altLang="zh-CN" dirty="0"/>
              <a:t>     X=</a:t>
            </a:r>
            <a:r>
              <a:rPr lang="en-US" altLang="zh-CN" dirty="0" err="1"/>
              <a:t>np.load</a:t>
            </a:r>
            <a:r>
              <a:rPr lang="en-US" altLang="zh-CN" dirty="0"/>
              <a:t>('</a:t>
            </a:r>
            <a:r>
              <a:rPr lang="en-US" altLang="zh-CN" dirty="0" err="1"/>
              <a:t>X.npy</a:t>
            </a:r>
            <a:r>
              <a:rPr lang="en-US" altLang="zh-CN" dirty="0"/>
              <a:t>')</a:t>
            </a:r>
            <a:endParaRPr lang="zh-CN" altLang="zh-CN" dirty="0"/>
          </a:p>
          <a:p>
            <a:r>
              <a:rPr lang="en-US" altLang="zh-CN" dirty="0"/>
              <a:t>     Y = </a:t>
            </a:r>
            <a:r>
              <a:rPr lang="en-US" altLang="zh-CN" dirty="0" err="1"/>
              <a:t>np.load</a:t>
            </a:r>
            <a:r>
              <a:rPr lang="en-US" altLang="zh-CN" dirty="0"/>
              <a:t>('</a:t>
            </a:r>
            <a:r>
              <a:rPr lang="en-US" altLang="zh-CN" dirty="0" err="1"/>
              <a:t>Y.npy</a:t>
            </a:r>
            <a:r>
              <a:rPr lang="en-US" altLang="zh-CN" dirty="0"/>
              <a:t>')</a:t>
            </a:r>
            <a:endParaRPr lang="zh-CN" altLang="zh-CN" dirty="0"/>
          </a:p>
          <a:p>
            <a:r>
              <a:rPr lang="en-US" altLang="zh-CN" dirty="0"/>
              <a:t>     </a:t>
            </a:r>
            <a:r>
              <a:rPr lang="en-US" altLang="zh-CN" dirty="0" err="1"/>
              <a:t>clf</a:t>
            </a:r>
            <a:r>
              <a:rPr lang="en-US" altLang="zh-CN" dirty="0"/>
              <a:t> = SVC(</a:t>
            </a:r>
            <a:r>
              <a:rPr lang="en-US" altLang="zh-CN" dirty="0" err="1"/>
              <a:t>class_weight</a:t>
            </a:r>
            <a:r>
              <a:rPr lang="en-US" altLang="zh-CN" dirty="0"/>
              <a:t>='balanced')  # </a:t>
            </a:r>
            <a:r>
              <a:rPr lang="zh-CN" altLang="zh-CN" dirty="0"/>
              <a:t>类标签平衡策略</a:t>
            </a:r>
          </a:p>
          <a:p>
            <a:r>
              <a:rPr lang="en-US" altLang="zh-CN" dirty="0"/>
              <a:t>     </a:t>
            </a:r>
            <a:r>
              <a:rPr lang="en-US" altLang="zh-CN" dirty="0" err="1"/>
              <a:t>clf.fit</a:t>
            </a:r>
            <a:r>
              <a:rPr lang="en-US" altLang="zh-CN" dirty="0"/>
              <a:t>(X, Y)</a:t>
            </a:r>
            <a:endParaRPr lang="zh-CN" altLang="zh-CN" dirty="0"/>
          </a:p>
          <a:p>
            <a:r>
              <a:rPr lang="en-US" altLang="zh-CN" dirty="0"/>
              <a:t>     y=</a:t>
            </a:r>
            <a:r>
              <a:rPr lang="en-US" altLang="zh-CN" dirty="0" err="1"/>
              <a:t>clf.predict</a:t>
            </a:r>
            <a:r>
              <a:rPr lang="en-US" altLang="zh-CN" dirty="0"/>
              <a:t>(x1.reshape(1,len(x1)))</a:t>
            </a:r>
            <a:endParaRPr lang="zh-CN" altLang="zh-CN" dirty="0"/>
          </a:p>
          <a:p>
            <a:r>
              <a:rPr lang="en-US" altLang="zh-CN" dirty="0"/>
              <a:t>     </a:t>
            </a:r>
            <a:r>
              <a:rPr lang="en-US" altLang="zh-CN" dirty="0" err="1"/>
              <a:t>self.textEdit.setText</a:t>
            </a:r>
            <a:r>
              <a:rPr lang="en-US" altLang="zh-CN" dirty="0"/>
              <a:t>(</a:t>
            </a:r>
            <a:r>
              <a:rPr lang="en-US" altLang="zh-CN" dirty="0" err="1"/>
              <a:t>str</a:t>
            </a:r>
            <a:r>
              <a:rPr lang="en-US" altLang="zh-CN" dirty="0"/>
              <a:t>(y[0]))</a:t>
            </a:r>
            <a:endParaRPr lang="zh-CN" altLang="zh-CN" dirty="0"/>
          </a:p>
        </p:txBody>
      </p:sp>
    </p:spTree>
    <p:extLst>
      <p:ext uri="{BB962C8B-B14F-4D97-AF65-F5344CB8AC3E}">
        <p14:creationId xmlns:p14="http://schemas.microsoft.com/office/powerpoint/2010/main" val="1821705379"/>
      </p:ext>
    </p:extLst>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5" y="44625"/>
            <a:ext cx="9520144" cy="520700"/>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rgbClr val="FFFFFF"/>
                </a:solidFill>
                <a:latin typeface="微软雅黑" panose="020B0503020204020204" pitchFamily="34" charset="-122"/>
                <a:ea typeface="微软雅黑" panose="020B0503020204020204" pitchFamily="34" charset="-122"/>
              </a:rPr>
              <a:t>12.1.8.2  </a:t>
            </a:r>
            <a:r>
              <a:rPr lang="zh-CN" altLang="en-US" sz="2800" dirty="0">
                <a:solidFill>
                  <a:srgbClr val="FFFFFF"/>
                </a:solidFill>
                <a:latin typeface="微软雅黑" panose="020B0503020204020204" pitchFamily="34" charset="-122"/>
                <a:ea typeface="微软雅黑" panose="020B0503020204020204" pitchFamily="34" charset="-122"/>
              </a:rPr>
              <a:t>水色识别按钮回调函数定义</a:t>
            </a:r>
            <a:endParaRPr lang="zh-CN" altLang="en-US" sz="2800" dirty="0">
              <a:solidFill>
                <a:srgbClr val="FFFFFF"/>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rgbClr val="FFFFFF"/>
                </a:solidFill>
              </a:rPr>
              <a:t>Part</a:t>
            </a:r>
            <a:r>
              <a:rPr lang="en-US" altLang="zh-CN" dirty="0">
                <a:solidFill>
                  <a:srgbClr val="FFFFFF"/>
                </a:solidFill>
              </a:rPr>
              <a:t> </a:t>
            </a:r>
            <a:r>
              <a:rPr lang="en-US" altLang="zh-CN" dirty="0" smtClean="0">
                <a:solidFill>
                  <a:srgbClr val="FFFFFF"/>
                </a:solidFill>
              </a:rPr>
              <a:t>12</a:t>
            </a:r>
            <a:endParaRPr lang="zh-CN" altLang="en-US" dirty="0">
              <a:solidFill>
                <a:srgbClr val="FFFFFF"/>
              </a:solidFill>
            </a:endParaRPr>
          </a:p>
        </p:txBody>
      </p:sp>
      <p:sp>
        <p:nvSpPr>
          <p:cNvPr id="2" name="矩形 1"/>
          <p:cNvSpPr/>
          <p:nvPr/>
        </p:nvSpPr>
        <p:spPr>
          <a:xfrm>
            <a:off x="1042733" y="1092800"/>
            <a:ext cx="9232112" cy="3416320"/>
          </a:xfrm>
          <a:prstGeom prst="rect">
            <a:avLst/>
          </a:prstGeom>
        </p:spPr>
        <p:txBody>
          <a:bodyPr wrap="square">
            <a:spAutoFit/>
          </a:bodyPr>
          <a:lstStyle/>
          <a:p>
            <a:r>
              <a:rPr lang="en-US" altLang="zh-CN" dirty="0" smtClean="0"/>
              <a:t>       </a:t>
            </a:r>
            <a:r>
              <a:rPr lang="zh-CN" altLang="zh-CN" dirty="0" smtClean="0"/>
              <a:t>该</a:t>
            </a:r>
            <a:r>
              <a:rPr lang="zh-CN" altLang="zh-CN" dirty="0"/>
              <a:t>函数的使用类似第</a:t>
            </a:r>
            <a:r>
              <a:rPr lang="en-US" altLang="zh-CN" dirty="0"/>
              <a:t>11</a:t>
            </a:r>
            <a:r>
              <a:rPr lang="zh-CN" altLang="zh-CN" dirty="0"/>
              <a:t>章，首先是导入</a:t>
            </a:r>
            <a:r>
              <a:rPr lang="en-US" altLang="zh-CN" dirty="0"/>
              <a:t>Python</a:t>
            </a:r>
            <a:r>
              <a:rPr lang="zh-CN" altLang="zh-CN" dirty="0"/>
              <a:t>图像处理包</a:t>
            </a:r>
            <a:r>
              <a:rPr lang="en-US" altLang="zh-CN" dirty="0"/>
              <a:t>PIL</a:t>
            </a:r>
            <a:r>
              <a:rPr lang="zh-CN" altLang="zh-CN" dirty="0"/>
              <a:t>及</a:t>
            </a:r>
            <a:r>
              <a:rPr lang="en-US" altLang="zh-CN" dirty="0" err="1"/>
              <a:t>numpy</a:t>
            </a:r>
            <a:r>
              <a:rPr lang="zh-CN" altLang="zh-CN" dirty="0"/>
              <a:t>包；其次是通过全局变量</a:t>
            </a:r>
            <a:r>
              <a:rPr lang="en-US" altLang="zh-CN" dirty="0"/>
              <a:t>path=</a:t>
            </a:r>
            <a:r>
              <a:rPr lang="en-US" altLang="zh-CN" dirty="0" err="1"/>
              <a:t>self.path</a:t>
            </a:r>
            <a:r>
              <a:rPr lang="zh-CN" altLang="zh-CN" dirty="0"/>
              <a:t>获得当前导入的图片路径，进而读取该图片并获得</a:t>
            </a:r>
            <a:r>
              <a:rPr lang="en-US" altLang="zh-CN" dirty="0"/>
              <a:t>R</a:t>
            </a:r>
            <a:r>
              <a:rPr lang="zh-CN" altLang="zh-CN" dirty="0"/>
              <a:t>、</a:t>
            </a:r>
            <a:r>
              <a:rPr lang="en-US" altLang="zh-CN" dirty="0"/>
              <a:t>G</a:t>
            </a:r>
            <a:r>
              <a:rPr lang="zh-CN" altLang="zh-CN" dirty="0"/>
              <a:t>、</a:t>
            </a:r>
            <a:r>
              <a:rPr lang="en-US" altLang="zh-CN" dirty="0"/>
              <a:t>B</a:t>
            </a:r>
            <a:r>
              <a:rPr lang="zh-CN" altLang="zh-CN" dirty="0"/>
              <a:t>三个颜色通道的一、二、三阶矩共</a:t>
            </a:r>
            <a:r>
              <a:rPr lang="en-US" altLang="zh-CN" dirty="0"/>
              <a:t>9</a:t>
            </a:r>
            <a:r>
              <a:rPr lang="zh-CN" altLang="zh-CN" dirty="0"/>
              <a:t>个特征数据，记为</a:t>
            </a:r>
            <a:r>
              <a:rPr lang="en-US" altLang="zh-CN" dirty="0"/>
              <a:t>x1</a:t>
            </a:r>
            <a:r>
              <a:rPr lang="zh-CN" altLang="zh-CN" dirty="0"/>
              <a:t>；最后导入支持向量机分类模型，读取训练数据对模型进行训练，并对导入的图片进行水色类别预测（识别），最终将预测结果显示在面额显示文本编辑框</a:t>
            </a:r>
            <a:r>
              <a:rPr lang="en-US" altLang="zh-CN" dirty="0" err="1"/>
              <a:t>textEdit</a:t>
            </a:r>
            <a:r>
              <a:rPr lang="zh-CN" altLang="zh-CN" dirty="0"/>
              <a:t>中。</a:t>
            </a:r>
          </a:p>
          <a:p>
            <a:r>
              <a:rPr lang="zh-CN" altLang="zh-CN" dirty="0"/>
              <a:t>面额识别按钮回调函数定义好了之后，同样需要与面额识别按钮的单击事件进行关联，即单击面额识别按钮的时候就触发该函数并执行。关联方法可以在初始化函数</a:t>
            </a:r>
            <a:r>
              <a:rPr lang="en-US" altLang="zh-CN" dirty="0" err="1"/>
              <a:t>setupUi</a:t>
            </a:r>
            <a:r>
              <a:rPr lang="zh-CN" altLang="zh-CN" dirty="0"/>
              <a:t>的后面继续输入以下程序代码实现：</a:t>
            </a:r>
            <a:r>
              <a:rPr lang="en-US" altLang="zh-CN" dirty="0"/>
              <a:t>self.pushButton_2.clicked.connect(</a:t>
            </a:r>
            <a:r>
              <a:rPr lang="en-US" altLang="zh-CN" dirty="0" err="1"/>
              <a:t>self.svmtest</a:t>
            </a:r>
            <a:r>
              <a:rPr lang="en-US" altLang="zh-CN" dirty="0"/>
              <a:t>)</a:t>
            </a:r>
            <a:r>
              <a:rPr lang="zh-CN" altLang="zh-CN" dirty="0"/>
              <a:t>。</a:t>
            </a:r>
          </a:p>
          <a:p>
            <a:r>
              <a:rPr lang="zh-CN" altLang="zh-CN" dirty="0"/>
              <a:t>同时，我们还注意到初始化函数</a:t>
            </a:r>
            <a:r>
              <a:rPr lang="en-US" altLang="zh-CN" dirty="0" err="1"/>
              <a:t>setupUi</a:t>
            </a:r>
            <a:r>
              <a:rPr lang="zh-CN" altLang="zh-CN" dirty="0"/>
              <a:t>的最后，还有一行增加的代码：</a:t>
            </a:r>
            <a:r>
              <a:rPr lang="en-US" altLang="zh-CN" dirty="0" err="1"/>
              <a:t>self.path</a:t>
            </a:r>
            <a:r>
              <a:rPr lang="en-US" altLang="zh-CN" dirty="0"/>
              <a:t>=''</a:t>
            </a:r>
            <a:r>
              <a:rPr lang="zh-CN" altLang="zh-CN" dirty="0"/>
              <a:t>，其实是对导入图片路径全局变量做初始化，避免在没有导入图片的时候直接单击面额识别按钮，这时如果没有做初始化则在执行该回调函数的时候由于没有找到改变量引发程序报错并最终引发系统崩溃。</a:t>
            </a:r>
          </a:p>
        </p:txBody>
      </p:sp>
    </p:spTree>
    <p:extLst>
      <p:ext uri="{BB962C8B-B14F-4D97-AF65-F5344CB8AC3E}">
        <p14:creationId xmlns:p14="http://schemas.microsoft.com/office/powerpoint/2010/main" val="1821705379"/>
      </p:ext>
    </p:extLst>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5" y="44625"/>
            <a:ext cx="9520144" cy="520700"/>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smtClean="0">
                <a:solidFill>
                  <a:srgbClr val="FFFFFF"/>
                </a:solidFill>
                <a:latin typeface="微软雅黑" panose="020B0503020204020204" pitchFamily="34" charset="-122"/>
                <a:ea typeface="微软雅黑" panose="020B0503020204020204" pitchFamily="34" charset="-122"/>
              </a:rPr>
              <a:t>12.1.8.3  </a:t>
            </a:r>
            <a:r>
              <a:rPr lang="zh-CN" altLang="en-US" sz="2800" dirty="0" smtClean="0">
                <a:solidFill>
                  <a:srgbClr val="FFFFFF"/>
                </a:solidFill>
                <a:latin typeface="微软雅黑" panose="020B0503020204020204" pitchFamily="34" charset="-122"/>
                <a:ea typeface="微软雅黑" panose="020B0503020204020204" pitchFamily="34" charset="-122"/>
              </a:rPr>
              <a:t>功能</a:t>
            </a:r>
            <a:r>
              <a:rPr lang="zh-CN" altLang="en-US" sz="2800" dirty="0">
                <a:solidFill>
                  <a:srgbClr val="FFFFFF"/>
                </a:solidFill>
                <a:latin typeface="微软雅黑" panose="020B0503020204020204" pitchFamily="34" charset="-122"/>
                <a:ea typeface="微软雅黑" panose="020B0503020204020204" pitchFamily="34" charset="-122"/>
              </a:rPr>
              <a:t>实现</a:t>
            </a:r>
          </a:p>
        </p:txBody>
      </p:sp>
      <p:sp>
        <p:nvSpPr>
          <p:cNvPr id="56" name="TextBox 55"/>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rgbClr val="FFFFFF"/>
                </a:solidFill>
              </a:rPr>
              <a:t>Part</a:t>
            </a:r>
            <a:r>
              <a:rPr lang="en-US" altLang="zh-CN" dirty="0">
                <a:solidFill>
                  <a:srgbClr val="FFFFFF"/>
                </a:solidFill>
              </a:rPr>
              <a:t> </a:t>
            </a:r>
            <a:r>
              <a:rPr lang="en-US" altLang="zh-CN" dirty="0" smtClean="0">
                <a:solidFill>
                  <a:srgbClr val="FFFFFF"/>
                </a:solidFill>
              </a:rPr>
              <a:t>12</a:t>
            </a:r>
            <a:endParaRPr lang="zh-CN" altLang="en-US" dirty="0">
              <a:solidFill>
                <a:srgbClr val="FFFFFF"/>
              </a:solidFill>
            </a:endParaRPr>
          </a:p>
        </p:txBody>
      </p:sp>
      <p:sp>
        <p:nvSpPr>
          <p:cNvPr id="2" name="矩形 1"/>
          <p:cNvSpPr/>
          <p:nvPr/>
        </p:nvSpPr>
        <p:spPr>
          <a:xfrm>
            <a:off x="913805" y="692696"/>
            <a:ext cx="10078434" cy="1477328"/>
          </a:xfrm>
          <a:prstGeom prst="rect">
            <a:avLst/>
          </a:prstGeom>
        </p:spPr>
        <p:txBody>
          <a:bodyPr wrap="square">
            <a:spAutoFit/>
          </a:bodyPr>
          <a:lstStyle/>
          <a:p>
            <a:r>
              <a:rPr lang="en-US" altLang="zh-CN" dirty="0" smtClean="0"/>
              <a:t>       </a:t>
            </a:r>
            <a:r>
              <a:rPr lang="zh-CN" altLang="zh-CN" dirty="0" smtClean="0"/>
              <a:t>定义</a:t>
            </a:r>
            <a:r>
              <a:rPr lang="zh-CN" altLang="zh-CN" dirty="0"/>
              <a:t>好回调函数并修改完善界面的</a:t>
            </a:r>
            <a:r>
              <a:rPr lang="en-US" altLang="zh-CN" dirty="0"/>
              <a:t>Python</a:t>
            </a:r>
            <a:r>
              <a:rPr lang="zh-CN" altLang="zh-CN" dirty="0"/>
              <a:t>类之后，就可以引用该类进行实例化，并最终完成功能实现了。可以通过系统的</a:t>
            </a:r>
            <a:r>
              <a:rPr lang="en-US" altLang="zh-CN" dirty="0"/>
              <a:t>_main_</a:t>
            </a:r>
            <a:r>
              <a:rPr lang="zh-CN" altLang="zh-CN" dirty="0"/>
              <a:t>函数入口实现调用，首先创建一个系统应用</a:t>
            </a:r>
            <a:r>
              <a:rPr lang="en-US" altLang="zh-CN" dirty="0"/>
              <a:t>app</a:t>
            </a:r>
            <a:r>
              <a:rPr lang="zh-CN" altLang="zh-CN" dirty="0"/>
              <a:t>，每个</a:t>
            </a:r>
            <a:r>
              <a:rPr lang="en-US" altLang="zh-CN" dirty="0"/>
              <a:t>GUI</a:t>
            </a:r>
            <a:r>
              <a:rPr lang="zh-CN" altLang="zh-CN" dirty="0"/>
              <a:t>界面都有一个系统应用</a:t>
            </a:r>
            <a:r>
              <a:rPr lang="en-US" altLang="zh-CN" dirty="0"/>
              <a:t>app</a:t>
            </a:r>
            <a:r>
              <a:rPr lang="zh-CN" altLang="zh-CN" dirty="0"/>
              <a:t>负责运行，其次创建一个主窗体对象。对于主窗体</a:t>
            </a:r>
            <a:r>
              <a:rPr lang="en-US" altLang="zh-CN" dirty="0"/>
              <a:t>GUI</a:t>
            </a:r>
            <a:r>
              <a:rPr lang="zh-CN" altLang="zh-CN" dirty="0"/>
              <a:t>来说，前面这两个步骤一般是相对固定的。接下来就可以引用前面设计的界面</a:t>
            </a:r>
            <a:r>
              <a:rPr lang="en-US" altLang="zh-CN" dirty="0"/>
              <a:t>Python</a:t>
            </a:r>
            <a:r>
              <a:rPr lang="zh-CN" altLang="zh-CN" dirty="0"/>
              <a:t>类了，并通过类中的初始化函数实现主窗体，最终通过主窗体的</a:t>
            </a:r>
            <a:r>
              <a:rPr lang="en-US" altLang="zh-CN" dirty="0"/>
              <a:t>show</a:t>
            </a:r>
            <a:r>
              <a:rPr lang="zh-CN" altLang="zh-CN" dirty="0"/>
              <a:t>属性显示出来。最后一步即退出系统应用</a:t>
            </a:r>
            <a:r>
              <a:rPr lang="en-US" altLang="zh-CN" dirty="0"/>
              <a:t>app</a:t>
            </a:r>
            <a:r>
              <a:rPr lang="zh-CN" altLang="zh-CN" dirty="0"/>
              <a:t>。如图</a:t>
            </a:r>
            <a:r>
              <a:rPr lang="en-US" altLang="zh-CN" dirty="0"/>
              <a:t>12-32</a:t>
            </a:r>
            <a:r>
              <a:rPr lang="zh-CN" altLang="zh-CN" dirty="0"/>
              <a:t>所示。</a:t>
            </a:r>
            <a:endParaRPr lang="zh-CN" altLang="en-US" dirty="0"/>
          </a:p>
        </p:txBody>
      </p:sp>
      <p:pic>
        <p:nvPicPr>
          <p:cNvPr id="29698" name="图片 96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9869" y="2276872"/>
            <a:ext cx="5760640" cy="1962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3652818" y="4283804"/>
            <a:ext cx="1005403" cy="369332"/>
          </a:xfrm>
          <a:prstGeom prst="rect">
            <a:avLst/>
          </a:prstGeom>
        </p:spPr>
        <p:txBody>
          <a:bodyPr wrap="none">
            <a:spAutoFit/>
          </a:bodyPr>
          <a:lstStyle/>
          <a:p>
            <a:r>
              <a:rPr lang="zh-CN" altLang="zh-CN" dirty="0"/>
              <a:t>图</a:t>
            </a:r>
            <a:r>
              <a:rPr lang="en-US" altLang="zh-CN" dirty="0"/>
              <a:t>12-32</a:t>
            </a:r>
            <a:endParaRPr lang="zh-CN" altLang="en-US" dirty="0"/>
          </a:p>
        </p:txBody>
      </p:sp>
      <p:sp>
        <p:nvSpPr>
          <p:cNvPr id="4" name="矩形 3"/>
          <p:cNvSpPr/>
          <p:nvPr/>
        </p:nvSpPr>
        <p:spPr>
          <a:xfrm>
            <a:off x="1057821" y="4797152"/>
            <a:ext cx="9865096" cy="646331"/>
          </a:xfrm>
          <a:prstGeom prst="rect">
            <a:avLst/>
          </a:prstGeom>
        </p:spPr>
        <p:txBody>
          <a:bodyPr wrap="square">
            <a:spAutoFit/>
          </a:bodyPr>
          <a:lstStyle/>
          <a:p>
            <a:r>
              <a:rPr lang="en-US" altLang="zh-CN" dirty="0" smtClean="0"/>
              <a:t>       </a:t>
            </a:r>
            <a:r>
              <a:rPr lang="zh-CN" altLang="zh-CN" dirty="0" smtClean="0"/>
              <a:t>最终</a:t>
            </a:r>
            <a:r>
              <a:rPr lang="zh-CN" altLang="zh-CN" dirty="0"/>
              <a:t>运行</a:t>
            </a:r>
            <a:r>
              <a:rPr lang="en-US" altLang="zh-CN" dirty="0"/>
              <a:t>mygui.py</a:t>
            </a:r>
            <a:r>
              <a:rPr lang="zh-CN" altLang="zh-CN" dirty="0"/>
              <a:t>这个文件，即可实现系统界面功能的开发，其效果如图</a:t>
            </a:r>
            <a:r>
              <a:rPr lang="en-US" altLang="zh-CN" dirty="0"/>
              <a:t>12-33</a:t>
            </a:r>
            <a:r>
              <a:rPr lang="zh-CN" altLang="zh-CN" dirty="0"/>
              <a:t>所示。图中显示了该水色图像被识别为第</a:t>
            </a:r>
            <a:r>
              <a:rPr lang="en-US" altLang="zh-CN" dirty="0"/>
              <a:t>5</a:t>
            </a:r>
            <a:r>
              <a:rPr lang="zh-CN" altLang="zh-CN" dirty="0"/>
              <a:t>类</a:t>
            </a:r>
            <a:endParaRPr lang="zh-CN" altLang="en-US" dirty="0"/>
          </a:p>
        </p:txBody>
      </p:sp>
      <p:pic>
        <p:nvPicPr>
          <p:cNvPr id="29699" name="图片 97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48833" y="2276873"/>
            <a:ext cx="3002076" cy="2000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8906693" y="4293096"/>
            <a:ext cx="1005403" cy="369332"/>
          </a:xfrm>
          <a:prstGeom prst="rect">
            <a:avLst/>
          </a:prstGeom>
        </p:spPr>
        <p:txBody>
          <a:bodyPr wrap="none">
            <a:spAutoFit/>
          </a:bodyPr>
          <a:lstStyle/>
          <a:p>
            <a:r>
              <a:rPr lang="zh-CN" altLang="zh-CN" dirty="0"/>
              <a:t>图</a:t>
            </a:r>
            <a:r>
              <a:rPr lang="en-US" altLang="zh-CN" dirty="0"/>
              <a:t>12-33</a:t>
            </a:r>
            <a:endParaRPr lang="zh-CN" altLang="en-US" dirty="0"/>
          </a:p>
        </p:txBody>
      </p:sp>
    </p:spTree>
    <p:extLst>
      <p:ext uri="{BB962C8B-B14F-4D97-AF65-F5344CB8AC3E}">
        <p14:creationId xmlns:p14="http://schemas.microsoft.com/office/powerpoint/2010/main" val="1821705379"/>
      </p:ext>
    </p:extLst>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5" y="44625"/>
            <a:ext cx="9520144" cy="520700"/>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smtClean="0">
                <a:solidFill>
                  <a:srgbClr val="FFFFFF"/>
                </a:solidFill>
                <a:latin typeface="微软雅黑" panose="020B0503020204020204" pitchFamily="34" charset="-122"/>
                <a:ea typeface="微软雅黑" panose="020B0503020204020204" pitchFamily="34" charset="-122"/>
              </a:rPr>
              <a:t>12.1.9  </a:t>
            </a:r>
            <a:r>
              <a:rPr lang="zh-CN" altLang="en-US" sz="2800" dirty="0" smtClean="0">
                <a:solidFill>
                  <a:srgbClr val="FFFFFF"/>
                </a:solidFill>
                <a:latin typeface="微软雅黑" panose="020B0503020204020204" pitchFamily="34" charset="-122"/>
                <a:ea typeface="微软雅黑" panose="020B0503020204020204" pitchFamily="34" charset="-122"/>
              </a:rPr>
              <a:t>生成可独立运行的</a:t>
            </a:r>
            <a:r>
              <a:rPr lang="en-US" altLang="zh-CN" sz="2800" dirty="0" smtClean="0">
                <a:solidFill>
                  <a:srgbClr val="FFFFFF"/>
                </a:solidFill>
                <a:latin typeface="微软雅黑" panose="020B0503020204020204" pitchFamily="34" charset="-122"/>
                <a:ea typeface="微软雅黑" panose="020B0503020204020204" pitchFamily="34" charset="-122"/>
              </a:rPr>
              <a:t>EXE</a:t>
            </a:r>
            <a:r>
              <a:rPr lang="zh-CN" altLang="en-US" sz="2800" dirty="0" smtClean="0">
                <a:solidFill>
                  <a:srgbClr val="FFFFFF"/>
                </a:solidFill>
                <a:latin typeface="微软雅黑" panose="020B0503020204020204" pitchFamily="34" charset="-122"/>
                <a:ea typeface="微软雅黑" panose="020B0503020204020204" pitchFamily="34" charset="-122"/>
              </a:rPr>
              <a:t>文件</a:t>
            </a:r>
            <a:endParaRPr lang="zh-CN" altLang="en-US" sz="2800" dirty="0">
              <a:solidFill>
                <a:srgbClr val="FFFFFF"/>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rgbClr val="FFFFFF"/>
                </a:solidFill>
              </a:rPr>
              <a:t>Part</a:t>
            </a:r>
            <a:r>
              <a:rPr lang="en-US" altLang="zh-CN" dirty="0">
                <a:solidFill>
                  <a:srgbClr val="FFFFFF"/>
                </a:solidFill>
              </a:rPr>
              <a:t> </a:t>
            </a:r>
            <a:r>
              <a:rPr lang="en-US" altLang="zh-CN" dirty="0" smtClean="0">
                <a:solidFill>
                  <a:srgbClr val="FFFFFF"/>
                </a:solidFill>
              </a:rPr>
              <a:t>12</a:t>
            </a:r>
            <a:endParaRPr lang="zh-CN" altLang="en-US" dirty="0">
              <a:solidFill>
                <a:srgbClr val="FFFFFF"/>
              </a:solidFill>
            </a:endParaRPr>
          </a:p>
        </p:txBody>
      </p:sp>
      <p:sp>
        <p:nvSpPr>
          <p:cNvPr id="2" name="矩形 1"/>
          <p:cNvSpPr/>
          <p:nvPr/>
        </p:nvSpPr>
        <p:spPr>
          <a:xfrm>
            <a:off x="913805" y="777478"/>
            <a:ext cx="9721080" cy="923330"/>
          </a:xfrm>
          <a:prstGeom prst="rect">
            <a:avLst/>
          </a:prstGeom>
        </p:spPr>
        <p:txBody>
          <a:bodyPr wrap="square">
            <a:spAutoFit/>
          </a:bodyPr>
          <a:lstStyle/>
          <a:p>
            <a:r>
              <a:rPr lang="en-US" altLang="zh-CN" dirty="0" smtClean="0"/>
              <a:t>       </a:t>
            </a:r>
            <a:r>
              <a:rPr lang="zh-CN" altLang="zh-CN" dirty="0" smtClean="0"/>
              <a:t>事实上</a:t>
            </a:r>
            <a:r>
              <a:rPr lang="zh-CN" altLang="zh-CN" dirty="0"/>
              <a:t>，前面开发的系统实现并没有脱离</a:t>
            </a:r>
            <a:r>
              <a:rPr lang="en-US" altLang="zh-CN" dirty="0"/>
              <a:t>Python</a:t>
            </a:r>
            <a:r>
              <a:rPr lang="zh-CN" altLang="zh-CN" dirty="0"/>
              <a:t>的开发环境独立运行，在现实应用中一般需要将其编译成一个可独立运行的软件系统。下面我们将详细介绍如何将其编译成一个能脱离</a:t>
            </a:r>
            <a:r>
              <a:rPr lang="en-US" altLang="zh-CN" dirty="0"/>
              <a:t>Python</a:t>
            </a:r>
            <a:r>
              <a:rPr lang="zh-CN" altLang="zh-CN" dirty="0"/>
              <a:t>开发环境独立运行的软件系统。</a:t>
            </a:r>
            <a:endParaRPr lang="zh-CN" altLang="en-US" dirty="0"/>
          </a:p>
        </p:txBody>
      </p:sp>
      <p:sp>
        <p:nvSpPr>
          <p:cNvPr id="3" name="矩形 2"/>
          <p:cNvSpPr/>
          <p:nvPr/>
        </p:nvSpPr>
        <p:spPr>
          <a:xfrm>
            <a:off x="1357317" y="1916832"/>
            <a:ext cx="3300904" cy="461665"/>
          </a:xfrm>
          <a:prstGeom prst="rect">
            <a:avLst/>
          </a:prstGeom>
        </p:spPr>
        <p:txBody>
          <a:bodyPr wrap="none">
            <a:spAutoFit/>
          </a:bodyPr>
          <a:lstStyle/>
          <a:p>
            <a:r>
              <a:rPr lang="en-US" altLang="zh-CN" sz="2400" dirty="0" smtClean="0"/>
              <a:t>12.1.9.1</a:t>
            </a:r>
            <a:r>
              <a:rPr lang="zh-CN" altLang="zh-CN" sz="2400" dirty="0" smtClean="0"/>
              <a:t>安装</a:t>
            </a:r>
            <a:r>
              <a:rPr lang="en-US" altLang="zh-CN" sz="2400" dirty="0" err="1"/>
              <a:t>pyinstaller</a:t>
            </a:r>
            <a:endParaRPr lang="zh-CN" altLang="en-US" sz="2400" dirty="0"/>
          </a:p>
        </p:txBody>
      </p:sp>
      <p:sp>
        <p:nvSpPr>
          <p:cNvPr id="4" name="矩形 3"/>
          <p:cNvSpPr/>
          <p:nvPr/>
        </p:nvSpPr>
        <p:spPr>
          <a:xfrm>
            <a:off x="1082501" y="2636912"/>
            <a:ext cx="9624392" cy="646331"/>
          </a:xfrm>
          <a:prstGeom prst="rect">
            <a:avLst/>
          </a:prstGeom>
        </p:spPr>
        <p:txBody>
          <a:bodyPr wrap="square">
            <a:spAutoFit/>
          </a:bodyPr>
          <a:lstStyle/>
          <a:p>
            <a:r>
              <a:rPr lang="en-US" altLang="zh-CN" dirty="0" smtClean="0"/>
              <a:t>      </a:t>
            </a:r>
            <a:r>
              <a:rPr lang="zh-CN" altLang="zh-CN" dirty="0" smtClean="0"/>
              <a:t>使用</a:t>
            </a:r>
            <a:r>
              <a:rPr lang="en-US" altLang="zh-CN" dirty="0"/>
              <a:t>pip </a:t>
            </a:r>
            <a:r>
              <a:rPr lang="en-US" altLang="zh-CN" dirty="0" err="1"/>
              <a:t>installa</a:t>
            </a:r>
            <a:r>
              <a:rPr lang="zh-CN" altLang="zh-CN" dirty="0"/>
              <a:t>安装命令即可</a:t>
            </a:r>
            <a:r>
              <a:rPr lang="en-US" altLang="zh-CN" dirty="0" err="1"/>
              <a:t>pyinstaller</a:t>
            </a:r>
            <a:r>
              <a:rPr lang="zh-CN" altLang="zh-CN" dirty="0"/>
              <a:t>编译包，如图</a:t>
            </a:r>
            <a:r>
              <a:rPr lang="en-US" altLang="zh-CN" dirty="0"/>
              <a:t>12-34</a:t>
            </a:r>
            <a:r>
              <a:rPr lang="zh-CN" altLang="zh-CN" dirty="0"/>
              <a:t>所示可以在</a:t>
            </a:r>
            <a:r>
              <a:rPr lang="en-US" altLang="zh-CN" dirty="0"/>
              <a:t>Anaconda Prompt</a:t>
            </a:r>
            <a:r>
              <a:rPr lang="zh-CN" altLang="zh-CN" dirty="0"/>
              <a:t>下实现安装。</a:t>
            </a:r>
            <a:endParaRPr lang="zh-CN" altLang="en-US" dirty="0"/>
          </a:p>
        </p:txBody>
      </p:sp>
      <p:pic>
        <p:nvPicPr>
          <p:cNvPr id="30722" name="图片 97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1877" y="3429000"/>
            <a:ext cx="8838437" cy="167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5309002" y="5143472"/>
            <a:ext cx="1005403" cy="369332"/>
          </a:xfrm>
          <a:prstGeom prst="rect">
            <a:avLst/>
          </a:prstGeom>
        </p:spPr>
        <p:txBody>
          <a:bodyPr wrap="none">
            <a:spAutoFit/>
          </a:bodyPr>
          <a:lstStyle/>
          <a:p>
            <a:r>
              <a:rPr lang="zh-CN" altLang="zh-CN" dirty="0"/>
              <a:t>图</a:t>
            </a:r>
            <a:r>
              <a:rPr lang="en-US" altLang="zh-CN" dirty="0"/>
              <a:t>12-34</a:t>
            </a:r>
            <a:endParaRPr lang="zh-CN" altLang="en-US" dirty="0"/>
          </a:p>
        </p:txBody>
      </p:sp>
    </p:spTree>
    <p:extLst>
      <p:ext uri="{BB962C8B-B14F-4D97-AF65-F5344CB8AC3E}">
        <p14:creationId xmlns:p14="http://schemas.microsoft.com/office/powerpoint/2010/main" val="4213064145"/>
      </p:ext>
    </p:extLst>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5" y="44625"/>
            <a:ext cx="9520144" cy="520700"/>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smtClean="0">
                <a:solidFill>
                  <a:srgbClr val="FFFFFF"/>
                </a:solidFill>
                <a:latin typeface="微软雅黑" panose="020B0503020204020204" pitchFamily="34" charset="-122"/>
                <a:ea typeface="微软雅黑" panose="020B0503020204020204" pitchFamily="34" charset="-122"/>
              </a:rPr>
              <a:t>12.1.9.2  </a:t>
            </a:r>
            <a:r>
              <a:rPr lang="zh-CN" altLang="en-US" sz="2800" dirty="0" smtClean="0">
                <a:solidFill>
                  <a:srgbClr val="FFFFFF"/>
                </a:solidFill>
                <a:latin typeface="微软雅黑" panose="020B0503020204020204" pitchFamily="34" charset="-122"/>
                <a:ea typeface="微软雅黑" panose="020B0503020204020204" pitchFamily="34" charset="-122"/>
              </a:rPr>
              <a:t>安装</a:t>
            </a:r>
            <a:r>
              <a:rPr lang="zh-CN" altLang="en-US" sz="2800" dirty="0">
                <a:solidFill>
                  <a:srgbClr val="FFFFFF"/>
                </a:solidFill>
                <a:latin typeface="微软雅黑" panose="020B0503020204020204" pitchFamily="34" charset="-122"/>
                <a:ea typeface="微软雅黑" panose="020B0503020204020204" pitchFamily="34" charset="-122"/>
              </a:rPr>
              <a:t>依赖包</a:t>
            </a:r>
          </a:p>
        </p:txBody>
      </p:sp>
      <p:sp>
        <p:nvSpPr>
          <p:cNvPr id="56" name="TextBox 55"/>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rgbClr val="FFFFFF"/>
                </a:solidFill>
              </a:rPr>
              <a:t>Part</a:t>
            </a:r>
            <a:r>
              <a:rPr lang="en-US" altLang="zh-CN" dirty="0">
                <a:solidFill>
                  <a:srgbClr val="FFFFFF"/>
                </a:solidFill>
              </a:rPr>
              <a:t> </a:t>
            </a:r>
            <a:r>
              <a:rPr lang="en-US" altLang="zh-CN" dirty="0" smtClean="0">
                <a:solidFill>
                  <a:srgbClr val="FFFFFF"/>
                </a:solidFill>
              </a:rPr>
              <a:t>12</a:t>
            </a:r>
            <a:endParaRPr lang="zh-CN" altLang="en-US" dirty="0">
              <a:solidFill>
                <a:srgbClr val="FFFFFF"/>
              </a:solidFill>
            </a:endParaRPr>
          </a:p>
        </p:txBody>
      </p:sp>
      <p:sp>
        <p:nvSpPr>
          <p:cNvPr id="2" name="矩形 1"/>
          <p:cNvSpPr/>
          <p:nvPr/>
        </p:nvSpPr>
        <p:spPr>
          <a:xfrm>
            <a:off x="913805" y="766445"/>
            <a:ext cx="10369152" cy="646331"/>
          </a:xfrm>
          <a:prstGeom prst="rect">
            <a:avLst/>
          </a:prstGeom>
        </p:spPr>
        <p:txBody>
          <a:bodyPr wrap="square">
            <a:spAutoFit/>
          </a:bodyPr>
          <a:lstStyle/>
          <a:p>
            <a:r>
              <a:rPr lang="en-US" altLang="zh-CN" dirty="0" smtClean="0"/>
              <a:t>       </a:t>
            </a:r>
            <a:r>
              <a:rPr lang="zh-CN" altLang="zh-CN" dirty="0" smtClean="0"/>
              <a:t>安装</a:t>
            </a:r>
            <a:r>
              <a:rPr lang="zh-CN" altLang="zh-CN" dirty="0"/>
              <a:t>好</a:t>
            </a:r>
            <a:r>
              <a:rPr lang="en-US" altLang="zh-CN" dirty="0" err="1"/>
              <a:t>pyinstaller</a:t>
            </a:r>
            <a:r>
              <a:rPr lang="zh-CN" altLang="zh-CN" dirty="0"/>
              <a:t>编译包之后，还需要安装几个依赖包，它们是</a:t>
            </a:r>
            <a:r>
              <a:rPr lang="en-US" altLang="zh-CN" dirty="0"/>
              <a:t>pywin32-ctypes</a:t>
            </a:r>
            <a:r>
              <a:rPr lang="zh-CN" altLang="zh-CN" dirty="0"/>
              <a:t>、</a:t>
            </a:r>
            <a:r>
              <a:rPr lang="en-US" altLang="zh-CN" dirty="0" err="1"/>
              <a:t>altgraph</a:t>
            </a:r>
            <a:r>
              <a:rPr lang="zh-CN" altLang="zh-CN" dirty="0"/>
              <a:t>、</a:t>
            </a:r>
            <a:r>
              <a:rPr lang="en-US" altLang="zh-CN" dirty="0" err="1"/>
              <a:t>pefile</a:t>
            </a:r>
            <a:r>
              <a:rPr lang="zh-CN" altLang="zh-CN" dirty="0"/>
              <a:t>，如图</a:t>
            </a:r>
            <a:r>
              <a:rPr lang="en-US" altLang="zh-CN" dirty="0"/>
              <a:t>12-35</a:t>
            </a:r>
            <a:r>
              <a:rPr lang="zh-CN" altLang="zh-CN" dirty="0"/>
              <a:t>所示。</a:t>
            </a:r>
          </a:p>
        </p:txBody>
      </p:sp>
      <p:pic>
        <p:nvPicPr>
          <p:cNvPr id="31746" name="图片 97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9869" y="1470286"/>
            <a:ext cx="6264696" cy="4118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3868842" y="5661248"/>
            <a:ext cx="1005403" cy="369332"/>
          </a:xfrm>
          <a:prstGeom prst="rect">
            <a:avLst/>
          </a:prstGeom>
        </p:spPr>
        <p:txBody>
          <a:bodyPr wrap="none">
            <a:spAutoFit/>
          </a:bodyPr>
          <a:lstStyle/>
          <a:p>
            <a:r>
              <a:rPr lang="zh-CN" altLang="zh-CN" dirty="0"/>
              <a:t>图</a:t>
            </a:r>
            <a:r>
              <a:rPr lang="en-US" altLang="zh-CN" dirty="0"/>
              <a:t>12-35</a:t>
            </a:r>
            <a:endParaRPr lang="zh-CN" altLang="zh-CN" dirty="0"/>
          </a:p>
        </p:txBody>
      </p:sp>
    </p:spTree>
    <p:extLst>
      <p:ext uri="{BB962C8B-B14F-4D97-AF65-F5344CB8AC3E}">
        <p14:creationId xmlns:p14="http://schemas.microsoft.com/office/powerpoint/2010/main" val="519751314"/>
      </p:ext>
    </p:extLst>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5" y="44625"/>
            <a:ext cx="7215888" cy="523214"/>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smtClean="0">
                <a:solidFill>
                  <a:schemeClr val="accent2"/>
                </a:solidFill>
                <a:latin typeface="微软雅黑" panose="020B0503020204020204" pitchFamily="34" charset="-122"/>
                <a:ea typeface="微软雅黑" panose="020B0503020204020204" pitchFamily="34" charset="-122"/>
              </a:rPr>
              <a:t>12.1.1 </a:t>
            </a:r>
            <a:r>
              <a:rPr lang="en-US" altLang="zh-CN" sz="2800" dirty="0" err="1" smtClean="0">
                <a:solidFill>
                  <a:schemeClr val="accent2"/>
                </a:solidFill>
                <a:latin typeface="微软雅黑" panose="020B0503020204020204" pitchFamily="34" charset="-122"/>
                <a:ea typeface="微软雅黑" panose="020B0503020204020204" pitchFamily="34" charset="-122"/>
              </a:rPr>
              <a:t>Pycharm</a:t>
            </a:r>
            <a:r>
              <a:rPr lang="zh-CN" altLang="en-US" sz="2800" dirty="0" smtClean="0">
                <a:solidFill>
                  <a:schemeClr val="accent2"/>
                </a:solidFill>
                <a:latin typeface="微软雅黑" panose="020B0503020204020204" pitchFamily="34" charset="-122"/>
                <a:ea typeface="微软雅黑" panose="020B0503020204020204" pitchFamily="34" charset="-122"/>
              </a:rPr>
              <a:t>的安装</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chemeClr val="accent2"/>
                </a:solidFill>
              </a:rPr>
              <a:t>Part</a:t>
            </a:r>
            <a:r>
              <a:rPr lang="en-US" altLang="zh-CN" dirty="0">
                <a:solidFill>
                  <a:schemeClr val="accent2"/>
                </a:solidFill>
              </a:rPr>
              <a:t> </a:t>
            </a:r>
            <a:r>
              <a:rPr lang="en-US" altLang="zh-CN" dirty="0" smtClean="0">
                <a:solidFill>
                  <a:schemeClr val="accent2"/>
                </a:solidFill>
              </a:rPr>
              <a:t>12</a:t>
            </a:r>
            <a:endParaRPr lang="zh-CN" altLang="en-US" dirty="0">
              <a:solidFill>
                <a:schemeClr val="accent2"/>
              </a:solidFill>
            </a:endParaRPr>
          </a:p>
        </p:txBody>
      </p:sp>
      <p:sp>
        <p:nvSpPr>
          <p:cNvPr id="7" name="矩形 6"/>
          <p:cNvSpPr/>
          <p:nvPr/>
        </p:nvSpPr>
        <p:spPr>
          <a:xfrm>
            <a:off x="1204523" y="764704"/>
            <a:ext cx="8129285" cy="369332"/>
          </a:xfrm>
          <a:prstGeom prst="rect">
            <a:avLst/>
          </a:prstGeom>
        </p:spPr>
        <p:txBody>
          <a:bodyPr wrap="square">
            <a:spAutoFit/>
          </a:bodyPr>
          <a:lstStyle/>
          <a:p>
            <a:r>
              <a:rPr lang="zh-CN" altLang="zh-CN" dirty="0"/>
              <a:t>下载完成之后，获得其安装包，如图</a:t>
            </a:r>
            <a:r>
              <a:rPr lang="en-US" altLang="zh-CN" dirty="0"/>
              <a:t>12-3</a:t>
            </a:r>
            <a:r>
              <a:rPr lang="zh-CN" altLang="zh-CN" dirty="0"/>
              <a:t>所示。</a:t>
            </a:r>
          </a:p>
        </p:txBody>
      </p:sp>
      <p:pic>
        <p:nvPicPr>
          <p:cNvPr id="3074" name="图片 9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4063" y="1268760"/>
            <a:ext cx="7584638" cy="2088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4226173" y="3419708"/>
            <a:ext cx="877163" cy="369332"/>
          </a:xfrm>
          <a:prstGeom prst="rect">
            <a:avLst/>
          </a:prstGeom>
        </p:spPr>
        <p:txBody>
          <a:bodyPr wrap="none">
            <a:spAutoFit/>
          </a:bodyPr>
          <a:lstStyle/>
          <a:p>
            <a:r>
              <a:rPr lang="zh-CN" altLang="zh-CN" dirty="0"/>
              <a:t>图</a:t>
            </a:r>
            <a:r>
              <a:rPr lang="en-US" altLang="zh-CN" dirty="0"/>
              <a:t>12-3</a:t>
            </a:r>
            <a:endParaRPr lang="zh-CN" altLang="en-US" dirty="0"/>
          </a:p>
        </p:txBody>
      </p:sp>
      <p:sp>
        <p:nvSpPr>
          <p:cNvPr id="11" name="矩形 10"/>
          <p:cNvSpPr/>
          <p:nvPr/>
        </p:nvSpPr>
        <p:spPr>
          <a:xfrm>
            <a:off x="841797" y="3762218"/>
            <a:ext cx="9505486" cy="646331"/>
          </a:xfrm>
          <a:prstGeom prst="rect">
            <a:avLst/>
          </a:prstGeom>
        </p:spPr>
        <p:txBody>
          <a:bodyPr wrap="square">
            <a:spAutoFit/>
          </a:bodyPr>
          <a:lstStyle/>
          <a:p>
            <a:r>
              <a:rPr lang="en-US" altLang="zh-CN" dirty="0" smtClean="0"/>
              <a:t>       </a:t>
            </a:r>
            <a:r>
              <a:rPr lang="zh-CN" altLang="zh-CN" dirty="0" smtClean="0"/>
              <a:t>双击</a:t>
            </a:r>
            <a:r>
              <a:rPr lang="zh-CN" altLang="zh-CN" dirty="0"/>
              <a:t>“</a:t>
            </a:r>
            <a:r>
              <a:rPr lang="en-US" altLang="zh-CN" dirty="0"/>
              <a:t>Pycharem-community-2019.3.3</a:t>
            </a:r>
            <a:r>
              <a:rPr lang="zh-CN" altLang="zh-CN" dirty="0"/>
              <a:t>”安装包，进入安装向导，按照默认设置安装即可。如图</a:t>
            </a:r>
            <a:r>
              <a:rPr lang="en-US" altLang="zh-CN" dirty="0"/>
              <a:t>12-4</a:t>
            </a:r>
            <a:r>
              <a:rPr lang="zh-CN" altLang="zh-CN" dirty="0"/>
              <a:t>所示，进入了</a:t>
            </a:r>
            <a:r>
              <a:rPr lang="en-US" altLang="zh-CN" dirty="0" err="1"/>
              <a:t>Pycharm</a:t>
            </a:r>
            <a:r>
              <a:rPr lang="zh-CN" altLang="zh-CN" dirty="0"/>
              <a:t>安装向导界面。</a:t>
            </a:r>
          </a:p>
        </p:txBody>
      </p:sp>
      <p:pic>
        <p:nvPicPr>
          <p:cNvPr id="3075" name="图片 9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7861" y="4440984"/>
            <a:ext cx="4176679" cy="2181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1"/>
          <p:cNvSpPr/>
          <p:nvPr/>
        </p:nvSpPr>
        <p:spPr>
          <a:xfrm>
            <a:off x="3074045" y="6623511"/>
            <a:ext cx="567784" cy="246221"/>
          </a:xfrm>
          <a:prstGeom prst="rect">
            <a:avLst/>
          </a:prstGeom>
        </p:spPr>
        <p:txBody>
          <a:bodyPr wrap="none">
            <a:spAutoFit/>
          </a:bodyPr>
          <a:lstStyle/>
          <a:p>
            <a:r>
              <a:rPr lang="zh-CN" altLang="zh-CN" sz="1000" dirty="0"/>
              <a:t>图</a:t>
            </a:r>
            <a:r>
              <a:rPr lang="en-US" altLang="zh-CN" sz="1000" dirty="0"/>
              <a:t>12-4</a:t>
            </a:r>
            <a:endParaRPr lang="zh-CN" altLang="en-US" sz="1000" dirty="0"/>
          </a:p>
        </p:txBody>
      </p:sp>
    </p:spTree>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5" y="44625"/>
            <a:ext cx="9520144" cy="520700"/>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smtClean="0">
                <a:solidFill>
                  <a:srgbClr val="FFFFFF"/>
                </a:solidFill>
                <a:latin typeface="微软雅黑" panose="020B0503020204020204" pitchFamily="34" charset="-122"/>
                <a:ea typeface="微软雅黑" panose="020B0503020204020204" pitchFamily="34" charset="-122"/>
              </a:rPr>
              <a:t>12.1.9.3  </a:t>
            </a:r>
            <a:r>
              <a:rPr lang="zh-CN" altLang="en-US" sz="2800" dirty="0" smtClean="0">
                <a:solidFill>
                  <a:srgbClr val="FFFFFF"/>
                </a:solidFill>
                <a:latin typeface="微软雅黑" panose="020B0503020204020204" pitchFamily="34" charset="-122"/>
                <a:ea typeface="微软雅黑" panose="020B0503020204020204" pitchFamily="34" charset="-122"/>
              </a:rPr>
              <a:t>生成</a:t>
            </a:r>
            <a:r>
              <a:rPr lang="en-US" altLang="zh-CN" sz="2800" dirty="0">
                <a:solidFill>
                  <a:srgbClr val="FFFFFF"/>
                </a:solidFill>
                <a:latin typeface="微软雅黑" panose="020B0503020204020204" pitchFamily="34" charset="-122"/>
                <a:ea typeface="微软雅黑" panose="020B0503020204020204" pitchFamily="34" charset="-122"/>
              </a:rPr>
              <a:t>EXE</a:t>
            </a:r>
            <a:r>
              <a:rPr lang="zh-CN" altLang="en-US" sz="2800" dirty="0">
                <a:solidFill>
                  <a:srgbClr val="FFFFFF"/>
                </a:solidFill>
                <a:latin typeface="微软雅黑" panose="020B0503020204020204" pitchFamily="34" charset="-122"/>
                <a:ea typeface="微软雅黑" panose="020B0503020204020204" pitchFamily="34" charset="-122"/>
              </a:rPr>
              <a:t>文件</a:t>
            </a:r>
          </a:p>
        </p:txBody>
      </p:sp>
      <p:sp>
        <p:nvSpPr>
          <p:cNvPr id="56" name="TextBox 55"/>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rgbClr val="FFFFFF"/>
                </a:solidFill>
              </a:rPr>
              <a:t>Part</a:t>
            </a:r>
            <a:r>
              <a:rPr lang="en-US" altLang="zh-CN" dirty="0">
                <a:solidFill>
                  <a:srgbClr val="FFFFFF"/>
                </a:solidFill>
              </a:rPr>
              <a:t> </a:t>
            </a:r>
            <a:r>
              <a:rPr lang="en-US" altLang="zh-CN" dirty="0" smtClean="0">
                <a:solidFill>
                  <a:srgbClr val="FFFFFF"/>
                </a:solidFill>
              </a:rPr>
              <a:t>12</a:t>
            </a:r>
            <a:endParaRPr lang="zh-CN" altLang="en-US" dirty="0">
              <a:solidFill>
                <a:srgbClr val="FFFFFF"/>
              </a:solidFill>
            </a:endParaRPr>
          </a:p>
        </p:txBody>
      </p:sp>
      <p:sp>
        <p:nvSpPr>
          <p:cNvPr id="2" name="矩形 1"/>
          <p:cNvSpPr/>
          <p:nvPr/>
        </p:nvSpPr>
        <p:spPr>
          <a:xfrm>
            <a:off x="916491" y="764704"/>
            <a:ext cx="10438474" cy="646331"/>
          </a:xfrm>
          <a:prstGeom prst="rect">
            <a:avLst/>
          </a:prstGeom>
        </p:spPr>
        <p:txBody>
          <a:bodyPr wrap="square">
            <a:spAutoFit/>
          </a:bodyPr>
          <a:lstStyle/>
          <a:p>
            <a:r>
              <a:rPr lang="en-US" altLang="zh-CN" dirty="0" smtClean="0"/>
              <a:t>       </a:t>
            </a:r>
            <a:r>
              <a:rPr lang="zh-CN" altLang="zh-CN" dirty="0" smtClean="0"/>
              <a:t>首先</a:t>
            </a:r>
            <a:r>
              <a:rPr lang="zh-CN" altLang="zh-CN" dirty="0"/>
              <a:t>在</a:t>
            </a:r>
            <a:r>
              <a:rPr lang="en-US" altLang="zh-CN" dirty="0"/>
              <a:t>Anaconda Prompt</a:t>
            </a:r>
            <a:r>
              <a:rPr lang="zh-CN" altLang="zh-CN" dirty="0"/>
              <a:t>下利用操作命令切换至当前的项目文件夹路径，其中该项目文件下如图</a:t>
            </a:r>
            <a:r>
              <a:rPr lang="en-US" altLang="zh-CN" dirty="0"/>
              <a:t>12-36</a:t>
            </a:r>
            <a:r>
              <a:rPr lang="zh-CN" altLang="zh-CN" dirty="0"/>
              <a:t>所示。</a:t>
            </a:r>
          </a:p>
        </p:txBody>
      </p:sp>
      <p:pic>
        <p:nvPicPr>
          <p:cNvPr id="32770" name="图片 97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1877" y="1556792"/>
            <a:ext cx="7346369" cy="18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1129829" y="3861048"/>
            <a:ext cx="10729192" cy="646331"/>
          </a:xfrm>
          <a:prstGeom prst="rect">
            <a:avLst/>
          </a:prstGeom>
        </p:spPr>
        <p:txBody>
          <a:bodyPr wrap="square">
            <a:spAutoFit/>
          </a:bodyPr>
          <a:lstStyle/>
          <a:p>
            <a:r>
              <a:rPr lang="en-US" altLang="zh-CN" dirty="0" smtClean="0"/>
              <a:t>      </a:t>
            </a:r>
            <a:r>
              <a:rPr lang="zh-CN" altLang="zh-CN" dirty="0" smtClean="0"/>
              <a:t>利用</a:t>
            </a:r>
            <a:r>
              <a:rPr lang="zh-CN" altLang="zh-CN" dirty="0"/>
              <a:t>命令：“</a:t>
            </a:r>
            <a:r>
              <a:rPr lang="en-US" altLang="zh-CN" dirty="0" err="1"/>
              <a:t>pyinstaller</a:t>
            </a:r>
            <a:r>
              <a:rPr lang="en-US" altLang="zh-CN" dirty="0"/>
              <a:t> -F </a:t>
            </a:r>
            <a:r>
              <a:rPr lang="zh-CN" altLang="zh-CN" dirty="0"/>
              <a:t>需要编译的文件”即可进行编译，其中本项目需要编译的程序文件为</a:t>
            </a:r>
            <a:r>
              <a:rPr lang="en-US" altLang="zh-CN" dirty="0"/>
              <a:t>mygui.py</a:t>
            </a:r>
            <a:r>
              <a:rPr lang="zh-CN" altLang="zh-CN" dirty="0"/>
              <a:t>。如图</a:t>
            </a:r>
            <a:r>
              <a:rPr lang="en-US" altLang="zh-CN" dirty="0"/>
              <a:t>12-37</a:t>
            </a:r>
            <a:r>
              <a:rPr lang="zh-CN" altLang="zh-CN" dirty="0"/>
              <a:t>所示。</a:t>
            </a:r>
          </a:p>
        </p:txBody>
      </p:sp>
      <p:pic>
        <p:nvPicPr>
          <p:cNvPr id="32771" name="图片 97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3885" y="4653136"/>
            <a:ext cx="7511885" cy="1656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4658221" y="3429000"/>
            <a:ext cx="1005403" cy="369332"/>
          </a:xfrm>
          <a:prstGeom prst="rect">
            <a:avLst/>
          </a:prstGeom>
        </p:spPr>
        <p:txBody>
          <a:bodyPr wrap="none">
            <a:spAutoFit/>
          </a:bodyPr>
          <a:lstStyle/>
          <a:p>
            <a:r>
              <a:rPr lang="zh-CN" altLang="zh-CN" dirty="0"/>
              <a:t>图</a:t>
            </a:r>
            <a:r>
              <a:rPr lang="en-US" altLang="zh-CN" dirty="0"/>
              <a:t>12-36</a:t>
            </a:r>
            <a:endParaRPr lang="zh-CN" altLang="en-US" dirty="0"/>
          </a:p>
        </p:txBody>
      </p:sp>
      <p:sp>
        <p:nvSpPr>
          <p:cNvPr id="5" name="矩形 4"/>
          <p:cNvSpPr/>
          <p:nvPr/>
        </p:nvSpPr>
        <p:spPr>
          <a:xfrm>
            <a:off x="5020970" y="6372036"/>
            <a:ext cx="1005403" cy="369332"/>
          </a:xfrm>
          <a:prstGeom prst="rect">
            <a:avLst/>
          </a:prstGeom>
        </p:spPr>
        <p:txBody>
          <a:bodyPr wrap="none">
            <a:spAutoFit/>
          </a:bodyPr>
          <a:lstStyle/>
          <a:p>
            <a:r>
              <a:rPr lang="zh-CN" altLang="zh-CN" dirty="0"/>
              <a:t>图</a:t>
            </a:r>
            <a:r>
              <a:rPr lang="en-US" altLang="zh-CN" dirty="0"/>
              <a:t>12-37</a:t>
            </a:r>
            <a:endParaRPr lang="zh-CN" altLang="en-US" dirty="0"/>
          </a:p>
        </p:txBody>
      </p:sp>
    </p:spTree>
    <p:extLst>
      <p:ext uri="{BB962C8B-B14F-4D97-AF65-F5344CB8AC3E}">
        <p14:creationId xmlns:p14="http://schemas.microsoft.com/office/powerpoint/2010/main" val="519751314"/>
      </p:ext>
    </p:extLst>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5" y="44625"/>
            <a:ext cx="9520144" cy="520700"/>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smtClean="0">
                <a:solidFill>
                  <a:srgbClr val="FFFFFF"/>
                </a:solidFill>
                <a:latin typeface="微软雅黑" panose="020B0503020204020204" pitchFamily="34" charset="-122"/>
                <a:ea typeface="微软雅黑" panose="020B0503020204020204" pitchFamily="34" charset="-122"/>
              </a:rPr>
              <a:t>12.1.9.3  </a:t>
            </a:r>
            <a:r>
              <a:rPr lang="zh-CN" altLang="en-US" sz="2800" dirty="0" smtClean="0">
                <a:solidFill>
                  <a:srgbClr val="FFFFFF"/>
                </a:solidFill>
                <a:latin typeface="微软雅黑" panose="020B0503020204020204" pitchFamily="34" charset="-122"/>
                <a:ea typeface="微软雅黑" panose="020B0503020204020204" pitchFamily="34" charset="-122"/>
              </a:rPr>
              <a:t>生成</a:t>
            </a:r>
            <a:r>
              <a:rPr lang="en-US" altLang="zh-CN" sz="2800" dirty="0" smtClean="0">
                <a:solidFill>
                  <a:srgbClr val="FFFFFF"/>
                </a:solidFill>
                <a:latin typeface="微软雅黑" panose="020B0503020204020204" pitchFamily="34" charset="-122"/>
                <a:ea typeface="微软雅黑" panose="020B0503020204020204" pitchFamily="34" charset="-122"/>
              </a:rPr>
              <a:t>EXE</a:t>
            </a:r>
            <a:r>
              <a:rPr lang="zh-CN" altLang="en-US" sz="2800" dirty="0" smtClean="0">
                <a:solidFill>
                  <a:srgbClr val="FFFFFF"/>
                </a:solidFill>
                <a:latin typeface="微软雅黑" panose="020B0503020204020204" pitchFamily="34" charset="-122"/>
                <a:ea typeface="微软雅黑" panose="020B0503020204020204" pitchFamily="34" charset="-122"/>
              </a:rPr>
              <a:t>文件</a:t>
            </a:r>
            <a:endParaRPr lang="zh-CN" altLang="en-US" sz="2800" dirty="0">
              <a:solidFill>
                <a:srgbClr val="FFFFFF"/>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rgbClr val="FFFFFF"/>
                </a:solidFill>
              </a:rPr>
              <a:t>Part</a:t>
            </a:r>
            <a:r>
              <a:rPr lang="en-US" altLang="zh-CN" dirty="0">
                <a:solidFill>
                  <a:srgbClr val="FFFFFF"/>
                </a:solidFill>
              </a:rPr>
              <a:t> </a:t>
            </a:r>
            <a:r>
              <a:rPr lang="en-US" altLang="zh-CN" dirty="0" smtClean="0">
                <a:solidFill>
                  <a:srgbClr val="FFFFFF"/>
                </a:solidFill>
              </a:rPr>
              <a:t>12</a:t>
            </a:r>
            <a:endParaRPr lang="zh-CN" altLang="en-US" dirty="0">
              <a:solidFill>
                <a:srgbClr val="FFFFFF"/>
              </a:solidFill>
            </a:endParaRPr>
          </a:p>
        </p:txBody>
      </p:sp>
      <p:sp>
        <p:nvSpPr>
          <p:cNvPr id="2" name="矩形 1"/>
          <p:cNvSpPr/>
          <p:nvPr/>
        </p:nvSpPr>
        <p:spPr>
          <a:xfrm>
            <a:off x="938715" y="764704"/>
            <a:ext cx="10200226" cy="646331"/>
          </a:xfrm>
          <a:prstGeom prst="rect">
            <a:avLst/>
          </a:prstGeom>
        </p:spPr>
        <p:txBody>
          <a:bodyPr wrap="square">
            <a:spAutoFit/>
          </a:bodyPr>
          <a:lstStyle/>
          <a:p>
            <a:r>
              <a:rPr lang="en-US" altLang="zh-CN" dirty="0" smtClean="0"/>
              <a:t>      </a:t>
            </a:r>
            <a:r>
              <a:rPr lang="zh-CN" altLang="zh-CN" dirty="0" smtClean="0"/>
              <a:t>有时候</a:t>
            </a:r>
            <a:r>
              <a:rPr lang="zh-CN" altLang="zh-CN" dirty="0"/>
              <a:t>并不能一次性编译成功，比如会出现超出最大递归深度（如图</a:t>
            </a:r>
            <a:r>
              <a:rPr lang="en-US" altLang="zh-CN" dirty="0"/>
              <a:t>12-38</a:t>
            </a:r>
            <a:r>
              <a:rPr lang="zh-CN" altLang="zh-CN" dirty="0"/>
              <a:t>）、编译成功后运行</a:t>
            </a:r>
            <a:r>
              <a:rPr lang="en-US" altLang="zh-CN" dirty="0"/>
              <a:t>EXE</a:t>
            </a:r>
            <a:r>
              <a:rPr lang="zh-CN" altLang="zh-CN" dirty="0"/>
              <a:t>还可能会缺包等情况（如图</a:t>
            </a:r>
            <a:r>
              <a:rPr lang="en-US" altLang="zh-CN" dirty="0"/>
              <a:t>12-39</a:t>
            </a:r>
            <a:r>
              <a:rPr lang="zh-CN" altLang="zh-CN" dirty="0"/>
              <a:t>），本节主要介绍这两种常见的错误解决方法。</a:t>
            </a:r>
          </a:p>
        </p:txBody>
      </p:sp>
      <p:pic>
        <p:nvPicPr>
          <p:cNvPr id="33794" name="图片 97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7861" y="1635753"/>
            <a:ext cx="8568952" cy="1073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5162277" y="2771636"/>
            <a:ext cx="1005403" cy="369332"/>
          </a:xfrm>
          <a:prstGeom prst="rect">
            <a:avLst/>
          </a:prstGeom>
        </p:spPr>
        <p:txBody>
          <a:bodyPr wrap="none">
            <a:spAutoFit/>
          </a:bodyPr>
          <a:lstStyle/>
          <a:p>
            <a:r>
              <a:rPr lang="zh-CN" altLang="zh-CN" dirty="0"/>
              <a:t>图</a:t>
            </a:r>
            <a:r>
              <a:rPr lang="en-US" altLang="zh-CN" dirty="0"/>
              <a:t>12-38</a:t>
            </a:r>
            <a:endParaRPr lang="zh-CN" altLang="en-US" dirty="0"/>
          </a:p>
        </p:txBody>
      </p:sp>
      <p:pic>
        <p:nvPicPr>
          <p:cNvPr id="33795" name="图片 97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1877" y="3352280"/>
            <a:ext cx="8146846" cy="1588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5378301" y="4941168"/>
            <a:ext cx="1005403" cy="369332"/>
          </a:xfrm>
          <a:prstGeom prst="rect">
            <a:avLst/>
          </a:prstGeom>
        </p:spPr>
        <p:txBody>
          <a:bodyPr wrap="none">
            <a:spAutoFit/>
          </a:bodyPr>
          <a:lstStyle/>
          <a:p>
            <a:r>
              <a:rPr lang="zh-CN" altLang="zh-CN" dirty="0"/>
              <a:t>图</a:t>
            </a:r>
            <a:r>
              <a:rPr lang="en-US" altLang="zh-CN" dirty="0"/>
              <a:t>12-39</a:t>
            </a:r>
            <a:endParaRPr lang="zh-CN" altLang="en-US" dirty="0"/>
          </a:p>
        </p:txBody>
      </p:sp>
    </p:spTree>
    <p:extLst>
      <p:ext uri="{BB962C8B-B14F-4D97-AF65-F5344CB8AC3E}">
        <p14:creationId xmlns:p14="http://schemas.microsoft.com/office/powerpoint/2010/main" val="519751314"/>
      </p:ext>
    </p:extLst>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5" y="44625"/>
            <a:ext cx="9520144" cy="520700"/>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smtClean="0">
                <a:solidFill>
                  <a:srgbClr val="FFFFFF"/>
                </a:solidFill>
                <a:latin typeface="微软雅黑" panose="020B0503020204020204" pitchFamily="34" charset="-122"/>
                <a:ea typeface="微软雅黑" panose="020B0503020204020204" pitchFamily="34" charset="-122"/>
              </a:rPr>
              <a:t>12.1.9.3  </a:t>
            </a:r>
            <a:r>
              <a:rPr lang="zh-CN" altLang="en-US" sz="2800" dirty="0" smtClean="0">
                <a:solidFill>
                  <a:srgbClr val="FFFFFF"/>
                </a:solidFill>
                <a:latin typeface="微软雅黑" panose="020B0503020204020204" pitchFamily="34" charset="-122"/>
                <a:ea typeface="微软雅黑" panose="020B0503020204020204" pitchFamily="34" charset="-122"/>
              </a:rPr>
              <a:t>生成</a:t>
            </a:r>
            <a:r>
              <a:rPr lang="en-US" altLang="zh-CN" sz="2800" dirty="0" smtClean="0">
                <a:solidFill>
                  <a:srgbClr val="FFFFFF"/>
                </a:solidFill>
                <a:latin typeface="微软雅黑" panose="020B0503020204020204" pitchFamily="34" charset="-122"/>
                <a:ea typeface="微软雅黑" panose="020B0503020204020204" pitchFamily="34" charset="-122"/>
              </a:rPr>
              <a:t>EXE</a:t>
            </a:r>
            <a:r>
              <a:rPr lang="zh-CN" altLang="en-US" sz="2800" dirty="0">
                <a:solidFill>
                  <a:srgbClr val="FFFFFF"/>
                </a:solidFill>
                <a:latin typeface="微软雅黑" panose="020B0503020204020204" pitchFamily="34" charset="-122"/>
                <a:ea typeface="微软雅黑" panose="020B0503020204020204" pitchFamily="34" charset="-122"/>
              </a:rPr>
              <a:t>文件</a:t>
            </a:r>
          </a:p>
        </p:txBody>
      </p:sp>
      <p:sp>
        <p:nvSpPr>
          <p:cNvPr id="56" name="TextBox 55"/>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rgbClr val="FFFFFF"/>
                </a:solidFill>
              </a:rPr>
              <a:t>Part</a:t>
            </a:r>
            <a:r>
              <a:rPr lang="en-US" altLang="zh-CN" dirty="0">
                <a:solidFill>
                  <a:srgbClr val="FFFFFF"/>
                </a:solidFill>
              </a:rPr>
              <a:t> </a:t>
            </a:r>
            <a:r>
              <a:rPr lang="en-US" altLang="zh-CN" dirty="0" smtClean="0">
                <a:solidFill>
                  <a:srgbClr val="FFFFFF"/>
                </a:solidFill>
              </a:rPr>
              <a:t>12</a:t>
            </a:r>
            <a:endParaRPr lang="zh-CN" altLang="en-US" dirty="0">
              <a:solidFill>
                <a:srgbClr val="FFFFFF"/>
              </a:solidFill>
            </a:endParaRPr>
          </a:p>
        </p:txBody>
      </p:sp>
      <p:sp>
        <p:nvSpPr>
          <p:cNvPr id="2" name="矩形 1"/>
          <p:cNvSpPr/>
          <p:nvPr/>
        </p:nvSpPr>
        <p:spPr>
          <a:xfrm>
            <a:off x="1420547" y="620688"/>
            <a:ext cx="10294458" cy="369332"/>
          </a:xfrm>
          <a:prstGeom prst="rect">
            <a:avLst/>
          </a:prstGeom>
        </p:spPr>
        <p:txBody>
          <a:bodyPr wrap="square">
            <a:spAutoFit/>
          </a:bodyPr>
          <a:lstStyle/>
          <a:p>
            <a:r>
              <a:rPr lang="zh-CN" altLang="zh-CN" dirty="0"/>
              <a:t>实际上，即使编译不成功在项目文件夹下也会产生一个与项目名称相同的</a:t>
            </a:r>
            <a:r>
              <a:rPr lang="en-US" altLang="zh-CN" dirty="0"/>
              <a:t>.spec</a:t>
            </a:r>
            <a:r>
              <a:rPr lang="zh-CN" altLang="zh-CN" dirty="0"/>
              <a:t>文件，如图</a:t>
            </a:r>
            <a:r>
              <a:rPr lang="en-US" altLang="zh-CN" dirty="0"/>
              <a:t>12-40</a:t>
            </a:r>
            <a:r>
              <a:rPr lang="zh-CN" altLang="zh-CN" dirty="0"/>
              <a:t>所示。</a:t>
            </a:r>
          </a:p>
        </p:txBody>
      </p:sp>
      <p:pic>
        <p:nvPicPr>
          <p:cNvPr id="34818" name="图片 97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3351" y="1052736"/>
            <a:ext cx="4924425" cy="125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3722117" y="2276872"/>
            <a:ext cx="1005403" cy="369332"/>
          </a:xfrm>
          <a:prstGeom prst="rect">
            <a:avLst/>
          </a:prstGeom>
        </p:spPr>
        <p:txBody>
          <a:bodyPr wrap="none">
            <a:spAutoFit/>
          </a:bodyPr>
          <a:lstStyle/>
          <a:p>
            <a:r>
              <a:rPr lang="zh-CN" altLang="zh-CN" dirty="0"/>
              <a:t>图</a:t>
            </a:r>
            <a:r>
              <a:rPr lang="en-US" altLang="zh-CN" dirty="0"/>
              <a:t>12-40</a:t>
            </a:r>
            <a:endParaRPr lang="zh-CN" altLang="en-US" dirty="0"/>
          </a:p>
        </p:txBody>
      </p:sp>
      <p:sp>
        <p:nvSpPr>
          <p:cNvPr id="4" name="矩形 3"/>
          <p:cNvSpPr/>
          <p:nvPr/>
        </p:nvSpPr>
        <p:spPr>
          <a:xfrm>
            <a:off x="1057821" y="2636912"/>
            <a:ext cx="10798514" cy="1754326"/>
          </a:xfrm>
          <a:prstGeom prst="rect">
            <a:avLst/>
          </a:prstGeom>
        </p:spPr>
        <p:txBody>
          <a:bodyPr wrap="square">
            <a:spAutoFit/>
          </a:bodyPr>
          <a:lstStyle/>
          <a:p>
            <a:r>
              <a:rPr lang="en-US" altLang="zh-CN" dirty="0" smtClean="0"/>
              <a:t>       </a:t>
            </a:r>
            <a:r>
              <a:rPr lang="zh-CN" altLang="zh-CN" dirty="0" smtClean="0"/>
              <a:t>该</a:t>
            </a:r>
            <a:r>
              <a:rPr lang="zh-CN" altLang="zh-CN" dirty="0"/>
              <a:t>文件可以用</a:t>
            </a:r>
            <a:r>
              <a:rPr lang="en-US" altLang="zh-CN" dirty="0"/>
              <a:t>Python</a:t>
            </a:r>
            <a:r>
              <a:rPr lang="zh-CN" altLang="zh-CN" dirty="0"/>
              <a:t>开发环境</a:t>
            </a:r>
            <a:r>
              <a:rPr lang="en-US" altLang="zh-CN" dirty="0" err="1"/>
              <a:t>pycharm</a:t>
            </a:r>
            <a:r>
              <a:rPr lang="zh-CN" altLang="zh-CN" dirty="0"/>
              <a:t>或者</a:t>
            </a:r>
            <a:r>
              <a:rPr lang="en-US" altLang="zh-CN" dirty="0" err="1"/>
              <a:t>Spyder</a:t>
            </a:r>
            <a:r>
              <a:rPr lang="zh-CN" altLang="zh-CN" dirty="0"/>
              <a:t>打开。解决以上两个问题的方法是对该文件进行修改，比如第一个问题是修改最大递归深度限制，第二个问题是由于某些开发包在编译过程中不兼容编译器所致，可以对相关的包单独导入，如图</a:t>
            </a:r>
            <a:r>
              <a:rPr lang="en-US" altLang="zh-CN" dirty="0"/>
              <a:t>12-41</a:t>
            </a:r>
            <a:r>
              <a:rPr lang="zh-CN" altLang="zh-CN" dirty="0"/>
              <a:t>所示。第一个框是导入系统模块，并设置最大递归深度为</a:t>
            </a:r>
            <a:r>
              <a:rPr lang="en-US" altLang="zh-CN" dirty="0"/>
              <a:t>5000</a:t>
            </a:r>
            <a:r>
              <a:rPr lang="zh-CN" altLang="zh-CN" dirty="0"/>
              <a:t>，第二个框为单独导入相关包，完整代码为：</a:t>
            </a:r>
          </a:p>
          <a:p>
            <a:r>
              <a:rPr lang="en-US" altLang="zh-CN" dirty="0" err="1"/>
              <a:t>hiddenimports</a:t>
            </a:r>
            <a:r>
              <a:rPr lang="en-US" altLang="zh-CN" dirty="0"/>
              <a:t>=['cython','sklearn','sklearn.ensemble','sklearn.neighbors.typedefs','sklearn.neighbors.quad_tree','sklearn.tree._utils','scipy._lib.messagestream'],</a:t>
            </a:r>
            <a:endParaRPr lang="zh-CN" altLang="zh-CN" dirty="0"/>
          </a:p>
        </p:txBody>
      </p:sp>
      <p:pic>
        <p:nvPicPr>
          <p:cNvPr id="34819" name="图片 97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49909" y="4433019"/>
            <a:ext cx="4994275"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3844344" y="6488668"/>
            <a:ext cx="1005403" cy="369332"/>
          </a:xfrm>
          <a:prstGeom prst="rect">
            <a:avLst/>
          </a:prstGeom>
        </p:spPr>
        <p:txBody>
          <a:bodyPr wrap="none">
            <a:spAutoFit/>
          </a:bodyPr>
          <a:lstStyle/>
          <a:p>
            <a:r>
              <a:rPr lang="zh-CN" altLang="zh-CN" dirty="0"/>
              <a:t>图</a:t>
            </a:r>
            <a:r>
              <a:rPr lang="en-US" altLang="zh-CN" dirty="0"/>
              <a:t>12-41</a:t>
            </a:r>
            <a:endParaRPr lang="zh-CN" altLang="en-US" dirty="0"/>
          </a:p>
        </p:txBody>
      </p:sp>
    </p:spTree>
    <p:extLst>
      <p:ext uri="{BB962C8B-B14F-4D97-AF65-F5344CB8AC3E}">
        <p14:creationId xmlns:p14="http://schemas.microsoft.com/office/powerpoint/2010/main" val="519751314"/>
      </p:ext>
    </p:extLst>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5" y="44625"/>
            <a:ext cx="9520144" cy="520700"/>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smtClean="0">
                <a:solidFill>
                  <a:srgbClr val="FFFFFF"/>
                </a:solidFill>
                <a:latin typeface="微软雅黑" panose="020B0503020204020204" pitchFamily="34" charset="-122"/>
                <a:ea typeface="微软雅黑" panose="020B0503020204020204" pitchFamily="34" charset="-122"/>
              </a:rPr>
              <a:t>12.1.9.3  </a:t>
            </a:r>
            <a:r>
              <a:rPr lang="zh-CN" altLang="en-US" sz="2800" dirty="0" smtClean="0">
                <a:solidFill>
                  <a:srgbClr val="FFFFFF"/>
                </a:solidFill>
                <a:latin typeface="微软雅黑" panose="020B0503020204020204" pitchFamily="34" charset="-122"/>
                <a:ea typeface="微软雅黑" panose="020B0503020204020204" pitchFamily="34" charset="-122"/>
              </a:rPr>
              <a:t>生成</a:t>
            </a:r>
            <a:r>
              <a:rPr lang="en-US" altLang="zh-CN" sz="2800" dirty="0" smtClean="0">
                <a:solidFill>
                  <a:srgbClr val="FFFFFF"/>
                </a:solidFill>
                <a:latin typeface="微软雅黑" panose="020B0503020204020204" pitchFamily="34" charset="-122"/>
                <a:ea typeface="微软雅黑" panose="020B0503020204020204" pitchFamily="34" charset="-122"/>
              </a:rPr>
              <a:t>EXE</a:t>
            </a:r>
            <a:r>
              <a:rPr lang="zh-CN" altLang="en-US" sz="2800" dirty="0" smtClean="0">
                <a:solidFill>
                  <a:srgbClr val="FFFFFF"/>
                </a:solidFill>
                <a:latin typeface="微软雅黑" panose="020B0503020204020204" pitchFamily="34" charset="-122"/>
                <a:ea typeface="微软雅黑" panose="020B0503020204020204" pitchFamily="34" charset="-122"/>
              </a:rPr>
              <a:t>文件</a:t>
            </a:r>
            <a:endParaRPr lang="zh-CN" altLang="en-US" sz="2800" dirty="0">
              <a:solidFill>
                <a:srgbClr val="FFFFFF"/>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rgbClr val="FFFFFF"/>
                </a:solidFill>
              </a:rPr>
              <a:t>Part</a:t>
            </a:r>
            <a:r>
              <a:rPr lang="en-US" altLang="zh-CN" dirty="0">
                <a:solidFill>
                  <a:srgbClr val="FFFFFF"/>
                </a:solidFill>
              </a:rPr>
              <a:t> </a:t>
            </a:r>
            <a:r>
              <a:rPr lang="en-US" altLang="zh-CN" dirty="0" smtClean="0">
                <a:solidFill>
                  <a:srgbClr val="FFFFFF"/>
                </a:solidFill>
              </a:rPr>
              <a:t>12</a:t>
            </a:r>
            <a:endParaRPr lang="zh-CN" altLang="en-US" dirty="0">
              <a:solidFill>
                <a:srgbClr val="FFFFFF"/>
              </a:solidFill>
            </a:endParaRPr>
          </a:p>
        </p:txBody>
      </p:sp>
      <p:sp>
        <p:nvSpPr>
          <p:cNvPr id="2" name="矩形 1"/>
          <p:cNvSpPr/>
          <p:nvPr/>
        </p:nvSpPr>
        <p:spPr>
          <a:xfrm>
            <a:off x="913805" y="766445"/>
            <a:ext cx="10225136" cy="646331"/>
          </a:xfrm>
          <a:prstGeom prst="rect">
            <a:avLst/>
          </a:prstGeom>
        </p:spPr>
        <p:txBody>
          <a:bodyPr wrap="square">
            <a:spAutoFit/>
          </a:bodyPr>
          <a:lstStyle/>
          <a:p>
            <a:r>
              <a:rPr lang="en-US" altLang="zh-CN" dirty="0" smtClean="0"/>
              <a:t>       </a:t>
            </a:r>
            <a:r>
              <a:rPr lang="zh-CN" altLang="zh-CN" dirty="0" smtClean="0"/>
              <a:t>对</a:t>
            </a:r>
            <a:r>
              <a:rPr lang="en-US" altLang="zh-CN" dirty="0" err="1"/>
              <a:t>mygui.spec</a:t>
            </a:r>
            <a:r>
              <a:rPr lang="zh-CN" altLang="zh-CN" dirty="0"/>
              <a:t>文件修改完成之后，可以利用</a:t>
            </a:r>
            <a:r>
              <a:rPr lang="en-US" altLang="zh-CN" dirty="0" err="1"/>
              <a:t>pyinstaller</a:t>
            </a:r>
            <a:r>
              <a:rPr lang="zh-CN" altLang="zh-CN" dirty="0"/>
              <a:t>命令对这个文件进行再次编译即可，即：“</a:t>
            </a:r>
            <a:r>
              <a:rPr lang="en-US" altLang="zh-CN" dirty="0" err="1"/>
              <a:t>pyinstaller</a:t>
            </a:r>
            <a:r>
              <a:rPr lang="en-US" altLang="zh-CN" dirty="0"/>
              <a:t> -F </a:t>
            </a:r>
            <a:r>
              <a:rPr lang="en-US" altLang="zh-CN" dirty="0" err="1"/>
              <a:t>mygui.spec</a:t>
            </a:r>
            <a:r>
              <a:rPr lang="zh-CN" altLang="zh-CN" dirty="0"/>
              <a:t>”，如图</a:t>
            </a:r>
            <a:r>
              <a:rPr lang="en-US" altLang="zh-CN" dirty="0"/>
              <a:t>12-42</a:t>
            </a:r>
            <a:r>
              <a:rPr lang="zh-CN" altLang="zh-CN" dirty="0"/>
              <a:t>所示。</a:t>
            </a:r>
          </a:p>
        </p:txBody>
      </p:sp>
      <p:pic>
        <p:nvPicPr>
          <p:cNvPr id="35842" name="图片 97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9804" y="1484784"/>
            <a:ext cx="7160865" cy="4603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4444906" y="6228020"/>
            <a:ext cx="1005403" cy="369332"/>
          </a:xfrm>
          <a:prstGeom prst="rect">
            <a:avLst/>
          </a:prstGeom>
        </p:spPr>
        <p:txBody>
          <a:bodyPr wrap="none">
            <a:spAutoFit/>
          </a:bodyPr>
          <a:lstStyle/>
          <a:p>
            <a:r>
              <a:rPr lang="zh-CN" altLang="zh-CN" dirty="0"/>
              <a:t>图</a:t>
            </a:r>
            <a:r>
              <a:rPr lang="en-US" altLang="zh-CN" dirty="0"/>
              <a:t>12-42</a:t>
            </a:r>
            <a:endParaRPr lang="zh-CN" altLang="zh-CN" dirty="0"/>
          </a:p>
        </p:txBody>
      </p:sp>
    </p:spTree>
    <p:extLst>
      <p:ext uri="{BB962C8B-B14F-4D97-AF65-F5344CB8AC3E}">
        <p14:creationId xmlns:p14="http://schemas.microsoft.com/office/powerpoint/2010/main" val="519751314"/>
      </p:ext>
    </p:extLst>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5" y="44625"/>
            <a:ext cx="9520144" cy="520700"/>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smtClean="0">
                <a:solidFill>
                  <a:srgbClr val="FFFFFF"/>
                </a:solidFill>
                <a:latin typeface="微软雅黑" panose="020B0503020204020204" pitchFamily="34" charset="-122"/>
                <a:ea typeface="微软雅黑" panose="020B0503020204020204" pitchFamily="34" charset="-122"/>
              </a:rPr>
              <a:t>12.1.9.3  </a:t>
            </a:r>
            <a:r>
              <a:rPr lang="zh-CN" altLang="en-US" sz="2800" dirty="0" smtClean="0">
                <a:solidFill>
                  <a:srgbClr val="FFFFFF"/>
                </a:solidFill>
                <a:latin typeface="微软雅黑" panose="020B0503020204020204" pitchFamily="34" charset="-122"/>
                <a:ea typeface="微软雅黑" panose="020B0503020204020204" pitchFamily="34" charset="-122"/>
              </a:rPr>
              <a:t>生成</a:t>
            </a:r>
            <a:r>
              <a:rPr lang="en-US" altLang="zh-CN" sz="2800" dirty="0" smtClean="0">
                <a:solidFill>
                  <a:srgbClr val="FFFFFF"/>
                </a:solidFill>
                <a:latin typeface="微软雅黑" panose="020B0503020204020204" pitchFamily="34" charset="-122"/>
                <a:ea typeface="微软雅黑" panose="020B0503020204020204" pitchFamily="34" charset="-122"/>
              </a:rPr>
              <a:t>EXE</a:t>
            </a:r>
            <a:r>
              <a:rPr lang="zh-CN" altLang="en-US" sz="2800" dirty="0">
                <a:solidFill>
                  <a:srgbClr val="FFFFFF"/>
                </a:solidFill>
                <a:latin typeface="微软雅黑" panose="020B0503020204020204" pitchFamily="34" charset="-122"/>
                <a:ea typeface="微软雅黑" panose="020B0503020204020204" pitchFamily="34" charset="-122"/>
              </a:rPr>
              <a:t>文件</a:t>
            </a:r>
          </a:p>
        </p:txBody>
      </p:sp>
      <p:sp>
        <p:nvSpPr>
          <p:cNvPr id="56" name="TextBox 55"/>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rgbClr val="FFFFFF"/>
                </a:solidFill>
              </a:rPr>
              <a:t>Part</a:t>
            </a:r>
            <a:r>
              <a:rPr lang="en-US" altLang="zh-CN" dirty="0">
                <a:solidFill>
                  <a:srgbClr val="FFFFFF"/>
                </a:solidFill>
              </a:rPr>
              <a:t> </a:t>
            </a:r>
            <a:r>
              <a:rPr lang="en-US" altLang="zh-CN" dirty="0" smtClean="0">
                <a:solidFill>
                  <a:srgbClr val="FFFFFF"/>
                </a:solidFill>
              </a:rPr>
              <a:t>12</a:t>
            </a:r>
            <a:endParaRPr lang="zh-CN" altLang="en-US" dirty="0">
              <a:solidFill>
                <a:srgbClr val="FFFFFF"/>
              </a:solidFill>
            </a:endParaRPr>
          </a:p>
        </p:txBody>
      </p:sp>
      <p:sp>
        <p:nvSpPr>
          <p:cNvPr id="2" name="矩形 1"/>
          <p:cNvSpPr/>
          <p:nvPr/>
        </p:nvSpPr>
        <p:spPr>
          <a:xfrm>
            <a:off x="913805" y="764704"/>
            <a:ext cx="10682572" cy="646331"/>
          </a:xfrm>
          <a:prstGeom prst="rect">
            <a:avLst/>
          </a:prstGeom>
        </p:spPr>
        <p:txBody>
          <a:bodyPr wrap="square">
            <a:spAutoFit/>
          </a:bodyPr>
          <a:lstStyle/>
          <a:p>
            <a:r>
              <a:rPr lang="en-US" altLang="zh-CN" dirty="0" smtClean="0"/>
              <a:t>       </a:t>
            </a:r>
            <a:r>
              <a:rPr lang="zh-CN" altLang="zh-CN" dirty="0" smtClean="0"/>
              <a:t>编译</a:t>
            </a:r>
            <a:r>
              <a:rPr lang="zh-CN" altLang="zh-CN" dirty="0"/>
              <a:t>成功之后，在项目文件夹下会存在两个文件夹，一个是</a:t>
            </a:r>
            <a:r>
              <a:rPr lang="en-US" altLang="zh-CN" dirty="0" err="1"/>
              <a:t>bulid</a:t>
            </a:r>
            <a:r>
              <a:rPr lang="zh-CN" altLang="zh-CN" dirty="0"/>
              <a:t>，一个是</a:t>
            </a:r>
            <a:r>
              <a:rPr lang="en-US" altLang="zh-CN" dirty="0" err="1"/>
              <a:t>dist</a:t>
            </a:r>
            <a:r>
              <a:rPr lang="zh-CN" altLang="zh-CN" dirty="0"/>
              <a:t>，其中可执行文件就存在</a:t>
            </a:r>
            <a:r>
              <a:rPr lang="en-US" altLang="zh-CN" dirty="0" err="1"/>
              <a:t>dist</a:t>
            </a:r>
            <a:r>
              <a:rPr lang="zh-CN" altLang="zh-CN" dirty="0"/>
              <a:t>文件夹中。如图</a:t>
            </a:r>
            <a:r>
              <a:rPr lang="en-US" altLang="zh-CN" dirty="0"/>
              <a:t>12-43</a:t>
            </a:r>
            <a:r>
              <a:rPr lang="zh-CN" altLang="zh-CN" dirty="0"/>
              <a:t>所示。</a:t>
            </a:r>
            <a:endParaRPr lang="zh-CN" altLang="en-US" dirty="0"/>
          </a:p>
        </p:txBody>
      </p:sp>
      <p:pic>
        <p:nvPicPr>
          <p:cNvPr id="36866" name="图片 98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9869" y="1484784"/>
            <a:ext cx="7486288" cy="2880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4514205" y="4427820"/>
            <a:ext cx="1005403" cy="369332"/>
          </a:xfrm>
          <a:prstGeom prst="rect">
            <a:avLst/>
          </a:prstGeom>
        </p:spPr>
        <p:txBody>
          <a:bodyPr wrap="none">
            <a:spAutoFit/>
          </a:bodyPr>
          <a:lstStyle/>
          <a:p>
            <a:r>
              <a:rPr lang="zh-CN" altLang="zh-CN" dirty="0"/>
              <a:t>图</a:t>
            </a:r>
            <a:r>
              <a:rPr lang="en-US" altLang="zh-CN" dirty="0"/>
              <a:t>12-43</a:t>
            </a:r>
            <a:endParaRPr lang="zh-CN" altLang="en-US" dirty="0"/>
          </a:p>
        </p:txBody>
      </p:sp>
    </p:spTree>
    <p:extLst>
      <p:ext uri="{BB962C8B-B14F-4D97-AF65-F5344CB8AC3E}">
        <p14:creationId xmlns:p14="http://schemas.microsoft.com/office/powerpoint/2010/main" val="519751314"/>
      </p:ext>
    </p:extLst>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5" y="44625"/>
            <a:ext cx="9520144" cy="520700"/>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smtClean="0">
                <a:solidFill>
                  <a:srgbClr val="FFFFFF"/>
                </a:solidFill>
                <a:latin typeface="微软雅黑" panose="020B0503020204020204" pitchFamily="34" charset="-122"/>
                <a:ea typeface="微软雅黑" panose="020B0503020204020204" pitchFamily="34" charset="-122"/>
              </a:rPr>
              <a:t>12.1.9.3  </a:t>
            </a:r>
            <a:r>
              <a:rPr lang="zh-CN" altLang="en-US" sz="2800" dirty="0" smtClean="0">
                <a:solidFill>
                  <a:srgbClr val="FFFFFF"/>
                </a:solidFill>
                <a:latin typeface="微软雅黑" panose="020B0503020204020204" pitchFamily="34" charset="-122"/>
                <a:ea typeface="微软雅黑" panose="020B0503020204020204" pitchFamily="34" charset="-122"/>
              </a:rPr>
              <a:t>生成</a:t>
            </a:r>
            <a:r>
              <a:rPr lang="en-US" altLang="zh-CN" sz="2800" dirty="0" smtClean="0">
                <a:solidFill>
                  <a:srgbClr val="FFFFFF"/>
                </a:solidFill>
                <a:latin typeface="微软雅黑" panose="020B0503020204020204" pitchFamily="34" charset="-122"/>
                <a:ea typeface="微软雅黑" panose="020B0503020204020204" pitchFamily="34" charset="-122"/>
              </a:rPr>
              <a:t>EXE</a:t>
            </a:r>
            <a:r>
              <a:rPr lang="zh-CN" altLang="en-US" sz="2800" dirty="0">
                <a:solidFill>
                  <a:srgbClr val="FFFFFF"/>
                </a:solidFill>
                <a:latin typeface="微软雅黑" panose="020B0503020204020204" pitchFamily="34" charset="-122"/>
                <a:ea typeface="微软雅黑" panose="020B0503020204020204" pitchFamily="34" charset="-122"/>
              </a:rPr>
              <a:t>文件</a:t>
            </a:r>
          </a:p>
        </p:txBody>
      </p:sp>
      <p:sp>
        <p:nvSpPr>
          <p:cNvPr id="56" name="TextBox 55"/>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rgbClr val="FFFFFF"/>
                </a:solidFill>
              </a:rPr>
              <a:t>Part</a:t>
            </a:r>
            <a:r>
              <a:rPr lang="en-US" altLang="zh-CN" dirty="0">
                <a:solidFill>
                  <a:srgbClr val="FFFFFF"/>
                </a:solidFill>
              </a:rPr>
              <a:t> </a:t>
            </a:r>
            <a:r>
              <a:rPr lang="en-US" altLang="zh-CN" dirty="0" smtClean="0">
                <a:solidFill>
                  <a:srgbClr val="FFFFFF"/>
                </a:solidFill>
              </a:rPr>
              <a:t>12</a:t>
            </a:r>
            <a:endParaRPr lang="zh-CN" altLang="en-US" dirty="0">
              <a:solidFill>
                <a:srgbClr val="FFFFFF"/>
              </a:solidFill>
            </a:endParaRPr>
          </a:p>
        </p:txBody>
      </p:sp>
      <p:sp>
        <p:nvSpPr>
          <p:cNvPr id="4" name="矩形 3"/>
          <p:cNvSpPr/>
          <p:nvPr/>
        </p:nvSpPr>
        <p:spPr>
          <a:xfrm>
            <a:off x="913805" y="620688"/>
            <a:ext cx="10873208" cy="1200329"/>
          </a:xfrm>
          <a:prstGeom prst="rect">
            <a:avLst/>
          </a:prstGeom>
        </p:spPr>
        <p:txBody>
          <a:bodyPr wrap="square">
            <a:spAutoFit/>
          </a:bodyPr>
          <a:lstStyle/>
          <a:p>
            <a:r>
              <a:rPr lang="en-US" altLang="zh-CN" dirty="0" smtClean="0"/>
              <a:t>       </a:t>
            </a:r>
            <a:r>
              <a:rPr lang="zh-CN" altLang="zh-CN" dirty="0" smtClean="0"/>
              <a:t>然而</a:t>
            </a:r>
            <a:r>
              <a:rPr lang="zh-CN" altLang="zh-CN" dirty="0"/>
              <a:t>，该</a:t>
            </a:r>
            <a:r>
              <a:rPr lang="en-US" altLang="zh-CN" dirty="0"/>
              <a:t>EXE</a:t>
            </a:r>
            <a:r>
              <a:rPr lang="zh-CN" altLang="zh-CN" dirty="0"/>
              <a:t>文件还不能独立运行，还需要开发环境中的</a:t>
            </a:r>
            <a:r>
              <a:rPr lang="en-US" altLang="zh-CN" dirty="0"/>
              <a:t>platforms</a:t>
            </a:r>
            <a:r>
              <a:rPr lang="zh-CN" altLang="zh-CN" dirty="0"/>
              <a:t>文件拷贝至该目录下，该文件一般存放在</a:t>
            </a:r>
            <a:r>
              <a:rPr lang="en-US" altLang="zh-CN" dirty="0"/>
              <a:t>Anaconda3</a:t>
            </a:r>
            <a:r>
              <a:rPr lang="zh-CN" altLang="zh-CN" dirty="0"/>
              <a:t>安装路径中的</a:t>
            </a:r>
            <a:r>
              <a:rPr lang="en-US" altLang="zh-CN" dirty="0"/>
              <a:t>plugins</a:t>
            </a:r>
            <a:r>
              <a:rPr lang="zh-CN" altLang="zh-CN" dirty="0"/>
              <a:t>文件夹下，比如本电脑的完整文件夹路径为“</a:t>
            </a:r>
            <a:r>
              <a:rPr lang="en-US" altLang="zh-CN" dirty="0"/>
              <a:t>C:\ProgramData\Anaconda3\Library\plugins</a:t>
            </a:r>
            <a:r>
              <a:rPr lang="zh-CN" altLang="zh-CN" dirty="0"/>
              <a:t>”，同时将项目所需的数据也拷贝至该目录下，如图</a:t>
            </a:r>
            <a:r>
              <a:rPr lang="en-US" altLang="zh-CN" dirty="0"/>
              <a:t>12-44</a:t>
            </a:r>
            <a:r>
              <a:rPr lang="zh-CN" altLang="zh-CN" dirty="0"/>
              <a:t>所示。</a:t>
            </a:r>
          </a:p>
        </p:txBody>
      </p:sp>
      <p:pic>
        <p:nvPicPr>
          <p:cNvPr id="37890" name="图片 98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5973" y="1791740"/>
            <a:ext cx="5646756" cy="2199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4874245" y="4067780"/>
            <a:ext cx="1005403" cy="369332"/>
          </a:xfrm>
          <a:prstGeom prst="rect">
            <a:avLst/>
          </a:prstGeom>
        </p:spPr>
        <p:txBody>
          <a:bodyPr wrap="none">
            <a:spAutoFit/>
          </a:bodyPr>
          <a:lstStyle/>
          <a:p>
            <a:r>
              <a:rPr lang="zh-CN" altLang="zh-CN" dirty="0"/>
              <a:t>图</a:t>
            </a:r>
            <a:r>
              <a:rPr lang="en-US" altLang="zh-CN" dirty="0"/>
              <a:t>12-44</a:t>
            </a:r>
            <a:endParaRPr lang="zh-CN" altLang="en-US" dirty="0"/>
          </a:p>
        </p:txBody>
      </p:sp>
      <p:sp>
        <p:nvSpPr>
          <p:cNvPr id="6" name="矩形 5"/>
          <p:cNvSpPr/>
          <p:nvPr/>
        </p:nvSpPr>
        <p:spPr>
          <a:xfrm>
            <a:off x="913805" y="4726885"/>
            <a:ext cx="11089232" cy="646331"/>
          </a:xfrm>
          <a:prstGeom prst="rect">
            <a:avLst/>
          </a:prstGeom>
        </p:spPr>
        <p:txBody>
          <a:bodyPr wrap="square">
            <a:spAutoFit/>
          </a:bodyPr>
          <a:lstStyle/>
          <a:p>
            <a:r>
              <a:rPr lang="en-US" altLang="zh-CN" dirty="0" smtClean="0"/>
              <a:t>       </a:t>
            </a:r>
            <a:r>
              <a:rPr lang="zh-CN" altLang="zh-CN" dirty="0" smtClean="0"/>
              <a:t>如</a:t>
            </a:r>
            <a:r>
              <a:rPr lang="zh-CN" altLang="zh-CN" dirty="0"/>
              <a:t>图</a:t>
            </a:r>
            <a:r>
              <a:rPr lang="en-US" altLang="zh-CN" dirty="0"/>
              <a:t>12-44</a:t>
            </a:r>
            <a:r>
              <a:rPr lang="zh-CN" altLang="zh-CN" dirty="0"/>
              <a:t>，该文件下的</a:t>
            </a:r>
            <a:r>
              <a:rPr lang="en-US" altLang="zh-CN" dirty="0"/>
              <a:t>mygui.exe</a:t>
            </a:r>
            <a:r>
              <a:rPr lang="zh-CN" altLang="zh-CN" dirty="0"/>
              <a:t>就是可以独立运行的系统文件，将该</a:t>
            </a:r>
            <a:r>
              <a:rPr lang="en-US" altLang="zh-CN" dirty="0" err="1"/>
              <a:t>dist</a:t>
            </a:r>
            <a:r>
              <a:rPr lang="zh-CN" altLang="zh-CN" dirty="0"/>
              <a:t>文件拷贝至其他没有安装</a:t>
            </a:r>
            <a:r>
              <a:rPr lang="en-US" altLang="zh-CN" dirty="0"/>
              <a:t>Python</a:t>
            </a:r>
            <a:r>
              <a:rPr lang="zh-CN" altLang="zh-CN" dirty="0"/>
              <a:t>开发环境的电脑也可以运行，至此我们的开发及编译任务就完成了。</a:t>
            </a:r>
          </a:p>
        </p:txBody>
      </p:sp>
    </p:spTree>
    <p:extLst>
      <p:ext uri="{BB962C8B-B14F-4D97-AF65-F5344CB8AC3E}">
        <p14:creationId xmlns:p14="http://schemas.microsoft.com/office/powerpoint/2010/main" val="3722854891"/>
      </p:ext>
    </p:extLst>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5" y="44625"/>
            <a:ext cx="9520144" cy="520700"/>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smtClean="0">
                <a:solidFill>
                  <a:srgbClr val="FFFFFF"/>
                </a:solidFill>
                <a:latin typeface="微软雅黑" panose="020B0503020204020204" pitchFamily="34" charset="-122"/>
                <a:ea typeface="微软雅黑" panose="020B0503020204020204" pitchFamily="34" charset="-122"/>
              </a:rPr>
              <a:t>12.2  </a:t>
            </a:r>
            <a:r>
              <a:rPr lang="zh-CN" altLang="en-US" sz="2800" dirty="0" smtClean="0">
                <a:solidFill>
                  <a:srgbClr val="FFFFFF"/>
                </a:solidFill>
                <a:latin typeface="微软雅黑" panose="020B0503020204020204" pitchFamily="34" charset="-122"/>
                <a:ea typeface="微软雅黑" panose="020B0503020204020204" pitchFamily="34" charset="-122"/>
              </a:rPr>
              <a:t>上市</a:t>
            </a:r>
            <a:r>
              <a:rPr lang="zh-CN" altLang="en-US" sz="2800" dirty="0">
                <a:solidFill>
                  <a:srgbClr val="FFFFFF"/>
                </a:solidFill>
                <a:latin typeface="微软雅黑" panose="020B0503020204020204" pitchFamily="34" charset="-122"/>
                <a:ea typeface="微软雅黑" panose="020B0503020204020204" pitchFamily="34" charset="-122"/>
              </a:rPr>
              <a:t>公司综合评价系统</a:t>
            </a:r>
          </a:p>
        </p:txBody>
      </p:sp>
      <p:sp>
        <p:nvSpPr>
          <p:cNvPr id="56" name="TextBox 55"/>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rgbClr val="FFFFFF"/>
                </a:solidFill>
              </a:rPr>
              <a:t>Part</a:t>
            </a:r>
            <a:r>
              <a:rPr lang="en-US" altLang="zh-CN" dirty="0">
                <a:solidFill>
                  <a:srgbClr val="FFFFFF"/>
                </a:solidFill>
              </a:rPr>
              <a:t> </a:t>
            </a:r>
            <a:r>
              <a:rPr lang="en-US" altLang="zh-CN" dirty="0" smtClean="0">
                <a:solidFill>
                  <a:srgbClr val="FFFFFF"/>
                </a:solidFill>
              </a:rPr>
              <a:t>12</a:t>
            </a:r>
            <a:endParaRPr lang="zh-CN" altLang="en-US" dirty="0">
              <a:solidFill>
                <a:srgbClr val="FFFFFF"/>
              </a:solidFill>
            </a:endParaRPr>
          </a:p>
        </p:txBody>
      </p:sp>
      <p:sp>
        <p:nvSpPr>
          <p:cNvPr id="4" name="矩形 3"/>
          <p:cNvSpPr/>
          <p:nvPr/>
        </p:nvSpPr>
        <p:spPr>
          <a:xfrm>
            <a:off x="913805" y="548680"/>
            <a:ext cx="10369152" cy="923330"/>
          </a:xfrm>
          <a:prstGeom prst="rect">
            <a:avLst/>
          </a:prstGeom>
        </p:spPr>
        <p:txBody>
          <a:bodyPr wrap="square">
            <a:spAutoFit/>
          </a:bodyPr>
          <a:lstStyle/>
          <a:p>
            <a:r>
              <a:rPr lang="en-US" altLang="zh-CN" dirty="0" smtClean="0"/>
              <a:t>       </a:t>
            </a:r>
            <a:r>
              <a:rPr lang="zh-CN" altLang="zh-CN" dirty="0" smtClean="0"/>
              <a:t>本</a:t>
            </a:r>
            <a:r>
              <a:rPr lang="zh-CN" altLang="zh-CN" dirty="0"/>
              <a:t>节以第</a:t>
            </a:r>
            <a:r>
              <a:rPr lang="en-US" altLang="zh-CN" dirty="0"/>
              <a:t>7</a:t>
            </a:r>
            <a:r>
              <a:rPr lang="zh-CN" altLang="zh-CN" dirty="0"/>
              <a:t>章中基于总体规模与投资效率的上市公司综合评价算法及程序实现逻辑为基础，设计一个简单的</a:t>
            </a:r>
            <a:r>
              <a:rPr lang="en-US" altLang="zh-CN" dirty="0"/>
              <a:t>GUI</a:t>
            </a:r>
            <a:r>
              <a:rPr lang="zh-CN" altLang="zh-CN" dirty="0"/>
              <a:t>可视化应用界面，实现按申银万国行业分类标准和年份（</a:t>
            </a:r>
            <a:r>
              <a:rPr lang="en-US" altLang="zh-CN" dirty="0"/>
              <a:t>2016~2018</a:t>
            </a:r>
            <a:r>
              <a:rPr lang="zh-CN" altLang="zh-CN" dirty="0"/>
              <a:t>），对每个行业中的上市公司按年份进行综合排名，其界面如图</a:t>
            </a:r>
            <a:r>
              <a:rPr lang="en-US" altLang="zh-CN" dirty="0"/>
              <a:t>12-45</a:t>
            </a:r>
            <a:r>
              <a:rPr lang="zh-CN" altLang="zh-CN" dirty="0"/>
              <a:t>所示。</a:t>
            </a:r>
            <a:endParaRPr lang="zh-CN" altLang="en-US" dirty="0"/>
          </a:p>
        </p:txBody>
      </p:sp>
      <p:pic>
        <p:nvPicPr>
          <p:cNvPr id="38914" name="图片 98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4085" y="1484784"/>
            <a:ext cx="4104456" cy="3213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4967881" y="4747573"/>
            <a:ext cx="1005403" cy="369332"/>
          </a:xfrm>
          <a:prstGeom prst="rect">
            <a:avLst/>
          </a:prstGeom>
        </p:spPr>
        <p:txBody>
          <a:bodyPr wrap="none">
            <a:spAutoFit/>
          </a:bodyPr>
          <a:lstStyle/>
          <a:p>
            <a:r>
              <a:rPr lang="zh-CN" altLang="zh-CN" dirty="0"/>
              <a:t>图</a:t>
            </a:r>
            <a:r>
              <a:rPr lang="en-US" altLang="zh-CN" dirty="0"/>
              <a:t>12-45</a:t>
            </a:r>
            <a:endParaRPr lang="zh-CN" altLang="en-US" dirty="0"/>
          </a:p>
        </p:txBody>
      </p:sp>
      <p:sp>
        <p:nvSpPr>
          <p:cNvPr id="6" name="矩形 5"/>
          <p:cNvSpPr/>
          <p:nvPr/>
        </p:nvSpPr>
        <p:spPr>
          <a:xfrm>
            <a:off x="1114392" y="5192032"/>
            <a:ext cx="10816637" cy="1477328"/>
          </a:xfrm>
          <a:prstGeom prst="rect">
            <a:avLst/>
          </a:prstGeom>
        </p:spPr>
        <p:txBody>
          <a:bodyPr wrap="square">
            <a:spAutoFit/>
          </a:bodyPr>
          <a:lstStyle/>
          <a:p>
            <a:r>
              <a:rPr lang="zh-CN" altLang="en-US" dirty="0" smtClean="0"/>
              <a:t>      单击</a:t>
            </a:r>
            <a:r>
              <a:rPr lang="zh-CN" altLang="en-US" dirty="0"/>
              <a:t>申银万国行业分类标准下的每一个行业，即可获得该行业所有上市公司某个年份的综合排名情况，默认是</a:t>
            </a:r>
            <a:r>
              <a:rPr lang="en-US" altLang="zh-CN" dirty="0"/>
              <a:t>2016</a:t>
            </a:r>
            <a:r>
              <a:rPr lang="zh-CN" altLang="en-US" dirty="0"/>
              <a:t>年，可以通过下拉框对年份进行选择，并显示对应年份的综合排名结果。上一个案例已经详细介绍了</a:t>
            </a:r>
            <a:r>
              <a:rPr lang="en-US" altLang="zh-CN" dirty="0" err="1"/>
              <a:t>Pycharm</a:t>
            </a:r>
            <a:r>
              <a:rPr lang="zh-CN" altLang="en-US" dirty="0"/>
              <a:t>安装、创建项目文件夹、配置</a:t>
            </a:r>
            <a:r>
              <a:rPr lang="en-US" altLang="zh-CN" dirty="0" err="1"/>
              <a:t>QtDesigner</a:t>
            </a:r>
            <a:r>
              <a:rPr lang="zh-CN" altLang="en-US" dirty="0"/>
              <a:t>和代码生成工具、界面转换为</a:t>
            </a:r>
            <a:r>
              <a:rPr lang="en-US" altLang="zh-CN" dirty="0"/>
              <a:t>PyQt5</a:t>
            </a:r>
            <a:r>
              <a:rPr lang="zh-CN" altLang="en-US" dirty="0"/>
              <a:t>程序代码、配置项目解释器、生成</a:t>
            </a:r>
            <a:r>
              <a:rPr lang="en-US" altLang="zh-CN" dirty="0"/>
              <a:t>EXE</a:t>
            </a:r>
            <a:r>
              <a:rPr lang="zh-CN" altLang="en-US" dirty="0"/>
              <a:t>方法等，这些知识在本节同样适用，故本节不再介绍。本节主要介绍其界面设计、系统功能实现及编译为</a:t>
            </a:r>
            <a:r>
              <a:rPr lang="en-US" altLang="zh-CN" dirty="0"/>
              <a:t>EXE</a:t>
            </a:r>
            <a:r>
              <a:rPr lang="zh-CN" altLang="en-US" dirty="0"/>
              <a:t>相关内容。</a:t>
            </a:r>
          </a:p>
        </p:txBody>
      </p:sp>
    </p:spTree>
    <p:extLst>
      <p:ext uri="{BB962C8B-B14F-4D97-AF65-F5344CB8AC3E}">
        <p14:creationId xmlns:p14="http://schemas.microsoft.com/office/powerpoint/2010/main" val="3722854891"/>
      </p:ext>
    </p:extLst>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5" y="44625"/>
            <a:ext cx="9520144" cy="520700"/>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smtClean="0">
                <a:solidFill>
                  <a:srgbClr val="FFFFFF"/>
                </a:solidFill>
                <a:latin typeface="微软雅黑" panose="020B0503020204020204" pitchFamily="34" charset="-122"/>
                <a:ea typeface="微软雅黑" panose="020B0503020204020204" pitchFamily="34" charset="-122"/>
              </a:rPr>
              <a:t>12.2.1  </a:t>
            </a:r>
            <a:r>
              <a:rPr lang="zh-CN" altLang="en-US" sz="2800" dirty="0" smtClean="0">
                <a:solidFill>
                  <a:srgbClr val="FFFFFF"/>
                </a:solidFill>
                <a:latin typeface="微软雅黑" panose="020B0503020204020204" pitchFamily="34" charset="-122"/>
                <a:ea typeface="微软雅黑" panose="020B0503020204020204" pitchFamily="34" charset="-122"/>
              </a:rPr>
              <a:t>界面</a:t>
            </a:r>
            <a:r>
              <a:rPr lang="zh-CN" altLang="en-US" sz="2800" dirty="0">
                <a:solidFill>
                  <a:srgbClr val="FFFFFF"/>
                </a:solidFill>
                <a:latin typeface="微软雅黑" panose="020B0503020204020204" pitchFamily="34" charset="-122"/>
                <a:ea typeface="微软雅黑" panose="020B0503020204020204" pitchFamily="34" charset="-122"/>
              </a:rPr>
              <a:t>设计</a:t>
            </a:r>
            <a:endParaRPr lang="zh-CN" altLang="en-US" sz="2800" dirty="0">
              <a:solidFill>
                <a:srgbClr val="FFFFFF"/>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rgbClr val="FFFFFF"/>
                </a:solidFill>
              </a:rPr>
              <a:t>Part</a:t>
            </a:r>
            <a:r>
              <a:rPr lang="en-US" altLang="zh-CN" dirty="0">
                <a:solidFill>
                  <a:srgbClr val="FFFFFF"/>
                </a:solidFill>
              </a:rPr>
              <a:t> </a:t>
            </a:r>
            <a:r>
              <a:rPr lang="en-US" altLang="zh-CN" dirty="0" smtClean="0">
                <a:solidFill>
                  <a:srgbClr val="FFFFFF"/>
                </a:solidFill>
              </a:rPr>
              <a:t>12</a:t>
            </a:r>
            <a:endParaRPr lang="zh-CN" altLang="en-US" dirty="0">
              <a:solidFill>
                <a:srgbClr val="FFFFFF"/>
              </a:solidFill>
            </a:endParaRPr>
          </a:p>
        </p:txBody>
      </p:sp>
      <p:sp>
        <p:nvSpPr>
          <p:cNvPr id="4" name="矩形 3"/>
          <p:cNvSpPr/>
          <p:nvPr/>
        </p:nvSpPr>
        <p:spPr>
          <a:xfrm>
            <a:off x="985813" y="777478"/>
            <a:ext cx="10369152" cy="923330"/>
          </a:xfrm>
          <a:prstGeom prst="rect">
            <a:avLst/>
          </a:prstGeom>
        </p:spPr>
        <p:txBody>
          <a:bodyPr wrap="square">
            <a:spAutoFit/>
          </a:bodyPr>
          <a:lstStyle/>
          <a:p>
            <a:r>
              <a:rPr lang="en-US" altLang="zh-CN" dirty="0" smtClean="0"/>
              <a:t>      </a:t>
            </a:r>
            <a:r>
              <a:rPr lang="zh-CN" altLang="zh-CN" dirty="0" smtClean="0"/>
              <a:t>本</a:t>
            </a:r>
            <a:r>
              <a:rPr lang="zh-CN" altLang="zh-CN" dirty="0"/>
              <a:t>案例的界面设计主要包括主窗体、树控件（</a:t>
            </a:r>
            <a:r>
              <a:rPr lang="en-US" altLang="zh-CN" dirty="0" err="1"/>
              <a:t>treeWidget</a:t>
            </a:r>
            <a:r>
              <a:rPr lang="zh-CN" altLang="zh-CN" dirty="0"/>
              <a:t>）、表控件（</a:t>
            </a:r>
            <a:r>
              <a:rPr lang="en-US" altLang="zh-CN" dirty="0" err="1"/>
              <a:t>tableView</a:t>
            </a:r>
            <a:r>
              <a:rPr lang="zh-CN" altLang="zh-CN" dirty="0"/>
              <a:t>）和下拉框控件（</a:t>
            </a:r>
            <a:r>
              <a:rPr lang="en-US" altLang="zh-CN" dirty="0" err="1"/>
              <a:t>comboBox</a:t>
            </a:r>
            <a:r>
              <a:rPr lang="zh-CN" altLang="zh-CN" dirty="0"/>
              <a:t>），创建好主窗体之后从左边的控件选择栏中拖拽到其主窗体中即可，其界面设计如图</a:t>
            </a:r>
            <a:r>
              <a:rPr lang="en-US" altLang="zh-CN" dirty="0"/>
              <a:t>12-46</a:t>
            </a:r>
            <a:r>
              <a:rPr lang="zh-CN" altLang="zh-CN" dirty="0"/>
              <a:t>所示。</a:t>
            </a:r>
            <a:endParaRPr lang="zh-CN" altLang="en-US" dirty="0"/>
          </a:p>
        </p:txBody>
      </p:sp>
      <p:pic>
        <p:nvPicPr>
          <p:cNvPr id="39938" name="图片 98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8627" y="1700808"/>
            <a:ext cx="6264696" cy="4323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5810349" y="6093296"/>
            <a:ext cx="1005403" cy="369332"/>
          </a:xfrm>
          <a:prstGeom prst="rect">
            <a:avLst/>
          </a:prstGeom>
        </p:spPr>
        <p:txBody>
          <a:bodyPr wrap="none">
            <a:spAutoFit/>
          </a:bodyPr>
          <a:lstStyle/>
          <a:p>
            <a:r>
              <a:rPr lang="zh-CN" altLang="zh-CN" dirty="0"/>
              <a:t>图</a:t>
            </a:r>
            <a:r>
              <a:rPr lang="en-US" altLang="zh-CN" dirty="0"/>
              <a:t>12-46</a:t>
            </a:r>
            <a:endParaRPr lang="zh-CN" altLang="en-US" dirty="0"/>
          </a:p>
        </p:txBody>
      </p:sp>
    </p:spTree>
    <p:extLst>
      <p:ext uri="{BB962C8B-B14F-4D97-AF65-F5344CB8AC3E}">
        <p14:creationId xmlns:p14="http://schemas.microsoft.com/office/powerpoint/2010/main" val="3722854891"/>
      </p:ext>
    </p:extLst>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5" y="44625"/>
            <a:ext cx="9520144" cy="520700"/>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rgbClr val="FFFFFF"/>
                </a:solidFill>
                <a:latin typeface="微软雅黑" panose="020B0503020204020204" pitchFamily="34" charset="-122"/>
                <a:ea typeface="微软雅黑" panose="020B0503020204020204" pitchFamily="34" charset="-122"/>
              </a:rPr>
              <a:t>12.2.1  </a:t>
            </a:r>
            <a:r>
              <a:rPr lang="zh-CN" altLang="en-US" sz="2800" dirty="0">
                <a:solidFill>
                  <a:srgbClr val="FFFFFF"/>
                </a:solidFill>
                <a:latin typeface="微软雅黑" panose="020B0503020204020204" pitchFamily="34" charset="-122"/>
                <a:ea typeface="微软雅黑" panose="020B0503020204020204" pitchFamily="34" charset="-122"/>
              </a:rPr>
              <a:t>界面设计</a:t>
            </a:r>
            <a:endParaRPr lang="zh-CN" altLang="en-US" sz="2800" dirty="0">
              <a:solidFill>
                <a:srgbClr val="FFFFFF"/>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rgbClr val="FFFFFF"/>
                </a:solidFill>
              </a:rPr>
              <a:t>Part</a:t>
            </a:r>
            <a:r>
              <a:rPr lang="en-US" altLang="zh-CN" dirty="0">
                <a:solidFill>
                  <a:srgbClr val="FFFFFF"/>
                </a:solidFill>
              </a:rPr>
              <a:t> </a:t>
            </a:r>
            <a:r>
              <a:rPr lang="en-US" altLang="zh-CN" dirty="0" smtClean="0">
                <a:solidFill>
                  <a:srgbClr val="FFFFFF"/>
                </a:solidFill>
              </a:rPr>
              <a:t>12</a:t>
            </a:r>
            <a:endParaRPr lang="zh-CN" altLang="en-US" dirty="0">
              <a:solidFill>
                <a:srgbClr val="FFFFFF"/>
              </a:solidFill>
            </a:endParaRPr>
          </a:p>
        </p:txBody>
      </p:sp>
      <p:sp>
        <p:nvSpPr>
          <p:cNvPr id="4" name="矩形 3"/>
          <p:cNvSpPr/>
          <p:nvPr/>
        </p:nvSpPr>
        <p:spPr>
          <a:xfrm>
            <a:off x="913805" y="749603"/>
            <a:ext cx="10729192" cy="1754326"/>
          </a:xfrm>
          <a:prstGeom prst="rect">
            <a:avLst/>
          </a:prstGeom>
        </p:spPr>
        <p:txBody>
          <a:bodyPr wrap="square">
            <a:spAutoFit/>
          </a:bodyPr>
          <a:lstStyle/>
          <a:p>
            <a:r>
              <a:rPr lang="en-US" altLang="zh-CN" dirty="0" smtClean="0"/>
              <a:t>       </a:t>
            </a:r>
            <a:r>
              <a:rPr lang="zh-CN" altLang="zh-CN" dirty="0" smtClean="0"/>
              <a:t>创建</a:t>
            </a:r>
            <a:r>
              <a:rPr lang="zh-CN" altLang="zh-CN" dirty="0"/>
              <a:t>好界面的</a:t>
            </a:r>
            <a:r>
              <a:rPr lang="en-US" altLang="zh-CN" dirty="0" err="1"/>
              <a:t>ui</a:t>
            </a:r>
            <a:r>
              <a:rPr lang="zh-CN" altLang="zh-CN" dirty="0"/>
              <a:t>文件，并生成</a:t>
            </a:r>
            <a:r>
              <a:rPr lang="en-US" altLang="zh-CN" dirty="0"/>
              <a:t>PyQt5</a:t>
            </a:r>
            <a:r>
              <a:rPr lang="zh-CN" altLang="zh-CN" dirty="0"/>
              <a:t>代码之后，其项目文件夹如图</a:t>
            </a:r>
            <a:r>
              <a:rPr lang="en-US" altLang="zh-CN" dirty="0"/>
              <a:t>12-47</a:t>
            </a:r>
            <a:r>
              <a:rPr lang="zh-CN" altLang="zh-CN" dirty="0"/>
              <a:t>所示。其中本案例的数据包括银万国行业分类标准表（</a:t>
            </a:r>
            <a:r>
              <a:rPr lang="en-US" altLang="zh-CN" dirty="0"/>
              <a:t>sw.xlsx</a:t>
            </a:r>
            <a:r>
              <a:rPr lang="zh-CN" altLang="zh-CN" dirty="0"/>
              <a:t>），该表可以从申银万国官网上下载。除此之外，还有股票代码基本信息表（</a:t>
            </a:r>
            <a:r>
              <a:rPr lang="en-US" altLang="zh-CN" dirty="0"/>
              <a:t>stkcode.xlsx</a:t>
            </a:r>
            <a:r>
              <a:rPr lang="zh-CN" altLang="zh-CN" dirty="0"/>
              <a:t>）、</a:t>
            </a:r>
            <a:r>
              <a:rPr lang="en-US" altLang="zh-CN" dirty="0"/>
              <a:t>2016~2018</a:t>
            </a:r>
            <a:r>
              <a:rPr lang="zh-CN" altLang="zh-CN" dirty="0"/>
              <a:t>年的上市公司总体规模与投资效率指标（</a:t>
            </a:r>
            <a:r>
              <a:rPr lang="en-US" altLang="zh-CN" dirty="0"/>
              <a:t>Data2016.xlsx~Data2018.xlsx</a:t>
            </a:r>
            <a:r>
              <a:rPr lang="zh-CN" altLang="zh-CN" dirty="0"/>
              <a:t>）</a:t>
            </a:r>
            <a:r>
              <a:rPr lang="en-US" altLang="zh-CN" dirty="0"/>
              <a:t>,</a:t>
            </a:r>
            <a:r>
              <a:rPr lang="zh-CN" altLang="zh-CN" dirty="0"/>
              <a:t>这些数据通过</a:t>
            </a:r>
            <a:r>
              <a:rPr lang="en-US" altLang="zh-CN" dirty="0" err="1"/>
              <a:t>Tushare</a:t>
            </a:r>
            <a:r>
              <a:rPr lang="zh-CN" altLang="zh-CN" dirty="0"/>
              <a:t>金融大数据社区提供的</a:t>
            </a:r>
            <a:r>
              <a:rPr lang="en-US" altLang="zh-CN" dirty="0"/>
              <a:t>API</a:t>
            </a:r>
            <a:r>
              <a:rPr lang="zh-CN" altLang="zh-CN" dirty="0"/>
              <a:t>获取。同时，还有一个额外的</a:t>
            </a:r>
            <a:r>
              <a:rPr lang="en-US" altLang="zh-CN" dirty="0"/>
              <a:t>.</a:t>
            </a:r>
            <a:r>
              <a:rPr lang="en-US" altLang="zh-CN" dirty="0" err="1"/>
              <a:t>py</a:t>
            </a:r>
            <a:r>
              <a:rPr lang="zh-CN" altLang="zh-CN" dirty="0"/>
              <a:t>文件，就是第</a:t>
            </a:r>
            <a:r>
              <a:rPr lang="en-US" altLang="zh-CN" dirty="0"/>
              <a:t>7</a:t>
            </a:r>
            <a:r>
              <a:rPr lang="zh-CN" altLang="zh-CN" dirty="0"/>
              <a:t>章中基于总体规模与投资效率指标的上市公司综合评价方法函数（</a:t>
            </a:r>
            <a:r>
              <a:rPr lang="en-US" altLang="zh-CN" dirty="0"/>
              <a:t>fun.py</a:t>
            </a:r>
            <a:r>
              <a:rPr lang="zh-CN" altLang="zh-CN" dirty="0"/>
              <a:t>），返回综合排名结果，包括代码形式和股票简称形式，与第</a:t>
            </a:r>
            <a:r>
              <a:rPr lang="en-US" altLang="zh-CN" dirty="0"/>
              <a:t>7</a:t>
            </a:r>
            <a:r>
              <a:rPr lang="zh-CN" altLang="zh-CN" dirty="0"/>
              <a:t>章一致。</a:t>
            </a:r>
            <a:endParaRPr lang="zh-CN" altLang="en-US" dirty="0"/>
          </a:p>
        </p:txBody>
      </p:sp>
      <p:pic>
        <p:nvPicPr>
          <p:cNvPr id="40962" name="图片 98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0029" y="2485790"/>
            <a:ext cx="4824536" cy="3464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5092978" y="6011996"/>
            <a:ext cx="1005403" cy="369332"/>
          </a:xfrm>
          <a:prstGeom prst="rect">
            <a:avLst/>
          </a:prstGeom>
        </p:spPr>
        <p:txBody>
          <a:bodyPr wrap="none">
            <a:spAutoFit/>
          </a:bodyPr>
          <a:lstStyle/>
          <a:p>
            <a:r>
              <a:rPr lang="zh-CN" altLang="zh-CN" dirty="0"/>
              <a:t>图</a:t>
            </a:r>
            <a:r>
              <a:rPr lang="en-US" altLang="zh-CN" dirty="0"/>
              <a:t>12-47</a:t>
            </a:r>
            <a:endParaRPr lang="zh-CN" altLang="en-US" dirty="0"/>
          </a:p>
        </p:txBody>
      </p:sp>
    </p:spTree>
    <p:extLst>
      <p:ext uri="{BB962C8B-B14F-4D97-AF65-F5344CB8AC3E}">
        <p14:creationId xmlns:p14="http://schemas.microsoft.com/office/powerpoint/2010/main" val="3722854891"/>
      </p:ext>
    </p:extLst>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5" y="44625"/>
            <a:ext cx="9520144" cy="520700"/>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smtClean="0">
                <a:solidFill>
                  <a:srgbClr val="FFFFFF"/>
                </a:solidFill>
                <a:latin typeface="微软雅黑" panose="020B0503020204020204" pitchFamily="34" charset="-122"/>
                <a:ea typeface="微软雅黑" panose="020B0503020204020204" pitchFamily="34" charset="-122"/>
              </a:rPr>
              <a:t>12.2.2  </a:t>
            </a:r>
            <a:r>
              <a:rPr lang="zh-CN" altLang="en-US" sz="2800" dirty="0" smtClean="0">
                <a:solidFill>
                  <a:srgbClr val="FFFFFF"/>
                </a:solidFill>
                <a:latin typeface="微软雅黑" panose="020B0503020204020204" pitchFamily="34" charset="-122"/>
                <a:ea typeface="微软雅黑" panose="020B0503020204020204" pitchFamily="34" charset="-122"/>
              </a:rPr>
              <a:t>系统功能</a:t>
            </a:r>
            <a:r>
              <a:rPr lang="zh-CN" altLang="en-US" sz="2800" dirty="0">
                <a:solidFill>
                  <a:srgbClr val="FFFFFF"/>
                </a:solidFill>
                <a:latin typeface="微软雅黑" panose="020B0503020204020204" pitchFamily="34" charset="-122"/>
                <a:ea typeface="微软雅黑" panose="020B0503020204020204" pitchFamily="34" charset="-122"/>
              </a:rPr>
              <a:t>实现</a:t>
            </a:r>
          </a:p>
        </p:txBody>
      </p:sp>
      <p:sp>
        <p:nvSpPr>
          <p:cNvPr id="56" name="TextBox 55"/>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rgbClr val="FFFFFF"/>
                </a:solidFill>
              </a:rPr>
              <a:t>Part</a:t>
            </a:r>
            <a:r>
              <a:rPr lang="en-US" altLang="zh-CN" dirty="0">
                <a:solidFill>
                  <a:srgbClr val="FFFFFF"/>
                </a:solidFill>
              </a:rPr>
              <a:t> </a:t>
            </a:r>
            <a:r>
              <a:rPr lang="en-US" altLang="zh-CN" dirty="0" smtClean="0">
                <a:solidFill>
                  <a:srgbClr val="FFFFFF"/>
                </a:solidFill>
              </a:rPr>
              <a:t>12</a:t>
            </a:r>
            <a:endParaRPr lang="zh-CN" altLang="en-US" dirty="0">
              <a:solidFill>
                <a:srgbClr val="FFFFFF"/>
              </a:solidFill>
            </a:endParaRPr>
          </a:p>
        </p:txBody>
      </p:sp>
      <p:sp>
        <p:nvSpPr>
          <p:cNvPr id="2" name="矩形 1"/>
          <p:cNvSpPr/>
          <p:nvPr/>
        </p:nvSpPr>
        <p:spPr>
          <a:xfrm>
            <a:off x="913805" y="705470"/>
            <a:ext cx="10513168" cy="923330"/>
          </a:xfrm>
          <a:prstGeom prst="rect">
            <a:avLst/>
          </a:prstGeom>
        </p:spPr>
        <p:txBody>
          <a:bodyPr wrap="square">
            <a:spAutoFit/>
          </a:bodyPr>
          <a:lstStyle/>
          <a:p>
            <a:r>
              <a:rPr lang="en-US" altLang="zh-CN" dirty="0" smtClean="0"/>
              <a:t>       </a:t>
            </a:r>
            <a:r>
              <a:rPr lang="zh-CN" altLang="zh-CN" dirty="0" smtClean="0"/>
              <a:t>本</a:t>
            </a:r>
            <a:r>
              <a:rPr lang="zh-CN" altLang="zh-CN" dirty="0"/>
              <a:t>系统实现的功能包括初始化树结构内容和下拉框内容，在类初始化函数中对其修改即可实现。除此外之外还包括树单击事件回调函数、下拉框值选中回调函数和下拉框值改变回调函数实现。下面详细进行介绍。</a:t>
            </a:r>
            <a:endParaRPr lang="zh-CN" altLang="en-US" dirty="0"/>
          </a:p>
        </p:txBody>
      </p:sp>
      <p:sp>
        <p:nvSpPr>
          <p:cNvPr id="4" name="矩形 3"/>
          <p:cNvSpPr/>
          <p:nvPr/>
        </p:nvSpPr>
        <p:spPr>
          <a:xfrm>
            <a:off x="1489869" y="1628800"/>
            <a:ext cx="4990469" cy="461665"/>
          </a:xfrm>
          <a:prstGeom prst="rect">
            <a:avLst/>
          </a:prstGeom>
        </p:spPr>
        <p:txBody>
          <a:bodyPr wrap="none">
            <a:spAutoFit/>
          </a:bodyPr>
          <a:lstStyle/>
          <a:p>
            <a:r>
              <a:rPr lang="en-US" altLang="zh-CN" sz="2400" dirty="0" smtClean="0"/>
              <a:t>12.2.2.1</a:t>
            </a:r>
            <a:r>
              <a:rPr lang="zh-CN" altLang="en-US" sz="2400" dirty="0" smtClean="0"/>
              <a:t>初始化</a:t>
            </a:r>
            <a:r>
              <a:rPr lang="zh-CN" altLang="en-US" sz="2400" dirty="0"/>
              <a:t>树结构和下拉框内容</a:t>
            </a:r>
          </a:p>
        </p:txBody>
      </p:sp>
      <p:sp>
        <p:nvSpPr>
          <p:cNvPr id="5" name="矩形 4"/>
          <p:cNvSpPr/>
          <p:nvPr/>
        </p:nvSpPr>
        <p:spPr>
          <a:xfrm>
            <a:off x="1114741" y="2217053"/>
            <a:ext cx="10312232" cy="4524315"/>
          </a:xfrm>
          <a:prstGeom prst="rect">
            <a:avLst/>
          </a:prstGeom>
        </p:spPr>
        <p:txBody>
          <a:bodyPr wrap="square">
            <a:spAutoFit/>
          </a:bodyPr>
          <a:lstStyle/>
          <a:p>
            <a:r>
              <a:rPr lang="en-US" altLang="zh-CN" dirty="0" smtClean="0"/>
              <a:t>       </a:t>
            </a:r>
            <a:r>
              <a:rPr lang="zh-CN" altLang="zh-CN" dirty="0" smtClean="0"/>
              <a:t>对</a:t>
            </a:r>
            <a:r>
              <a:rPr lang="zh-CN" altLang="zh-CN" dirty="0"/>
              <a:t>树结构初始化内容，可以通过读取申银万国行业分类标准表中的数据，获得所有行业的分类，用一个列表来存放；以“申银万国行业分类”命名为根节点，通过一个循环把所有行业分类名称依次添加到根节点下面。可以在初始化函数中添加示例代码如下</a:t>
            </a:r>
            <a:r>
              <a:rPr lang="zh-CN" altLang="zh-CN" dirty="0" smtClean="0"/>
              <a:t>：</a:t>
            </a:r>
            <a:r>
              <a:rPr lang="en-US" altLang="zh-CN" dirty="0"/>
              <a:t> </a:t>
            </a:r>
            <a:r>
              <a:rPr lang="en-US" altLang="zh-CN" dirty="0" err="1"/>
              <a:t>dsw</a:t>
            </a:r>
            <a:r>
              <a:rPr lang="en-US" altLang="zh-CN" dirty="0"/>
              <a:t>=</a:t>
            </a:r>
            <a:r>
              <a:rPr lang="en-US" altLang="zh-CN" dirty="0" err="1"/>
              <a:t>pd.read_excel</a:t>
            </a:r>
            <a:r>
              <a:rPr lang="en-US" altLang="zh-CN" dirty="0"/>
              <a:t>('sw.xlsx')</a:t>
            </a:r>
            <a:endParaRPr lang="zh-CN" altLang="zh-CN" dirty="0"/>
          </a:p>
          <a:p>
            <a:r>
              <a:rPr lang="en-US" altLang="zh-CN" dirty="0"/>
              <a:t> </a:t>
            </a:r>
            <a:r>
              <a:rPr lang="en-US" altLang="zh-CN" dirty="0" err="1"/>
              <a:t>ind</a:t>
            </a:r>
            <a:r>
              <a:rPr lang="en-US" altLang="zh-CN" dirty="0"/>
              <a:t>=</a:t>
            </a:r>
            <a:r>
              <a:rPr lang="en-US" altLang="zh-CN" dirty="0" err="1"/>
              <a:t>sw.iloc</a:t>
            </a:r>
            <a:r>
              <a:rPr lang="en-US" altLang="zh-CN" dirty="0"/>
              <a:t>[:,0].</a:t>
            </a:r>
            <a:r>
              <a:rPr lang="en-US" altLang="zh-CN" dirty="0" err="1"/>
              <a:t>value_counts</a:t>
            </a:r>
            <a:r>
              <a:rPr lang="en-US" altLang="zh-CN" dirty="0"/>
              <a:t>()</a:t>
            </a:r>
            <a:endParaRPr lang="zh-CN" altLang="zh-CN" dirty="0"/>
          </a:p>
          <a:p>
            <a:r>
              <a:rPr lang="en-US" altLang="zh-CN" dirty="0"/>
              <a:t> </a:t>
            </a:r>
            <a:r>
              <a:rPr lang="en-US" altLang="zh-CN" dirty="0" err="1"/>
              <a:t>indname</a:t>
            </a:r>
            <a:r>
              <a:rPr lang="en-US" altLang="zh-CN" dirty="0"/>
              <a:t>=list(</a:t>
            </a:r>
            <a:r>
              <a:rPr lang="en-US" altLang="zh-CN" dirty="0" err="1"/>
              <a:t>ind.index</a:t>
            </a:r>
            <a:r>
              <a:rPr lang="en-US" altLang="zh-CN" dirty="0"/>
              <a:t>)#</a:t>
            </a:r>
            <a:r>
              <a:rPr lang="zh-CN" altLang="zh-CN" dirty="0"/>
              <a:t>所有行业分类名称</a:t>
            </a:r>
          </a:p>
          <a:p>
            <a:r>
              <a:rPr lang="en-US" altLang="zh-CN" dirty="0"/>
              <a:t> root = </a:t>
            </a:r>
            <a:r>
              <a:rPr lang="en-US" altLang="zh-CN" dirty="0" err="1"/>
              <a:t>QTreeWidgetItem</a:t>
            </a:r>
            <a:r>
              <a:rPr lang="en-US" altLang="zh-CN" dirty="0"/>
              <a:t>(</a:t>
            </a:r>
            <a:r>
              <a:rPr lang="en-US" altLang="zh-CN" dirty="0" err="1"/>
              <a:t>self.treeWidget</a:t>
            </a:r>
            <a:r>
              <a:rPr lang="en-US" altLang="zh-CN" dirty="0"/>
              <a:t>)</a:t>
            </a:r>
            <a:endParaRPr lang="zh-CN" altLang="zh-CN" dirty="0"/>
          </a:p>
          <a:p>
            <a:r>
              <a:rPr lang="en-US" altLang="zh-CN" dirty="0"/>
              <a:t> </a:t>
            </a:r>
            <a:r>
              <a:rPr lang="en-US" altLang="zh-CN" dirty="0" err="1"/>
              <a:t>root.setText</a:t>
            </a:r>
            <a:r>
              <a:rPr lang="en-US" altLang="zh-CN" dirty="0"/>
              <a:t>(0, '</a:t>
            </a:r>
            <a:r>
              <a:rPr lang="zh-CN" altLang="zh-CN" dirty="0"/>
              <a:t>申银万国行业分类</a:t>
            </a:r>
            <a:r>
              <a:rPr lang="en-US" altLang="zh-CN" dirty="0"/>
              <a:t>')</a:t>
            </a:r>
            <a:endParaRPr lang="zh-CN" altLang="zh-CN" dirty="0"/>
          </a:p>
          <a:p>
            <a:r>
              <a:rPr lang="en-US" altLang="zh-CN" dirty="0"/>
              <a:t> </a:t>
            </a:r>
            <a:r>
              <a:rPr lang="en-US" altLang="zh-CN" dirty="0" err="1"/>
              <a:t>root.setText</a:t>
            </a:r>
            <a:r>
              <a:rPr lang="en-US" altLang="zh-CN" dirty="0"/>
              <a:t>(1, '0')</a:t>
            </a:r>
            <a:endParaRPr lang="zh-CN" altLang="zh-CN" dirty="0"/>
          </a:p>
          <a:p>
            <a:r>
              <a:rPr lang="en-US" altLang="zh-CN" dirty="0"/>
              <a:t> for </a:t>
            </a:r>
            <a:r>
              <a:rPr lang="en-US" altLang="zh-CN" dirty="0" err="1"/>
              <a:t>i</a:t>
            </a:r>
            <a:r>
              <a:rPr lang="en-US" altLang="zh-CN" dirty="0"/>
              <a:t> in range(</a:t>
            </a:r>
            <a:r>
              <a:rPr lang="en-US" altLang="zh-CN" dirty="0" err="1"/>
              <a:t>len</a:t>
            </a:r>
            <a:r>
              <a:rPr lang="en-US" altLang="zh-CN" dirty="0"/>
              <a:t>(</a:t>
            </a:r>
            <a:r>
              <a:rPr lang="en-US" altLang="zh-CN" dirty="0" err="1"/>
              <a:t>indname</a:t>
            </a:r>
            <a:r>
              <a:rPr lang="en-US" altLang="zh-CN" dirty="0"/>
              <a:t>)):</a:t>
            </a:r>
            <a:endParaRPr lang="zh-CN" altLang="zh-CN" dirty="0"/>
          </a:p>
          <a:p>
            <a:r>
              <a:rPr lang="en-US" altLang="zh-CN" dirty="0"/>
              <a:t>      child = </a:t>
            </a:r>
            <a:r>
              <a:rPr lang="en-US" altLang="zh-CN" dirty="0" err="1"/>
              <a:t>QTreeWidgetItem</a:t>
            </a:r>
            <a:r>
              <a:rPr lang="en-US" altLang="zh-CN" dirty="0"/>
              <a:t>(root)</a:t>
            </a:r>
            <a:endParaRPr lang="zh-CN" altLang="zh-CN" dirty="0"/>
          </a:p>
          <a:p>
            <a:r>
              <a:rPr lang="en-US" altLang="zh-CN" dirty="0"/>
              <a:t>      </a:t>
            </a:r>
            <a:r>
              <a:rPr lang="en-US" altLang="zh-CN" dirty="0" err="1"/>
              <a:t>child.setText</a:t>
            </a:r>
            <a:r>
              <a:rPr lang="en-US" altLang="zh-CN" dirty="0"/>
              <a:t>(0, </a:t>
            </a:r>
            <a:r>
              <a:rPr lang="en-US" altLang="zh-CN" dirty="0" err="1"/>
              <a:t>indname</a:t>
            </a:r>
            <a:r>
              <a:rPr lang="en-US" altLang="zh-CN" dirty="0"/>
              <a:t>[</a:t>
            </a:r>
            <a:r>
              <a:rPr lang="en-US" altLang="zh-CN" dirty="0" err="1"/>
              <a:t>i</a:t>
            </a:r>
            <a:r>
              <a:rPr lang="en-US" altLang="zh-CN" dirty="0"/>
              <a:t>])</a:t>
            </a:r>
            <a:endParaRPr lang="zh-CN" altLang="zh-CN" dirty="0"/>
          </a:p>
          <a:p>
            <a:r>
              <a:rPr lang="en-US" altLang="zh-CN" dirty="0"/>
              <a:t>      </a:t>
            </a:r>
            <a:r>
              <a:rPr lang="en-US" altLang="zh-CN" dirty="0" err="1"/>
              <a:t>child.setText</a:t>
            </a:r>
            <a:r>
              <a:rPr lang="en-US" altLang="zh-CN" dirty="0"/>
              <a:t>(1, </a:t>
            </a:r>
            <a:r>
              <a:rPr lang="en-US" altLang="zh-CN" dirty="0" err="1"/>
              <a:t>str</a:t>
            </a:r>
            <a:r>
              <a:rPr lang="en-US" altLang="zh-CN" dirty="0"/>
              <a:t>(</a:t>
            </a:r>
            <a:r>
              <a:rPr lang="en-US" altLang="zh-CN" dirty="0" err="1"/>
              <a:t>i</a:t>
            </a:r>
            <a:r>
              <a:rPr lang="en-US" altLang="zh-CN" dirty="0"/>
              <a:t>))</a:t>
            </a:r>
            <a:endParaRPr lang="zh-CN" altLang="zh-CN" dirty="0"/>
          </a:p>
          <a:p>
            <a:r>
              <a:rPr lang="zh-CN" altLang="zh-CN" dirty="0"/>
              <a:t>对于下来框内容的初始化，即添加</a:t>
            </a:r>
            <a:r>
              <a:rPr lang="en-US" altLang="zh-CN" dirty="0"/>
              <a:t>2016</a:t>
            </a:r>
            <a:r>
              <a:rPr lang="zh-CN" altLang="zh-CN" dirty="0"/>
              <a:t>、</a:t>
            </a:r>
            <a:r>
              <a:rPr lang="en-US" altLang="zh-CN" dirty="0"/>
              <a:t>2017</a:t>
            </a:r>
            <a:r>
              <a:rPr lang="zh-CN" altLang="zh-CN" dirty="0"/>
              <a:t>、</a:t>
            </a:r>
            <a:r>
              <a:rPr lang="en-US" altLang="zh-CN" dirty="0"/>
              <a:t>2018</a:t>
            </a:r>
            <a:r>
              <a:rPr lang="zh-CN" altLang="zh-CN" dirty="0"/>
              <a:t>三个年份作为初始化内容，可以通过以下命令实现。</a:t>
            </a:r>
          </a:p>
          <a:p>
            <a:r>
              <a:rPr lang="en-US" altLang="zh-CN" dirty="0" err="1"/>
              <a:t>self.comboBox.addItems</a:t>
            </a:r>
            <a:r>
              <a:rPr lang="en-US" altLang="zh-CN" dirty="0"/>
              <a:t>(['2016', '2017','2018'])</a:t>
            </a:r>
            <a:endParaRPr lang="zh-CN" altLang="zh-CN" dirty="0"/>
          </a:p>
          <a:p>
            <a:endParaRPr lang="zh-CN" altLang="zh-CN" dirty="0"/>
          </a:p>
        </p:txBody>
      </p:sp>
    </p:spTree>
    <p:extLst>
      <p:ext uri="{BB962C8B-B14F-4D97-AF65-F5344CB8AC3E}">
        <p14:creationId xmlns:p14="http://schemas.microsoft.com/office/powerpoint/2010/main" val="1492058191"/>
      </p:ext>
    </p:extLst>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4" y="44625"/>
            <a:ext cx="8531529" cy="523214"/>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smtClean="0">
                <a:solidFill>
                  <a:schemeClr val="accent2"/>
                </a:solidFill>
                <a:latin typeface="微软雅黑" panose="020B0503020204020204" pitchFamily="34" charset="-122"/>
                <a:ea typeface="微软雅黑" panose="020B0503020204020204" pitchFamily="34" charset="-122"/>
              </a:rPr>
              <a:t>1</a:t>
            </a:r>
            <a:r>
              <a:rPr lang="en-US" altLang="zh-CN" sz="2800" dirty="0" smtClean="0">
                <a:solidFill>
                  <a:schemeClr val="accent2"/>
                </a:solidFill>
                <a:latin typeface="微软雅黑" panose="020B0503020204020204" pitchFamily="34" charset="-122"/>
                <a:ea typeface="微软雅黑" panose="020B0503020204020204" pitchFamily="34" charset="-122"/>
              </a:rPr>
              <a:t>2.1.1 </a:t>
            </a:r>
            <a:r>
              <a:rPr lang="en-US" altLang="zh-CN" sz="2800" dirty="0" err="1" smtClean="0">
                <a:solidFill>
                  <a:schemeClr val="accent2"/>
                </a:solidFill>
                <a:latin typeface="微软雅黑" panose="020B0503020204020204" pitchFamily="34" charset="-122"/>
                <a:ea typeface="微软雅黑" panose="020B0503020204020204" pitchFamily="34" charset="-122"/>
              </a:rPr>
              <a:t>Pycharm</a:t>
            </a:r>
            <a:r>
              <a:rPr lang="zh-CN" altLang="en-US" sz="2800" dirty="0" smtClean="0">
                <a:solidFill>
                  <a:schemeClr val="accent2"/>
                </a:solidFill>
                <a:latin typeface="微软雅黑" panose="020B0503020204020204" pitchFamily="34" charset="-122"/>
                <a:ea typeface="微软雅黑" panose="020B0503020204020204" pitchFamily="34" charset="-122"/>
              </a:rPr>
              <a:t>的安装</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chemeClr val="accent2"/>
                </a:solidFill>
              </a:rPr>
              <a:t>Part</a:t>
            </a:r>
            <a:r>
              <a:rPr lang="en-US" altLang="zh-CN" dirty="0">
                <a:solidFill>
                  <a:schemeClr val="accent2"/>
                </a:solidFill>
              </a:rPr>
              <a:t> </a:t>
            </a:r>
            <a:r>
              <a:rPr lang="en-US" altLang="zh-CN" dirty="0" smtClean="0">
                <a:solidFill>
                  <a:schemeClr val="accent2"/>
                </a:solidFill>
              </a:rPr>
              <a:t>12</a:t>
            </a:r>
            <a:endParaRPr lang="zh-CN" altLang="en-US" dirty="0">
              <a:solidFill>
                <a:schemeClr val="accent2"/>
              </a:solidFill>
            </a:endParaRPr>
          </a:p>
        </p:txBody>
      </p:sp>
      <p:sp>
        <p:nvSpPr>
          <p:cNvPr id="2" name="矩形 1"/>
          <p:cNvSpPr/>
          <p:nvPr/>
        </p:nvSpPr>
        <p:spPr>
          <a:xfrm>
            <a:off x="913805" y="671136"/>
            <a:ext cx="10297144" cy="646331"/>
          </a:xfrm>
          <a:prstGeom prst="rect">
            <a:avLst/>
          </a:prstGeom>
        </p:spPr>
        <p:txBody>
          <a:bodyPr wrap="square">
            <a:spAutoFit/>
          </a:bodyPr>
          <a:lstStyle/>
          <a:p>
            <a:r>
              <a:rPr lang="en-US" altLang="zh-CN" dirty="0" smtClean="0"/>
              <a:t>       </a:t>
            </a:r>
            <a:r>
              <a:rPr lang="zh-CN" altLang="zh-CN" dirty="0" smtClean="0"/>
              <a:t>单击</a:t>
            </a:r>
            <a:r>
              <a:rPr lang="zh-CN" altLang="zh-CN" dirty="0"/>
              <a:t>“</a:t>
            </a:r>
            <a:r>
              <a:rPr lang="en-US" altLang="zh-CN" dirty="0"/>
              <a:t>next</a:t>
            </a:r>
            <a:r>
              <a:rPr lang="zh-CN" altLang="zh-CN" dirty="0"/>
              <a:t>”按钮，进入下一步安装向导，选择默认安装路径、默认启动文件夹（</a:t>
            </a:r>
            <a:r>
              <a:rPr lang="en-US" altLang="zh-CN" dirty="0" err="1"/>
              <a:t>JetBrains</a:t>
            </a:r>
            <a:r>
              <a:rPr lang="zh-CN" altLang="zh-CN" dirty="0"/>
              <a:t>）并单击“</a:t>
            </a:r>
            <a:r>
              <a:rPr lang="en-US" altLang="zh-CN" dirty="0"/>
              <a:t>install</a:t>
            </a:r>
            <a:r>
              <a:rPr lang="zh-CN" altLang="zh-CN" dirty="0"/>
              <a:t>”按钮，进入安装进度界面，等待安装结束即可，安装结束界面如图</a:t>
            </a:r>
            <a:r>
              <a:rPr lang="en-US" altLang="zh-CN" dirty="0"/>
              <a:t>12-5</a:t>
            </a:r>
            <a:r>
              <a:rPr lang="zh-CN" altLang="zh-CN" dirty="0"/>
              <a:t>所示。</a:t>
            </a:r>
          </a:p>
        </p:txBody>
      </p:sp>
      <p:pic>
        <p:nvPicPr>
          <p:cNvPr id="4098" name="图片 94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9869" y="1412776"/>
            <a:ext cx="5472608" cy="4480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3925074" y="5939988"/>
            <a:ext cx="877163" cy="369332"/>
          </a:xfrm>
          <a:prstGeom prst="rect">
            <a:avLst/>
          </a:prstGeom>
        </p:spPr>
        <p:txBody>
          <a:bodyPr wrap="none">
            <a:spAutoFit/>
          </a:bodyPr>
          <a:lstStyle/>
          <a:p>
            <a:r>
              <a:rPr lang="zh-CN" altLang="zh-CN" dirty="0"/>
              <a:t>图</a:t>
            </a:r>
            <a:r>
              <a:rPr lang="en-US" altLang="zh-CN" dirty="0"/>
              <a:t>12-5</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5" y="44625"/>
            <a:ext cx="9520144" cy="520700"/>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smtClean="0">
                <a:solidFill>
                  <a:srgbClr val="FFFFFF"/>
                </a:solidFill>
                <a:latin typeface="微软雅黑" panose="020B0503020204020204" pitchFamily="34" charset="-122"/>
                <a:ea typeface="微软雅黑" panose="020B0503020204020204" pitchFamily="34" charset="-122"/>
              </a:rPr>
              <a:t>12.2.2.2  </a:t>
            </a:r>
            <a:r>
              <a:rPr lang="zh-CN" altLang="en-US" sz="2800" dirty="0" smtClean="0">
                <a:solidFill>
                  <a:srgbClr val="FFFFFF"/>
                </a:solidFill>
                <a:latin typeface="微软雅黑" panose="020B0503020204020204" pitchFamily="34" charset="-122"/>
                <a:ea typeface="微软雅黑" panose="020B0503020204020204" pitchFamily="34" charset="-122"/>
              </a:rPr>
              <a:t>树</a:t>
            </a:r>
            <a:r>
              <a:rPr lang="zh-CN" altLang="en-US" sz="2800" dirty="0">
                <a:solidFill>
                  <a:srgbClr val="FFFFFF"/>
                </a:solidFill>
                <a:latin typeface="微软雅黑" panose="020B0503020204020204" pitchFamily="34" charset="-122"/>
                <a:ea typeface="微软雅黑" panose="020B0503020204020204" pitchFamily="34" charset="-122"/>
              </a:rPr>
              <a:t>单击回调函数实现</a:t>
            </a:r>
          </a:p>
        </p:txBody>
      </p:sp>
      <p:sp>
        <p:nvSpPr>
          <p:cNvPr id="56" name="TextBox 55"/>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rgbClr val="FFFFFF"/>
                </a:solidFill>
              </a:rPr>
              <a:t>Part</a:t>
            </a:r>
            <a:r>
              <a:rPr lang="en-US" altLang="zh-CN" dirty="0">
                <a:solidFill>
                  <a:srgbClr val="FFFFFF"/>
                </a:solidFill>
              </a:rPr>
              <a:t> </a:t>
            </a:r>
            <a:r>
              <a:rPr lang="en-US" altLang="zh-CN" dirty="0" smtClean="0">
                <a:solidFill>
                  <a:srgbClr val="FFFFFF"/>
                </a:solidFill>
              </a:rPr>
              <a:t>12</a:t>
            </a:r>
            <a:endParaRPr lang="zh-CN" altLang="en-US" dirty="0">
              <a:solidFill>
                <a:srgbClr val="FFFFFF"/>
              </a:solidFill>
            </a:endParaRPr>
          </a:p>
        </p:txBody>
      </p:sp>
      <p:sp>
        <p:nvSpPr>
          <p:cNvPr id="2" name="矩形 1"/>
          <p:cNvSpPr/>
          <p:nvPr/>
        </p:nvSpPr>
        <p:spPr>
          <a:xfrm>
            <a:off x="913805" y="727536"/>
            <a:ext cx="10657184" cy="1477328"/>
          </a:xfrm>
          <a:prstGeom prst="rect">
            <a:avLst/>
          </a:prstGeom>
        </p:spPr>
        <p:txBody>
          <a:bodyPr wrap="square">
            <a:spAutoFit/>
          </a:bodyPr>
          <a:lstStyle/>
          <a:p>
            <a:r>
              <a:rPr lang="en-US" altLang="zh-CN" dirty="0" smtClean="0"/>
              <a:t>       </a:t>
            </a:r>
            <a:r>
              <a:rPr lang="zh-CN" altLang="zh-CN" dirty="0" smtClean="0"/>
              <a:t>单击</a:t>
            </a:r>
            <a:r>
              <a:rPr lang="zh-CN" altLang="zh-CN" dirty="0"/>
              <a:t>树中的节点，即选中对应的行业分类名称，则在表格控件中显示该行业名称对应年份的综合排名结果。其中默认为</a:t>
            </a:r>
            <a:r>
              <a:rPr lang="en-US" altLang="zh-CN" dirty="0"/>
              <a:t>2016</a:t>
            </a:r>
            <a:r>
              <a:rPr lang="zh-CN" altLang="zh-CN" dirty="0"/>
              <a:t>年，也就是说只单击树节点，不执行拉框选择的情况下，表格控件显示</a:t>
            </a:r>
            <a:r>
              <a:rPr lang="en-US" altLang="zh-CN" dirty="0"/>
              <a:t>2016</a:t>
            </a:r>
            <a:r>
              <a:rPr lang="zh-CN" altLang="zh-CN" dirty="0"/>
              <a:t>年的综合排名结果。其中在表格控件中显示选中行业的某个年份综合排名结果，我们单独定义一个函数来实现，这个函数不仅在树单击回调函数中使用，同样在下拉框选中值的回调函数和更新值的回调函数中也使用，这个函数命名为</a:t>
            </a:r>
            <a:r>
              <a:rPr lang="en-US" altLang="zh-CN" dirty="0" err="1"/>
              <a:t>eval_fun</a:t>
            </a:r>
            <a:r>
              <a:rPr lang="zh-CN" altLang="zh-CN" dirty="0"/>
              <a:t>，在界面</a:t>
            </a:r>
            <a:r>
              <a:rPr lang="en-US" altLang="zh-CN" dirty="0"/>
              <a:t>Python</a:t>
            </a:r>
            <a:r>
              <a:rPr lang="zh-CN" altLang="zh-CN" dirty="0"/>
              <a:t>类中定义。树单击回调函数定义如图</a:t>
            </a:r>
            <a:r>
              <a:rPr lang="en-US" altLang="zh-CN" dirty="0"/>
              <a:t>12-48</a:t>
            </a:r>
            <a:r>
              <a:rPr lang="zh-CN" altLang="zh-CN" dirty="0"/>
              <a:t>所示。</a:t>
            </a:r>
          </a:p>
        </p:txBody>
      </p:sp>
      <p:pic>
        <p:nvPicPr>
          <p:cNvPr id="41986" name="图片 98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6747" y="2276872"/>
            <a:ext cx="5340826" cy="1872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3724826" y="4149080"/>
            <a:ext cx="1005403" cy="369332"/>
          </a:xfrm>
          <a:prstGeom prst="rect">
            <a:avLst/>
          </a:prstGeom>
        </p:spPr>
        <p:txBody>
          <a:bodyPr wrap="none">
            <a:spAutoFit/>
          </a:bodyPr>
          <a:lstStyle/>
          <a:p>
            <a:r>
              <a:rPr lang="zh-CN" altLang="zh-CN" dirty="0"/>
              <a:t>图</a:t>
            </a:r>
            <a:r>
              <a:rPr lang="en-US" altLang="zh-CN" dirty="0"/>
              <a:t>12-48</a:t>
            </a:r>
            <a:endParaRPr lang="zh-CN" altLang="en-US" dirty="0"/>
          </a:p>
        </p:txBody>
      </p:sp>
      <p:sp>
        <p:nvSpPr>
          <p:cNvPr id="4" name="矩形 3"/>
          <p:cNvSpPr/>
          <p:nvPr/>
        </p:nvSpPr>
        <p:spPr>
          <a:xfrm>
            <a:off x="913805" y="4581128"/>
            <a:ext cx="10297144" cy="2031325"/>
          </a:xfrm>
          <a:prstGeom prst="rect">
            <a:avLst/>
          </a:prstGeom>
        </p:spPr>
        <p:txBody>
          <a:bodyPr wrap="square">
            <a:spAutoFit/>
          </a:bodyPr>
          <a:lstStyle/>
          <a:p>
            <a:r>
              <a:rPr lang="en-US" altLang="zh-CN" dirty="0" smtClean="0"/>
              <a:t>      </a:t>
            </a:r>
            <a:r>
              <a:rPr lang="zh-CN" altLang="zh-CN" dirty="0" smtClean="0"/>
              <a:t>图</a:t>
            </a:r>
            <a:r>
              <a:rPr lang="en-US" altLang="zh-CN" dirty="0"/>
              <a:t>12-48</a:t>
            </a:r>
            <a:r>
              <a:rPr lang="zh-CN" altLang="zh-CN" dirty="0"/>
              <a:t>中第一行程序代码是修改一个全局变量的值，在初始化函数的后面已经做了初始化定义为</a:t>
            </a:r>
            <a:r>
              <a:rPr lang="en-US" altLang="zh-CN" dirty="0"/>
              <a:t>0</a:t>
            </a:r>
            <a:r>
              <a:rPr lang="zh-CN" altLang="zh-CN" dirty="0"/>
              <a:t>，这里修改为</a:t>
            </a:r>
            <a:r>
              <a:rPr lang="en-US" altLang="zh-CN" dirty="0"/>
              <a:t>1</a:t>
            </a:r>
            <a:r>
              <a:rPr lang="zh-CN" altLang="zh-CN" dirty="0"/>
              <a:t>。主要的作用是判断有没有执行树单击操作，如果执行了值为</a:t>
            </a:r>
            <a:r>
              <a:rPr lang="en-US" altLang="zh-CN" dirty="0"/>
              <a:t>1</a:t>
            </a:r>
            <a:r>
              <a:rPr lang="zh-CN" altLang="zh-CN" dirty="0"/>
              <a:t>，否则为</a:t>
            </a:r>
            <a:r>
              <a:rPr lang="en-US" altLang="zh-CN" dirty="0"/>
              <a:t>0</a:t>
            </a:r>
            <a:r>
              <a:rPr lang="zh-CN" altLang="zh-CN" dirty="0"/>
              <a:t>。第二行程序代码是将当前选中行业名称</a:t>
            </a:r>
            <a:r>
              <a:rPr lang="en-US" altLang="zh-CN" dirty="0"/>
              <a:t>2016</a:t>
            </a:r>
            <a:r>
              <a:rPr lang="zh-CN" altLang="zh-CN" dirty="0"/>
              <a:t>年（默认）的综合排名结果显示到表格控件中，通过调用</a:t>
            </a:r>
            <a:r>
              <a:rPr lang="en-US" altLang="zh-CN" dirty="0" err="1"/>
              <a:t>eval_fun</a:t>
            </a:r>
            <a:r>
              <a:rPr lang="zh-CN" altLang="zh-CN" dirty="0"/>
              <a:t>函数实现。第三行代码是判断当前下拉框是否选择了非默认值的年份（</a:t>
            </a:r>
            <a:r>
              <a:rPr lang="en-US" altLang="zh-CN" dirty="0"/>
              <a:t>2017</a:t>
            </a:r>
            <a:r>
              <a:rPr lang="zh-CN" altLang="zh-CN" dirty="0"/>
              <a:t>或</a:t>
            </a:r>
            <a:r>
              <a:rPr lang="en-US" altLang="zh-CN" dirty="0"/>
              <a:t>2018</a:t>
            </a:r>
            <a:r>
              <a:rPr lang="zh-CN" altLang="zh-CN" dirty="0"/>
              <a:t>），</a:t>
            </a:r>
            <a:r>
              <a:rPr lang="en-US" altLang="zh-CN" dirty="0" err="1"/>
              <a:t>chg_i</a:t>
            </a:r>
            <a:r>
              <a:rPr lang="zh-CN" altLang="zh-CN" dirty="0"/>
              <a:t>其实也是一个全局变量，在初始化函数后面已经做了初始化定义为</a:t>
            </a:r>
            <a:r>
              <a:rPr lang="en-US" altLang="zh-CN" dirty="0"/>
              <a:t>2016</a:t>
            </a:r>
            <a:r>
              <a:rPr lang="zh-CN" altLang="zh-CN" dirty="0"/>
              <a:t>。第四行业程序代码，如果下拉框选择了非默认值年份，则显示当前选中行业名称选中年份的综合排名结果到表格控件中。也是通过调用</a:t>
            </a:r>
            <a:r>
              <a:rPr lang="en-US" altLang="zh-CN" dirty="0" err="1"/>
              <a:t>eval_fun</a:t>
            </a:r>
            <a:r>
              <a:rPr lang="zh-CN" altLang="zh-CN" dirty="0"/>
              <a:t>函数实现</a:t>
            </a:r>
            <a:r>
              <a:rPr lang="zh-CN" altLang="zh-CN" dirty="0" smtClean="0"/>
              <a:t>。</a:t>
            </a:r>
            <a:endParaRPr lang="zh-CN" altLang="zh-CN" dirty="0"/>
          </a:p>
        </p:txBody>
      </p:sp>
    </p:spTree>
    <p:extLst>
      <p:ext uri="{BB962C8B-B14F-4D97-AF65-F5344CB8AC3E}">
        <p14:creationId xmlns:p14="http://schemas.microsoft.com/office/powerpoint/2010/main" val="1492058191"/>
      </p:ext>
    </p:extLst>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5" y="44625"/>
            <a:ext cx="9520144" cy="520700"/>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rgbClr val="FFFFFF"/>
                </a:solidFill>
                <a:latin typeface="微软雅黑" panose="020B0503020204020204" pitchFamily="34" charset="-122"/>
                <a:ea typeface="微软雅黑" panose="020B0503020204020204" pitchFamily="34" charset="-122"/>
              </a:rPr>
              <a:t>12.2.2.2  </a:t>
            </a:r>
            <a:r>
              <a:rPr lang="zh-CN" altLang="en-US" sz="2800" dirty="0">
                <a:solidFill>
                  <a:srgbClr val="FFFFFF"/>
                </a:solidFill>
                <a:latin typeface="微软雅黑" panose="020B0503020204020204" pitchFamily="34" charset="-122"/>
                <a:ea typeface="微软雅黑" panose="020B0503020204020204" pitchFamily="34" charset="-122"/>
              </a:rPr>
              <a:t>树单击回调函数实现</a:t>
            </a:r>
            <a:endParaRPr lang="zh-CN" altLang="en-US" sz="2800" dirty="0">
              <a:solidFill>
                <a:srgbClr val="FFFFFF"/>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rgbClr val="FFFFFF"/>
                </a:solidFill>
              </a:rPr>
              <a:t>Part</a:t>
            </a:r>
            <a:r>
              <a:rPr lang="en-US" altLang="zh-CN" dirty="0">
                <a:solidFill>
                  <a:srgbClr val="FFFFFF"/>
                </a:solidFill>
              </a:rPr>
              <a:t> </a:t>
            </a:r>
            <a:r>
              <a:rPr lang="en-US" altLang="zh-CN" dirty="0" smtClean="0">
                <a:solidFill>
                  <a:srgbClr val="FFFFFF"/>
                </a:solidFill>
              </a:rPr>
              <a:t>12</a:t>
            </a:r>
            <a:endParaRPr lang="zh-CN" altLang="en-US" dirty="0">
              <a:solidFill>
                <a:srgbClr val="FFFFFF"/>
              </a:solidFill>
            </a:endParaRPr>
          </a:p>
        </p:txBody>
      </p:sp>
      <p:sp>
        <p:nvSpPr>
          <p:cNvPr id="3" name="矩形 2"/>
          <p:cNvSpPr/>
          <p:nvPr/>
        </p:nvSpPr>
        <p:spPr>
          <a:xfrm>
            <a:off x="1345853" y="555059"/>
            <a:ext cx="8856983" cy="6186309"/>
          </a:xfrm>
          <a:prstGeom prst="rect">
            <a:avLst/>
          </a:prstGeom>
        </p:spPr>
        <p:txBody>
          <a:bodyPr wrap="square">
            <a:spAutoFit/>
          </a:bodyPr>
          <a:lstStyle/>
          <a:p>
            <a:r>
              <a:rPr lang="zh-CN" altLang="en-US" dirty="0"/>
              <a:t>其中</a:t>
            </a:r>
            <a:r>
              <a:rPr lang="en-US" altLang="zh-CN" dirty="0" err="1"/>
              <a:t>eval_fun</a:t>
            </a:r>
            <a:r>
              <a:rPr lang="zh-CN" altLang="en-US" dirty="0"/>
              <a:t>函数定义示例代码如下：</a:t>
            </a:r>
          </a:p>
          <a:p>
            <a:r>
              <a:rPr lang="en-US" altLang="zh-CN" dirty="0" err="1"/>
              <a:t>def</a:t>
            </a:r>
            <a:r>
              <a:rPr lang="en-US" altLang="zh-CN" dirty="0"/>
              <a:t> </a:t>
            </a:r>
            <a:r>
              <a:rPr lang="en-US" altLang="zh-CN" dirty="0" err="1"/>
              <a:t>eval_fun</a:t>
            </a:r>
            <a:r>
              <a:rPr lang="en-US" altLang="zh-CN" dirty="0"/>
              <a:t>(</a:t>
            </a:r>
            <a:r>
              <a:rPr lang="en-US" altLang="zh-CN" dirty="0" err="1"/>
              <a:t>self,year</a:t>
            </a:r>
            <a:r>
              <a:rPr lang="en-US" altLang="zh-CN" dirty="0"/>
              <a:t>):</a:t>
            </a:r>
          </a:p>
          <a:p>
            <a:r>
              <a:rPr lang="en-US" altLang="zh-CN" dirty="0"/>
              <a:t>     import fun #</a:t>
            </a:r>
            <a:r>
              <a:rPr lang="zh-CN" altLang="en-US" dirty="0"/>
              <a:t>导入第</a:t>
            </a:r>
            <a:r>
              <a:rPr lang="en-US" altLang="zh-CN" dirty="0"/>
              <a:t>7</a:t>
            </a:r>
            <a:r>
              <a:rPr lang="zh-CN" altLang="en-US" dirty="0"/>
              <a:t>章中基于总体规模与投资效率的综合评价函数</a:t>
            </a:r>
          </a:p>
          <a:p>
            <a:r>
              <a:rPr lang="zh-CN" altLang="en-US" dirty="0"/>
              <a:t>     </a:t>
            </a:r>
            <a:r>
              <a:rPr lang="en-US" altLang="zh-CN" dirty="0"/>
              <a:t>#</a:t>
            </a:r>
            <a:r>
              <a:rPr lang="zh-CN" altLang="en-US" dirty="0"/>
              <a:t>获得当前的树节点，以便判断当前的行业名称，通过</a:t>
            </a:r>
            <a:r>
              <a:rPr lang="en-US" altLang="zh-CN" dirty="0" err="1"/>
              <a:t>item.text</a:t>
            </a:r>
            <a:r>
              <a:rPr lang="en-US" altLang="zh-CN" dirty="0"/>
              <a:t>(0)</a:t>
            </a:r>
            <a:r>
              <a:rPr lang="zh-CN" altLang="en-US" dirty="0"/>
              <a:t>来获取当前行业名称</a:t>
            </a:r>
          </a:p>
          <a:p>
            <a:r>
              <a:rPr lang="zh-CN" altLang="en-US" dirty="0"/>
              <a:t>     </a:t>
            </a:r>
            <a:r>
              <a:rPr lang="en-US" altLang="zh-CN" dirty="0"/>
              <a:t>item = </a:t>
            </a:r>
            <a:r>
              <a:rPr lang="en-US" altLang="zh-CN" dirty="0" err="1"/>
              <a:t>self.treeWidget.currentItem</a:t>
            </a:r>
            <a:r>
              <a:rPr lang="en-US" altLang="zh-CN" dirty="0"/>
              <a:t>() </a:t>
            </a:r>
          </a:p>
          <a:p>
            <a:r>
              <a:rPr lang="en-US" altLang="zh-CN" dirty="0"/>
              <a:t>     data = </a:t>
            </a:r>
            <a:r>
              <a:rPr lang="en-US" altLang="zh-CN" dirty="0" err="1"/>
              <a:t>pd.read_excel</a:t>
            </a:r>
            <a:r>
              <a:rPr lang="en-US" altLang="zh-CN" dirty="0"/>
              <a:t>('Data'+year+'.xlsx') #</a:t>
            </a:r>
            <a:r>
              <a:rPr lang="zh-CN" altLang="en-US" dirty="0"/>
              <a:t>读取数据</a:t>
            </a:r>
          </a:p>
          <a:p>
            <a:r>
              <a:rPr lang="zh-CN" altLang="en-US" dirty="0"/>
              <a:t>     </a:t>
            </a:r>
            <a:r>
              <a:rPr lang="en-US" altLang="zh-CN" dirty="0"/>
              <a:t>#</a:t>
            </a:r>
            <a:r>
              <a:rPr lang="zh-CN" altLang="en-US" dirty="0"/>
              <a:t>获得当前行业名称的所有上市公司股票代码</a:t>
            </a:r>
          </a:p>
          <a:p>
            <a:r>
              <a:rPr lang="zh-CN" altLang="en-US" dirty="0"/>
              <a:t>     </a:t>
            </a:r>
            <a:r>
              <a:rPr lang="en-US" altLang="zh-CN" dirty="0"/>
              <a:t>code = []</a:t>
            </a:r>
          </a:p>
          <a:p>
            <a:r>
              <a:rPr lang="en-US" altLang="zh-CN" dirty="0"/>
              <a:t>     for </a:t>
            </a:r>
            <a:r>
              <a:rPr lang="en-US" altLang="zh-CN" dirty="0" err="1"/>
              <a:t>i</a:t>
            </a:r>
            <a:r>
              <a:rPr lang="en-US" altLang="zh-CN" dirty="0"/>
              <a:t> in range(</a:t>
            </a:r>
            <a:r>
              <a:rPr lang="en-US" altLang="zh-CN" dirty="0" err="1"/>
              <a:t>len</a:t>
            </a:r>
            <a:r>
              <a:rPr lang="en-US" altLang="zh-CN" dirty="0"/>
              <a:t>(data)):</a:t>
            </a:r>
          </a:p>
          <a:p>
            <a:r>
              <a:rPr lang="en-US" altLang="zh-CN" dirty="0"/>
              <a:t>         </a:t>
            </a:r>
            <a:r>
              <a:rPr lang="en-US" altLang="zh-CN" dirty="0" err="1"/>
              <a:t>code.append</a:t>
            </a:r>
            <a:r>
              <a:rPr lang="en-US" altLang="zh-CN" dirty="0"/>
              <a:t>(</a:t>
            </a:r>
            <a:r>
              <a:rPr lang="en-US" altLang="zh-CN" dirty="0" err="1"/>
              <a:t>data.iloc</a:t>
            </a:r>
            <a:r>
              <a:rPr lang="en-US" altLang="zh-CN" dirty="0"/>
              <a:t>[</a:t>
            </a:r>
            <a:r>
              <a:rPr lang="en-US" altLang="zh-CN" dirty="0" err="1"/>
              <a:t>i</a:t>
            </a:r>
            <a:r>
              <a:rPr lang="en-US" altLang="zh-CN" dirty="0"/>
              <a:t>, 0][:6])</a:t>
            </a:r>
          </a:p>
          <a:p>
            <a:r>
              <a:rPr lang="en-US" altLang="zh-CN" dirty="0"/>
              <a:t>     </a:t>
            </a:r>
            <a:r>
              <a:rPr lang="en-US" altLang="zh-CN" dirty="0" err="1"/>
              <a:t>sw</a:t>
            </a:r>
            <a:r>
              <a:rPr lang="en-US" altLang="zh-CN" dirty="0"/>
              <a:t> = </a:t>
            </a:r>
            <a:r>
              <a:rPr lang="en-US" altLang="zh-CN" dirty="0" err="1"/>
              <a:t>pd.read_excel</a:t>
            </a:r>
            <a:r>
              <a:rPr lang="en-US" altLang="zh-CN" dirty="0"/>
              <a:t>('sw.xlsx', </a:t>
            </a:r>
            <a:r>
              <a:rPr lang="en-US" altLang="zh-CN" dirty="0" err="1"/>
              <a:t>dtype</a:t>
            </a:r>
            <a:r>
              <a:rPr lang="en-US" altLang="zh-CN" dirty="0"/>
              <a:t>=</a:t>
            </a:r>
            <a:r>
              <a:rPr lang="en-US" altLang="zh-CN" dirty="0" err="1"/>
              <a:t>str</a:t>
            </a:r>
            <a:r>
              <a:rPr lang="en-US" altLang="zh-CN" dirty="0"/>
              <a:t>)</a:t>
            </a:r>
          </a:p>
          <a:p>
            <a:r>
              <a:rPr lang="en-US" altLang="zh-CN" dirty="0"/>
              <a:t>     code1 = list(</a:t>
            </a:r>
            <a:r>
              <a:rPr lang="en-US" altLang="zh-CN" dirty="0" err="1"/>
              <a:t>sw.iloc</a:t>
            </a:r>
            <a:r>
              <a:rPr lang="en-US" altLang="zh-CN" dirty="0"/>
              <a:t>[</a:t>
            </a:r>
            <a:r>
              <a:rPr lang="en-US" altLang="zh-CN" dirty="0" err="1"/>
              <a:t>sw</a:t>
            </a:r>
            <a:r>
              <a:rPr lang="en-US" altLang="zh-CN" dirty="0"/>
              <a:t>['</a:t>
            </a:r>
            <a:r>
              <a:rPr lang="zh-CN" altLang="en-US" dirty="0"/>
              <a:t>行业名称</a:t>
            </a:r>
            <a:r>
              <a:rPr lang="en-US" altLang="zh-CN" dirty="0"/>
              <a:t>'].values == </a:t>
            </a:r>
            <a:r>
              <a:rPr lang="en-US" altLang="zh-CN" dirty="0" err="1"/>
              <a:t>item.text</a:t>
            </a:r>
            <a:r>
              <a:rPr lang="en-US" altLang="zh-CN" dirty="0"/>
              <a:t>(0), 1].values)</a:t>
            </a:r>
          </a:p>
          <a:p>
            <a:r>
              <a:rPr lang="en-US" altLang="zh-CN" dirty="0"/>
              <a:t>     #</a:t>
            </a:r>
            <a:r>
              <a:rPr lang="zh-CN" altLang="en-US" dirty="0"/>
              <a:t>获得当前行业名称的所有上市公司股票代码在</a:t>
            </a:r>
            <a:r>
              <a:rPr lang="en-US" altLang="zh-CN" dirty="0"/>
              <a:t>data</a:t>
            </a:r>
            <a:r>
              <a:rPr lang="zh-CN" altLang="en-US" dirty="0"/>
              <a:t>中的</a:t>
            </a:r>
            <a:r>
              <a:rPr lang="en-US" altLang="zh-CN" dirty="0"/>
              <a:t>index</a:t>
            </a:r>
            <a:r>
              <a:rPr lang="zh-CN" altLang="en-US" dirty="0"/>
              <a:t>序号</a:t>
            </a:r>
          </a:p>
          <a:p>
            <a:r>
              <a:rPr lang="zh-CN" altLang="en-US" dirty="0"/>
              <a:t>     </a:t>
            </a:r>
            <a:r>
              <a:rPr lang="en-US" altLang="zh-CN" dirty="0"/>
              <a:t>index = []</a:t>
            </a:r>
          </a:p>
          <a:p>
            <a:r>
              <a:rPr lang="en-US" altLang="zh-CN" dirty="0"/>
              <a:t>     for c in code1:</a:t>
            </a:r>
          </a:p>
          <a:p>
            <a:r>
              <a:rPr lang="en-US" altLang="zh-CN" dirty="0"/>
              <a:t>         a = c in code</a:t>
            </a:r>
          </a:p>
          <a:p>
            <a:r>
              <a:rPr lang="en-US" altLang="zh-CN" dirty="0"/>
              <a:t>         if a == True:</a:t>
            </a:r>
          </a:p>
          <a:p>
            <a:r>
              <a:rPr lang="en-US" altLang="zh-CN" dirty="0"/>
              <a:t>             </a:t>
            </a:r>
            <a:r>
              <a:rPr lang="en-US" altLang="zh-CN" dirty="0" err="1"/>
              <a:t>index.append</a:t>
            </a:r>
            <a:r>
              <a:rPr lang="en-US" altLang="zh-CN" dirty="0"/>
              <a:t>(</a:t>
            </a:r>
            <a:r>
              <a:rPr lang="en-US" altLang="zh-CN" dirty="0" err="1"/>
              <a:t>code.index</a:t>
            </a:r>
            <a:r>
              <a:rPr lang="en-US" altLang="zh-CN" dirty="0"/>
              <a:t>(c))</a:t>
            </a:r>
          </a:p>
          <a:p>
            <a:endParaRPr lang="en-US" altLang="zh-CN" dirty="0"/>
          </a:p>
          <a:p>
            <a:r>
              <a:rPr lang="en-US" altLang="zh-CN" dirty="0"/>
              <a:t>     #</a:t>
            </a:r>
            <a:r>
              <a:rPr lang="zh-CN" altLang="en-US" dirty="0"/>
              <a:t>从</a:t>
            </a:r>
            <a:r>
              <a:rPr lang="en-US" altLang="zh-CN" dirty="0"/>
              <a:t>data</a:t>
            </a:r>
            <a:r>
              <a:rPr lang="zh-CN" altLang="en-US" dirty="0"/>
              <a:t>中筛选出当前行业名称所有上市公司股票代码对应的数据</a:t>
            </a:r>
          </a:p>
          <a:p>
            <a:r>
              <a:rPr lang="zh-CN" altLang="en-US" dirty="0"/>
              <a:t>     </a:t>
            </a:r>
            <a:r>
              <a:rPr lang="en-US" altLang="zh-CN" dirty="0" err="1"/>
              <a:t>dt</a:t>
            </a:r>
            <a:r>
              <a:rPr lang="en-US" altLang="zh-CN" dirty="0"/>
              <a:t> = </a:t>
            </a:r>
            <a:r>
              <a:rPr lang="en-US" altLang="zh-CN" dirty="0" err="1"/>
              <a:t>data.iloc</a:t>
            </a:r>
            <a:r>
              <a:rPr lang="en-US" altLang="zh-CN" dirty="0"/>
              <a:t>[index, :]</a:t>
            </a:r>
          </a:p>
        </p:txBody>
      </p:sp>
    </p:spTree>
    <p:extLst>
      <p:ext uri="{BB962C8B-B14F-4D97-AF65-F5344CB8AC3E}">
        <p14:creationId xmlns:p14="http://schemas.microsoft.com/office/powerpoint/2010/main" val="1492058191"/>
      </p:ext>
    </p:extLst>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5" y="44625"/>
            <a:ext cx="9520144" cy="520700"/>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rgbClr val="FFFFFF"/>
                </a:solidFill>
                <a:latin typeface="微软雅黑" panose="020B0503020204020204" pitchFamily="34" charset="-122"/>
                <a:ea typeface="微软雅黑" panose="020B0503020204020204" pitchFamily="34" charset="-122"/>
              </a:rPr>
              <a:t>12.2.2.2  </a:t>
            </a:r>
            <a:r>
              <a:rPr lang="zh-CN" altLang="en-US" sz="2800" dirty="0">
                <a:solidFill>
                  <a:srgbClr val="FFFFFF"/>
                </a:solidFill>
                <a:latin typeface="微软雅黑" panose="020B0503020204020204" pitchFamily="34" charset="-122"/>
                <a:ea typeface="微软雅黑" panose="020B0503020204020204" pitchFamily="34" charset="-122"/>
              </a:rPr>
              <a:t>树单击回调函数实现</a:t>
            </a:r>
            <a:endParaRPr lang="zh-CN" altLang="en-US" sz="2800" dirty="0">
              <a:solidFill>
                <a:srgbClr val="FFFFFF"/>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rgbClr val="FFFFFF"/>
                </a:solidFill>
              </a:rPr>
              <a:t>Part</a:t>
            </a:r>
            <a:r>
              <a:rPr lang="en-US" altLang="zh-CN" dirty="0">
                <a:solidFill>
                  <a:srgbClr val="FFFFFF"/>
                </a:solidFill>
              </a:rPr>
              <a:t> </a:t>
            </a:r>
            <a:r>
              <a:rPr lang="en-US" altLang="zh-CN" dirty="0" smtClean="0">
                <a:solidFill>
                  <a:srgbClr val="FFFFFF"/>
                </a:solidFill>
              </a:rPr>
              <a:t>12</a:t>
            </a:r>
            <a:endParaRPr lang="zh-CN" altLang="en-US" dirty="0">
              <a:solidFill>
                <a:srgbClr val="FFFFFF"/>
              </a:solidFill>
            </a:endParaRPr>
          </a:p>
        </p:txBody>
      </p:sp>
      <p:sp>
        <p:nvSpPr>
          <p:cNvPr id="2" name="矩形 1"/>
          <p:cNvSpPr/>
          <p:nvPr/>
        </p:nvSpPr>
        <p:spPr>
          <a:xfrm>
            <a:off x="1345853" y="821605"/>
            <a:ext cx="9577064" cy="5847755"/>
          </a:xfrm>
          <a:prstGeom prst="rect">
            <a:avLst/>
          </a:prstGeom>
        </p:spPr>
        <p:txBody>
          <a:bodyPr wrap="square">
            <a:spAutoFit/>
          </a:bodyPr>
          <a:lstStyle/>
          <a:p>
            <a:r>
              <a:rPr lang="en-US" altLang="zh-CN" sz="1700" dirty="0"/>
              <a:t> #</a:t>
            </a:r>
            <a:r>
              <a:rPr lang="zh-CN" altLang="zh-CN" sz="1700" dirty="0"/>
              <a:t>调用第</a:t>
            </a:r>
            <a:r>
              <a:rPr lang="en-US" altLang="zh-CN" sz="1700" dirty="0"/>
              <a:t>7</a:t>
            </a:r>
            <a:r>
              <a:rPr lang="zh-CN" altLang="zh-CN" sz="1700" dirty="0"/>
              <a:t>章中基于总体规模与投资效率的综合评价函数，获得综合排名结果</a:t>
            </a:r>
          </a:p>
          <a:p>
            <a:r>
              <a:rPr lang="en-US" altLang="zh-CN" sz="1700" dirty="0"/>
              <a:t>#</a:t>
            </a:r>
            <a:r>
              <a:rPr lang="zh-CN" altLang="zh-CN" sz="1700" dirty="0"/>
              <a:t>其中</a:t>
            </a:r>
            <a:r>
              <a:rPr lang="en-US" altLang="zh-CN" sz="1700" dirty="0"/>
              <a:t>s1</a:t>
            </a:r>
            <a:r>
              <a:rPr lang="zh-CN" altLang="zh-CN" sz="1700" dirty="0"/>
              <a:t>为股票代码简称的排名方式，排名结果数据结构为序列，</a:t>
            </a:r>
            <a:r>
              <a:rPr lang="en-US" altLang="zh-CN" sz="1700" dirty="0"/>
              <a:t>index</a:t>
            </a:r>
            <a:r>
              <a:rPr lang="zh-CN" altLang="zh-CN" sz="1700" dirty="0"/>
              <a:t>为股票简称，值为综合得分</a:t>
            </a:r>
          </a:p>
          <a:p>
            <a:r>
              <a:rPr lang="en-US" altLang="zh-CN" sz="1700" dirty="0"/>
              <a:t>     r = </a:t>
            </a:r>
            <a:r>
              <a:rPr lang="en-US" altLang="zh-CN" sz="1700" dirty="0" err="1"/>
              <a:t>fun.Fr</a:t>
            </a:r>
            <a:r>
              <a:rPr lang="en-US" altLang="zh-CN" sz="1700" dirty="0"/>
              <a:t>(</a:t>
            </a:r>
            <a:r>
              <a:rPr lang="en-US" altLang="zh-CN" sz="1700" dirty="0" err="1"/>
              <a:t>dt</a:t>
            </a:r>
            <a:r>
              <a:rPr lang="en-US" altLang="zh-CN" sz="1700" dirty="0"/>
              <a:t>)</a:t>
            </a:r>
            <a:endParaRPr lang="zh-CN" altLang="zh-CN" sz="1700" dirty="0"/>
          </a:p>
          <a:p>
            <a:r>
              <a:rPr lang="en-US" altLang="zh-CN" sz="1700" dirty="0"/>
              <a:t>     s1 = r[1</a:t>
            </a:r>
            <a:r>
              <a:rPr lang="en-US" altLang="zh-CN" sz="1700" dirty="0" smtClean="0"/>
              <a:t>]</a:t>
            </a:r>
            <a:endParaRPr lang="zh-CN" altLang="zh-CN" sz="1700" dirty="0"/>
          </a:p>
          <a:p>
            <a:r>
              <a:rPr lang="en-US" altLang="zh-CN" sz="1700" dirty="0"/>
              <a:t>     #</a:t>
            </a:r>
            <a:r>
              <a:rPr lang="zh-CN" altLang="zh-CN" sz="1700" dirty="0"/>
              <a:t>如果排名结果数据大于</a:t>
            </a:r>
            <a:r>
              <a:rPr lang="en-US" altLang="zh-CN" sz="1700" dirty="0"/>
              <a:t>0</a:t>
            </a:r>
            <a:r>
              <a:rPr lang="zh-CN" altLang="zh-CN" sz="1700" dirty="0"/>
              <a:t>，构造一个数据显示模型，类似于二维表，用于显示在表格控件上</a:t>
            </a:r>
          </a:p>
          <a:p>
            <a:r>
              <a:rPr lang="en-US" altLang="zh-CN" sz="1700" dirty="0"/>
              <a:t>     if </a:t>
            </a:r>
            <a:r>
              <a:rPr lang="en-US" altLang="zh-CN" sz="1700" dirty="0" err="1"/>
              <a:t>len</a:t>
            </a:r>
            <a:r>
              <a:rPr lang="en-US" altLang="zh-CN" sz="1700" dirty="0"/>
              <a:t>(s1) &gt; 0:</a:t>
            </a:r>
            <a:endParaRPr lang="zh-CN" altLang="zh-CN" sz="1700" dirty="0"/>
          </a:p>
          <a:p>
            <a:r>
              <a:rPr lang="en-US" altLang="zh-CN" sz="1700" dirty="0"/>
              <a:t>         #</a:t>
            </a:r>
            <a:r>
              <a:rPr lang="zh-CN" altLang="zh-CN" sz="1700" dirty="0"/>
              <a:t>数据显示模型的行数为</a:t>
            </a:r>
            <a:r>
              <a:rPr lang="en-US" altLang="zh-CN" sz="1700" dirty="0" err="1"/>
              <a:t>len</a:t>
            </a:r>
            <a:r>
              <a:rPr lang="en-US" altLang="zh-CN" sz="1700" dirty="0"/>
              <a:t>(s1)</a:t>
            </a:r>
            <a:r>
              <a:rPr lang="zh-CN" altLang="zh-CN" sz="1700" dirty="0"/>
              <a:t>，列数为</a:t>
            </a:r>
            <a:r>
              <a:rPr lang="en-US" altLang="zh-CN" sz="1700" dirty="0"/>
              <a:t>2</a:t>
            </a:r>
            <a:endParaRPr lang="zh-CN" altLang="zh-CN" sz="1700" dirty="0"/>
          </a:p>
          <a:p>
            <a:r>
              <a:rPr lang="en-US" altLang="zh-CN" sz="1700" dirty="0"/>
              <a:t>         </a:t>
            </a:r>
            <a:r>
              <a:rPr lang="en-US" altLang="zh-CN" sz="1700" dirty="0" err="1"/>
              <a:t>self.model</a:t>
            </a:r>
            <a:r>
              <a:rPr lang="en-US" altLang="zh-CN" sz="1700" dirty="0"/>
              <a:t> = </a:t>
            </a:r>
            <a:r>
              <a:rPr lang="en-US" altLang="zh-CN" sz="1700" dirty="0" err="1"/>
              <a:t>QStandardItemModel</a:t>
            </a:r>
            <a:r>
              <a:rPr lang="en-US" altLang="zh-CN" sz="1700" dirty="0"/>
              <a:t>(</a:t>
            </a:r>
            <a:r>
              <a:rPr lang="en-US" altLang="zh-CN" sz="1700" dirty="0" err="1"/>
              <a:t>len</a:t>
            </a:r>
            <a:r>
              <a:rPr lang="en-US" altLang="zh-CN" sz="1700" dirty="0"/>
              <a:t>(s1), 2) </a:t>
            </a:r>
            <a:endParaRPr lang="zh-CN" altLang="zh-CN" sz="1700" dirty="0"/>
          </a:p>
          <a:p>
            <a:r>
              <a:rPr lang="en-US" altLang="zh-CN" sz="1700" dirty="0"/>
              <a:t>         #</a:t>
            </a:r>
            <a:r>
              <a:rPr lang="zh-CN" altLang="zh-CN" sz="1700" dirty="0"/>
              <a:t>数据显示模型的字段名称</a:t>
            </a:r>
          </a:p>
          <a:p>
            <a:r>
              <a:rPr lang="en-US" altLang="zh-CN" sz="1700" dirty="0"/>
              <a:t>         </a:t>
            </a:r>
            <a:r>
              <a:rPr lang="en-US" altLang="zh-CN" sz="1700" dirty="0" err="1"/>
              <a:t>self.model.setHorizontalHeaderLabels</a:t>
            </a:r>
            <a:r>
              <a:rPr lang="en-US" altLang="zh-CN" sz="1700" dirty="0"/>
              <a:t>(['</a:t>
            </a:r>
            <a:r>
              <a:rPr lang="zh-CN" altLang="zh-CN" sz="1700" dirty="0"/>
              <a:t>公司简称</a:t>
            </a:r>
            <a:r>
              <a:rPr lang="en-US" altLang="zh-CN" sz="1700" dirty="0"/>
              <a:t>', '</a:t>
            </a:r>
            <a:r>
              <a:rPr lang="zh-CN" altLang="zh-CN" sz="1700" dirty="0"/>
              <a:t>综合得分排名</a:t>
            </a:r>
            <a:r>
              <a:rPr lang="en-US" altLang="zh-CN" sz="1700" dirty="0"/>
              <a:t>'])</a:t>
            </a:r>
            <a:endParaRPr lang="zh-CN" altLang="zh-CN" sz="1700" dirty="0"/>
          </a:p>
          <a:p>
            <a:r>
              <a:rPr lang="en-US" altLang="zh-CN" sz="1700" dirty="0"/>
              <a:t>         #</a:t>
            </a:r>
            <a:r>
              <a:rPr lang="zh-CN" altLang="zh-CN" sz="1700" dirty="0"/>
              <a:t>循环地实现数据显示模型中的每个值</a:t>
            </a:r>
          </a:p>
          <a:p>
            <a:r>
              <a:rPr lang="en-US" altLang="zh-CN" sz="1700" dirty="0"/>
              <a:t>         for row in range(</a:t>
            </a:r>
            <a:r>
              <a:rPr lang="en-US" altLang="zh-CN" sz="1700" dirty="0" err="1"/>
              <a:t>len</a:t>
            </a:r>
            <a:r>
              <a:rPr lang="en-US" altLang="zh-CN" sz="1700" dirty="0"/>
              <a:t>(s1)):</a:t>
            </a:r>
            <a:endParaRPr lang="zh-CN" altLang="zh-CN" sz="1700" dirty="0"/>
          </a:p>
          <a:p>
            <a:r>
              <a:rPr lang="en-US" altLang="zh-CN" sz="1700" dirty="0"/>
              <a:t>             for column in range(2):</a:t>
            </a:r>
            <a:endParaRPr lang="zh-CN" altLang="zh-CN" sz="1700" dirty="0"/>
          </a:p>
          <a:p>
            <a:r>
              <a:rPr lang="en-US" altLang="zh-CN" sz="1700" dirty="0"/>
              <a:t>                 if column == 0:</a:t>
            </a:r>
            <a:endParaRPr lang="zh-CN" altLang="zh-CN" sz="1700" dirty="0"/>
          </a:p>
          <a:p>
            <a:r>
              <a:rPr lang="en-US" altLang="zh-CN" sz="1700" dirty="0"/>
              <a:t>                     a = </a:t>
            </a:r>
            <a:r>
              <a:rPr lang="en-US" altLang="zh-CN" sz="1700" dirty="0" err="1"/>
              <a:t>QStandardItem</a:t>
            </a:r>
            <a:r>
              <a:rPr lang="en-US" altLang="zh-CN" sz="1700" dirty="0"/>
              <a:t>(s1.index[row])</a:t>
            </a:r>
            <a:endParaRPr lang="zh-CN" altLang="zh-CN" sz="1700" dirty="0"/>
          </a:p>
          <a:p>
            <a:r>
              <a:rPr lang="en-US" altLang="zh-CN" sz="1700" dirty="0"/>
              <a:t>                 else:</a:t>
            </a:r>
            <a:endParaRPr lang="zh-CN" altLang="zh-CN" sz="1700" dirty="0"/>
          </a:p>
          <a:p>
            <a:r>
              <a:rPr lang="en-US" altLang="zh-CN" sz="1700" dirty="0"/>
              <a:t>                     a = </a:t>
            </a:r>
            <a:r>
              <a:rPr lang="en-US" altLang="zh-CN" sz="1700" dirty="0" err="1"/>
              <a:t>QStandardItem</a:t>
            </a:r>
            <a:r>
              <a:rPr lang="en-US" altLang="zh-CN" sz="1700" dirty="0"/>
              <a:t>(</a:t>
            </a:r>
            <a:r>
              <a:rPr lang="en-US" altLang="zh-CN" sz="1700" dirty="0" err="1"/>
              <a:t>str</a:t>
            </a:r>
            <a:r>
              <a:rPr lang="en-US" altLang="zh-CN" sz="1700" dirty="0"/>
              <a:t>(s1[row]))</a:t>
            </a:r>
            <a:endParaRPr lang="zh-CN" altLang="zh-CN" sz="1700" dirty="0"/>
          </a:p>
          <a:p>
            <a:r>
              <a:rPr lang="en-US" altLang="zh-CN" sz="1700" dirty="0"/>
              <a:t>                 </a:t>
            </a:r>
            <a:r>
              <a:rPr lang="en-US" altLang="zh-CN" sz="1700" dirty="0" err="1"/>
              <a:t>self.model.setItem</a:t>
            </a:r>
            <a:r>
              <a:rPr lang="en-US" altLang="zh-CN" sz="1700" dirty="0"/>
              <a:t>(row, column, a)#</a:t>
            </a:r>
            <a:r>
              <a:rPr lang="zh-CN" altLang="zh-CN" sz="1700" dirty="0"/>
              <a:t>行下标，列下标，值（字符串</a:t>
            </a:r>
            <a:r>
              <a:rPr lang="zh-CN" altLang="zh-CN" sz="1700" dirty="0" smtClean="0"/>
              <a:t>）</a:t>
            </a:r>
            <a:endParaRPr lang="zh-CN" altLang="zh-CN" sz="1700" dirty="0"/>
          </a:p>
          <a:p>
            <a:r>
              <a:rPr lang="en-US" altLang="zh-CN" sz="1700" dirty="0"/>
              <a:t>         #</a:t>
            </a:r>
            <a:r>
              <a:rPr lang="zh-CN" altLang="zh-CN" sz="1700" dirty="0"/>
              <a:t>将数据显示模型设置到表格控件中并显示</a:t>
            </a:r>
          </a:p>
          <a:p>
            <a:r>
              <a:rPr lang="en-US" altLang="zh-CN" sz="1700" dirty="0"/>
              <a:t>         </a:t>
            </a:r>
            <a:r>
              <a:rPr lang="en-US" altLang="zh-CN" sz="1700" dirty="0" err="1"/>
              <a:t>self.tableView.setModel</a:t>
            </a:r>
            <a:r>
              <a:rPr lang="en-US" altLang="zh-CN" sz="1700" dirty="0"/>
              <a:t>(</a:t>
            </a:r>
            <a:r>
              <a:rPr lang="en-US" altLang="zh-CN" sz="1700" dirty="0" err="1"/>
              <a:t>self.model</a:t>
            </a:r>
            <a:r>
              <a:rPr lang="en-US" altLang="zh-CN" sz="1700" dirty="0"/>
              <a:t>)</a:t>
            </a:r>
            <a:endParaRPr lang="zh-CN" altLang="zh-CN" sz="1700" dirty="0"/>
          </a:p>
          <a:p>
            <a:r>
              <a:rPr lang="zh-CN" altLang="zh-CN" sz="1700" dirty="0"/>
              <a:t>最后，将树单击回调函数关联到树单击事件函数中，在初始化函数</a:t>
            </a:r>
            <a:r>
              <a:rPr lang="en-US" altLang="zh-CN" sz="1700" dirty="0" err="1"/>
              <a:t>setupUi</a:t>
            </a:r>
            <a:r>
              <a:rPr lang="zh-CN" altLang="zh-CN" sz="1700" dirty="0"/>
              <a:t>后面通过以下命令来实现：</a:t>
            </a:r>
            <a:r>
              <a:rPr lang="en-US" altLang="zh-CN" sz="1700" dirty="0" err="1"/>
              <a:t>self.treeWidget.clicked.connect</a:t>
            </a:r>
            <a:r>
              <a:rPr lang="en-US" altLang="zh-CN" sz="1700" dirty="0"/>
              <a:t>(</a:t>
            </a:r>
            <a:r>
              <a:rPr lang="en-US" altLang="zh-CN" sz="1700" dirty="0" err="1"/>
              <a:t>self.selectname</a:t>
            </a:r>
            <a:r>
              <a:rPr lang="en-US" altLang="zh-CN" sz="1700" dirty="0"/>
              <a:t>)</a:t>
            </a:r>
            <a:r>
              <a:rPr lang="zh-CN" altLang="zh-CN" sz="1700" dirty="0"/>
              <a:t>。</a:t>
            </a:r>
          </a:p>
        </p:txBody>
      </p:sp>
    </p:spTree>
    <p:extLst>
      <p:ext uri="{BB962C8B-B14F-4D97-AF65-F5344CB8AC3E}">
        <p14:creationId xmlns:p14="http://schemas.microsoft.com/office/powerpoint/2010/main" val="1492058191"/>
      </p:ext>
    </p:extLst>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5" y="44625"/>
            <a:ext cx="9520144" cy="520700"/>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rgbClr val="FFFFFF"/>
                </a:solidFill>
                <a:latin typeface="微软雅黑" panose="020B0503020204020204" pitchFamily="34" charset="-122"/>
                <a:ea typeface="微软雅黑" panose="020B0503020204020204" pitchFamily="34" charset="-122"/>
              </a:rPr>
              <a:t>12.2.2.3  </a:t>
            </a:r>
            <a:r>
              <a:rPr lang="zh-CN" altLang="en-US" sz="2800" dirty="0" smtClean="0">
                <a:solidFill>
                  <a:srgbClr val="FFFFFF"/>
                </a:solidFill>
                <a:latin typeface="微软雅黑" panose="020B0503020204020204" pitchFamily="34" charset="-122"/>
                <a:ea typeface="微软雅黑" panose="020B0503020204020204" pitchFamily="34" charset="-122"/>
              </a:rPr>
              <a:t>下</a:t>
            </a:r>
            <a:r>
              <a:rPr lang="zh-CN" altLang="en-US" sz="2800" dirty="0">
                <a:solidFill>
                  <a:srgbClr val="FFFFFF"/>
                </a:solidFill>
                <a:latin typeface="微软雅黑" panose="020B0503020204020204" pitchFamily="34" charset="-122"/>
                <a:ea typeface="微软雅黑" panose="020B0503020204020204" pitchFamily="34" charset="-122"/>
              </a:rPr>
              <a:t>拉框值选中回调函数实现</a:t>
            </a:r>
          </a:p>
        </p:txBody>
      </p:sp>
      <p:sp>
        <p:nvSpPr>
          <p:cNvPr id="56" name="TextBox 55"/>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rgbClr val="FFFFFF"/>
                </a:solidFill>
              </a:rPr>
              <a:t>Part</a:t>
            </a:r>
            <a:r>
              <a:rPr lang="en-US" altLang="zh-CN" dirty="0">
                <a:solidFill>
                  <a:srgbClr val="FFFFFF"/>
                </a:solidFill>
              </a:rPr>
              <a:t> </a:t>
            </a:r>
            <a:r>
              <a:rPr lang="en-US" altLang="zh-CN" dirty="0" smtClean="0">
                <a:solidFill>
                  <a:srgbClr val="FFFFFF"/>
                </a:solidFill>
              </a:rPr>
              <a:t>12</a:t>
            </a:r>
            <a:endParaRPr lang="zh-CN" altLang="en-US" dirty="0">
              <a:solidFill>
                <a:srgbClr val="FFFFFF"/>
              </a:solidFill>
            </a:endParaRPr>
          </a:p>
        </p:txBody>
      </p:sp>
      <p:sp>
        <p:nvSpPr>
          <p:cNvPr id="2" name="矩形 1"/>
          <p:cNvSpPr/>
          <p:nvPr/>
        </p:nvSpPr>
        <p:spPr>
          <a:xfrm>
            <a:off x="938485" y="849486"/>
            <a:ext cx="9840416" cy="646331"/>
          </a:xfrm>
          <a:prstGeom prst="rect">
            <a:avLst/>
          </a:prstGeom>
        </p:spPr>
        <p:txBody>
          <a:bodyPr wrap="square">
            <a:spAutoFit/>
          </a:bodyPr>
          <a:lstStyle/>
          <a:p>
            <a:r>
              <a:rPr lang="en-US" altLang="zh-CN" dirty="0" smtClean="0"/>
              <a:t>       </a:t>
            </a:r>
            <a:r>
              <a:rPr lang="zh-CN" altLang="zh-CN" dirty="0" smtClean="0"/>
              <a:t>下</a:t>
            </a:r>
            <a:r>
              <a:rPr lang="zh-CN" altLang="zh-CN" dirty="0"/>
              <a:t>拉框值选中回调函数的功能是在树节点行业名称被选中情况下，将选中年份的综合排名结果显示在表格控件中，也是通过调用</a:t>
            </a:r>
            <a:r>
              <a:rPr lang="en-US" altLang="zh-CN" dirty="0" err="1"/>
              <a:t>eval_fun</a:t>
            </a:r>
            <a:r>
              <a:rPr lang="zh-CN" altLang="zh-CN" dirty="0"/>
              <a:t>函数来实现，如图</a:t>
            </a:r>
            <a:r>
              <a:rPr lang="en-US" altLang="zh-CN" dirty="0"/>
              <a:t>12-49</a:t>
            </a:r>
            <a:r>
              <a:rPr lang="zh-CN" altLang="zh-CN" dirty="0"/>
              <a:t>所示。</a:t>
            </a:r>
            <a:endParaRPr lang="zh-CN" altLang="en-US" dirty="0"/>
          </a:p>
        </p:txBody>
      </p:sp>
      <p:pic>
        <p:nvPicPr>
          <p:cNvPr id="43010" name="图片 98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1877" y="2132856"/>
            <a:ext cx="5844128" cy="1440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1010493" y="4233862"/>
            <a:ext cx="10056440" cy="923330"/>
          </a:xfrm>
          <a:prstGeom prst="rect">
            <a:avLst/>
          </a:prstGeom>
        </p:spPr>
        <p:txBody>
          <a:bodyPr wrap="square">
            <a:spAutoFit/>
          </a:bodyPr>
          <a:lstStyle/>
          <a:p>
            <a:r>
              <a:rPr lang="en-US" altLang="zh-CN" dirty="0" smtClean="0"/>
              <a:t>       </a:t>
            </a:r>
            <a:r>
              <a:rPr lang="zh-CN" altLang="zh-CN" dirty="0" smtClean="0"/>
              <a:t>最后</a:t>
            </a:r>
            <a:r>
              <a:rPr lang="zh-CN" altLang="zh-CN" dirty="0"/>
              <a:t>也将下拉框值选中回调函数关联到下拉框值选中事件函数中，在初始化函数</a:t>
            </a:r>
            <a:r>
              <a:rPr lang="en-US" altLang="zh-CN" dirty="0" err="1"/>
              <a:t>setupUi</a:t>
            </a:r>
            <a:r>
              <a:rPr lang="zh-CN" altLang="zh-CN" dirty="0"/>
              <a:t>后面通过以下命令来实现：</a:t>
            </a:r>
            <a:r>
              <a:rPr lang="en-US" altLang="zh-CN" dirty="0" err="1"/>
              <a:t>self.comboBox.activated</a:t>
            </a:r>
            <a:r>
              <a:rPr lang="en-US" altLang="zh-CN" dirty="0"/>
              <a:t>[</a:t>
            </a:r>
            <a:r>
              <a:rPr lang="en-US" altLang="zh-CN" dirty="0" err="1"/>
              <a:t>str</a:t>
            </a:r>
            <a:r>
              <a:rPr lang="en-US" altLang="zh-CN" dirty="0"/>
              <a:t>].connect(</a:t>
            </a:r>
            <a:r>
              <a:rPr lang="en-US" altLang="zh-CN" dirty="0" err="1"/>
              <a:t>self.select_value</a:t>
            </a:r>
            <a:r>
              <a:rPr lang="en-US" altLang="zh-CN" dirty="0"/>
              <a:t>)</a:t>
            </a:r>
            <a:r>
              <a:rPr lang="zh-CN" altLang="zh-CN" dirty="0"/>
              <a:t>。这里</a:t>
            </a:r>
            <a:r>
              <a:rPr lang="en-US" altLang="zh-CN" dirty="0"/>
              <a:t>[</a:t>
            </a:r>
            <a:r>
              <a:rPr lang="en-US" altLang="zh-CN" dirty="0" err="1"/>
              <a:t>str</a:t>
            </a:r>
            <a:r>
              <a:rPr lang="en-US" altLang="zh-CN" dirty="0"/>
              <a:t>]</a:t>
            </a:r>
            <a:r>
              <a:rPr lang="zh-CN" altLang="zh-CN" dirty="0"/>
              <a:t>表示这个值是选中文本，而</a:t>
            </a:r>
            <a:r>
              <a:rPr lang="en-US" altLang="zh-CN" dirty="0"/>
              <a:t>[</a:t>
            </a:r>
            <a:r>
              <a:rPr lang="en-US" altLang="zh-CN" dirty="0" err="1"/>
              <a:t>int</a:t>
            </a:r>
            <a:r>
              <a:rPr lang="en-US" altLang="zh-CN" dirty="0"/>
              <a:t>]</a:t>
            </a:r>
            <a:r>
              <a:rPr lang="zh-CN" altLang="zh-CN" dirty="0"/>
              <a:t>则为其下标号，下小节中的值改变回调函数说明同理。</a:t>
            </a:r>
            <a:endParaRPr lang="zh-CN" altLang="en-US" dirty="0"/>
          </a:p>
        </p:txBody>
      </p:sp>
      <p:sp>
        <p:nvSpPr>
          <p:cNvPr id="4" name="矩形 3"/>
          <p:cNvSpPr/>
          <p:nvPr/>
        </p:nvSpPr>
        <p:spPr>
          <a:xfrm>
            <a:off x="3906763" y="3622403"/>
            <a:ext cx="1005403" cy="369332"/>
          </a:xfrm>
          <a:prstGeom prst="rect">
            <a:avLst/>
          </a:prstGeom>
        </p:spPr>
        <p:txBody>
          <a:bodyPr wrap="none">
            <a:spAutoFit/>
          </a:bodyPr>
          <a:lstStyle/>
          <a:p>
            <a:r>
              <a:rPr lang="zh-CN" altLang="zh-CN" dirty="0"/>
              <a:t>图</a:t>
            </a:r>
            <a:r>
              <a:rPr lang="en-US" altLang="zh-CN" dirty="0"/>
              <a:t>12-49</a:t>
            </a:r>
            <a:endParaRPr lang="zh-CN" altLang="en-US" dirty="0"/>
          </a:p>
        </p:txBody>
      </p:sp>
    </p:spTree>
    <p:extLst>
      <p:ext uri="{BB962C8B-B14F-4D97-AF65-F5344CB8AC3E}">
        <p14:creationId xmlns:p14="http://schemas.microsoft.com/office/powerpoint/2010/main" val="1492058191"/>
      </p:ext>
    </p:extLst>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5" y="44625"/>
            <a:ext cx="9520144" cy="520700"/>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rgbClr val="FFFFFF"/>
                </a:solidFill>
                <a:latin typeface="微软雅黑" panose="020B0503020204020204" pitchFamily="34" charset="-122"/>
                <a:ea typeface="微软雅黑" panose="020B0503020204020204" pitchFamily="34" charset="-122"/>
              </a:rPr>
              <a:t>12.2.2.4  </a:t>
            </a:r>
            <a:r>
              <a:rPr lang="zh-CN" altLang="en-US" sz="2800" dirty="0" smtClean="0">
                <a:solidFill>
                  <a:srgbClr val="FFFFFF"/>
                </a:solidFill>
                <a:latin typeface="微软雅黑" panose="020B0503020204020204" pitchFamily="34" charset="-122"/>
                <a:ea typeface="微软雅黑" panose="020B0503020204020204" pitchFamily="34" charset="-122"/>
              </a:rPr>
              <a:t>下</a:t>
            </a:r>
            <a:r>
              <a:rPr lang="zh-CN" altLang="en-US" sz="2800" dirty="0">
                <a:solidFill>
                  <a:srgbClr val="FFFFFF"/>
                </a:solidFill>
                <a:latin typeface="微软雅黑" panose="020B0503020204020204" pitchFamily="34" charset="-122"/>
                <a:ea typeface="微软雅黑" panose="020B0503020204020204" pitchFamily="34" charset="-122"/>
              </a:rPr>
              <a:t>拉框值改变回调函数实现</a:t>
            </a:r>
          </a:p>
        </p:txBody>
      </p:sp>
      <p:sp>
        <p:nvSpPr>
          <p:cNvPr id="56" name="TextBox 55"/>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rgbClr val="FFFFFF"/>
                </a:solidFill>
              </a:rPr>
              <a:t>Part</a:t>
            </a:r>
            <a:r>
              <a:rPr lang="en-US" altLang="zh-CN" dirty="0">
                <a:solidFill>
                  <a:srgbClr val="FFFFFF"/>
                </a:solidFill>
              </a:rPr>
              <a:t> </a:t>
            </a:r>
            <a:r>
              <a:rPr lang="en-US" altLang="zh-CN" dirty="0" smtClean="0">
                <a:solidFill>
                  <a:srgbClr val="FFFFFF"/>
                </a:solidFill>
              </a:rPr>
              <a:t>12</a:t>
            </a:r>
            <a:endParaRPr lang="zh-CN" altLang="en-US" dirty="0">
              <a:solidFill>
                <a:srgbClr val="FFFFFF"/>
              </a:solidFill>
            </a:endParaRPr>
          </a:p>
        </p:txBody>
      </p:sp>
      <p:sp>
        <p:nvSpPr>
          <p:cNvPr id="2" name="矩形 1"/>
          <p:cNvSpPr/>
          <p:nvPr/>
        </p:nvSpPr>
        <p:spPr>
          <a:xfrm>
            <a:off x="913805" y="1054477"/>
            <a:ext cx="9361040" cy="646331"/>
          </a:xfrm>
          <a:prstGeom prst="rect">
            <a:avLst/>
          </a:prstGeom>
        </p:spPr>
        <p:txBody>
          <a:bodyPr wrap="square">
            <a:spAutoFit/>
          </a:bodyPr>
          <a:lstStyle/>
          <a:p>
            <a:r>
              <a:rPr lang="en-US" altLang="zh-CN" dirty="0" smtClean="0"/>
              <a:t>       </a:t>
            </a:r>
            <a:r>
              <a:rPr lang="zh-CN" altLang="zh-CN" dirty="0" smtClean="0"/>
              <a:t>下</a:t>
            </a:r>
            <a:r>
              <a:rPr lang="zh-CN" altLang="zh-CN" dirty="0"/>
              <a:t>拉框值改变回调函数的功能是更新当前选择的年份，即更新树单击回调函数实现小节中提到的全局变量</a:t>
            </a:r>
            <a:r>
              <a:rPr lang="en-US" altLang="zh-CN" dirty="0" err="1"/>
              <a:t>chg_i</a:t>
            </a:r>
            <a:r>
              <a:rPr lang="zh-CN" altLang="zh-CN" dirty="0"/>
              <a:t>。如图</a:t>
            </a:r>
            <a:r>
              <a:rPr lang="en-US" altLang="zh-CN" dirty="0"/>
              <a:t>12-50</a:t>
            </a:r>
            <a:r>
              <a:rPr lang="zh-CN" altLang="zh-CN" dirty="0"/>
              <a:t>所示。</a:t>
            </a:r>
            <a:endParaRPr lang="zh-CN" altLang="en-US" dirty="0"/>
          </a:p>
        </p:txBody>
      </p:sp>
      <p:pic>
        <p:nvPicPr>
          <p:cNvPr id="44034" name="图片 98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1917" y="1916832"/>
            <a:ext cx="5255656" cy="1296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4010149" y="3275692"/>
            <a:ext cx="1005403" cy="369332"/>
          </a:xfrm>
          <a:prstGeom prst="rect">
            <a:avLst/>
          </a:prstGeom>
        </p:spPr>
        <p:txBody>
          <a:bodyPr wrap="none">
            <a:spAutoFit/>
          </a:bodyPr>
          <a:lstStyle/>
          <a:p>
            <a:r>
              <a:rPr lang="zh-CN" altLang="zh-CN" dirty="0"/>
              <a:t>图</a:t>
            </a:r>
            <a:r>
              <a:rPr lang="en-US" altLang="zh-CN" dirty="0"/>
              <a:t>12-50</a:t>
            </a:r>
            <a:endParaRPr lang="zh-CN" altLang="en-US" dirty="0"/>
          </a:p>
        </p:txBody>
      </p:sp>
      <p:sp>
        <p:nvSpPr>
          <p:cNvPr id="4" name="矩形 3"/>
          <p:cNvSpPr/>
          <p:nvPr/>
        </p:nvSpPr>
        <p:spPr>
          <a:xfrm>
            <a:off x="1273845" y="3801814"/>
            <a:ext cx="9433048" cy="923330"/>
          </a:xfrm>
          <a:prstGeom prst="rect">
            <a:avLst/>
          </a:prstGeom>
        </p:spPr>
        <p:txBody>
          <a:bodyPr wrap="square">
            <a:spAutoFit/>
          </a:bodyPr>
          <a:lstStyle/>
          <a:p>
            <a:r>
              <a:rPr lang="en-US" altLang="zh-CN" dirty="0" smtClean="0"/>
              <a:t>      </a:t>
            </a:r>
            <a:r>
              <a:rPr lang="zh-CN" altLang="zh-CN" dirty="0" smtClean="0"/>
              <a:t>最后</a:t>
            </a:r>
            <a:r>
              <a:rPr lang="zh-CN" altLang="zh-CN" dirty="0"/>
              <a:t>也将下拉框值改变回调函数关联到下拉框值改变事件函数中，在初始化函数</a:t>
            </a:r>
            <a:r>
              <a:rPr lang="en-US" altLang="zh-CN" dirty="0" err="1"/>
              <a:t>setupUi</a:t>
            </a:r>
            <a:r>
              <a:rPr lang="zh-CN" altLang="zh-CN" dirty="0"/>
              <a:t>后面通过以下命令来实现：</a:t>
            </a:r>
            <a:r>
              <a:rPr lang="en-US" altLang="zh-CN" dirty="0" err="1"/>
              <a:t>self.comboBox.currentIndexChanged</a:t>
            </a:r>
            <a:r>
              <a:rPr lang="en-US" altLang="zh-CN" dirty="0"/>
              <a:t>[</a:t>
            </a:r>
            <a:r>
              <a:rPr lang="en-US" altLang="zh-CN" dirty="0" err="1"/>
              <a:t>str</a:t>
            </a:r>
            <a:r>
              <a:rPr lang="en-US" altLang="zh-CN" dirty="0"/>
              <a:t>].connect(</a:t>
            </a:r>
            <a:r>
              <a:rPr lang="en-US" altLang="zh-CN" dirty="0" err="1"/>
              <a:t>self.chg_value</a:t>
            </a:r>
            <a:r>
              <a:rPr lang="en-US" altLang="zh-CN" dirty="0"/>
              <a:t>)</a:t>
            </a:r>
            <a:r>
              <a:rPr lang="zh-CN" altLang="zh-CN" dirty="0"/>
              <a:t>。</a:t>
            </a:r>
          </a:p>
        </p:txBody>
      </p:sp>
    </p:spTree>
    <p:extLst>
      <p:ext uri="{BB962C8B-B14F-4D97-AF65-F5344CB8AC3E}">
        <p14:creationId xmlns:p14="http://schemas.microsoft.com/office/powerpoint/2010/main" val="1492058191"/>
      </p:ext>
    </p:extLst>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5" y="44625"/>
            <a:ext cx="9520144" cy="520700"/>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smtClean="0">
                <a:solidFill>
                  <a:srgbClr val="FFFFFF"/>
                </a:solidFill>
                <a:latin typeface="微软雅黑" panose="020B0503020204020204" pitchFamily="34" charset="-122"/>
                <a:ea typeface="微软雅黑" panose="020B0503020204020204" pitchFamily="34" charset="-122"/>
              </a:rPr>
              <a:t>12.2.2.5  </a:t>
            </a:r>
            <a:r>
              <a:rPr lang="zh-CN" altLang="en-US" sz="2800" dirty="0" smtClean="0">
                <a:solidFill>
                  <a:srgbClr val="FFFFFF"/>
                </a:solidFill>
                <a:latin typeface="微软雅黑" panose="020B0503020204020204" pitchFamily="34" charset="-122"/>
                <a:ea typeface="微软雅黑" panose="020B0503020204020204" pitchFamily="34" charset="-122"/>
              </a:rPr>
              <a:t>功能</a:t>
            </a:r>
            <a:r>
              <a:rPr lang="zh-CN" altLang="en-US" sz="2800" dirty="0">
                <a:solidFill>
                  <a:srgbClr val="FFFFFF"/>
                </a:solidFill>
                <a:latin typeface="微软雅黑" panose="020B0503020204020204" pitchFamily="34" charset="-122"/>
                <a:ea typeface="微软雅黑" panose="020B0503020204020204" pitchFamily="34" charset="-122"/>
              </a:rPr>
              <a:t>实现</a:t>
            </a:r>
          </a:p>
        </p:txBody>
      </p:sp>
      <p:sp>
        <p:nvSpPr>
          <p:cNvPr id="56" name="TextBox 55"/>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rgbClr val="FFFFFF"/>
                </a:solidFill>
              </a:rPr>
              <a:t>Part</a:t>
            </a:r>
            <a:r>
              <a:rPr lang="en-US" altLang="zh-CN" dirty="0">
                <a:solidFill>
                  <a:srgbClr val="FFFFFF"/>
                </a:solidFill>
              </a:rPr>
              <a:t> </a:t>
            </a:r>
            <a:r>
              <a:rPr lang="en-US" altLang="zh-CN" dirty="0" smtClean="0">
                <a:solidFill>
                  <a:srgbClr val="FFFFFF"/>
                </a:solidFill>
              </a:rPr>
              <a:t>12</a:t>
            </a:r>
            <a:endParaRPr lang="zh-CN" altLang="en-US" dirty="0">
              <a:solidFill>
                <a:srgbClr val="FFFFFF"/>
              </a:solidFill>
            </a:endParaRPr>
          </a:p>
        </p:txBody>
      </p:sp>
      <p:sp>
        <p:nvSpPr>
          <p:cNvPr id="2" name="矩形 1"/>
          <p:cNvSpPr/>
          <p:nvPr/>
        </p:nvSpPr>
        <p:spPr>
          <a:xfrm>
            <a:off x="913805" y="692696"/>
            <a:ext cx="10009112" cy="923330"/>
          </a:xfrm>
          <a:prstGeom prst="rect">
            <a:avLst/>
          </a:prstGeom>
        </p:spPr>
        <p:txBody>
          <a:bodyPr wrap="square">
            <a:spAutoFit/>
          </a:bodyPr>
          <a:lstStyle/>
          <a:p>
            <a:r>
              <a:rPr lang="en-US" altLang="zh-CN" dirty="0" smtClean="0"/>
              <a:t>       </a:t>
            </a:r>
            <a:r>
              <a:rPr lang="zh-CN" altLang="zh-CN" dirty="0" smtClean="0"/>
              <a:t>与</a:t>
            </a:r>
            <a:r>
              <a:rPr lang="en-US" altLang="zh-CN" dirty="0"/>
              <a:t>12.8.1</a:t>
            </a:r>
            <a:r>
              <a:rPr lang="zh-CN" altLang="zh-CN" dirty="0"/>
              <a:t>节中的功能实现类似，定义好回调函数并修改完善界面的</a:t>
            </a:r>
            <a:r>
              <a:rPr lang="en-US" altLang="zh-CN" dirty="0"/>
              <a:t>Python</a:t>
            </a:r>
            <a:r>
              <a:rPr lang="zh-CN" altLang="zh-CN" dirty="0"/>
              <a:t>类之后，就可以引用该类进行实例化，并最终完成功能实现了。其中类前面需要将相关的包导入完整，如下所示，如图</a:t>
            </a:r>
            <a:r>
              <a:rPr lang="en-US" altLang="zh-CN" dirty="0"/>
              <a:t>12-51</a:t>
            </a:r>
            <a:r>
              <a:rPr lang="zh-CN" altLang="zh-CN" dirty="0"/>
              <a:t>所示。</a:t>
            </a:r>
          </a:p>
        </p:txBody>
      </p:sp>
      <p:pic>
        <p:nvPicPr>
          <p:cNvPr id="45058" name="图片 98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5893" y="1619227"/>
            <a:ext cx="5431355" cy="18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3827632" y="3455350"/>
            <a:ext cx="1005403" cy="369332"/>
          </a:xfrm>
          <a:prstGeom prst="rect">
            <a:avLst/>
          </a:prstGeom>
        </p:spPr>
        <p:txBody>
          <a:bodyPr wrap="none">
            <a:spAutoFit/>
          </a:bodyPr>
          <a:lstStyle/>
          <a:p>
            <a:r>
              <a:rPr lang="zh-CN" altLang="zh-CN" dirty="0"/>
              <a:t>图</a:t>
            </a:r>
            <a:r>
              <a:rPr lang="en-US" altLang="zh-CN" dirty="0"/>
              <a:t>12-51</a:t>
            </a:r>
            <a:endParaRPr lang="zh-CN" altLang="en-US" dirty="0"/>
          </a:p>
        </p:txBody>
      </p:sp>
      <p:sp>
        <p:nvSpPr>
          <p:cNvPr id="4" name="矩形 3"/>
          <p:cNvSpPr/>
          <p:nvPr/>
        </p:nvSpPr>
        <p:spPr>
          <a:xfrm>
            <a:off x="985813" y="3861048"/>
            <a:ext cx="9505056" cy="923330"/>
          </a:xfrm>
          <a:prstGeom prst="rect">
            <a:avLst/>
          </a:prstGeom>
        </p:spPr>
        <p:txBody>
          <a:bodyPr wrap="square">
            <a:spAutoFit/>
          </a:bodyPr>
          <a:lstStyle/>
          <a:p>
            <a:r>
              <a:rPr lang="en-US" altLang="zh-CN" dirty="0" smtClean="0"/>
              <a:t>       </a:t>
            </a:r>
            <a:r>
              <a:rPr lang="zh-CN" altLang="zh-CN" dirty="0" smtClean="0"/>
              <a:t>最后</a:t>
            </a:r>
            <a:r>
              <a:rPr lang="zh-CN" altLang="zh-CN" dirty="0"/>
              <a:t>，可以通过系统的</a:t>
            </a:r>
            <a:r>
              <a:rPr lang="en-US" altLang="zh-CN" dirty="0"/>
              <a:t>_main_</a:t>
            </a:r>
            <a:r>
              <a:rPr lang="zh-CN" altLang="zh-CN" dirty="0"/>
              <a:t>函数入口实现调用，首先创建一个系统应用</a:t>
            </a:r>
            <a:r>
              <a:rPr lang="en-US" altLang="zh-CN" dirty="0"/>
              <a:t>app</a:t>
            </a:r>
            <a:r>
              <a:rPr lang="zh-CN" altLang="zh-CN" dirty="0"/>
              <a:t>，其次引用前面设计的界面</a:t>
            </a:r>
            <a:r>
              <a:rPr lang="en-US" altLang="zh-CN" dirty="0"/>
              <a:t>Python</a:t>
            </a:r>
            <a:r>
              <a:rPr lang="zh-CN" altLang="zh-CN" dirty="0"/>
              <a:t>类，并通过类中的初始化函数实现主窗体，最终通过主窗体的</a:t>
            </a:r>
            <a:r>
              <a:rPr lang="en-US" altLang="zh-CN" dirty="0"/>
              <a:t>show</a:t>
            </a:r>
            <a:r>
              <a:rPr lang="zh-CN" altLang="zh-CN" dirty="0"/>
              <a:t>属性显示出来，然后退出系统应用</a:t>
            </a:r>
            <a:r>
              <a:rPr lang="en-US" altLang="zh-CN" dirty="0"/>
              <a:t>app</a:t>
            </a:r>
            <a:r>
              <a:rPr lang="zh-CN" altLang="zh-CN" dirty="0"/>
              <a:t>。如图</a:t>
            </a:r>
            <a:r>
              <a:rPr lang="en-US" altLang="zh-CN" dirty="0"/>
              <a:t>12-52</a:t>
            </a:r>
            <a:r>
              <a:rPr lang="zh-CN" altLang="zh-CN" dirty="0"/>
              <a:t>所示</a:t>
            </a:r>
            <a:r>
              <a:rPr lang="en-US" altLang="zh-CN" dirty="0"/>
              <a:t>.</a:t>
            </a:r>
            <a:endParaRPr lang="zh-CN" altLang="zh-CN" dirty="0"/>
          </a:p>
        </p:txBody>
      </p:sp>
      <p:pic>
        <p:nvPicPr>
          <p:cNvPr id="45059" name="图片 98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7981" y="4784378"/>
            <a:ext cx="4338437" cy="1512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4156874" y="6309320"/>
            <a:ext cx="1005403" cy="369332"/>
          </a:xfrm>
          <a:prstGeom prst="rect">
            <a:avLst/>
          </a:prstGeom>
        </p:spPr>
        <p:txBody>
          <a:bodyPr wrap="none">
            <a:spAutoFit/>
          </a:bodyPr>
          <a:lstStyle/>
          <a:p>
            <a:r>
              <a:rPr lang="zh-CN" altLang="zh-CN" dirty="0"/>
              <a:t>图</a:t>
            </a:r>
            <a:r>
              <a:rPr lang="en-US" altLang="zh-CN" dirty="0"/>
              <a:t>12-52</a:t>
            </a:r>
            <a:endParaRPr lang="zh-CN" altLang="en-US" dirty="0"/>
          </a:p>
        </p:txBody>
      </p:sp>
    </p:spTree>
    <p:extLst>
      <p:ext uri="{BB962C8B-B14F-4D97-AF65-F5344CB8AC3E}">
        <p14:creationId xmlns:p14="http://schemas.microsoft.com/office/powerpoint/2010/main" val="1492058191"/>
      </p:ext>
    </p:extLst>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5" y="44625"/>
            <a:ext cx="9520144" cy="520700"/>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rgbClr val="FFFFFF"/>
                </a:solidFill>
                <a:latin typeface="微软雅黑" panose="020B0503020204020204" pitchFamily="34" charset="-122"/>
                <a:ea typeface="微软雅黑" panose="020B0503020204020204" pitchFamily="34" charset="-122"/>
              </a:rPr>
              <a:t>12.2.3 </a:t>
            </a:r>
            <a:r>
              <a:rPr lang="en-US" altLang="zh-CN" sz="2800" dirty="0" smtClean="0">
                <a:solidFill>
                  <a:srgbClr val="FFFFFF"/>
                </a:solidFill>
                <a:latin typeface="微软雅黑" panose="020B0503020204020204" pitchFamily="34" charset="-122"/>
                <a:ea typeface="微软雅黑" panose="020B0503020204020204" pitchFamily="34" charset="-122"/>
              </a:rPr>
              <a:t> </a:t>
            </a:r>
            <a:r>
              <a:rPr lang="zh-CN" altLang="en-US" sz="2800" dirty="0" smtClean="0">
                <a:solidFill>
                  <a:srgbClr val="FFFFFF"/>
                </a:solidFill>
                <a:latin typeface="微软雅黑" panose="020B0503020204020204" pitchFamily="34" charset="-122"/>
                <a:ea typeface="微软雅黑" panose="020B0503020204020204" pitchFamily="34" charset="-122"/>
              </a:rPr>
              <a:t>生成</a:t>
            </a:r>
            <a:r>
              <a:rPr lang="en-US" altLang="zh-CN" sz="2800" dirty="0">
                <a:solidFill>
                  <a:srgbClr val="FFFFFF"/>
                </a:solidFill>
                <a:latin typeface="微软雅黑" panose="020B0503020204020204" pitchFamily="34" charset="-122"/>
                <a:ea typeface="微软雅黑" panose="020B0503020204020204" pitchFamily="34" charset="-122"/>
              </a:rPr>
              <a:t>EXE</a:t>
            </a:r>
            <a:r>
              <a:rPr lang="zh-CN" altLang="en-US" sz="2800" dirty="0">
                <a:solidFill>
                  <a:srgbClr val="FFFFFF"/>
                </a:solidFill>
                <a:latin typeface="微软雅黑" panose="020B0503020204020204" pitchFamily="34" charset="-122"/>
                <a:ea typeface="微软雅黑" panose="020B0503020204020204" pitchFamily="34" charset="-122"/>
              </a:rPr>
              <a:t>文件</a:t>
            </a:r>
          </a:p>
        </p:txBody>
      </p:sp>
      <p:sp>
        <p:nvSpPr>
          <p:cNvPr id="56" name="TextBox 55"/>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rgbClr val="FFFFFF"/>
                </a:solidFill>
              </a:rPr>
              <a:t>Part</a:t>
            </a:r>
            <a:r>
              <a:rPr lang="en-US" altLang="zh-CN" dirty="0">
                <a:solidFill>
                  <a:srgbClr val="FFFFFF"/>
                </a:solidFill>
              </a:rPr>
              <a:t> </a:t>
            </a:r>
            <a:r>
              <a:rPr lang="en-US" altLang="zh-CN" dirty="0" smtClean="0">
                <a:solidFill>
                  <a:srgbClr val="FFFFFF"/>
                </a:solidFill>
              </a:rPr>
              <a:t>12</a:t>
            </a:r>
            <a:endParaRPr lang="zh-CN" altLang="en-US" dirty="0">
              <a:solidFill>
                <a:srgbClr val="FFFFFF"/>
              </a:solidFill>
            </a:endParaRPr>
          </a:p>
        </p:txBody>
      </p:sp>
      <p:sp>
        <p:nvSpPr>
          <p:cNvPr id="2" name="矩形 1"/>
          <p:cNvSpPr/>
          <p:nvPr/>
        </p:nvSpPr>
        <p:spPr>
          <a:xfrm>
            <a:off x="913805" y="764704"/>
            <a:ext cx="10024200" cy="646331"/>
          </a:xfrm>
          <a:prstGeom prst="rect">
            <a:avLst/>
          </a:prstGeom>
        </p:spPr>
        <p:txBody>
          <a:bodyPr wrap="square">
            <a:spAutoFit/>
          </a:bodyPr>
          <a:lstStyle/>
          <a:p>
            <a:r>
              <a:rPr lang="en-US" altLang="zh-CN" dirty="0" smtClean="0"/>
              <a:t>       </a:t>
            </a:r>
            <a:r>
              <a:rPr lang="zh-CN" altLang="zh-CN" dirty="0" smtClean="0"/>
              <a:t>与</a:t>
            </a:r>
            <a:r>
              <a:rPr lang="en-US" altLang="zh-CN" dirty="0"/>
              <a:t>12.1.9</a:t>
            </a:r>
            <a:r>
              <a:rPr lang="zh-CN" altLang="zh-CN" dirty="0"/>
              <a:t>类似，利用命令：“</a:t>
            </a:r>
            <a:r>
              <a:rPr lang="en-US" altLang="zh-CN" dirty="0" err="1"/>
              <a:t>pyinstaller</a:t>
            </a:r>
            <a:r>
              <a:rPr lang="en-US" altLang="zh-CN" dirty="0"/>
              <a:t> -F </a:t>
            </a:r>
            <a:r>
              <a:rPr lang="zh-CN" altLang="zh-CN" dirty="0"/>
              <a:t>需要编译的文件”即可进行编译，其中本项目需要编译的程序文件为</a:t>
            </a:r>
            <a:r>
              <a:rPr lang="en-US" altLang="zh-CN" dirty="0"/>
              <a:t>eval.py</a:t>
            </a:r>
            <a:r>
              <a:rPr lang="zh-CN" altLang="zh-CN" dirty="0"/>
              <a:t>，如图</a:t>
            </a:r>
            <a:r>
              <a:rPr lang="en-US" altLang="zh-CN" dirty="0"/>
              <a:t>12-53</a:t>
            </a:r>
            <a:r>
              <a:rPr lang="zh-CN" altLang="zh-CN" dirty="0"/>
              <a:t>所示。</a:t>
            </a:r>
          </a:p>
        </p:txBody>
      </p:sp>
      <p:pic>
        <p:nvPicPr>
          <p:cNvPr id="46082" name="图片 99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1877" y="1484784"/>
            <a:ext cx="7147864" cy="1656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4516914" y="3158525"/>
            <a:ext cx="1005403" cy="369332"/>
          </a:xfrm>
          <a:prstGeom prst="rect">
            <a:avLst/>
          </a:prstGeom>
        </p:spPr>
        <p:txBody>
          <a:bodyPr wrap="none">
            <a:spAutoFit/>
          </a:bodyPr>
          <a:lstStyle/>
          <a:p>
            <a:r>
              <a:rPr lang="zh-CN" altLang="zh-CN" dirty="0"/>
              <a:t>图</a:t>
            </a:r>
            <a:r>
              <a:rPr lang="en-US" altLang="zh-CN" dirty="0"/>
              <a:t>12-53</a:t>
            </a:r>
            <a:endParaRPr lang="zh-CN" altLang="en-US" dirty="0"/>
          </a:p>
        </p:txBody>
      </p:sp>
      <p:sp>
        <p:nvSpPr>
          <p:cNvPr id="4" name="矩形 3"/>
          <p:cNvSpPr/>
          <p:nvPr/>
        </p:nvSpPr>
        <p:spPr>
          <a:xfrm>
            <a:off x="1180468" y="3645024"/>
            <a:ext cx="9958473" cy="646331"/>
          </a:xfrm>
          <a:prstGeom prst="rect">
            <a:avLst/>
          </a:prstGeom>
        </p:spPr>
        <p:txBody>
          <a:bodyPr wrap="square">
            <a:spAutoFit/>
          </a:bodyPr>
          <a:lstStyle/>
          <a:p>
            <a:r>
              <a:rPr lang="en-US" altLang="zh-CN" dirty="0" smtClean="0"/>
              <a:t>       </a:t>
            </a:r>
            <a:r>
              <a:rPr lang="zh-CN" altLang="zh-CN" dirty="0" smtClean="0"/>
              <a:t>该</a:t>
            </a:r>
            <a:r>
              <a:rPr lang="zh-CN" altLang="zh-CN" dirty="0"/>
              <a:t>项目文件编译成功，编译过程中没有出现类似超出最大递归深度的限制错误，但是运行编译成功的</a:t>
            </a:r>
            <a:r>
              <a:rPr lang="en-US" altLang="zh-CN" dirty="0"/>
              <a:t>EXE</a:t>
            </a:r>
            <a:r>
              <a:rPr lang="zh-CN" altLang="zh-CN" dirty="0"/>
              <a:t>产生以下错误，如图</a:t>
            </a:r>
            <a:r>
              <a:rPr lang="en-US" altLang="zh-CN" dirty="0"/>
              <a:t>12-54</a:t>
            </a:r>
            <a:r>
              <a:rPr lang="zh-CN" altLang="zh-CN" dirty="0"/>
              <a:t>所示。</a:t>
            </a:r>
          </a:p>
        </p:txBody>
      </p:sp>
      <p:pic>
        <p:nvPicPr>
          <p:cNvPr id="46083" name="图片 99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8004" y="4365104"/>
            <a:ext cx="7375799" cy="1031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4804946" y="5435932"/>
            <a:ext cx="1005403" cy="369332"/>
          </a:xfrm>
          <a:prstGeom prst="rect">
            <a:avLst/>
          </a:prstGeom>
        </p:spPr>
        <p:txBody>
          <a:bodyPr wrap="none">
            <a:spAutoFit/>
          </a:bodyPr>
          <a:lstStyle/>
          <a:p>
            <a:r>
              <a:rPr lang="zh-CN" altLang="zh-CN" dirty="0"/>
              <a:t>图</a:t>
            </a:r>
            <a:r>
              <a:rPr lang="en-US" altLang="zh-CN" dirty="0"/>
              <a:t>12-54</a:t>
            </a:r>
            <a:endParaRPr lang="zh-CN" altLang="en-US" dirty="0"/>
          </a:p>
        </p:txBody>
      </p:sp>
    </p:spTree>
    <p:extLst>
      <p:ext uri="{BB962C8B-B14F-4D97-AF65-F5344CB8AC3E}">
        <p14:creationId xmlns:p14="http://schemas.microsoft.com/office/powerpoint/2010/main" val="2802136682"/>
      </p:ext>
    </p:extLst>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5" y="44625"/>
            <a:ext cx="9520144" cy="520700"/>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rgbClr val="FFFFFF"/>
                </a:solidFill>
                <a:latin typeface="微软雅黑" panose="020B0503020204020204" pitchFamily="34" charset="-122"/>
                <a:ea typeface="微软雅黑" panose="020B0503020204020204" pitchFamily="34" charset="-122"/>
              </a:rPr>
              <a:t>12.2.3  </a:t>
            </a:r>
            <a:r>
              <a:rPr lang="zh-CN" altLang="en-US" sz="2800" dirty="0">
                <a:solidFill>
                  <a:srgbClr val="FFFFFF"/>
                </a:solidFill>
                <a:latin typeface="微软雅黑" panose="020B0503020204020204" pitchFamily="34" charset="-122"/>
                <a:ea typeface="微软雅黑" panose="020B0503020204020204" pitchFamily="34" charset="-122"/>
              </a:rPr>
              <a:t>生成</a:t>
            </a:r>
            <a:r>
              <a:rPr lang="en-US" altLang="zh-CN" sz="2800" dirty="0">
                <a:solidFill>
                  <a:srgbClr val="FFFFFF"/>
                </a:solidFill>
                <a:latin typeface="微软雅黑" panose="020B0503020204020204" pitchFamily="34" charset="-122"/>
                <a:ea typeface="微软雅黑" panose="020B0503020204020204" pitchFamily="34" charset="-122"/>
              </a:rPr>
              <a:t>EXE</a:t>
            </a:r>
            <a:r>
              <a:rPr lang="zh-CN" altLang="en-US" sz="2800" dirty="0">
                <a:solidFill>
                  <a:srgbClr val="FFFFFF"/>
                </a:solidFill>
                <a:latin typeface="微软雅黑" panose="020B0503020204020204" pitchFamily="34" charset="-122"/>
                <a:ea typeface="微软雅黑" panose="020B0503020204020204" pitchFamily="34" charset="-122"/>
              </a:rPr>
              <a:t>文件</a:t>
            </a:r>
            <a:endParaRPr lang="zh-CN" altLang="en-US" sz="2800" dirty="0">
              <a:solidFill>
                <a:srgbClr val="FFFFFF"/>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rgbClr val="FFFFFF"/>
                </a:solidFill>
              </a:rPr>
              <a:t>Part</a:t>
            </a:r>
            <a:r>
              <a:rPr lang="en-US" altLang="zh-CN" dirty="0">
                <a:solidFill>
                  <a:srgbClr val="FFFFFF"/>
                </a:solidFill>
              </a:rPr>
              <a:t> </a:t>
            </a:r>
            <a:r>
              <a:rPr lang="en-US" altLang="zh-CN" dirty="0" smtClean="0">
                <a:solidFill>
                  <a:srgbClr val="FFFFFF"/>
                </a:solidFill>
              </a:rPr>
              <a:t>12</a:t>
            </a:r>
            <a:endParaRPr lang="zh-CN" altLang="en-US" dirty="0">
              <a:solidFill>
                <a:srgbClr val="FFFFFF"/>
              </a:solidFill>
            </a:endParaRPr>
          </a:p>
        </p:txBody>
      </p:sp>
      <p:sp>
        <p:nvSpPr>
          <p:cNvPr id="2" name="矩形 1"/>
          <p:cNvSpPr/>
          <p:nvPr/>
        </p:nvSpPr>
        <p:spPr>
          <a:xfrm>
            <a:off x="913805" y="692696"/>
            <a:ext cx="10369152" cy="1477328"/>
          </a:xfrm>
          <a:prstGeom prst="rect">
            <a:avLst/>
          </a:prstGeom>
        </p:spPr>
        <p:txBody>
          <a:bodyPr wrap="square">
            <a:spAutoFit/>
          </a:bodyPr>
          <a:lstStyle/>
          <a:p>
            <a:r>
              <a:rPr lang="en-US" altLang="zh-CN" dirty="0" smtClean="0"/>
              <a:t>       </a:t>
            </a:r>
            <a:r>
              <a:rPr lang="zh-CN" altLang="zh-CN" dirty="0" smtClean="0"/>
              <a:t>该</a:t>
            </a:r>
            <a:r>
              <a:rPr lang="zh-CN" altLang="zh-CN" dirty="0"/>
              <a:t>错误与</a:t>
            </a:r>
            <a:r>
              <a:rPr lang="en-US" altLang="zh-CN" dirty="0"/>
              <a:t>12.1.9</a:t>
            </a:r>
            <a:r>
              <a:rPr lang="zh-CN" altLang="zh-CN" dirty="0"/>
              <a:t>中提到的编译过程中某些开发包不兼容所致，相同的处理方法，即对编译过程中产生的</a:t>
            </a:r>
            <a:r>
              <a:rPr lang="en-US" altLang="zh-CN" dirty="0"/>
              <a:t>.spec</a:t>
            </a:r>
            <a:r>
              <a:rPr lang="zh-CN" altLang="zh-CN" dirty="0"/>
              <a:t>文件中的</a:t>
            </a:r>
            <a:r>
              <a:rPr lang="en-US" altLang="zh-CN" dirty="0" err="1"/>
              <a:t>hiddenimports</a:t>
            </a:r>
            <a:r>
              <a:rPr lang="zh-CN" altLang="zh-CN" dirty="0"/>
              <a:t>项修改如下</a:t>
            </a:r>
            <a:r>
              <a:rPr lang="zh-CN" altLang="zh-CN" dirty="0" smtClean="0"/>
              <a:t>：</a:t>
            </a:r>
            <a:r>
              <a:rPr lang="en-US" altLang="zh-CN" dirty="0" err="1"/>
              <a:t>hiddenimports</a:t>
            </a:r>
            <a:r>
              <a:rPr lang="en-US" altLang="zh-CN" dirty="0"/>
              <a:t>=['cython','sklearn','sklearn.ensemble','sklearn.neighbors.typedefs','sklearn.neighbors.quad_tree','sklearn.tree._utils','scipy._lib.messagestream'],</a:t>
            </a:r>
            <a:endParaRPr lang="zh-CN" altLang="zh-CN" dirty="0"/>
          </a:p>
          <a:p>
            <a:r>
              <a:rPr lang="zh-CN" altLang="zh-CN" dirty="0"/>
              <a:t>修改完成之后，再次编译该</a:t>
            </a:r>
            <a:r>
              <a:rPr lang="en-US" altLang="zh-CN" dirty="0"/>
              <a:t>.spec</a:t>
            </a:r>
            <a:r>
              <a:rPr lang="zh-CN" altLang="zh-CN" dirty="0"/>
              <a:t>文件即可，如图</a:t>
            </a:r>
            <a:r>
              <a:rPr lang="en-US" altLang="zh-CN" dirty="0"/>
              <a:t>12-55</a:t>
            </a:r>
            <a:r>
              <a:rPr lang="zh-CN" altLang="zh-CN" dirty="0"/>
              <a:t>所示</a:t>
            </a:r>
            <a:r>
              <a:rPr lang="zh-CN" altLang="zh-CN" dirty="0" smtClean="0"/>
              <a:t>。</a:t>
            </a:r>
            <a:endParaRPr lang="zh-CN" altLang="zh-CN" dirty="0"/>
          </a:p>
        </p:txBody>
      </p:sp>
      <p:pic>
        <p:nvPicPr>
          <p:cNvPr id="47106" name="图片 99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1877" y="2170024"/>
            <a:ext cx="7128792" cy="1436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4618940" y="3639988"/>
            <a:ext cx="1005403" cy="369332"/>
          </a:xfrm>
          <a:prstGeom prst="rect">
            <a:avLst/>
          </a:prstGeom>
        </p:spPr>
        <p:txBody>
          <a:bodyPr wrap="none">
            <a:spAutoFit/>
          </a:bodyPr>
          <a:lstStyle/>
          <a:p>
            <a:r>
              <a:rPr lang="zh-CN" altLang="zh-CN" dirty="0"/>
              <a:t>图</a:t>
            </a:r>
            <a:r>
              <a:rPr lang="en-US" altLang="zh-CN" dirty="0"/>
              <a:t>12-55</a:t>
            </a:r>
            <a:endParaRPr lang="zh-CN" altLang="en-US" dirty="0"/>
          </a:p>
        </p:txBody>
      </p:sp>
      <p:sp>
        <p:nvSpPr>
          <p:cNvPr id="4" name="矩形 3"/>
          <p:cNvSpPr/>
          <p:nvPr/>
        </p:nvSpPr>
        <p:spPr>
          <a:xfrm>
            <a:off x="985813" y="4005064"/>
            <a:ext cx="10297144" cy="646331"/>
          </a:xfrm>
          <a:prstGeom prst="rect">
            <a:avLst/>
          </a:prstGeom>
        </p:spPr>
        <p:txBody>
          <a:bodyPr wrap="square">
            <a:spAutoFit/>
          </a:bodyPr>
          <a:lstStyle/>
          <a:p>
            <a:r>
              <a:rPr lang="en-US" altLang="zh-CN" dirty="0" smtClean="0"/>
              <a:t>       </a:t>
            </a:r>
            <a:r>
              <a:rPr lang="zh-CN" altLang="zh-CN" dirty="0" smtClean="0"/>
              <a:t>编译</a:t>
            </a:r>
            <a:r>
              <a:rPr lang="zh-CN" altLang="zh-CN" dirty="0"/>
              <a:t>完成之后，将项目所需的数据文件及运行所需的开发环境文件</a:t>
            </a:r>
            <a:r>
              <a:rPr lang="en-US" altLang="zh-CN" dirty="0"/>
              <a:t>platforms</a:t>
            </a:r>
            <a:r>
              <a:rPr lang="zh-CN" altLang="zh-CN" dirty="0"/>
              <a:t>拷贝至该目录下即可完成编译，如图</a:t>
            </a:r>
            <a:r>
              <a:rPr lang="en-US" altLang="zh-CN" dirty="0"/>
              <a:t>12-56</a:t>
            </a:r>
            <a:r>
              <a:rPr lang="zh-CN" altLang="zh-CN" dirty="0"/>
              <a:t>所示，</a:t>
            </a:r>
            <a:r>
              <a:rPr lang="en-US" altLang="zh-CN" dirty="0"/>
              <a:t>eval.exe</a:t>
            </a:r>
            <a:r>
              <a:rPr lang="zh-CN" altLang="zh-CN" dirty="0"/>
              <a:t>即为可独立运行的</a:t>
            </a:r>
            <a:r>
              <a:rPr lang="en-US" altLang="zh-CN" dirty="0"/>
              <a:t>EXE</a:t>
            </a:r>
            <a:r>
              <a:rPr lang="zh-CN" altLang="zh-CN" dirty="0"/>
              <a:t>文件。</a:t>
            </a:r>
          </a:p>
        </p:txBody>
      </p:sp>
      <p:pic>
        <p:nvPicPr>
          <p:cNvPr id="47107" name="图片 99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0436" y="4641605"/>
            <a:ext cx="4827813" cy="1981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5018261" y="6546830"/>
            <a:ext cx="914033" cy="338554"/>
          </a:xfrm>
          <a:prstGeom prst="rect">
            <a:avLst/>
          </a:prstGeom>
        </p:spPr>
        <p:txBody>
          <a:bodyPr wrap="none">
            <a:spAutoFit/>
          </a:bodyPr>
          <a:lstStyle/>
          <a:p>
            <a:r>
              <a:rPr lang="zh-CN" altLang="zh-CN" sz="1600" dirty="0"/>
              <a:t>图</a:t>
            </a:r>
            <a:r>
              <a:rPr lang="en-US" altLang="zh-CN" sz="1600" dirty="0"/>
              <a:t>12-56</a:t>
            </a:r>
            <a:endParaRPr lang="zh-CN" altLang="en-US" sz="1600" dirty="0"/>
          </a:p>
        </p:txBody>
      </p:sp>
    </p:spTree>
    <p:extLst>
      <p:ext uri="{BB962C8B-B14F-4D97-AF65-F5344CB8AC3E}">
        <p14:creationId xmlns:p14="http://schemas.microsoft.com/office/powerpoint/2010/main" val="2802136682"/>
      </p:ext>
    </p:extLst>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5" y="44625"/>
            <a:ext cx="9520144" cy="520700"/>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sz="2800" dirty="0" smtClean="0">
                <a:solidFill>
                  <a:srgbClr val="FFFFFF"/>
                </a:solidFill>
                <a:latin typeface="微软雅黑" panose="020B0503020204020204" pitchFamily="34" charset="-122"/>
                <a:ea typeface="微软雅黑" panose="020B0503020204020204" pitchFamily="34" charset="-122"/>
              </a:rPr>
              <a:t>本章小结</a:t>
            </a:r>
            <a:endParaRPr lang="zh-CN" altLang="en-US" sz="2800" dirty="0">
              <a:solidFill>
                <a:srgbClr val="FFFFFF"/>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rgbClr val="FFFFFF"/>
                </a:solidFill>
              </a:rPr>
              <a:t>Part</a:t>
            </a:r>
            <a:r>
              <a:rPr lang="en-US" altLang="zh-CN" dirty="0">
                <a:solidFill>
                  <a:srgbClr val="FFFFFF"/>
                </a:solidFill>
              </a:rPr>
              <a:t> </a:t>
            </a:r>
            <a:r>
              <a:rPr lang="en-US" altLang="zh-CN" dirty="0" smtClean="0">
                <a:solidFill>
                  <a:srgbClr val="FFFFFF"/>
                </a:solidFill>
              </a:rPr>
              <a:t>12</a:t>
            </a:r>
            <a:endParaRPr lang="zh-CN" altLang="en-US" dirty="0">
              <a:solidFill>
                <a:srgbClr val="FFFFFF"/>
              </a:solidFill>
            </a:endParaRPr>
          </a:p>
        </p:txBody>
      </p:sp>
      <p:sp>
        <p:nvSpPr>
          <p:cNvPr id="2" name="矩形 1"/>
          <p:cNvSpPr/>
          <p:nvPr/>
        </p:nvSpPr>
        <p:spPr>
          <a:xfrm>
            <a:off x="1204523" y="1700808"/>
            <a:ext cx="8424936" cy="3170099"/>
          </a:xfrm>
          <a:prstGeom prst="rect">
            <a:avLst/>
          </a:prstGeom>
        </p:spPr>
        <p:txBody>
          <a:bodyPr wrap="square">
            <a:spAutoFit/>
          </a:bodyPr>
          <a:lstStyle/>
          <a:p>
            <a:pPr algn="ctr"/>
            <a:r>
              <a:rPr lang="zh-CN" altLang="zh-CN" sz="2000" b="1" dirty="0"/>
              <a:t>本章小结</a:t>
            </a:r>
          </a:p>
          <a:p>
            <a:r>
              <a:rPr lang="en-US" altLang="zh-CN" sz="2000" dirty="0" smtClean="0"/>
              <a:t>       </a:t>
            </a:r>
            <a:r>
              <a:rPr lang="zh-CN" altLang="zh-CN" sz="2000" dirty="0" smtClean="0"/>
              <a:t>本章</a:t>
            </a:r>
            <a:r>
              <a:rPr lang="zh-CN" altLang="zh-CN" sz="2000" dirty="0"/>
              <a:t>通过两个具体的例子，介绍了利用</a:t>
            </a:r>
            <a:r>
              <a:rPr lang="en-US" altLang="zh-CN" sz="2000" dirty="0"/>
              <a:t>PyQt5</a:t>
            </a:r>
            <a:r>
              <a:rPr lang="zh-CN" altLang="zh-CN" sz="2000" dirty="0"/>
              <a:t>进行</a:t>
            </a:r>
            <a:r>
              <a:rPr lang="en-US" altLang="zh-CN" sz="2000" dirty="0"/>
              <a:t>GUI</a:t>
            </a:r>
            <a:r>
              <a:rPr lang="zh-CN" altLang="zh-CN" sz="2000" dirty="0"/>
              <a:t>可视化应用开发的一些基本知识，包括开发环境的安装及配置、界面设计及生产</a:t>
            </a:r>
            <a:r>
              <a:rPr lang="en-US" altLang="zh-CN" sz="2000" dirty="0"/>
              <a:t>Python</a:t>
            </a:r>
            <a:r>
              <a:rPr lang="zh-CN" altLang="zh-CN" sz="2000" dirty="0"/>
              <a:t>程序代码、主窗体、文件选择对话框控件、按钮控件、标签控件、文本编辑框控件、树控件、下拉框控件、表格控件等常见控件的使用，同时详细介绍了系统功能实现的思路与方法，最后还介绍了生成独立可执行文件的编译方法。事实上，</a:t>
            </a:r>
            <a:r>
              <a:rPr lang="en-US" altLang="zh-CN" sz="2000" dirty="0"/>
              <a:t>GUI</a:t>
            </a:r>
            <a:r>
              <a:rPr lang="zh-CN" altLang="zh-CN" sz="2000" dirty="0"/>
              <a:t>可视化开发的控件还非常多，其开发应用也更加复杂，本章作为</a:t>
            </a:r>
            <a:r>
              <a:rPr lang="en-US" altLang="zh-CN" sz="2000" dirty="0"/>
              <a:t>GUI</a:t>
            </a:r>
            <a:r>
              <a:rPr lang="zh-CN" altLang="zh-CN" sz="2000" dirty="0"/>
              <a:t>可视化应用开发的入门知识，希望对读者起到一定的抛砖引玉作用，更多复杂的应用开发可以参考相关的</a:t>
            </a:r>
            <a:r>
              <a:rPr lang="en-US" altLang="zh-CN" sz="2000" dirty="0"/>
              <a:t>PyQt5</a:t>
            </a:r>
            <a:r>
              <a:rPr lang="zh-CN" altLang="zh-CN" sz="2000" dirty="0"/>
              <a:t>开发书籍，同事更重要的是自己动手进行实际开发。</a:t>
            </a:r>
          </a:p>
        </p:txBody>
      </p:sp>
    </p:spTree>
    <p:extLst>
      <p:ext uri="{BB962C8B-B14F-4D97-AF65-F5344CB8AC3E}">
        <p14:creationId xmlns:p14="http://schemas.microsoft.com/office/powerpoint/2010/main" val="2802136682"/>
      </p:ext>
    </p:extLst>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5" y="44625"/>
            <a:ext cx="9520144" cy="520700"/>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sz="2800" dirty="0" smtClean="0">
                <a:solidFill>
                  <a:srgbClr val="FFFFFF"/>
                </a:solidFill>
                <a:latin typeface="微软雅黑" panose="020B0503020204020204" pitchFamily="34" charset="-122"/>
                <a:ea typeface="微软雅黑" panose="020B0503020204020204" pitchFamily="34" charset="-122"/>
              </a:rPr>
              <a:t>本章练习</a:t>
            </a:r>
            <a:endParaRPr lang="zh-CN" altLang="en-US" sz="2800" dirty="0">
              <a:solidFill>
                <a:srgbClr val="FFFFFF"/>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rgbClr val="FFFFFF"/>
                </a:solidFill>
              </a:rPr>
              <a:t>Part</a:t>
            </a:r>
            <a:r>
              <a:rPr lang="en-US" altLang="zh-CN" dirty="0">
                <a:solidFill>
                  <a:srgbClr val="FFFFFF"/>
                </a:solidFill>
              </a:rPr>
              <a:t> </a:t>
            </a:r>
            <a:r>
              <a:rPr lang="en-US" altLang="zh-CN" dirty="0" smtClean="0">
                <a:solidFill>
                  <a:srgbClr val="FFFFFF"/>
                </a:solidFill>
              </a:rPr>
              <a:t>12</a:t>
            </a:r>
            <a:endParaRPr lang="zh-CN" altLang="en-US" dirty="0">
              <a:solidFill>
                <a:srgbClr val="FFFFFF"/>
              </a:solidFill>
            </a:endParaRPr>
          </a:p>
        </p:txBody>
      </p:sp>
      <p:sp>
        <p:nvSpPr>
          <p:cNvPr id="2" name="矩形 1"/>
          <p:cNvSpPr/>
          <p:nvPr/>
        </p:nvSpPr>
        <p:spPr>
          <a:xfrm>
            <a:off x="1777901" y="764704"/>
            <a:ext cx="7056784" cy="1323439"/>
          </a:xfrm>
          <a:prstGeom prst="rect">
            <a:avLst/>
          </a:prstGeom>
        </p:spPr>
        <p:txBody>
          <a:bodyPr wrap="square">
            <a:spAutoFit/>
          </a:bodyPr>
          <a:lstStyle/>
          <a:p>
            <a:pPr algn="ctr"/>
            <a:r>
              <a:rPr lang="zh-CN" altLang="zh-CN" sz="2000" b="1" dirty="0"/>
              <a:t>本章练习</a:t>
            </a:r>
          </a:p>
          <a:p>
            <a:r>
              <a:rPr lang="en-US" altLang="zh-CN" sz="2000" dirty="0" smtClean="0"/>
              <a:t>       </a:t>
            </a:r>
            <a:r>
              <a:rPr lang="zh-CN" altLang="zh-CN" sz="2000" dirty="0" smtClean="0"/>
              <a:t>基于</a:t>
            </a:r>
            <a:r>
              <a:rPr lang="zh-CN" altLang="zh-CN" sz="2000" dirty="0"/>
              <a:t>第</a:t>
            </a:r>
            <a:r>
              <a:rPr lang="en-US" altLang="zh-CN" sz="2000" dirty="0"/>
              <a:t>9</a:t>
            </a:r>
            <a:r>
              <a:rPr lang="zh-CN" altLang="zh-CN" sz="2000" dirty="0"/>
              <a:t>章的地铁刷卡数据，设计一个</a:t>
            </a:r>
            <a:r>
              <a:rPr lang="en-US" altLang="zh-CN" sz="2000" dirty="0"/>
              <a:t>GUI</a:t>
            </a:r>
            <a:r>
              <a:rPr lang="zh-CN" altLang="zh-CN" sz="2000" dirty="0"/>
              <a:t>可视化界面系统，实现对每个地铁站点每天中各个时段（比如间隔为</a:t>
            </a:r>
            <a:r>
              <a:rPr lang="en-US" altLang="zh-CN" sz="2000" dirty="0"/>
              <a:t>1</a:t>
            </a:r>
            <a:r>
              <a:rPr lang="zh-CN" altLang="zh-CN" sz="2000" dirty="0"/>
              <a:t>个小时）的进站客流与出站客流图形可视化展示。</a:t>
            </a:r>
          </a:p>
        </p:txBody>
      </p:sp>
    </p:spTree>
    <p:extLst>
      <p:ext uri="{BB962C8B-B14F-4D97-AF65-F5344CB8AC3E}">
        <p14:creationId xmlns:p14="http://schemas.microsoft.com/office/powerpoint/2010/main" val="2802136682"/>
      </p:ext>
    </p:extLst>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5" y="44625"/>
            <a:ext cx="10111438" cy="523214"/>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smtClean="0">
                <a:solidFill>
                  <a:schemeClr val="accent2"/>
                </a:solidFill>
                <a:latin typeface="微软雅黑" panose="020B0503020204020204" pitchFamily="34" charset="-122"/>
                <a:ea typeface="微软雅黑" panose="020B0503020204020204" pitchFamily="34" charset="-122"/>
              </a:rPr>
              <a:t>12.1.2 </a:t>
            </a:r>
            <a:r>
              <a:rPr lang="zh-CN" altLang="en-US" sz="2800" dirty="0" smtClean="0">
                <a:solidFill>
                  <a:schemeClr val="accent2"/>
                </a:solidFill>
                <a:latin typeface="微软雅黑" panose="020B0503020204020204" pitchFamily="34" charset="-122"/>
                <a:ea typeface="微软雅黑" panose="020B0503020204020204" pitchFamily="34" charset="-122"/>
              </a:rPr>
              <a:t>创建项目文件夹</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chemeClr val="accent2"/>
                </a:solidFill>
              </a:rPr>
              <a:t>Part</a:t>
            </a:r>
            <a:r>
              <a:rPr lang="en-US" altLang="zh-CN" dirty="0">
                <a:solidFill>
                  <a:schemeClr val="accent2"/>
                </a:solidFill>
              </a:rPr>
              <a:t> </a:t>
            </a:r>
            <a:r>
              <a:rPr lang="en-US" altLang="zh-CN" dirty="0" smtClean="0">
                <a:solidFill>
                  <a:schemeClr val="accent2"/>
                </a:solidFill>
              </a:rPr>
              <a:t>12</a:t>
            </a:r>
            <a:endParaRPr lang="zh-CN" altLang="en-US" dirty="0">
              <a:solidFill>
                <a:schemeClr val="accent2"/>
              </a:solidFill>
            </a:endParaRPr>
          </a:p>
        </p:txBody>
      </p:sp>
      <p:sp>
        <p:nvSpPr>
          <p:cNvPr id="5" name="矩形 4"/>
          <p:cNvSpPr/>
          <p:nvPr/>
        </p:nvSpPr>
        <p:spPr>
          <a:xfrm>
            <a:off x="1057821" y="692696"/>
            <a:ext cx="10801200" cy="646331"/>
          </a:xfrm>
          <a:prstGeom prst="rect">
            <a:avLst/>
          </a:prstGeom>
        </p:spPr>
        <p:txBody>
          <a:bodyPr wrap="square">
            <a:spAutoFit/>
          </a:bodyPr>
          <a:lstStyle/>
          <a:p>
            <a:r>
              <a:rPr lang="en-US" altLang="zh-CN" dirty="0" smtClean="0"/>
              <a:t>     </a:t>
            </a:r>
            <a:r>
              <a:rPr lang="zh-CN" altLang="zh-CN" dirty="0" smtClean="0"/>
              <a:t>在</a:t>
            </a:r>
            <a:r>
              <a:rPr lang="zh-CN" altLang="zh-CN" dirty="0"/>
              <a:t>“开始”菜单中打开“</a:t>
            </a:r>
            <a:r>
              <a:rPr lang="en-US" altLang="zh-CN" dirty="0" err="1"/>
              <a:t>JetBrains</a:t>
            </a:r>
            <a:r>
              <a:rPr lang="zh-CN" altLang="zh-CN" dirty="0"/>
              <a:t>”文件夹，单击“</a:t>
            </a:r>
            <a:r>
              <a:rPr lang="en-US" altLang="zh-CN" dirty="0" err="1"/>
              <a:t>Pycharm</a:t>
            </a:r>
            <a:r>
              <a:rPr lang="en-US" altLang="zh-CN" dirty="0"/>
              <a:t> Community Edition 2019.3.3</a:t>
            </a:r>
            <a:r>
              <a:rPr lang="zh-CN" altLang="zh-CN" dirty="0"/>
              <a:t>”按钮，启动</a:t>
            </a:r>
            <a:r>
              <a:rPr lang="en-US" altLang="zh-CN" dirty="0" err="1"/>
              <a:t>Pycharm</a:t>
            </a:r>
            <a:r>
              <a:rPr lang="zh-CN" altLang="zh-CN" dirty="0"/>
              <a:t>，如图</a:t>
            </a:r>
            <a:r>
              <a:rPr lang="en-US" altLang="zh-CN" dirty="0"/>
              <a:t>12-6</a:t>
            </a:r>
            <a:r>
              <a:rPr lang="zh-CN" altLang="zh-CN" dirty="0"/>
              <a:t>所示。</a:t>
            </a:r>
          </a:p>
        </p:txBody>
      </p:sp>
      <p:pic>
        <p:nvPicPr>
          <p:cNvPr id="5122" name="图片 94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5754" y="1415091"/>
            <a:ext cx="4324595" cy="388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3277002" y="5291916"/>
            <a:ext cx="877163" cy="369332"/>
          </a:xfrm>
          <a:prstGeom prst="rect">
            <a:avLst/>
          </a:prstGeom>
        </p:spPr>
        <p:txBody>
          <a:bodyPr wrap="none">
            <a:spAutoFit/>
          </a:bodyPr>
          <a:lstStyle/>
          <a:p>
            <a:r>
              <a:rPr lang="zh-CN" altLang="zh-CN" dirty="0"/>
              <a:t>图</a:t>
            </a:r>
            <a:r>
              <a:rPr lang="en-US" altLang="zh-CN" dirty="0"/>
              <a:t>12-6</a:t>
            </a:r>
            <a:endParaRPr lang="zh-CN" altLang="en-US" dirty="0"/>
          </a:p>
        </p:txBody>
      </p:sp>
      <p:sp>
        <p:nvSpPr>
          <p:cNvPr id="7" name="矩形 6"/>
          <p:cNvSpPr/>
          <p:nvPr/>
        </p:nvSpPr>
        <p:spPr>
          <a:xfrm>
            <a:off x="947607" y="5646936"/>
            <a:ext cx="10911414" cy="1200329"/>
          </a:xfrm>
          <a:prstGeom prst="rect">
            <a:avLst/>
          </a:prstGeom>
        </p:spPr>
        <p:txBody>
          <a:bodyPr wrap="square">
            <a:spAutoFit/>
          </a:bodyPr>
          <a:lstStyle/>
          <a:p>
            <a:r>
              <a:rPr lang="zh-CN" altLang="en-US" dirty="0" smtClean="0"/>
              <a:t>       由于</a:t>
            </a:r>
            <a:r>
              <a:rPr lang="zh-CN" altLang="en-US" dirty="0"/>
              <a:t>是第一次启动</a:t>
            </a:r>
            <a:r>
              <a:rPr lang="en-US" altLang="zh-CN" dirty="0" err="1"/>
              <a:t>pycharm</a:t>
            </a:r>
            <a:r>
              <a:rPr lang="zh-CN" altLang="en-US" dirty="0"/>
              <a:t>，按照默认的设置即可，如图</a:t>
            </a:r>
            <a:r>
              <a:rPr lang="en-US" altLang="zh-CN" dirty="0"/>
              <a:t>12-7</a:t>
            </a:r>
            <a:r>
              <a:rPr lang="zh-CN" altLang="en-US" dirty="0"/>
              <a:t>所示。我们可以不暂时不导入设置项</a:t>
            </a:r>
            <a:r>
              <a:rPr lang="zh-CN" altLang="en-US" dirty="0" smtClean="0"/>
              <a:t>。</a:t>
            </a:r>
            <a:r>
              <a:rPr lang="zh-CN" altLang="zh-CN" dirty="0"/>
              <a:t>单击“</a:t>
            </a:r>
            <a:r>
              <a:rPr lang="en-US" altLang="zh-CN" dirty="0"/>
              <a:t>OK</a:t>
            </a:r>
            <a:r>
              <a:rPr lang="zh-CN" altLang="zh-CN" dirty="0"/>
              <a:t>”按钮，进入用户设置界面，我们第一次使用</a:t>
            </a:r>
            <a:r>
              <a:rPr lang="en-US" altLang="zh-CN" dirty="0" err="1"/>
              <a:t>pycharm</a:t>
            </a:r>
            <a:r>
              <a:rPr lang="zh-CN" altLang="zh-CN" dirty="0"/>
              <a:t>进行项目开发，选择默认的设置即可，如图</a:t>
            </a:r>
            <a:r>
              <a:rPr lang="en-US" altLang="zh-CN" dirty="0"/>
              <a:t>12-8</a:t>
            </a:r>
            <a:r>
              <a:rPr lang="zh-CN" altLang="zh-CN" dirty="0"/>
              <a:t>所示。</a:t>
            </a:r>
          </a:p>
          <a:p>
            <a:endParaRPr lang="zh-CN" altLang="en-US" dirty="0"/>
          </a:p>
        </p:txBody>
      </p:sp>
      <p:pic>
        <p:nvPicPr>
          <p:cNvPr id="5123" name="图片 9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13562" y="2561317"/>
            <a:ext cx="4411657" cy="1588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9266733" y="4149080"/>
            <a:ext cx="877163" cy="369332"/>
          </a:xfrm>
          <a:prstGeom prst="rect">
            <a:avLst/>
          </a:prstGeom>
        </p:spPr>
        <p:txBody>
          <a:bodyPr wrap="none">
            <a:spAutoFit/>
          </a:bodyPr>
          <a:lstStyle/>
          <a:p>
            <a:r>
              <a:rPr lang="zh-CN" altLang="zh-CN" dirty="0"/>
              <a:t>图</a:t>
            </a:r>
            <a:r>
              <a:rPr lang="en-US" altLang="zh-CN" dirty="0"/>
              <a:t>12-7</a:t>
            </a:r>
            <a:endParaRPr lang="zh-CN" altLang="zh-CN" dirty="0"/>
          </a:p>
        </p:txBody>
      </p:sp>
      <p:sp>
        <p:nvSpPr>
          <p:cNvPr id="9" name="右箭头 8"/>
          <p:cNvSpPr/>
          <p:nvPr/>
        </p:nvSpPr>
        <p:spPr bwMode="auto">
          <a:xfrm>
            <a:off x="6098381" y="3212976"/>
            <a:ext cx="1008112" cy="432048"/>
          </a:xfrm>
          <a:prstGeom prst="rightArrow">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bg1"/>
              </a:solidFill>
              <a:effectLst/>
              <a:latin typeface="Arial" panose="020B0604020202020204" pitchFamily="34" charset="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5" y="44625"/>
            <a:ext cx="8296008" cy="523214"/>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smtClean="0">
                <a:solidFill>
                  <a:schemeClr val="accent2"/>
                </a:solidFill>
                <a:latin typeface="微软雅黑" panose="020B0503020204020204" pitchFamily="34" charset="-122"/>
                <a:ea typeface="微软雅黑" panose="020B0503020204020204" pitchFamily="34" charset="-122"/>
              </a:rPr>
              <a:t>12.1.2 </a:t>
            </a:r>
            <a:r>
              <a:rPr lang="zh-CN" altLang="en-US" sz="2800" dirty="0" smtClean="0">
                <a:solidFill>
                  <a:schemeClr val="accent2"/>
                </a:solidFill>
                <a:latin typeface="微软雅黑" panose="020B0503020204020204" pitchFamily="34" charset="-122"/>
                <a:ea typeface="微软雅黑" panose="020B0503020204020204" pitchFamily="34" charset="-122"/>
              </a:rPr>
              <a:t>创建项目文件夹</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chemeClr val="accent2"/>
                </a:solidFill>
              </a:rPr>
              <a:t>Part</a:t>
            </a:r>
            <a:r>
              <a:rPr lang="en-US" altLang="zh-CN" dirty="0">
                <a:solidFill>
                  <a:schemeClr val="accent2"/>
                </a:solidFill>
              </a:rPr>
              <a:t> </a:t>
            </a:r>
            <a:r>
              <a:rPr lang="en-US" altLang="zh-CN" dirty="0" smtClean="0">
                <a:solidFill>
                  <a:schemeClr val="accent2"/>
                </a:solidFill>
              </a:rPr>
              <a:t>12</a:t>
            </a:r>
            <a:endParaRPr lang="zh-CN" altLang="en-US" dirty="0">
              <a:solidFill>
                <a:schemeClr val="accent2"/>
              </a:solidFill>
            </a:endParaRPr>
          </a:p>
        </p:txBody>
      </p:sp>
      <p:pic>
        <p:nvPicPr>
          <p:cNvPr id="6146" name="图片 94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9869" y="692695"/>
            <a:ext cx="5616624" cy="4743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985813" y="5877272"/>
            <a:ext cx="10585176" cy="646331"/>
          </a:xfrm>
          <a:prstGeom prst="rect">
            <a:avLst/>
          </a:prstGeom>
        </p:spPr>
        <p:txBody>
          <a:bodyPr wrap="square">
            <a:spAutoFit/>
          </a:bodyPr>
          <a:lstStyle/>
          <a:p>
            <a:r>
              <a:rPr lang="en-US" altLang="zh-CN" dirty="0" smtClean="0"/>
              <a:t>       </a:t>
            </a:r>
            <a:r>
              <a:rPr lang="zh-CN" altLang="zh-CN" dirty="0" smtClean="0"/>
              <a:t>单击</a:t>
            </a:r>
            <a:r>
              <a:rPr lang="zh-CN" altLang="zh-CN" dirty="0"/>
              <a:t>“</a:t>
            </a:r>
            <a:r>
              <a:rPr lang="en-US" altLang="zh-CN" dirty="0"/>
              <a:t>Skip Remaining and Set Defaults</a:t>
            </a:r>
            <a:r>
              <a:rPr lang="zh-CN" altLang="zh-CN" dirty="0"/>
              <a:t>”按钮，进入项目创建界面。这里我们创建一个新项目，如图</a:t>
            </a:r>
            <a:r>
              <a:rPr lang="en-US" altLang="zh-CN" dirty="0"/>
              <a:t>12-9</a:t>
            </a:r>
            <a:r>
              <a:rPr lang="zh-CN" altLang="zh-CN" dirty="0"/>
              <a:t>所示。</a:t>
            </a:r>
          </a:p>
        </p:txBody>
      </p:sp>
      <p:sp>
        <p:nvSpPr>
          <p:cNvPr id="8" name="矩形 7"/>
          <p:cNvSpPr/>
          <p:nvPr/>
        </p:nvSpPr>
        <p:spPr>
          <a:xfrm>
            <a:off x="3663152" y="5445224"/>
            <a:ext cx="877163" cy="369332"/>
          </a:xfrm>
          <a:prstGeom prst="rect">
            <a:avLst/>
          </a:prstGeom>
        </p:spPr>
        <p:txBody>
          <a:bodyPr wrap="none">
            <a:spAutoFit/>
          </a:bodyPr>
          <a:lstStyle/>
          <a:p>
            <a:r>
              <a:rPr lang="zh-CN" altLang="zh-CN" dirty="0"/>
              <a:t>图</a:t>
            </a:r>
            <a:r>
              <a:rPr lang="en-US" altLang="zh-CN" dirty="0" smtClean="0"/>
              <a:t>12-8</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5" y="44625"/>
            <a:ext cx="9520144" cy="523214"/>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smtClean="0">
                <a:solidFill>
                  <a:schemeClr val="accent2"/>
                </a:solidFill>
                <a:latin typeface="微软雅黑" panose="020B0503020204020204" pitchFamily="34" charset="-122"/>
                <a:ea typeface="微软雅黑" panose="020B0503020204020204" pitchFamily="34" charset="-122"/>
              </a:rPr>
              <a:t>12.1.2 </a:t>
            </a:r>
            <a:r>
              <a:rPr lang="zh-CN" altLang="en-US" sz="2800" dirty="0" smtClean="0">
                <a:solidFill>
                  <a:schemeClr val="accent2"/>
                </a:solidFill>
                <a:latin typeface="微软雅黑" panose="020B0503020204020204" pitchFamily="34" charset="-122"/>
                <a:ea typeface="微软雅黑" panose="020B0503020204020204" pitchFamily="34" charset="-122"/>
              </a:rPr>
              <a:t>创建项目文件夹</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263" y="76569"/>
            <a:ext cx="1064260" cy="400103"/>
          </a:xfrm>
          <a:prstGeom prst="rect">
            <a:avLst/>
          </a:prstGeom>
          <a:noFill/>
        </p:spPr>
        <p:txBody>
          <a:bodyPr wrap="square" lIns="91434" tIns="45717" rIns="91434" bIns="45717" rtlCol="0">
            <a:spAutoFit/>
          </a:bodyPr>
          <a:lstStyle/>
          <a:p>
            <a:pPr algn="r"/>
            <a:r>
              <a:rPr lang="en-US" altLang="zh-CN" sz="2000" dirty="0">
                <a:solidFill>
                  <a:schemeClr val="accent2"/>
                </a:solidFill>
              </a:rPr>
              <a:t>Part</a:t>
            </a:r>
            <a:r>
              <a:rPr lang="en-US" altLang="zh-CN" dirty="0">
                <a:solidFill>
                  <a:schemeClr val="accent2"/>
                </a:solidFill>
              </a:rPr>
              <a:t> </a:t>
            </a:r>
            <a:r>
              <a:rPr lang="en-US" altLang="zh-CN" dirty="0" smtClean="0">
                <a:solidFill>
                  <a:schemeClr val="accent2"/>
                </a:solidFill>
              </a:rPr>
              <a:t>12</a:t>
            </a:r>
            <a:endParaRPr lang="zh-CN" altLang="en-US" dirty="0">
              <a:solidFill>
                <a:schemeClr val="accent2"/>
              </a:solidFill>
            </a:endParaRPr>
          </a:p>
        </p:txBody>
      </p:sp>
      <p:pic>
        <p:nvPicPr>
          <p:cNvPr id="7170" name="图片 94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9869" y="838331"/>
            <a:ext cx="5738341" cy="4174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1561877" y="5733256"/>
            <a:ext cx="10009112" cy="646331"/>
          </a:xfrm>
          <a:prstGeom prst="rect">
            <a:avLst/>
          </a:prstGeom>
        </p:spPr>
        <p:txBody>
          <a:bodyPr wrap="square">
            <a:spAutoFit/>
          </a:bodyPr>
          <a:lstStyle/>
          <a:p>
            <a:r>
              <a:rPr lang="zh-CN" altLang="zh-CN" dirty="0"/>
              <a:t>单击“</a:t>
            </a:r>
            <a:r>
              <a:rPr lang="en-US" altLang="zh-CN" dirty="0"/>
              <a:t>Create New Project</a:t>
            </a:r>
            <a:r>
              <a:rPr lang="zh-CN" altLang="zh-CN" dirty="0"/>
              <a:t>”按钮，在弹出的界面中输入项目的文件夹路径，可以是存在的文件夹，如果不存在则创建一个新的文件夹。如图</a:t>
            </a:r>
            <a:r>
              <a:rPr lang="en-US" altLang="zh-CN" dirty="0"/>
              <a:t>12-10</a:t>
            </a:r>
            <a:r>
              <a:rPr lang="zh-CN" altLang="zh-CN" dirty="0"/>
              <a:t>所示。</a:t>
            </a:r>
          </a:p>
        </p:txBody>
      </p:sp>
      <p:sp>
        <p:nvSpPr>
          <p:cNvPr id="5" name="矩形 4"/>
          <p:cNvSpPr/>
          <p:nvPr/>
        </p:nvSpPr>
        <p:spPr>
          <a:xfrm>
            <a:off x="3997082" y="5075892"/>
            <a:ext cx="877163" cy="369332"/>
          </a:xfrm>
          <a:prstGeom prst="rect">
            <a:avLst/>
          </a:prstGeom>
        </p:spPr>
        <p:txBody>
          <a:bodyPr wrap="none">
            <a:spAutoFit/>
          </a:bodyPr>
          <a:lstStyle/>
          <a:p>
            <a:r>
              <a:rPr lang="zh-CN" altLang="zh-CN" dirty="0"/>
              <a:t>图</a:t>
            </a:r>
            <a:r>
              <a:rPr lang="en-US" altLang="zh-CN" dirty="0" smtClean="0"/>
              <a:t>12-9</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5" y="44625"/>
            <a:ext cx="9736168" cy="523214"/>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smtClean="0">
                <a:solidFill>
                  <a:schemeClr val="accent2"/>
                </a:solidFill>
                <a:latin typeface="微软雅黑" panose="020B0503020204020204" pitchFamily="34" charset="-122"/>
                <a:ea typeface="微软雅黑" panose="020B0503020204020204" pitchFamily="34" charset="-122"/>
              </a:rPr>
              <a:t>12.1.2 </a:t>
            </a:r>
            <a:r>
              <a:rPr lang="zh-CN" altLang="en-US" sz="2800" dirty="0" smtClean="0">
                <a:solidFill>
                  <a:schemeClr val="accent2"/>
                </a:solidFill>
                <a:latin typeface="微软雅黑" panose="020B0503020204020204" pitchFamily="34" charset="-122"/>
                <a:ea typeface="微软雅黑" panose="020B0503020204020204" pitchFamily="34" charset="-122"/>
              </a:rPr>
              <a:t>创建项目文件夹</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chemeClr val="accent2"/>
                </a:solidFill>
              </a:rPr>
              <a:t>Part</a:t>
            </a:r>
            <a:r>
              <a:rPr lang="en-US" altLang="zh-CN" dirty="0">
                <a:solidFill>
                  <a:schemeClr val="accent2"/>
                </a:solidFill>
              </a:rPr>
              <a:t> </a:t>
            </a:r>
            <a:r>
              <a:rPr lang="en-US" altLang="zh-CN" dirty="0" smtClean="0">
                <a:solidFill>
                  <a:schemeClr val="accent2"/>
                </a:solidFill>
              </a:rPr>
              <a:t>12</a:t>
            </a:r>
            <a:endParaRPr lang="zh-CN" altLang="en-US" dirty="0">
              <a:solidFill>
                <a:schemeClr val="accent2"/>
              </a:solidFill>
            </a:endParaRPr>
          </a:p>
        </p:txBody>
      </p:sp>
      <p:pic>
        <p:nvPicPr>
          <p:cNvPr id="8194" name="图片 94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7804" y="764704"/>
            <a:ext cx="6198849" cy="4511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1055003" y="5949280"/>
            <a:ext cx="9939922" cy="646331"/>
          </a:xfrm>
          <a:prstGeom prst="rect">
            <a:avLst/>
          </a:prstGeom>
        </p:spPr>
        <p:txBody>
          <a:bodyPr wrap="square">
            <a:spAutoFit/>
          </a:bodyPr>
          <a:lstStyle/>
          <a:p>
            <a:r>
              <a:rPr lang="en-US" altLang="zh-CN" dirty="0" smtClean="0"/>
              <a:t>       </a:t>
            </a:r>
            <a:r>
              <a:rPr lang="zh-CN" altLang="zh-CN" dirty="0" smtClean="0"/>
              <a:t>单击</a:t>
            </a:r>
            <a:r>
              <a:rPr lang="zh-CN" altLang="zh-CN" dirty="0"/>
              <a:t>“</a:t>
            </a:r>
            <a:r>
              <a:rPr lang="en-US" altLang="zh-CN" dirty="0"/>
              <a:t>Create</a:t>
            </a:r>
            <a:r>
              <a:rPr lang="zh-CN" altLang="zh-CN" dirty="0"/>
              <a:t>”按钮，即可弹出在该项目文件夹下的</a:t>
            </a:r>
            <a:r>
              <a:rPr lang="en-US" altLang="zh-CN" dirty="0" err="1"/>
              <a:t>pycharm</a:t>
            </a:r>
            <a:r>
              <a:rPr lang="zh-CN" altLang="zh-CN" dirty="0"/>
              <a:t>开发环境，包括产生一些默认的文件，如图</a:t>
            </a:r>
            <a:r>
              <a:rPr lang="en-US" altLang="zh-CN" dirty="0"/>
              <a:t>12-11</a:t>
            </a:r>
            <a:r>
              <a:rPr lang="zh-CN" altLang="zh-CN" dirty="0"/>
              <a:t>所示。</a:t>
            </a:r>
            <a:endParaRPr lang="zh-CN" altLang="en-US" dirty="0"/>
          </a:p>
        </p:txBody>
      </p:sp>
      <p:sp>
        <p:nvSpPr>
          <p:cNvPr id="8" name="矩形 7"/>
          <p:cNvSpPr/>
          <p:nvPr/>
        </p:nvSpPr>
        <p:spPr>
          <a:xfrm>
            <a:off x="4802237" y="5363924"/>
            <a:ext cx="1005403" cy="369332"/>
          </a:xfrm>
          <a:prstGeom prst="rect">
            <a:avLst/>
          </a:prstGeom>
        </p:spPr>
        <p:txBody>
          <a:bodyPr wrap="none">
            <a:spAutoFit/>
          </a:bodyPr>
          <a:lstStyle/>
          <a:p>
            <a:r>
              <a:rPr lang="zh-CN" altLang="zh-CN" dirty="0"/>
              <a:t>图</a:t>
            </a:r>
            <a:r>
              <a:rPr lang="en-US" altLang="zh-CN" dirty="0" smtClean="0"/>
              <a:t>12-10</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p:timing>
    <p:tnLst>
      <p:par>
        <p:cTn id="1" dur="indefinite" restart="never" nodeType="tmRoot"/>
      </p:par>
    </p:tnLst>
  </p:timing>
</p:sld>
</file>

<file path=ppt/theme/theme1.xml><?xml version="1.0" encoding="utf-8"?>
<a:theme xmlns:a="http://schemas.openxmlformats.org/drawingml/2006/main" name="第一PPT，www.1ppt.com">
  <a:themeElements>
    <a:clrScheme name="155">
      <a:dk1>
        <a:srgbClr val="294A5A"/>
      </a:dk1>
      <a:lt1>
        <a:srgbClr val="99CC39"/>
      </a:lt1>
      <a:dk2>
        <a:srgbClr val="F9C900"/>
      </a:dk2>
      <a:lt2>
        <a:srgbClr val="ED5A00"/>
      </a:lt2>
      <a:accent1>
        <a:srgbClr val="484849"/>
      </a:accent1>
      <a:accent2>
        <a:srgbClr val="FFFFFF"/>
      </a:accent2>
      <a:accent3>
        <a:srgbClr val="969696"/>
      </a:accent3>
      <a:accent4>
        <a:srgbClr val="00AAA2"/>
      </a:accent4>
      <a:accent5>
        <a:srgbClr val="99CC39"/>
      </a:accent5>
      <a:accent6>
        <a:srgbClr val="F9C900"/>
      </a:accent6>
      <a:hlink>
        <a:srgbClr val="ED5A00"/>
      </a:hlink>
      <a:folHlink>
        <a:srgbClr val="484849"/>
      </a:folHlink>
    </a:clrScheme>
    <a:fontScheme name="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TotalTime>
  <Words>6505</Words>
  <Application>Microsoft Office PowerPoint</Application>
  <PresentationFormat>自定义</PresentationFormat>
  <Paragraphs>449</Paragraphs>
  <Slides>59</Slides>
  <Notes>59</Notes>
  <HiddenSlides>0</HiddenSlides>
  <MMClips>0</MMClips>
  <ScaleCrop>false</ScaleCrop>
  <HeadingPairs>
    <vt:vector size="4" baseType="variant">
      <vt:variant>
        <vt:lpstr>主题</vt:lpstr>
      </vt:variant>
      <vt:variant>
        <vt:i4>1</vt:i4>
      </vt:variant>
      <vt:variant>
        <vt:lpstr>幻灯片标题</vt:lpstr>
      </vt:variant>
      <vt:variant>
        <vt:i4>59</vt:i4>
      </vt:variant>
    </vt:vector>
  </HeadingPairs>
  <TitlesOfParts>
    <vt:vector size="60" baseType="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商业融资计划书</dc:title>
  <dc:creator>第一PPT</dc:creator>
  <cp:keywords>www.1ppt.com</cp:keywords>
  <cp:lastModifiedBy>baicaoyuan</cp:lastModifiedBy>
  <cp:revision>1620</cp:revision>
  <dcterms:created xsi:type="dcterms:W3CDTF">2013-01-25T01:44:00Z</dcterms:created>
  <dcterms:modified xsi:type="dcterms:W3CDTF">2020-12-01T16:00:06Z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2052-11.1.0.9828</vt:lpwstr>
  </property>
</Properties>
</file>