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2" r:id="rId3"/>
    <p:sldId id="258" r:id="rId4"/>
    <p:sldId id="259" r:id="rId5"/>
    <p:sldId id="265" r:id="rId6"/>
    <p:sldId id="257" r:id="rId7"/>
    <p:sldId id="267" r:id="rId8"/>
    <p:sldId id="268" r:id="rId9"/>
    <p:sldId id="269" r:id="rId10"/>
    <p:sldId id="270" r:id="rId11"/>
    <p:sldId id="271" r:id="rId12"/>
    <p:sldId id="279" r:id="rId13"/>
    <p:sldId id="283" r:id="rId14"/>
    <p:sldId id="291" r:id="rId15"/>
    <p:sldId id="287" r:id="rId16"/>
    <p:sldId id="274" r:id="rId17"/>
    <p:sldId id="284" r:id="rId18"/>
    <p:sldId id="286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9900"/>
    <a:srgbClr val="4E744C"/>
    <a:srgbClr val="0000FF"/>
    <a:srgbClr val="0033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B942B-DD22-49D8-A558-DFA4D7BF613A}" type="datetimeFigureOut">
              <a:rPr lang="zh-TW" altLang="en-US" smtClean="0"/>
              <a:pPr/>
              <a:t>2022/9/4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20CC8-FC31-489A-9C4A-B61D823068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20CC8-FC31-489A-9C4A-B61D82306868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900-6568-40F1-B59D-C11D8444B033}" type="datetimeFigureOut">
              <a:rPr lang="zh-TW" altLang="en-US" smtClean="0"/>
              <a:pPr/>
              <a:t>2022/9/4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9EC-B91A-46EE-9758-40D265D1A1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900-6568-40F1-B59D-C11D8444B033}" type="datetimeFigureOut">
              <a:rPr lang="zh-TW" altLang="en-US" smtClean="0"/>
              <a:pPr/>
              <a:t>2022/9/4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9EC-B91A-46EE-9758-40D265D1A1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900-6568-40F1-B59D-C11D8444B033}" type="datetimeFigureOut">
              <a:rPr lang="zh-TW" altLang="en-US" smtClean="0"/>
              <a:pPr/>
              <a:t>2022/9/4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9EC-B91A-46EE-9758-40D265D1A1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900-6568-40F1-B59D-C11D8444B033}" type="datetimeFigureOut">
              <a:rPr lang="zh-TW" altLang="en-US" smtClean="0"/>
              <a:pPr/>
              <a:t>2022/9/4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9EC-B91A-46EE-9758-40D265D1A1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900-6568-40F1-B59D-C11D8444B033}" type="datetimeFigureOut">
              <a:rPr lang="zh-TW" altLang="en-US" smtClean="0"/>
              <a:pPr/>
              <a:t>2022/9/4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9EC-B91A-46EE-9758-40D265D1A1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900-6568-40F1-B59D-C11D8444B033}" type="datetimeFigureOut">
              <a:rPr lang="zh-TW" altLang="en-US" smtClean="0"/>
              <a:pPr/>
              <a:t>2022/9/4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9EC-B91A-46EE-9758-40D265D1A1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900-6568-40F1-B59D-C11D8444B033}" type="datetimeFigureOut">
              <a:rPr lang="zh-TW" altLang="en-US" smtClean="0"/>
              <a:pPr/>
              <a:t>2022/9/4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9EC-B91A-46EE-9758-40D265D1A1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900-6568-40F1-B59D-C11D8444B033}" type="datetimeFigureOut">
              <a:rPr lang="zh-TW" altLang="en-US" smtClean="0"/>
              <a:pPr/>
              <a:t>2022/9/4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9EC-B91A-46EE-9758-40D265D1A1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900-6568-40F1-B59D-C11D8444B033}" type="datetimeFigureOut">
              <a:rPr lang="zh-TW" altLang="en-US" smtClean="0"/>
              <a:pPr/>
              <a:t>2022/9/4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9EC-B91A-46EE-9758-40D265D1A1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900-6568-40F1-B59D-C11D8444B033}" type="datetimeFigureOut">
              <a:rPr lang="zh-TW" altLang="en-US" smtClean="0"/>
              <a:pPr/>
              <a:t>2022/9/4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9EC-B91A-46EE-9758-40D265D1A1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900-6568-40F1-B59D-C11D8444B033}" type="datetimeFigureOut">
              <a:rPr lang="zh-TW" altLang="en-US" smtClean="0"/>
              <a:pPr/>
              <a:t>2022/9/4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B9EC-B91A-46EE-9758-40D265D1A1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72900-6568-40F1-B59D-C11D8444B033}" type="datetimeFigureOut">
              <a:rPr lang="zh-TW" altLang="en-US" smtClean="0"/>
              <a:pPr/>
              <a:t>2022/9/4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B9EC-B91A-46EE-9758-40D265D1A1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uzzorange.com/techorange/2020/12/28/ai-solve-schrodinger-equation/?fbclid=IwAR3SWjUNQreFK3LlMoZzwYfAfk6AAIiRYiXSN9fBoLkybDl2173LfGEte1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36039;&#26009;&#20998;&#26512;&#26041;&#27861;&#32113;&#35336;&#24314;&#27169;&#33287;AI&#25033;&#29992;2022_0125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mYqjGwdG6s&amp;list=RDtmYqjGwdG6s&amp;start_radio=1" TargetMode="External"/><Relationship Id="rId2" Type="http://schemas.openxmlformats.org/officeDocument/2006/relationships/hyperlink" Target="&#25976;&#25818;&#33287;&#19981;&#30906;&#23450;&#24615;(2022)_0125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%5b1%5d%5b4%5dDNA_Code%20Book%5b1%5d.doc" TargetMode="External"/><Relationship Id="rId4" Type="http://schemas.openxmlformats.org/officeDocument/2006/relationships/hyperlink" Target="%5b1%5d%5b4%5dDNA%20damage_cotinine.xl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uzzorange.com/techorange/2021/07/09/8-statistics-theory-develop-ai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(2006b)BRCA_differentiation.pdf" TargetMode="External"/><Relationship Id="rId2" Type="http://schemas.openxmlformats.org/officeDocument/2006/relationships/hyperlink" Target="BRCA_serum_with%20element%20name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A5%9E%E7%B6%93%E7%A7%91%E5%AD%B8" TargetMode="External"/><Relationship Id="rId2" Type="http://schemas.openxmlformats.org/officeDocument/2006/relationships/hyperlink" Target="https://zh.wikipedia.org/wiki/%E9%86%AB%E5%AD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%E7%B5%B1%E8%A8%88%E5%AD%B8" TargetMode="External"/><Relationship Id="rId4" Type="http://schemas.openxmlformats.org/officeDocument/2006/relationships/hyperlink" Target="https://zh.wikipedia.org/wiki/%E6%9C%BA%E5%99%A8%E4%BA%BA%E5%AD%A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4%B8%93%E5%AE%B6%E7%B3%BB%E7%BB%9F" TargetMode="External"/><Relationship Id="rId3" Type="http://schemas.openxmlformats.org/officeDocument/2006/relationships/hyperlink" Target="https://zh.wikipedia.org/wiki/%E6%8C%87%E7%BA%B9%E8%AF%86%E5%88%AB" TargetMode="External"/><Relationship Id="rId7" Type="http://schemas.openxmlformats.org/officeDocument/2006/relationships/hyperlink" Target="https://zh.wikipedia.org/w/index.php?title=%E6%8E%8C%E7%BA%B9%E8%AF%86%E5%88%AB&amp;action=edit&amp;redlink=1" TargetMode="External"/><Relationship Id="rId2" Type="http://schemas.openxmlformats.org/officeDocument/2006/relationships/hyperlink" Target="https://zh.wikipedia.org/wiki/%E6%9C%BA%E5%99%A8%E8%A7%86%E8%A7%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/index.php?title=%E8%99%B9%E8%86%9C%E8%AF%86%E5%88%AB&amp;action=edit&amp;redlink=1" TargetMode="External"/><Relationship Id="rId5" Type="http://schemas.openxmlformats.org/officeDocument/2006/relationships/hyperlink" Target="https://zh.wikipedia.org/w/index.php?title=%E8%A7%86%E7%BD%91%E8%86%9C%E8%AF%86%E5%88%AB&amp;action=edit&amp;redlink=1" TargetMode="External"/><Relationship Id="rId10" Type="http://schemas.openxmlformats.org/officeDocument/2006/relationships/hyperlink" Target="https://zh.wikipedia.org/w/index.php?title=%E7%84%A1%E4%BA%BA%E8%BC%89%E5%85%B7&amp;action=edit&amp;redlink=1" TargetMode="External"/><Relationship Id="rId4" Type="http://schemas.openxmlformats.org/officeDocument/2006/relationships/hyperlink" Target="https://zh.wikipedia.org/wiki/%E4%BA%BA%E8%84%B8%E8%AF%86%E5%88%AB" TargetMode="External"/><Relationship Id="rId9" Type="http://schemas.openxmlformats.org/officeDocument/2006/relationships/hyperlink" Target="https://zh.wikipedia.org/w/index.php?title=%E8%87%AA%E5%8A%A8%E8%A7%84%E5%88%92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ZFO1wC4ueM&amp;fbclid=IwAR1wGQF7j78DQBmcsxzuCsi2rEVdeT-YtTkNQFQgm7_RqVWXe4RtSmC7i_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rgbClr val="7030A0"/>
                </a:solidFill>
                <a:latin typeface="Bookman Old Style" panose="02050604050505020204" pitchFamily="18" charset="0"/>
                <a:ea typeface="標楷體" panose="03000509000000000000" pitchFamily="65" charset="-120"/>
              </a:rPr>
              <a:t>數據分析</a:t>
            </a:r>
            <a:r>
              <a:rPr lang="zh-TW" altLang="en-US" sz="4000" smtClean="0">
                <a:solidFill>
                  <a:srgbClr val="7030A0"/>
                </a:solidFill>
                <a:latin typeface="Bookman Old Style" panose="020506040505050202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4000" smtClean="0">
                <a:solidFill>
                  <a:srgbClr val="7030A0"/>
                </a:solidFill>
                <a:latin typeface="Bookman Old Style" panose="020506040505050202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sz="4000" smtClean="0">
                <a:solidFill>
                  <a:srgbClr val="7030A0"/>
                </a:solidFill>
                <a:latin typeface="Bookman Old Style" panose="02050604050505020204" pitchFamily="18" charset="0"/>
                <a:ea typeface="標楷體" panose="03000509000000000000" pitchFamily="65" charset="-120"/>
              </a:rPr>
              <a:t>應用</a:t>
            </a:r>
            <a:r>
              <a:rPr lang="en-US" altLang="zh-TW" sz="4000" smtClean="0">
                <a:solidFill>
                  <a:srgbClr val="7030A0"/>
                </a:solidFill>
                <a:latin typeface="Bookman Old Style" panose="02050604050505020204" pitchFamily="18" charset="0"/>
                <a:ea typeface="標楷體" panose="03000509000000000000" pitchFamily="65" charset="-120"/>
              </a:rPr>
              <a:t>:</a:t>
            </a:r>
            <a:br>
              <a:rPr lang="en-US" altLang="zh-TW" sz="4000" smtClean="0">
                <a:solidFill>
                  <a:srgbClr val="7030A0"/>
                </a:solidFill>
                <a:latin typeface="Bookman Old Style" panose="02050604050505020204" pitchFamily="18" charset="0"/>
                <a:ea typeface="標楷體" panose="03000509000000000000" pitchFamily="65" charset="-120"/>
              </a:rPr>
            </a:br>
            <a:r>
              <a:rPr lang="en-US" altLang="zh-TW" sz="4000" smtClean="0">
                <a:solidFill>
                  <a:srgbClr val="7030A0"/>
                </a:solidFill>
                <a:latin typeface="Bookman Old Style" panose="02050604050505020204" pitchFamily="18" charset="0"/>
                <a:ea typeface="標楷體" panose="03000509000000000000" pitchFamily="65" charset="-120"/>
              </a:rPr>
              <a:t>Introduction</a:t>
            </a:r>
            <a:endParaRPr lang="zh-TW" altLang="en-US" sz="4000" dirty="0">
              <a:solidFill>
                <a:srgbClr val="7030A0"/>
              </a:solidFill>
              <a:latin typeface="Bookman Old Style" panose="020506040505050202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852936"/>
            <a:ext cx="6400800" cy="936104"/>
          </a:xfrm>
        </p:spPr>
        <p:txBody>
          <a:bodyPr>
            <a:normAutofit/>
          </a:bodyPr>
          <a:lstStyle/>
          <a:p>
            <a:r>
              <a:rPr lang="zh-TW" altLang="en-US" sz="2400" smtClean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吳宏達</a:t>
            </a:r>
            <a:endParaRPr lang="en-US" altLang="zh-TW" sz="2400" smtClean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smtClean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中興大學應數系暨統計所</a:t>
            </a:r>
            <a:endParaRPr lang="zh-TW" altLang="en-US" sz="24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ea typeface="標楷體" pitchFamily="65" charset="-120"/>
              </a:rPr>
              <a:t>內建物理定律，</a:t>
            </a:r>
            <a:r>
              <a:rPr lang="en-US" altLang="zh-TW" sz="3200" dirty="0" smtClean="0">
                <a:ea typeface="標楷體" pitchFamily="65" charset="-120"/>
              </a:rPr>
              <a:t>AI </a:t>
            </a:r>
            <a:r>
              <a:rPr lang="zh-TW" altLang="en-US" sz="3200" dirty="0" smtClean="0">
                <a:ea typeface="標楷體" pitchFamily="65" charset="-120"/>
              </a:rPr>
              <a:t>成功解出薛丁格方程式！</a:t>
            </a:r>
            <a:endParaRPr lang="zh-TW" altLang="en-US" sz="3200" dirty="0"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latin typeface="+mj-lt"/>
                <a:ea typeface="標楷體" pitchFamily="65" charset="-120"/>
                <a:hlinkClick r:id="rId2"/>
              </a:rPr>
              <a:t>https://buzzorange.com/techorange/2020/12/28/ai-solve-schrodinger-equation/?fbclid=IwAR3SWjUNQreFK3LlMoZzwYfAfk6AAIiRYiXSN9fBoLkybDl2173LfGEte1M</a:t>
            </a:r>
            <a:endParaRPr lang="en-US" altLang="zh-TW" dirty="0" smtClean="0">
              <a:latin typeface="+mj-lt"/>
              <a:ea typeface="標楷體" pitchFamily="65" charset="-120"/>
            </a:endParaRPr>
          </a:p>
          <a:p>
            <a:r>
              <a:rPr lang="zh-TW" altLang="en-US" dirty="0" smtClean="0">
                <a:latin typeface="+mj-lt"/>
                <a:ea typeface="標楷體" pitchFamily="65" charset="-120"/>
              </a:rPr>
              <a:t>研究團隊透過深度神經網路計算波函數。帶領實驗的教授 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Frank </a:t>
            </a:r>
            <a:r>
              <a:rPr lang="en-US" altLang="zh-TW" dirty="0" err="1" smtClean="0">
                <a:latin typeface="+mj-lt"/>
                <a:ea typeface="標楷體" pitchFamily="65" charset="-120"/>
              </a:rPr>
              <a:t>Noé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 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表示，該神經網路能夠學習電子如何位於原子核周圍的複雜模式，而不是由相對簡單的波函數計算。此外，電子屬於費米子，根據包立不相容原理（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Pauli’s exclusion principle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），電子具有反對稱性，兩個電子交換時，波函數必須改變符號，而該神經網路也建構此特性。</a:t>
            </a:r>
            <a:endParaRPr lang="zh-TW" altLang="en-US" dirty="0">
              <a:latin typeface="+mj-lt"/>
              <a:ea typeface="標楷體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altLang="zh-TW" sz="3600" smtClean="0">
                <a:ea typeface="標楷體" pitchFamily="65" charset="-120"/>
              </a:rPr>
              <a:t>Google </a:t>
            </a:r>
            <a:r>
              <a:rPr lang="zh-TW" altLang="en-US" sz="3600" smtClean="0">
                <a:ea typeface="標楷體" pitchFamily="65" charset="-120"/>
              </a:rPr>
              <a:t>翻譯會出錯嗎</a:t>
            </a:r>
            <a:r>
              <a:rPr lang="en-US" altLang="zh-TW" sz="3600" smtClean="0">
                <a:ea typeface="標楷體" pitchFamily="65" charset="-120"/>
              </a:rPr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翻譯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facebook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翻譯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smtClean="0">
                <a:solidFill>
                  <a:srgbClr val="C00000"/>
                </a:solidFill>
                <a:latin typeface="+mn-lt"/>
                <a:ea typeface="標楷體" panose="03000509000000000000" pitchFamily="65" charset="-120"/>
              </a:rPr>
              <a:t>所謂</a:t>
            </a:r>
            <a:r>
              <a:rPr lang="en-US" altLang="zh-TW" sz="4000" smtClean="0">
                <a:solidFill>
                  <a:srgbClr val="C00000"/>
                </a:solidFill>
                <a:latin typeface="+mn-lt"/>
                <a:ea typeface="標楷體" panose="03000509000000000000" pitchFamily="65" charset="-120"/>
              </a:rPr>
              <a:t>AI</a:t>
            </a:r>
            <a:endParaRPr lang="zh-TW" altLang="en-US" sz="4000" dirty="0">
              <a:solidFill>
                <a:srgbClr val="C00000"/>
              </a:solidFill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大部分指的是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r>
              <a:rPr lang="en-US" altLang="zh-TW" dirty="0" err="1" smtClean="0"/>
              <a:t>Algorithim</a:t>
            </a:r>
            <a:r>
              <a:rPr lang="en-US" altLang="zh-TW" dirty="0" smtClean="0"/>
              <a:t> + mathematical (statistical</a:t>
            </a:r>
            <a:r>
              <a:rPr lang="en-US" altLang="zh-TW" smtClean="0"/>
              <a:t>) </a:t>
            </a:r>
            <a:r>
              <a:rPr lang="en-US" altLang="zh-TW" smtClean="0">
                <a:hlinkClick r:id="rId2" action="ppaction://hlinkpres?slideindex=1&amp;slidetitle="/>
              </a:rPr>
              <a:t>modeling</a:t>
            </a:r>
            <a:r>
              <a:rPr lang="en-US" altLang="zh-TW" smtClean="0"/>
              <a:t> </a:t>
            </a:r>
            <a:endParaRPr lang="en-US" altLang="zh-TW" smtClean="0"/>
          </a:p>
          <a:p>
            <a:r>
              <a:rPr lang="en-US" altLang="zh-TW" smtClean="0"/>
              <a:t>But NOT limited to 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smtClean="0"/>
              <a:t> </a:t>
            </a:r>
            <a:r>
              <a:rPr lang="en-US" altLang="zh-TW" sz="4000" smtClean="0">
                <a:solidFill>
                  <a:srgbClr val="C00000"/>
                </a:solidFill>
              </a:rPr>
              <a:t>several examples</a:t>
            </a:r>
            <a:endParaRPr lang="zh-TW" altLang="en-US" sz="400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>
                <a:latin typeface="Book Antiqua" panose="02040602050305030304" pitchFamily="18" charset="0"/>
                <a:hlinkClick r:id="rId2" action="ppaction://hlinkfile"/>
              </a:rPr>
              <a:t>中二選區</a:t>
            </a:r>
            <a:r>
              <a:rPr lang="zh-TW" altLang="en-US" smtClean="0">
                <a:latin typeface="Book Antiqua" panose="02040602050305030304" pitchFamily="18" charset="0"/>
                <a:hlinkClick r:id="rId2" action="ppaction://hlinkfile"/>
              </a:rPr>
              <a:t>補選</a:t>
            </a:r>
            <a:r>
              <a:rPr lang="zh-TW" altLang="en-US" smtClean="0">
                <a:latin typeface="Book Antiqua" panose="02040602050305030304" pitchFamily="18" charset="0"/>
              </a:rPr>
              <a:t> </a:t>
            </a:r>
            <a:r>
              <a:rPr lang="en-US" altLang="zh-TW" smtClean="0">
                <a:latin typeface="Book Antiqua" panose="02040602050305030304" pitchFamily="18" charset="0"/>
              </a:rPr>
              <a:t>(next page)</a:t>
            </a:r>
            <a:endParaRPr lang="en-US" altLang="zh-TW" smtClean="0">
              <a:latin typeface="Book Antiqua" panose="02040602050305030304" pitchFamily="18" charset="0"/>
            </a:endParaRPr>
          </a:p>
          <a:p>
            <a:r>
              <a:rPr lang="en-US" altLang="zh-TW" smtClean="0">
                <a:latin typeface="Book Antiqua" panose="02040602050305030304" pitchFamily="18" charset="0"/>
                <a:hlinkClick r:id="rId3"/>
              </a:rPr>
              <a:t>Google </a:t>
            </a:r>
            <a:r>
              <a:rPr lang="zh-TW" altLang="en-US" smtClean="0">
                <a:latin typeface="Book Antiqua" panose="02040602050305030304" pitchFamily="18" charset="0"/>
                <a:hlinkClick r:id="rId3"/>
              </a:rPr>
              <a:t>樂曲搜尋</a:t>
            </a:r>
            <a:endParaRPr lang="en-US" altLang="zh-TW" smtClean="0">
              <a:latin typeface="Book Antiqua" panose="02040602050305030304" pitchFamily="18" charset="0"/>
            </a:endParaRPr>
          </a:p>
          <a:p>
            <a:r>
              <a:rPr lang="zh-TW" altLang="en-US" smtClean="0">
                <a:latin typeface="Book Antiqua" panose="02040602050305030304" pitchFamily="18" charset="0"/>
                <a:hlinkClick r:id="rId2" action="ppaction://hlinkfile"/>
              </a:rPr>
              <a:t>普篩</a:t>
            </a:r>
            <a:r>
              <a:rPr lang="zh-TW" altLang="en-US" smtClean="0">
                <a:latin typeface="Book Antiqua" panose="02040602050305030304" pitchFamily="18" charset="0"/>
                <a:hlinkClick r:id="rId2" action="ppaction://hlinkfile"/>
              </a:rPr>
              <a:t>與否</a:t>
            </a:r>
            <a:r>
              <a:rPr lang="zh-TW" altLang="en-US" smtClean="0">
                <a:latin typeface="Book Antiqua" panose="02040602050305030304" pitchFamily="18" charset="0"/>
              </a:rPr>
              <a:t> </a:t>
            </a:r>
            <a:r>
              <a:rPr lang="en-US" altLang="zh-TW">
                <a:latin typeface="Book Antiqua" panose="02040602050305030304" pitchFamily="18" charset="0"/>
              </a:rPr>
              <a:t>(next </a:t>
            </a:r>
            <a:r>
              <a:rPr lang="en-US" altLang="zh-TW">
                <a:latin typeface="Book Antiqua" panose="02040602050305030304" pitchFamily="18" charset="0"/>
              </a:rPr>
              <a:t>page</a:t>
            </a:r>
            <a:r>
              <a:rPr lang="en-US" altLang="zh-TW" smtClean="0">
                <a:latin typeface="Book Antiqua" panose="02040602050305030304" pitchFamily="18" charset="0"/>
              </a:rPr>
              <a:t>) </a:t>
            </a:r>
            <a:r>
              <a:rPr lang="en-US" altLang="zh-TW" sz="2800" smtClean="0">
                <a:solidFill>
                  <a:srgbClr val="FF0000"/>
                </a:solidFill>
                <a:latin typeface="Book Antiqua" panose="02040602050305030304" pitchFamily="18" charset="0"/>
              </a:rPr>
              <a:t>[</a:t>
            </a:r>
            <a:r>
              <a:rPr lang="zh-TW" altLang="en-US" sz="2800" smtClean="0">
                <a:solidFill>
                  <a:srgbClr val="FF0000"/>
                </a:solidFill>
                <a:latin typeface="Book Antiqua" panose="02040602050305030304" pitchFamily="18" charset="0"/>
              </a:rPr>
              <a:t>須注意問題的時效性</a:t>
            </a:r>
            <a:r>
              <a:rPr lang="en-US" altLang="zh-TW" sz="2800" smtClean="0">
                <a:solidFill>
                  <a:srgbClr val="FF0000"/>
                </a:solidFill>
                <a:latin typeface="Book Antiqua" panose="02040602050305030304" pitchFamily="18" charset="0"/>
              </a:rPr>
              <a:t>]</a:t>
            </a:r>
            <a:endParaRPr lang="en-US" altLang="zh-TW" sz="2800" smtClean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r>
              <a:rPr lang="en-US" altLang="zh-TW" smtClean="0">
                <a:latin typeface="Book Antiqua" panose="02040602050305030304" pitchFamily="18" charset="0"/>
              </a:rPr>
              <a:t>DNA</a:t>
            </a:r>
            <a:r>
              <a:rPr lang="zh-TW" altLang="en-US" smtClean="0">
                <a:latin typeface="Book Antiqua" panose="02040602050305030304" pitchFamily="18" charset="0"/>
              </a:rPr>
              <a:t> </a:t>
            </a:r>
            <a:r>
              <a:rPr lang="en-US" altLang="zh-TW" smtClean="0">
                <a:latin typeface="Book Antiqua" panose="02040602050305030304" pitchFamily="18" charset="0"/>
              </a:rPr>
              <a:t>damage:</a:t>
            </a:r>
            <a:r>
              <a:rPr lang="zh-TW" altLang="en-US" smtClean="0">
                <a:latin typeface="Book Antiqua" panose="02040602050305030304" pitchFamily="18" charset="0"/>
              </a:rPr>
              <a:t> </a:t>
            </a:r>
            <a:r>
              <a:rPr lang="en-US" altLang="zh-TW" smtClean="0">
                <a:latin typeface="Book Antiqua" panose="02040602050305030304" pitchFamily="18" charset="0"/>
                <a:hlinkClick r:id="rId4" action="ppaction://hlinkfile"/>
              </a:rPr>
              <a:t>cotinine</a:t>
            </a:r>
            <a:r>
              <a:rPr lang="en-US" altLang="zh-TW" smtClean="0">
                <a:latin typeface="Book Antiqua" panose="02040602050305030304" pitchFamily="18" charset="0"/>
              </a:rPr>
              <a:t>, </a:t>
            </a:r>
            <a:r>
              <a:rPr lang="en-US" altLang="zh-TW" smtClean="0">
                <a:latin typeface="Book Antiqua" panose="02040602050305030304" pitchFamily="18" charset="0"/>
                <a:hlinkClick r:id="rId4" action="ppaction://hlinkfile"/>
              </a:rPr>
              <a:t>damage levels</a:t>
            </a:r>
            <a:r>
              <a:rPr lang="en-US" altLang="zh-TW" smtClean="0">
                <a:latin typeface="Book Antiqua" panose="02040602050305030304" pitchFamily="18" charset="0"/>
              </a:rPr>
              <a:t>, </a:t>
            </a:r>
            <a:r>
              <a:rPr lang="en-US" altLang="zh-TW" smtClean="0">
                <a:latin typeface="Book Antiqua" panose="02040602050305030304" pitchFamily="18" charset="0"/>
                <a:hlinkClick r:id="rId5" action="ppaction://hlinkfile"/>
              </a:rPr>
              <a:t>codebook</a:t>
            </a:r>
            <a:endParaRPr lang="en-US" altLang="zh-TW" smtClean="0">
              <a:latin typeface="Book Antiqua" panose="02040602050305030304" pitchFamily="18" charset="0"/>
            </a:endParaRPr>
          </a:p>
          <a:p>
            <a:endParaRPr lang="en-US" altLang="zh-TW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20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3" y="188640"/>
            <a:ext cx="5184575" cy="31411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612068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9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994122"/>
          </a:xfrm>
        </p:spPr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669900"/>
                </a:solidFill>
                <a:latin typeface="Calisto MT" panose="02040603050505030304" pitchFamily="18" charset="0"/>
                <a:ea typeface="標楷體" pitchFamily="65" charset="-120"/>
              </a:rPr>
              <a:t/>
            </a:r>
            <a:br>
              <a:rPr lang="en-US" altLang="zh-TW" b="1" smtClean="0">
                <a:solidFill>
                  <a:srgbClr val="669900"/>
                </a:solidFill>
                <a:latin typeface="Calisto MT" panose="02040603050505030304" pitchFamily="18" charset="0"/>
                <a:ea typeface="標楷體" pitchFamily="65" charset="-120"/>
              </a:rPr>
            </a:br>
            <a:r>
              <a:rPr lang="zh-TW" altLang="en-US" b="1" smtClean="0">
                <a:solidFill>
                  <a:srgbClr val="669900"/>
                </a:solidFill>
                <a:latin typeface="Calisto MT" panose="02040603050505030304" pitchFamily="18" charset="0"/>
                <a:ea typeface="標楷體" pitchFamily="65" charset="-120"/>
              </a:rPr>
              <a:t>這</a:t>
            </a:r>
            <a:r>
              <a:rPr lang="zh-TW" altLang="en-US" b="1">
                <a:solidFill>
                  <a:srgbClr val="669900"/>
                </a:solidFill>
                <a:latin typeface="Calisto MT" panose="02040603050505030304" pitchFamily="18" charset="0"/>
                <a:ea typeface="標楷體" pitchFamily="65" charset="-120"/>
              </a:rPr>
              <a:t>門課是什麼</a:t>
            </a:r>
            <a:r>
              <a:rPr lang="en-US" altLang="zh-TW" b="1">
                <a:solidFill>
                  <a:srgbClr val="669900"/>
                </a:solidFill>
                <a:latin typeface="Calisto MT" panose="02040603050505030304" pitchFamily="18" charset="0"/>
                <a:ea typeface="標楷體" pitchFamily="65" charset="-120"/>
              </a:rPr>
              <a:t>?  </a:t>
            </a:r>
            <a:r>
              <a:rPr lang="zh-TW" altLang="en-US">
                <a:solidFill>
                  <a:srgbClr val="FF0000"/>
                </a:solidFill>
                <a:latin typeface="Calisto MT" panose="02040603050505030304" pitchFamily="18" charset="0"/>
                <a:ea typeface="標楷體" pitchFamily="65" charset="-120"/>
              </a:rPr>
              <a:t>不是什麼</a:t>
            </a:r>
            <a:r>
              <a:rPr lang="en-US" altLang="zh-TW">
                <a:solidFill>
                  <a:srgbClr val="FF0000"/>
                </a:solidFill>
                <a:latin typeface="Calisto MT" panose="02040603050505030304" pitchFamily="18" charset="0"/>
                <a:ea typeface="標楷體" pitchFamily="65" charset="-120"/>
              </a:rPr>
              <a:t>? </a:t>
            </a:r>
            <a:br>
              <a:rPr lang="en-US" altLang="zh-TW">
                <a:solidFill>
                  <a:srgbClr val="FF0000"/>
                </a:solidFill>
                <a:latin typeface="Calisto MT" panose="02040603050505030304" pitchFamily="18" charset="0"/>
                <a:ea typeface="標楷體" pitchFamily="65" charset="-120"/>
              </a:rPr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近年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AI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的快速發展，奠基於累積半個世紀的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8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大統計學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思想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>
                <a:hlinkClick r:id="rId2"/>
              </a:rPr>
              <a:t>https://buzzorange.com/techorange/2021/07/09/8-statistics-theory-develop-ai</a:t>
            </a:r>
            <a:r>
              <a:rPr lang="en-US" altLang="zh-TW" smtClean="0">
                <a:hlinkClick r:id="rId2"/>
              </a:rPr>
              <a:t>/</a:t>
            </a:r>
            <a:endParaRPr lang="en-US" altLang="zh-TW" smtClean="0">
              <a:latin typeface="Book Antiqua" panose="02040602050305030304" pitchFamily="18" charset="0"/>
              <a:ea typeface="標楷體" pitchFamily="65" charset="-120"/>
            </a:endParaRPr>
          </a:p>
          <a:p>
            <a:r>
              <a:rPr lang="zh-TW" altLang="en-US" smtClean="0">
                <a:latin typeface="Book Antiqua" panose="02040602050305030304" pitchFamily="18" charset="0"/>
                <a:ea typeface="標楷體" pitchFamily="65" charset="-120"/>
              </a:rPr>
              <a:t>這個學期的</a:t>
            </a:r>
            <a:r>
              <a:rPr lang="en-US" altLang="zh-TW" smtClean="0">
                <a:latin typeface="Book Antiqua" panose="02040602050305030304" pitchFamily="18" charset="0"/>
                <a:ea typeface="標楷體" pitchFamily="65" charset="-120"/>
              </a:rPr>
              <a:t>projects</a:t>
            </a:r>
            <a:endParaRPr lang="en-US" altLang="zh-TW">
              <a:latin typeface="Book Antiqua" panose="02040602050305030304" pitchFamily="18" charset="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>
              <a:latin typeface="標楷體" pitchFamily="65" charset="-120"/>
              <a:ea typeface="標楷體" pitchFamily="65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0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7169" y="322346"/>
            <a:ext cx="3826768" cy="936104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BRCA (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乳癌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Data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file"/>
              </a:rPr>
              <a:t>Paper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996952"/>
            <a:ext cx="6696744" cy="363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2456"/>
            <a:ext cx="4456702" cy="245048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5508104" y="2780928"/>
            <a:ext cx="432048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linear </a:t>
            </a:r>
            <a:r>
              <a:rPr lang="en-US" altLang="zh-TW" smtClean="0"/>
              <a:t>regression</a:t>
            </a:r>
            <a:r>
              <a:rPr lang="zh-TW" altLang="en-US" smtClean="0"/>
              <a:t>  </a:t>
            </a:r>
            <a:r>
              <a:rPr lang="en-US" altLang="zh-TW" smtClean="0"/>
              <a:t>and logistic regression models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Model </a:t>
            </a:r>
          </a:p>
          <a:p>
            <a:r>
              <a:rPr lang="en-US" altLang="zh-TW" smtClean="0"/>
              <a:t>explanation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42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unsupervised machine </a:t>
            </a:r>
            <a:r>
              <a:rPr lang="en-US" altLang="zh-TW" smtClean="0"/>
              <a:t>learning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What does it mean for ” </a:t>
            </a:r>
            <a:r>
              <a:rPr lang="en-US" altLang="zh-TW"/>
              <a:t>machine learning</a:t>
            </a:r>
            <a:r>
              <a:rPr lang="en-US" altLang="zh-TW" smtClean="0"/>
              <a:t>”?</a:t>
            </a:r>
          </a:p>
          <a:p>
            <a:r>
              <a:rPr lang="en-US" altLang="zh-TW" smtClean="0"/>
              <a:t>Training data, validation and test data</a:t>
            </a:r>
          </a:p>
          <a:p>
            <a:r>
              <a:rPr lang="en-US" altLang="zh-TW" smtClean="0"/>
              <a:t>Examples: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84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5400600" cy="706090"/>
          </a:xfrm>
        </p:spPr>
        <p:txBody>
          <a:bodyPr>
            <a:normAutofit fontScale="90000"/>
          </a:bodyPr>
          <a:lstStyle/>
          <a:p>
            <a:r>
              <a:rPr lang="en-US" altLang="zh-TW">
                <a:solidFill>
                  <a:srgbClr val="7030A0"/>
                </a:solidFill>
              </a:rPr>
              <a:t>K means for BRCA data</a:t>
            </a:r>
            <a:endParaRPr lang="zh-TW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8294" y="1124744"/>
            <a:ext cx="5859699" cy="555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871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7030A0"/>
                </a:solidFill>
              </a:rPr>
              <a:t>Outline</a:t>
            </a:r>
            <a:r>
              <a:rPr lang="en-US" altLang="zh-TW" smtClean="0"/>
              <a:t>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mtClean="0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</a:t>
            </a:r>
            <a:r>
              <a:rPr lang="en-US" altLang="zh-TW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data analysis and AI applications.</a:t>
            </a:r>
            <a:endParaRPr lang="zh-TW" altLang="zh-TW">
              <a:solidFill>
                <a:srgbClr val="0033CC"/>
              </a:solidFill>
              <a:latin typeface="Cambria" panose="02040503050406030204" pitchFamily="18" charset="0"/>
            </a:endParaRPr>
          </a:p>
          <a:p>
            <a:r>
              <a:rPr lang="en-US" altLang="zh-TW" smtClean="0">
                <a:solidFill>
                  <a:srgbClr val="4E744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Several </a:t>
            </a:r>
            <a:r>
              <a:rPr lang="en-US" altLang="zh-TW">
                <a:solidFill>
                  <a:srgbClr val="4E744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 for simple (but useful) analysis with data</a:t>
            </a:r>
            <a:r>
              <a:rPr lang="en-US" altLang="zh-TW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zh-TW" altLang="zh-TW">
              <a:solidFill>
                <a:srgbClr val="0033CC"/>
              </a:solidFill>
              <a:latin typeface="Cambria" panose="02040503050406030204" pitchFamily="18" charset="0"/>
            </a:endParaRPr>
          </a:p>
          <a:p>
            <a:r>
              <a:rPr lang="en-US" altLang="zh-TW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Statistical and mathematical modeling.  </a:t>
            </a:r>
            <a:endParaRPr lang="zh-TW" altLang="zh-TW">
              <a:solidFill>
                <a:srgbClr val="0033CC"/>
              </a:solidFill>
              <a:latin typeface="Cambria" panose="02040503050406030204" pitchFamily="18" charset="0"/>
            </a:endParaRPr>
          </a:p>
          <a:p>
            <a:r>
              <a:rPr lang="en-US" altLang="zh-TW">
                <a:solidFill>
                  <a:srgbClr val="4E744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linear regression, logistic regression and unsupervised machine learning</a:t>
            </a:r>
            <a:r>
              <a:rPr lang="en-US" altLang="zh-TW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zh-TW" altLang="zh-TW">
              <a:solidFill>
                <a:srgbClr val="0033CC"/>
              </a:solidFill>
              <a:latin typeface="Cambria" panose="02040503050406030204" pitchFamily="18" charset="0"/>
            </a:endParaRPr>
          </a:p>
          <a:p>
            <a:r>
              <a:rPr lang="en-US" altLang="zh-TW">
                <a:solidFill>
                  <a:srgbClr val="0033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DATA: breast cancer and biomarker (case control study).  </a:t>
            </a:r>
            <a:endParaRPr lang="zh-TW" altLang="zh-TW">
              <a:solidFill>
                <a:srgbClr val="0033CC"/>
              </a:solidFill>
              <a:latin typeface="Cambria" panose="02040503050406030204" pitchFamily="18" charset="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76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rgbClr val="7030A0"/>
                </a:solidFill>
              </a:rPr>
              <a:t>Correct rate (CR) and Shannon entropy</a:t>
            </a:r>
            <a:endParaRPr lang="zh-TW" altLang="en-US" sz="4000" dirty="0">
              <a:solidFill>
                <a:srgbClr val="7030A0"/>
              </a:solidFill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457200" y="1600200"/>
          <a:ext cx="8229600" cy="325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390">
                <a:tc>
                  <a:txBody>
                    <a:bodyPr/>
                    <a:lstStyle/>
                    <a:p>
                      <a:r>
                        <a:rPr lang="en-US" altLang="zh-TW" sz="2800" b="0" dirty="0" smtClean="0">
                          <a:solidFill>
                            <a:srgbClr val="FF0000"/>
                          </a:solidFill>
                        </a:rPr>
                        <a:t>K means</a:t>
                      </a:r>
                      <a:endParaRPr lang="zh-TW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TW" alt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rgbClr val="00B050"/>
                          </a:solidFill>
                        </a:rPr>
                        <a:t>tot</a:t>
                      </a:r>
                      <a:endParaRPr lang="zh-TW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390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DIS=1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zh-TW" alt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rgbClr val="7030A0"/>
                          </a:solidFill>
                        </a:rPr>
                        <a:t>15</a:t>
                      </a:r>
                      <a:endParaRPr lang="zh-TW" alt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DIS=2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>
                          <a:solidFill>
                            <a:srgbClr val="7030A0"/>
                          </a:solidFill>
                        </a:rPr>
                        <a:t>13</a:t>
                      </a:r>
                      <a:endParaRPr lang="zh-TW" alt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rgbClr val="7030A0"/>
                          </a:solidFill>
                        </a:rPr>
                        <a:t>30</a:t>
                      </a:r>
                      <a:endParaRPr lang="zh-TW" alt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3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DIS=3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TW" alt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>
                          <a:solidFill>
                            <a:srgbClr val="7030A0"/>
                          </a:solidFill>
                        </a:rPr>
                        <a:t>26</a:t>
                      </a:r>
                      <a:endParaRPr lang="zh-TW" alt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39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tot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28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56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94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>
          <a:xfrm>
            <a:off x="4283968" y="3645024"/>
            <a:ext cx="2232248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627784" y="2924944"/>
            <a:ext cx="2520280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436096" y="2924944"/>
            <a:ext cx="0" cy="1656184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779912" y="2132856"/>
            <a:ext cx="0" cy="172819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6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dendrogram</a:t>
            </a:r>
            <a:r>
              <a:rPr lang="en-US" altLang="zh-TW" dirty="0" smtClean="0"/>
              <a:t> of hierarchical clustering:</a:t>
            </a:r>
            <a:br>
              <a:rPr lang="en-US" altLang="zh-TW" dirty="0" smtClean="0"/>
            </a:br>
            <a:r>
              <a:rPr lang="en-US" altLang="zh-TW" dirty="0" smtClean="0"/>
              <a:t>BRCA data: default (complete)</a:t>
            </a:r>
            <a:endParaRPr lang="zh-TW" altLang="en-US" dirty="0"/>
          </a:p>
        </p:txBody>
      </p:sp>
      <p:pic>
        <p:nvPicPr>
          <p:cNvPr id="5" name="內容版面配置區 7" descr="BRCA_Hierarchical Clustering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217" y="1628800"/>
            <a:ext cx="8641565" cy="4752528"/>
          </a:xfrm>
        </p:spPr>
      </p:pic>
    </p:spTree>
    <p:extLst>
      <p:ext uri="{BB962C8B-B14F-4D97-AF65-F5344CB8AC3E}">
        <p14:creationId xmlns:p14="http://schemas.microsoft.com/office/powerpoint/2010/main" val="307901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+mn-lt"/>
                <a:ea typeface="標楷體" pitchFamily="65" charset="-120"/>
              </a:rPr>
              <a:t>維基百科</a:t>
            </a:r>
            <a:r>
              <a:rPr lang="en-US" altLang="zh-TW" sz="4000" dirty="0" smtClean="0">
                <a:latin typeface="+mn-lt"/>
                <a:ea typeface="標楷體" pitchFamily="65" charset="-120"/>
              </a:rPr>
              <a:t>AI</a:t>
            </a:r>
            <a:endParaRPr lang="zh-TW" altLang="en-US" sz="4000" dirty="0">
              <a:latin typeface="+mn-lt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人工智慧指透過普通電腦程式來呈現人類智慧的技術。該詞也指出研究這樣的智慧系統是否能夠實現，以及如何實現。同時，透過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hlinkClick r:id="rId2" tooltip="醫學"/>
              </a:rPr>
              <a:t>醫學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hlinkClick r:id="rId3" tooltip="神經科學"/>
              </a:rPr>
              <a:t>神經科學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hlinkClick r:id="rId4" tooltip="機器人學"/>
              </a:rPr>
              <a:t>機器人學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及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hlinkClick r:id="rId5" tooltip="統計學"/>
              </a:rPr>
              <a:t>統計學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等的進步，常態預測則認為人類的很多職業也逐漸被其取代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人工智慧的研究是高度技術性和專業的，各分支領域都是深入且各不相通的，因而涉及範圍極廣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+mj-lt"/>
                <a:ea typeface="標楷體" pitchFamily="65" charset="-120"/>
              </a:rPr>
              <a:t>目前</a:t>
            </a:r>
            <a:r>
              <a:rPr lang="zh-TW" altLang="en-US" b="1" dirty="0" smtClean="0">
                <a:latin typeface="+mj-lt"/>
                <a:ea typeface="標楷體" pitchFamily="65" charset="-120"/>
              </a:rPr>
              <a:t>弱人工智慧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已經有初步成果，甚至在一些</a:t>
            </a:r>
            <a:r>
              <a:rPr lang="zh-TW" altLang="en-US" b="1" dirty="0" smtClean="0">
                <a:latin typeface="+mj-lt"/>
                <a:ea typeface="標楷體" pitchFamily="65" charset="-120"/>
              </a:rPr>
              <a:t>影像辨識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、</a:t>
            </a:r>
            <a:r>
              <a:rPr lang="zh-TW" altLang="en-US" b="1" dirty="0" smtClean="0">
                <a:latin typeface="+mj-lt"/>
                <a:ea typeface="標楷體" pitchFamily="65" charset="-120"/>
              </a:rPr>
              <a:t>語言分析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、</a:t>
            </a:r>
            <a:r>
              <a:rPr lang="zh-TW" altLang="en-US" b="1" dirty="0" smtClean="0">
                <a:latin typeface="+mj-lt"/>
                <a:ea typeface="標楷體" pitchFamily="65" charset="-120"/>
              </a:rPr>
              <a:t>棋類遊戲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等等單方面的能力達到了超越人類的水平，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…</a:t>
            </a:r>
          </a:p>
          <a:p>
            <a:r>
              <a:rPr lang="en-US" altLang="zh-TW" dirty="0" smtClean="0">
                <a:latin typeface="+mj-lt"/>
                <a:ea typeface="標楷體" pitchFamily="65" charset="-120"/>
              </a:rPr>
              <a:t>…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，比較流行的方法包括</a:t>
            </a:r>
            <a:r>
              <a:rPr lang="zh-TW" altLang="en-US" b="1" dirty="0" smtClean="0">
                <a:latin typeface="+mj-lt"/>
                <a:ea typeface="標楷體" pitchFamily="65" charset="-120"/>
              </a:rPr>
              <a:t>統計方法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，計算智慧和傳統意義的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AI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smtClean="0">
                <a:latin typeface="Bookman Old Style" panose="02050604050505020204" pitchFamily="18" charset="0"/>
                <a:ea typeface="標楷體" pitchFamily="65" charset="-120"/>
              </a:rPr>
              <a:t>AI applications</a:t>
            </a:r>
            <a:endParaRPr lang="zh-TW" altLang="en-US" sz="4000" dirty="0">
              <a:latin typeface="Bookman Old Style" panose="02050604050505020204" pitchFamily="18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tooltip="機器視覺"/>
              </a:rPr>
              <a:t>機器視覺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 tooltip="指紋辨識"/>
              </a:rPr>
              <a:t>指紋辨識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 tooltip="臉部辨識"/>
              </a:rPr>
              <a:t>臉部辨識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 tooltip="視網膜辨識（頁面不存在）"/>
              </a:rPr>
              <a:t>視網膜辨識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 tooltip="虹膜辨識（頁面不存在）"/>
              </a:rPr>
              <a:t>虹膜辨識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 tooltip="掌紋辨識（頁面不存在）"/>
              </a:rPr>
              <a:t>掌紋辨識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 tooltip="專家系統"/>
              </a:rPr>
              <a:t>專家系統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 tooltip="自動規劃（頁面不存在）"/>
              </a:rPr>
              <a:t>自動規劃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 tooltip="無人載具（頁面不存在）"/>
              </a:rPr>
              <a:t>無人載具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(Line</a:t>
            </a:r>
            <a:r>
              <a:rPr lang="en-US" altLang="zh-TW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…)</a:t>
            </a:r>
            <a:r>
              <a:rPr lang="zh-TW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語音辨識輸入</a:t>
            </a:r>
            <a:endParaRPr lang="en-US" altLang="zh-TW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翻譯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越來越厲害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!!)</a:t>
            </a:r>
          </a:p>
          <a:p>
            <a:r>
              <a:rPr lang="en-US" altLang="zh-TW" sz="28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AlphaGo (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」為日文「碁」字發音轉寫，是圍棋的西方名稱</a:t>
            </a:r>
            <a:r>
              <a:rPr lang="en-US" altLang="zh-TW" sz="28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54143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4797152"/>
            <a:ext cx="8963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051720" y="5301208"/>
            <a:ext cx="2160240" cy="360040"/>
          </a:xfrm>
          <a:prstGeom prst="rect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zh-TW" altLang="en-US" sz="3600" b="1" dirty="0" smtClean="0">
                <a:solidFill>
                  <a:srgbClr val="4E744C"/>
                </a:solidFill>
                <a:ea typeface="標楷體" pitchFamily="65" charset="-120"/>
              </a:rPr>
              <a:t>圖靈測試</a:t>
            </a:r>
            <a:r>
              <a:rPr lang="zh-TW" altLang="en-US" sz="3600" b="1" dirty="0" smtClean="0">
                <a:ea typeface="標楷體" pitchFamily="65" charset="-120"/>
              </a:rPr>
              <a:t>不是在讓</a:t>
            </a:r>
            <a:r>
              <a:rPr lang="en-US" altLang="zh-TW" sz="3600" b="1" dirty="0" smtClean="0">
                <a:ea typeface="標楷體" pitchFamily="65" charset="-120"/>
              </a:rPr>
              <a:t>AI</a:t>
            </a:r>
            <a:r>
              <a:rPr lang="zh-TW" altLang="en-US" sz="3600" b="1" dirty="0" smtClean="0">
                <a:ea typeface="標楷體" pitchFamily="65" charset="-120"/>
              </a:rPr>
              <a:t>「進步」，</a:t>
            </a:r>
            <a:r>
              <a:rPr lang="en-US" altLang="zh-TW" sz="3600" b="1" dirty="0" smtClean="0">
                <a:ea typeface="標楷體" pitchFamily="65" charset="-120"/>
              </a:rPr>
              <a:t/>
            </a:r>
            <a:br>
              <a:rPr lang="en-US" altLang="zh-TW" sz="3600" b="1" dirty="0" smtClean="0">
                <a:ea typeface="標楷體" pitchFamily="65" charset="-120"/>
              </a:rPr>
            </a:br>
            <a:r>
              <a:rPr lang="zh-TW" altLang="en-US" sz="3600" b="1" dirty="0" smtClean="0">
                <a:ea typeface="標楷體" pitchFamily="65" charset="-120"/>
              </a:rPr>
              <a:t>而是讓</a:t>
            </a:r>
            <a:r>
              <a:rPr lang="en-US" altLang="zh-TW" sz="3600" b="1" dirty="0" smtClean="0">
                <a:ea typeface="標楷體" pitchFamily="65" charset="-120"/>
              </a:rPr>
              <a:t>AI</a:t>
            </a:r>
            <a:r>
              <a:rPr lang="zh-TW" altLang="en-US" sz="3600" b="1" dirty="0" smtClean="0">
                <a:ea typeface="標楷體" pitchFamily="65" charset="-120"/>
              </a:rPr>
              <a:t>「退步」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圖靈當年提出的這個目標「區別人類與機器人的差異」，對於像他這樣的 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AI </a:t>
            </a:r>
            <a:r>
              <a:rPr lang="zh-TW" altLang="en-US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科學家來說，並不是很有意義</a:t>
            </a:r>
            <a:r>
              <a:rPr lang="zh-TW" altLang="en-US" dirty="0" smtClean="0">
                <a:latin typeface="+mj-lt"/>
                <a:ea typeface="標楷體" pitchFamily="65" charset="-120"/>
              </a:rPr>
              <a:t>。</a:t>
            </a:r>
            <a:endParaRPr lang="en-US" altLang="zh-TW" dirty="0" smtClean="0">
              <a:latin typeface="+mj-lt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4E744C"/>
                </a:solidFill>
                <a:latin typeface="+mj-lt"/>
                <a:ea typeface="標楷體" pitchFamily="65" charset="-120"/>
              </a:rPr>
              <a:t>強行追求機器和人類無差別的概念，已經過時了。機器和人本來就有著天生的差別。</a:t>
            </a:r>
            <a:endParaRPr lang="en-US" altLang="zh-TW" dirty="0" smtClean="0">
              <a:solidFill>
                <a:srgbClr val="4E744C"/>
              </a:solidFill>
              <a:latin typeface="+mj-lt"/>
              <a:ea typeface="標楷體" pitchFamily="65" charset="-120"/>
            </a:endParaRPr>
          </a:p>
          <a:p>
            <a:pPr fontAlgn="base"/>
            <a:r>
              <a:rPr lang="zh-TW" altLang="en-US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機器也有它的長處，也就是快速計算和訊息查詢的能力遠強於人類，而 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Prasad </a:t>
            </a:r>
            <a:r>
              <a:rPr lang="zh-TW" altLang="en-US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指出正是這些能力構成了現代 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AI </a:t>
            </a:r>
            <a:r>
              <a:rPr lang="zh-TW" altLang="en-US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的核心。</a:t>
            </a:r>
          </a:p>
          <a:p>
            <a:pPr fontAlgn="base"/>
            <a:r>
              <a:rPr lang="zh-TW" altLang="en-US" dirty="0" smtClean="0">
                <a:solidFill>
                  <a:srgbClr val="4E744C"/>
                </a:solidFill>
                <a:latin typeface="+mj-lt"/>
                <a:ea typeface="標楷體" pitchFamily="65" charset="-120"/>
              </a:rPr>
              <a:t>電腦不如人類的地方，它用自己的長處去彌補，也能夠取得不錯的結果。我們已經看到，在諸如視覺、自然語言處理等領域，最強的演算法已經取得遠超人類的結果。</a:t>
            </a: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Cambria" panose="02040503050406030204" pitchFamily="18" charset="0"/>
                <a:ea typeface="標楷體" pitchFamily="65" charset="-120"/>
              </a:rPr>
              <a:t>什麼是對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AI</a:t>
            </a:r>
            <a:r>
              <a:rPr lang="zh-TW" altLang="en-US" dirty="0" smtClean="0">
                <a:latin typeface="Cambria" panose="02040503050406030204" pitchFamily="18" charset="0"/>
                <a:ea typeface="標楷體" pitchFamily="65" charset="-120"/>
              </a:rPr>
              <a:t>衡量的新標準？</a:t>
            </a:r>
            <a:r>
              <a:rPr lang="zh-TW" altLang="en-US" dirty="0" smtClean="0">
                <a:latin typeface="Cambria" panose="02040503050406030204" pitchFamily="18" charset="0"/>
              </a:rPr>
              <a:t/>
            </a:r>
            <a:br>
              <a:rPr lang="zh-TW" altLang="en-US" dirty="0" smtClean="0">
                <a:latin typeface="Cambria" panose="02040503050406030204" pitchFamily="18" charset="0"/>
              </a:rPr>
            </a:b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亞馬遜舉辦的 </a:t>
            </a:r>
            <a:r>
              <a:rPr lang="en-US" altLang="zh-TW" dirty="0" err="1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Alexa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大獎賽，該獎項考察的是參選者（社群機器人）在一些社會層面熱門話題上和人類進行連貫、有價值對話的能力。一個社群機器人的對話連貫性、自然程度越高，讓人類評委接下來更願意繼續對話，得到的分數就越高。在所有的評判標準中，如果 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AI </a:t>
            </a:r>
            <a:r>
              <a:rPr lang="zh-TW" altLang="en-US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能夠表現出同理心和幽默，那麼可能會得到加分；但不論如何，</a:t>
            </a:r>
            <a:r>
              <a:rPr lang="en-US" altLang="zh-TW" b="1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AI </a:t>
            </a:r>
            <a:r>
              <a:rPr lang="zh-TW" altLang="en-US" b="1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都不需要假裝成人類</a:t>
            </a:r>
            <a:r>
              <a:rPr lang="zh-TW" altLang="en-US" dirty="0" smtClean="0">
                <a:solidFill>
                  <a:srgbClr val="0000FF"/>
                </a:solidFill>
                <a:latin typeface="+mj-lt"/>
                <a:ea typeface="標楷體" pitchFamily="65" charset="-120"/>
              </a:rPr>
              <a:t>。</a:t>
            </a:r>
            <a:endParaRPr lang="en-US" altLang="zh-TW" dirty="0" smtClean="0">
              <a:solidFill>
                <a:srgbClr val="0000FF"/>
              </a:solidFill>
              <a:latin typeface="+mj-lt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4E744C"/>
                </a:solidFill>
                <a:latin typeface="+mj-lt"/>
                <a:ea typeface="標楷體" pitchFamily="65" charset="-120"/>
              </a:rPr>
              <a:t>另一個例子是機器學習演算法平台 </a:t>
            </a:r>
            <a:r>
              <a:rPr lang="en-US" altLang="zh-TW" dirty="0" err="1" smtClean="0">
                <a:solidFill>
                  <a:srgbClr val="4E744C"/>
                </a:solidFill>
                <a:latin typeface="+mj-lt"/>
                <a:ea typeface="標楷體" pitchFamily="65" charset="-120"/>
              </a:rPr>
              <a:t>Kaggle</a:t>
            </a:r>
            <a:r>
              <a:rPr lang="en-US" altLang="zh-TW" dirty="0" smtClean="0">
                <a:solidFill>
                  <a:srgbClr val="4E744C"/>
                </a:solidFill>
                <a:latin typeface="+mj-lt"/>
                <a:ea typeface="標楷體" pitchFamily="65" charset="-120"/>
              </a:rPr>
              <a:t> </a:t>
            </a:r>
            <a:r>
              <a:rPr lang="zh-TW" altLang="en-US" dirty="0" smtClean="0">
                <a:solidFill>
                  <a:srgbClr val="4E744C"/>
                </a:solidFill>
                <a:latin typeface="+mj-lt"/>
                <a:ea typeface="標楷體" pitchFamily="65" charset="-120"/>
              </a:rPr>
              <a:t>的「抽象和推理挑戰」，它考察的是參賽演算法解決前所未有的推理任務的能力，也體現了 </a:t>
            </a:r>
            <a:r>
              <a:rPr lang="en-US" altLang="zh-TW" dirty="0" smtClean="0">
                <a:solidFill>
                  <a:srgbClr val="4E744C"/>
                </a:solidFill>
                <a:latin typeface="+mj-lt"/>
                <a:ea typeface="標楷體" pitchFamily="65" charset="-120"/>
              </a:rPr>
              <a:t>AI </a:t>
            </a:r>
            <a:r>
              <a:rPr lang="zh-TW" altLang="en-US" dirty="0" smtClean="0">
                <a:solidFill>
                  <a:srgbClr val="4E744C"/>
                </a:solidFill>
                <a:latin typeface="+mj-lt"/>
                <a:ea typeface="標楷體" pitchFamily="65" charset="-120"/>
              </a:rPr>
              <a:t>在知識儲備、學習、決策推理等方面的長處。</a:t>
            </a:r>
            <a:endParaRPr lang="zh-TW" altLang="en-US" dirty="0">
              <a:solidFill>
                <a:srgbClr val="4E744C"/>
              </a:solidFill>
              <a:latin typeface="+mj-lt"/>
              <a:ea typeface="標楷體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>
                <a:ea typeface="標楷體" pitchFamily="65" charset="-120"/>
              </a:rPr>
              <a:t>李開復：</a:t>
            </a:r>
            <a:r>
              <a:rPr lang="en-US" altLang="zh-TW" sz="3200" dirty="0" smtClean="0">
                <a:ea typeface="標楷體" pitchFamily="65" charset="-120"/>
              </a:rPr>
              <a:t/>
            </a:r>
            <a:br>
              <a:rPr lang="en-US" altLang="zh-TW" sz="3200" dirty="0" smtClean="0">
                <a:ea typeface="標楷體" pitchFamily="65" charset="-120"/>
              </a:rPr>
            </a:br>
            <a:r>
              <a:rPr lang="zh-TW" altLang="en-US" sz="3200" dirty="0" smtClean="0">
                <a:ea typeface="標楷體" pitchFamily="65" charset="-120"/>
              </a:rPr>
              <a:t>「</a:t>
            </a:r>
            <a:r>
              <a:rPr lang="en-US" altLang="zh-TW" sz="3200" dirty="0" smtClean="0">
                <a:ea typeface="標楷體" pitchFamily="65" charset="-120"/>
              </a:rPr>
              <a:t>AI</a:t>
            </a:r>
            <a:r>
              <a:rPr lang="zh-TW" altLang="en-US" sz="3200" dirty="0" smtClean="0">
                <a:ea typeface="標楷體" pitchFamily="65" charset="-120"/>
              </a:rPr>
              <a:t>會給我們敲響什麼警鐘 </a:t>
            </a:r>
            <a:r>
              <a:rPr lang="en-US" altLang="zh-TW" sz="3200" dirty="0" smtClean="0">
                <a:ea typeface="標楷體" pitchFamily="65" charset="-120"/>
              </a:rPr>
              <a:t>?</a:t>
            </a:r>
            <a:r>
              <a:rPr lang="zh-TW" altLang="en-US" sz="3200" dirty="0" smtClean="0">
                <a:ea typeface="標楷體" pitchFamily="65" charset="-120"/>
              </a:rPr>
              <a:t>」</a:t>
            </a:r>
            <a:br>
              <a:rPr lang="zh-TW" altLang="en-US" sz="3200" dirty="0" smtClean="0">
                <a:ea typeface="標楷體" pitchFamily="65" charset="-120"/>
              </a:rPr>
            </a:br>
            <a:endParaRPr lang="zh-TW" altLang="en-US" sz="3200" dirty="0"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https://www.youtube.com/watch?v=-ZFO1wC4ueM&amp;fbclid=IwAR1wGQF7j78DQBmcsxzuCsi2rEVdeT-YtTkNQFQgm7_RqVWXe4RtSmC7i_E</a:t>
            </a:r>
            <a:endParaRPr lang="en-US" altLang="zh-TW" dirty="0" smtClean="0"/>
          </a:p>
          <a:p>
            <a:r>
              <a:rPr lang="en-US" altLang="zh-TW" dirty="0" smtClean="0"/>
              <a:t>Your conclusion about this video?</a:t>
            </a: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863</Words>
  <Application>Microsoft Office PowerPoint</Application>
  <PresentationFormat>如螢幕大小 (4:3)</PresentationFormat>
  <Paragraphs>88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新細明體</vt:lpstr>
      <vt:lpstr>標楷體</vt:lpstr>
      <vt:lpstr>Arial</vt:lpstr>
      <vt:lpstr>Book Antiqua</vt:lpstr>
      <vt:lpstr>Bookman Old Style</vt:lpstr>
      <vt:lpstr>Calibri</vt:lpstr>
      <vt:lpstr>Calisto MT</vt:lpstr>
      <vt:lpstr>Cambria</vt:lpstr>
      <vt:lpstr>Times New Roman</vt:lpstr>
      <vt:lpstr>Office 佈景主題</vt:lpstr>
      <vt:lpstr>數據分析與AI應用: Introduction</vt:lpstr>
      <vt:lpstr>Outline </vt:lpstr>
      <vt:lpstr>維基百科AI</vt:lpstr>
      <vt:lpstr>PowerPoint 簡報</vt:lpstr>
      <vt:lpstr>AI applications</vt:lpstr>
      <vt:lpstr>PowerPoint 簡報</vt:lpstr>
      <vt:lpstr>圖靈測試不是在讓AI「進步」， 而是讓AI「退步」 </vt:lpstr>
      <vt:lpstr>什麼是對AI衡量的新標準？ </vt:lpstr>
      <vt:lpstr> 李開復： 「AI會給我們敲響什麼警鐘 ?」 </vt:lpstr>
      <vt:lpstr>內建物理定律，AI 成功解出薛丁格方程式！</vt:lpstr>
      <vt:lpstr>Google 翻譯會出錯嗎?</vt:lpstr>
      <vt:lpstr>所謂AI</vt:lpstr>
      <vt:lpstr> several examples</vt:lpstr>
      <vt:lpstr>PowerPoint 簡報</vt:lpstr>
      <vt:lpstr> 這門課是什麼?  不是什麼?  </vt:lpstr>
      <vt:lpstr>BRCA (乳癌) data</vt:lpstr>
      <vt:lpstr>linear regression  and logistic regression models</vt:lpstr>
      <vt:lpstr>unsupervised machine learning</vt:lpstr>
      <vt:lpstr>K means for BRCA data</vt:lpstr>
      <vt:lpstr>Correct rate (CR) and Shannon entropy</vt:lpstr>
      <vt:lpstr>dendrogram of hierarchical clustering: BRCA data: default (complete)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數據分析與AI (1): Introduction</dc:title>
  <dc:creator>user</dc:creator>
  <cp:lastModifiedBy>user</cp:lastModifiedBy>
  <cp:revision>50</cp:revision>
  <dcterms:created xsi:type="dcterms:W3CDTF">2020-12-28T04:56:34Z</dcterms:created>
  <dcterms:modified xsi:type="dcterms:W3CDTF">2022-09-04T12:54:37Z</dcterms:modified>
</cp:coreProperties>
</file>