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14.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08.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slides/slide109.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101.xml" ContentType="application/vnd.openxmlformats-officedocument.presentationml.slide+xml"/>
  <Override PartName="/ppt/slides/slide59.xml" ContentType="application/vnd.openxmlformats-officedocument.presentationml.slide+xml"/>
  <Override PartName="/ppt/slides/slide33.xml" ContentType="application/vnd.openxmlformats-officedocument.presentationml.slide+xml"/>
  <Override PartName="/ppt/slides/slide100.xml" ContentType="application/vnd.openxmlformats-officedocument.presentationml.slide+xml"/>
  <Override PartName="/ppt/slides/slide58.xml" ContentType="application/vnd.openxmlformats-officedocument.presentationml.slide+xml"/>
  <Override PartName="/ppt/slides/slide32.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56.xml" ContentType="application/vnd.openxmlformats-officedocument.presentationml.slide+xml"/>
  <Override PartName="/ppt/slides/slide30.xml" ContentType="application/vnd.openxmlformats-officedocument.presentationml.slide+xml"/>
  <Override PartName="/ppt/slides/slide5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23.xml" ContentType="application/vnd.openxmlformats-officedocument.presentationml.slide+xml"/>
  <Override PartName="/ppt/slides/slide48.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21.xml" ContentType="application/vnd.openxmlformats-officedocument.presentationml.slide+xml"/>
  <Override PartName="/ppt/slides/_rels/slide109.xml.rels" ContentType="application/vnd.openxmlformats-package.relationships+xml"/>
  <Override PartName="/ppt/slides/_rels/slide108.xml.rels" ContentType="application/vnd.openxmlformats-package.relationships+xml"/>
  <Override PartName="/ppt/slides/_rels/slide107.xml.rels" ContentType="application/vnd.openxmlformats-package.relationships+xml"/>
  <Override PartName="/ppt/slides/_rels/slide106.xml.rels" ContentType="application/vnd.openxmlformats-package.relationships+xml"/>
  <Override PartName="/ppt/slides/_rels/slide99.xml.rels" ContentType="application/vnd.openxmlformats-package.relationships+xml"/>
  <Override PartName="/ppt/slides/_rels/slide95.xml.rels" ContentType="application/vnd.openxmlformats-package.relationships+xml"/>
  <Override PartName="/ppt/slides/_rels/slide89.xml.rels" ContentType="application/vnd.openxmlformats-package.relationships+xml"/>
  <Override PartName="/ppt/slides/_rels/slide82.xml.rels" ContentType="application/vnd.openxmlformats-package.relationships+xml"/>
  <Override PartName="/ppt/slides/_rels/slide79.xml.rels" ContentType="application/vnd.openxmlformats-package.relationships+xml"/>
  <Override PartName="/ppt/slides/_rels/slide10.xml.rels" ContentType="application/vnd.openxmlformats-package.relationships+xml"/>
  <Override PartName="/ppt/slides/_rels/slide81.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80.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78.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7.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96.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102.xml.rels" ContentType="application/vnd.openxmlformats-package.relationships+xml"/>
  <Override PartName="/ppt/slides/_rels/slide26.xml.rels" ContentType="application/vnd.openxmlformats-package.relationships+xml"/>
  <Override PartName="/ppt/slides/_rels/slide75.xml.rels" ContentType="application/vnd.openxmlformats-package.relationships+xml"/>
  <Override PartName="/ppt/slides/_rels/slide112.xml.rels" ContentType="application/vnd.openxmlformats-package.relationships+xml"/>
  <Override PartName="/ppt/slides/_rels/slide85.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101.xml.rels" ContentType="application/vnd.openxmlformats-package.relationships+xml"/>
  <Override PartName="/ppt/slides/_rels/slide25.xml.rels" ContentType="application/vnd.openxmlformats-package.relationships+xml"/>
  <Override PartName="/ppt/slides/_rels/slide74.xml.rels" ContentType="application/vnd.openxmlformats-package.relationships+xml"/>
  <Override PartName="/ppt/slides/_rels/slide111.xml.rels" ContentType="application/vnd.openxmlformats-package.relationships+xml"/>
  <Override PartName="/ppt/slides/_rels/slide84.xml.rels" ContentType="application/vnd.openxmlformats-package.relationships+xml"/>
  <Override PartName="/ppt/slides/_rels/slide35.xml.rels" ContentType="application/vnd.openxmlformats-package.relationships+xml"/>
  <Override PartName="/ppt/slides/_rels/slide70.xml.rels" ContentType="application/vnd.openxmlformats-package.relationships+xml"/>
  <Override PartName="/ppt/slides/_rels/slide4.xml.rels" ContentType="application/vnd.openxmlformats-package.relationships+xml"/>
  <Override PartName="/ppt/slides/_rels/slide94.xml.rels" ContentType="application/vnd.openxmlformats-package.relationships+xml"/>
  <Override PartName="/ppt/slides/_rels/slide45.xml.rels" ContentType="application/vnd.openxmlformats-package.relationships+xml"/>
  <Override PartName="/ppt/slides/_rels/slide100.xml.rels" ContentType="application/vnd.openxmlformats-package.relationships+xml"/>
  <Override PartName="/ppt/slides/_rels/slide24.xml.rels" ContentType="application/vnd.openxmlformats-package.relationships+xml"/>
  <Override PartName="/ppt/slides/_rels/slide7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110.xml.rels" ContentType="application/vnd.openxmlformats-package.relationships+xml"/>
  <Override PartName="/ppt/slides/_rels/slide83.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03.xml.rels" ContentType="application/vnd.openxmlformats-package.relationships+xml"/>
  <Override PartName="/ppt/slides/_rels/slide76.xml.rels" ContentType="application/vnd.openxmlformats-package.relationships+xml"/>
  <Override PartName="/ppt/slides/_rels/slide8.xml.rels" ContentType="application/vnd.openxmlformats-package.relationships+xml"/>
  <Override PartName="/ppt/slides/_rels/slide60.xml.rels" ContentType="application/vnd.openxmlformats-package.relationships+xml"/>
  <Override PartName="/ppt/slides/_rels/slide11.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13.xml.rels" ContentType="application/vnd.openxmlformats-package.relationships+xml"/>
  <Override PartName="/ppt/slides/_rels/slide86.xml.rels" ContentType="application/vnd.openxmlformats-package.relationships+xml"/>
  <Override PartName="/ppt/slides/_rels/slide37.xml.rels" ContentType="application/vnd.openxmlformats-package.relationships+xml"/>
  <Override PartName="/ppt/slides/_rels/slide114.xml.rels" ContentType="application/vnd.openxmlformats-package.relationships+xml"/>
  <Override PartName="/ppt/slides/_rels/slide87.xml.rels" ContentType="application/vnd.openxmlformats-package.relationships+xml"/>
  <Override PartName="/ppt/slides/_rels/slide38.xml.rels" ContentType="application/vnd.openxmlformats-package.relationships+xml"/>
  <Override PartName="/ppt/slides/_rels/slide8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90.xml.rels" ContentType="application/vnd.openxmlformats-package.relationships+xml"/>
  <Override PartName="/ppt/slides/_rels/slide41.xml.rels" ContentType="application/vnd.openxmlformats-package.relationships+xml"/>
  <Override PartName="/ppt/slides/_rels/slide91.xml.rels" ContentType="application/vnd.openxmlformats-package.relationships+xml"/>
  <Override PartName="/ppt/slides/_rels/slide42.xml.rels" ContentType="application/vnd.openxmlformats-package.relationships+xml"/>
  <Override PartName="/ppt/slides/_rels/slide92.xml.rels" ContentType="application/vnd.openxmlformats-package.relationships+xml"/>
  <Override PartName="/ppt/slides/_rels/slide43.xml.rels" ContentType="application/vnd.openxmlformats-package.relationships+xml"/>
  <Override PartName="/ppt/slides/_rels/slide22.xml.rels" ContentType="application/vnd.openxmlformats-package.relationships+xml"/>
  <Override PartName="/ppt/slides/_rels/slide71.xml.rels" ContentType="application/vnd.openxmlformats-package.relationships+xml"/>
  <Override PartName="/ppt/slides/_rels/slide93.xml.rels" ContentType="application/vnd.openxmlformats-package.relationships+xml"/>
  <Override PartName="/ppt/slides/_rels/slide44.xml.rels" ContentType="application/vnd.openxmlformats-package.relationships+xml"/>
  <Override PartName="/ppt/slides/_rels/slide23.xml.rels" ContentType="application/vnd.openxmlformats-package.relationships+xml"/>
  <Override PartName="/ppt/slides/_rels/slide72.xml.rels" ContentType="application/vnd.openxmlformats-package.relationships+xml"/>
  <Override PartName="/ppt/slides/_rels/slide97.xml.rels" ContentType="application/vnd.openxmlformats-package.relationships+xml"/>
  <Override PartName="/ppt/slides/_rels/slide48.xml.rels" ContentType="application/vnd.openxmlformats-package.relationships+xml"/>
  <Override PartName="/ppt/slides/_rels/slide98.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69.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52.xml.rels" ContentType="application/vnd.openxmlformats-package.relationships+xml"/>
  <Override PartName="/ppt/slides/_rels/slide53.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104.xml.rels" ContentType="application/vnd.openxmlformats-package.relationships+xml"/>
  <Override PartName="/ppt/slides/_rels/slide56.xml.rels" ContentType="application/vnd.openxmlformats-package.relationships+xml"/>
  <Override PartName="/ppt/slides/_rels/slide105.xml.rels" ContentType="application/vnd.openxmlformats-package.relationships+xml"/>
  <Override PartName="/ppt/slides/_rels/slide57.xml.rels" ContentType="application/vnd.openxmlformats-package.relationships+xml"/>
  <Override PartName="/ppt/slides/_rels/slide12.xml.rels" ContentType="application/vnd.openxmlformats-package.relationships+xml"/>
  <Override PartName="/ppt/slides/_rels/slide61.xml.rels" ContentType="application/vnd.openxmlformats-package.relationships+xml"/>
  <Override PartName="/ppt/slides/_rels/slide13.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16.xml.rels" ContentType="application/vnd.openxmlformats-package.relationships+xml"/>
  <Override PartName="/ppt/slides/_rels/slide65.xml.rels" ContentType="application/vnd.openxmlformats-package.relationships+xml"/>
  <Override PartName="/ppt/slides/_rels/slide17.xml.rels" ContentType="application/vnd.openxmlformats-package.relationships+xml"/>
  <Override PartName="/ppt/slides/_rels/slide66.xml.rels" ContentType="application/vnd.openxmlformats-package.relationships+xml"/>
  <Override PartName="/ppt/slides/_rels/slide18.xml.rels" ContentType="application/vnd.openxmlformats-package.relationships+xml"/>
  <Override PartName="/ppt/slides/_rels/slide67.xml.rels" ContentType="application/vnd.openxmlformats-package.relationships+xml"/>
  <Override PartName="/ppt/slides/_rels/slide19.xml.rels" ContentType="application/vnd.openxmlformats-package.relationships+xml"/>
  <Override PartName="/ppt/slides/_rels/slide68.xml.rels" ContentType="application/vnd.openxmlformats-package.relationships+xml"/>
  <Override PartName="/ppt/slides/slide46.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65.xml" ContentType="application/vnd.openxmlformats-officedocument.presentationml.slide+xml"/>
  <Override PartName="/ppt/slides/slide41.xml" ContentType="application/vnd.openxmlformats-officedocument.presentationml.slide+xml"/>
  <Override PartName="/ppt/slides/slide66.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43.xml" ContentType="application/vnd.openxmlformats-officedocument.presentationml.slide+xml"/>
  <Override PartName="/ppt/slides/slide110.xml" ContentType="application/vnd.openxmlformats-officedocument.presentationml.slide+xml"/>
  <Override PartName="/ppt/slides/slide68.xml" ContentType="application/vnd.openxmlformats-officedocument.presentationml.slide+xml"/>
  <Override PartName="/ppt/slides/slide44.xml" ContentType="application/vnd.openxmlformats-officedocument.presentationml.slide+xml"/>
  <Override PartName="/ppt/slides/slide111.xml" ContentType="application/vnd.openxmlformats-officedocument.presentationml.slide+xml"/>
  <Override PartName="/ppt/slides/slide69.xml" ContentType="application/vnd.openxmlformats-officedocument.presentationml.slide+xml"/>
  <Override PartName="/ppt/slides/slide50.xml" ContentType="application/vnd.openxmlformats-officedocument.presentationml.slide+xml"/>
  <Override PartName="/ppt/slides/slide75.xml" ContentType="application/vnd.openxmlformats-officedocument.presentationml.slide+xml"/>
  <Override PartName="/ppt/slides/slide51.xml" ContentType="application/vnd.openxmlformats-officedocument.presentationml.slide+xml"/>
  <Override PartName="/ppt/slides/slide76.xml" ContentType="application/vnd.openxmlformats-officedocument.presentationml.slide+xml"/>
  <Override PartName="/ppt/slides/slide52.xml" ContentType="application/vnd.openxmlformats-officedocument.presentationml.slide+xml"/>
  <Override PartName="/ppt/slides/slide77.xml" ContentType="application/vnd.openxmlformats-officedocument.presentationml.slide+xml"/>
  <Override PartName="/ppt/slides/slide53.xml" ContentType="application/vnd.openxmlformats-officedocument.presentationml.slide+xml"/>
  <Override PartName="/ppt/slides/slide78.xml" ContentType="application/vnd.openxmlformats-officedocument.presentationml.slide+xml"/>
  <Override PartName="/ppt/slides/slide54.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00" Type="http://schemas.openxmlformats.org/officeDocument/2006/relationships/slide" Target="slides/slide98.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slide" Target="slides/slide113.xml"/><Relationship Id="rId116" Type="http://schemas.openxmlformats.org/officeDocument/2006/relationships/slide" Target="slides/slide1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a:t>
            </a:r>
            <a:r>
              <a:rPr b="0" lang="en-US" sz="4400" spc="-1" strike="noStrike">
                <a:latin typeface="Arial"/>
              </a:rPr>
              <a:t>text format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kbengine.org/" TargetMode="External"/><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1" Type="http://schemas.openxmlformats.org/officeDocument/2006/relationships/image" Target="../media/image15.png"/><Relationship Id="rId12" Type="http://schemas.openxmlformats.org/officeDocument/2006/relationships/image" Target="../media/image16.png"/><Relationship Id="rId13" Type="http://schemas.openxmlformats.org/officeDocument/2006/relationships/image" Target="../media/image17.png"/><Relationship Id="rId14" Type="http://schemas.openxmlformats.org/officeDocument/2006/relationships/image" Target="../media/image18.png"/><Relationship Id="rId15" Type="http://schemas.openxmlformats.org/officeDocument/2006/relationships/image" Target="../media/image19.png"/><Relationship Id="rId16" Type="http://schemas.openxmlformats.org/officeDocument/2006/relationships/image" Target="../media/image20.png"/><Relationship Id="rId17" Type="http://schemas.openxmlformats.org/officeDocument/2006/relationships/image" Target="../media/image21.png"/><Relationship Id="rId18" Type="http://schemas.openxmlformats.org/officeDocument/2006/relationships/image" Target="../media/image22.png"/><Relationship Id="rId19"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 Id="rId9" Type="http://schemas.openxmlformats.org/officeDocument/2006/relationships/image" Target="../media/image31.png"/><Relationship Id="rId10"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9.xml.rels><?xml version="1.0" encoding="UTF-8"?>
<Relationships xmlns="http://schemas.openxmlformats.org/package/2006/relationships"><Relationship Id="rId1" Type="http://schemas.openxmlformats.org/officeDocument/2006/relationships/hyperlink" Target="file:///home/computer/src/kbeprojs/kbengine/api_python/python_baseapp.chm" TargetMode="External"/><Relationship Id="rId2" Type="http://schemas.openxmlformats.org/officeDocument/2006/relationships/hyperlink" Target="file:///home/computer/src/kbeprojs/kbengine/api_python/python_baseapp.chm" TargetMode="External"/><Relationship Id="rId3" Type="http://schemas.openxmlformats.org/officeDocument/2006/relationships/hyperlink" Target="file:///home/computer/src/kbeprojs/kbengine/api_python/python_baseapp.chm" TargetMode="External"/><Relationship Id="rId4" Type="http://schemas.openxmlformats.org/officeDocument/2006/relationships/hyperlink" Target="file:///home/computer/src/kbeprojs/kbengine/api_python/python_baseapp.chm" TargetMode="External"/><Relationship Id="rId5"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683640" y="2781000"/>
            <a:ext cx="7769880" cy="3021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4000" spc="-1" strike="noStrike">
                <a:solidFill>
                  <a:srgbClr val="4f81bd"/>
                </a:solidFill>
                <a:latin typeface="微软雅黑"/>
                <a:ea typeface="微软雅黑"/>
              </a:rPr>
              <a:t>KBEngine Technical Overview</a:t>
            </a:r>
            <a:br/>
            <a:br/>
            <a:r>
              <a:rPr b="1" lang="en-US" sz="2000" spc="-1" strike="noStrike">
                <a:solidFill>
                  <a:srgbClr val="4f81bd"/>
                </a:solidFill>
                <a:latin typeface="微软雅黑"/>
                <a:ea typeface="微软雅黑"/>
              </a:rPr>
              <a:t>Open Source Game Server Engine</a:t>
            </a:r>
            <a:endParaRPr b="0" lang="en-US" sz="2000" spc="-1" strike="noStrike">
              <a:latin typeface="Arial"/>
            </a:endParaRPr>
          </a:p>
        </p:txBody>
      </p:sp>
      <p:pic>
        <p:nvPicPr>
          <p:cNvPr id="39" name="Picture 2" descr=""/>
          <p:cNvPicPr/>
          <p:nvPr/>
        </p:nvPicPr>
        <p:blipFill>
          <a:blip r:embed="rId1"/>
          <a:stretch/>
        </p:blipFill>
        <p:spPr>
          <a:xfrm>
            <a:off x="-12240" y="0"/>
            <a:ext cx="9153720" cy="1366560"/>
          </a:xfrm>
          <a:prstGeom prst="rect">
            <a:avLst/>
          </a:prstGeom>
          <a:ln>
            <a:noFill/>
          </a:ln>
        </p:spPr>
      </p:pic>
      <p:sp>
        <p:nvSpPr>
          <p:cNvPr id="40" name="CustomShape 2"/>
          <p:cNvSpPr/>
          <p:nvPr/>
        </p:nvSpPr>
        <p:spPr>
          <a:xfrm>
            <a:off x="6804360" y="6404760"/>
            <a:ext cx="3093840" cy="425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u="sng">
                <a:solidFill>
                  <a:srgbClr val="0000ff"/>
                </a:solidFill>
                <a:uFillTx/>
                <a:latin typeface="微软雅黑"/>
                <a:ea typeface="微软雅黑"/>
                <a:hlinkClick r:id="rId2"/>
              </a:rPr>
              <a:t>http://kbengine.org</a:t>
            </a:r>
            <a:endParaRPr b="0" lang="en-US" sz="18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97" name="CustomShape 2"/>
          <p:cNvSpPr/>
          <p:nvPr/>
        </p:nvSpPr>
        <p:spPr>
          <a:xfrm>
            <a:off x="179640" y="132120"/>
            <a:ext cx="705420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Baseapp fault-tolerance processing</a:t>
            </a:r>
            <a:endParaRPr b="0" lang="en-US" sz="4400" spc="-1" strike="noStrike">
              <a:latin typeface="Arial"/>
            </a:endParaRPr>
          </a:p>
        </p:txBody>
      </p:sp>
      <p:sp>
        <p:nvSpPr>
          <p:cNvPr id="198" name="CustomShape 3"/>
          <p:cNvSpPr/>
          <p:nvPr/>
        </p:nvSpPr>
        <p:spPr>
          <a:xfrm>
            <a:off x="539640" y="2976480"/>
            <a:ext cx="1794600" cy="843480"/>
          </a:xfrm>
          <a:prstGeom prst="rect">
            <a:avLst/>
          </a:prstGeom>
          <a:solidFill>
            <a:srgbClr val="4f81bd"/>
          </a:solidFill>
          <a:ln w="9360">
            <a:solidFill>
              <a:srgbClr val="000000"/>
            </a:solidFill>
            <a:miter/>
          </a:ln>
        </p:spPr>
        <p:style>
          <a:lnRef idx="0"/>
          <a:fillRef idx="0"/>
          <a:effectRef idx="0"/>
          <a:fontRef idx="minor"/>
        </p:style>
      </p:sp>
      <p:sp>
        <p:nvSpPr>
          <p:cNvPr id="199" name="CustomShape 4"/>
          <p:cNvSpPr/>
          <p:nvPr/>
        </p:nvSpPr>
        <p:spPr>
          <a:xfrm>
            <a:off x="654480" y="3197520"/>
            <a:ext cx="1163520" cy="362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200" name="CustomShape 5"/>
          <p:cNvSpPr/>
          <p:nvPr/>
        </p:nvSpPr>
        <p:spPr>
          <a:xfrm>
            <a:off x="62244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01" name="CustomShape 6"/>
          <p:cNvSpPr/>
          <p:nvPr/>
        </p:nvSpPr>
        <p:spPr>
          <a:xfrm>
            <a:off x="95580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02" name="CustomShape 7"/>
          <p:cNvSpPr/>
          <p:nvPr/>
        </p:nvSpPr>
        <p:spPr>
          <a:xfrm>
            <a:off x="129096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03" name="CustomShape 8"/>
          <p:cNvSpPr/>
          <p:nvPr/>
        </p:nvSpPr>
        <p:spPr>
          <a:xfrm>
            <a:off x="162432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04" name="CustomShape 9"/>
          <p:cNvSpPr/>
          <p:nvPr/>
        </p:nvSpPr>
        <p:spPr>
          <a:xfrm>
            <a:off x="195948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05" name="CustomShape 10"/>
          <p:cNvSpPr/>
          <p:nvPr/>
        </p:nvSpPr>
        <p:spPr>
          <a:xfrm>
            <a:off x="2585520" y="2976480"/>
            <a:ext cx="1794600" cy="843480"/>
          </a:xfrm>
          <a:prstGeom prst="rect">
            <a:avLst/>
          </a:prstGeom>
          <a:solidFill>
            <a:srgbClr val="4f81bd"/>
          </a:solidFill>
          <a:ln w="9360">
            <a:solidFill>
              <a:srgbClr val="000000"/>
            </a:solidFill>
            <a:miter/>
          </a:ln>
        </p:spPr>
        <p:style>
          <a:lnRef idx="0"/>
          <a:fillRef idx="0"/>
          <a:effectRef idx="0"/>
          <a:fontRef idx="minor"/>
        </p:style>
      </p:sp>
      <p:sp>
        <p:nvSpPr>
          <p:cNvPr id="206" name="CustomShape 11"/>
          <p:cNvSpPr/>
          <p:nvPr/>
        </p:nvSpPr>
        <p:spPr>
          <a:xfrm>
            <a:off x="2700360" y="3197520"/>
            <a:ext cx="1163520" cy="362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207" name="CustomShape 12"/>
          <p:cNvSpPr/>
          <p:nvPr/>
        </p:nvSpPr>
        <p:spPr>
          <a:xfrm>
            <a:off x="266832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08" name="CustomShape 13"/>
          <p:cNvSpPr/>
          <p:nvPr/>
        </p:nvSpPr>
        <p:spPr>
          <a:xfrm>
            <a:off x="300168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09" name="CustomShape 14"/>
          <p:cNvSpPr/>
          <p:nvPr/>
        </p:nvSpPr>
        <p:spPr>
          <a:xfrm>
            <a:off x="333684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10" name="CustomShape 15"/>
          <p:cNvSpPr/>
          <p:nvPr/>
        </p:nvSpPr>
        <p:spPr>
          <a:xfrm>
            <a:off x="367020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11" name="CustomShape 16"/>
          <p:cNvSpPr/>
          <p:nvPr/>
        </p:nvSpPr>
        <p:spPr>
          <a:xfrm>
            <a:off x="400536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12" name="CustomShape 17"/>
          <p:cNvSpPr/>
          <p:nvPr/>
        </p:nvSpPr>
        <p:spPr>
          <a:xfrm>
            <a:off x="4590720" y="2976480"/>
            <a:ext cx="1794600" cy="843480"/>
          </a:xfrm>
          <a:prstGeom prst="rect">
            <a:avLst/>
          </a:prstGeom>
          <a:solidFill>
            <a:srgbClr val="4f81bd"/>
          </a:solidFill>
          <a:ln w="9360">
            <a:solidFill>
              <a:srgbClr val="000000"/>
            </a:solidFill>
            <a:miter/>
          </a:ln>
        </p:spPr>
        <p:style>
          <a:lnRef idx="0"/>
          <a:fillRef idx="0"/>
          <a:effectRef idx="0"/>
          <a:fontRef idx="minor"/>
        </p:style>
      </p:sp>
      <p:sp>
        <p:nvSpPr>
          <p:cNvPr id="213" name="CustomShape 18"/>
          <p:cNvSpPr/>
          <p:nvPr/>
        </p:nvSpPr>
        <p:spPr>
          <a:xfrm>
            <a:off x="4705560" y="3197520"/>
            <a:ext cx="1163520" cy="362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214" name="CustomShape 19"/>
          <p:cNvSpPr/>
          <p:nvPr/>
        </p:nvSpPr>
        <p:spPr>
          <a:xfrm>
            <a:off x="467352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15" name="CustomShape 20"/>
          <p:cNvSpPr/>
          <p:nvPr/>
        </p:nvSpPr>
        <p:spPr>
          <a:xfrm>
            <a:off x="500688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16" name="CustomShape 21"/>
          <p:cNvSpPr/>
          <p:nvPr/>
        </p:nvSpPr>
        <p:spPr>
          <a:xfrm>
            <a:off x="534204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17" name="CustomShape 22"/>
          <p:cNvSpPr/>
          <p:nvPr/>
        </p:nvSpPr>
        <p:spPr>
          <a:xfrm>
            <a:off x="567540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18" name="CustomShape 23"/>
          <p:cNvSpPr/>
          <p:nvPr/>
        </p:nvSpPr>
        <p:spPr>
          <a:xfrm>
            <a:off x="601056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19" name="CustomShape 24"/>
          <p:cNvSpPr/>
          <p:nvPr/>
        </p:nvSpPr>
        <p:spPr>
          <a:xfrm>
            <a:off x="2556000" y="4597200"/>
            <a:ext cx="1794600" cy="843480"/>
          </a:xfrm>
          <a:prstGeom prst="rect">
            <a:avLst/>
          </a:prstGeom>
          <a:solidFill>
            <a:srgbClr val="bfbfbf"/>
          </a:solidFill>
          <a:ln w="9360">
            <a:solidFill>
              <a:srgbClr val="000000"/>
            </a:solidFill>
            <a:miter/>
          </a:ln>
        </p:spPr>
        <p:style>
          <a:lnRef idx="0"/>
          <a:fillRef idx="0"/>
          <a:effectRef idx="0"/>
          <a:fontRef idx="minor"/>
        </p:style>
      </p:sp>
      <p:sp>
        <p:nvSpPr>
          <p:cNvPr id="220" name="CustomShape 25"/>
          <p:cNvSpPr/>
          <p:nvPr/>
        </p:nvSpPr>
        <p:spPr>
          <a:xfrm>
            <a:off x="2700360" y="4817880"/>
            <a:ext cx="1163520" cy="362520"/>
          </a:xfrm>
          <a:prstGeom prst="rect">
            <a:avLst/>
          </a:prstGeom>
          <a:gradFill>
            <a:gsLst>
              <a:gs pos="0">
                <a:srgbClr val="9c2f2c"/>
              </a:gs>
              <a:gs pos="100000">
                <a:srgbClr val="cb3d39"/>
              </a:gs>
            </a:gsLst>
            <a:lin ang="16200000"/>
          </a:gradFill>
          <a:ln w="9360">
            <a:solidFill>
              <a:srgbClr val="be4b48"/>
            </a:solidFill>
            <a:round/>
          </a:ln>
          <a:effectLst>
            <a:outerShdw dir="5400000" dist="23040">
              <a:srgbClr val="000000">
                <a:alpha val="35000"/>
              </a:srgbClr>
            </a:outerShdw>
          </a:effectLst>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221" name="CustomShape 26"/>
          <p:cNvSpPr/>
          <p:nvPr/>
        </p:nvSpPr>
        <p:spPr>
          <a:xfrm>
            <a:off x="2668320" y="4634640"/>
            <a:ext cx="248040" cy="21816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222" name="CustomShape 27"/>
          <p:cNvSpPr/>
          <p:nvPr/>
        </p:nvSpPr>
        <p:spPr>
          <a:xfrm>
            <a:off x="3001680" y="4634640"/>
            <a:ext cx="248040" cy="21816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223" name="CustomShape 28"/>
          <p:cNvSpPr/>
          <p:nvPr/>
        </p:nvSpPr>
        <p:spPr>
          <a:xfrm>
            <a:off x="3336840" y="4634640"/>
            <a:ext cx="248040" cy="21816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224" name="CustomShape 29"/>
          <p:cNvSpPr/>
          <p:nvPr/>
        </p:nvSpPr>
        <p:spPr>
          <a:xfrm>
            <a:off x="3670200" y="4634640"/>
            <a:ext cx="248040" cy="21816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225" name="CustomShape 30"/>
          <p:cNvSpPr/>
          <p:nvPr/>
        </p:nvSpPr>
        <p:spPr>
          <a:xfrm>
            <a:off x="4005360" y="4634640"/>
            <a:ext cx="248040" cy="21816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226" name="CustomShape 31"/>
          <p:cNvSpPr/>
          <p:nvPr/>
        </p:nvSpPr>
        <p:spPr>
          <a:xfrm>
            <a:off x="1959480" y="3566160"/>
            <a:ext cx="248040" cy="2181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227" name="CustomShape 32"/>
          <p:cNvSpPr/>
          <p:nvPr/>
        </p:nvSpPr>
        <p:spPr>
          <a:xfrm>
            <a:off x="4673520" y="3566160"/>
            <a:ext cx="248040" cy="2181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228" name="CustomShape 33"/>
          <p:cNvSpPr/>
          <p:nvPr/>
        </p:nvSpPr>
        <p:spPr>
          <a:xfrm>
            <a:off x="3003480" y="3566160"/>
            <a:ext cx="248040" cy="2181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229" name="CustomShape 34"/>
          <p:cNvSpPr/>
          <p:nvPr/>
        </p:nvSpPr>
        <p:spPr>
          <a:xfrm>
            <a:off x="3336840" y="3566160"/>
            <a:ext cx="248040" cy="2181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230" name="CustomShape 35"/>
          <p:cNvSpPr/>
          <p:nvPr/>
        </p:nvSpPr>
        <p:spPr>
          <a:xfrm>
            <a:off x="3670200" y="3566160"/>
            <a:ext cx="248040" cy="2181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231" name="CustomShape 36"/>
          <p:cNvSpPr/>
          <p:nvPr/>
        </p:nvSpPr>
        <p:spPr>
          <a:xfrm>
            <a:off x="6679080" y="5332680"/>
            <a:ext cx="2210760" cy="72756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eeece1"/>
                </a:solidFill>
                <a:latin typeface="Calibri"/>
                <a:ea typeface="宋体"/>
              </a:rPr>
              <a:t>自己的</a:t>
            </a:r>
            <a:r>
              <a:rPr b="0" lang="en-US" sz="1400" spc="-1" strike="noStrike">
                <a:solidFill>
                  <a:srgbClr val="eeece1"/>
                </a:solidFill>
                <a:latin typeface="Calibri"/>
                <a:ea typeface="宋体"/>
              </a:rPr>
              <a:t>Base </a:t>
            </a:r>
            <a:r>
              <a:rPr b="0" lang="en-US" sz="1400" spc="-1" strike="noStrike">
                <a:solidFill>
                  <a:srgbClr val="eeece1"/>
                </a:solidFill>
                <a:latin typeface="Calibri"/>
                <a:ea typeface="宋体"/>
              </a:rPr>
              <a:t>实体</a:t>
            </a:r>
            <a:endParaRPr b="0" lang="en-US" sz="1400" spc="-1" strike="noStrike">
              <a:latin typeface="Arial"/>
            </a:endParaRPr>
          </a:p>
          <a:p>
            <a:pPr>
              <a:lnSpc>
                <a:spcPct val="100000"/>
              </a:lnSpc>
            </a:pPr>
            <a:r>
              <a:rPr b="0" lang="en-US" sz="1400" spc="-1" strike="noStrike">
                <a:solidFill>
                  <a:srgbClr val="eeece1"/>
                </a:solidFill>
                <a:latin typeface="Calibri"/>
                <a:ea typeface="宋体"/>
              </a:rPr>
              <a:t>其他</a:t>
            </a:r>
            <a:r>
              <a:rPr b="0" lang="en-US" sz="1400" spc="-1" strike="noStrike">
                <a:solidFill>
                  <a:srgbClr val="eeece1"/>
                </a:solidFill>
                <a:latin typeface="Calibri"/>
                <a:ea typeface="宋体"/>
              </a:rPr>
              <a:t>Baseapp</a:t>
            </a:r>
            <a:r>
              <a:rPr b="0" lang="en-US" sz="1400" spc="-1" strike="noStrike">
                <a:solidFill>
                  <a:srgbClr val="eeece1"/>
                </a:solidFill>
                <a:latin typeface="Calibri"/>
                <a:ea typeface="宋体"/>
              </a:rPr>
              <a:t>上的</a:t>
            </a:r>
            <a:r>
              <a:rPr b="0" lang="en-US" sz="1400" spc="-1" strike="noStrike">
                <a:solidFill>
                  <a:srgbClr val="eeece1"/>
                </a:solidFill>
                <a:latin typeface="Calibri"/>
                <a:ea typeface="宋体"/>
              </a:rPr>
              <a:t>base </a:t>
            </a:r>
            <a:r>
              <a:rPr b="0" lang="en-US" sz="1400" spc="-1" strike="noStrike">
                <a:solidFill>
                  <a:srgbClr val="eeece1"/>
                </a:solidFill>
                <a:latin typeface="Calibri"/>
                <a:ea typeface="宋体"/>
              </a:rPr>
              <a:t>实体的备份</a:t>
            </a:r>
            <a:endParaRPr b="0" lang="en-US" sz="1400" spc="-1" strike="noStrike">
              <a:latin typeface="Arial"/>
            </a:endParaRPr>
          </a:p>
        </p:txBody>
      </p:sp>
      <p:sp>
        <p:nvSpPr>
          <p:cNvPr id="232" name="CustomShape 37"/>
          <p:cNvSpPr/>
          <p:nvPr/>
        </p:nvSpPr>
        <p:spPr>
          <a:xfrm>
            <a:off x="5577840" y="5222520"/>
            <a:ext cx="3186720" cy="882360"/>
          </a:xfrm>
          <a:prstGeom prst="rect">
            <a:avLst/>
          </a:prstGeom>
          <a:solidFill>
            <a:srgbClr val="4f81bd"/>
          </a:solidFill>
          <a:ln w="9360">
            <a:solidFill>
              <a:srgbClr val="000000"/>
            </a:solidFill>
            <a:miter/>
          </a:ln>
        </p:spPr>
        <p:style>
          <a:lnRef idx="0"/>
          <a:fillRef idx="0"/>
          <a:effectRef idx="0"/>
          <a:fontRef idx="minor"/>
        </p:style>
      </p:sp>
      <p:sp>
        <p:nvSpPr>
          <p:cNvPr id="233" name="CustomShape 38"/>
          <p:cNvSpPr/>
          <p:nvPr/>
        </p:nvSpPr>
        <p:spPr>
          <a:xfrm>
            <a:off x="5693400" y="5723280"/>
            <a:ext cx="248040" cy="2181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234" name="CustomShape 39"/>
          <p:cNvSpPr/>
          <p:nvPr/>
        </p:nvSpPr>
        <p:spPr>
          <a:xfrm>
            <a:off x="5943600" y="5394960"/>
            <a:ext cx="2820960" cy="605880"/>
          </a:xfrm>
          <a:prstGeom prst="rect">
            <a:avLst/>
          </a:prstGeom>
          <a:noFill/>
          <a:ln>
            <a:noFill/>
          </a:ln>
        </p:spPr>
        <p:style>
          <a:lnRef idx="0"/>
          <a:fillRef idx="0"/>
          <a:effectRef idx="0"/>
          <a:fontRef idx="minor"/>
        </p:style>
        <p:txBody>
          <a:bodyPr lIns="90000" rIns="90000" tIns="45000" bIns="45000"/>
          <a:p>
            <a:pPr>
              <a:lnSpc>
                <a:spcPct val="100000"/>
              </a:lnSpc>
              <a:spcBef>
                <a:spcPts val="720"/>
              </a:spcBef>
            </a:pPr>
            <a:r>
              <a:rPr b="0" lang="en-US" sz="1400" spc="-1" strike="noStrike">
                <a:solidFill>
                  <a:srgbClr val="eeece1"/>
                </a:solidFill>
                <a:latin typeface="Calibri"/>
                <a:ea typeface="宋体"/>
              </a:rPr>
              <a:t>Your own Base entity</a:t>
            </a:r>
            <a:endParaRPr b="0" lang="en-US" sz="1400" spc="-1" strike="noStrike">
              <a:latin typeface="Arial"/>
            </a:endParaRPr>
          </a:p>
          <a:p>
            <a:pPr>
              <a:lnSpc>
                <a:spcPct val="100000"/>
              </a:lnSpc>
              <a:spcBef>
                <a:spcPts val="720"/>
              </a:spcBef>
            </a:pPr>
            <a:r>
              <a:rPr b="0" lang="en-US" sz="1400" spc="-1" strike="noStrike">
                <a:solidFill>
                  <a:srgbClr val="eeece1"/>
                </a:solidFill>
                <a:latin typeface="Calibri"/>
                <a:ea typeface="宋体"/>
              </a:rPr>
              <a:t>Backups on other Baseapps</a:t>
            </a:r>
            <a:endParaRPr b="0" lang="en-US" sz="1400" spc="-1" strike="noStrike">
              <a:latin typeface="Arial"/>
            </a:endParaRPr>
          </a:p>
        </p:txBody>
      </p:sp>
      <p:sp>
        <p:nvSpPr>
          <p:cNvPr id="235" name="CustomShape 40"/>
          <p:cNvSpPr/>
          <p:nvPr/>
        </p:nvSpPr>
        <p:spPr>
          <a:xfrm>
            <a:off x="5689800" y="5394960"/>
            <a:ext cx="251640" cy="2214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36" name="CustomShape 41"/>
          <p:cNvSpPr/>
          <p:nvPr/>
        </p:nvSpPr>
        <p:spPr>
          <a:xfrm>
            <a:off x="365760" y="1486440"/>
            <a:ext cx="8746200" cy="143748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Rapidly switch to other backup Baseapps after a disaster</a:t>
            </a:r>
            <a:endParaRPr b="0" lang="en-US" sz="3200" spc="-1" strike="noStrike">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8"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839"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 Proximity</a:t>
            </a:r>
            <a:endParaRPr b="0" lang="en-US" sz="4900" spc="-1" strike="noStrike">
              <a:latin typeface="Arial"/>
            </a:endParaRPr>
          </a:p>
        </p:txBody>
      </p:sp>
      <p:sp>
        <p:nvSpPr>
          <p:cNvPr id="1840" name="CustomShape 3"/>
          <p:cNvSpPr/>
          <p:nvPr/>
        </p:nvSpPr>
        <p:spPr>
          <a:xfrm>
            <a:off x="89280" y="1196640"/>
            <a:ext cx="9052200" cy="532620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ourier New"/>
                <a:ea typeface="宋体"/>
              </a:rPr>
              <a:t>ProximityController implements an infinitely high, cube-shaped trap parallel to the axis</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The Y-axis check should be performed in the trap notification f unction</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An Entity can have many Proximity traps</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Add a Proximity trap:</a:t>
            </a:r>
            <a:br/>
            <a:r>
              <a:rPr b="0" lang="en-US" sz="3200" spc="-1" strike="noStrike">
                <a:solidFill>
                  <a:srgbClr val="00007d"/>
                </a:solidFill>
                <a:latin typeface="Courier New"/>
                <a:ea typeface="宋体"/>
              </a:rPr>
              <a:t>Entity.addProximity()</a:t>
            </a:r>
            <a:endParaRPr b="0" lang="en-US" sz="3200" spc="-1" strike="noStrike">
              <a:latin typeface="Arial"/>
            </a:endParaRPr>
          </a:p>
        </p:txBody>
      </p:sp>
    </p:spTree>
  </p:cSld>
  <p:timing>
    <p:tnLst>
      <p:par>
        <p:cTn id="177" dur="indefinite" restart="never" nodeType="tmRoot">
          <p:childTnLst>
            <p:seq>
              <p:cTn id="178" nodeType="mainSeq"/>
              <p:prevCondLst>
                <p:cond delay="0" evt="onPrev">
                  <p:tgtEl>
                    <p:sldTgt/>
                  </p:tgtEl>
                </p:cond>
              </p:prevCondLst>
              <p:nextCondLst>
                <p:cond delay="0" evt="onNext">
                  <p:tgtEl>
                    <p:sldTgt/>
                  </p:tgtEl>
                </p:cond>
              </p:nextCondLst>
            </p:seq>
          </p:childTnLst>
        </p:cTn>
      </p:par>
    </p:tnLst>
  </p:timing>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1"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842"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Control other Entity</a:t>
            </a:r>
            <a:endParaRPr b="0" lang="en-US" sz="4900" spc="-1" strike="noStrike">
              <a:latin typeface="Arial"/>
            </a:endParaRPr>
          </a:p>
        </p:txBody>
      </p:sp>
      <p:sp>
        <p:nvSpPr>
          <p:cNvPr id="1843" name="CustomShape 3"/>
          <p:cNvSpPr/>
          <p:nvPr/>
        </p:nvSpPr>
        <p:spPr>
          <a:xfrm>
            <a:off x="89280" y="1196640"/>
            <a:ext cx="9052200" cy="5326200"/>
          </a:xfrm>
          <a:prstGeom prst="rect">
            <a:avLst/>
          </a:prstGeom>
          <a:noFill/>
          <a:ln>
            <a:noFill/>
          </a:ln>
        </p:spPr>
        <p:style>
          <a:lnRef idx="0"/>
          <a:fillRef idx="0"/>
          <a:effectRef idx="0"/>
          <a:fontRef idx="minor"/>
        </p:style>
        <p:txBody>
          <a:bodyPr lIns="54000" rIns="36000" tIns="10800" bIns="45000"/>
          <a:p>
            <a:pPr marL="181080" indent="-178560">
              <a:lnSpc>
                <a:spcPct val="8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Includes 2 parts:</a:t>
            </a:r>
            <a:endParaRPr b="0" lang="en-US" sz="2800" spc="-1" strike="noStrike">
              <a:latin typeface="Arial"/>
            </a:endParaRPr>
          </a:p>
          <a:p>
            <a:pPr lvl="1" marL="333360" indent="-148320">
              <a:lnSpc>
                <a:spcPct val="8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Client sends location updates to new Entity: </a:t>
            </a:r>
            <a:r>
              <a:rPr b="0" lang="en-US" sz="2400" spc="-1" strike="noStrike">
                <a:solidFill>
                  <a:srgbClr val="00007d"/>
                </a:solidFill>
                <a:latin typeface="Courier New"/>
                <a:ea typeface="宋体"/>
              </a:rPr>
              <a:t>KBEngine.controlEntity()</a:t>
            </a:r>
            <a:r>
              <a:rPr b="0" lang="en-US" sz="2400" spc="-1" strike="noStrike">
                <a:solidFill>
                  <a:srgbClr val="00007d"/>
                </a:solidFill>
                <a:latin typeface="Calibri"/>
                <a:ea typeface="宋体"/>
              </a:rPr>
              <a:t> </a:t>
            </a:r>
            <a:endParaRPr b="0" lang="en-US" sz="2400" spc="-1" strike="noStrike">
              <a:latin typeface="Arial"/>
            </a:endParaRPr>
          </a:p>
          <a:p>
            <a:pPr lvl="1" marL="333360" indent="-148320">
              <a:lnSpc>
                <a:spcPct val="8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The server accepts Entity’s location update: </a:t>
            </a:r>
            <a:r>
              <a:rPr b="0" lang="en-US" sz="2400" spc="-1" strike="noStrike">
                <a:solidFill>
                  <a:srgbClr val="00007d"/>
                </a:solidFill>
                <a:latin typeface="Courier New"/>
                <a:ea typeface="宋体"/>
              </a:rPr>
              <a:t>Entity.controlledBy</a:t>
            </a:r>
            <a:endParaRPr b="0" lang="en-US" sz="2400" spc="-1" strike="noStrike">
              <a:latin typeface="Arial"/>
            </a:endParaRPr>
          </a:p>
          <a:p>
            <a:pPr lvl="2" marL="581040" indent="-168840">
              <a:lnSpc>
                <a:spcPct val="8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Set to the player’s Proxy EntityCall that controls this Entity</a:t>
            </a:r>
            <a:endParaRPr b="0" lang="en-US" sz="2000" spc="-1" strike="noStrike">
              <a:latin typeface="Arial"/>
            </a:endParaRPr>
          </a:p>
          <a:p>
            <a:pPr marL="181080" indent="-178560">
              <a:lnSpc>
                <a:spcPct val="8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This Entity cannot exceed the AOI of the controlling player (Proxy Entity)</a:t>
            </a:r>
            <a:endParaRPr b="0" lang="en-US" sz="2800" spc="-1" strike="noStrike">
              <a:latin typeface="Arial"/>
            </a:endParaRPr>
          </a:p>
          <a:p>
            <a:pPr lvl="1" marL="333360" indent="-148320">
              <a:lnSpc>
                <a:spcPct val="8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Therefore, basically only suitable for the player’s vehicle</a:t>
            </a:r>
            <a:endParaRPr b="0" lang="en-US" sz="2400" spc="-1" strike="noStrike">
              <a:latin typeface="Arial"/>
            </a:endParaRPr>
          </a:p>
          <a:p>
            <a:pPr marL="181080" indent="-178560">
              <a:lnSpc>
                <a:spcPct val="8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Or, you can transfer control from one player to another (both should have the Proxy base section)</a:t>
            </a:r>
            <a:endParaRPr b="0" lang="en-US" sz="2800" spc="-1" strike="noStrike">
              <a:latin typeface="Arial"/>
            </a:endParaRPr>
          </a:p>
          <a:p>
            <a:pPr lvl="1" marL="333360" indent="-148320">
              <a:lnSpc>
                <a:spcPct val="80000"/>
              </a:lnSpc>
              <a:spcBef>
                <a:spcPts val="479"/>
              </a:spcBef>
              <a:buClr>
                <a:srgbClr val="ff9933"/>
              </a:buClr>
              <a:buSzPct val="90000"/>
              <a:buFont typeface="Wingdings" charset="2"/>
              <a:buChar char=""/>
            </a:pPr>
            <a:r>
              <a:rPr b="0" lang="en-US" sz="2400" spc="-1" strike="noStrike">
                <a:solidFill>
                  <a:srgbClr val="00007d"/>
                </a:solidFill>
                <a:latin typeface="Courier New"/>
                <a:ea typeface="宋体"/>
              </a:rPr>
              <a:t>Proxy.giveClientTo()</a:t>
            </a:r>
            <a:endParaRPr b="0" lang="en-US" sz="2400" spc="-1" strike="noStrike">
              <a:latin typeface="Arial"/>
            </a:endParaRPr>
          </a:p>
          <a:p>
            <a:pPr lvl="2" marL="581040" indent="-168840">
              <a:lnSpc>
                <a:spcPct val="80000"/>
              </a:lnSpc>
              <a:spcBef>
                <a:spcPts val="400"/>
              </a:spcBef>
              <a:buClr>
                <a:srgbClr val="ff9933"/>
              </a:buClr>
              <a:buSzPct val="80000"/>
              <a:buFont typeface="Wingdings" charset="2"/>
              <a:buChar char=""/>
            </a:pPr>
            <a:r>
              <a:rPr b="0" lang="en-US" sz="2000" spc="-1" strike="noStrike">
                <a:solidFill>
                  <a:srgbClr val="00007d"/>
                </a:solidFill>
                <a:latin typeface="Courier New"/>
                <a:ea typeface="宋体"/>
              </a:rPr>
              <a:t>Entity.controlledBy</a:t>
            </a:r>
            <a:r>
              <a:rPr b="1" lang="en-US" sz="2000" spc="-1" strike="noStrike">
                <a:solidFill>
                  <a:srgbClr val="00007d"/>
                </a:solidFill>
                <a:latin typeface="Calibri"/>
                <a:ea typeface="宋体"/>
              </a:rPr>
              <a:t> </a:t>
            </a:r>
            <a:r>
              <a:rPr b="0" lang="en-US" sz="2000" spc="-1" strike="noStrike">
                <a:solidFill>
                  <a:srgbClr val="00007d"/>
                </a:solidFill>
                <a:latin typeface="Calibri"/>
                <a:ea typeface="宋体"/>
              </a:rPr>
              <a:t>will be automatically set for new players</a:t>
            </a:r>
            <a:endParaRPr b="0" lang="en-US" sz="2000" spc="-1" strike="noStrike">
              <a:latin typeface="Arial"/>
            </a:endParaRPr>
          </a:p>
          <a:p>
            <a:pPr lvl="1" marL="333360" indent="-148320">
              <a:lnSpc>
                <a:spcPct val="8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Split type – AoI is destroyed, rebuilt, Space is reloaded</a:t>
            </a:r>
            <a:endParaRPr b="0" lang="en-US" sz="2400" spc="-1" strike="noStrike">
              <a:latin typeface="Arial"/>
            </a:endParaRPr>
          </a:p>
        </p:txBody>
      </p:sp>
    </p:spTree>
  </p:cSld>
  <p:timing>
    <p:tnLst>
      <p:par>
        <p:cTn id="179" dur="indefinite" restart="never" nodeType="tmRoot">
          <p:childTnLst>
            <p:seq>
              <p:cTn id="180" nodeType="mainSeq"/>
              <p:prevCondLst>
                <p:cond delay="0" evt="onPrev">
                  <p:tgtEl>
                    <p:sldTgt/>
                  </p:tgtEl>
                </p:cond>
              </p:prevCondLst>
              <p:nextCondLst>
                <p:cond delay="0" evt="onNext">
                  <p:tgtEl>
                    <p:sldTgt/>
                  </p:tgtEl>
                </p:cond>
              </p:nextCondLst>
            </p:seq>
          </p:childTnLst>
        </p:cTn>
      </p:par>
    </p:tnLst>
  </p:timing>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4" name="CustomShape 1"/>
          <p:cNvSpPr/>
          <p:nvPr/>
        </p:nvSpPr>
        <p:spPr>
          <a:xfrm>
            <a:off x="1403640" y="2846520"/>
            <a:ext cx="6838200" cy="1060920"/>
          </a:xfrm>
          <a:prstGeom prst="irregularSeal2">
            <a:avLst/>
          </a:prstGeom>
          <a:solidFill>
            <a:srgbClr val="f7964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845" name="CustomShape 2"/>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846" name="CustomShape 3"/>
          <p:cNvSpPr/>
          <p:nvPr/>
        </p:nvSpPr>
        <p:spPr>
          <a:xfrm>
            <a:off x="179640" y="132120"/>
            <a:ext cx="705420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4f81bd"/>
                </a:solidFill>
                <a:latin typeface="Calibri"/>
                <a:ea typeface="DejaVu Sans"/>
              </a:rPr>
              <a:t>Chapter Six</a:t>
            </a:r>
            <a:endParaRPr b="0" lang="en-US" sz="4400" spc="-1" strike="noStrike">
              <a:latin typeface="Arial"/>
            </a:endParaRPr>
          </a:p>
        </p:txBody>
      </p:sp>
      <p:sp>
        <p:nvSpPr>
          <p:cNvPr id="1847" name="CustomShape 4"/>
          <p:cNvSpPr/>
          <p:nvPr/>
        </p:nvSpPr>
        <p:spPr>
          <a:xfrm>
            <a:off x="2447640" y="2846520"/>
            <a:ext cx="6694200" cy="118476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1f497d"/>
                </a:solidFill>
                <a:latin typeface="Verdana"/>
                <a:ea typeface="宋体"/>
              </a:rPr>
              <a:t>KBEngine Server Settings</a:t>
            </a:r>
            <a:endParaRPr b="0" lang="en-US" sz="3600" spc="-1" strike="noStrike">
              <a:latin typeface="Arial"/>
            </a:endParaRPr>
          </a:p>
        </p:txBody>
      </p:sp>
    </p:spTree>
  </p:cSld>
  <p:timing>
    <p:tnLst>
      <p:par>
        <p:cTn id="181" dur="indefinite" restart="never" nodeType="tmRoot">
          <p:childTnLst>
            <p:seq>
              <p:cTn id="182" nodeType="mainSeq"/>
              <p:prevCondLst>
                <p:cond delay="0" evt="onPrev">
                  <p:tgtEl>
                    <p:sldTgt/>
                  </p:tgtEl>
                </p:cond>
              </p:prevCondLst>
              <p:nextCondLst>
                <p:cond delay="0" evt="onNext">
                  <p:tgtEl>
                    <p:sldTgt/>
                  </p:tgtEl>
                </p:cond>
              </p:nextCondLst>
            </p:seq>
          </p:childTnLst>
        </p:cTn>
      </p:par>
    </p:tnLst>
  </p:timing>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8"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849"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Server Configurations</a:t>
            </a:r>
            <a:endParaRPr b="0" lang="en-US" sz="4900" spc="-1" strike="noStrike">
              <a:latin typeface="Arial"/>
            </a:endParaRPr>
          </a:p>
        </p:txBody>
      </p:sp>
      <p:sp>
        <p:nvSpPr>
          <p:cNvPr id="1850" name="CustomShape 3"/>
          <p:cNvSpPr/>
          <p:nvPr/>
        </p:nvSpPr>
        <p:spPr>
          <a:xfrm>
            <a:off x="89280" y="1196640"/>
            <a:ext cx="9052200" cy="5658840"/>
          </a:xfrm>
          <a:prstGeom prst="rect">
            <a:avLst/>
          </a:prstGeom>
          <a:noFill/>
          <a:ln>
            <a:noFill/>
          </a:ln>
        </p:spPr>
        <p:style>
          <a:lnRef idx="0"/>
          <a:fillRef idx="0"/>
          <a:effectRef idx="0"/>
          <a:fontRef idx="minor"/>
        </p:style>
        <p:txBody>
          <a:bodyPr lIns="54000" rIns="36000" tIns="10800" bIns="45000"/>
          <a:p>
            <a:pPr marL="181080" indent="-178560">
              <a:lnSpc>
                <a:spcPct val="90000"/>
              </a:lnSpc>
              <a:spcBef>
                <a:spcPts val="561"/>
              </a:spcBef>
              <a:buClr>
                <a:srgbClr val="ff9933"/>
              </a:buClr>
              <a:buSzPct val="80000"/>
              <a:buFont typeface="Wingdings" charset="2"/>
              <a:buChar char=""/>
            </a:pPr>
            <a:r>
              <a:rPr b="1" lang="en-US" sz="2800" spc="-1" strike="noStrike">
                <a:solidFill>
                  <a:srgbClr val="00007d"/>
                </a:solidFill>
                <a:latin typeface="Courier New"/>
                <a:ea typeface="DejaVu Sans"/>
              </a:rPr>
              <a:t>kbengine.xml</a:t>
            </a:r>
            <a:r>
              <a:rPr b="0" lang="en-US" sz="2800" spc="-1" strike="noStrike">
                <a:solidFill>
                  <a:srgbClr val="00007d"/>
                </a:solidFill>
                <a:latin typeface="Calibri"/>
                <a:ea typeface="DejaVu Sans"/>
              </a:rPr>
              <a:t> – Server</a:t>
            </a:r>
            <a:r>
              <a:rPr b="0" lang="en-US" sz="2800" spc="-1" strike="noStrike">
                <a:solidFill>
                  <a:srgbClr val="00007d"/>
                </a:solidFill>
                <a:latin typeface="Calibri"/>
                <a:ea typeface="宋体"/>
              </a:rPr>
              <a:t> configuration file</a:t>
            </a:r>
            <a:endParaRPr b="0" lang="en-US" sz="2800" spc="-1" strike="noStrike">
              <a:latin typeface="Arial"/>
            </a:endParaRPr>
          </a:p>
          <a:p>
            <a:pPr lvl="1" marL="352440" indent="-167400">
              <a:lnSpc>
                <a:spcPct val="9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Specify parameters for many server runtimes</a:t>
            </a:r>
            <a:endParaRPr b="0" lang="en-US" sz="2000" spc="-1" strike="noStrike">
              <a:latin typeface="Arial"/>
            </a:endParaRPr>
          </a:p>
          <a:p>
            <a:pPr lvl="1" marL="352440" indent="-167400">
              <a:lnSpc>
                <a:spcPct val="9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In the server resource path</a:t>
            </a:r>
            <a:endParaRPr b="0" lang="en-US" sz="2000" spc="-1" strike="noStrike">
              <a:latin typeface="Arial"/>
            </a:endParaRPr>
          </a:p>
          <a:p>
            <a:pPr lvl="1" marL="352440" indent="-167400">
              <a:lnSpc>
                <a:spcPct val="9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Complete documentation available at: http://www.kbengine.org/docs/configuration/kbengine.html</a:t>
            </a:r>
            <a:endParaRPr b="0" lang="en-US" sz="2000" spc="-1" strike="noStrike">
              <a:latin typeface="Arial"/>
            </a:endParaRPr>
          </a:p>
          <a:p>
            <a:pPr marL="181080" indent="-178560">
              <a:lnSpc>
                <a:spcPct val="90000"/>
              </a:lnSpc>
              <a:spcBef>
                <a:spcPts val="1959"/>
              </a:spcBef>
              <a:buClr>
                <a:srgbClr val="ff9933"/>
              </a:buClr>
              <a:buSzPct val="80000"/>
              <a:buFont typeface="Wingdings" charset="2"/>
              <a:buChar char=""/>
            </a:pPr>
            <a:r>
              <a:rPr b="0" lang="en-US" sz="2800" spc="-1" strike="noStrike">
                <a:solidFill>
                  <a:srgbClr val="00007d"/>
                </a:solidFill>
                <a:latin typeface="Calibri"/>
                <a:ea typeface="宋体"/>
              </a:rPr>
              <a:t>Personality Personalization Scripts</a:t>
            </a:r>
            <a:endParaRPr b="0" lang="en-US" sz="2800" spc="-1" strike="noStrike">
              <a:latin typeface="Arial"/>
            </a:endParaRPr>
          </a:p>
          <a:p>
            <a:pPr lvl="1" marL="352440" indent="-167400">
              <a:lnSpc>
                <a:spcPct val="90000"/>
              </a:lnSpc>
              <a:spcBef>
                <a:spcPts val="1400"/>
              </a:spcBef>
              <a:buClr>
                <a:srgbClr val="ff9933"/>
              </a:buClr>
              <a:buSzPct val="90000"/>
              <a:buFont typeface="Wingdings" charset="2"/>
              <a:buChar char=""/>
            </a:pPr>
            <a:r>
              <a:rPr b="0" lang="en-US" sz="2000" spc="-1" strike="noStrike">
                <a:solidFill>
                  <a:srgbClr val="00007d"/>
                </a:solidFill>
                <a:latin typeface="Calibri"/>
                <a:ea typeface="宋体"/>
              </a:rPr>
              <a:t>Implement a global callback function</a:t>
            </a:r>
            <a:endParaRPr b="0" lang="en-US" sz="2000" spc="-1" strike="noStrike">
              <a:latin typeface="Arial"/>
            </a:endParaRPr>
          </a:p>
          <a:p>
            <a:pPr lvl="1" marL="352440" indent="-167400">
              <a:lnSpc>
                <a:spcPct val="9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Handling System-Level Message Events with KBEngine Python Interface</a:t>
            </a:r>
            <a:endParaRPr b="0" lang="en-US" sz="2000" spc="-1" strike="noStrike">
              <a:latin typeface="Arial"/>
            </a:endParaRPr>
          </a:p>
          <a:p>
            <a:pPr lvl="2" marL="542880" indent="-178560">
              <a:lnSpc>
                <a:spcPct val="90000"/>
              </a:lnSpc>
              <a:spcBef>
                <a:spcPts val="601"/>
              </a:spcBef>
              <a:buClr>
                <a:srgbClr val="ff9933"/>
              </a:buClr>
              <a:buSzPct val="80000"/>
              <a:buFont typeface="Wingdings" charset="2"/>
              <a:buChar char=""/>
            </a:pPr>
            <a:r>
              <a:rPr b="0" lang="en-US" sz="2000" spc="-1" strike="noStrike">
                <a:solidFill>
                  <a:srgbClr val="00007d"/>
                </a:solidFill>
                <a:latin typeface="Calibri"/>
                <a:ea typeface="宋体"/>
              </a:rPr>
              <a:t>For example: start, resume, close</a:t>
            </a:r>
            <a:endParaRPr b="0" lang="en-US" sz="2000" spc="-1" strike="noStrike">
              <a:latin typeface="Arial"/>
            </a:endParaRPr>
          </a:p>
          <a:p>
            <a:pPr lvl="1" marL="352440" indent="-167400">
              <a:lnSpc>
                <a:spcPct val="9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Can be understood as an entry (starting the world after the server is started and the server is ready for the callback)</a:t>
            </a:r>
            <a:endParaRPr b="0" lang="en-US" sz="2000" spc="-1" strike="noStrike">
              <a:latin typeface="Arial"/>
            </a:endParaRPr>
          </a:p>
          <a:p>
            <a:pPr lvl="1" marL="352440" indent="-167400">
              <a:lnSpc>
                <a:spcPct val="9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Cellapp and Baseapp scripts are separated by default (cell/kbengine.py, base/kbengine.py)</a:t>
            </a:r>
            <a:endParaRPr b="0" lang="en-US" sz="2000" spc="-1" strike="noStrike">
              <a:latin typeface="Arial"/>
            </a:endParaRPr>
          </a:p>
          <a:p>
            <a:pPr lvl="1" marL="352440" indent="-167400">
              <a:lnSpc>
                <a:spcPct val="9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Personality script names are specified in the </a:t>
            </a:r>
            <a:r>
              <a:rPr b="1" lang="en-US" sz="2000" spc="-1" strike="noStrike">
                <a:solidFill>
                  <a:srgbClr val="00007d"/>
                </a:solidFill>
                <a:latin typeface="Courier New"/>
                <a:ea typeface="宋体"/>
              </a:rPr>
              <a:t>kbengine.xml </a:t>
            </a:r>
            <a:r>
              <a:rPr b="0" lang="en-US" sz="2000" spc="-1" strike="noStrike">
                <a:solidFill>
                  <a:srgbClr val="00007d"/>
                </a:solidFill>
                <a:latin typeface="Courier New"/>
                <a:ea typeface="宋体"/>
              </a:rPr>
              <a:t>file. The default is kbengine</a:t>
            </a:r>
            <a:endParaRPr b="0" lang="en-US" sz="2000" spc="-1" strike="noStrike">
              <a:latin typeface="Arial"/>
            </a:endParaRPr>
          </a:p>
          <a:p>
            <a:pPr marL="182520">
              <a:lnSpc>
                <a:spcPct val="90000"/>
              </a:lnSpc>
              <a:spcBef>
                <a:spcPts val="601"/>
              </a:spcBef>
            </a:pPr>
            <a:endParaRPr b="0" lang="en-US" sz="2000" spc="-1" strike="noStrike">
              <a:latin typeface="Arial"/>
            </a:endParaRPr>
          </a:p>
        </p:txBody>
      </p:sp>
    </p:spTree>
  </p:cSld>
  <p:timing>
    <p:tnLst>
      <p:par>
        <p:cTn id="183" dur="indefinite" restart="never" nodeType="tmRoot">
          <p:childTnLst>
            <p:seq>
              <p:cTn id="184" nodeType="mainSeq"/>
              <p:prevCondLst>
                <p:cond delay="0" evt="onPrev">
                  <p:tgtEl>
                    <p:sldTgt/>
                  </p:tgtEl>
                </p:cond>
              </p:prevCondLst>
              <p:nextCondLst>
                <p:cond delay="0" evt="onNext">
                  <p:tgtEl>
                    <p:sldTgt/>
                  </p:tgtEl>
                </p:cond>
              </p:nextCondLst>
            </p:seq>
          </p:childTnLst>
        </p:cTn>
      </p:par>
    </p:tnLst>
  </p:timing>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1"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852"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Personality Personalization Script</a:t>
            </a:r>
            <a:endParaRPr b="0" lang="en-US" sz="4900" spc="-1" strike="noStrike">
              <a:latin typeface="Arial"/>
            </a:endParaRPr>
          </a:p>
        </p:txBody>
      </p:sp>
      <p:sp>
        <p:nvSpPr>
          <p:cNvPr id="1853" name="CustomShape 3"/>
          <p:cNvSpPr/>
          <p:nvPr/>
        </p:nvSpPr>
        <p:spPr>
          <a:xfrm>
            <a:off x="89280" y="1196640"/>
            <a:ext cx="9052200" cy="5658840"/>
          </a:xfrm>
          <a:prstGeom prst="rect">
            <a:avLst/>
          </a:prstGeom>
          <a:noFill/>
          <a:ln>
            <a:noFill/>
          </a:ln>
        </p:spPr>
        <p:style>
          <a:lnRef idx="0"/>
          <a:fillRef idx="0"/>
          <a:effectRef idx="0"/>
          <a:fontRef idx="minor"/>
        </p:style>
        <p:txBody>
          <a:bodyPr lIns="54000" rIns="36000" tIns="10800" bIns="45000"/>
          <a:p>
            <a:pPr marL="181080" indent="-178560">
              <a:lnSpc>
                <a:spcPct val="80000"/>
              </a:lnSpc>
              <a:spcBef>
                <a:spcPts val="400"/>
              </a:spcBef>
              <a:buClr>
                <a:srgbClr val="ff9933"/>
              </a:buClr>
              <a:buSzPct val="80000"/>
              <a:buFont typeface="Wingdings" charset="2"/>
              <a:buChar char=""/>
            </a:pPr>
            <a:r>
              <a:rPr b="0" lang="en-US" sz="2000" spc="-1" strike="noStrike">
                <a:solidFill>
                  <a:srgbClr val="00007d"/>
                </a:solidFill>
                <a:latin typeface="Calibri"/>
                <a:ea typeface="DejaVu Sans"/>
              </a:rPr>
              <a:t>Cellapp Personality script can set the game on</a:t>
            </a:r>
            <a:r>
              <a:rPr b="0" lang="en-US" sz="2000" spc="-1" strike="noStrike">
                <a:solidFill>
                  <a:srgbClr val="00007d"/>
                </a:solidFill>
                <a:latin typeface="Calibri"/>
                <a:ea typeface="宋体"/>
              </a:rPr>
              <a:t> </a:t>
            </a:r>
            <a:r>
              <a:rPr b="1" lang="en-US" sz="2000" spc="-1" strike="noStrike">
                <a:solidFill>
                  <a:srgbClr val="00007d"/>
                </a:solidFill>
                <a:latin typeface="Courier New"/>
                <a:ea typeface="宋体"/>
              </a:rPr>
              <a:t>onCellAppReady</a:t>
            </a:r>
            <a:endParaRPr b="0" lang="en-US" sz="2000" spc="-1" strike="noStrike">
              <a:latin typeface="Arial"/>
            </a:endParaRPr>
          </a:p>
          <a:p>
            <a:pPr lvl="1" marL="352440" indent="-167400">
              <a:lnSpc>
                <a:spcPct val="8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Import KBEngine to use KBEngine functions</a:t>
            </a:r>
            <a:endParaRPr b="0" lang="en-US" sz="2000" spc="-1" strike="noStrike">
              <a:latin typeface="Arial"/>
            </a:endParaRPr>
          </a:p>
          <a:p>
            <a:pPr lvl="1" marL="352440" indent="-167400">
              <a:lnSpc>
                <a:spcPct val="80000"/>
              </a:lnSpc>
              <a:spcBef>
                <a:spcPts val="601"/>
              </a:spcBef>
              <a:buClr>
                <a:srgbClr val="ff9933"/>
              </a:buClr>
              <a:buSzPct val="90000"/>
              <a:buFont typeface="Wingdings" charset="2"/>
              <a:buChar char=""/>
            </a:pPr>
            <a:r>
              <a:rPr b="1" lang="en-US" sz="2000" spc="-1" strike="noStrike" u="sng">
                <a:solidFill>
                  <a:srgbClr val="00007d"/>
                </a:solidFill>
                <a:uFillTx/>
                <a:latin typeface="Courier New"/>
                <a:ea typeface="宋体"/>
              </a:rPr>
              <a:t>KBEngine.addSpaceGeometryMapping(self.spaceID, None, "spaces/demo")</a:t>
            </a:r>
            <a:endParaRPr b="0" lang="en-US" sz="2000" spc="-1" strike="noStrike">
              <a:latin typeface="Arial"/>
            </a:endParaRPr>
          </a:p>
          <a:p>
            <a:pPr lvl="2" marL="542880" indent="-186480">
              <a:lnSpc>
                <a:spcPct val="8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Reference API documentation</a:t>
            </a:r>
            <a:endParaRPr b="0" lang="en-US" sz="2000" spc="-1" strike="noStrike">
              <a:latin typeface="Arial"/>
            </a:endParaRPr>
          </a:p>
          <a:p>
            <a:pPr marL="181080" indent="-178560">
              <a:lnSpc>
                <a:spcPct val="80000"/>
              </a:lnSpc>
              <a:spcBef>
                <a:spcPts val="1199"/>
              </a:spcBef>
              <a:buClr>
                <a:srgbClr val="ff9933"/>
              </a:buClr>
              <a:buSzPct val="80000"/>
              <a:buFont typeface="Wingdings" charset="2"/>
              <a:buChar char=""/>
            </a:pPr>
            <a:r>
              <a:rPr b="0" lang="en-US" sz="2000" spc="-1" strike="noStrike">
                <a:solidFill>
                  <a:srgbClr val="00007d"/>
                </a:solidFill>
                <a:latin typeface="Calibri"/>
                <a:ea typeface="宋体"/>
              </a:rPr>
              <a:t>Baseapp Personality script can set the game on </a:t>
            </a:r>
            <a:r>
              <a:rPr b="1" lang="en-US" sz="2000" spc="-1" strike="noStrike">
                <a:solidFill>
                  <a:srgbClr val="00007d"/>
                </a:solidFill>
                <a:latin typeface="Courier New"/>
                <a:ea typeface="宋体"/>
              </a:rPr>
              <a:t>onBaseAppReady</a:t>
            </a:r>
            <a:endParaRPr b="0" lang="en-US" sz="2000" spc="-1" strike="noStrike">
              <a:latin typeface="Arial"/>
            </a:endParaRPr>
          </a:p>
          <a:p>
            <a:pPr lvl="1" marL="352440" indent="-167400">
              <a:lnSpc>
                <a:spcPct val="8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If you want to create a global base, you can create it at this time</a:t>
            </a:r>
            <a:endParaRPr b="0" lang="en-US" sz="2000" spc="-1" strike="noStrike">
              <a:latin typeface="Arial"/>
            </a:endParaRPr>
          </a:p>
          <a:p>
            <a:pPr lvl="1" marL="352440" indent="-167400">
              <a:lnSpc>
                <a:spcPct val="8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Should create a new space here</a:t>
            </a:r>
            <a:endParaRPr b="0" lang="en-US" sz="2000" spc="-1" strike="noStrike">
              <a:latin typeface="Arial"/>
            </a:endParaRPr>
          </a:p>
          <a:p>
            <a:pPr marL="181080" indent="-178560">
              <a:lnSpc>
                <a:spcPct val="80000"/>
              </a:lnSpc>
              <a:spcBef>
                <a:spcPts val="1199"/>
              </a:spcBef>
              <a:buClr>
                <a:srgbClr val="ff9933"/>
              </a:buClr>
              <a:buSzPct val="80000"/>
              <a:buFont typeface="Wingdings" charset="2"/>
              <a:buChar char=""/>
            </a:pPr>
            <a:r>
              <a:rPr b="0" lang="en-US" sz="2000" spc="-1" strike="noStrike">
                <a:solidFill>
                  <a:srgbClr val="00007d"/>
                </a:solidFill>
                <a:latin typeface="Calibri"/>
                <a:ea typeface="宋体"/>
              </a:rPr>
              <a:t>Both of the above scripts must perform cleanup:</a:t>
            </a:r>
            <a:endParaRPr b="0" lang="en-US" sz="2000" spc="-1" strike="noStrike">
              <a:latin typeface="Arial"/>
            </a:endParaRPr>
          </a:p>
          <a:p>
            <a:pPr lvl="1" marL="352440" indent="-167400">
              <a:lnSpc>
                <a:spcPct val="80000"/>
              </a:lnSpc>
              <a:spcBef>
                <a:spcPts val="601"/>
              </a:spcBef>
              <a:buClr>
                <a:srgbClr val="ff9933"/>
              </a:buClr>
              <a:buSzPct val="90000"/>
              <a:buFont typeface="Wingdings" charset="2"/>
              <a:buChar char=""/>
            </a:pPr>
            <a:r>
              <a:rPr b="0" lang="en-US" sz="2000" spc="-1" strike="noStrike">
                <a:solidFill>
                  <a:srgbClr val="00007d"/>
                </a:solidFill>
                <a:latin typeface="Courier New"/>
                <a:ea typeface="宋体"/>
              </a:rPr>
              <a:t>When </a:t>
            </a:r>
            <a:r>
              <a:rPr b="1" lang="en-US" sz="2000" spc="-1" strike="noStrike">
                <a:solidFill>
                  <a:srgbClr val="00007d"/>
                </a:solidFill>
                <a:latin typeface="Courier New"/>
                <a:ea typeface="宋体"/>
              </a:rPr>
              <a:t>onBaseAppShuttingDown or</a:t>
            </a:r>
            <a:r>
              <a:rPr b="0" lang="en-US" sz="2000" spc="-1" strike="noStrike">
                <a:solidFill>
                  <a:srgbClr val="00007d"/>
                </a:solidFill>
                <a:latin typeface="Calibri"/>
                <a:ea typeface="宋体"/>
              </a:rPr>
              <a:t> </a:t>
            </a:r>
            <a:r>
              <a:rPr b="1" lang="en-US" sz="2000" spc="-1" strike="noStrike">
                <a:solidFill>
                  <a:srgbClr val="00007d"/>
                </a:solidFill>
                <a:latin typeface="Courier New"/>
                <a:ea typeface="宋体"/>
              </a:rPr>
              <a:t>onCellAppShuttingDown</a:t>
            </a:r>
            <a:r>
              <a:rPr b="0" lang="en-US" sz="2000" spc="-1" strike="noStrike">
                <a:solidFill>
                  <a:srgbClr val="00007d"/>
                </a:solidFill>
                <a:latin typeface="Courier New"/>
                <a:ea typeface="宋体"/>
              </a:rPr>
              <a:t> message near the end</a:t>
            </a:r>
            <a:endParaRPr b="0" lang="en-US" sz="2000" spc="-1" strike="noStrike">
              <a:latin typeface="Arial"/>
            </a:endParaRPr>
          </a:p>
          <a:p>
            <a:pPr lvl="1" marL="352440" indent="-167400">
              <a:lnSpc>
                <a:spcPct val="8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Baseapps also received </a:t>
            </a:r>
            <a:r>
              <a:rPr b="1" lang="en-US" sz="2000" spc="-1" strike="noStrike">
                <a:solidFill>
                  <a:srgbClr val="00007d"/>
                </a:solidFill>
                <a:latin typeface="Courier New"/>
                <a:ea typeface="宋体"/>
              </a:rPr>
              <a:t>onBaseAppShutDown</a:t>
            </a:r>
            <a:r>
              <a:rPr b="0" lang="en-US" sz="2000" spc="-1" strike="noStrike">
                <a:solidFill>
                  <a:srgbClr val="00007d"/>
                </a:solidFill>
                <a:latin typeface="Courier New"/>
                <a:ea typeface="宋体"/>
              </a:rPr>
              <a:t> message near the end</a:t>
            </a:r>
            <a:endParaRPr b="0" lang="en-US" sz="2000" spc="-1" strike="noStrike">
              <a:latin typeface="Arial"/>
            </a:endParaRPr>
          </a:p>
          <a:p>
            <a:pPr marL="181080" indent="-178560">
              <a:lnSpc>
                <a:spcPct val="80000"/>
              </a:lnSpc>
              <a:spcBef>
                <a:spcPts val="1199"/>
              </a:spcBef>
              <a:buClr>
                <a:srgbClr val="ff9933"/>
              </a:buClr>
              <a:buSzPct val="80000"/>
              <a:buFont typeface="Wingdings" charset="2"/>
              <a:buChar char=""/>
            </a:pPr>
            <a:r>
              <a:rPr b="0" lang="en-US" sz="2000" spc="-1" strike="noStrike">
                <a:solidFill>
                  <a:srgbClr val="00007d"/>
                </a:solidFill>
                <a:latin typeface="Calibri"/>
                <a:ea typeface="宋体"/>
              </a:rPr>
              <a:t>Personality script can perform other tasks as needed</a:t>
            </a:r>
            <a:endParaRPr b="0" lang="en-US" sz="2000" spc="-1" strike="noStrike">
              <a:latin typeface="Arial"/>
            </a:endParaRPr>
          </a:p>
          <a:p>
            <a:pPr lvl="1" marL="352440" indent="-167400">
              <a:lnSpc>
                <a:spcPct val="8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Is a place to put a global game script, but don’t put everything inside</a:t>
            </a:r>
            <a:endParaRPr b="0" lang="en-US" sz="2000" spc="-1" strike="noStrike">
              <a:latin typeface="Arial"/>
            </a:endParaRPr>
          </a:p>
          <a:p>
            <a:pPr lvl="1" marL="352440" indent="-167400">
              <a:lnSpc>
                <a:spcPct val="8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Separate script files for each logical part</a:t>
            </a:r>
            <a:endParaRPr b="0" lang="en-US" sz="2000" spc="-1" strike="noStrike">
              <a:latin typeface="Arial"/>
            </a:endParaRPr>
          </a:p>
        </p:txBody>
      </p:sp>
    </p:spTree>
  </p:cSld>
  <p:timing>
    <p:tnLst>
      <p:par>
        <p:cTn id="185" dur="indefinite" restart="never" nodeType="tmRoot">
          <p:childTnLst>
            <p:seq>
              <p:cTn id="186" nodeType="mainSeq"/>
              <p:prevCondLst>
                <p:cond delay="0" evt="onPrev">
                  <p:tgtEl>
                    <p:sldTgt/>
                  </p:tgtEl>
                </p:cond>
              </p:prevCondLst>
              <p:nextCondLst>
                <p:cond delay="0" evt="onNext">
                  <p:tgtEl>
                    <p:sldTgt/>
                  </p:tgtEl>
                </p:cond>
              </p:nextCondLst>
            </p:seq>
          </p:childTnLst>
        </p:cTn>
      </p:par>
    </p:tnLst>
  </p:timing>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4" name="CustomShape 1"/>
          <p:cNvSpPr/>
          <p:nvPr/>
        </p:nvSpPr>
        <p:spPr>
          <a:xfrm>
            <a:off x="1403640" y="2846520"/>
            <a:ext cx="6838200" cy="1060920"/>
          </a:xfrm>
          <a:prstGeom prst="irregularSeal2">
            <a:avLst/>
          </a:prstGeom>
          <a:solidFill>
            <a:srgbClr val="f7964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855" name="CustomShape 2"/>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856" name="CustomShape 3"/>
          <p:cNvSpPr/>
          <p:nvPr/>
        </p:nvSpPr>
        <p:spPr>
          <a:xfrm>
            <a:off x="179640" y="132120"/>
            <a:ext cx="705420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4f81bd"/>
                </a:solidFill>
                <a:latin typeface="Calibri"/>
                <a:ea typeface="DejaVu Sans"/>
              </a:rPr>
              <a:t>Chapter Seven</a:t>
            </a:r>
            <a:endParaRPr b="0" lang="en-US" sz="4400" spc="-1" strike="noStrike">
              <a:latin typeface="Arial"/>
            </a:endParaRPr>
          </a:p>
        </p:txBody>
      </p:sp>
      <p:sp>
        <p:nvSpPr>
          <p:cNvPr id="1857" name="CustomShape 4"/>
          <p:cNvSpPr/>
          <p:nvPr/>
        </p:nvSpPr>
        <p:spPr>
          <a:xfrm>
            <a:off x="1441800" y="3049200"/>
            <a:ext cx="6694200" cy="69768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1f497d"/>
                </a:solidFill>
                <a:latin typeface="Verdana"/>
                <a:ea typeface="宋体"/>
              </a:rPr>
              <a:t>Server Debugging</a:t>
            </a:r>
            <a:endParaRPr b="0" lang="en-US" sz="4000" spc="-1" strike="noStrike">
              <a:latin typeface="Arial"/>
            </a:endParaRPr>
          </a:p>
        </p:txBody>
      </p:sp>
    </p:spTree>
  </p:cSld>
  <p:timing>
    <p:tnLst>
      <p:par>
        <p:cTn id="187" dur="indefinite" restart="never" nodeType="tmRoot">
          <p:childTnLst>
            <p:seq>
              <p:cTn id="188" nodeType="mainSeq"/>
              <p:prevCondLst>
                <p:cond delay="0" evt="onPrev">
                  <p:tgtEl>
                    <p:sldTgt/>
                  </p:tgtEl>
                </p:cond>
              </p:prevCondLst>
              <p:nextCondLst>
                <p:cond delay="0" evt="onNext">
                  <p:tgtEl>
                    <p:sldTgt/>
                  </p:tgtEl>
                </p:cond>
              </p:nextCondLst>
            </p:seq>
          </p:childTnLst>
        </p:cTn>
      </p:par>
    </p:tnLst>
  </p:timing>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8"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859"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C++ breakpoint debugging</a:t>
            </a:r>
            <a:endParaRPr b="0" lang="en-US" sz="4900" spc="-1" strike="noStrike">
              <a:latin typeface="Arial"/>
            </a:endParaRPr>
          </a:p>
        </p:txBody>
      </p:sp>
      <p:sp>
        <p:nvSpPr>
          <p:cNvPr id="1860" name="CustomShape 3"/>
          <p:cNvSpPr/>
          <p:nvPr/>
        </p:nvSpPr>
        <p:spPr>
          <a:xfrm>
            <a:off x="89280" y="980640"/>
            <a:ext cx="9052200" cy="5874840"/>
          </a:xfrm>
          <a:prstGeom prst="rect">
            <a:avLst/>
          </a:prstGeom>
          <a:noFill/>
          <a:ln>
            <a:noFill/>
          </a:ln>
        </p:spPr>
        <p:style>
          <a:lnRef idx="0"/>
          <a:fillRef idx="0"/>
          <a:effectRef idx="0"/>
          <a:fontRef idx="minor"/>
        </p:style>
        <p:txBody>
          <a:bodyPr lIns="54000" rIns="36000" tIns="10800" bIns="45000"/>
          <a:p>
            <a:pPr marL="181080" indent="-178560">
              <a:lnSpc>
                <a:spcPct val="80000"/>
              </a:lnSpc>
              <a:spcBef>
                <a:spcPts val="641"/>
              </a:spcBef>
              <a:buClr>
                <a:srgbClr val="ff9933"/>
              </a:buClr>
              <a:buSzPct val="80000"/>
              <a:buFont typeface="Wingdings" charset="2"/>
              <a:buChar char=""/>
            </a:pPr>
            <a:r>
              <a:rPr b="0" lang="en-US" sz="3200" spc="-1" strike="noStrike">
                <a:solidFill>
                  <a:srgbClr val="00007d"/>
                </a:solidFill>
                <a:latin typeface="Calibri"/>
                <a:ea typeface="DejaVu Sans"/>
              </a:rPr>
              <a:t>Use Log tracking as much as possible during execution</a:t>
            </a:r>
            <a:endParaRPr b="0" lang="en-US" sz="3200" spc="-1" strike="noStrike">
              <a:latin typeface="Arial"/>
            </a:endParaRPr>
          </a:p>
          <a:p>
            <a:pPr marL="181080" indent="-178560">
              <a:lnSpc>
                <a:spcPct val="8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Server process breakpoints Please attach to the process after starting the service group</a:t>
            </a:r>
            <a:endParaRPr b="0" lang="en-US" sz="3200" spc="-1" strike="noStrike">
              <a:latin typeface="Arial"/>
            </a:endParaRPr>
          </a:p>
          <a:p>
            <a:pPr>
              <a:lnSpc>
                <a:spcPct val="8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Special circumstances please set the environment variables, start the dependent process after the start using the IDE to start the process debugging alone</a:t>
            </a:r>
            <a:endParaRPr b="0" lang="en-US" sz="2000" spc="-1" strike="noStrike">
              <a:latin typeface="Arial"/>
            </a:endParaRPr>
          </a:p>
        </p:txBody>
      </p:sp>
    </p:spTree>
  </p:cSld>
  <p:timing>
    <p:tnLst>
      <p:par>
        <p:cTn id="189" dur="indefinite" restart="never" nodeType="tmRoot">
          <p:childTnLst>
            <p:seq>
              <p:cTn id="190" nodeType="mainSeq"/>
              <p:prevCondLst>
                <p:cond delay="0" evt="onPrev">
                  <p:tgtEl>
                    <p:sldTgt/>
                  </p:tgtEl>
                </p:cond>
              </p:prevCondLst>
              <p:nextCondLst>
                <p:cond delay="0" evt="onNext">
                  <p:tgtEl>
                    <p:sldTgt/>
                  </p:tgtEl>
                </p:cond>
              </p:nextCondLst>
            </p:seq>
          </p:childTnLst>
        </p:cTn>
      </p:par>
    </p:tnLst>
  </p:timing>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1"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862"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Tool and Server interactive debugging</a:t>
            </a:r>
            <a:endParaRPr b="0" lang="en-US" sz="4900" spc="-1" strike="noStrike">
              <a:latin typeface="Arial"/>
            </a:endParaRPr>
          </a:p>
        </p:txBody>
      </p:sp>
      <p:sp>
        <p:nvSpPr>
          <p:cNvPr id="1863" name="CustomShape 3"/>
          <p:cNvSpPr/>
          <p:nvPr/>
        </p:nvSpPr>
        <p:spPr>
          <a:xfrm>
            <a:off x="89280" y="980640"/>
            <a:ext cx="9052200" cy="5874840"/>
          </a:xfrm>
          <a:prstGeom prst="rect">
            <a:avLst/>
          </a:prstGeom>
          <a:noFill/>
          <a:ln>
            <a:noFill/>
          </a:ln>
        </p:spPr>
        <p:style>
          <a:lnRef idx="0"/>
          <a:fillRef idx="0"/>
          <a:effectRef idx="0"/>
          <a:fontRef idx="minor"/>
        </p:style>
        <p:txBody>
          <a:bodyPr lIns="54000" rIns="36000" tIns="10800" bIns="45000"/>
          <a:p>
            <a:pPr marL="181080" indent="-17856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Use the GUIConsole-Debug page to interact with Cellapp or Baseapp Python scripts in memory</a:t>
            </a:r>
            <a:endParaRPr b="0" lang="en-US" sz="2400" spc="-1" strike="noStrike">
              <a:latin typeface="Arial"/>
            </a:endParaRPr>
          </a:p>
          <a:p>
            <a:pPr marL="181080" indent="-17856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Use kbengine/kbe/tools/server/pycluster/cluster_controller.py or commands to telnet to server-side Python script interaction with Cellapp or Baseapp</a:t>
            </a:r>
            <a:endParaRPr b="0" lang="en-US" sz="2400" spc="-1" strike="noStrike">
              <a:latin typeface="Arial"/>
            </a:endParaRPr>
          </a:p>
          <a:p>
            <a:pPr marL="181080" indent="-17856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Interact with the KBEngine Python interface</a:t>
            </a:r>
            <a:endParaRPr b="0" lang="en-US" sz="2400" spc="-1" strike="noStrike">
              <a:latin typeface="Arial"/>
            </a:endParaRPr>
          </a:p>
          <a:p>
            <a:pPr lvl="1" marL="352440" indent="-167400">
              <a:lnSpc>
                <a:spcPct val="80000"/>
              </a:lnSpc>
              <a:spcBef>
                <a:spcPts val="320"/>
              </a:spcBef>
              <a:buClr>
                <a:srgbClr val="ff9933"/>
              </a:buClr>
              <a:buSzPct val="90000"/>
              <a:buFont typeface="Wingdings" charset="2"/>
              <a:buChar char=""/>
            </a:pPr>
            <a:r>
              <a:rPr b="1" lang="en-US" sz="1600" spc="-1" strike="noStrike">
                <a:solidFill>
                  <a:srgbClr val="00007d"/>
                </a:solidFill>
                <a:latin typeface="Courier New"/>
                <a:ea typeface="宋体"/>
              </a:rPr>
              <a:t>Example</a:t>
            </a:r>
            <a:r>
              <a:rPr b="1" lang="en-US" sz="1600" spc="-1" strike="noStrike">
                <a:solidFill>
                  <a:srgbClr val="00007d"/>
                </a:solidFill>
                <a:latin typeface="Courier New"/>
                <a:ea typeface="宋体"/>
              </a:rPr>
              <a:t>：</a:t>
            </a:r>
            <a:r>
              <a:rPr b="1" lang="en-US" sz="1600" spc="-1" strike="noStrike">
                <a:solidFill>
                  <a:srgbClr val="00007d"/>
                </a:solidFill>
                <a:latin typeface="Courier New"/>
                <a:ea typeface="宋体"/>
              </a:rPr>
              <a:t>on Baseapp</a:t>
            </a:r>
            <a:endParaRPr b="0" lang="en-US" sz="1600" spc="-1" strike="noStrike">
              <a:latin typeface="Arial"/>
            </a:endParaRPr>
          </a:p>
          <a:p>
            <a:pPr lvl="1" marL="352440" indent="-167400">
              <a:lnSpc>
                <a:spcPct val="80000"/>
              </a:lnSpc>
              <a:spcBef>
                <a:spcPts val="360"/>
              </a:spcBef>
              <a:buClr>
                <a:srgbClr val="ff9933"/>
              </a:buClr>
              <a:buSzPct val="90000"/>
              <a:buFont typeface="Wingdings" charset="2"/>
              <a:buChar char=""/>
            </a:pPr>
            <a:r>
              <a:rPr b="1" lang="en-US" sz="1800" spc="-1" strike="noStrike">
                <a:solidFill>
                  <a:srgbClr val="00007d"/>
                </a:solidFill>
                <a:latin typeface="Courier New"/>
                <a:ea typeface="宋体"/>
              </a:rPr>
              <a:t>&gt;&gt;&gt; e = KBEngine.createBase( “SpawnPoint", position = (2, 3, 5) )</a:t>
            </a:r>
            <a:endParaRPr b="0" lang="en-US" sz="1800" spc="-1" strike="noStrike">
              <a:latin typeface="Arial"/>
            </a:endParaRPr>
          </a:p>
          <a:p>
            <a:pPr lvl="1" marL="352440" indent="-167400">
              <a:lnSpc>
                <a:spcPct val="80000"/>
              </a:lnSpc>
              <a:spcBef>
                <a:spcPts val="281"/>
              </a:spcBef>
              <a:buClr>
                <a:srgbClr val="ff9933"/>
              </a:buClr>
              <a:buSzPct val="90000"/>
              <a:buFont typeface="Wingdings" charset="2"/>
              <a:buChar char=""/>
            </a:pPr>
            <a:r>
              <a:rPr b="1" lang="en-US" sz="1400" spc="-1" strike="noStrike" u="sng">
                <a:solidFill>
                  <a:srgbClr val="00007d"/>
                </a:solidFill>
                <a:uFillTx/>
                <a:latin typeface="Courier New"/>
                <a:ea typeface="宋体"/>
              </a:rPr>
              <a:t>&gt;&gt;&gt; e.id</a:t>
            </a:r>
            <a:endParaRPr b="0" lang="en-US" sz="1400" spc="-1" strike="noStrike">
              <a:latin typeface="Arial"/>
            </a:endParaRPr>
          </a:p>
          <a:p>
            <a:pPr lvl="1" marL="352440" indent="-167400">
              <a:lnSpc>
                <a:spcPct val="80000"/>
              </a:lnSpc>
              <a:spcBef>
                <a:spcPts val="349"/>
              </a:spcBef>
              <a:buClr>
                <a:srgbClr val="ff9933"/>
              </a:buClr>
              <a:buSzPct val="90000"/>
              <a:buFont typeface="Wingdings" charset="2"/>
              <a:buChar char=""/>
            </a:pPr>
            <a:r>
              <a:rPr b="1" lang="en-US" sz="1400" spc="-1" strike="noStrike" u="sng">
                <a:solidFill>
                  <a:srgbClr val="00007d"/>
                </a:solidFill>
                <a:uFillTx/>
                <a:latin typeface="Courier New"/>
                <a:ea typeface="宋体"/>
              </a:rPr>
              <a:t>1234</a:t>
            </a:r>
            <a:endParaRPr b="0" lang="en-US" sz="1400" spc="-1" strike="noStrike">
              <a:latin typeface="Arial"/>
            </a:endParaRPr>
          </a:p>
          <a:p>
            <a:pPr>
              <a:lnSpc>
                <a:spcPct val="80000"/>
              </a:lnSpc>
              <a:spcBef>
                <a:spcPts val="349"/>
              </a:spcBef>
            </a:pPr>
            <a:endParaRPr b="0" lang="en-US" sz="1400" spc="-1" strike="noStrike">
              <a:latin typeface="Arial"/>
            </a:endParaRPr>
          </a:p>
          <a:p>
            <a:pPr lvl="1" marL="352440" indent="-167400">
              <a:lnSpc>
                <a:spcPct val="80000"/>
              </a:lnSpc>
              <a:spcBef>
                <a:spcPts val="349"/>
              </a:spcBef>
              <a:buClr>
                <a:srgbClr val="ff9933"/>
              </a:buClr>
              <a:buSzPct val="90000"/>
              <a:buFont typeface="Wingdings" charset="2"/>
              <a:buChar char=""/>
            </a:pPr>
            <a:r>
              <a:rPr b="1" lang="en-US" sz="1600" spc="-1" strike="noStrike">
                <a:solidFill>
                  <a:srgbClr val="00007d"/>
                </a:solidFill>
                <a:latin typeface="Courier New"/>
                <a:ea typeface="宋体"/>
              </a:rPr>
              <a:t>Example</a:t>
            </a:r>
            <a:r>
              <a:rPr b="1" lang="en-US" sz="1600" spc="-1" strike="noStrike">
                <a:solidFill>
                  <a:srgbClr val="00007d"/>
                </a:solidFill>
                <a:latin typeface="Courier New"/>
                <a:ea typeface="宋体"/>
              </a:rPr>
              <a:t>：</a:t>
            </a:r>
            <a:r>
              <a:rPr b="1" lang="en-US" sz="1600" spc="-1" strike="noStrike">
                <a:solidFill>
                  <a:srgbClr val="00007d"/>
                </a:solidFill>
                <a:latin typeface="Courier New"/>
                <a:ea typeface="宋体"/>
              </a:rPr>
              <a:t>on </a:t>
            </a:r>
            <a:r>
              <a:rPr b="0" lang="en-US" sz="1600" spc="-1" strike="noStrike" u="sng">
                <a:solidFill>
                  <a:srgbClr val="00007d"/>
                </a:solidFill>
                <a:uFillTx/>
                <a:latin typeface="Calibri"/>
                <a:ea typeface="宋体"/>
              </a:rPr>
              <a:t>Cellapp:</a:t>
            </a:r>
            <a:endParaRPr b="0" lang="en-US" sz="1600" spc="-1" strike="noStrike">
              <a:latin typeface="Arial"/>
            </a:endParaRPr>
          </a:p>
          <a:p>
            <a:pPr lvl="2" marL="466560" indent="-110160">
              <a:lnSpc>
                <a:spcPct val="80000"/>
              </a:lnSpc>
              <a:spcBef>
                <a:spcPts val="349"/>
              </a:spcBef>
              <a:buClr>
                <a:srgbClr val="ff9933"/>
              </a:buClr>
              <a:buSzPct val="80000"/>
              <a:buFont typeface="Wingdings" charset="2"/>
              <a:buChar char=""/>
            </a:pPr>
            <a:r>
              <a:rPr b="1" lang="en-US" sz="1400" spc="-1" strike="noStrike" u="sng">
                <a:solidFill>
                  <a:srgbClr val="00007d"/>
                </a:solidFill>
                <a:uFillTx/>
                <a:latin typeface="Courier New"/>
                <a:ea typeface="宋体"/>
              </a:rPr>
              <a:t>&gt;&gt;&gt; e = KBEngine.entities[Entity ID]</a:t>
            </a:r>
            <a:endParaRPr b="0" lang="en-US" sz="1400" spc="-1" strike="noStrike">
              <a:latin typeface="Arial"/>
            </a:endParaRPr>
          </a:p>
          <a:p>
            <a:pPr lvl="2" marL="466560" indent="-110160">
              <a:lnSpc>
                <a:spcPct val="80000"/>
              </a:lnSpc>
              <a:spcBef>
                <a:spcPts val="349"/>
              </a:spcBef>
              <a:buClr>
                <a:srgbClr val="ff9933"/>
              </a:buClr>
              <a:buSzPct val="80000"/>
              <a:buFont typeface="Wingdings" charset="2"/>
              <a:buChar char=""/>
            </a:pPr>
            <a:r>
              <a:rPr b="1" lang="en-US" sz="1400" spc="-1" strike="noStrike" u="sng">
                <a:solidFill>
                  <a:srgbClr val="00007d"/>
                </a:solidFill>
                <a:uFillTx/>
                <a:latin typeface="Courier New"/>
                <a:ea typeface="宋体"/>
              </a:rPr>
              <a:t>&gt;&gt;&gt; e.position</a:t>
            </a:r>
            <a:endParaRPr b="0" lang="en-US" sz="1400" spc="-1" strike="noStrike">
              <a:latin typeface="Arial"/>
            </a:endParaRPr>
          </a:p>
          <a:p>
            <a:pPr lvl="2" marL="466560" indent="-110160">
              <a:lnSpc>
                <a:spcPct val="80000"/>
              </a:lnSpc>
              <a:spcBef>
                <a:spcPts val="349"/>
              </a:spcBef>
              <a:buClr>
                <a:srgbClr val="ff9933"/>
              </a:buClr>
              <a:buSzPct val="80000"/>
              <a:buFont typeface="Wingdings" charset="2"/>
              <a:buChar char=""/>
            </a:pPr>
            <a:r>
              <a:rPr b="0" lang="en-US" sz="1400" spc="-1" strike="noStrike">
                <a:solidFill>
                  <a:srgbClr val="00007d"/>
                </a:solidFill>
                <a:latin typeface="Calibri"/>
                <a:ea typeface="宋体"/>
              </a:rPr>
              <a:t>(1.000000, 2.000000, 3.000000)</a:t>
            </a:r>
            <a:endParaRPr b="0" lang="en-US" sz="1400" spc="-1" strike="noStrike">
              <a:latin typeface="Arial"/>
            </a:endParaRPr>
          </a:p>
          <a:p>
            <a:pPr lvl="3" marL="581040" indent="-110160">
              <a:lnSpc>
                <a:spcPct val="80000"/>
              </a:lnSpc>
              <a:spcBef>
                <a:spcPts val="241"/>
              </a:spcBef>
              <a:buClr>
                <a:srgbClr val="ff9933"/>
              </a:buClr>
              <a:buSzPct val="90000"/>
              <a:buFont typeface="Wingdings" charset="2"/>
              <a:buChar char=""/>
            </a:pPr>
            <a:r>
              <a:rPr b="0" lang="en-US" sz="1200" spc="-1" strike="noStrike">
                <a:solidFill>
                  <a:srgbClr val="00007d"/>
                </a:solidFill>
                <a:latin typeface="Calibri"/>
                <a:ea typeface="宋体"/>
              </a:rPr>
              <a:t>Note that y is the vertical height in KBEngine</a:t>
            </a:r>
            <a:endParaRPr b="0" lang="en-US" sz="1200" spc="-1" strike="noStrike">
              <a:latin typeface="Arial"/>
            </a:endParaRPr>
          </a:p>
          <a:p>
            <a:pPr lvl="2" marL="466560" indent="-110160">
              <a:lnSpc>
                <a:spcPct val="80000"/>
              </a:lnSpc>
              <a:spcBef>
                <a:spcPts val="281"/>
              </a:spcBef>
              <a:buClr>
                <a:srgbClr val="ff9933"/>
              </a:buClr>
              <a:buSzPct val="80000"/>
              <a:buFont typeface="Wingdings" charset="2"/>
              <a:buChar char=""/>
            </a:pPr>
            <a:r>
              <a:rPr b="1" lang="en-US" sz="1400" spc="-1" strike="noStrike" u="sng">
                <a:solidFill>
                  <a:srgbClr val="00007d"/>
                </a:solidFill>
                <a:uFillTx/>
                <a:latin typeface="Courier New"/>
                <a:ea typeface="宋体"/>
              </a:rPr>
              <a:t>dir(e)</a:t>
            </a:r>
            <a:endParaRPr b="0" lang="en-US" sz="1400" spc="-1" strike="noStrike">
              <a:latin typeface="Arial"/>
            </a:endParaRPr>
          </a:p>
          <a:p>
            <a:pPr lvl="3" marL="581040" indent="-110160">
              <a:lnSpc>
                <a:spcPct val="80000"/>
              </a:lnSpc>
              <a:spcBef>
                <a:spcPts val="241"/>
              </a:spcBef>
              <a:buClr>
                <a:srgbClr val="ff9933"/>
              </a:buClr>
              <a:buSzPct val="90000"/>
              <a:buFont typeface="Wingdings" charset="2"/>
              <a:buChar char=""/>
            </a:pPr>
            <a:r>
              <a:rPr b="0" lang="en-US" sz="1200" spc="-1" strike="noStrike">
                <a:solidFill>
                  <a:srgbClr val="00007d"/>
                </a:solidFill>
                <a:latin typeface="Calibri"/>
                <a:ea typeface="宋体"/>
              </a:rPr>
              <a:t>You can view many built-in properties and methods. There are also entity-specific properties and methods in the entity definition</a:t>
            </a:r>
            <a:endParaRPr b="0" lang="en-US" sz="1200" spc="-1" strike="noStrike">
              <a:latin typeface="Arial"/>
            </a:endParaRPr>
          </a:p>
          <a:p>
            <a:pPr lvl="2" marL="466560" indent="-110160">
              <a:lnSpc>
                <a:spcPct val="80000"/>
              </a:lnSpc>
              <a:spcBef>
                <a:spcPts val="281"/>
              </a:spcBef>
              <a:buClr>
                <a:srgbClr val="ff9933"/>
              </a:buClr>
              <a:buSzPct val="80000"/>
              <a:buFont typeface="Wingdings" charset="2"/>
              <a:buChar char=""/>
            </a:pPr>
            <a:r>
              <a:rPr b="1" lang="en-US" sz="1400" spc="-1" strike="noStrike" u="sng">
                <a:solidFill>
                  <a:srgbClr val="00007d"/>
                </a:solidFill>
                <a:uFillTx/>
                <a:latin typeface="Courier New"/>
                <a:ea typeface="宋体"/>
              </a:rPr>
              <a:t>e.destroy()</a:t>
            </a:r>
            <a:endParaRPr b="0" lang="en-US" sz="1400" spc="-1" strike="noStrike">
              <a:latin typeface="Arial"/>
            </a:endParaRPr>
          </a:p>
          <a:p>
            <a:pPr lvl="3" marL="581040" indent="-110160">
              <a:lnSpc>
                <a:spcPct val="80000"/>
              </a:lnSpc>
              <a:spcBef>
                <a:spcPts val="241"/>
              </a:spcBef>
              <a:buClr>
                <a:srgbClr val="ff9933"/>
              </a:buClr>
              <a:buSzPct val="90000"/>
              <a:buFont typeface="Wingdings" charset="2"/>
              <a:buChar char=""/>
            </a:pPr>
            <a:r>
              <a:rPr b="0" lang="en-US" sz="1200" spc="-1" strike="noStrike">
                <a:solidFill>
                  <a:srgbClr val="00007d"/>
                </a:solidFill>
                <a:latin typeface="Calibri"/>
                <a:ea typeface="宋体"/>
              </a:rPr>
              <a:t>Make Entity base able to destroy itself</a:t>
            </a:r>
            <a:endParaRPr b="0" lang="en-US" sz="1200" spc="-1" strike="noStrike">
              <a:latin typeface="Arial"/>
            </a:endParaRPr>
          </a:p>
          <a:p>
            <a:pPr marL="468360">
              <a:lnSpc>
                <a:spcPct val="80000"/>
              </a:lnSpc>
              <a:spcBef>
                <a:spcPts val="241"/>
              </a:spcBef>
            </a:pPr>
            <a:endParaRPr b="0" lang="en-US" sz="1200" spc="-1" strike="noStrike">
              <a:latin typeface="Arial"/>
            </a:endParaRPr>
          </a:p>
          <a:p>
            <a:pPr marL="468360">
              <a:lnSpc>
                <a:spcPct val="80000"/>
              </a:lnSpc>
              <a:spcBef>
                <a:spcPts val="241"/>
              </a:spcBef>
            </a:pPr>
            <a:r>
              <a:rPr b="0" lang="en-US" sz="1200" spc="-1" strike="noStrike">
                <a:solidFill>
                  <a:srgbClr val="ff0000"/>
                </a:solidFill>
                <a:latin typeface="Calibri"/>
                <a:ea typeface="宋体"/>
              </a:rPr>
              <a:t>More references: http://www.kbengine.org/docs/documentations/onlinedebugging.html</a:t>
            </a:r>
            <a:endParaRPr b="0" lang="en-US" sz="1200" spc="-1" strike="noStrike">
              <a:latin typeface="Arial"/>
            </a:endParaRPr>
          </a:p>
          <a:p>
            <a:pPr marL="468360">
              <a:lnSpc>
                <a:spcPct val="80000"/>
              </a:lnSpc>
              <a:spcBef>
                <a:spcPts val="641"/>
              </a:spcBef>
            </a:pPr>
            <a:endParaRPr b="0" lang="en-US" sz="1200" spc="-1" strike="noStrike">
              <a:latin typeface="Arial"/>
            </a:endParaRPr>
          </a:p>
        </p:txBody>
      </p:sp>
    </p:spTree>
  </p:cSld>
  <p:timing>
    <p:tnLst>
      <p:par>
        <p:cTn id="191" dur="indefinite" restart="never" nodeType="tmRoot">
          <p:childTnLst>
            <p:seq>
              <p:cTn id="192" nodeType="mainSeq"/>
              <p:prevCondLst>
                <p:cond delay="0" evt="onPrev">
                  <p:tgtEl>
                    <p:sldTgt/>
                  </p:tgtEl>
                </p:cond>
              </p:prevCondLst>
              <p:nextCondLst>
                <p:cond delay="0" evt="onNext">
                  <p:tgtEl>
                    <p:sldTgt/>
                  </p:tgtEl>
                </p:cond>
              </p:nextCondLst>
            </p:seq>
          </p:childTnLst>
        </p:cTn>
      </p:par>
    </p:tnLst>
  </p:timing>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4" name="CustomShape 1"/>
          <p:cNvSpPr/>
          <p:nvPr/>
        </p:nvSpPr>
        <p:spPr>
          <a:xfrm>
            <a:off x="1403640" y="2846520"/>
            <a:ext cx="6838200" cy="1060920"/>
          </a:xfrm>
          <a:prstGeom prst="irregularSeal2">
            <a:avLst/>
          </a:prstGeom>
          <a:solidFill>
            <a:srgbClr val="f7964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865" name="CustomShape 2"/>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866" name="CustomShape 3"/>
          <p:cNvSpPr/>
          <p:nvPr/>
        </p:nvSpPr>
        <p:spPr>
          <a:xfrm>
            <a:off x="179640" y="132120"/>
            <a:ext cx="705420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4f81bd"/>
                </a:solidFill>
                <a:latin typeface="Calibri"/>
                <a:ea typeface="DejaVu Sans"/>
              </a:rPr>
              <a:t>Chapter Eight</a:t>
            </a:r>
            <a:endParaRPr b="0" lang="en-US" sz="4400" spc="-1" strike="noStrike">
              <a:latin typeface="Arial"/>
            </a:endParaRPr>
          </a:p>
        </p:txBody>
      </p:sp>
      <p:sp>
        <p:nvSpPr>
          <p:cNvPr id="1867" name="CustomShape 4"/>
          <p:cNvSpPr/>
          <p:nvPr/>
        </p:nvSpPr>
        <p:spPr>
          <a:xfrm>
            <a:off x="2651760" y="2743200"/>
            <a:ext cx="6694200" cy="130644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1f497d"/>
                </a:solidFill>
                <a:latin typeface="Verdana"/>
                <a:ea typeface="宋体"/>
              </a:rPr>
              <a:t>Profiling and</a:t>
            </a:r>
            <a:endParaRPr b="0" lang="en-US" sz="4000" spc="-1" strike="noStrike">
              <a:latin typeface="Arial"/>
            </a:endParaRPr>
          </a:p>
          <a:p>
            <a:pPr>
              <a:lnSpc>
                <a:spcPct val="100000"/>
              </a:lnSpc>
            </a:pPr>
            <a:r>
              <a:rPr b="1" lang="en-US" sz="4000" spc="-1" strike="noStrike">
                <a:solidFill>
                  <a:srgbClr val="1f497d"/>
                </a:solidFill>
                <a:latin typeface="Verdana"/>
                <a:ea typeface="宋体"/>
              </a:rPr>
              <a:t>Stress Testing</a:t>
            </a:r>
            <a:endParaRPr b="0" lang="en-US" sz="4000" spc="-1" strike="noStrike">
              <a:latin typeface="Arial"/>
            </a:endParaRPr>
          </a:p>
        </p:txBody>
      </p:sp>
    </p:spTree>
  </p:cSld>
  <p:timing>
    <p:tnLst>
      <p:par>
        <p:cTn id="193" dur="indefinite" restart="never" nodeType="tmRoot">
          <p:childTnLst>
            <p:seq>
              <p:cTn id="194" nodeType="mainSeq"/>
              <p:prevCondLst>
                <p:cond delay="0" evt="onPrev">
                  <p:tgtEl>
                    <p:sldTgt/>
                  </p:tgtEl>
                </p:cond>
              </p:prevCondLst>
              <p:nextCondLst>
                <p:cond delay="0" evt="onNext">
                  <p:tgtEl>
                    <p:sldTgt/>
                  </p:tgtEl>
                </p:cond>
              </p:nextCondLst>
            </p:seq>
          </p:childTnLst>
        </p:cTn>
      </p:par>
    </p:tnLst>
  </p:timing>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8"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869"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Robot Stress Test</a:t>
            </a:r>
            <a:endParaRPr b="0" lang="en-US" sz="4900" spc="-1" strike="noStrike">
              <a:latin typeface="Arial"/>
            </a:endParaRPr>
          </a:p>
        </p:txBody>
      </p:sp>
      <p:sp>
        <p:nvSpPr>
          <p:cNvPr id="1870" name="CustomShape 3"/>
          <p:cNvSpPr/>
          <p:nvPr/>
        </p:nvSpPr>
        <p:spPr>
          <a:xfrm>
            <a:off x="89280" y="1196640"/>
            <a:ext cx="9052200" cy="5326200"/>
          </a:xfrm>
          <a:prstGeom prst="rect">
            <a:avLst/>
          </a:prstGeom>
          <a:noFill/>
          <a:ln>
            <a:noFill/>
          </a:ln>
        </p:spPr>
        <p:style>
          <a:lnRef idx="0"/>
          <a:fillRef idx="0"/>
          <a:effectRef idx="0"/>
          <a:fontRef idx="minor"/>
        </p:style>
        <p:txBody>
          <a:bodyPr lIns="54000" rIns="36000" tIns="10800" bIns="45000"/>
          <a:p>
            <a:pPr marL="181080" indent="-178560">
              <a:lnSpc>
                <a:spcPct val="80000"/>
              </a:lnSpc>
              <a:spcBef>
                <a:spcPts val="550"/>
              </a:spcBef>
              <a:buClr>
                <a:srgbClr val="ff9933"/>
              </a:buClr>
              <a:buSzPct val="80000"/>
              <a:buFont typeface="Wingdings" charset="2"/>
              <a:buChar char=""/>
            </a:pPr>
            <a:r>
              <a:rPr b="0" lang="en-US" sz="2800" spc="-1" strike="noStrike">
                <a:solidFill>
                  <a:srgbClr val="00007d"/>
                </a:solidFill>
                <a:latin typeface="Calibri"/>
                <a:ea typeface="宋体"/>
              </a:rPr>
              <a:t>Simulate a large number of players</a:t>
            </a:r>
            <a:endParaRPr b="0" lang="en-US" sz="2800" spc="-1" strike="noStrike">
              <a:latin typeface="Arial"/>
            </a:endParaRPr>
          </a:p>
          <a:p>
            <a:pPr marL="181080" indent="-178560">
              <a:lnSpc>
                <a:spcPct val="80000"/>
              </a:lnSpc>
              <a:spcBef>
                <a:spcPts val="550"/>
              </a:spcBef>
              <a:buClr>
                <a:srgbClr val="ff9933"/>
              </a:buClr>
              <a:buSzPct val="80000"/>
              <a:buFont typeface="Wingdings" charset="2"/>
              <a:buChar char=""/>
            </a:pPr>
            <a:r>
              <a:rPr b="0" lang="en-US" sz="2800" spc="-1" strike="noStrike">
                <a:solidFill>
                  <a:srgbClr val="00007d"/>
                </a:solidFill>
                <a:latin typeface="Calibri"/>
                <a:ea typeface="宋体"/>
              </a:rPr>
              <a:t>It is highly recommended that stress testing be conducted before large-scale player testing</a:t>
            </a:r>
            <a:endParaRPr b="0" lang="en-US" sz="2800" spc="-1" strike="noStrike">
              <a:latin typeface="Arial"/>
            </a:endParaRPr>
          </a:p>
          <a:p>
            <a:pPr marL="181080" indent="-178560">
              <a:lnSpc>
                <a:spcPct val="80000"/>
              </a:lnSpc>
              <a:spcBef>
                <a:spcPts val="550"/>
              </a:spcBef>
              <a:buClr>
                <a:srgbClr val="ff9933"/>
              </a:buClr>
              <a:buSzPct val="80000"/>
              <a:buFont typeface="Wingdings" charset="2"/>
              <a:buChar char=""/>
            </a:pPr>
            <a:r>
              <a:rPr b="0" lang="en-US" sz="2800" spc="-1" strike="noStrike">
                <a:solidFill>
                  <a:srgbClr val="00007d"/>
                </a:solidFill>
                <a:latin typeface="Calibri"/>
                <a:ea typeface="宋体"/>
              </a:rPr>
              <a:t>Do not have terrain loading</a:t>
            </a:r>
            <a:endParaRPr b="0" lang="en-US" sz="2800" spc="-1" strike="noStrike">
              <a:latin typeface="Arial"/>
            </a:endParaRPr>
          </a:p>
          <a:p>
            <a:pPr marL="181080" indent="-178560">
              <a:lnSpc>
                <a:spcPct val="80000"/>
              </a:lnSpc>
              <a:spcBef>
                <a:spcPts val="550"/>
              </a:spcBef>
              <a:buClr>
                <a:srgbClr val="ff9933"/>
              </a:buClr>
              <a:buSzPct val="80000"/>
              <a:buFont typeface="Wingdings" charset="2"/>
              <a:buChar char=""/>
            </a:pPr>
            <a:r>
              <a:rPr b="0" lang="en-US" sz="2800" spc="-1" strike="noStrike">
                <a:solidFill>
                  <a:srgbClr val="00007d"/>
                </a:solidFill>
                <a:latin typeface="Calibri"/>
                <a:ea typeface="宋体"/>
              </a:rPr>
              <a:t>Do not have a navigation system</a:t>
            </a:r>
            <a:endParaRPr b="0" lang="en-US" sz="2800" spc="-1" strike="noStrike">
              <a:latin typeface="Arial"/>
            </a:endParaRPr>
          </a:p>
          <a:p>
            <a:pPr marL="181080" indent="-178560">
              <a:lnSpc>
                <a:spcPct val="80000"/>
              </a:lnSpc>
              <a:spcBef>
                <a:spcPts val="550"/>
              </a:spcBef>
              <a:buClr>
                <a:srgbClr val="ff9933"/>
              </a:buClr>
              <a:buSzPct val="80000"/>
              <a:buFont typeface="Wingdings" charset="2"/>
              <a:buChar char=""/>
            </a:pPr>
            <a:r>
              <a:rPr b="0" lang="en-US" sz="2800" spc="-1" strike="noStrike">
                <a:solidFill>
                  <a:srgbClr val="00007d"/>
                </a:solidFill>
                <a:latin typeface="Calibri"/>
                <a:ea typeface="宋体"/>
              </a:rPr>
              <a:t>Space-related games should not be clustered into a small area</a:t>
            </a:r>
            <a:endParaRPr b="0" lang="en-US" sz="2800" spc="-1" strike="noStrike">
              <a:latin typeface="Arial"/>
            </a:endParaRPr>
          </a:p>
        </p:txBody>
      </p:sp>
    </p:spTree>
  </p:cSld>
  <p:timing>
    <p:tnLst>
      <p:par>
        <p:cTn id="195" dur="indefinite" restart="never" nodeType="tmRoot">
          <p:childTnLst>
            <p:seq>
              <p:cTn id="196"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238" name="CustomShape 2"/>
          <p:cNvSpPr/>
          <p:nvPr/>
        </p:nvSpPr>
        <p:spPr>
          <a:xfrm>
            <a:off x="179640" y="132120"/>
            <a:ext cx="705420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Baseapp fault-tolerance processing</a:t>
            </a:r>
            <a:endParaRPr b="0" lang="en-US" sz="4400" spc="-1" strike="noStrike">
              <a:latin typeface="Arial"/>
            </a:endParaRPr>
          </a:p>
        </p:txBody>
      </p:sp>
      <p:sp>
        <p:nvSpPr>
          <p:cNvPr id="239" name="CustomShape 3"/>
          <p:cNvSpPr/>
          <p:nvPr/>
        </p:nvSpPr>
        <p:spPr>
          <a:xfrm>
            <a:off x="215640" y="1413000"/>
            <a:ext cx="8746200" cy="330948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Clients connected to crashes’ Baseapp</a:t>
            </a:r>
            <a:endParaRPr b="0" lang="en-US" sz="3200" spc="-1" strike="noStrike">
              <a:latin typeface="Arial"/>
            </a:endParaRPr>
          </a:p>
          <a:p>
            <a:pPr>
              <a:lnSpc>
                <a:spcPct val="100000"/>
              </a:lnSpc>
              <a:spcBef>
                <a:spcPts val="641"/>
              </a:spcBef>
            </a:pPr>
            <a:r>
              <a:rPr b="0" lang="en-US" sz="3200" spc="-1" strike="noStrike">
                <a:solidFill>
                  <a:srgbClr val="00007d"/>
                </a:solidFill>
                <a:latin typeface="Calibri"/>
                <a:ea typeface="宋体"/>
              </a:rPr>
              <a:t>      </a:t>
            </a:r>
            <a:r>
              <a:rPr b="0" lang="en-US" sz="2000" spc="-1" strike="noStrike">
                <a:solidFill>
                  <a:srgbClr val="00007d"/>
                </a:solidFill>
                <a:latin typeface="Calibri"/>
                <a:ea typeface="宋体"/>
              </a:rPr>
              <a:t>All data is stored</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When reconnected, they will continue to connect with their original Entity (if there is no timeout)</a:t>
            </a:r>
            <a:endParaRPr b="0" lang="en-US" sz="2000" spc="-1" strike="noStrike">
              <a:latin typeface="Arial"/>
            </a:endParaRPr>
          </a:p>
          <a:p>
            <a:pPr>
              <a:lnSpc>
                <a:spcPct val="100000"/>
              </a:lnSpc>
              <a:spcBef>
                <a:spcPts val="561"/>
              </a:spcBef>
            </a:pPr>
            <a:endParaRPr b="0" lang="en-US" sz="2000" spc="-1" strike="noStrike">
              <a:latin typeface="Arial"/>
            </a:endParaRPr>
          </a:p>
          <a:p>
            <a:pPr>
              <a:lnSpc>
                <a:spcPct val="100000"/>
              </a:lnSpc>
              <a:spcBef>
                <a:spcPts val="641"/>
              </a:spcBef>
            </a:pPr>
            <a:endParaRPr b="0" lang="en-US" sz="2000" spc="-1" strike="noStrike">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1"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872"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Add bots</a:t>
            </a:r>
            <a:endParaRPr b="0" lang="en-US" sz="4900" spc="-1" strike="noStrike">
              <a:latin typeface="Arial"/>
            </a:endParaRPr>
          </a:p>
        </p:txBody>
      </p:sp>
      <p:sp>
        <p:nvSpPr>
          <p:cNvPr id="1873" name="CustomShape 3"/>
          <p:cNvSpPr/>
          <p:nvPr/>
        </p:nvSpPr>
        <p:spPr>
          <a:xfrm>
            <a:off x="89280" y="1196640"/>
            <a:ext cx="9052200" cy="5326200"/>
          </a:xfrm>
          <a:prstGeom prst="rect">
            <a:avLst/>
          </a:prstGeom>
          <a:noFill/>
          <a:ln>
            <a:noFill/>
          </a:ln>
        </p:spPr>
        <p:style>
          <a:lnRef idx="0"/>
          <a:fillRef idx="0"/>
          <a:effectRef idx="0"/>
          <a:fontRef idx="minor"/>
        </p:style>
        <p:txBody>
          <a:bodyPr lIns="54000" rIns="36000" tIns="10800" bIns="45000"/>
          <a:p>
            <a:pPr marL="181080" indent="-178560">
              <a:lnSpc>
                <a:spcPct val="80000"/>
              </a:lnSpc>
              <a:spcBef>
                <a:spcPts val="499"/>
              </a:spcBef>
              <a:buClr>
                <a:srgbClr val="ff9933"/>
              </a:buClr>
              <a:buSzPct val="80000"/>
              <a:buFont typeface="Wingdings" charset="2"/>
              <a:buChar char=""/>
            </a:pPr>
            <a:r>
              <a:rPr b="0" lang="en-US" sz="2800" spc="-1" strike="noStrike">
                <a:solidFill>
                  <a:srgbClr val="00007d"/>
                </a:solidFill>
                <a:latin typeface="Calibri"/>
                <a:ea typeface="宋体"/>
              </a:rPr>
              <a:t>Run bot process and use GUIConsole to add bots</a:t>
            </a:r>
            <a:endParaRPr b="0" lang="en-US" sz="2800" spc="-1" strike="noStrike">
              <a:latin typeface="Arial"/>
            </a:endParaRPr>
          </a:p>
          <a:p>
            <a:pPr marL="181080" indent="-178560">
              <a:lnSpc>
                <a:spcPct val="80000"/>
              </a:lnSpc>
              <a:spcBef>
                <a:spcPts val="550"/>
              </a:spcBef>
              <a:buClr>
                <a:srgbClr val="ff9933"/>
              </a:buClr>
              <a:buSzPct val="80000"/>
              <a:buFont typeface="Wingdings" charset="2"/>
              <a:buChar char=""/>
            </a:pPr>
            <a:r>
              <a:rPr b="0" lang="en-US" sz="2800" spc="-1" strike="noStrike">
                <a:solidFill>
                  <a:srgbClr val="00007d"/>
                </a:solidFill>
                <a:latin typeface="Calibri"/>
                <a:ea typeface="宋体"/>
              </a:rPr>
              <a:t>Or set the initial number of bots </a:t>
            </a:r>
            <a:r>
              <a:rPr b="1" lang="en-US" sz="2800" spc="-1" strike="noStrike">
                <a:solidFill>
                  <a:srgbClr val="00007d"/>
                </a:solidFill>
                <a:latin typeface="Courier New"/>
                <a:ea typeface="宋体"/>
              </a:rPr>
              <a:t>kbengine/kbe/res/server/kbengine_defs.xml/bots</a:t>
            </a:r>
            <a:endParaRPr b="0" lang="en-US" sz="2800" spc="-1" strike="noStrike">
              <a:latin typeface="Arial"/>
            </a:endParaRPr>
          </a:p>
        </p:txBody>
      </p:sp>
    </p:spTree>
  </p:cSld>
  <p:timing>
    <p:tnLst>
      <p:par>
        <p:cTn id="197" dur="indefinite" restart="never" nodeType="tmRoot">
          <p:childTnLst>
            <p:seq>
              <p:cTn id="198" nodeType="mainSeq"/>
              <p:prevCondLst>
                <p:cond delay="0" evt="onPrev">
                  <p:tgtEl>
                    <p:sldTgt/>
                  </p:tgtEl>
                </p:cond>
              </p:prevCondLst>
              <p:nextCondLst>
                <p:cond delay="0" evt="onNext">
                  <p:tgtEl>
                    <p:sldTgt/>
                  </p:tgtEl>
                </p:cond>
              </p:nextCondLst>
            </p:seq>
          </p:childTnLst>
        </p:cTn>
      </p:par>
    </p:tnLst>
  </p:timing>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4"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875"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Bot script</a:t>
            </a:r>
            <a:endParaRPr b="0" lang="en-US" sz="4900" spc="-1" strike="noStrike">
              <a:latin typeface="Arial"/>
            </a:endParaRPr>
          </a:p>
        </p:txBody>
      </p:sp>
      <p:sp>
        <p:nvSpPr>
          <p:cNvPr id="1876" name="CustomShape 3"/>
          <p:cNvSpPr/>
          <p:nvPr/>
        </p:nvSpPr>
        <p:spPr>
          <a:xfrm>
            <a:off x="89280" y="1196640"/>
            <a:ext cx="9052200" cy="5326200"/>
          </a:xfrm>
          <a:prstGeom prst="rect">
            <a:avLst/>
          </a:prstGeom>
          <a:noFill/>
          <a:ln>
            <a:noFill/>
          </a:ln>
        </p:spPr>
        <p:style>
          <a:lnRef idx="0"/>
          <a:fillRef idx="0"/>
          <a:effectRef idx="0"/>
          <a:fontRef idx="minor"/>
        </p:style>
        <p:txBody>
          <a:bodyPr lIns="54000" rIns="36000" tIns="10800" bIns="45000"/>
          <a:p>
            <a:pPr marL="181080" indent="-178560">
              <a:lnSpc>
                <a:spcPct val="80000"/>
              </a:lnSpc>
              <a:spcBef>
                <a:spcPts val="550"/>
              </a:spcBef>
              <a:buClr>
                <a:srgbClr val="ff9933"/>
              </a:buClr>
              <a:buSzPct val="80000"/>
              <a:buFont typeface="Wingdings" charset="2"/>
              <a:buChar char=""/>
            </a:pPr>
            <a:r>
              <a:rPr b="0" lang="en-US" sz="3100" spc="-1" strike="noStrike">
                <a:solidFill>
                  <a:srgbClr val="00007d"/>
                </a:solidFill>
                <a:latin typeface="Calibri"/>
                <a:ea typeface="宋体"/>
              </a:rPr>
              <a:t>Each type of Entity requires a Python script under </a:t>
            </a:r>
            <a:r>
              <a:rPr b="1" lang="en-US" sz="3100" spc="-1" strike="noStrike">
                <a:solidFill>
                  <a:srgbClr val="00007d"/>
                </a:solidFill>
                <a:latin typeface="Courier New"/>
                <a:ea typeface="宋体"/>
              </a:rPr>
              <a:t>&lt;assets&gt;/scripts/bot</a:t>
            </a:r>
            <a:endParaRPr b="0" lang="en-US" sz="3100" spc="-1" strike="noStrike">
              <a:latin typeface="Arial"/>
            </a:endParaRPr>
          </a:p>
          <a:p>
            <a:pPr lvl="1" marL="333360" indent="-148320">
              <a:lnSpc>
                <a:spcPct val="80000"/>
              </a:lnSpc>
              <a:spcBef>
                <a:spcPts val="499"/>
              </a:spcBef>
              <a:buClr>
                <a:srgbClr val="ff9933"/>
              </a:buClr>
              <a:buSzPct val="90000"/>
              <a:buFont typeface="Wingdings" charset="2"/>
              <a:buChar char=""/>
            </a:pPr>
            <a:r>
              <a:rPr b="0" lang="en-US" sz="2800" spc="-1" strike="noStrike">
                <a:solidFill>
                  <a:srgbClr val="00007d"/>
                </a:solidFill>
                <a:latin typeface="Calibri"/>
                <a:ea typeface="宋体"/>
              </a:rPr>
              <a:t>Bot script should implement Client part of the Entity</a:t>
            </a:r>
            <a:endParaRPr b="0" lang="en-US" sz="2800" spc="-1" strike="noStrike">
              <a:latin typeface="Arial"/>
            </a:endParaRPr>
          </a:p>
          <a:p>
            <a:pPr lvl="2" marL="581040" indent="-168840">
              <a:lnSpc>
                <a:spcPct val="80000"/>
              </a:lnSpc>
              <a:spcBef>
                <a:spcPts val="451"/>
              </a:spcBef>
              <a:buClr>
                <a:srgbClr val="ff9933"/>
              </a:buClr>
              <a:buSzPct val="80000"/>
              <a:buFont typeface="Wingdings" charset="2"/>
              <a:buChar char=""/>
            </a:pPr>
            <a:r>
              <a:rPr b="0" lang="en-US" sz="2400" spc="-1" strike="noStrike">
                <a:solidFill>
                  <a:srgbClr val="00007d"/>
                </a:solidFill>
                <a:latin typeface="Calibri"/>
                <a:ea typeface="宋体"/>
              </a:rPr>
              <a:t>However, because the bots script does not have many UI and 3D parts used in the Client, simply copying the Client script will not work.</a:t>
            </a:r>
            <a:endParaRPr b="0" lang="en-US" sz="2400" spc="-1" strike="noStrike">
              <a:latin typeface="Arial"/>
            </a:endParaRPr>
          </a:p>
          <a:p>
            <a:pPr lvl="1" marL="333360" indent="-148320">
              <a:lnSpc>
                <a:spcPct val="81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For most Entity types, implementing an empty class will work</a:t>
            </a:r>
            <a:endParaRPr b="0" lang="en-US" sz="2800" spc="-1" strike="noStrike">
              <a:latin typeface="Arial"/>
            </a:endParaRPr>
          </a:p>
          <a:p>
            <a:pPr lvl="1" marL="333360" indent="-148320">
              <a:lnSpc>
                <a:spcPct val="81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For Account and Player entities, you need to write a login script and simulate the player’s script</a:t>
            </a:r>
            <a:endParaRPr b="0" lang="en-US" sz="2800" spc="-1" strike="noStrike">
              <a:latin typeface="Arial"/>
            </a:endParaRPr>
          </a:p>
          <a:p>
            <a:pPr lvl="1" marL="333360" indent="-148320">
              <a:lnSpc>
                <a:spcPct val="81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Write A.I. to simulate a player</a:t>
            </a:r>
            <a:endParaRPr b="0" lang="en-US" sz="2800" spc="-1" strike="noStrike">
              <a:latin typeface="Arial"/>
            </a:endParaRPr>
          </a:p>
        </p:txBody>
      </p:sp>
    </p:spTree>
  </p:cSld>
  <p:timing>
    <p:tnLst>
      <p:par>
        <p:cTn id="199" dur="indefinite" restart="never" nodeType="tmRoot">
          <p:childTnLst>
            <p:seq>
              <p:cTn id="200" nodeType="mainSeq"/>
              <p:prevCondLst>
                <p:cond delay="0" evt="onPrev">
                  <p:tgtEl>
                    <p:sldTgt/>
                  </p:tgtEl>
                </p:cond>
              </p:prevCondLst>
              <p:nextCondLst>
                <p:cond delay="0" evt="onNext">
                  <p:tgtEl>
                    <p:sldTgt/>
                  </p:tgtEl>
                </p:cond>
              </p:nextCondLst>
            </p:seq>
          </p:childTnLst>
        </p:cTn>
      </p:par>
    </p:tnLst>
  </p:timing>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7"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878"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Profiling tool</a:t>
            </a:r>
            <a:endParaRPr b="0" lang="en-US" sz="4900" spc="-1" strike="noStrike">
              <a:latin typeface="Arial"/>
            </a:endParaRPr>
          </a:p>
        </p:txBody>
      </p:sp>
      <p:sp>
        <p:nvSpPr>
          <p:cNvPr id="1879" name="CustomShape 3"/>
          <p:cNvSpPr/>
          <p:nvPr/>
        </p:nvSpPr>
        <p:spPr>
          <a:xfrm>
            <a:off x="89280" y="1196640"/>
            <a:ext cx="9052200" cy="532620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561"/>
              </a:spcBef>
              <a:buClr>
                <a:srgbClr val="ff9933"/>
              </a:buClr>
              <a:buSzPct val="80000"/>
              <a:buFont typeface="Wingdings" charset="2"/>
              <a:buChar char=""/>
            </a:pPr>
            <a:r>
              <a:rPr b="0" lang="en-US" sz="2400" spc="-1" strike="noStrike">
                <a:solidFill>
                  <a:srgbClr val="00007d"/>
                </a:solidFill>
                <a:latin typeface="Calibri"/>
                <a:ea typeface="DejaVu Sans"/>
              </a:rPr>
              <a:t>The GUIConsole profile page has a number of indices that can be used to profile aspects of a running server group (Windows only)</a:t>
            </a:r>
            <a:endParaRPr b="0" lang="en-US" sz="2400" spc="-1" strike="noStrike">
              <a:latin typeface="Arial"/>
            </a:endParaRPr>
          </a:p>
          <a:p>
            <a:pPr marL="181080" indent="-178560">
              <a:lnSpc>
                <a:spcPct val="100000"/>
              </a:lnSpc>
              <a:spcBef>
                <a:spcPts val="561"/>
              </a:spcBef>
              <a:buClr>
                <a:srgbClr val="ff9933"/>
              </a:buClr>
              <a:buSzPct val="80000"/>
              <a:buFont typeface="Wingdings" charset="2"/>
              <a:buChar char=""/>
            </a:pPr>
            <a:r>
              <a:rPr b="0" lang="en-US" sz="2400" spc="-1" strike="noStrike">
                <a:solidFill>
                  <a:srgbClr val="00007d"/>
                </a:solidFill>
                <a:latin typeface="Calibri"/>
                <a:ea typeface="宋体"/>
              </a:rPr>
              <a:t>Use kbengine/kbe/tools/server/pycluster/cluster_controller.py to also use the command profile on the command line</a:t>
            </a:r>
            <a:endParaRPr b="0" lang="en-US" sz="2400" spc="-1" strike="noStrike">
              <a:latin typeface="Arial"/>
            </a:endParaRPr>
          </a:p>
          <a:p>
            <a:pPr marL="181080" indent="-178560">
              <a:lnSpc>
                <a:spcPct val="100000"/>
              </a:lnSpc>
              <a:spcBef>
                <a:spcPts val="561"/>
              </a:spcBef>
              <a:buClr>
                <a:srgbClr val="ff9933"/>
              </a:buClr>
              <a:buSzPct val="80000"/>
              <a:buFont typeface="Wingdings" charset="2"/>
              <a:buChar char=""/>
            </a:pPr>
            <a:r>
              <a:rPr b="0" lang="en-US" sz="2400" spc="-1" strike="noStrike">
                <a:solidFill>
                  <a:srgbClr val="00007d"/>
                </a:solidFill>
                <a:latin typeface="Calibri"/>
                <a:ea typeface="宋体"/>
              </a:rPr>
              <a:t>Graphs can show you the load of each server process</a:t>
            </a:r>
            <a:endParaRPr b="0" lang="en-US" sz="2400" spc="-1" strike="noStrike">
              <a:latin typeface="Arial"/>
            </a:endParaRPr>
          </a:p>
          <a:p>
            <a:pPr marL="181080" indent="-178560">
              <a:lnSpc>
                <a:spcPct val="100000"/>
              </a:lnSpc>
              <a:spcBef>
                <a:spcPts val="561"/>
              </a:spcBef>
              <a:buClr>
                <a:srgbClr val="ff9933"/>
              </a:buClr>
              <a:buSzPct val="80000"/>
              <a:buFont typeface="Wingdings" charset="2"/>
              <a:buChar char=""/>
            </a:pPr>
            <a:r>
              <a:rPr b="0" lang="en-US" sz="2400" spc="-1" strike="noStrike">
                <a:solidFill>
                  <a:srgbClr val="00007d"/>
                </a:solidFill>
                <a:latin typeface="Calibri"/>
                <a:ea typeface="宋体"/>
              </a:rPr>
              <a:t>Please note that profiling should be done as soon as possible. Note that your internal bandwidth will not be taken up by complex method calls</a:t>
            </a:r>
            <a:endParaRPr b="0" lang="en-US" sz="2400" spc="-1" strike="noStrike">
              <a:latin typeface="Arial"/>
            </a:endParaRPr>
          </a:p>
          <a:p>
            <a:pPr lvl="1" marL="333360" indent="-148320">
              <a:lnSpc>
                <a:spcPct val="100000"/>
              </a:lnSpc>
              <a:spcBef>
                <a:spcPts val="479"/>
              </a:spcBef>
              <a:buClr>
                <a:srgbClr val="ff9933"/>
              </a:buClr>
              <a:buSzPct val="90000"/>
              <a:buFont typeface="Wingdings" charset="2"/>
              <a:buChar char=""/>
            </a:pPr>
            <a:r>
              <a:rPr b="0" lang="en-US" sz="2000" spc="-1" strike="noStrike">
                <a:solidFill>
                  <a:srgbClr val="00007d"/>
                </a:solidFill>
                <a:latin typeface="Calibri"/>
                <a:ea typeface="宋体"/>
              </a:rPr>
              <a:t>It is also recommended to use separate network hardware for monitoring tools so that it can accurately determine when the network is saturated</a:t>
            </a:r>
            <a:endParaRPr b="0" lang="en-US" sz="2000" spc="-1" strike="noStrike">
              <a:latin typeface="Arial"/>
            </a:endParaRPr>
          </a:p>
          <a:p>
            <a:pPr marL="181080" indent="-178560">
              <a:lnSpc>
                <a:spcPct val="100000"/>
              </a:lnSpc>
              <a:spcBef>
                <a:spcPts val="561"/>
              </a:spcBef>
              <a:buClr>
                <a:srgbClr val="ff9933"/>
              </a:buClr>
              <a:buSzPct val="80000"/>
              <a:buFont typeface="Wingdings" charset="2"/>
              <a:buChar char=""/>
            </a:pPr>
            <a:r>
              <a:rPr b="0" lang="en-US" sz="2400" spc="-1" strike="noStrike">
                <a:solidFill>
                  <a:srgbClr val="00007d"/>
                </a:solidFill>
                <a:latin typeface="Calibri"/>
                <a:ea typeface="宋体"/>
              </a:rPr>
              <a:t>Use profiling data to locate the parts that need to be optimized</a:t>
            </a:r>
            <a:endParaRPr b="0" lang="en-US" sz="2400" spc="-1" strike="noStrike">
              <a:latin typeface="Arial"/>
            </a:endParaRPr>
          </a:p>
        </p:txBody>
      </p:sp>
    </p:spTree>
  </p:cSld>
  <p:timing>
    <p:tnLst>
      <p:par>
        <p:cTn id="201" dur="indefinite" restart="never" nodeType="tmRoot">
          <p:childTnLst>
            <p:seq>
              <p:cTn id="202" nodeType="mainSeq"/>
              <p:prevCondLst>
                <p:cond delay="0" evt="onPrev">
                  <p:tgtEl>
                    <p:sldTgt/>
                  </p:tgtEl>
                </p:cond>
              </p:prevCondLst>
              <p:nextCondLst>
                <p:cond delay="0" evt="onNext">
                  <p:tgtEl>
                    <p:sldTgt/>
                  </p:tgtEl>
                </p:cond>
              </p:nextCondLst>
            </p:seq>
          </p:childTnLst>
        </p:cTn>
      </p:par>
    </p:tnLst>
  </p:timing>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0"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881"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Profiling commands</a:t>
            </a:r>
            <a:endParaRPr b="0" lang="en-US" sz="4900" spc="-1" strike="noStrike">
              <a:latin typeface="Arial"/>
            </a:endParaRPr>
          </a:p>
        </p:txBody>
      </p:sp>
      <p:sp>
        <p:nvSpPr>
          <p:cNvPr id="1882" name="CustomShape 3"/>
          <p:cNvSpPr/>
          <p:nvPr/>
        </p:nvSpPr>
        <p:spPr>
          <a:xfrm>
            <a:off x="89280" y="1196640"/>
            <a:ext cx="9052200" cy="532620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DejaVu Sans"/>
              </a:rPr>
              <a:t>Eventprofile </a:t>
            </a:r>
            <a:r>
              <a:rPr b="0" lang="en-US" sz="2800" spc="-1" strike="noStrike">
                <a:solidFill>
                  <a:srgbClr val="00007d"/>
                </a:solidFill>
                <a:latin typeface="Calibri"/>
                <a:ea typeface="宋体"/>
              </a:rPr>
              <a:t>– Digests the most expensive method calls and status updates</a:t>
            </a:r>
            <a:endParaRPr b="0" lang="en-US" sz="2800" spc="-1" strike="noStrike">
              <a:latin typeface="Arial"/>
            </a:endParaRPr>
          </a:p>
          <a:p>
            <a:pPr marL="181080" indent="-17856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networkprofile – Diagnoses the largest occupied bandwidth usage</a:t>
            </a:r>
            <a:endParaRPr b="0" lang="en-US" sz="2800" spc="-1" strike="noStrike">
              <a:latin typeface="Arial"/>
            </a:endParaRPr>
          </a:p>
          <a:p>
            <a:pPr marL="181080" indent="-17856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pyprofile – Diagnoses python function calls that consume the most CPU time</a:t>
            </a:r>
            <a:endParaRPr b="0" lang="en-US" sz="2800" spc="-1" strike="noStrike">
              <a:latin typeface="Arial"/>
            </a:endParaRPr>
          </a:p>
          <a:p>
            <a:pPr marL="181080" indent="-17856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cprofile – Diagnoses C++ function calls for the engine to find the function calls that consume the most CPU time</a:t>
            </a:r>
            <a:endParaRPr b="0" lang="en-US" sz="2800" spc="-1" strike="noStrike">
              <a:latin typeface="Arial"/>
            </a:endParaRPr>
          </a:p>
        </p:txBody>
      </p:sp>
    </p:spTree>
  </p:cSld>
  <p:timing>
    <p:tnLst>
      <p:par>
        <p:cTn id="203" dur="indefinite" restart="never" nodeType="tmRoot">
          <p:childTnLst>
            <p:seq>
              <p:cTn id="204" nodeType="mainSeq"/>
              <p:prevCondLst>
                <p:cond delay="0" evt="onPrev">
                  <p:tgtEl>
                    <p:sldTgt/>
                  </p:tgtEl>
                </p:cond>
              </p:prevCondLst>
              <p:nextCondLst>
                <p:cond delay="0" evt="onNext">
                  <p:tgtEl>
                    <p:sldTgt/>
                  </p:tgtEl>
                </p:cond>
              </p:nextCondLst>
            </p:seq>
          </p:childTnLst>
        </p:cTn>
      </p:par>
    </p:tnLst>
  </p:timing>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3"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884"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More references</a:t>
            </a:r>
            <a:endParaRPr b="0" lang="en-US" sz="4900" spc="-1" strike="noStrike">
              <a:latin typeface="Arial"/>
            </a:endParaRPr>
          </a:p>
        </p:txBody>
      </p:sp>
      <p:sp>
        <p:nvSpPr>
          <p:cNvPr id="1885" name="CustomShape 3"/>
          <p:cNvSpPr/>
          <p:nvPr/>
        </p:nvSpPr>
        <p:spPr>
          <a:xfrm>
            <a:off x="89280" y="1196640"/>
            <a:ext cx="9052200" cy="532620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DejaVu Sans"/>
              </a:rPr>
              <a:t>https://github.com/kbengine/kbengine_docs</a:t>
            </a:r>
            <a:endParaRPr b="0" lang="en-US" sz="2800" spc="-1" strike="noStrike">
              <a:latin typeface="Arial"/>
            </a:endParaRPr>
          </a:p>
          <a:p>
            <a:pPr marL="181080" indent="-17856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DejaVu Sans"/>
              </a:rPr>
              <a:t>http://www.kbengine.org/docs/</a:t>
            </a:r>
            <a:endParaRPr b="0" lang="en-US" sz="2800" spc="-1" strike="noStrike">
              <a:latin typeface="Arial"/>
            </a:endParaRPr>
          </a:p>
        </p:txBody>
      </p:sp>
    </p:spTree>
  </p:cSld>
  <p:timing>
    <p:tnLst>
      <p:par>
        <p:cTn id="205" dur="indefinite" restart="never" nodeType="tmRoot">
          <p:childTnLst>
            <p:seq>
              <p:cTn id="206"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241" name="CustomShape 2"/>
          <p:cNvSpPr/>
          <p:nvPr/>
        </p:nvSpPr>
        <p:spPr>
          <a:xfrm>
            <a:off x="179640" y="132120"/>
            <a:ext cx="705420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Baseapp Manager (BaseappMgr)</a:t>
            </a:r>
            <a:endParaRPr b="0" lang="en-US" sz="4400" spc="-1" strike="noStrike">
              <a:latin typeface="Arial"/>
            </a:endParaRPr>
          </a:p>
        </p:txBody>
      </p:sp>
      <p:sp>
        <p:nvSpPr>
          <p:cNvPr id="242" name="CustomShape 3"/>
          <p:cNvSpPr/>
          <p:nvPr/>
        </p:nvSpPr>
        <p:spPr>
          <a:xfrm>
            <a:off x="215640" y="1413000"/>
            <a:ext cx="8746200" cy="330948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Responsible for load balancing between Baseapps</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Monitor all Baseapps for fault tolerance between Baseapps</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Primarily for player login assignments and create Entity</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 server group has 1 BaseappMgr instance</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561"/>
              </a:spcBef>
            </a:pPr>
            <a:endParaRPr b="0" lang="en-US" sz="3200" spc="-1" strike="noStrike">
              <a:latin typeface="Arial"/>
            </a:endParaRPr>
          </a:p>
          <a:p>
            <a:pPr>
              <a:lnSpc>
                <a:spcPct val="100000"/>
              </a:lnSpc>
              <a:spcBef>
                <a:spcPts val="641"/>
              </a:spcBef>
            </a:pPr>
            <a:endParaRPr b="0" lang="en-US" sz="3200" spc="-1" strike="noStrike">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244" name="CustomShape 2"/>
          <p:cNvSpPr/>
          <p:nvPr/>
        </p:nvSpPr>
        <p:spPr>
          <a:xfrm>
            <a:off x="179640" y="132120"/>
            <a:ext cx="705420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Cellapp Process</a:t>
            </a:r>
            <a:endParaRPr b="0" lang="en-US" sz="4400" spc="-1" strike="noStrike">
              <a:latin typeface="Arial"/>
            </a:endParaRPr>
          </a:p>
        </p:txBody>
      </p:sp>
      <p:sp>
        <p:nvSpPr>
          <p:cNvPr id="245" name="CustomShape 3"/>
          <p:cNvSpPr/>
          <p:nvPr/>
        </p:nvSpPr>
        <p:spPr>
          <a:xfrm>
            <a:off x="215640" y="1413000"/>
            <a:ext cx="8746200" cy="544248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Spatial and positional data processing</a:t>
            </a:r>
            <a:endParaRPr b="0" lang="en-US" sz="3200" spc="-1" strike="noStrike">
              <a:latin typeface="Arial"/>
            </a:endParaRPr>
          </a:p>
          <a:p>
            <a:pPr>
              <a:lnSpc>
                <a:spcPct val="100000"/>
              </a:lnSpc>
              <a:spcBef>
                <a:spcPts val="641"/>
              </a:spcBef>
            </a:pPr>
            <a:r>
              <a:rPr b="0" lang="en-US" sz="3200" spc="-1" strike="noStrike">
                <a:solidFill>
                  <a:srgbClr val="00007d"/>
                </a:solidFill>
                <a:latin typeface="Calibri"/>
                <a:ea typeface="宋体"/>
              </a:rPr>
              <a:t>         </a:t>
            </a:r>
            <a:r>
              <a:rPr b="0" lang="en-US" sz="2000" spc="-1" strike="noStrike">
                <a:solidFill>
                  <a:srgbClr val="00007d"/>
                </a:solidFill>
                <a:latin typeface="Calibri"/>
                <a:ea typeface="宋体"/>
              </a:rPr>
              <a:t>Space to handle player interaction (space, room, scene)</a:t>
            </a:r>
            <a:endParaRPr b="0" lang="en-US" sz="20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Handles entities in Spaces</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Handles regions within cells</a:t>
            </a:r>
            <a:endParaRPr b="0" lang="en-US" sz="3200" spc="-1" strike="noStrike">
              <a:latin typeface="Arial"/>
            </a:endParaRPr>
          </a:p>
          <a:p>
            <a:pPr>
              <a:lnSpc>
                <a:spcPct val="100000"/>
              </a:lnSpc>
              <a:spcBef>
                <a:spcPts val="561"/>
              </a:spcBef>
            </a:pPr>
            <a:r>
              <a:rPr b="0" lang="en-US" sz="2800" spc="-1" strike="noStrike">
                <a:solidFill>
                  <a:srgbClr val="00007d"/>
                </a:solidFill>
                <a:latin typeface="Calibri"/>
                <a:ea typeface="宋体"/>
              </a:rPr>
              <a:t>            </a:t>
            </a:r>
            <a:r>
              <a:rPr b="0" lang="en-US" sz="2000" spc="-1" strike="noStrike">
                <a:solidFill>
                  <a:srgbClr val="00007d"/>
                </a:solidFill>
                <a:latin typeface="Calibri"/>
                <a:ea typeface="宋体"/>
              </a:rPr>
              <a:t>A Cellapp will have only one Cell on a single space (usually the process occupies one CPU/core and multiple cells do not make sense)</a:t>
            </a:r>
            <a:endParaRPr b="0" lang="en-US" sz="20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 Cellapp may handle multiple Spaces</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Usually one CPU/core handles a Cellapp</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561"/>
              </a:spcBef>
            </a:pPr>
            <a:endParaRPr b="0" lang="en-US" sz="3200" spc="-1" strike="noStrike">
              <a:latin typeface="Arial"/>
            </a:endParaRPr>
          </a:p>
          <a:p>
            <a:pPr>
              <a:lnSpc>
                <a:spcPct val="100000"/>
              </a:lnSpc>
              <a:spcBef>
                <a:spcPts val="641"/>
              </a:spcBef>
            </a:pPr>
            <a:endParaRPr b="0" lang="en-US" sz="3200" spc="-1" strike="noStrike">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5179320" y="4790160"/>
            <a:ext cx="3669840" cy="1792800"/>
          </a:xfrm>
          <a:prstGeom prst="rect">
            <a:avLst/>
          </a:prstGeom>
          <a:solidFill>
            <a:srgbClr val="8eb4e3"/>
          </a:solidFill>
          <a:ln w="9360">
            <a:solidFill>
              <a:srgbClr val="4a7ebb"/>
            </a:solidFill>
            <a:round/>
          </a:ln>
          <a:effectLst>
            <a:outerShdw dir="0" dist="0">
              <a:srgbClr val="000000">
                <a:alpha val="20000"/>
              </a:srgbClr>
            </a:outerShdw>
          </a:effectLst>
        </p:spPr>
        <p:style>
          <a:lnRef idx="0"/>
          <a:fillRef idx="0"/>
          <a:effectRef idx="0"/>
          <a:fontRef idx="minor"/>
        </p:style>
      </p:sp>
      <p:sp>
        <p:nvSpPr>
          <p:cNvPr id="247" name="CustomShape 2"/>
          <p:cNvSpPr/>
          <p:nvPr/>
        </p:nvSpPr>
        <p:spPr>
          <a:xfrm>
            <a:off x="5497560" y="5078520"/>
            <a:ext cx="903600" cy="717480"/>
          </a:xfrm>
          <a:prstGeom prst="rect">
            <a:avLst/>
          </a:prstGeom>
          <a:solidFill>
            <a:srgbClr val="ffffff"/>
          </a:solidFill>
          <a:ln w="25560">
            <a:solidFill>
              <a:srgbClr val="4f81bd"/>
            </a:solidFill>
            <a:round/>
          </a:ln>
        </p:spPr>
        <p:style>
          <a:lnRef idx="0"/>
          <a:fillRef idx="0"/>
          <a:effectRef idx="0"/>
          <a:fontRef idx="minor"/>
        </p:style>
      </p:sp>
      <p:sp>
        <p:nvSpPr>
          <p:cNvPr id="248" name="CustomShape 3"/>
          <p:cNvSpPr/>
          <p:nvPr/>
        </p:nvSpPr>
        <p:spPr>
          <a:xfrm>
            <a:off x="5497560" y="5798520"/>
            <a:ext cx="903600" cy="645480"/>
          </a:xfrm>
          <a:prstGeom prst="rect">
            <a:avLst/>
          </a:prstGeom>
          <a:solidFill>
            <a:srgbClr val="ffffff"/>
          </a:solidFill>
          <a:ln w="25560">
            <a:solidFill>
              <a:srgbClr val="4f81bd"/>
            </a:solidFill>
            <a:round/>
          </a:ln>
        </p:spPr>
        <p:style>
          <a:lnRef idx="0"/>
          <a:fillRef idx="0"/>
          <a:effectRef idx="0"/>
          <a:fontRef idx="minor"/>
        </p:style>
      </p:sp>
      <p:sp>
        <p:nvSpPr>
          <p:cNvPr id="249" name="CustomShape 4"/>
          <p:cNvSpPr/>
          <p:nvPr/>
        </p:nvSpPr>
        <p:spPr>
          <a:xfrm>
            <a:off x="6403680" y="5078520"/>
            <a:ext cx="1149480" cy="717480"/>
          </a:xfrm>
          <a:prstGeom prst="rect">
            <a:avLst/>
          </a:prstGeom>
          <a:solidFill>
            <a:srgbClr val="ffffff"/>
          </a:solidFill>
          <a:ln w="25560">
            <a:solidFill>
              <a:srgbClr val="4f81bd"/>
            </a:solidFill>
            <a:round/>
          </a:ln>
        </p:spPr>
        <p:style>
          <a:lnRef idx="0"/>
          <a:fillRef idx="0"/>
          <a:effectRef idx="0"/>
          <a:fontRef idx="minor"/>
        </p:style>
      </p:sp>
      <p:sp>
        <p:nvSpPr>
          <p:cNvPr id="250" name="CustomShape 5"/>
          <p:cNvSpPr/>
          <p:nvPr/>
        </p:nvSpPr>
        <p:spPr>
          <a:xfrm>
            <a:off x="6403680" y="5798520"/>
            <a:ext cx="609480" cy="645480"/>
          </a:xfrm>
          <a:prstGeom prst="rect">
            <a:avLst/>
          </a:prstGeom>
          <a:solidFill>
            <a:srgbClr val="ffffff"/>
          </a:solidFill>
          <a:ln w="25560">
            <a:solidFill>
              <a:srgbClr val="4f81bd"/>
            </a:solidFill>
            <a:round/>
          </a:ln>
        </p:spPr>
        <p:style>
          <a:lnRef idx="0"/>
          <a:fillRef idx="0"/>
          <a:effectRef idx="0"/>
          <a:fontRef idx="minor"/>
        </p:style>
      </p:sp>
      <p:sp>
        <p:nvSpPr>
          <p:cNvPr id="251" name="CustomShape 6"/>
          <p:cNvSpPr/>
          <p:nvPr/>
        </p:nvSpPr>
        <p:spPr>
          <a:xfrm>
            <a:off x="6988320" y="5798520"/>
            <a:ext cx="564840" cy="645480"/>
          </a:xfrm>
          <a:prstGeom prst="rect">
            <a:avLst/>
          </a:prstGeom>
          <a:solidFill>
            <a:srgbClr val="ffffff"/>
          </a:solidFill>
          <a:ln w="25560">
            <a:solidFill>
              <a:srgbClr val="4f81bd"/>
            </a:solidFill>
            <a:round/>
          </a:ln>
        </p:spPr>
        <p:style>
          <a:lnRef idx="0"/>
          <a:fillRef idx="0"/>
          <a:effectRef idx="0"/>
          <a:fontRef idx="minor"/>
        </p:style>
      </p:sp>
      <p:sp>
        <p:nvSpPr>
          <p:cNvPr id="252" name="CustomShape 7"/>
          <p:cNvSpPr/>
          <p:nvPr/>
        </p:nvSpPr>
        <p:spPr>
          <a:xfrm>
            <a:off x="7555680" y="5078520"/>
            <a:ext cx="1149480" cy="1365480"/>
          </a:xfrm>
          <a:prstGeom prst="rect">
            <a:avLst/>
          </a:prstGeom>
          <a:solidFill>
            <a:srgbClr val="ffffff"/>
          </a:solidFill>
          <a:ln w="25560">
            <a:solidFill>
              <a:srgbClr val="4f81bd"/>
            </a:solidFill>
            <a:round/>
          </a:ln>
        </p:spPr>
        <p:style>
          <a:lnRef idx="0"/>
          <a:fillRef idx="0"/>
          <a:effectRef idx="0"/>
          <a:fontRef idx="minor"/>
        </p:style>
      </p:sp>
      <p:sp>
        <p:nvSpPr>
          <p:cNvPr id="253" name="CustomShape 8"/>
          <p:cNvSpPr/>
          <p:nvPr/>
        </p:nvSpPr>
        <p:spPr>
          <a:xfrm>
            <a:off x="5664240" y="5253840"/>
            <a:ext cx="645480" cy="6361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Cell1</a:t>
            </a:r>
            <a:endParaRPr b="0" lang="en-US" sz="1800" spc="-1" strike="noStrike">
              <a:latin typeface="Arial"/>
            </a:endParaRPr>
          </a:p>
        </p:txBody>
      </p:sp>
      <p:sp>
        <p:nvSpPr>
          <p:cNvPr id="254" name="CustomShape 9"/>
          <p:cNvSpPr/>
          <p:nvPr/>
        </p:nvSpPr>
        <p:spPr>
          <a:xfrm>
            <a:off x="5683320" y="5942520"/>
            <a:ext cx="645480" cy="6361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Cell2</a:t>
            </a:r>
            <a:endParaRPr b="0" lang="en-US" sz="1800" spc="-1" strike="noStrike">
              <a:latin typeface="Arial"/>
            </a:endParaRPr>
          </a:p>
        </p:txBody>
      </p:sp>
      <p:sp>
        <p:nvSpPr>
          <p:cNvPr id="255" name="CustomShape 10"/>
          <p:cNvSpPr/>
          <p:nvPr/>
        </p:nvSpPr>
        <p:spPr>
          <a:xfrm>
            <a:off x="6691680" y="5285160"/>
            <a:ext cx="645480" cy="6361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Cell3</a:t>
            </a:r>
            <a:endParaRPr b="0" lang="en-US" sz="1800" spc="-1" strike="noStrike">
              <a:latin typeface="Arial"/>
            </a:endParaRPr>
          </a:p>
        </p:txBody>
      </p:sp>
      <p:sp>
        <p:nvSpPr>
          <p:cNvPr id="256" name="CustomShape 11"/>
          <p:cNvSpPr/>
          <p:nvPr/>
        </p:nvSpPr>
        <p:spPr>
          <a:xfrm>
            <a:off x="6403680" y="5933160"/>
            <a:ext cx="645480" cy="6361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Cell4</a:t>
            </a:r>
            <a:endParaRPr b="0" lang="en-US" sz="1800" spc="-1" strike="noStrike">
              <a:latin typeface="Arial"/>
            </a:endParaRPr>
          </a:p>
        </p:txBody>
      </p:sp>
      <p:sp>
        <p:nvSpPr>
          <p:cNvPr id="257" name="CustomShape 12"/>
          <p:cNvSpPr/>
          <p:nvPr/>
        </p:nvSpPr>
        <p:spPr>
          <a:xfrm>
            <a:off x="6979680" y="5933160"/>
            <a:ext cx="645480" cy="6361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Cell5</a:t>
            </a:r>
            <a:endParaRPr b="0" lang="en-US" sz="1800" spc="-1" strike="noStrike">
              <a:latin typeface="Arial"/>
            </a:endParaRPr>
          </a:p>
        </p:txBody>
      </p:sp>
      <p:sp>
        <p:nvSpPr>
          <p:cNvPr id="258" name="CustomShape 13"/>
          <p:cNvSpPr/>
          <p:nvPr/>
        </p:nvSpPr>
        <p:spPr>
          <a:xfrm>
            <a:off x="7807680" y="5608440"/>
            <a:ext cx="645480" cy="6361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Cell6</a:t>
            </a:r>
            <a:endParaRPr b="0" lang="en-US" sz="1800" spc="-1" strike="noStrike">
              <a:latin typeface="Arial"/>
            </a:endParaRPr>
          </a:p>
        </p:txBody>
      </p:sp>
      <p:sp>
        <p:nvSpPr>
          <p:cNvPr id="259" name="CustomShape 14"/>
          <p:cNvSpPr/>
          <p:nvPr/>
        </p:nvSpPr>
        <p:spPr>
          <a:xfrm>
            <a:off x="5120640" y="4790160"/>
            <a:ext cx="4033080" cy="30132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632523"/>
                </a:solidFill>
                <a:latin typeface="Calibri"/>
                <a:ea typeface="DejaVu Sans"/>
              </a:rPr>
              <a:t>A Space is split into multiple cells</a:t>
            </a:r>
            <a:endParaRPr b="0" lang="en-US" sz="1400" spc="-1" strike="noStrike">
              <a:latin typeface="Arial"/>
            </a:endParaRPr>
          </a:p>
        </p:txBody>
      </p:sp>
      <p:sp>
        <p:nvSpPr>
          <p:cNvPr id="260" name="CustomShape 15"/>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261" name="CustomShape 16"/>
          <p:cNvSpPr/>
          <p:nvPr/>
        </p:nvSpPr>
        <p:spPr>
          <a:xfrm>
            <a:off x="179640" y="132120"/>
            <a:ext cx="705420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Cells &amp; Spaces</a:t>
            </a:r>
            <a:endParaRPr b="0" lang="en-US" sz="4400" spc="-1" strike="noStrike">
              <a:latin typeface="Arial"/>
            </a:endParaRPr>
          </a:p>
        </p:txBody>
      </p:sp>
      <p:sp>
        <p:nvSpPr>
          <p:cNvPr id="262" name="CustomShape 17"/>
          <p:cNvSpPr/>
          <p:nvPr/>
        </p:nvSpPr>
        <p:spPr>
          <a:xfrm>
            <a:off x="183240" y="1052640"/>
            <a:ext cx="8746200" cy="544248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DejaVu Sans"/>
              </a:rPr>
              <a:t>Currently, Space is not supported for splitting into multiple cells and shared by Cellapps, so this page can be ignored.</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Spaces load balance with Cells</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Each space contains at least one Cell</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One area of each Cell processing space</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Cells boundary moves according to Cell’s load</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Cells does not affect the gaming experience of the client</a:t>
            </a:r>
            <a:endParaRPr b="0" lang="en-US" sz="3200" spc="-1" strike="noStrike">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264" name="CustomShape 2"/>
          <p:cNvSpPr/>
          <p:nvPr/>
        </p:nvSpPr>
        <p:spPr>
          <a:xfrm>
            <a:off x="179640" y="132120"/>
            <a:ext cx="705420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Cellapp main sources of load</a:t>
            </a:r>
            <a:endParaRPr b="0" lang="en-US" sz="4400" spc="-1" strike="noStrike">
              <a:latin typeface="Arial"/>
            </a:endParaRPr>
          </a:p>
        </p:txBody>
      </p:sp>
      <p:sp>
        <p:nvSpPr>
          <p:cNvPr id="265" name="CustomShape 3"/>
          <p:cNvSpPr/>
          <p:nvPr/>
        </p:nvSpPr>
        <p:spPr>
          <a:xfrm>
            <a:off x="183240" y="1052640"/>
            <a:ext cx="8746200" cy="544248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The total number of managed Entities</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The frequency of Entity communication</a:t>
            </a:r>
            <a:endParaRPr b="0" lang="en-US" sz="32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User invoked methods</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System automatically updating attributes</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Densely concentrated Entities</a:t>
            </a:r>
            <a:endParaRPr b="0" lang="en-US" sz="20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Entity script</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Entity data size</a:t>
            </a:r>
            <a:endParaRPr b="0" lang="en-US" sz="3200" spc="-1" strike="noStrike">
              <a:latin typeface="Arial"/>
            </a:endParaRPr>
          </a:p>
          <a:p>
            <a:pPr>
              <a:lnSpc>
                <a:spcPct val="100000"/>
              </a:lnSpc>
              <a:spcBef>
                <a:spcPts val="641"/>
              </a:spcBef>
            </a:pPr>
            <a:endParaRPr b="0" lang="en-US" sz="3200" spc="-1" strike="noStrike">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267" name="CustomShape 2"/>
          <p:cNvSpPr/>
          <p:nvPr/>
        </p:nvSpPr>
        <p:spPr>
          <a:xfrm>
            <a:off x="179640" y="132120"/>
            <a:ext cx="705420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and Cell</a:t>
            </a:r>
            <a:endParaRPr b="0" lang="en-US" sz="4400" spc="-1" strike="noStrike">
              <a:latin typeface="Arial"/>
            </a:endParaRPr>
          </a:p>
        </p:txBody>
      </p:sp>
      <p:sp>
        <p:nvSpPr>
          <p:cNvPr id="268" name="CustomShape 3"/>
          <p:cNvSpPr/>
          <p:nvPr/>
        </p:nvSpPr>
        <p:spPr>
          <a:xfrm>
            <a:off x="183240" y="1052640"/>
            <a:ext cx="8746200" cy="544248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At least one Entity per space</a:t>
            </a:r>
            <a:endParaRPr b="0" lang="en-US" sz="3200" spc="-1" strike="noStrike">
              <a:latin typeface="Arial"/>
            </a:endParaRPr>
          </a:p>
          <a:p>
            <a:pPr>
              <a:lnSpc>
                <a:spcPct val="100000"/>
              </a:lnSpc>
              <a:spcBef>
                <a:spcPts val="641"/>
              </a:spcBef>
            </a:pPr>
            <a:r>
              <a:rPr b="0" lang="en-US" sz="3200" spc="-1" strike="noStrike">
                <a:solidFill>
                  <a:srgbClr val="00007d"/>
                </a:solidFill>
                <a:latin typeface="Calibri"/>
                <a:ea typeface="宋体"/>
              </a:rPr>
              <a:t>        </a:t>
            </a:r>
            <a:r>
              <a:rPr b="0" lang="en-US" sz="2000" spc="-1" strike="noStrike">
                <a:solidFill>
                  <a:srgbClr val="00007d"/>
                </a:solidFill>
                <a:latin typeface="Calibri"/>
                <a:ea typeface="宋体"/>
              </a:rPr>
              <a:t>Usually the first entity is a Space entity, which acts as a handle to the space to control it</a:t>
            </a:r>
            <a:endParaRPr b="0" lang="en-US" sz="20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Each player Entity on Cellapp has a Witness object</a:t>
            </a:r>
            <a:endParaRPr b="0" lang="en-US" sz="3200" spc="-1" strike="noStrike">
              <a:latin typeface="Arial"/>
            </a:endParaRPr>
          </a:p>
          <a:p>
            <a:pPr>
              <a:lnSpc>
                <a:spcPct val="100000"/>
              </a:lnSpc>
              <a:spcBef>
                <a:spcPts val="641"/>
              </a:spcBef>
            </a:pPr>
            <a:r>
              <a:rPr b="0" lang="en-US" sz="3200" spc="-1" strike="noStrike">
                <a:solidFill>
                  <a:srgbClr val="00007d"/>
                </a:solidFill>
                <a:latin typeface="Calibri"/>
                <a:ea typeface="宋体"/>
              </a:rPr>
              <a:t>        </a:t>
            </a:r>
            <a:r>
              <a:rPr b="0" lang="en-US" sz="2000" spc="-1" strike="noStrike">
                <a:solidFill>
                  <a:srgbClr val="00007d"/>
                </a:solidFill>
                <a:latin typeface="Calibri"/>
                <a:ea typeface="宋体"/>
              </a:rPr>
              <a:t>Witness monitors surrounding Entity and synchronizes event messages to the client</a:t>
            </a:r>
            <a:endParaRPr b="0" lang="en-US" sz="20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Entity Area of Interest (AOI) range default is 500m</a:t>
            </a:r>
            <a:endParaRPr b="0" lang="en-US" sz="3200" spc="-1" strike="noStrike">
              <a:latin typeface="Arial"/>
            </a:endParaRPr>
          </a:p>
          <a:p>
            <a:pPr>
              <a:lnSpc>
                <a:spcPct val="100000"/>
              </a:lnSpc>
              <a:spcBef>
                <a:spcPts val="561"/>
              </a:spcBef>
            </a:pPr>
            <a:r>
              <a:rPr b="0" lang="en-US" sz="2800" spc="-1" strike="noStrike">
                <a:solidFill>
                  <a:srgbClr val="00007d"/>
                </a:solidFill>
                <a:latin typeface="Calibri"/>
                <a:ea typeface="宋体"/>
              </a:rPr>
              <a:t>         </a:t>
            </a:r>
            <a:r>
              <a:rPr b="0" lang="en-US" sz="2000" spc="-1" strike="noStrike">
                <a:solidFill>
                  <a:srgbClr val="00007d"/>
                </a:solidFill>
                <a:latin typeface="Calibri"/>
                <a:ea typeface="宋体"/>
              </a:rPr>
              <a:t>It is customizable and depends on many factors</a:t>
            </a:r>
            <a:endParaRPr b="0" lang="en-US" sz="2000" spc="-1" strike="noStrike">
              <a:latin typeface="Arial"/>
            </a:endParaRPr>
          </a:p>
          <a:p>
            <a:pPr>
              <a:lnSpc>
                <a:spcPct val="100000"/>
              </a:lnSpc>
              <a:spcBef>
                <a:spcPts val="641"/>
              </a:spcBef>
            </a:pPr>
            <a:endParaRPr b="0" lang="en-US" sz="2000" spc="-1" strike="noStrike">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270" name="CustomShape 2"/>
          <p:cNvSpPr/>
          <p:nvPr/>
        </p:nvSpPr>
        <p:spPr>
          <a:xfrm>
            <a:off x="179640" y="132120"/>
            <a:ext cx="705420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and Cell </a:t>
            </a:r>
            <a:r>
              <a:rPr b="0" lang="en-US" sz="2200" spc="-1" strike="noStrike">
                <a:solidFill>
                  <a:srgbClr val="4f81bd"/>
                </a:solidFill>
                <a:latin typeface="Calibri"/>
                <a:ea typeface="宋体"/>
              </a:rPr>
              <a:t>(Cross-Cell content on this page is not yet implemented)</a:t>
            </a:r>
            <a:endParaRPr b="0" lang="en-US" sz="2200" spc="-1" strike="noStrike">
              <a:latin typeface="Arial"/>
            </a:endParaRPr>
          </a:p>
        </p:txBody>
      </p:sp>
      <p:sp>
        <p:nvSpPr>
          <p:cNvPr id="271" name="CustomShape 3"/>
          <p:cNvSpPr/>
          <p:nvPr/>
        </p:nvSpPr>
        <p:spPr>
          <a:xfrm>
            <a:off x="183240" y="1052640"/>
            <a:ext cx="8746200" cy="544248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Entity crossing Cell border is seamless</a:t>
            </a:r>
            <a:endParaRPr b="0" lang="en-US" sz="3200" spc="-1" strike="noStrike">
              <a:latin typeface="Arial"/>
            </a:endParaRPr>
          </a:p>
          <a:p>
            <a:pPr>
              <a:lnSpc>
                <a:spcPct val="100000"/>
              </a:lnSpc>
              <a:spcBef>
                <a:spcPts val="641"/>
              </a:spcBef>
            </a:pPr>
            <a:r>
              <a:rPr b="0" lang="en-US" sz="3200" spc="-1" strike="noStrike">
                <a:solidFill>
                  <a:srgbClr val="00007d"/>
                </a:solidFill>
                <a:latin typeface="Calibri"/>
                <a:ea typeface="宋体"/>
              </a:rPr>
              <a:t>          </a:t>
            </a:r>
            <a:r>
              <a:rPr b="0" lang="en-US" sz="2000" spc="-1" strike="noStrike">
                <a:solidFill>
                  <a:srgbClr val="00007d"/>
                </a:solidFill>
                <a:latin typeface="Calibri"/>
                <a:ea typeface="宋体"/>
              </a:rPr>
              <a:t>Client does not feel crossing of the border occur</a:t>
            </a:r>
            <a:endParaRPr b="0" lang="en-US" sz="20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Each Cell maintains a list of Entities</a:t>
            </a:r>
            <a:endParaRPr b="0" lang="en-US" sz="32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Ghost entities</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Radius 500m, configurable</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Greater than or equal to AOI</a:t>
            </a:r>
            <a:endParaRPr b="0" lang="en-US" sz="2000" spc="-1" strike="noStrike">
              <a:latin typeface="Arial"/>
            </a:endParaRPr>
          </a:p>
        </p:txBody>
      </p:sp>
      <p:sp>
        <p:nvSpPr>
          <p:cNvPr id="272" name="CustomShape 4"/>
          <p:cNvSpPr/>
          <p:nvPr/>
        </p:nvSpPr>
        <p:spPr>
          <a:xfrm>
            <a:off x="5328720" y="3995640"/>
            <a:ext cx="1797840" cy="2229840"/>
          </a:xfrm>
          <a:prstGeom prst="flowChartProcess">
            <a:avLst/>
          </a:prstGeom>
          <a:solidFill>
            <a:srgbClr val="4f81bd"/>
          </a:solidFill>
          <a:ln w="25560">
            <a:solidFill>
              <a:srgbClr val="3a5f8b"/>
            </a:solidFill>
            <a:round/>
          </a:ln>
        </p:spPr>
        <p:style>
          <a:lnRef idx="0"/>
          <a:fillRef idx="0"/>
          <a:effectRef idx="0"/>
          <a:fontRef idx="minor"/>
        </p:style>
      </p:sp>
      <p:sp>
        <p:nvSpPr>
          <p:cNvPr id="273" name="CustomShape 5"/>
          <p:cNvSpPr/>
          <p:nvPr/>
        </p:nvSpPr>
        <p:spPr>
          <a:xfrm>
            <a:off x="6048720" y="3995640"/>
            <a:ext cx="1077480" cy="2229840"/>
          </a:xfrm>
          <a:prstGeom prst="flowChartProcess">
            <a:avLst/>
          </a:prstGeom>
          <a:solidFill>
            <a:srgbClr val="4f81bd"/>
          </a:solidFill>
          <a:ln w="25560">
            <a:solidFill>
              <a:srgbClr val="3a5f8b"/>
            </a:solidFill>
            <a:round/>
          </a:ln>
        </p:spPr>
        <p:style>
          <a:lnRef idx="0"/>
          <a:fillRef idx="0"/>
          <a:effectRef idx="0"/>
          <a:fontRef idx="minor"/>
        </p:style>
      </p:sp>
      <p:sp>
        <p:nvSpPr>
          <p:cNvPr id="274" name="CustomShape 6"/>
          <p:cNvSpPr/>
          <p:nvPr/>
        </p:nvSpPr>
        <p:spPr>
          <a:xfrm>
            <a:off x="7128720" y="3995640"/>
            <a:ext cx="1797840" cy="2229840"/>
          </a:xfrm>
          <a:prstGeom prst="flowChartProcess">
            <a:avLst/>
          </a:prstGeom>
          <a:solidFill>
            <a:srgbClr val="8064a2"/>
          </a:solidFill>
          <a:ln w="25560">
            <a:solidFill>
              <a:srgbClr val="5e4977"/>
            </a:solidFill>
            <a:round/>
          </a:ln>
        </p:spPr>
        <p:style>
          <a:lnRef idx="0"/>
          <a:fillRef idx="0"/>
          <a:effectRef idx="0"/>
          <a:fontRef idx="minor"/>
        </p:style>
      </p:sp>
      <p:sp>
        <p:nvSpPr>
          <p:cNvPr id="275" name="CustomShape 7"/>
          <p:cNvSpPr/>
          <p:nvPr/>
        </p:nvSpPr>
        <p:spPr>
          <a:xfrm>
            <a:off x="7128720" y="3995640"/>
            <a:ext cx="1077480" cy="2229840"/>
          </a:xfrm>
          <a:prstGeom prst="flowChartProcess">
            <a:avLst/>
          </a:prstGeom>
          <a:solidFill>
            <a:srgbClr val="8064a2"/>
          </a:solidFill>
          <a:ln w="25560">
            <a:solidFill>
              <a:srgbClr val="5e4977"/>
            </a:solidFill>
            <a:round/>
          </a:ln>
        </p:spPr>
        <p:style>
          <a:lnRef idx="0"/>
          <a:fillRef idx="0"/>
          <a:effectRef idx="0"/>
          <a:fontRef idx="minor"/>
        </p:style>
      </p:sp>
      <p:sp>
        <p:nvSpPr>
          <p:cNvPr id="276" name="CustomShape 8"/>
          <p:cNvSpPr/>
          <p:nvPr/>
        </p:nvSpPr>
        <p:spPr>
          <a:xfrm>
            <a:off x="6617880" y="5186880"/>
            <a:ext cx="111960" cy="11196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277" name="CustomShape 9"/>
          <p:cNvSpPr/>
          <p:nvPr/>
        </p:nvSpPr>
        <p:spPr>
          <a:xfrm>
            <a:off x="6948360" y="5402880"/>
            <a:ext cx="111960" cy="11196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278" name="CustomShape 10"/>
          <p:cNvSpPr/>
          <p:nvPr/>
        </p:nvSpPr>
        <p:spPr>
          <a:xfrm>
            <a:off x="5760720" y="3501000"/>
            <a:ext cx="645480" cy="6361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Cell1</a:t>
            </a:r>
            <a:endParaRPr b="0" lang="en-US" sz="1800" spc="-1" strike="noStrike">
              <a:latin typeface="Arial"/>
            </a:endParaRPr>
          </a:p>
        </p:txBody>
      </p:sp>
      <p:sp>
        <p:nvSpPr>
          <p:cNvPr id="279" name="CustomShape 11"/>
          <p:cNvSpPr/>
          <p:nvPr/>
        </p:nvSpPr>
        <p:spPr>
          <a:xfrm>
            <a:off x="7857720" y="3501000"/>
            <a:ext cx="645480" cy="6361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Cell2</a:t>
            </a:r>
            <a:endParaRPr b="0" lang="en-US" sz="1800" spc="-1" strike="noStrike">
              <a:latin typeface="Arial"/>
            </a:endParaRPr>
          </a:p>
        </p:txBody>
      </p:sp>
      <p:sp>
        <p:nvSpPr>
          <p:cNvPr id="280" name="CustomShape 12"/>
          <p:cNvSpPr/>
          <p:nvPr/>
        </p:nvSpPr>
        <p:spPr>
          <a:xfrm>
            <a:off x="6547680" y="5886720"/>
            <a:ext cx="1089720" cy="25560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500m radius</a:t>
            </a:r>
            <a:endParaRPr b="0" lang="en-US" sz="1100" spc="-1" strike="noStrike">
              <a:latin typeface="Arial"/>
            </a:endParaRPr>
          </a:p>
        </p:txBody>
      </p:sp>
      <p:sp>
        <p:nvSpPr>
          <p:cNvPr id="281" name="CustomShape 13"/>
          <p:cNvSpPr/>
          <p:nvPr/>
        </p:nvSpPr>
        <p:spPr>
          <a:xfrm>
            <a:off x="7693560" y="6587640"/>
            <a:ext cx="111960" cy="111960"/>
          </a:xfrm>
          <a:prstGeom prst="flowChartConnector">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282" name="CustomShape 14"/>
          <p:cNvSpPr/>
          <p:nvPr/>
        </p:nvSpPr>
        <p:spPr>
          <a:xfrm>
            <a:off x="7704720" y="6329520"/>
            <a:ext cx="111960" cy="11196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283" name="CustomShape 15"/>
          <p:cNvSpPr/>
          <p:nvPr/>
        </p:nvSpPr>
        <p:spPr>
          <a:xfrm>
            <a:off x="7819200" y="6254280"/>
            <a:ext cx="1185120" cy="25560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 </a:t>
            </a:r>
            <a:r>
              <a:rPr b="0" lang="en-US" sz="1100" spc="-1" strike="noStrike">
                <a:solidFill>
                  <a:srgbClr val="000000"/>
                </a:solidFill>
                <a:latin typeface="Calibri"/>
                <a:ea typeface="DejaVu Sans"/>
              </a:rPr>
              <a:t>Real Entity</a:t>
            </a:r>
            <a:endParaRPr b="0" lang="en-US" sz="1100" spc="-1" strike="noStrike">
              <a:latin typeface="Arial"/>
            </a:endParaRPr>
          </a:p>
        </p:txBody>
      </p:sp>
      <p:sp>
        <p:nvSpPr>
          <p:cNvPr id="284" name="CustomShape 16"/>
          <p:cNvSpPr/>
          <p:nvPr/>
        </p:nvSpPr>
        <p:spPr>
          <a:xfrm>
            <a:off x="7848720" y="6515640"/>
            <a:ext cx="1185120" cy="25560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Ghost Entity</a:t>
            </a:r>
            <a:endParaRPr b="0" lang="en-US" sz="1100" spc="-1" strike="noStrike">
              <a:latin typeface="Arial"/>
            </a:endParaRPr>
          </a:p>
        </p:txBody>
      </p:sp>
      <p:sp>
        <p:nvSpPr>
          <p:cNvPr id="285" name="CustomShape 17"/>
          <p:cNvSpPr/>
          <p:nvPr/>
        </p:nvSpPr>
        <p:spPr>
          <a:xfrm>
            <a:off x="6905880" y="4941000"/>
            <a:ext cx="111960" cy="111960"/>
          </a:xfrm>
          <a:prstGeom prst="flowChartConnector">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286" name="CustomShape 18"/>
          <p:cNvSpPr/>
          <p:nvPr/>
        </p:nvSpPr>
        <p:spPr>
          <a:xfrm>
            <a:off x="6548040" y="5007240"/>
            <a:ext cx="911880" cy="867600"/>
          </a:xfrm>
          <a:prstGeom prst="flowChartProcess">
            <a:avLst/>
          </a:prstGeom>
          <a:noFill/>
          <a:ln w="25560">
            <a:solidFill>
              <a:srgbClr val="3a5f8b"/>
            </a:solidFill>
            <a:round/>
          </a:ln>
        </p:spPr>
        <p:style>
          <a:lnRef idx="0"/>
          <a:fillRef idx="0"/>
          <a:effectRef idx="0"/>
          <a:fontRef idx="minor"/>
        </p:style>
      </p:sp>
      <p:sp>
        <p:nvSpPr>
          <p:cNvPr id="287" name="CustomShape 19"/>
          <p:cNvSpPr/>
          <p:nvPr/>
        </p:nvSpPr>
        <p:spPr>
          <a:xfrm flipH="1">
            <a:off x="7040160" y="5460120"/>
            <a:ext cx="14040" cy="37800"/>
          </a:xfrm>
          <a:custGeom>
            <a:avLst/>
            <a:gdLst/>
            <a:ahLst/>
            <a:rect l="l" t="t" r="r" b="b"/>
            <a:pathLst>
              <a:path w="21600" h="21600">
                <a:moveTo>
                  <a:pt x="0" y="0"/>
                </a:moveTo>
                <a:lnTo>
                  <a:pt x="21600" y="21600"/>
                </a:lnTo>
              </a:path>
            </a:pathLst>
          </a:custGeom>
          <a:noFill/>
          <a:ln w="9360">
            <a:solidFill>
              <a:srgbClr val="4a7ebb"/>
            </a:solidFill>
            <a:round/>
            <a:tailEnd len="med" type="triangle" w="med"/>
          </a:ln>
        </p:spPr>
        <p:style>
          <a:lnRef idx="0"/>
          <a:fillRef idx="0"/>
          <a:effectRef idx="0"/>
          <a:fontRef idx="minor"/>
        </p:style>
      </p:sp>
      <p:sp>
        <p:nvSpPr>
          <p:cNvPr id="288" name="CustomShape 20"/>
          <p:cNvSpPr/>
          <p:nvPr/>
        </p:nvSpPr>
        <p:spPr>
          <a:xfrm>
            <a:off x="7005240" y="5517360"/>
            <a:ext cx="360" cy="35748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289" name="CustomShape 21"/>
          <p:cNvSpPr/>
          <p:nvPr/>
        </p:nvSpPr>
        <p:spPr>
          <a:xfrm>
            <a:off x="6257880" y="4610880"/>
            <a:ext cx="111960" cy="11196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290" name="CustomShape 22"/>
          <p:cNvSpPr/>
          <p:nvPr/>
        </p:nvSpPr>
        <p:spPr>
          <a:xfrm>
            <a:off x="6072120" y="4005000"/>
            <a:ext cx="1089720" cy="58968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500m boundary region</a:t>
            </a:r>
            <a:endParaRPr b="0" lang="en-US" sz="1100" spc="-1" strike="noStrike">
              <a:latin typeface="Arial"/>
            </a:endParaRPr>
          </a:p>
        </p:txBody>
      </p:sp>
      <p:sp>
        <p:nvSpPr>
          <p:cNvPr id="291" name="CustomShape 23"/>
          <p:cNvSpPr/>
          <p:nvPr/>
        </p:nvSpPr>
        <p:spPr>
          <a:xfrm>
            <a:off x="7164360" y="4005000"/>
            <a:ext cx="1089720" cy="58968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500m boundary region</a:t>
            </a:r>
            <a:endParaRPr b="0" lang="en-US" sz="1100" spc="-1" strike="noStrike">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293" name="CustomShape 2"/>
          <p:cNvSpPr/>
          <p:nvPr/>
        </p:nvSpPr>
        <p:spPr>
          <a:xfrm>
            <a:off x="179640" y="132120"/>
            <a:ext cx="705420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Real and Ghost</a:t>
            </a:r>
            <a:endParaRPr b="0" lang="en-US" sz="4400" spc="-1" strike="noStrike">
              <a:latin typeface="Arial"/>
            </a:endParaRPr>
          </a:p>
        </p:txBody>
      </p:sp>
      <p:sp>
        <p:nvSpPr>
          <p:cNvPr id="294" name="CustomShape 3"/>
          <p:cNvSpPr/>
          <p:nvPr/>
        </p:nvSpPr>
        <p:spPr>
          <a:xfrm>
            <a:off x="183240" y="1052640"/>
            <a:ext cx="8746200" cy="544248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Real Entity is the authoritative Entity</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 Ghost Entity is a copy with partial data from the neighboring Cell’s corresponding Entity</a:t>
            </a:r>
            <a:endParaRPr b="0" lang="en-US" sz="3200" spc="-1" strike="noStrike">
              <a:latin typeface="Arial"/>
            </a:endParaRPr>
          </a:p>
        </p:txBody>
      </p:sp>
      <p:sp>
        <p:nvSpPr>
          <p:cNvPr id="295" name="CustomShape 4"/>
          <p:cNvSpPr/>
          <p:nvPr/>
        </p:nvSpPr>
        <p:spPr>
          <a:xfrm>
            <a:off x="4247640" y="3877560"/>
            <a:ext cx="1797840" cy="2229840"/>
          </a:xfrm>
          <a:prstGeom prst="flowChartProcess">
            <a:avLst/>
          </a:prstGeom>
          <a:solidFill>
            <a:srgbClr val="4f81bd"/>
          </a:solidFill>
          <a:ln w="25560">
            <a:solidFill>
              <a:srgbClr val="3a5f8b"/>
            </a:solidFill>
            <a:round/>
          </a:ln>
        </p:spPr>
        <p:style>
          <a:lnRef idx="0"/>
          <a:fillRef idx="0"/>
          <a:effectRef idx="0"/>
          <a:fontRef idx="minor"/>
        </p:style>
      </p:sp>
      <p:sp>
        <p:nvSpPr>
          <p:cNvPr id="296" name="CustomShape 5"/>
          <p:cNvSpPr/>
          <p:nvPr/>
        </p:nvSpPr>
        <p:spPr>
          <a:xfrm>
            <a:off x="4967640" y="3877560"/>
            <a:ext cx="1077480" cy="2229840"/>
          </a:xfrm>
          <a:prstGeom prst="flowChartProcess">
            <a:avLst/>
          </a:prstGeom>
          <a:solidFill>
            <a:srgbClr val="4f81bd"/>
          </a:solidFill>
          <a:ln w="25560">
            <a:solidFill>
              <a:srgbClr val="3a5f8b"/>
            </a:solidFill>
            <a:round/>
          </a:ln>
        </p:spPr>
        <p:style>
          <a:lnRef idx="0"/>
          <a:fillRef idx="0"/>
          <a:effectRef idx="0"/>
          <a:fontRef idx="minor"/>
        </p:style>
      </p:sp>
      <p:sp>
        <p:nvSpPr>
          <p:cNvPr id="297" name="CustomShape 6"/>
          <p:cNvSpPr/>
          <p:nvPr/>
        </p:nvSpPr>
        <p:spPr>
          <a:xfrm>
            <a:off x="6048000" y="3877560"/>
            <a:ext cx="1797840" cy="2229840"/>
          </a:xfrm>
          <a:prstGeom prst="flowChartProcess">
            <a:avLst/>
          </a:prstGeom>
          <a:solidFill>
            <a:srgbClr val="8064a2"/>
          </a:solidFill>
          <a:ln w="25560">
            <a:solidFill>
              <a:srgbClr val="5e4977"/>
            </a:solidFill>
            <a:round/>
          </a:ln>
        </p:spPr>
        <p:style>
          <a:lnRef idx="0"/>
          <a:fillRef idx="0"/>
          <a:effectRef idx="0"/>
          <a:fontRef idx="minor"/>
        </p:style>
      </p:sp>
      <p:sp>
        <p:nvSpPr>
          <p:cNvPr id="298" name="CustomShape 7"/>
          <p:cNvSpPr/>
          <p:nvPr/>
        </p:nvSpPr>
        <p:spPr>
          <a:xfrm>
            <a:off x="6048000" y="3877560"/>
            <a:ext cx="1077480" cy="2229840"/>
          </a:xfrm>
          <a:prstGeom prst="flowChartProcess">
            <a:avLst/>
          </a:prstGeom>
          <a:solidFill>
            <a:srgbClr val="8064a2"/>
          </a:solidFill>
          <a:ln w="25560">
            <a:solidFill>
              <a:srgbClr val="5e4977"/>
            </a:solidFill>
            <a:round/>
          </a:ln>
        </p:spPr>
        <p:style>
          <a:lnRef idx="0"/>
          <a:fillRef idx="0"/>
          <a:effectRef idx="0"/>
          <a:fontRef idx="minor"/>
        </p:style>
      </p:sp>
      <p:sp>
        <p:nvSpPr>
          <p:cNvPr id="299" name="CustomShape 8"/>
          <p:cNvSpPr/>
          <p:nvPr/>
        </p:nvSpPr>
        <p:spPr>
          <a:xfrm>
            <a:off x="5501520" y="4862520"/>
            <a:ext cx="111960" cy="11196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300" name="CustomShape 9"/>
          <p:cNvSpPr/>
          <p:nvPr/>
        </p:nvSpPr>
        <p:spPr>
          <a:xfrm>
            <a:off x="5328000" y="5261400"/>
            <a:ext cx="111960" cy="11196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301" name="CustomShape 10"/>
          <p:cNvSpPr/>
          <p:nvPr/>
        </p:nvSpPr>
        <p:spPr>
          <a:xfrm>
            <a:off x="5760000" y="5825160"/>
            <a:ext cx="111960" cy="11196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302" name="CustomShape 11"/>
          <p:cNvSpPr/>
          <p:nvPr/>
        </p:nvSpPr>
        <p:spPr>
          <a:xfrm>
            <a:off x="6408000" y="5290560"/>
            <a:ext cx="111960" cy="111960"/>
          </a:xfrm>
          <a:prstGeom prst="flowChartConnector">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303" name="CustomShape 12"/>
          <p:cNvSpPr/>
          <p:nvPr/>
        </p:nvSpPr>
        <p:spPr>
          <a:xfrm>
            <a:off x="6840000" y="5825160"/>
            <a:ext cx="111960" cy="111960"/>
          </a:xfrm>
          <a:prstGeom prst="flowChartConnector">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304" name="CustomShape 13"/>
          <p:cNvSpPr/>
          <p:nvPr/>
        </p:nvSpPr>
        <p:spPr>
          <a:xfrm>
            <a:off x="4679640" y="3383280"/>
            <a:ext cx="645480" cy="6361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Cell1</a:t>
            </a:r>
            <a:endParaRPr b="0" lang="en-US" sz="1800" spc="-1" strike="noStrike">
              <a:latin typeface="Arial"/>
            </a:endParaRPr>
          </a:p>
        </p:txBody>
      </p:sp>
      <p:sp>
        <p:nvSpPr>
          <p:cNvPr id="305" name="CustomShape 14"/>
          <p:cNvSpPr/>
          <p:nvPr/>
        </p:nvSpPr>
        <p:spPr>
          <a:xfrm>
            <a:off x="6776640" y="3383280"/>
            <a:ext cx="645480" cy="6361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Cell2</a:t>
            </a:r>
            <a:endParaRPr b="0" lang="en-US" sz="1800" spc="-1" strike="noStrike">
              <a:latin typeface="Arial"/>
            </a:endParaRPr>
          </a:p>
        </p:txBody>
      </p:sp>
      <p:sp>
        <p:nvSpPr>
          <p:cNvPr id="306" name="CustomShape 15"/>
          <p:cNvSpPr/>
          <p:nvPr/>
        </p:nvSpPr>
        <p:spPr>
          <a:xfrm>
            <a:off x="5014440" y="3877560"/>
            <a:ext cx="1089720" cy="58968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500m boundary region</a:t>
            </a:r>
            <a:endParaRPr b="0" lang="en-US" sz="1100" spc="-1" strike="noStrike">
              <a:latin typeface="Arial"/>
            </a:endParaRPr>
          </a:p>
        </p:txBody>
      </p:sp>
      <p:sp>
        <p:nvSpPr>
          <p:cNvPr id="307" name="CustomShape 16"/>
          <p:cNvSpPr/>
          <p:nvPr/>
        </p:nvSpPr>
        <p:spPr>
          <a:xfrm>
            <a:off x="6047640" y="3877560"/>
            <a:ext cx="1374480" cy="75780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500m boundary region</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solidFill>
                  <a:srgbClr val="000000"/>
                </a:solidFill>
                <a:latin typeface="Calibri"/>
                <a:ea typeface="DejaVu Sans"/>
              </a:rPr>
              <a:t>    </a:t>
            </a:r>
            <a:endParaRPr b="0" lang="en-US" sz="1100" spc="-1" strike="noStrike">
              <a:latin typeface="Arial"/>
            </a:endParaRPr>
          </a:p>
        </p:txBody>
      </p:sp>
      <p:sp>
        <p:nvSpPr>
          <p:cNvPr id="308" name="CustomShape 17"/>
          <p:cNvSpPr/>
          <p:nvPr/>
        </p:nvSpPr>
        <p:spPr>
          <a:xfrm>
            <a:off x="4607640" y="5347440"/>
            <a:ext cx="111960" cy="11196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309" name="CustomShape 18"/>
          <p:cNvSpPr/>
          <p:nvPr/>
        </p:nvSpPr>
        <p:spPr>
          <a:xfrm>
            <a:off x="7589880" y="4525920"/>
            <a:ext cx="111960" cy="11196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310" name="CustomShape 19"/>
          <p:cNvSpPr/>
          <p:nvPr/>
        </p:nvSpPr>
        <p:spPr>
          <a:xfrm>
            <a:off x="6589440" y="4859280"/>
            <a:ext cx="111960" cy="101160"/>
          </a:xfrm>
          <a:prstGeom prst="flowChartConnector">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311" name="CustomShape 20"/>
          <p:cNvSpPr/>
          <p:nvPr/>
        </p:nvSpPr>
        <p:spPr>
          <a:xfrm>
            <a:off x="6625080" y="6469920"/>
            <a:ext cx="111960" cy="111960"/>
          </a:xfrm>
          <a:prstGeom prst="flowChartConnector">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312" name="CustomShape 21"/>
          <p:cNvSpPr/>
          <p:nvPr/>
        </p:nvSpPr>
        <p:spPr>
          <a:xfrm>
            <a:off x="6624000" y="6211800"/>
            <a:ext cx="111960" cy="11196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313" name="CustomShape 22"/>
          <p:cNvSpPr/>
          <p:nvPr/>
        </p:nvSpPr>
        <p:spPr>
          <a:xfrm>
            <a:off x="6738120" y="6136200"/>
            <a:ext cx="1185120" cy="25560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 </a:t>
            </a:r>
            <a:r>
              <a:rPr b="0" lang="en-US" sz="1100" spc="-1" strike="noStrike">
                <a:solidFill>
                  <a:srgbClr val="000000"/>
                </a:solidFill>
                <a:latin typeface="Calibri"/>
                <a:ea typeface="DejaVu Sans"/>
              </a:rPr>
              <a:t>Real Entity</a:t>
            </a:r>
            <a:endParaRPr b="0" lang="en-US" sz="1100" spc="-1" strike="noStrike">
              <a:latin typeface="Arial"/>
            </a:endParaRPr>
          </a:p>
        </p:txBody>
      </p:sp>
      <p:sp>
        <p:nvSpPr>
          <p:cNvPr id="314" name="CustomShape 23"/>
          <p:cNvSpPr/>
          <p:nvPr/>
        </p:nvSpPr>
        <p:spPr>
          <a:xfrm>
            <a:off x="6768000" y="6397920"/>
            <a:ext cx="1185120" cy="25560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Ghost Entity</a:t>
            </a:r>
            <a:endParaRPr b="0" lang="en-US" sz="1100" spc="-1" strike="noStrike">
              <a:latin typeface="Arial"/>
            </a:endParaRPr>
          </a:p>
        </p:txBody>
      </p:sp>
      <p:sp>
        <p:nvSpPr>
          <p:cNvPr id="315" name="CustomShape 24"/>
          <p:cNvSpPr/>
          <p:nvPr/>
        </p:nvSpPr>
        <p:spPr>
          <a:xfrm>
            <a:off x="6192000" y="4601160"/>
            <a:ext cx="111960" cy="11196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316" name="CustomShape 25"/>
          <p:cNvSpPr/>
          <p:nvPr/>
        </p:nvSpPr>
        <p:spPr>
          <a:xfrm>
            <a:off x="5111640" y="4601160"/>
            <a:ext cx="111960" cy="111960"/>
          </a:xfrm>
          <a:prstGeom prst="flowChartConnector">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317" name="CustomShape 26"/>
          <p:cNvSpPr/>
          <p:nvPr/>
        </p:nvSpPr>
        <p:spPr>
          <a:xfrm flipH="1">
            <a:off x="5223960" y="4658040"/>
            <a:ext cx="963360" cy="360"/>
          </a:xfrm>
          <a:custGeom>
            <a:avLst/>
            <a:gdLst/>
            <a:ahLst/>
            <a:rect l="l" t="t" r="r" b="b"/>
            <a:pathLst>
              <a:path w="21600" h="21600">
                <a:moveTo>
                  <a:pt x="0" y="0"/>
                </a:moveTo>
                <a:lnTo>
                  <a:pt x="21600" y="21600"/>
                </a:lnTo>
              </a:path>
            </a:pathLst>
          </a:custGeom>
          <a:noFill/>
          <a:ln w="25560">
            <a:solidFill>
              <a:srgbClr val="9bbb59"/>
            </a:solidFill>
            <a:round/>
            <a:tailEnd len="med" type="triangle" w="med"/>
          </a:ln>
          <a:effectLst>
            <a:outerShdw dir="5400000" dist="20160">
              <a:srgbClr val="000000">
                <a:alpha val="38000"/>
              </a:srgbClr>
            </a:outerShdw>
          </a:effectLst>
        </p:spPr>
        <p:style>
          <a:lnRef idx="0"/>
          <a:fillRef idx="0"/>
          <a:effectRef idx="0"/>
          <a:fontRef idx="minor"/>
        </p:style>
      </p:sp>
      <p:sp>
        <p:nvSpPr>
          <p:cNvPr id="318" name="CustomShape 27"/>
          <p:cNvSpPr/>
          <p:nvPr/>
        </p:nvSpPr>
        <p:spPr>
          <a:xfrm>
            <a:off x="5615640" y="4911120"/>
            <a:ext cx="971280" cy="360"/>
          </a:xfrm>
          <a:custGeom>
            <a:avLst/>
            <a:gdLst/>
            <a:ahLst/>
            <a:rect l="l" t="t" r="r" b="b"/>
            <a:pathLst>
              <a:path w="21600" h="21600">
                <a:moveTo>
                  <a:pt x="0" y="0"/>
                </a:moveTo>
                <a:lnTo>
                  <a:pt x="21600" y="21600"/>
                </a:lnTo>
              </a:path>
            </a:pathLst>
          </a:custGeom>
          <a:noFill/>
          <a:ln w="25560">
            <a:solidFill>
              <a:srgbClr val="9bbb59"/>
            </a:solidFill>
            <a:round/>
            <a:tailEnd len="med" type="triangle" w="med"/>
          </a:ln>
          <a:effectLst>
            <a:outerShdw dir="5400000" dist="20160">
              <a:srgbClr val="000000">
                <a:alpha val="38000"/>
              </a:srgbClr>
            </a:outerShdw>
          </a:effectLst>
        </p:spPr>
        <p:style>
          <a:lnRef idx="0"/>
          <a:fillRef idx="0"/>
          <a:effectRef idx="0"/>
          <a:fontRef idx="minor"/>
        </p:style>
      </p:sp>
      <p:sp>
        <p:nvSpPr>
          <p:cNvPr id="319" name="CustomShape 28"/>
          <p:cNvSpPr/>
          <p:nvPr/>
        </p:nvSpPr>
        <p:spPr>
          <a:xfrm>
            <a:off x="5442120" y="5347440"/>
            <a:ext cx="963360" cy="360"/>
          </a:xfrm>
          <a:custGeom>
            <a:avLst/>
            <a:gdLst/>
            <a:ahLst/>
            <a:rect l="l" t="t" r="r" b="b"/>
            <a:pathLst>
              <a:path w="21600" h="21600">
                <a:moveTo>
                  <a:pt x="0" y="0"/>
                </a:moveTo>
                <a:lnTo>
                  <a:pt x="21600" y="21600"/>
                </a:lnTo>
              </a:path>
            </a:pathLst>
          </a:custGeom>
          <a:noFill/>
          <a:ln w="25560">
            <a:solidFill>
              <a:srgbClr val="9bbb59"/>
            </a:solidFill>
            <a:round/>
            <a:tailEnd len="med" type="triangle" w="med"/>
          </a:ln>
          <a:effectLst>
            <a:outerShdw dir="5400000" dist="20160">
              <a:srgbClr val="000000">
                <a:alpha val="38000"/>
              </a:srgbClr>
            </a:outerShdw>
          </a:effectLst>
        </p:spPr>
        <p:style>
          <a:lnRef idx="0"/>
          <a:fillRef idx="0"/>
          <a:effectRef idx="0"/>
          <a:fontRef idx="minor"/>
        </p:style>
      </p:sp>
      <p:sp>
        <p:nvSpPr>
          <p:cNvPr id="320" name="CustomShape 29"/>
          <p:cNvSpPr/>
          <p:nvPr/>
        </p:nvSpPr>
        <p:spPr>
          <a:xfrm>
            <a:off x="5874120" y="5882400"/>
            <a:ext cx="963360" cy="360"/>
          </a:xfrm>
          <a:custGeom>
            <a:avLst/>
            <a:gdLst/>
            <a:ahLst/>
            <a:rect l="l" t="t" r="r" b="b"/>
            <a:pathLst>
              <a:path w="21600" h="21600">
                <a:moveTo>
                  <a:pt x="0" y="0"/>
                </a:moveTo>
                <a:lnTo>
                  <a:pt x="21600" y="21600"/>
                </a:lnTo>
              </a:path>
            </a:pathLst>
          </a:custGeom>
          <a:noFill/>
          <a:ln w="25560">
            <a:solidFill>
              <a:srgbClr val="9bbb59"/>
            </a:solidFill>
            <a:round/>
            <a:tailEnd len="med" type="triangle" w="med"/>
          </a:ln>
          <a:effectLst>
            <a:outerShdw dir="5400000" dist="20160">
              <a:srgbClr val="000000">
                <a:alpha val="38000"/>
              </a:srgbClr>
            </a:outerShdw>
          </a:effectLst>
        </p:spPr>
        <p:style>
          <a:lnRef idx="0"/>
          <a:fillRef idx="0"/>
          <a:effectRef idx="0"/>
          <a:fontRef idx="minor"/>
        </p:style>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322" name="CustomShape 2"/>
          <p:cNvSpPr/>
          <p:nvPr/>
        </p:nvSpPr>
        <p:spPr>
          <a:xfrm>
            <a:off x="179640" y="132120"/>
            <a:ext cx="705420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Ghost Entity</a:t>
            </a:r>
            <a:endParaRPr b="0" lang="en-US" sz="4400" spc="-1" strike="noStrike">
              <a:latin typeface="Arial"/>
            </a:endParaRPr>
          </a:p>
        </p:txBody>
      </p:sp>
      <p:sp>
        <p:nvSpPr>
          <p:cNvPr id="323" name="CustomShape 3"/>
          <p:cNvSpPr/>
          <p:nvPr/>
        </p:nvSpPr>
        <p:spPr>
          <a:xfrm>
            <a:off x="183240" y="1052640"/>
            <a:ext cx="8746200" cy="5442480"/>
          </a:xfrm>
          <a:prstGeom prst="rect">
            <a:avLst/>
          </a:prstGeom>
          <a:noFill/>
          <a:ln>
            <a:noFill/>
          </a:ln>
        </p:spPr>
        <p:style>
          <a:lnRef idx="0"/>
          <a:fillRef idx="0"/>
          <a:effectRef idx="0"/>
          <a:fontRef idx="minor"/>
        </p:style>
        <p:txBody>
          <a:bodyPr lIns="54000" rIns="36000" tIns="10800" bIns="45000"/>
          <a:p>
            <a:pPr marL="181080" indent="-17856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Solves Entity interaction issues across Cell boundaries</a:t>
            </a:r>
            <a:endParaRPr b="0" lang="en-US" sz="3200" spc="-1" strike="noStrike">
              <a:latin typeface="Arial"/>
            </a:endParaRPr>
          </a:p>
          <a:p>
            <a:pPr lvl="1" marL="181080" indent="-178560">
              <a:lnSpc>
                <a:spcPct val="9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Method call</a:t>
            </a:r>
            <a:endParaRPr b="0" lang="en-US" sz="2800" spc="-1" strike="noStrike">
              <a:latin typeface="Arial"/>
            </a:endParaRPr>
          </a:p>
          <a:p>
            <a:pPr>
              <a:lnSpc>
                <a:spcPct val="90000"/>
              </a:lnSpc>
              <a:spcBef>
                <a:spcPts val="479"/>
              </a:spcBef>
            </a:pPr>
            <a:r>
              <a:rPr b="0" lang="en-US" sz="2400" spc="-1" strike="noStrike">
                <a:solidFill>
                  <a:srgbClr val="00007d"/>
                </a:solidFill>
                <a:latin typeface="Calibri"/>
                <a:ea typeface="宋体"/>
              </a:rPr>
              <a:t>           </a:t>
            </a:r>
            <a:r>
              <a:rPr b="0" lang="en-US" sz="2400" spc="-1" strike="noStrike">
                <a:solidFill>
                  <a:srgbClr val="00007d"/>
                </a:solidFill>
                <a:latin typeface="Calibri"/>
                <a:ea typeface="宋体"/>
              </a:rPr>
              <a:t>Forward it to Real Entity</a:t>
            </a:r>
            <a:endParaRPr b="0" lang="en-US" sz="2400" spc="-1" strike="noStrike">
              <a:latin typeface="Arial"/>
            </a:endParaRPr>
          </a:p>
          <a:p>
            <a:pPr marL="181080" indent="-17856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Attributes </a:t>
            </a:r>
            <a:endParaRPr b="0" lang="en-US" sz="3200" spc="-1" strike="noStrike">
              <a:latin typeface="Arial"/>
            </a:endParaRPr>
          </a:p>
          <a:p>
            <a:pPr>
              <a:lnSpc>
                <a:spcPct val="9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An attribute can be real only. For example, if it will never exist on ghost.</a:t>
            </a:r>
            <a:endParaRPr b="0" lang="en-US" sz="2000" spc="-1" strike="noStrike">
              <a:latin typeface="Arial"/>
            </a:endParaRPr>
          </a:p>
          <a:p>
            <a:pPr>
              <a:lnSpc>
                <a:spcPct val="9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If an attribute is visible to the client, the attribute must be ghostable. Example: current weapon, level, name</a:t>
            </a:r>
            <a:endParaRPr b="0" lang="en-US" sz="2000" spc="-1" strike="noStrike">
              <a:latin typeface="Arial"/>
            </a:endParaRPr>
          </a:p>
          <a:p>
            <a:pPr marL="181080" indent="-17856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Ghost’s attributes are read-only</a:t>
            </a:r>
            <a:endParaRPr b="0" lang="en-US" sz="3200" spc="-1" strike="noStrike">
              <a:latin typeface="Arial"/>
            </a:endParaRPr>
          </a:p>
          <a:p>
            <a:pPr>
              <a:lnSpc>
                <a:spcPct val="9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To change property values you can only update their corresponding Real Entity via a method call</a:t>
            </a:r>
            <a:endParaRPr b="0" lang="en-US" sz="2000" spc="-1" strike="noStrike">
              <a:latin typeface="Arial"/>
            </a:endParaRPr>
          </a:p>
          <a:p>
            <a:pPr>
              <a:lnSpc>
                <a:spcPct val="90000"/>
              </a:lnSpc>
              <a:spcBef>
                <a:spcPts val="400"/>
              </a:spcBef>
            </a:pPr>
            <a:endParaRPr b="0" lang="en-US" sz="2000" spc="-1" strike="noStrike">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42" name="CustomShape 2"/>
          <p:cNvSpPr/>
          <p:nvPr/>
        </p:nvSpPr>
        <p:spPr>
          <a:xfrm>
            <a:off x="179640" y="132120"/>
            <a:ext cx="3476160" cy="6480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4400" spc="-1" strike="noStrike">
                <a:solidFill>
                  <a:srgbClr val="4f81bd"/>
                </a:solidFill>
                <a:latin typeface="Calibri"/>
                <a:ea typeface="DejaVu Sans"/>
              </a:rPr>
              <a:t>Overview</a:t>
            </a:r>
            <a:endParaRPr b="0" lang="en-US" sz="4400" spc="-1" strike="noStrike">
              <a:latin typeface="Arial"/>
            </a:endParaRPr>
          </a:p>
        </p:txBody>
      </p:sp>
      <p:sp>
        <p:nvSpPr>
          <p:cNvPr id="43" name="CustomShape 3"/>
          <p:cNvSpPr/>
          <p:nvPr/>
        </p:nvSpPr>
        <p:spPr>
          <a:xfrm>
            <a:off x="304920" y="1268640"/>
            <a:ext cx="7556760" cy="5039280"/>
          </a:xfrm>
          <a:prstGeom prst="rect">
            <a:avLst/>
          </a:prstGeom>
          <a:noFill/>
          <a:ln>
            <a:noFill/>
          </a:ln>
        </p:spPr>
        <p:style>
          <a:lnRef idx="0"/>
          <a:fillRef idx="0"/>
          <a:effectRef idx="0"/>
          <a:fontRef idx="minor"/>
        </p:style>
        <p:txBody>
          <a:bodyPr lIns="54000" rIns="36000" tIns="10800" bIns="45000"/>
          <a:p>
            <a:pPr marL="181080" indent="-178560">
              <a:lnSpc>
                <a:spcPct val="90000"/>
              </a:lnSpc>
              <a:spcBef>
                <a:spcPts val="1440"/>
              </a:spcBef>
              <a:buClr>
                <a:srgbClr val="ff9933"/>
              </a:buClr>
              <a:buSzPct val="80000"/>
              <a:buFont typeface="Wingdings" charset="2"/>
              <a:buChar char=""/>
            </a:pPr>
            <a:r>
              <a:rPr b="0" lang="en-US" sz="3200" spc="-1" strike="noStrike">
                <a:solidFill>
                  <a:srgbClr val="1f497d"/>
                </a:solidFill>
                <a:latin typeface="Verdana"/>
                <a:ea typeface="宋体"/>
              </a:rPr>
              <a:t>KBEngine Server Overview</a:t>
            </a:r>
            <a:endParaRPr b="0" lang="en-US" sz="3200" spc="-1" strike="noStrike">
              <a:latin typeface="Arial"/>
            </a:endParaRPr>
          </a:p>
          <a:p>
            <a:pPr marL="181080" indent="-178560">
              <a:lnSpc>
                <a:spcPct val="90000"/>
              </a:lnSpc>
              <a:spcBef>
                <a:spcPts val="1440"/>
              </a:spcBef>
              <a:buClr>
                <a:srgbClr val="ff9933"/>
              </a:buClr>
              <a:buSzPct val="80000"/>
              <a:buFont typeface="Wingdings" charset="2"/>
              <a:buChar char=""/>
            </a:pPr>
            <a:r>
              <a:rPr b="0" lang="en-US" sz="3200" spc="-1" strike="noStrike">
                <a:solidFill>
                  <a:srgbClr val="1f497d"/>
                </a:solidFill>
                <a:latin typeface="Verdana"/>
                <a:ea typeface="宋体"/>
              </a:rPr>
              <a:t>Implementing an Entity</a:t>
            </a:r>
            <a:endParaRPr b="0" lang="en-US" sz="3200" spc="-1" strike="noStrike">
              <a:latin typeface="Arial"/>
            </a:endParaRPr>
          </a:p>
          <a:p>
            <a:pPr marL="181080" indent="-178560">
              <a:lnSpc>
                <a:spcPct val="90000"/>
              </a:lnSpc>
              <a:spcBef>
                <a:spcPts val="1440"/>
              </a:spcBef>
              <a:buClr>
                <a:srgbClr val="ff9933"/>
              </a:buClr>
              <a:buSzPct val="80000"/>
              <a:buFont typeface="Wingdings" charset="2"/>
              <a:buChar char=""/>
            </a:pPr>
            <a:r>
              <a:rPr b="0" lang="en-US" sz="3200" spc="-1" strike="noStrike">
                <a:solidFill>
                  <a:srgbClr val="1f497d"/>
                </a:solidFill>
                <a:latin typeface="Verdana"/>
                <a:ea typeface="宋体"/>
              </a:rPr>
              <a:t>Entity Communcation</a:t>
            </a:r>
            <a:endParaRPr b="0" lang="en-US" sz="3200" spc="-1" strike="noStrike">
              <a:latin typeface="Arial"/>
            </a:endParaRPr>
          </a:p>
          <a:p>
            <a:pPr marL="181080" indent="-178560">
              <a:lnSpc>
                <a:spcPct val="90000"/>
              </a:lnSpc>
              <a:spcBef>
                <a:spcPts val="1440"/>
              </a:spcBef>
              <a:buClr>
                <a:srgbClr val="ff9933"/>
              </a:buClr>
              <a:buSzPct val="80000"/>
              <a:buFont typeface="Wingdings" charset="2"/>
              <a:buChar char=""/>
            </a:pPr>
            <a:r>
              <a:rPr b="0" lang="en-US" sz="3200" spc="-1" strike="noStrike">
                <a:solidFill>
                  <a:srgbClr val="1f497d"/>
                </a:solidFill>
                <a:latin typeface="Verdana"/>
                <a:ea typeface="宋体"/>
              </a:rPr>
              <a:t>Entity Core Components</a:t>
            </a:r>
            <a:endParaRPr b="0" lang="en-US" sz="3200" spc="-1" strike="noStrike">
              <a:latin typeface="Arial"/>
            </a:endParaRPr>
          </a:p>
          <a:p>
            <a:pPr marL="181080" indent="-178560">
              <a:lnSpc>
                <a:spcPct val="90000"/>
              </a:lnSpc>
              <a:spcBef>
                <a:spcPts val="1440"/>
              </a:spcBef>
              <a:buClr>
                <a:srgbClr val="ff9933"/>
              </a:buClr>
              <a:buSzPct val="80000"/>
              <a:buFont typeface="Wingdings" charset="2"/>
              <a:buChar char=""/>
            </a:pPr>
            <a:r>
              <a:rPr b="0" lang="en-US" sz="3200" spc="-1" strike="noStrike">
                <a:solidFill>
                  <a:srgbClr val="1f497d"/>
                </a:solidFill>
                <a:latin typeface="Verdana"/>
                <a:ea typeface="宋体"/>
              </a:rPr>
              <a:t>Cell Feature Set</a:t>
            </a:r>
            <a:endParaRPr b="0" lang="en-US" sz="3200" spc="-1" strike="noStrike">
              <a:latin typeface="Arial"/>
            </a:endParaRPr>
          </a:p>
          <a:p>
            <a:pPr marL="181080" indent="-178560">
              <a:lnSpc>
                <a:spcPct val="90000"/>
              </a:lnSpc>
              <a:spcBef>
                <a:spcPts val="1440"/>
              </a:spcBef>
              <a:buClr>
                <a:srgbClr val="ff9933"/>
              </a:buClr>
              <a:buSzPct val="80000"/>
              <a:buFont typeface="Wingdings" charset="2"/>
              <a:buChar char=""/>
            </a:pPr>
            <a:r>
              <a:rPr b="0" lang="en-US" sz="3200" spc="-1" strike="noStrike">
                <a:solidFill>
                  <a:srgbClr val="1f497d"/>
                </a:solidFill>
                <a:latin typeface="Verdana"/>
                <a:ea typeface="宋体"/>
              </a:rPr>
              <a:t>Server Setup and Maintenance</a:t>
            </a:r>
            <a:endParaRPr b="0" lang="en-US" sz="3200" spc="-1" strike="noStrike">
              <a:latin typeface="Arial"/>
            </a:endParaRPr>
          </a:p>
          <a:p>
            <a:pPr marL="181080" indent="-178560">
              <a:lnSpc>
                <a:spcPct val="90000"/>
              </a:lnSpc>
              <a:spcBef>
                <a:spcPts val="1440"/>
              </a:spcBef>
              <a:buClr>
                <a:srgbClr val="ff9933"/>
              </a:buClr>
              <a:buSzPct val="80000"/>
              <a:buFont typeface="Wingdings" charset="2"/>
              <a:buChar char=""/>
            </a:pPr>
            <a:r>
              <a:rPr b="0" lang="en-US" sz="3200" spc="-1" strike="noStrike">
                <a:solidFill>
                  <a:srgbClr val="1f497d"/>
                </a:solidFill>
                <a:latin typeface="Verdana"/>
                <a:ea typeface="宋体"/>
              </a:rPr>
              <a:t>Server Debugging</a:t>
            </a:r>
            <a:endParaRPr b="0" lang="en-US" sz="3200" spc="-1" strike="noStrike">
              <a:latin typeface="Arial"/>
            </a:endParaRPr>
          </a:p>
          <a:p>
            <a:pPr marL="181080" indent="-178560">
              <a:lnSpc>
                <a:spcPct val="90000"/>
              </a:lnSpc>
              <a:spcBef>
                <a:spcPts val="1440"/>
              </a:spcBef>
              <a:buClr>
                <a:srgbClr val="ff9933"/>
              </a:buClr>
              <a:buSzPct val="80000"/>
              <a:buFont typeface="Wingdings" charset="2"/>
              <a:buChar char=""/>
            </a:pPr>
            <a:r>
              <a:rPr b="0" lang="en-US" sz="3200" spc="-1" strike="noStrike">
                <a:solidFill>
                  <a:srgbClr val="1f497d"/>
                </a:solidFill>
                <a:latin typeface="Verdana"/>
                <a:ea typeface="宋体"/>
              </a:rPr>
              <a:t>Server profiling and Stress Tests</a:t>
            </a:r>
            <a:endParaRPr b="0" lang="en-US" sz="32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325" name="CustomShape 2"/>
          <p:cNvSpPr/>
          <p:nvPr/>
        </p:nvSpPr>
        <p:spPr>
          <a:xfrm>
            <a:off x="179640" y="132120"/>
            <a:ext cx="705420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data update</a:t>
            </a:r>
            <a:endParaRPr b="0" lang="en-US" sz="4400" spc="-1" strike="noStrike">
              <a:latin typeface="Arial"/>
            </a:endParaRPr>
          </a:p>
        </p:txBody>
      </p:sp>
      <p:sp>
        <p:nvSpPr>
          <p:cNvPr id="326" name="CustomShape 3"/>
          <p:cNvSpPr/>
          <p:nvPr/>
        </p:nvSpPr>
        <p:spPr>
          <a:xfrm>
            <a:off x="182880" y="956160"/>
            <a:ext cx="8937720" cy="544248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000" spc="-1" strike="noStrike">
                <a:solidFill>
                  <a:srgbClr val="00007d"/>
                </a:solidFill>
                <a:latin typeface="Calibri"/>
                <a:ea typeface="宋体"/>
              </a:rPr>
              <a:t>Clients implement LOD to speed up rendering</a:t>
            </a:r>
            <a:endParaRPr b="0" lang="en-US" sz="30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000" spc="-1" strike="noStrike">
                <a:solidFill>
                  <a:srgbClr val="00007d"/>
                </a:solidFill>
                <a:latin typeface="Calibri"/>
                <a:ea typeface="宋体"/>
              </a:rPr>
              <a:t>Cellapp implements LOD to reduce:</a:t>
            </a:r>
            <a:endParaRPr b="0" lang="en-US" sz="3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Bandwidth consumption</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CPU consumption per Entity</a:t>
            </a:r>
            <a:endParaRPr b="0" lang="en-US" sz="20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000" spc="-1" strike="noStrike">
                <a:solidFill>
                  <a:srgbClr val="00007d"/>
                </a:solidFill>
                <a:latin typeface="Calibri"/>
                <a:ea typeface="宋体"/>
              </a:rPr>
              <a:t>The role of LOD on Cellapp is similar to that on the client side</a:t>
            </a:r>
            <a:endParaRPr b="0" lang="en-US" sz="3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The level of detail is relative to the player’s entity distance</a:t>
            </a:r>
            <a:endParaRPr b="0" lang="en-US" sz="20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000" spc="-1" strike="noStrike">
                <a:solidFill>
                  <a:srgbClr val="00007d"/>
                </a:solidFill>
                <a:latin typeface="Calibri"/>
                <a:ea typeface="宋体"/>
              </a:rPr>
              <a:t>Client side Entity methods can implement LOD</a:t>
            </a:r>
            <a:endParaRPr b="0" lang="en-US" sz="30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000" spc="-1" strike="noStrike">
                <a:solidFill>
                  <a:srgbClr val="00007d"/>
                </a:solidFill>
                <a:latin typeface="Calibri"/>
                <a:ea typeface="宋体"/>
              </a:rPr>
              <a:t>Entity attribute LOD avoids unnecessary communication to the client</a:t>
            </a:r>
            <a:endParaRPr b="0" lang="en-US" sz="3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Current Health Points (invisible for very long distances)</a:t>
            </a:r>
            <a:endParaRPr b="0" lang="en-US" sz="2000" spc="-1" strike="noStrike">
              <a:latin typeface="Arial"/>
            </a:endParaRPr>
          </a:p>
          <a:p>
            <a:pPr>
              <a:lnSpc>
                <a:spcPct val="100000"/>
              </a:lnSpc>
              <a:spcBef>
                <a:spcPts val="641"/>
              </a:spcBef>
            </a:pPr>
            <a:endParaRPr b="0" lang="en-US" sz="2000" spc="-1" strike="noStrike">
              <a:latin typeface="Arial"/>
            </a:endParaRPr>
          </a:p>
          <a:p>
            <a:pPr>
              <a:lnSpc>
                <a:spcPct val="100000"/>
              </a:lnSpc>
              <a:spcBef>
                <a:spcPts val="641"/>
              </a:spcBef>
            </a:pPr>
            <a:endParaRPr b="0" lang="en-US" sz="2000" spc="-1" strike="noStrike">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328" name="CustomShape 2"/>
          <p:cNvSpPr/>
          <p:nvPr/>
        </p:nvSpPr>
        <p:spPr>
          <a:xfrm>
            <a:off x="179640" y="132120"/>
            <a:ext cx="705420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CellappMgr</a:t>
            </a:r>
            <a:endParaRPr b="0" lang="en-US" sz="4400" spc="-1" strike="noStrike">
              <a:latin typeface="Arial"/>
            </a:endParaRPr>
          </a:p>
        </p:txBody>
      </p:sp>
      <p:sp>
        <p:nvSpPr>
          <p:cNvPr id="329" name="CustomShape 3"/>
          <p:cNvSpPr/>
          <p:nvPr/>
        </p:nvSpPr>
        <p:spPr>
          <a:xfrm>
            <a:off x="204120" y="1052640"/>
            <a:ext cx="8746200" cy="5442480"/>
          </a:xfrm>
          <a:prstGeom prst="rect">
            <a:avLst/>
          </a:prstGeom>
          <a:noFill/>
          <a:ln>
            <a:noFill/>
          </a:ln>
        </p:spPr>
        <p:style>
          <a:lnRef idx="0"/>
          <a:fillRef idx="0"/>
          <a:effectRef idx="0"/>
          <a:fontRef idx="minor"/>
        </p:style>
        <p:txBody>
          <a:bodyPr lIns="54000" rIns="36000" tIns="10800" bIns="45000"/>
          <a:p>
            <a:pPr marL="181080" indent="-17856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CellappMgr knows:</a:t>
            </a:r>
            <a:endParaRPr b="0" lang="en-US" sz="3200" spc="-1" strike="noStrike">
              <a:latin typeface="Arial"/>
            </a:endParaRPr>
          </a:p>
          <a:p>
            <a:pPr>
              <a:lnSpc>
                <a:spcPct val="9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All Cellapps (and their loads)</a:t>
            </a:r>
            <a:endParaRPr b="0" lang="en-US" sz="2000" spc="-1" strike="noStrike">
              <a:latin typeface="Arial"/>
            </a:endParaRPr>
          </a:p>
          <a:p>
            <a:pPr>
              <a:lnSpc>
                <a:spcPct val="9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All Cell borders</a:t>
            </a:r>
            <a:endParaRPr b="0" lang="en-US" sz="2000" spc="-1" strike="noStrike">
              <a:latin typeface="Arial"/>
            </a:endParaRPr>
          </a:p>
          <a:p>
            <a:pPr>
              <a:lnSpc>
                <a:spcPct val="9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All Spaces</a:t>
            </a:r>
            <a:endParaRPr b="0" lang="en-US" sz="2000" spc="-1" strike="noStrike">
              <a:latin typeface="Arial"/>
            </a:endParaRPr>
          </a:p>
          <a:p>
            <a:pPr marL="181080" indent="-17856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Manages Cellapp load Balancing</a:t>
            </a:r>
            <a:endParaRPr b="0" lang="en-US" sz="3200" spc="-1" strike="noStrike">
              <a:latin typeface="Arial"/>
            </a:endParaRPr>
          </a:p>
          <a:p>
            <a:pPr marL="181080" indent="-178560">
              <a:lnSpc>
                <a:spcPct val="90000"/>
              </a:lnSpc>
              <a:spcBef>
                <a:spcPts val="641"/>
              </a:spcBef>
              <a:buClr>
                <a:srgbClr val="ff9933"/>
              </a:buClr>
              <a:buSzPct val="80000"/>
              <a:buFont typeface="Wingdings" charset="2"/>
              <a:buChar char=""/>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Tells Cellapps where their Cell borders should be</a:t>
            </a:r>
            <a:endParaRPr b="0" lang="en-US" sz="2000" spc="-1" strike="noStrike">
              <a:latin typeface="Arial"/>
            </a:endParaRPr>
          </a:p>
          <a:p>
            <a:pPr marL="181080" indent="-17856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Adds new Entities to the correct Cell</a:t>
            </a:r>
            <a:endParaRPr b="0" lang="en-US" sz="3200" spc="-1" strike="noStrike">
              <a:latin typeface="Arial"/>
            </a:endParaRPr>
          </a:p>
          <a:p>
            <a:pPr marL="181080" indent="-17856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One server group has one CellappMgr instance</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331" name="CustomShape 2"/>
          <p:cNvSpPr/>
          <p:nvPr/>
        </p:nvSpPr>
        <p:spPr>
          <a:xfrm>
            <a:off x="179640" y="132120"/>
            <a:ext cx="705420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Database Manager (DBMgr)</a:t>
            </a:r>
            <a:endParaRPr b="0" lang="en-US" sz="4400" spc="-1" strike="noStrike">
              <a:latin typeface="Arial"/>
            </a:endParaRPr>
          </a:p>
        </p:txBody>
      </p:sp>
      <p:sp>
        <p:nvSpPr>
          <p:cNvPr id="332" name="CustomShape 3"/>
          <p:cNvSpPr/>
          <p:nvPr/>
        </p:nvSpPr>
        <p:spPr>
          <a:xfrm>
            <a:off x="168120" y="1052640"/>
            <a:ext cx="8746200" cy="544248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Database storage for managing Entity data</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Responsible for the communication of Entity information between the database and the rest of the server</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Supported database types:</a:t>
            </a:r>
            <a:endParaRPr b="0" lang="en-US" sz="32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MySQL</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MongoDB</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Redis</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 </a:t>
            </a:r>
            <a:r>
              <a:rPr b="0" lang="en-US" sz="2000" spc="-1" strike="noStrike">
                <a:solidFill>
                  <a:srgbClr val="00007d"/>
                </a:solidFill>
                <a:latin typeface="Calibri"/>
                <a:ea typeface="宋体"/>
              </a:rPr>
              <a:t>you can customize it yourself</a:t>
            </a:r>
            <a:endParaRPr b="0" lang="en-US" sz="20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Best to run on an independent machine</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334" name="CustomShape 2"/>
          <p:cNvSpPr/>
          <p:nvPr/>
        </p:nvSpPr>
        <p:spPr>
          <a:xfrm>
            <a:off x="179640" y="132120"/>
            <a:ext cx="705420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backup</a:t>
            </a:r>
            <a:endParaRPr b="0" lang="en-US" sz="4400" spc="-1" strike="noStrike">
              <a:latin typeface="Arial"/>
            </a:endParaRPr>
          </a:p>
        </p:txBody>
      </p:sp>
      <p:sp>
        <p:nvSpPr>
          <p:cNvPr id="335" name="CustomShape 3"/>
          <p:cNvSpPr/>
          <p:nvPr/>
        </p:nvSpPr>
        <p:spPr>
          <a:xfrm>
            <a:off x="204120" y="1052640"/>
            <a:ext cx="8746200" cy="544248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Archiving</a:t>
            </a:r>
            <a:endParaRPr b="0" lang="en-US" sz="32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Round-robin scheduling between Baseapps</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Baseapp retransmits data from the Cell section of the Entity to DBMgr storage</a:t>
            </a:r>
            <a:endParaRPr b="0" lang="en-US" sz="2000" spc="-1" strike="noStrike">
              <a:latin typeface="Arial"/>
            </a:endParaRPr>
          </a:p>
          <a:p>
            <a:pPr>
              <a:lnSpc>
                <a:spcPct val="100000"/>
              </a:lnSpc>
              <a:spcBef>
                <a:spcPts val="641"/>
              </a:spcBef>
            </a:pPr>
            <a:endParaRPr b="0" lang="en-US" sz="2000" spc="-1" strike="noStrike">
              <a:latin typeface="Arial"/>
            </a:endParaRPr>
          </a:p>
          <a:p>
            <a:pPr>
              <a:lnSpc>
                <a:spcPct val="100000"/>
              </a:lnSpc>
              <a:spcBef>
                <a:spcPts val="641"/>
              </a:spcBef>
            </a:pPr>
            <a:endParaRPr b="0" lang="en-US" sz="2000" spc="-1" strike="noStrike">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337"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KBEngine ‘machine’ Daemon</a:t>
            </a:r>
            <a:endParaRPr b="0" lang="en-US" sz="4400" spc="-1" strike="noStrike">
              <a:latin typeface="Arial"/>
            </a:endParaRPr>
          </a:p>
        </p:txBody>
      </p:sp>
      <p:sp>
        <p:nvSpPr>
          <p:cNvPr id="338" name="CustomShape 3"/>
          <p:cNvSpPr/>
          <p:nvPr/>
        </p:nvSpPr>
        <p:spPr>
          <a:xfrm>
            <a:off x="204120" y="1052640"/>
            <a:ext cx="8746200" cy="544248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Daemon for monitoring server processes</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There is a machine daemon on each server computer</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Start/Stop Server processes</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Notifies the server group of the survival status of each process</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Monitoring the use of the machine</a:t>
            </a:r>
            <a:endParaRPr b="0" lang="en-US" sz="32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CPU / Memory / Bandwidth</a:t>
            </a:r>
            <a:endParaRPr b="0" lang="en-US" sz="2000" spc="-1" strike="noStrike">
              <a:latin typeface="Arial"/>
            </a:endParaRPr>
          </a:p>
          <a:p>
            <a:pPr>
              <a:lnSpc>
                <a:spcPct val="100000"/>
              </a:lnSpc>
              <a:spcBef>
                <a:spcPts val="641"/>
              </a:spcBef>
            </a:pPr>
            <a:endParaRPr b="0" lang="en-US" sz="2000" spc="-1" strike="noStrike">
              <a:latin typeface="Arial"/>
            </a:endParaRPr>
          </a:p>
          <a:p>
            <a:pPr>
              <a:lnSpc>
                <a:spcPct val="100000"/>
              </a:lnSpc>
              <a:spcBef>
                <a:spcPts val="641"/>
              </a:spcBef>
            </a:pPr>
            <a:endParaRPr b="0" lang="en-US" sz="2000" spc="-1" strike="noStrike">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340"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KBEngine Server-side operations</a:t>
            </a:r>
            <a:endParaRPr b="0" lang="en-US" sz="4400" spc="-1" strike="noStrike">
              <a:latin typeface="Arial"/>
            </a:endParaRPr>
          </a:p>
        </p:txBody>
      </p:sp>
      <p:sp>
        <p:nvSpPr>
          <p:cNvPr id="341" name="CustomShape 3"/>
          <p:cNvSpPr/>
          <p:nvPr/>
        </p:nvSpPr>
        <p:spPr>
          <a:xfrm>
            <a:off x="204120" y="1052640"/>
            <a:ext cx="8746200" cy="544248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1 Baseapp for 2 or more Cellapps</a:t>
            </a:r>
            <a:endParaRPr b="0" lang="en-US" sz="3200" spc="-1" strike="noStrike">
              <a:latin typeface="Arial"/>
            </a:endParaRPr>
          </a:p>
          <a:p>
            <a:pPr>
              <a:lnSpc>
                <a:spcPct val="100000"/>
              </a:lnSpc>
              <a:spcBef>
                <a:spcPts val="641"/>
              </a:spcBef>
            </a:pPr>
            <a:r>
              <a:rPr b="0" lang="en-US" sz="3200" spc="-1" strike="noStrike">
                <a:solidFill>
                  <a:srgbClr val="00007d"/>
                </a:solidFill>
                <a:latin typeface="Calibri"/>
                <a:ea typeface="宋体"/>
              </a:rPr>
              <a:t>         </a:t>
            </a:r>
            <a:r>
              <a:rPr b="0" lang="en-US" sz="2000" spc="-1" strike="noStrike">
                <a:solidFill>
                  <a:srgbClr val="00007d"/>
                </a:solidFill>
                <a:latin typeface="Calibri"/>
                <a:ea typeface="宋体"/>
              </a:rPr>
              <a:t>Different games, different situations</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Profile early, profile often</a:t>
            </a:r>
            <a:endParaRPr b="0" lang="en-US" sz="20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If the situation allows, these should be placed on an independent machine:</a:t>
            </a:r>
            <a:endParaRPr b="0" lang="en-US" sz="32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DBMgr</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Some tools processes</a:t>
            </a:r>
            <a:endParaRPr b="0" lang="en-US" sz="2000" spc="-1" strike="noStrike">
              <a:latin typeface="Arial"/>
            </a:endParaRPr>
          </a:p>
          <a:p>
            <a:pPr>
              <a:lnSpc>
                <a:spcPct val="100000"/>
              </a:lnSpc>
              <a:spcBef>
                <a:spcPts val="641"/>
              </a:spcBef>
            </a:pPr>
            <a:endParaRPr b="0" lang="en-US" sz="2000" spc="-1" strike="noStrike">
              <a:latin typeface="Arial"/>
            </a:endParaRPr>
          </a:p>
          <a:p>
            <a:pPr>
              <a:lnSpc>
                <a:spcPct val="100000"/>
              </a:lnSpc>
              <a:spcBef>
                <a:spcPts val="641"/>
              </a:spcBef>
            </a:pPr>
            <a:endParaRPr b="0" lang="en-US" sz="2000" spc="-1" strike="noStrike">
              <a:latin typeface="Arial"/>
            </a:endParaRPr>
          </a:p>
          <a:p>
            <a:pPr>
              <a:lnSpc>
                <a:spcPct val="100000"/>
              </a:lnSpc>
              <a:spcBef>
                <a:spcPts val="641"/>
              </a:spcBef>
            </a:pPr>
            <a:endParaRPr b="0" lang="en-US" sz="2000" spc="-1" strike="noStrike">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343"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Login process</a:t>
            </a:r>
            <a:endParaRPr b="0" lang="en-US" sz="4400" spc="-1" strike="noStrike">
              <a:latin typeface="Arial"/>
            </a:endParaRPr>
          </a:p>
        </p:txBody>
      </p:sp>
      <p:sp>
        <p:nvSpPr>
          <p:cNvPr id="344" name="CustomShape 3"/>
          <p:cNvSpPr/>
          <p:nvPr/>
        </p:nvSpPr>
        <p:spPr>
          <a:xfrm>
            <a:off x="197640" y="1124640"/>
            <a:ext cx="8746200" cy="5037840"/>
          </a:xfrm>
          <a:prstGeom prst="rect">
            <a:avLst/>
          </a:prstGeom>
          <a:noFill/>
          <a:ln>
            <a:noFill/>
          </a:ln>
        </p:spPr>
        <p:style>
          <a:lnRef idx="0"/>
          <a:fillRef idx="0"/>
          <a:effectRef idx="0"/>
          <a:fontRef idx="minor"/>
        </p:style>
        <p:txBody>
          <a:bodyPr lIns="54000" rIns="36000" tIns="10800" bIns="45000"/>
          <a:p>
            <a:pPr marL="181080" indent="-17856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Client sends a login request</a:t>
            </a:r>
            <a:endParaRPr b="0" lang="en-US" sz="2400" spc="-1" strike="noStrike">
              <a:latin typeface="Arial"/>
            </a:endParaRPr>
          </a:p>
          <a:p>
            <a:pPr>
              <a:lnSpc>
                <a:spcPct val="80000"/>
              </a:lnSpc>
              <a:spcBef>
                <a:spcPts val="479"/>
              </a:spcBef>
            </a:pPr>
            <a:r>
              <a:rPr b="0" lang="en-US" sz="2400" spc="-1" strike="noStrike">
                <a:solidFill>
                  <a:srgbClr val="00007d"/>
                </a:solidFill>
                <a:latin typeface="Calibri"/>
                <a:ea typeface="宋体"/>
              </a:rPr>
              <a:t>        </a:t>
            </a:r>
            <a:r>
              <a:rPr b="0" lang="en-US" sz="2000" spc="-1" strike="noStrike">
                <a:solidFill>
                  <a:srgbClr val="00007d"/>
                </a:solidFill>
                <a:latin typeface="Calibri"/>
                <a:ea typeface="宋体"/>
              </a:rPr>
              <a:t>Specifies IP/port</a:t>
            </a:r>
            <a:endParaRPr b="0" lang="en-US" sz="2000" spc="-1" strike="noStrike">
              <a:latin typeface="Arial"/>
            </a:endParaRPr>
          </a:p>
          <a:p>
            <a:pPr marL="181080" indent="-17856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Loginapp receives a login request</a:t>
            </a:r>
            <a:endParaRPr b="0" lang="en-US" sz="2400" spc="-1" strike="noStrike">
              <a:latin typeface="Arial"/>
            </a:endParaRPr>
          </a:p>
          <a:p>
            <a:pPr>
              <a:lnSpc>
                <a:spcPct val="80000"/>
              </a:lnSpc>
              <a:spcBef>
                <a:spcPts val="479"/>
              </a:spcBef>
            </a:pPr>
            <a:r>
              <a:rPr b="0" lang="en-US" sz="2400" spc="-1" strike="noStrike">
                <a:solidFill>
                  <a:srgbClr val="00007d"/>
                </a:solidFill>
                <a:latin typeface="Calibri"/>
                <a:ea typeface="宋体"/>
              </a:rPr>
              <a:t>        </a:t>
            </a:r>
            <a:r>
              <a:rPr b="0" lang="en-US" sz="2000" spc="-1" strike="noStrike">
                <a:solidFill>
                  <a:srgbClr val="00007d"/>
                </a:solidFill>
                <a:latin typeface="Calibri"/>
                <a:ea typeface="宋体"/>
              </a:rPr>
              <a:t>Decrypts request message (some clients also choose not to encrypt communication, then the server does not decrypt)</a:t>
            </a:r>
            <a:endParaRPr b="0" lang="en-US" sz="2000" spc="-1" strike="noStrike">
              <a:latin typeface="Arial"/>
            </a:endParaRPr>
          </a:p>
          <a:p>
            <a:pPr marL="181080" indent="-17856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Loginapp forwards login message to DBMgr</a:t>
            </a:r>
            <a:endParaRPr b="0" lang="en-US" sz="2400" spc="-1" strike="noStrike">
              <a:latin typeface="Arial"/>
            </a:endParaRPr>
          </a:p>
          <a:p>
            <a:pPr marL="181080" indent="-17856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DBMgr authenticates username/password</a:t>
            </a:r>
            <a:endParaRPr b="0" lang="en-US" sz="2400" spc="-1" strike="noStrike">
              <a:latin typeface="Arial"/>
            </a:endParaRPr>
          </a:p>
          <a:p>
            <a:pPr>
              <a:lnSpc>
                <a:spcPct val="80000"/>
              </a:lnSpc>
              <a:spcBef>
                <a:spcPts val="479"/>
              </a:spcBef>
            </a:pPr>
            <a:r>
              <a:rPr b="0" lang="en-US" sz="2400" spc="-1" strike="noStrike">
                <a:solidFill>
                  <a:srgbClr val="00007d"/>
                </a:solidFill>
                <a:latin typeface="Calibri"/>
                <a:ea typeface="宋体"/>
              </a:rPr>
              <a:t>        </a:t>
            </a:r>
            <a:r>
              <a:rPr b="0" lang="en-US" sz="2000" spc="-1" strike="noStrike">
                <a:solidFill>
                  <a:srgbClr val="00007d"/>
                </a:solidFill>
                <a:latin typeface="Calibri"/>
                <a:ea typeface="宋体"/>
              </a:rPr>
              <a:t>Queries the database</a:t>
            </a:r>
            <a:endParaRPr b="0" lang="en-US" sz="2000" spc="-1" strike="noStrike">
              <a:latin typeface="Arial"/>
            </a:endParaRPr>
          </a:p>
          <a:p>
            <a:pPr marL="181080" indent="-17856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Forward requests to BaseappMgr</a:t>
            </a:r>
            <a:endParaRPr b="0" lang="en-US" sz="2400" spc="-1" strike="noStrike">
              <a:latin typeface="Arial"/>
            </a:endParaRPr>
          </a:p>
          <a:p>
            <a:pPr marL="181080" indent="-17856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BaseappMgr sends a message to create a new Player Entity to the least heavily loaded Baseapp</a:t>
            </a:r>
            <a:endParaRPr b="0" lang="en-US" sz="2400" spc="-1" strike="noStrike">
              <a:latin typeface="Arial"/>
            </a:endParaRPr>
          </a:p>
          <a:p>
            <a:pPr marL="181080" indent="-17856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Baseapp creates a new Proxy</a:t>
            </a:r>
            <a:endParaRPr b="0" lang="en-US" sz="2400" spc="-1" strike="noStrike">
              <a:latin typeface="Arial"/>
            </a:endParaRPr>
          </a:p>
          <a:p>
            <a:pPr>
              <a:lnSpc>
                <a:spcPct val="80000"/>
              </a:lnSpc>
              <a:spcBef>
                <a:spcPts val="479"/>
              </a:spcBef>
            </a:pPr>
            <a:r>
              <a:rPr b="0" lang="en-US" sz="2400" spc="-1" strike="noStrike">
                <a:solidFill>
                  <a:srgbClr val="00007d"/>
                </a:solidFill>
                <a:latin typeface="Calibri"/>
                <a:ea typeface="宋体"/>
              </a:rPr>
              <a:t>        </a:t>
            </a:r>
            <a:r>
              <a:rPr b="0" lang="en-US" sz="2000" spc="-1" strike="noStrike">
                <a:solidFill>
                  <a:srgbClr val="00007d"/>
                </a:solidFill>
                <a:latin typeface="Calibri"/>
                <a:ea typeface="宋体"/>
              </a:rPr>
              <a:t>May create a new Cell Entity</a:t>
            </a:r>
            <a:endParaRPr b="0" lang="en-US" sz="2000" spc="-1" strike="noStrike">
              <a:latin typeface="Arial"/>
            </a:endParaRPr>
          </a:p>
          <a:p>
            <a:pPr marL="181080" indent="-17856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Proxy TCP port is returned to the client</a:t>
            </a:r>
            <a:endParaRPr b="0" lang="en-US" sz="2400" spc="-1" strike="noStrike">
              <a:latin typeface="Arial"/>
            </a:endParaRPr>
          </a:p>
          <a:p>
            <a:pPr marL="181080" indent="-17856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      </a:t>
            </a:r>
            <a:r>
              <a:rPr b="0" lang="en-US" sz="2000" spc="-1" strike="noStrike">
                <a:solidFill>
                  <a:srgbClr val="00007d"/>
                </a:solidFill>
                <a:latin typeface="Calibri"/>
                <a:ea typeface="宋体"/>
              </a:rPr>
              <a:t>Routes to BaseappMgr, DBMgr, Loginapp</a:t>
            </a:r>
            <a:endParaRPr b="0" lang="en-US" sz="2000" spc="-1" strike="noStrike">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1403640" y="2846520"/>
            <a:ext cx="6838200" cy="1060920"/>
          </a:xfrm>
          <a:prstGeom prst="irregularSeal2">
            <a:avLst/>
          </a:prstGeom>
          <a:solidFill>
            <a:srgbClr val="f7964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346" name="CustomShape 2"/>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347" name="CustomShape 3"/>
          <p:cNvSpPr/>
          <p:nvPr/>
        </p:nvSpPr>
        <p:spPr>
          <a:xfrm>
            <a:off x="179640" y="132120"/>
            <a:ext cx="705420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4f81bd"/>
                </a:solidFill>
                <a:latin typeface="Calibri"/>
                <a:ea typeface="DejaVu Sans"/>
              </a:rPr>
              <a:t>Chapter two</a:t>
            </a:r>
            <a:endParaRPr b="0" lang="en-US" sz="4400" spc="-1" strike="noStrike">
              <a:latin typeface="Arial"/>
            </a:endParaRPr>
          </a:p>
        </p:txBody>
      </p:sp>
      <p:sp>
        <p:nvSpPr>
          <p:cNvPr id="348" name="CustomShape 4"/>
          <p:cNvSpPr/>
          <p:nvPr/>
        </p:nvSpPr>
        <p:spPr>
          <a:xfrm>
            <a:off x="1254600" y="3142080"/>
            <a:ext cx="6334200" cy="5148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1f497d"/>
                </a:solidFill>
                <a:latin typeface="Verdana"/>
                <a:ea typeface="宋体"/>
              </a:rPr>
              <a:t>        </a:t>
            </a:r>
            <a:r>
              <a:rPr b="1" lang="en-US" sz="2800" spc="-1" strike="noStrike">
                <a:solidFill>
                  <a:srgbClr val="1f497d"/>
                </a:solidFill>
                <a:latin typeface="Verdana"/>
                <a:ea typeface="宋体"/>
              </a:rPr>
              <a:t>Implementing an Entity</a:t>
            </a:r>
            <a:endParaRPr b="0" lang="en-US" sz="2800" spc="-1" strike="noStrike">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350"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000" spc="-1" strike="noStrike">
                <a:solidFill>
                  <a:srgbClr val="4f81bd"/>
                </a:solidFill>
                <a:latin typeface="Calibri"/>
                <a:ea typeface="DejaVu Sans"/>
              </a:rPr>
              <a:t>Game Project Asset Library</a:t>
            </a:r>
            <a:endParaRPr b="0" lang="en-US" sz="4000" spc="-1" strike="noStrike">
              <a:latin typeface="Arial"/>
            </a:endParaRPr>
          </a:p>
        </p:txBody>
      </p:sp>
      <p:sp>
        <p:nvSpPr>
          <p:cNvPr id="351" name="CustomShape 3"/>
          <p:cNvSpPr/>
          <p:nvPr/>
        </p:nvSpPr>
        <p:spPr>
          <a:xfrm>
            <a:off x="204120" y="1052640"/>
            <a:ext cx="8746200" cy="544248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KBEngine Default Asset Library</a:t>
            </a:r>
            <a:endParaRPr b="0" lang="en-US" sz="3200" spc="-1" strike="noStrike">
              <a:latin typeface="Arial"/>
            </a:endParaRPr>
          </a:p>
          <a:p>
            <a:pPr>
              <a:lnSpc>
                <a:spcPct val="100000"/>
              </a:lnSpc>
              <a:spcBef>
                <a:spcPts val="641"/>
              </a:spcBef>
            </a:pPr>
            <a:r>
              <a:rPr b="0" lang="en-US" sz="3200" spc="-1" strike="noStrike">
                <a:solidFill>
                  <a:srgbClr val="00007d"/>
                </a:solidFill>
                <a:latin typeface="Calibri"/>
                <a:ea typeface="宋体"/>
              </a:rPr>
              <a:t>     </a:t>
            </a:r>
            <a:r>
              <a:rPr b="0" lang="en-US" sz="2000" spc="-1" strike="noStrike">
                <a:solidFill>
                  <a:srgbClr val="00007d"/>
                </a:solidFill>
                <a:latin typeface="Calibri"/>
                <a:ea typeface="宋体"/>
              </a:rPr>
              <a:t>If the user does not set an environment variable, the engine will try to read the engine root assets as the default asset library by default</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The concept of an asset library is similar to Assets in Unity3d, but some of the folder name structures are fixed</a:t>
            </a:r>
            <a:endParaRPr b="0" lang="en-US" sz="20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Different projects are different asset banks</a:t>
            </a:r>
            <a:endParaRPr b="0" lang="en-US" sz="32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To read the corresponding project asset library when the engine starts, must be set in the environment variables</a:t>
            </a:r>
            <a:endParaRPr b="0" lang="en-US" sz="2000" spc="-1" strike="noStrike">
              <a:latin typeface="Arial"/>
            </a:endParaRPr>
          </a:p>
          <a:p>
            <a:pPr>
              <a:lnSpc>
                <a:spcPct val="100000"/>
              </a:lnSpc>
              <a:spcBef>
                <a:spcPts val="641"/>
              </a:spcBef>
            </a:pPr>
            <a:endParaRPr b="0" lang="en-US" sz="2000" spc="-1" strike="noStrike">
              <a:latin typeface="Arial"/>
            </a:endParaRPr>
          </a:p>
          <a:p>
            <a:pPr>
              <a:lnSpc>
                <a:spcPct val="100000"/>
              </a:lnSpc>
              <a:spcBef>
                <a:spcPts val="641"/>
              </a:spcBef>
            </a:pPr>
            <a:endParaRPr b="0" lang="en-US" sz="2000" spc="-1" strike="noStrike">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133920" y="6597360"/>
            <a:ext cx="2216880" cy="258120"/>
          </a:xfrm>
          <a:prstGeom prst="rect">
            <a:avLst/>
          </a:prstGeom>
          <a:solidFill>
            <a:srgbClr val="f8f8f8"/>
          </a:solidFill>
          <a:ln>
            <a:noFill/>
          </a:ln>
        </p:spPr>
        <p:style>
          <a:lnRef idx="0"/>
          <a:fillRef idx="0"/>
          <a:effectRef idx="0"/>
          <a:fontRef idx="minor"/>
        </p:style>
      </p:sp>
      <p:sp>
        <p:nvSpPr>
          <p:cNvPr id="353" name="CustomShape 2"/>
          <p:cNvSpPr/>
          <p:nvPr/>
        </p:nvSpPr>
        <p:spPr>
          <a:xfrm>
            <a:off x="133920" y="6261120"/>
            <a:ext cx="2216880" cy="337320"/>
          </a:xfrm>
          <a:prstGeom prst="rect">
            <a:avLst/>
          </a:prstGeom>
          <a:solidFill>
            <a:srgbClr val="e6f1fe"/>
          </a:solidFill>
          <a:ln>
            <a:noFill/>
          </a:ln>
        </p:spPr>
        <p:style>
          <a:lnRef idx="0"/>
          <a:fillRef idx="0"/>
          <a:effectRef idx="0"/>
          <a:fontRef idx="minor"/>
        </p:style>
      </p:sp>
      <p:sp>
        <p:nvSpPr>
          <p:cNvPr id="354" name="CustomShape 3"/>
          <p:cNvSpPr/>
          <p:nvPr/>
        </p:nvSpPr>
        <p:spPr>
          <a:xfrm>
            <a:off x="1299240" y="6357960"/>
            <a:ext cx="1207080" cy="1497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a:t>
            </a:r>
            <a:r>
              <a:rPr b="0" lang="en-US" sz="1000" spc="-1" strike="noStrike">
                <a:solidFill>
                  <a:srgbClr val="2b2b85"/>
                </a:solidFill>
                <a:latin typeface="Courier New"/>
                <a:ea typeface="DejaVu Sans"/>
              </a:rPr>
              <a:t>.py</a:t>
            </a:r>
            <a:endParaRPr b="0" lang="en-US" sz="1000" spc="-1" strike="noStrike">
              <a:latin typeface="Arial"/>
            </a:endParaRPr>
          </a:p>
        </p:txBody>
      </p:sp>
      <p:sp>
        <p:nvSpPr>
          <p:cNvPr id="355" name="Line 4"/>
          <p:cNvSpPr/>
          <p:nvPr/>
        </p:nvSpPr>
        <p:spPr>
          <a:xfrm>
            <a:off x="905040" y="6432480"/>
            <a:ext cx="2588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356" name="CustomShape 5"/>
          <p:cNvSpPr/>
          <p:nvPr/>
        </p:nvSpPr>
        <p:spPr>
          <a:xfrm>
            <a:off x="2510280" y="6299280"/>
            <a:ext cx="1785240" cy="211320"/>
          </a:xfrm>
          <a:prstGeom prst="rect">
            <a:avLst/>
          </a:prstGeom>
          <a:noFill/>
          <a:ln>
            <a:noFill/>
          </a:ln>
        </p:spPr>
        <p:style>
          <a:lnRef idx="0"/>
          <a:fillRef idx="0"/>
          <a:effectRef idx="0"/>
          <a:fontRef idx="minor"/>
        </p:style>
        <p:txBody>
          <a:bodyPr lIns="0" rIns="0" tIns="0" bIns="0"/>
          <a:p>
            <a:pPr>
              <a:lnSpc>
                <a:spcPct val="100000"/>
              </a:lnSpc>
            </a:pPr>
            <a:r>
              <a:rPr b="0" lang="en-US" sz="1400" spc="-1" strike="noStrike">
                <a:solidFill>
                  <a:srgbClr val="002060"/>
                </a:solidFill>
                <a:latin typeface="Calibri"/>
                <a:ea typeface="宋体"/>
              </a:rPr>
              <a:t>Custom type script</a:t>
            </a:r>
            <a:endParaRPr b="0" lang="en-US" sz="1400" spc="-1" strike="noStrike">
              <a:latin typeface="Arial"/>
            </a:endParaRPr>
          </a:p>
        </p:txBody>
      </p:sp>
      <p:sp>
        <p:nvSpPr>
          <p:cNvPr id="357" name="Line 6"/>
          <p:cNvSpPr/>
          <p:nvPr/>
        </p:nvSpPr>
        <p:spPr>
          <a:xfrm>
            <a:off x="2254680" y="6432480"/>
            <a:ext cx="252360" cy="1440"/>
          </a:xfrm>
          <a:prstGeom prst="line">
            <a:avLst/>
          </a:prstGeom>
          <a:ln w="19080">
            <a:solidFill>
              <a:srgbClr val="2b2b85"/>
            </a:solidFill>
            <a:miter/>
            <a:tailEnd len="med" type="triangle" w="med"/>
          </a:ln>
        </p:spPr>
        <p:style>
          <a:lnRef idx="0"/>
          <a:fillRef idx="0"/>
          <a:effectRef idx="0"/>
          <a:fontRef idx="minor"/>
        </p:style>
      </p:sp>
      <p:sp>
        <p:nvSpPr>
          <p:cNvPr id="358" name="CustomShape 7"/>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359" name="CustomShape 8"/>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000" spc="-1" strike="noStrike">
                <a:solidFill>
                  <a:srgbClr val="4f81bd"/>
                </a:solidFill>
                <a:latin typeface="Calibri"/>
                <a:ea typeface="DejaVu Sans"/>
              </a:rPr>
              <a:t>Asset library folder structure</a:t>
            </a:r>
            <a:endParaRPr b="0" lang="en-US" sz="4000" spc="-1" strike="noStrike">
              <a:latin typeface="Arial"/>
            </a:endParaRPr>
          </a:p>
        </p:txBody>
      </p:sp>
      <p:sp>
        <p:nvSpPr>
          <p:cNvPr id="360" name="CustomShape 9"/>
          <p:cNvSpPr/>
          <p:nvPr/>
        </p:nvSpPr>
        <p:spPr>
          <a:xfrm>
            <a:off x="142920" y="5278680"/>
            <a:ext cx="2216880" cy="338760"/>
          </a:xfrm>
          <a:prstGeom prst="rect">
            <a:avLst/>
          </a:prstGeom>
          <a:solidFill>
            <a:srgbClr val="f8f8f8"/>
          </a:solidFill>
          <a:ln>
            <a:noFill/>
          </a:ln>
        </p:spPr>
        <p:style>
          <a:lnRef idx="0"/>
          <a:fillRef idx="0"/>
          <a:effectRef idx="0"/>
          <a:fontRef idx="minor"/>
        </p:style>
      </p:sp>
      <p:sp>
        <p:nvSpPr>
          <p:cNvPr id="361" name="CustomShape 10"/>
          <p:cNvSpPr/>
          <p:nvPr/>
        </p:nvSpPr>
        <p:spPr>
          <a:xfrm>
            <a:off x="142920" y="5619960"/>
            <a:ext cx="2216880" cy="335520"/>
          </a:xfrm>
          <a:prstGeom prst="rect">
            <a:avLst/>
          </a:prstGeom>
          <a:solidFill>
            <a:srgbClr val="e6f1fe"/>
          </a:solidFill>
          <a:ln>
            <a:noFill/>
          </a:ln>
        </p:spPr>
        <p:style>
          <a:lnRef idx="0"/>
          <a:fillRef idx="0"/>
          <a:effectRef idx="0"/>
          <a:fontRef idx="minor"/>
        </p:style>
      </p:sp>
      <p:sp>
        <p:nvSpPr>
          <p:cNvPr id="362" name="CustomShape 11"/>
          <p:cNvSpPr/>
          <p:nvPr/>
        </p:nvSpPr>
        <p:spPr>
          <a:xfrm>
            <a:off x="142920" y="1914840"/>
            <a:ext cx="2216880" cy="338760"/>
          </a:xfrm>
          <a:prstGeom prst="rect">
            <a:avLst/>
          </a:prstGeom>
          <a:solidFill>
            <a:srgbClr val="f8f8f8"/>
          </a:solidFill>
          <a:ln>
            <a:noFill/>
          </a:ln>
        </p:spPr>
        <p:style>
          <a:lnRef idx="0"/>
          <a:fillRef idx="0"/>
          <a:effectRef idx="0"/>
          <a:fontRef idx="minor"/>
        </p:style>
      </p:sp>
      <p:sp>
        <p:nvSpPr>
          <p:cNvPr id="363" name="CustomShape 12"/>
          <p:cNvSpPr/>
          <p:nvPr/>
        </p:nvSpPr>
        <p:spPr>
          <a:xfrm>
            <a:off x="142920" y="1576800"/>
            <a:ext cx="2216880" cy="337320"/>
          </a:xfrm>
          <a:prstGeom prst="rect">
            <a:avLst/>
          </a:prstGeom>
          <a:solidFill>
            <a:srgbClr val="e6f1fe"/>
          </a:solidFill>
          <a:ln>
            <a:noFill/>
          </a:ln>
        </p:spPr>
        <p:style>
          <a:lnRef idx="0"/>
          <a:fillRef idx="0"/>
          <a:effectRef idx="0"/>
          <a:fontRef idx="minor"/>
        </p:style>
      </p:sp>
      <p:sp>
        <p:nvSpPr>
          <p:cNvPr id="364" name="CustomShape 13"/>
          <p:cNvSpPr/>
          <p:nvPr/>
        </p:nvSpPr>
        <p:spPr>
          <a:xfrm>
            <a:off x="142920" y="2595960"/>
            <a:ext cx="2216880" cy="337320"/>
          </a:xfrm>
          <a:prstGeom prst="rect">
            <a:avLst/>
          </a:prstGeom>
          <a:solidFill>
            <a:srgbClr val="f8f8f8"/>
          </a:solidFill>
          <a:ln>
            <a:noFill/>
          </a:ln>
        </p:spPr>
        <p:style>
          <a:lnRef idx="0"/>
          <a:fillRef idx="0"/>
          <a:effectRef idx="0"/>
          <a:fontRef idx="minor"/>
        </p:style>
      </p:sp>
      <p:sp>
        <p:nvSpPr>
          <p:cNvPr id="365" name="CustomShape 14"/>
          <p:cNvSpPr/>
          <p:nvPr/>
        </p:nvSpPr>
        <p:spPr>
          <a:xfrm>
            <a:off x="142920" y="2256120"/>
            <a:ext cx="2216880" cy="337320"/>
          </a:xfrm>
          <a:prstGeom prst="rect">
            <a:avLst/>
          </a:prstGeom>
          <a:solidFill>
            <a:srgbClr val="e6f1fe"/>
          </a:solidFill>
          <a:ln>
            <a:noFill/>
          </a:ln>
        </p:spPr>
        <p:style>
          <a:lnRef idx="0"/>
          <a:fillRef idx="0"/>
          <a:effectRef idx="0"/>
          <a:fontRef idx="minor"/>
        </p:style>
      </p:sp>
      <p:sp>
        <p:nvSpPr>
          <p:cNvPr id="366" name="CustomShape 15"/>
          <p:cNvSpPr/>
          <p:nvPr/>
        </p:nvSpPr>
        <p:spPr>
          <a:xfrm>
            <a:off x="142920" y="3275280"/>
            <a:ext cx="2216880" cy="337320"/>
          </a:xfrm>
          <a:prstGeom prst="rect">
            <a:avLst/>
          </a:prstGeom>
          <a:solidFill>
            <a:srgbClr val="f8f8f8"/>
          </a:solidFill>
          <a:ln>
            <a:noFill/>
          </a:ln>
        </p:spPr>
        <p:style>
          <a:lnRef idx="0"/>
          <a:fillRef idx="0"/>
          <a:effectRef idx="0"/>
          <a:fontRef idx="minor"/>
        </p:style>
      </p:sp>
      <p:sp>
        <p:nvSpPr>
          <p:cNvPr id="367" name="CustomShape 16"/>
          <p:cNvSpPr/>
          <p:nvPr/>
        </p:nvSpPr>
        <p:spPr>
          <a:xfrm>
            <a:off x="142920" y="2935440"/>
            <a:ext cx="2216880" cy="337320"/>
          </a:xfrm>
          <a:prstGeom prst="rect">
            <a:avLst/>
          </a:prstGeom>
          <a:solidFill>
            <a:srgbClr val="e6f1fe"/>
          </a:solidFill>
          <a:ln>
            <a:noFill/>
          </a:ln>
        </p:spPr>
        <p:style>
          <a:lnRef idx="0"/>
          <a:fillRef idx="0"/>
          <a:effectRef idx="0"/>
          <a:fontRef idx="minor"/>
        </p:style>
      </p:sp>
      <p:sp>
        <p:nvSpPr>
          <p:cNvPr id="368" name="CustomShape 17"/>
          <p:cNvSpPr/>
          <p:nvPr/>
        </p:nvSpPr>
        <p:spPr>
          <a:xfrm>
            <a:off x="142920" y="4635720"/>
            <a:ext cx="2216880" cy="337320"/>
          </a:xfrm>
          <a:prstGeom prst="rect">
            <a:avLst/>
          </a:prstGeom>
          <a:solidFill>
            <a:srgbClr val="f8f8f8"/>
          </a:solidFill>
          <a:ln>
            <a:noFill/>
          </a:ln>
        </p:spPr>
        <p:style>
          <a:lnRef idx="0"/>
          <a:fillRef idx="0"/>
          <a:effectRef idx="0"/>
          <a:fontRef idx="minor"/>
        </p:style>
      </p:sp>
      <p:sp>
        <p:nvSpPr>
          <p:cNvPr id="369" name="CustomShape 18"/>
          <p:cNvSpPr/>
          <p:nvPr/>
        </p:nvSpPr>
        <p:spPr>
          <a:xfrm>
            <a:off x="142920" y="3615120"/>
            <a:ext cx="2216880" cy="337320"/>
          </a:xfrm>
          <a:prstGeom prst="rect">
            <a:avLst/>
          </a:prstGeom>
          <a:solidFill>
            <a:srgbClr val="e6f1fe"/>
          </a:solidFill>
          <a:ln>
            <a:noFill/>
          </a:ln>
        </p:spPr>
        <p:style>
          <a:lnRef idx="0"/>
          <a:fillRef idx="0"/>
          <a:effectRef idx="0"/>
          <a:fontRef idx="minor"/>
        </p:style>
      </p:sp>
      <p:sp>
        <p:nvSpPr>
          <p:cNvPr id="370" name="CustomShape 19"/>
          <p:cNvSpPr/>
          <p:nvPr/>
        </p:nvSpPr>
        <p:spPr>
          <a:xfrm>
            <a:off x="142920" y="4975560"/>
            <a:ext cx="2216880" cy="337320"/>
          </a:xfrm>
          <a:prstGeom prst="rect">
            <a:avLst/>
          </a:prstGeom>
          <a:solidFill>
            <a:srgbClr val="e6f1fe"/>
          </a:solidFill>
          <a:ln>
            <a:noFill/>
          </a:ln>
        </p:spPr>
        <p:style>
          <a:lnRef idx="0"/>
          <a:fillRef idx="0"/>
          <a:effectRef idx="0"/>
          <a:fontRef idx="minor"/>
        </p:style>
      </p:sp>
      <p:sp>
        <p:nvSpPr>
          <p:cNvPr id="371" name="CustomShape 20"/>
          <p:cNvSpPr/>
          <p:nvPr/>
        </p:nvSpPr>
        <p:spPr>
          <a:xfrm>
            <a:off x="142920" y="1268640"/>
            <a:ext cx="2216880" cy="337320"/>
          </a:xfrm>
          <a:prstGeom prst="rect">
            <a:avLst/>
          </a:prstGeom>
          <a:solidFill>
            <a:srgbClr val="f8f8f8"/>
          </a:solidFill>
          <a:ln>
            <a:noFill/>
          </a:ln>
        </p:spPr>
        <p:style>
          <a:lnRef idx="0"/>
          <a:fillRef idx="0"/>
          <a:effectRef idx="0"/>
          <a:fontRef idx="minor"/>
        </p:style>
      </p:sp>
      <p:sp>
        <p:nvSpPr>
          <p:cNvPr id="372" name="CustomShape 21"/>
          <p:cNvSpPr/>
          <p:nvPr/>
        </p:nvSpPr>
        <p:spPr>
          <a:xfrm>
            <a:off x="142920" y="929160"/>
            <a:ext cx="2216880" cy="337320"/>
          </a:xfrm>
          <a:prstGeom prst="rect">
            <a:avLst/>
          </a:prstGeom>
          <a:solidFill>
            <a:srgbClr val="e6f1fe"/>
          </a:solidFill>
          <a:ln>
            <a:noFill/>
          </a:ln>
        </p:spPr>
        <p:style>
          <a:lnRef idx="0"/>
          <a:fillRef idx="0"/>
          <a:effectRef idx="0"/>
          <a:fontRef idx="minor"/>
        </p:style>
      </p:sp>
      <p:sp>
        <p:nvSpPr>
          <p:cNvPr id="373" name="CustomShape 22"/>
          <p:cNvSpPr/>
          <p:nvPr/>
        </p:nvSpPr>
        <p:spPr>
          <a:xfrm>
            <a:off x="2659320" y="1663920"/>
            <a:ext cx="1298880" cy="21132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2060"/>
                </a:solidFill>
                <a:latin typeface="Calibri"/>
                <a:ea typeface="宋体"/>
              </a:rPr>
              <a:t>List all entities</a:t>
            </a:r>
            <a:endParaRPr b="0" lang="en-US" sz="1400" spc="-1" strike="noStrike">
              <a:latin typeface="Arial"/>
            </a:endParaRPr>
          </a:p>
        </p:txBody>
      </p:sp>
      <p:sp>
        <p:nvSpPr>
          <p:cNvPr id="374" name="CustomShape 23"/>
          <p:cNvSpPr/>
          <p:nvPr/>
        </p:nvSpPr>
        <p:spPr>
          <a:xfrm>
            <a:off x="4261320" y="5694120"/>
            <a:ext cx="2137320" cy="338040"/>
          </a:xfrm>
          <a:prstGeom prst="rect">
            <a:avLst/>
          </a:prstGeom>
          <a:noFill/>
          <a:ln>
            <a:noFill/>
          </a:ln>
        </p:spPr>
        <p:style>
          <a:lnRef idx="0"/>
          <a:fillRef idx="0"/>
          <a:effectRef idx="0"/>
          <a:fontRef idx="minor"/>
        </p:style>
        <p:txBody>
          <a:bodyPr lIns="0" rIns="0" tIns="0" bIns="0"/>
          <a:p>
            <a:pPr>
              <a:lnSpc>
                <a:spcPct val="80000"/>
              </a:lnSpc>
            </a:pPr>
            <a:r>
              <a:rPr b="0" lang="en-US" sz="1400" spc="-1" strike="noStrike">
                <a:solidFill>
                  <a:srgbClr val="002060"/>
                </a:solidFill>
                <a:latin typeface="Calibri"/>
                <a:ea typeface="宋体"/>
              </a:rPr>
              <a:t>Define Entity Attributes and Methods</a:t>
            </a:r>
            <a:endParaRPr b="0" lang="en-US" sz="1400" spc="-1" strike="noStrike">
              <a:latin typeface="Arial"/>
            </a:endParaRPr>
          </a:p>
        </p:txBody>
      </p:sp>
      <p:sp>
        <p:nvSpPr>
          <p:cNvPr id="375" name="CustomShape 24"/>
          <p:cNvSpPr/>
          <p:nvPr/>
        </p:nvSpPr>
        <p:spPr>
          <a:xfrm>
            <a:off x="7239240" y="3024720"/>
            <a:ext cx="1628280" cy="1545120"/>
          </a:xfrm>
          <a:prstGeom prst="rect">
            <a:avLst/>
          </a:prstGeom>
          <a:noFill/>
          <a:ln>
            <a:noFill/>
          </a:ln>
        </p:spPr>
        <p:style>
          <a:lnRef idx="0"/>
          <a:fillRef idx="0"/>
          <a:effectRef idx="0"/>
          <a:fontRef idx="minor"/>
        </p:style>
        <p:txBody>
          <a:bodyPr lIns="0" rIns="0" tIns="0" bIns="0" anchor="ctr"/>
          <a:p>
            <a:pPr>
              <a:lnSpc>
                <a:spcPct val="100000"/>
              </a:lnSpc>
              <a:spcBef>
                <a:spcPts val="2001"/>
              </a:spcBef>
            </a:pPr>
            <a:r>
              <a:rPr b="0" lang="en-US" sz="1400" spc="-1" strike="noStrike">
                <a:solidFill>
                  <a:srgbClr val="002060"/>
                </a:solidFill>
                <a:latin typeface="Calibri"/>
                <a:ea typeface="宋体"/>
              </a:rPr>
              <a:t>Implementing properties and methods (Python)</a:t>
            </a:r>
            <a:endParaRPr b="0" lang="en-US" sz="1400" spc="-1" strike="noStrike">
              <a:latin typeface="Arial"/>
            </a:endParaRPr>
          </a:p>
        </p:txBody>
      </p:sp>
      <p:sp>
        <p:nvSpPr>
          <p:cNvPr id="376" name="CustomShape 25"/>
          <p:cNvSpPr/>
          <p:nvPr/>
        </p:nvSpPr>
        <p:spPr>
          <a:xfrm>
            <a:off x="544680" y="1020240"/>
            <a:ext cx="1664280" cy="15084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&lt;assets&gt;</a:t>
            </a:r>
            <a:endParaRPr b="0" lang="en-US" sz="1000" spc="-1" strike="noStrike">
              <a:latin typeface="Arial"/>
            </a:endParaRPr>
          </a:p>
        </p:txBody>
      </p:sp>
      <p:sp>
        <p:nvSpPr>
          <p:cNvPr id="377" name="CustomShape 26"/>
          <p:cNvSpPr/>
          <p:nvPr/>
        </p:nvSpPr>
        <p:spPr>
          <a:xfrm>
            <a:off x="763560" y="1362600"/>
            <a:ext cx="803880" cy="1497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scripts</a:t>
            </a:r>
            <a:endParaRPr b="0" lang="en-US" sz="1000" spc="-1" strike="noStrike">
              <a:latin typeface="Arial"/>
            </a:endParaRPr>
          </a:p>
        </p:txBody>
      </p:sp>
      <p:sp>
        <p:nvSpPr>
          <p:cNvPr id="378" name="CustomShape 27"/>
          <p:cNvSpPr/>
          <p:nvPr/>
        </p:nvSpPr>
        <p:spPr>
          <a:xfrm>
            <a:off x="1000080" y="1670400"/>
            <a:ext cx="1208880" cy="1497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entities.xml</a:t>
            </a:r>
            <a:endParaRPr b="0" lang="en-US" sz="1000" spc="-1" strike="noStrike">
              <a:latin typeface="Arial"/>
            </a:endParaRPr>
          </a:p>
        </p:txBody>
      </p:sp>
      <p:sp>
        <p:nvSpPr>
          <p:cNvPr id="379" name="CustomShape 28"/>
          <p:cNvSpPr/>
          <p:nvPr/>
        </p:nvSpPr>
        <p:spPr>
          <a:xfrm>
            <a:off x="1058760" y="2008440"/>
            <a:ext cx="803880" cy="1497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base</a:t>
            </a:r>
            <a:endParaRPr b="0" lang="en-US" sz="1000" spc="-1" strike="noStrike">
              <a:latin typeface="Arial"/>
            </a:endParaRPr>
          </a:p>
        </p:txBody>
      </p:sp>
      <p:sp>
        <p:nvSpPr>
          <p:cNvPr id="380" name="CustomShape 29"/>
          <p:cNvSpPr/>
          <p:nvPr/>
        </p:nvSpPr>
        <p:spPr>
          <a:xfrm>
            <a:off x="1058760" y="2688120"/>
            <a:ext cx="803880" cy="1497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cell</a:t>
            </a:r>
            <a:endParaRPr b="0" lang="en-US" sz="1000" spc="-1" strike="noStrike">
              <a:latin typeface="Arial"/>
            </a:endParaRPr>
          </a:p>
        </p:txBody>
      </p:sp>
      <p:sp>
        <p:nvSpPr>
          <p:cNvPr id="381" name="CustomShape 30"/>
          <p:cNvSpPr/>
          <p:nvPr/>
        </p:nvSpPr>
        <p:spPr>
          <a:xfrm>
            <a:off x="1058760" y="3367440"/>
            <a:ext cx="803880" cy="1497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client</a:t>
            </a:r>
            <a:endParaRPr b="0" lang="en-US" sz="1000" spc="-1" strike="noStrike">
              <a:latin typeface="Arial"/>
            </a:endParaRPr>
          </a:p>
        </p:txBody>
      </p:sp>
      <p:sp>
        <p:nvSpPr>
          <p:cNvPr id="382" name="CustomShape 31"/>
          <p:cNvSpPr/>
          <p:nvPr/>
        </p:nvSpPr>
        <p:spPr>
          <a:xfrm>
            <a:off x="1058760" y="5366160"/>
            <a:ext cx="1061280" cy="1497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entity_defs</a:t>
            </a:r>
            <a:endParaRPr b="0" lang="en-US" sz="1000" spc="-1" strike="noStrike">
              <a:latin typeface="Arial"/>
            </a:endParaRPr>
          </a:p>
        </p:txBody>
      </p:sp>
      <p:sp>
        <p:nvSpPr>
          <p:cNvPr id="383" name="Line 32"/>
          <p:cNvSpPr/>
          <p:nvPr/>
        </p:nvSpPr>
        <p:spPr>
          <a:xfrm>
            <a:off x="320400" y="1270080"/>
            <a:ext cx="1800" cy="169920"/>
          </a:xfrm>
          <a:prstGeom prst="line">
            <a:avLst/>
          </a:prstGeom>
          <a:ln cap="rnd" w="19080">
            <a:solidFill>
              <a:srgbClr val="2b2b85"/>
            </a:solidFill>
            <a:custDash>
              <a:ds d="400000" sp="300000"/>
            </a:custDash>
            <a:miter/>
          </a:ln>
        </p:spPr>
        <p:style>
          <a:lnRef idx="0"/>
          <a:fillRef idx="0"/>
          <a:effectRef idx="0"/>
          <a:fontRef idx="minor"/>
        </p:style>
      </p:sp>
      <p:sp>
        <p:nvSpPr>
          <p:cNvPr id="384" name="CustomShape 33"/>
          <p:cNvSpPr/>
          <p:nvPr/>
        </p:nvSpPr>
        <p:spPr>
          <a:xfrm>
            <a:off x="1266840" y="2348280"/>
            <a:ext cx="1207080" cy="1497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&lt;entity&gt;</a:t>
            </a:r>
            <a:r>
              <a:rPr b="0" lang="en-US" sz="1000" spc="-1" strike="noStrike">
                <a:solidFill>
                  <a:srgbClr val="2b2b85"/>
                </a:solidFill>
                <a:latin typeface="Courier New"/>
                <a:ea typeface="DejaVu Sans"/>
              </a:rPr>
              <a:t>.py</a:t>
            </a:r>
            <a:endParaRPr b="0" lang="en-US" sz="1000" spc="-1" strike="noStrike">
              <a:latin typeface="Arial"/>
            </a:endParaRPr>
          </a:p>
        </p:txBody>
      </p:sp>
      <p:sp>
        <p:nvSpPr>
          <p:cNvPr id="385" name="CustomShape 34"/>
          <p:cNvSpPr/>
          <p:nvPr/>
        </p:nvSpPr>
        <p:spPr>
          <a:xfrm>
            <a:off x="2560320" y="2313360"/>
            <a:ext cx="1320480" cy="21132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2060"/>
                </a:solidFill>
                <a:latin typeface="Calibri"/>
                <a:ea typeface="宋体"/>
              </a:rPr>
              <a:t>Baseapp script</a:t>
            </a:r>
            <a:endParaRPr b="0" lang="en-US" sz="1400" spc="-1" strike="noStrike">
              <a:latin typeface="Arial"/>
            </a:endParaRPr>
          </a:p>
        </p:txBody>
      </p:sp>
      <p:sp>
        <p:nvSpPr>
          <p:cNvPr id="386" name="CustomShape 35"/>
          <p:cNvSpPr/>
          <p:nvPr/>
        </p:nvSpPr>
        <p:spPr>
          <a:xfrm>
            <a:off x="1266840" y="3029400"/>
            <a:ext cx="1207080" cy="1497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&lt;entity&gt;</a:t>
            </a:r>
            <a:r>
              <a:rPr b="0" lang="en-US" sz="1000" spc="-1" strike="noStrike">
                <a:solidFill>
                  <a:srgbClr val="2b2b85"/>
                </a:solidFill>
                <a:latin typeface="Courier New"/>
                <a:ea typeface="DejaVu Sans"/>
              </a:rPr>
              <a:t>.py</a:t>
            </a:r>
            <a:endParaRPr b="0" lang="en-US" sz="1000" spc="-1" strike="noStrike">
              <a:latin typeface="Arial"/>
            </a:endParaRPr>
          </a:p>
        </p:txBody>
      </p:sp>
      <p:sp>
        <p:nvSpPr>
          <p:cNvPr id="387" name="CustomShape 36"/>
          <p:cNvSpPr/>
          <p:nvPr/>
        </p:nvSpPr>
        <p:spPr>
          <a:xfrm>
            <a:off x="2574360" y="2986920"/>
            <a:ext cx="1222560" cy="21132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2060"/>
                </a:solidFill>
                <a:latin typeface="Calibri"/>
                <a:ea typeface="宋体"/>
              </a:rPr>
              <a:t>Cellapp script</a:t>
            </a:r>
            <a:endParaRPr b="0" lang="en-US" sz="1400" spc="-1" strike="noStrike">
              <a:latin typeface="Arial"/>
            </a:endParaRPr>
          </a:p>
        </p:txBody>
      </p:sp>
      <p:sp>
        <p:nvSpPr>
          <p:cNvPr id="388" name="CustomShape 37"/>
          <p:cNvSpPr/>
          <p:nvPr/>
        </p:nvSpPr>
        <p:spPr>
          <a:xfrm>
            <a:off x="1266840" y="3708720"/>
            <a:ext cx="1207080" cy="1497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&lt;entity&gt;</a:t>
            </a:r>
            <a:r>
              <a:rPr b="0" lang="en-US" sz="1000" spc="-1" strike="noStrike">
                <a:solidFill>
                  <a:srgbClr val="2b2b85"/>
                </a:solidFill>
                <a:latin typeface="Courier New"/>
                <a:ea typeface="DejaVu Sans"/>
              </a:rPr>
              <a:t>.py</a:t>
            </a:r>
            <a:endParaRPr b="0" lang="en-US" sz="1000" spc="-1" strike="noStrike">
              <a:latin typeface="Arial"/>
            </a:endParaRPr>
          </a:p>
        </p:txBody>
      </p:sp>
      <p:sp>
        <p:nvSpPr>
          <p:cNvPr id="389" name="CustomShape 38"/>
          <p:cNvSpPr/>
          <p:nvPr/>
        </p:nvSpPr>
        <p:spPr>
          <a:xfrm>
            <a:off x="2722320" y="3291840"/>
            <a:ext cx="3950640" cy="84996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2060"/>
                </a:solidFill>
                <a:latin typeface="Calibri"/>
                <a:ea typeface="宋体"/>
              </a:rPr>
              <a:t>Client script (only used with native </a:t>
            </a:r>
            <a:endParaRPr b="0" lang="en-US" sz="1400" spc="-1" strike="noStrike">
              <a:latin typeface="Arial"/>
            </a:endParaRPr>
          </a:p>
          <a:p>
            <a:pPr>
              <a:lnSpc>
                <a:spcPct val="100000"/>
              </a:lnSpc>
            </a:pPr>
            <a:r>
              <a:rPr b="0" lang="en-US" sz="1400" spc="-1" strike="noStrike">
                <a:solidFill>
                  <a:srgbClr val="002060"/>
                </a:solidFill>
                <a:latin typeface="Calibri"/>
                <a:ea typeface="宋体"/>
              </a:rPr>
              <a:t>Environments that contain a python parser,</a:t>
            </a:r>
            <a:endParaRPr b="0" lang="en-US" sz="1400" spc="-1" strike="noStrike">
              <a:latin typeface="Arial"/>
            </a:endParaRPr>
          </a:p>
          <a:p>
            <a:pPr>
              <a:lnSpc>
                <a:spcPct val="100000"/>
              </a:lnSpc>
            </a:pPr>
            <a:r>
              <a:rPr b="0" lang="en-US" sz="1400" spc="-1" strike="noStrike">
                <a:solidFill>
                  <a:srgbClr val="002060"/>
                </a:solidFill>
                <a:latin typeface="Calibri"/>
                <a:ea typeface="宋体"/>
              </a:rPr>
              <a:t>Plugin environments such as Unity3d </a:t>
            </a:r>
            <a:endParaRPr b="0" lang="en-US" sz="1400" spc="-1" strike="noStrike">
              <a:latin typeface="Arial"/>
            </a:endParaRPr>
          </a:p>
          <a:p>
            <a:pPr>
              <a:lnSpc>
                <a:spcPct val="100000"/>
              </a:lnSpc>
            </a:pPr>
            <a:r>
              <a:rPr b="0" lang="en-US" sz="1400" spc="-1" strike="noStrike">
                <a:solidFill>
                  <a:srgbClr val="002060"/>
                </a:solidFill>
                <a:latin typeface="Calibri"/>
                <a:ea typeface="宋体"/>
              </a:rPr>
              <a:t>do not need to be implemented here)</a:t>
            </a:r>
            <a:endParaRPr b="0" lang="en-US" sz="1400" spc="-1" strike="noStrike">
              <a:latin typeface="Arial"/>
            </a:endParaRPr>
          </a:p>
        </p:txBody>
      </p:sp>
      <p:sp>
        <p:nvSpPr>
          <p:cNvPr id="390" name="CustomShape 39"/>
          <p:cNvSpPr/>
          <p:nvPr/>
        </p:nvSpPr>
        <p:spPr>
          <a:xfrm>
            <a:off x="1266840" y="5707440"/>
            <a:ext cx="1207080" cy="1497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&lt;entity&gt;</a:t>
            </a:r>
            <a:r>
              <a:rPr b="0" lang="en-US" sz="1000" spc="-1" strike="noStrike">
                <a:solidFill>
                  <a:srgbClr val="2b2b85"/>
                </a:solidFill>
                <a:latin typeface="Courier New"/>
                <a:ea typeface="DejaVu Sans"/>
              </a:rPr>
              <a:t>.def</a:t>
            </a:r>
            <a:endParaRPr b="0" lang="en-US" sz="1000" spc="-1" strike="noStrike">
              <a:latin typeface="Arial"/>
            </a:endParaRPr>
          </a:p>
        </p:txBody>
      </p:sp>
      <p:sp>
        <p:nvSpPr>
          <p:cNvPr id="391" name="CustomShape 40"/>
          <p:cNvSpPr/>
          <p:nvPr/>
        </p:nvSpPr>
        <p:spPr>
          <a:xfrm>
            <a:off x="2556000" y="5697720"/>
            <a:ext cx="1373760" cy="211320"/>
          </a:xfrm>
          <a:prstGeom prst="rect">
            <a:avLst/>
          </a:prstGeom>
          <a:noFill/>
          <a:ln>
            <a:noFill/>
          </a:ln>
        </p:spPr>
        <p:style>
          <a:lnRef idx="0"/>
          <a:fillRef idx="0"/>
          <a:effectRef idx="0"/>
          <a:fontRef idx="minor"/>
        </p:style>
        <p:txBody>
          <a:bodyPr lIns="0" rIns="0" tIns="0" bIns="0"/>
          <a:p>
            <a:pPr>
              <a:lnSpc>
                <a:spcPct val="100000"/>
              </a:lnSpc>
            </a:pPr>
            <a:r>
              <a:rPr b="0" lang="en-US" sz="1400" spc="-1" strike="noStrike">
                <a:solidFill>
                  <a:srgbClr val="002060"/>
                </a:solidFill>
                <a:latin typeface="Calibri"/>
                <a:ea typeface="宋体"/>
              </a:rPr>
              <a:t>Definition file</a:t>
            </a:r>
            <a:endParaRPr b="0" lang="en-US" sz="1400" spc="-1" strike="noStrike">
              <a:latin typeface="Arial"/>
            </a:endParaRPr>
          </a:p>
        </p:txBody>
      </p:sp>
      <p:sp>
        <p:nvSpPr>
          <p:cNvPr id="392" name="Line 41"/>
          <p:cNvSpPr/>
          <p:nvPr/>
        </p:nvSpPr>
        <p:spPr>
          <a:xfrm>
            <a:off x="320400" y="1440000"/>
            <a:ext cx="25740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393" name="Line 42"/>
          <p:cNvSpPr/>
          <p:nvPr/>
        </p:nvSpPr>
        <p:spPr>
          <a:xfrm>
            <a:off x="596880" y="1748160"/>
            <a:ext cx="2570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394" name="Line 43"/>
          <p:cNvSpPr/>
          <p:nvPr/>
        </p:nvSpPr>
        <p:spPr>
          <a:xfrm>
            <a:off x="596880" y="2086200"/>
            <a:ext cx="257040" cy="36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395" name="Line 44"/>
          <p:cNvSpPr/>
          <p:nvPr/>
        </p:nvSpPr>
        <p:spPr>
          <a:xfrm>
            <a:off x="873000" y="2205360"/>
            <a:ext cx="1440" cy="244440"/>
          </a:xfrm>
          <a:prstGeom prst="line">
            <a:avLst/>
          </a:prstGeom>
          <a:ln cap="rnd" w="19080">
            <a:solidFill>
              <a:srgbClr val="2b2b85"/>
            </a:solidFill>
            <a:custDash>
              <a:ds d="400000" sp="300000"/>
            </a:custDash>
            <a:miter/>
          </a:ln>
        </p:spPr>
        <p:style>
          <a:lnRef idx="0"/>
          <a:fillRef idx="0"/>
          <a:effectRef idx="0"/>
          <a:fontRef idx="minor"/>
        </p:style>
      </p:sp>
      <p:sp>
        <p:nvSpPr>
          <p:cNvPr id="396" name="Line 45"/>
          <p:cNvSpPr/>
          <p:nvPr/>
        </p:nvSpPr>
        <p:spPr>
          <a:xfrm>
            <a:off x="873000" y="2425680"/>
            <a:ext cx="258840" cy="180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397" name="Line 46"/>
          <p:cNvSpPr/>
          <p:nvPr/>
        </p:nvSpPr>
        <p:spPr>
          <a:xfrm>
            <a:off x="596880" y="2765520"/>
            <a:ext cx="257040" cy="180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398" name="Line 47"/>
          <p:cNvSpPr/>
          <p:nvPr/>
        </p:nvSpPr>
        <p:spPr>
          <a:xfrm>
            <a:off x="596880" y="3444840"/>
            <a:ext cx="257040" cy="180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399" name="Line 48"/>
          <p:cNvSpPr/>
          <p:nvPr/>
        </p:nvSpPr>
        <p:spPr>
          <a:xfrm>
            <a:off x="596880" y="5443560"/>
            <a:ext cx="257040" cy="180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00" name="Line 49"/>
          <p:cNvSpPr/>
          <p:nvPr/>
        </p:nvSpPr>
        <p:spPr>
          <a:xfrm>
            <a:off x="873000" y="2886120"/>
            <a:ext cx="1440" cy="243000"/>
          </a:xfrm>
          <a:prstGeom prst="line">
            <a:avLst/>
          </a:prstGeom>
          <a:ln cap="rnd" w="19080">
            <a:solidFill>
              <a:srgbClr val="2b2b85"/>
            </a:solidFill>
            <a:custDash>
              <a:ds d="400000" sp="300000"/>
            </a:custDash>
            <a:miter/>
          </a:ln>
        </p:spPr>
        <p:style>
          <a:lnRef idx="0"/>
          <a:fillRef idx="0"/>
          <a:effectRef idx="0"/>
          <a:fontRef idx="minor"/>
        </p:style>
      </p:sp>
      <p:sp>
        <p:nvSpPr>
          <p:cNvPr id="401" name="Line 50"/>
          <p:cNvSpPr/>
          <p:nvPr/>
        </p:nvSpPr>
        <p:spPr>
          <a:xfrm>
            <a:off x="873000" y="3106800"/>
            <a:ext cx="258840" cy="36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02" name="Line 51"/>
          <p:cNvSpPr/>
          <p:nvPr/>
        </p:nvSpPr>
        <p:spPr>
          <a:xfrm>
            <a:off x="873000" y="3564000"/>
            <a:ext cx="1440" cy="244440"/>
          </a:xfrm>
          <a:prstGeom prst="line">
            <a:avLst/>
          </a:prstGeom>
          <a:ln cap="rnd" w="19080">
            <a:solidFill>
              <a:srgbClr val="2b2b85"/>
            </a:solidFill>
            <a:custDash>
              <a:ds d="400000" sp="300000"/>
            </a:custDash>
            <a:miter/>
          </a:ln>
        </p:spPr>
        <p:style>
          <a:lnRef idx="0"/>
          <a:fillRef idx="0"/>
          <a:effectRef idx="0"/>
          <a:fontRef idx="minor"/>
        </p:style>
      </p:sp>
      <p:sp>
        <p:nvSpPr>
          <p:cNvPr id="403" name="Line 52"/>
          <p:cNvSpPr/>
          <p:nvPr/>
        </p:nvSpPr>
        <p:spPr>
          <a:xfrm>
            <a:off x="873000" y="3786480"/>
            <a:ext cx="2588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04" name="Line 53"/>
          <p:cNvSpPr/>
          <p:nvPr/>
        </p:nvSpPr>
        <p:spPr>
          <a:xfrm>
            <a:off x="873000" y="5562720"/>
            <a:ext cx="1440" cy="244440"/>
          </a:xfrm>
          <a:prstGeom prst="line">
            <a:avLst/>
          </a:prstGeom>
          <a:ln cap="rnd" w="19080">
            <a:solidFill>
              <a:srgbClr val="2b2b85"/>
            </a:solidFill>
            <a:custDash>
              <a:ds d="400000" sp="300000"/>
            </a:custDash>
            <a:miter/>
          </a:ln>
        </p:spPr>
        <p:style>
          <a:lnRef idx="0"/>
          <a:fillRef idx="0"/>
          <a:effectRef idx="0"/>
          <a:fontRef idx="minor"/>
        </p:style>
      </p:sp>
      <p:sp>
        <p:nvSpPr>
          <p:cNvPr id="405" name="Line 54"/>
          <p:cNvSpPr/>
          <p:nvPr/>
        </p:nvSpPr>
        <p:spPr>
          <a:xfrm>
            <a:off x="873000" y="5784840"/>
            <a:ext cx="309600" cy="180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06" name="CustomShape 55"/>
          <p:cNvSpPr/>
          <p:nvPr/>
        </p:nvSpPr>
        <p:spPr>
          <a:xfrm>
            <a:off x="6924600" y="2377440"/>
            <a:ext cx="127800" cy="2989800"/>
          </a:xfrm>
          <a:prstGeom prst="rightBrace">
            <a:avLst>
              <a:gd name="adj1" fmla="val 191565"/>
              <a:gd name="adj2" fmla="val 50000"/>
            </a:avLst>
          </a:prstGeom>
          <a:noFill/>
          <a:ln w="9360">
            <a:solidFill>
              <a:srgbClr val="2b2b85"/>
            </a:solidFill>
            <a:miter/>
          </a:ln>
        </p:spPr>
        <p:style>
          <a:lnRef idx="0"/>
          <a:fillRef idx="0"/>
          <a:effectRef idx="0"/>
          <a:fontRef idx="minor"/>
        </p:style>
      </p:sp>
      <p:sp>
        <p:nvSpPr>
          <p:cNvPr id="407" name="Line 56"/>
          <p:cNvSpPr/>
          <p:nvPr/>
        </p:nvSpPr>
        <p:spPr>
          <a:xfrm>
            <a:off x="2211120" y="1748160"/>
            <a:ext cx="304920" cy="1440"/>
          </a:xfrm>
          <a:prstGeom prst="line">
            <a:avLst/>
          </a:prstGeom>
          <a:ln w="19080">
            <a:solidFill>
              <a:srgbClr val="2b2b85"/>
            </a:solidFill>
            <a:miter/>
            <a:tailEnd len="med" type="triangle" w="med"/>
          </a:ln>
        </p:spPr>
        <p:style>
          <a:lnRef idx="0"/>
          <a:fillRef idx="0"/>
          <a:effectRef idx="0"/>
          <a:fontRef idx="minor"/>
        </p:style>
      </p:sp>
      <p:sp>
        <p:nvSpPr>
          <p:cNvPr id="408" name="Line 57"/>
          <p:cNvSpPr/>
          <p:nvPr/>
        </p:nvSpPr>
        <p:spPr>
          <a:xfrm>
            <a:off x="2265120" y="2425680"/>
            <a:ext cx="250920" cy="1800"/>
          </a:xfrm>
          <a:prstGeom prst="line">
            <a:avLst/>
          </a:prstGeom>
          <a:ln w="19080">
            <a:solidFill>
              <a:srgbClr val="2b2b85"/>
            </a:solidFill>
            <a:miter/>
            <a:tailEnd len="med" type="triangle" w="med"/>
          </a:ln>
        </p:spPr>
        <p:style>
          <a:lnRef idx="0"/>
          <a:fillRef idx="0"/>
          <a:effectRef idx="0"/>
          <a:fontRef idx="minor"/>
        </p:style>
      </p:sp>
      <p:sp>
        <p:nvSpPr>
          <p:cNvPr id="409" name="Line 58"/>
          <p:cNvSpPr/>
          <p:nvPr/>
        </p:nvSpPr>
        <p:spPr>
          <a:xfrm>
            <a:off x="2265120" y="3106800"/>
            <a:ext cx="252360" cy="360"/>
          </a:xfrm>
          <a:prstGeom prst="line">
            <a:avLst/>
          </a:prstGeom>
          <a:ln w="19080">
            <a:solidFill>
              <a:srgbClr val="2b2b85"/>
            </a:solidFill>
            <a:miter/>
            <a:tailEnd len="med" type="triangle" w="med"/>
          </a:ln>
        </p:spPr>
        <p:style>
          <a:lnRef idx="0"/>
          <a:fillRef idx="0"/>
          <a:effectRef idx="0"/>
          <a:fontRef idx="minor"/>
        </p:style>
      </p:sp>
      <p:sp>
        <p:nvSpPr>
          <p:cNvPr id="410" name="Line 59"/>
          <p:cNvSpPr/>
          <p:nvPr/>
        </p:nvSpPr>
        <p:spPr>
          <a:xfrm>
            <a:off x="2265120" y="3786480"/>
            <a:ext cx="252360" cy="1440"/>
          </a:xfrm>
          <a:prstGeom prst="line">
            <a:avLst/>
          </a:prstGeom>
          <a:ln w="19080">
            <a:solidFill>
              <a:srgbClr val="2b2b85"/>
            </a:solidFill>
            <a:miter/>
            <a:tailEnd len="med" type="triangle" w="med"/>
          </a:ln>
        </p:spPr>
        <p:style>
          <a:lnRef idx="0"/>
          <a:fillRef idx="0"/>
          <a:effectRef idx="0"/>
          <a:fontRef idx="minor"/>
        </p:style>
      </p:sp>
      <p:sp>
        <p:nvSpPr>
          <p:cNvPr id="411" name="CustomShape 60"/>
          <p:cNvSpPr/>
          <p:nvPr/>
        </p:nvSpPr>
        <p:spPr>
          <a:xfrm>
            <a:off x="142920" y="3954960"/>
            <a:ext cx="2216880" cy="337320"/>
          </a:xfrm>
          <a:prstGeom prst="rect">
            <a:avLst/>
          </a:prstGeom>
          <a:solidFill>
            <a:srgbClr val="f8f8f8"/>
          </a:solidFill>
          <a:ln>
            <a:noFill/>
          </a:ln>
        </p:spPr>
        <p:style>
          <a:lnRef idx="0"/>
          <a:fillRef idx="0"/>
          <a:effectRef idx="0"/>
          <a:fontRef idx="minor"/>
        </p:style>
      </p:sp>
      <p:sp>
        <p:nvSpPr>
          <p:cNvPr id="412" name="CustomShape 61"/>
          <p:cNvSpPr/>
          <p:nvPr/>
        </p:nvSpPr>
        <p:spPr>
          <a:xfrm>
            <a:off x="142920" y="4294440"/>
            <a:ext cx="2216880" cy="338760"/>
          </a:xfrm>
          <a:prstGeom prst="rect">
            <a:avLst/>
          </a:prstGeom>
          <a:solidFill>
            <a:srgbClr val="e6f1fe"/>
          </a:solidFill>
          <a:ln>
            <a:noFill/>
          </a:ln>
        </p:spPr>
        <p:style>
          <a:lnRef idx="0"/>
          <a:fillRef idx="0"/>
          <a:effectRef idx="0"/>
          <a:fontRef idx="minor"/>
        </p:style>
      </p:sp>
      <p:sp>
        <p:nvSpPr>
          <p:cNvPr id="413" name="CustomShape 62"/>
          <p:cNvSpPr/>
          <p:nvPr/>
        </p:nvSpPr>
        <p:spPr>
          <a:xfrm>
            <a:off x="1058760" y="4050000"/>
            <a:ext cx="803880" cy="1497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common</a:t>
            </a:r>
            <a:endParaRPr b="0" lang="en-US" sz="1000" spc="-1" strike="noStrike">
              <a:latin typeface="Arial"/>
            </a:endParaRPr>
          </a:p>
        </p:txBody>
      </p:sp>
      <p:sp>
        <p:nvSpPr>
          <p:cNvPr id="414" name="CustomShape 63"/>
          <p:cNvSpPr/>
          <p:nvPr/>
        </p:nvSpPr>
        <p:spPr>
          <a:xfrm>
            <a:off x="1266840" y="4389840"/>
            <a:ext cx="1207080" cy="1497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a:t>
            </a:r>
            <a:r>
              <a:rPr b="0" lang="en-US" sz="1000" spc="-1" strike="noStrike">
                <a:solidFill>
                  <a:srgbClr val="2b2b85"/>
                </a:solidFill>
                <a:latin typeface="Courier New"/>
                <a:ea typeface="DejaVu Sans"/>
              </a:rPr>
              <a:t>.py</a:t>
            </a:r>
            <a:endParaRPr b="0" lang="en-US" sz="1000" spc="-1" strike="noStrike">
              <a:latin typeface="Arial"/>
            </a:endParaRPr>
          </a:p>
        </p:txBody>
      </p:sp>
      <p:sp>
        <p:nvSpPr>
          <p:cNvPr id="415" name="Line 64"/>
          <p:cNvSpPr/>
          <p:nvPr/>
        </p:nvSpPr>
        <p:spPr>
          <a:xfrm>
            <a:off x="596880" y="4125960"/>
            <a:ext cx="257040" cy="180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16" name="Line 65"/>
          <p:cNvSpPr/>
          <p:nvPr/>
        </p:nvSpPr>
        <p:spPr>
          <a:xfrm>
            <a:off x="873000" y="4245120"/>
            <a:ext cx="1440" cy="241200"/>
          </a:xfrm>
          <a:prstGeom prst="line">
            <a:avLst/>
          </a:prstGeom>
          <a:ln cap="rnd" w="19080">
            <a:solidFill>
              <a:srgbClr val="2b2b85"/>
            </a:solidFill>
            <a:custDash>
              <a:ds d="400000" sp="300000"/>
            </a:custDash>
            <a:miter/>
          </a:ln>
        </p:spPr>
        <p:style>
          <a:lnRef idx="0"/>
          <a:fillRef idx="0"/>
          <a:effectRef idx="0"/>
          <a:fontRef idx="minor"/>
        </p:style>
      </p:sp>
      <p:sp>
        <p:nvSpPr>
          <p:cNvPr id="417" name="Line 66"/>
          <p:cNvSpPr/>
          <p:nvPr/>
        </p:nvSpPr>
        <p:spPr>
          <a:xfrm>
            <a:off x="873000" y="4464360"/>
            <a:ext cx="2588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18" name="CustomShape 67"/>
          <p:cNvSpPr/>
          <p:nvPr/>
        </p:nvSpPr>
        <p:spPr>
          <a:xfrm>
            <a:off x="2574360" y="4329360"/>
            <a:ext cx="1355400" cy="21132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2060"/>
                </a:solidFill>
                <a:latin typeface="Calibri"/>
                <a:ea typeface="宋体"/>
              </a:rPr>
              <a:t>Common script</a:t>
            </a:r>
            <a:endParaRPr b="0" lang="en-US" sz="1400" spc="-1" strike="noStrike">
              <a:latin typeface="Arial"/>
            </a:endParaRPr>
          </a:p>
        </p:txBody>
      </p:sp>
      <p:sp>
        <p:nvSpPr>
          <p:cNvPr id="419" name="Line 68"/>
          <p:cNvSpPr/>
          <p:nvPr/>
        </p:nvSpPr>
        <p:spPr>
          <a:xfrm>
            <a:off x="2265120" y="4464360"/>
            <a:ext cx="252360" cy="1440"/>
          </a:xfrm>
          <a:prstGeom prst="line">
            <a:avLst/>
          </a:prstGeom>
          <a:ln w="19080">
            <a:solidFill>
              <a:srgbClr val="2b2b85"/>
            </a:solidFill>
            <a:miter/>
            <a:tailEnd len="med" type="triangle" w="med"/>
          </a:ln>
        </p:spPr>
        <p:style>
          <a:lnRef idx="0"/>
          <a:fillRef idx="0"/>
          <a:effectRef idx="0"/>
          <a:fontRef idx="minor"/>
        </p:style>
      </p:sp>
      <p:sp>
        <p:nvSpPr>
          <p:cNvPr id="420" name="CustomShape 69"/>
          <p:cNvSpPr/>
          <p:nvPr/>
        </p:nvSpPr>
        <p:spPr>
          <a:xfrm>
            <a:off x="4319280" y="4304520"/>
            <a:ext cx="2171520" cy="679320"/>
          </a:xfrm>
          <a:prstGeom prst="rect">
            <a:avLst/>
          </a:prstGeom>
          <a:noFill/>
          <a:ln>
            <a:noFill/>
          </a:ln>
        </p:spPr>
        <p:style>
          <a:lnRef idx="0"/>
          <a:fillRef idx="0"/>
          <a:effectRef idx="0"/>
          <a:fontRef idx="minor"/>
        </p:style>
        <p:txBody>
          <a:bodyPr lIns="0" rIns="0" tIns="0" bIns="0"/>
          <a:p>
            <a:pPr>
              <a:lnSpc>
                <a:spcPct val="80000"/>
              </a:lnSpc>
            </a:pPr>
            <a:r>
              <a:rPr b="0" lang="en-US" sz="1400" spc="-1" strike="noStrike">
                <a:solidFill>
                  <a:srgbClr val="002060"/>
                </a:solidFill>
                <a:latin typeface="Calibri"/>
                <a:ea typeface="宋体"/>
              </a:rPr>
              <a:t>Cell, Base, Client shared Implementation Functions</a:t>
            </a:r>
            <a:endParaRPr b="0" lang="en-US" sz="1400" spc="-1" strike="noStrike">
              <a:latin typeface="Arial"/>
            </a:endParaRPr>
          </a:p>
        </p:txBody>
      </p:sp>
      <p:sp>
        <p:nvSpPr>
          <p:cNvPr id="421" name="CustomShape 70"/>
          <p:cNvSpPr/>
          <p:nvPr/>
        </p:nvSpPr>
        <p:spPr>
          <a:xfrm>
            <a:off x="4023360" y="4479480"/>
            <a:ext cx="216720" cy="360"/>
          </a:xfrm>
          <a:custGeom>
            <a:avLst/>
            <a:gdLst/>
            <a:ahLst/>
            <a:rect l="l" t="t" r="r" b="b"/>
            <a:pathLst>
              <a:path w="295" h="1">
                <a:moveTo>
                  <a:pt x="0" y="0"/>
                </a:moveTo>
                <a:lnTo>
                  <a:pt x="295" y="0"/>
                </a:lnTo>
              </a:path>
            </a:pathLst>
          </a:custGeom>
          <a:noFill/>
          <a:ln cap="rnd" w="9360">
            <a:solidFill>
              <a:srgbClr val="2b2b85"/>
            </a:solidFill>
            <a:custDash>
              <a:ds d="2200000" sp="1700000"/>
            </a:custDash>
            <a:round/>
            <a:tailEnd len="med" type="triangle" w="med"/>
          </a:ln>
        </p:spPr>
        <p:style>
          <a:lnRef idx="0"/>
          <a:fillRef idx="0"/>
          <a:effectRef idx="0"/>
          <a:fontRef idx="minor"/>
        </p:style>
      </p:sp>
      <p:sp>
        <p:nvSpPr>
          <p:cNvPr id="422" name="CustomShape 71"/>
          <p:cNvSpPr/>
          <p:nvPr/>
        </p:nvSpPr>
        <p:spPr>
          <a:xfrm flipV="1">
            <a:off x="3852000" y="5465880"/>
            <a:ext cx="275400" cy="147240"/>
          </a:xfrm>
          <a:custGeom>
            <a:avLst/>
            <a:gdLst/>
            <a:ahLst/>
            <a:rect l="l" t="t" r="r" b="b"/>
            <a:pathLst>
              <a:path w="295" h="1">
                <a:moveTo>
                  <a:pt x="0" y="0"/>
                </a:moveTo>
                <a:lnTo>
                  <a:pt x="295" y="0"/>
                </a:lnTo>
              </a:path>
            </a:pathLst>
          </a:custGeom>
          <a:noFill/>
          <a:ln cap="rnd" w="9360">
            <a:solidFill>
              <a:srgbClr val="2b2b85"/>
            </a:solidFill>
            <a:custDash>
              <a:ds d="2200000" sp="1700000"/>
            </a:custDash>
            <a:round/>
            <a:tailEnd len="med" type="triangle" w="med"/>
          </a:ln>
        </p:spPr>
        <p:style>
          <a:lnRef idx="0"/>
          <a:fillRef idx="0"/>
          <a:effectRef idx="0"/>
          <a:fontRef idx="minor"/>
        </p:style>
      </p:sp>
      <p:sp>
        <p:nvSpPr>
          <p:cNvPr id="423" name="CustomShape 72"/>
          <p:cNvSpPr/>
          <p:nvPr/>
        </p:nvSpPr>
        <p:spPr>
          <a:xfrm>
            <a:off x="1100160" y="4732560"/>
            <a:ext cx="1019880" cy="1497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server_common</a:t>
            </a:r>
            <a:endParaRPr b="0" lang="en-US" sz="1000" spc="-1" strike="noStrike">
              <a:latin typeface="Arial"/>
            </a:endParaRPr>
          </a:p>
        </p:txBody>
      </p:sp>
      <p:sp>
        <p:nvSpPr>
          <p:cNvPr id="424" name="CustomShape 73"/>
          <p:cNvSpPr/>
          <p:nvPr/>
        </p:nvSpPr>
        <p:spPr>
          <a:xfrm>
            <a:off x="1308240" y="5072400"/>
            <a:ext cx="1207080" cy="1497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a:t>
            </a:r>
            <a:r>
              <a:rPr b="0" lang="en-US" sz="1000" spc="-1" strike="noStrike">
                <a:solidFill>
                  <a:srgbClr val="2b2b85"/>
                </a:solidFill>
                <a:latin typeface="Courier New"/>
                <a:ea typeface="DejaVu Sans"/>
              </a:rPr>
              <a:t>.py</a:t>
            </a:r>
            <a:endParaRPr b="0" lang="en-US" sz="1000" spc="-1" strike="noStrike">
              <a:latin typeface="Arial"/>
            </a:endParaRPr>
          </a:p>
        </p:txBody>
      </p:sp>
      <p:sp>
        <p:nvSpPr>
          <p:cNvPr id="425" name="Line 74"/>
          <p:cNvSpPr/>
          <p:nvPr/>
        </p:nvSpPr>
        <p:spPr>
          <a:xfrm>
            <a:off x="604800" y="4807080"/>
            <a:ext cx="2570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26" name="Line 75"/>
          <p:cNvSpPr/>
          <p:nvPr/>
        </p:nvSpPr>
        <p:spPr>
          <a:xfrm>
            <a:off x="914400" y="4927680"/>
            <a:ext cx="1440" cy="241200"/>
          </a:xfrm>
          <a:prstGeom prst="line">
            <a:avLst/>
          </a:prstGeom>
          <a:ln cap="rnd" w="19080">
            <a:solidFill>
              <a:srgbClr val="2b2b85"/>
            </a:solidFill>
            <a:custDash>
              <a:ds d="400000" sp="300000"/>
            </a:custDash>
            <a:miter/>
          </a:ln>
        </p:spPr>
        <p:style>
          <a:lnRef idx="0"/>
          <a:fillRef idx="0"/>
          <a:effectRef idx="0"/>
          <a:fontRef idx="minor"/>
        </p:style>
      </p:sp>
      <p:sp>
        <p:nvSpPr>
          <p:cNvPr id="427" name="Line 76"/>
          <p:cNvSpPr/>
          <p:nvPr/>
        </p:nvSpPr>
        <p:spPr>
          <a:xfrm>
            <a:off x="914400" y="5146920"/>
            <a:ext cx="25848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28" name="CustomShape 77"/>
          <p:cNvSpPr/>
          <p:nvPr/>
        </p:nvSpPr>
        <p:spPr>
          <a:xfrm>
            <a:off x="2517480" y="5029200"/>
            <a:ext cx="1355400" cy="21132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2060"/>
                </a:solidFill>
                <a:latin typeface="Calibri"/>
                <a:ea typeface="宋体"/>
              </a:rPr>
              <a:t>Common script</a:t>
            </a:r>
            <a:endParaRPr b="0" lang="en-US" sz="1400" spc="-1" strike="noStrike">
              <a:latin typeface="Arial"/>
            </a:endParaRPr>
          </a:p>
        </p:txBody>
      </p:sp>
      <p:sp>
        <p:nvSpPr>
          <p:cNvPr id="429" name="Line 78"/>
          <p:cNvSpPr/>
          <p:nvPr/>
        </p:nvSpPr>
        <p:spPr>
          <a:xfrm>
            <a:off x="2263680" y="5146920"/>
            <a:ext cx="252360" cy="1440"/>
          </a:xfrm>
          <a:prstGeom prst="line">
            <a:avLst/>
          </a:prstGeom>
          <a:ln w="19080">
            <a:solidFill>
              <a:srgbClr val="2b2b85"/>
            </a:solidFill>
            <a:miter/>
            <a:tailEnd len="med" type="triangle" w="med"/>
          </a:ln>
        </p:spPr>
        <p:style>
          <a:lnRef idx="0"/>
          <a:fillRef idx="0"/>
          <a:effectRef idx="0"/>
          <a:fontRef idx="minor"/>
        </p:style>
      </p:sp>
      <p:sp>
        <p:nvSpPr>
          <p:cNvPr id="430" name="CustomShape 79"/>
          <p:cNvSpPr/>
          <p:nvPr/>
        </p:nvSpPr>
        <p:spPr>
          <a:xfrm>
            <a:off x="3987360" y="5120640"/>
            <a:ext cx="216720" cy="360"/>
          </a:xfrm>
          <a:custGeom>
            <a:avLst/>
            <a:gdLst/>
            <a:ahLst/>
            <a:rect l="l" t="t" r="r" b="b"/>
            <a:pathLst>
              <a:path w="295" h="1">
                <a:moveTo>
                  <a:pt x="0" y="0"/>
                </a:moveTo>
                <a:lnTo>
                  <a:pt x="295" y="0"/>
                </a:lnTo>
              </a:path>
            </a:pathLst>
          </a:custGeom>
          <a:noFill/>
          <a:ln cap="rnd" w="9360">
            <a:solidFill>
              <a:srgbClr val="2b2b85"/>
            </a:solidFill>
            <a:custDash>
              <a:ds d="2200000" sp="1700000"/>
            </a:custDash>
            <a:round/>
            <a:tailEnd len="med" type="triangle" w="med"/>
          </a:ln>
        </p:spPr>
        <p:style>
          <a:lnRef idx="0"/>
          <a:fillRef idx="0"/>
          <a:effectRef idx="0"/>
          <a:fontRef idx="minor"/>
        </p:style>
      </p:sp>
      <p:sp>
        <p:nvSpPr>
          <p:cNvPr id="431" name="CustomShape 80"/>
          <p:cNvSpPr/>
          <p:nvPr/>
        </p:nvSpPr>
        <p:spPr>
          <a:xfrm>
            <a:off x="4297680" y="5029200"/>
            <a:ext cx="2555640" cy="509040"/>
          </a:xfrm>
          <a:prstGeom prst="rect">
            <a:avLst/>
          </a:prstGeom>
          <a:noFill/>
          <a:ln>
            <a:noFill/>
          </a:ln>
        </p:spPr>
        <p:style>
          <a:lnRef idx="0"/>
          <a:fillRef idx="0"/>
          <a:effectRef idx="0"/>
          <a:fontRef idx="minor"/>
        </p:style>
        <p:txBody>
          <a:bodyPr lIns="0" rIns="0" tIns="0" bIns="0"/>
          <a:p>
            <a:pPr>
              <a:lnSpc>
                <a:spcPct val="80000"/>
              </a:lnSpc>
            </a:pPr>
            <a:r>
              <a:rPr b="0" lang="en-US" sz="1400" spc="-1" strike="noStrike">
                <a:solidFill>
                  <a:srgbClr val="002060"/>
                </a:solidFill>
                <a:latin typeface="Calibri"/>
                <a:ea typeface="宋体"/>
              </a:rPr>
              <a:t>Cell, Base shared implementation functions</a:t>
            </a:r>
            <a:endParaRPr b="0" lang="en-US" sz="1400" spc="-1" strike="noStrike">
              <a:latin typeface="Arial"/>
            </a:endParaRPr>
          </a:p>
        </p:txBody>
      </p:sp>
      <p:pic>
        <p:nvPicPr>
          <p:cNvPr id="432" name="Picture 3" descr=""/>
          <p:cNvPicPr/>
          <p:nvPr/>
        </p:nvPicPr>
        <p:blipFill>
          <a:blip r:embed="rId1"/>
          <a:stretch/>
        </p:blipFill>
        <p:spPr>
          <a:xfrm>
            <a:off x="148320" y="956520"/>
            <a:ext cx="298440" cy="215280"/>
          </a:xfrm>
          <a:prstGeom prst="rect">
            <a:avLst/>
          </a:prstGeom>
          <a:ln>
            <a:noFill/>
          </a:ln>
        </p:spPr>
      </p:pic>
      <p:pic>
        <p:nvPicPr>
          <p:cNvPr id="433" name="Picture 3" descr=""/>
          <p:cNvPicPr/>
          <p:nvPr/>
        </p:nvPicPr>
        <p:blipFill>
          <a:blip r:embed="rId2"/>
          <a:stretch/>
        </p:blipFill>
        <p:spPr>
          <a:xfrm>
            <a:off x="454680" y="1300680"/>
            <a:ext cx="298440" cy="215280"/>
          </a:xfrm>
          <a:prstGeom prst="rect">
            <a:avLst/>
          </a:prstGeom>
          <a:ln>
            <a:noFill/>
          </a:ln>
        </p:spPr>
      </p:pic>
      <p:pic>
        <p:nvPicPr>
          <p:cNvPr id="434" name="Picture 3" descr=""/>
          <p:cNvPicPr/>
          <p:nvPr/>
        </p:nvPicPr>
        <p:blipFill>
          <a:blip r:embed="rId3"/>
          <a:stretch/>
        </p:blipFill>
        <p:spPr>
          <a:xfrm>
            <a:off x="742680" y="1987200"/>
            <a:ext cx="298440" cy="215280"/>
          </a:xfrm>
          <a:prstGeom prst="rect">
            <a:avLst/>
          </a:prstGeom>
          <a:ln>
            <a:noFill/>
          </a:ln>
        </p:spPr>
      </p:pic>
      <p:pic>
        <p:nvPicPr>
          <p:cNvPr id="435" name="Picture 3" descr=""/>
          <p:cNvPicPr/>
          <p:nvPr/>
        </p:nvPicPr>
        <p:blipFill>
          <a:blip r:embed="rId4"/>
          <a:stretch/>
        </p:blipFill>
        <p:spPr>
          <a:xfrm>
            <a:off x="755640" y="2637000"/>
            <a:ext cx="298440" cy="215280"/>
          </a:xfrm>
          <a:prstGeom prst="rect">
            <a:avLst/>
          </a:prstGeom>
          <a:ln>
            <a:noFill/>
          </a:ln>
        </p:spPr>
      </p:pic>
      <p:pic>
        <p:nvPicPr>
          <p:cNvPr id="436" name="Picture 3" descr=""/>
          <p:cNvPicPr/>
          <p:nvPr/>
        </p:nvPicPr>
        <p:blipFill>
          <a:blip r:embed="rId5"/>
          <a:stretch/>
        </p:blipFill>
        <p:spPr>
          <a:xfrm>
            <a:off x="755640" y="3355200"/>
            <a:ext cx="298440" cy="215280"/>
          </a:xfrm>
          <a:prstGeom prst="rect">
            <a:avLst/>
          </a:prstGeom>
          <a:ln>
            <a:noFill/>
          </a:ln>
        </p:spPr>
      </p:pic>
      <p:pic>
        <p:nvPicPr>
          <p:cNvPr id="437" name="Picture 3" descr=""/>
          <p:cNvPicPr/>
          <p:nvPr/>
        </p:nvPicPr>
        <p:blipFill>
          <a:blip r:embed="rId6"/>
          <a:stretch/>
        </p:blipFill>
        <p:spPr>
          <a:xfrm>
            <a:off x="755640" y="4005000"/>
            <a:ext cx="298440" cy="215280"/>
          </a:xfrm>
          <a:prstGeom prst="rect">
            <a:avLst/>
          </a:prstGeom>
          <a:ln>
            <a:noFill/>
          </a:ln>
        </p:spPr>
      </p:pic>
      <p:pic>
        <p:nvPicPr>
          <p:cNvPr id="438" name="Picture 3" descr=""/>
          <p:cNvPicPr/>
          <p:nvPr/>
        </p:nvPicPr>
        <p:blipFill>
          <a:blip r:embed="rId7"/>
          <a:stretch/>
        </p:blipFill>
        <p:spPr>
          <a:xfrm>
            <a:off x="755640" y="4723200"/>
            <a:ext cx="298440" cy="215280"/>
          </a:xfrm>
          <a:prstGeom prst="rect">
            <a:avLst/>
          </a:prstGeom>
          <a:ln>
            <a:noFill/>
          </a:ln>
        </p:spPr>
      </p:pic>
      <p:pic>
        <p:nvPicPr>
          <p:cNvPr id="439" name="Picture 3" descr=""/>
          <p:cNvPicPr/>
          <p:nvPr/>
        </p:nvPicPr>
        <p:blipFill>
          <a:blip r:embed="rId8"/>
          <a:stretch/>
        </p:blipFill>
        <p:spPr>
          <a:xfrm>
            <a:off x="755640" y="5301360"/>
            <a:ext cx="298440" cy="215280"/>
          </a:xfrm>
          <a:prstGeom prst="rect">
            <a:avLst/>
          </a:prstGeom>
          <a:ln>
            <a:noFill/>
          </a:ln>
        </p:spPr>
      </p:pic>
      <p:sp>
        <p:nvSpPr>
          <p:cNvPr id="440" name="Line 81"/>
          <p:cNvSpPr/>
          <p:nvPr/>
        </p:nvSpPr>
        <p:spPr>
          <a:xfrm>
            <a:off x="2267640" y="5805000"/>
            <a:ext cx="252360" cy="1800"/>
          </a:xfrm>
          <a:prstGeom prst="line">
            <a:avLst/>
          </a:prstGeom>
          <a:ln w="19080">
            <a:solidFill>
              <a:srgbClr val="2b2b85"/>
            </a:solidFill>
            <a:miter/>
            <a:tailEnd len="med" type="triangle" w="med"/>
          </a:ln>
        </p:spPr>
        <p:style>
          <a:lnRef idx="0"/>
          <a:fillRef idx="0"/>
          <a:effectRef idx="0"/>
          <a:fontRef idx="minor"/>
        </p:style>
      </p:sp>
      <p:sp>
        <p:nvSpPr>
          <p:cNvPr id="441" name="CustomShape 82"/>
          <p:cNvSpPr/>
          <p:nvPr/>
        </p:nvSpPr>
        <p:spPr>
          <a:xfrm>
            <a:off x="148320" y="5949360"/>
            <a:ext cx="2211480" cy="337320"/>
          </a:xfrm>
          <a:prstGeom prst="rect">
            <a:avLst/>
          </a:prstGeom>
          <a:solidFill>
            <a:srgbClr val="f8f8f8"/>
          </a:solidFill>
          <a:ln>
            <a:noFill/>
          </a:ln>
        </p:spPr>
        <p:style>
          <a:lnRef idx="0"/>
          <a:fillRef idx="0"/>
          <a:effectRef idx="0"/>
          <a:fontRef idx="minor"/>
        </p:style>
      </p:sp>
      <p:sp>
        <p:nvSpPr>
          <p:cNvPr id="442" name="Line 83"/>
          <p:cNvSpPr/>
          <p:nvPr/>
        </p:nvSpPr>
        <p:spPr>
          <a:xfrm>
            <a:off x="322200" y="1518120"/>
            <a:ext cx="36360" cy="5209200"/>
          </a:xfrm>
          <a:prstGeom prst="line">
            <a:avLst/>
          </a:prstGeom>
          <a:ln cap="rnd" w="19080">
            <a:solidFill>
              <a:srgbClr val="2b2b85"/>
            </a:solidFill>
            <a:custDash>
              <a:ds d="400000" sp="300000"/>
            </a:custDash>
            <a:miter/>
          </a:ln>
        </p:spPr>
        <p:style>
          <a:lnRef idx="0"/>
          <a:fillRef idx="0"/>
          <a:effectRef idx="0"/>
          <a:fontRef idx="minor"/>
        </p:style>
      </p:sp>
      <p:sp>
        <p:nvSpPr>
          <p:cNvPr id="443" name="CustomShape 84"/>
          <p:cNvSpPr/>
          <p:nvPr/>
        </p:nvSpPr>
        <p:spPr>
          <a:xfrm>
            <a:off x="1060200" y="6084360"/>
            <a:ext cx="1061280" cy="1497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user_type</a:t>
            </a:r>
            <a:endParaRPr b="0" lang="en-US" sz="1000" spc="-1" strike="noStrike">
              <a:latin typeface="Arial"/>
            </a:endParaRPr>
          </a:p>
        </p:txBody>
      </p:sp>
      <p:sp>
        <p:nvSpPr>
          <p:cNvPr id="444" name="Line 85"/>
          <p:cNvSpPr/>
          <p:nvPr/>
        </p:nvSpPr>
        <p:spPr>
          <a:xfrm>
            <a:off x="597960" y="6162120"/>
            <a:ext cx="2570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pic>
        <p:nvPicPr>
          <p:cNvPr id="445" name="Picture 3" descr=""/>
          <p:cNvPicPr/>
          <p:nvPr/>
        </p:nvPicPr>
        <p:blipFill>
          <a:blip r:embed="rId9"/>
          <a:stretch/>
        </p:blipFill>
        <p:spPr>
          <a:xfrm>
            <a:off x="756720" y="6019560"/>
            <a:ext cx="298440" cy="215280"/>
          </a:xfrm>
          <a:prstGeom prst="rect">
            <a:avLst/>
          </a:prstGeom>
          <a:ln>
            <a:noFill/>
          </a:ln>
        </p:spPr>
      </p:pic>
      <p:sp>
        <p:nvSpPr>
          <p:cNvPr id="446" name="Line 86"/>
          <p:cNvSpPr/>
          <p:nvPr/>
        </p:nvSpPr>
        <p:spPr>
          <a:xfrm>
            <a:off x="593640" y="1525680"/>
            <a:ext cx="11160" cy="4637880"/>
          </a:xfrm>
          <a:prstGeom prst="line">
            <a:avLst/>
          </a:prstGeom>
          <a:ln cap="rnd" w="19080">
            <a:solidFill>
              <a:srgbClr val="2b2b85"/>
            </a:solidFill>
            <a:custDash>
              <a:ds d="400000" sp="300000"/>
            </a:custDash>
            <a:miter/>
          </a:ln>
        </p:spPr>
        <p:style>
          <a:lnRef idx="0"/>
          <a:fillRef idx="0"/>
          <a:effectRef idx="0"/>
          <a:fontRef idx="minor"/>
        </p:style>
      </p:sp>
      <p:sp>
        <p:nvSpPr>
          <p:cNvPr id="447" name="Line 87"/>
          <p:cNvSpPr/>
          <p:nvPr/>
        </p:nvSpPr>
        <p:spPr>
          <a:xfrm>
            <a:off x="899280" y="6211800"/>
            <a:ext cx="1800" cy="241200"/>
          </a:xfrm>
          <a:prstGeom prst="line">
            <a:avLst/>
          </a:prstGeom>
          <a:ln cap="rnd" w="19080">
            <a:solidFill>
              <a:srgbClr val="2b2b85"/>
            </a:solidFill>
            <a:custDash>
              <a:ds d="400000" sp="300000"/>
            </a:custDash>
            <a:miter/>
          </a:ln>
        </p:spPr>
        <p:style>
          <a:lnRef idx="0"/>
          <a:fillRef idx="0"/>
          <a:effectRef idx="0"/>
          <a:fontRef idx="minor"/>
        </p:style>
      </p:sp>
      <p:sp>
        <p:nvSpPr>
          <p:cNvPr id="448" name="CustomShape 88"/>
          <p:cNvSpPr/>
          <p:nvPr/>
        </p:nvSpPr>
        <p:spPr>
          <a:xfrm>
            <a:off x="838440" y="6659280"/>
            <a:ext cx="803880" cy="1497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res</a:t>
            </a:r>
            <a:endParaRPr b="0" lang="en-US" sz="1000" spc="-1" strike="noStrike">
              <a:latin typeface="Arial"/>
            </a:endParaRPr>
          </a:p>
        </p:txBody>
      </p:sp>
      <p:sp>
        <p:nvSpPr>
          <p:cNvPr id="449" name="Line 89"/>
          <p:cNvSpPr/>
          <p:nvPr/>
        </p:nvSpPr>
        <p:spPr>
          <a:xfrm>
            <a:off x="395280" y="6736680"/>
            <a:ext cx="257400" cy="1800"/>
          </a:xfrm>
          <a:prstGeom prst="line">
            <a:avLst/>
          </a:prstGeom>
          <a:ln cap="rnd" w="19080">
            <a:solidFill>
              <a:srgbClr val="2b2b85"/>
            </a:solidFill>
            <a:custDash>
              <a:ds d="400000" sp="300000"/>
            </a:custDash>
            <a:miter/>
            <a:headEnd len="med" type="triangle" w="med"/>
          </a:ln>
        </p:spPr>
        <p:style>
          <a:lnRef idx="0"/>
          <a:fillRef idx="0"/>
          <a:effectRef idx="0"/>
          <a:fontRef idx="minor"/>
        </p:style>
      </p:sp>
      <p:pic>
        <p:nvPicPr>
          <p:cNvPr id="450" name="Picture 3" descr=""/>
          <p:cNvPicPr/>
          <p:nvPr/>
        </p:nvPicPr>
        <p:blipFill>
          <a:blip r:embed="rId10"/>
          <a:stretch/>
        </p:blipFill>
        <p:spPr>
          <a:xfrm>
            <a:off x="529560" y="6597360"/>
            <a:ext cx="298440" cy="215280"/>
          </a:xfrm>
          <a:prstGeom prst="rect">
            <a:avLst/>
          </a:prstGeom>
          <a:ln>
            <a:noFill/>
          </a:ln>
        </p:spPr>
      </p:pic>
      <p:pic>
        <p:nvPicPr>
          <p:cNvPr id="451" name="" descr=""/>
          <p:cNvPicPr/>
          <p:nvPr/>
        </p:nvPicPr>
        <p:blipFill>
          <a:blip r:embed="rId11"/>
          <a:stretch/>
        </p:blipFill>
        <p:spPr>
          <a:xfrm>
            <a:off x="1054080" y="6311880"/>
            <a:ext cx="226440" cy="226440"/>
          </a:xfrm>
          <a:prstGeom prst="rect">
            <a:avLst/>
          </a:prstGeom>
          <a:ln>
            <a:noFill/>
          </a:ln>
        </p:spPr>
      </p:pic>
      <p:pic>
        <p:nvPicPr>
          <p:cNvPr id="452" name="" descr=""/>
          <p:cNvPicPr/>
          <p:nvPr/>
        </p:nvPicPr>
        <p:blipFill>
          <a:blip r:embed="rId12"/>
          <a:stretch/>
        </p:blipFill>
        <p:spPr>
          <a:xfrm>
            <a:off x="723960" y="1638360"/>
            <a:ext cx="188280" cy="200880"/>
          </a:xfrm>
          <a:prstGeom prst="rect">
            <a:avLst/>
          </a:prstGeom>
          <a:ln>
            <a:noFill/>
          </a:ln>
        </p:spPr>
      </p:pic>
      <p:pic>
        <p:nvPicPr>
          <p:cNvPr id="453" name="" descr=""/>
          <p:cNvPicPr/>
          <p:nvPr/>
        </p:nvPicPr>
        <p:blipFill>
          <a:blip r:embed="rId13"/>
          <a:stretch/>
        </p:blipFill>
        <p:spPr>
          <a:xfrm>
            <a:off x="1015920" y="5651640"/>
            <a:ext cx="175680" cy="264600"/>
          </a:xfrm>
          <a:prstGeom prst="rect">
            <a:avLst/>
          </a:prstGeom>
          <a:ln>
            <a:noFill/>
          </a:ln>
        </p:spPr>
      </p:pic>
      <p:pic>
        <p:nvPicPr>
          <p:cNvPr id="454" name="" descr=""/>
          <p:cNvPicPr/>
          <p:nvPr/>
        </p:nvPicPr>
        <p:blipFill>
          <a:blip r:embed="rId14"/>
          <a:stretch/>
        </p:blipFill>
        <p:spPr>
          <a:xfrm>
            <a:off x="1015920" y="2298600"/>
            <a:ext cx="226440" cy="226440"/>
          </a:xfrm>
          <a:prstGeom prst="rect">
            <a:avLst/>
          </a:prstGeom>
          <a:ln>
            <a:noFill/>
          </a:ln>
        </p:spPr>
      </p:pic>
      <p:pic>
        <p:nvPicPr>
          <p:cNvPr id="455" name="" descr=""/>
          <p:cNvPicPr/>
          <p:nvPr/>
        </p:nvPicPr>
        <p:blipFill>
          <a:blip r:embed="rId15"/>
          <a:stretch/>
        </p:blipFill>
        <p:spPr>
          <a:xfrm>
            <a:off x="1015920" y="2984400"/>
            <a:ext cx="226440" cy="226440"/>
          </a:xfrm>
          <a:prstGeom prst="rect">
            <a:avLst/>
          </a:prstGeom>
          <a:ln>
            <a:noFill/>
          </a:ln>
        </p:spPr>
      </p:pic>
      <p:pic>
        <p:nvPicPr>
          <p:cNvPr id="456" name="" descr=""/>
          <p:cNvPicPr/>
          <p:nvPr/>
        </p:nvPicPr>
        <p:blipFill>
          <a:blip r:embed="rId16"/>
          <a:stretch/>
        </p:blipFill>
        <p:spPr>
          <a:xfrm>
            <a:off x="1015920" y="3657600"/>
            <a:ext cx="226440" cy="226440"/>
          </a:xfrm>
          <a:prstGeom prst="rect">
            <a:avLst/>
          </a:prstGeom>
          <a:ln>
            <a:noFill/>
          </a:ln>
        </p:spPr>
      </p:pic>
      <p:pic>
        <p:nvPicPr>
          <p:cNvPr id="457" name="" descr=""/>
          <p:cNvPicPr/>
          <p:nvPr/>
        </p:nvPicPr>
        <p:blipFill>
          <a:blip r:embed="rId17"/>
          <a:stretch/>
        </p:blipFill>
        <p:spPr>
          <a:xfrm>
            <a:off x="1015920" y="4343400"/>
            <a:ext cx="226440" cy="226440"/>
          </a:xfrm>
          <a:prstGeom prst="rect">
            <a:avLst/>
          </a:prstGeom>
          <a:ln>
            <a:noFill/>
          </a:ln>
        </p:spPr>
      </p:pic>
      <p:pic>
        <p:nvPicPr>
          <p:cNvPr id="458" name="" descr=""/>
          <p:cNvPicPr/>
          <p:nvPr/>
        </p:nvPicPr>
        <p:blipFill>
          <a:blip r:embed="rId18"/>
          <a:stretch/>
        </p:blipFill>
        <p:spPr>
          <a:xfrm>
            <a:off x="1066680" y="5029200"/>
            <a:ext cx="226440" cy="226440"/>
          </a:xfrm>
          <a:prstGeom prst="rect">
            <a:avLst/>
          </a:prstGeom>
          <a:ln>
            <a:noFill/>
          </a:ln>
        </p:spPr>
      </p:pic>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45" name="CustomShape 2"/>
          <p:cNvSpPr/>
          <p:nvPr/>
        </p:nvSpPr>
        <p:spPr>
          <a:xfrm>
            <a:off x="179640" y="132120"/>
            <a:ext cx="705420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4f81bd"/>
                </a:solidFill>
                <a:latin typeface="Calibri"/>
                <a:ea typeface="DejaVu Sans"/>
              </a:rPr>
              <a:t>Chapter One</a:t>
            </a:r>
            <a:endParaRPr b="0" lang="en-US" sz="4400" spc="-1" strike="noStrike">
              <a:latin typeface="Arial"/>
            </a:endParaRPr>
          </a:p>
        </p:txBody>
      </p:sp>
      <p:sp>
        <p:nvSpPr>
          <p:cNvPr id="46" name="CustomShape 3"/>
          <p:cNvSpPr/>
          <p:nvPr/>
        </p:nvSpPr>
        <p:spPr>
          <a:xfrm>
            <a:off x="1403640" y="2846520"/>
            <a:ext cx="6838200" cy="1060920"/>
          </a:xfrm>
          <a:prstGeom prst="irregularSeal2">
            <a:avLst/>
          </a:prstGeom>
          <a:solidFill>
            <a:srgbClr val="f7964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47" name="CustomShape 4"/>
          <p:cNvSpPr/>
          <p:nvPr/>
        </p:nvSpPr>
        <p:spPr>
          <a:xfrm>
            <a:off x="1645920" y="3108960"/>
            <a:ext cx="6334200" cy="8499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1f497d"/>
                </a:solidFill>
                <a:latin typeface="Verdana"/>
                <a:ea typeface="宋体"/>
              </a:rPr>
              <a:t>KBEngine Server Overview</a:t>
            </a:r>
            <a:endParaRPr b="0" lang="en-US" sz="3200" spc="-1" strike="noStrike">
              <a:latin typeface="Arial"/>
            </a:endParaRPr>
          </a:p>
          <a:p>
            <a:pPr>
              <a:lnSpc>
                <a:spcPct val="100000"/>
              </a:lnSpc>
            </a:pPr>
            <a:endParaRPr b="0" lang="en-US" sz="32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CustomShape 1"/>
          <p:cNvSpPr/>
          <p:nvPr/>
        </p:nvSpPr>
        <p:spPr>
          <a:xfrm>
            <a:off x="148320" y="3521160"/>
            <a:ext cx="2211480" cy="337320"/>
          </a:xfrm>
          <a:prstGeom prst="rect">
            <a:avLst/>
          </a:prstGeom>
          <a:solidFill>
            <a:srgbClr val="e6f1fe"/>
          </a:solidFill>
          <a:ln>
            <a:noFill/>
          </a:ln>
        </p:spPr>
        <p:style>
          <a:lnRef idx="0"/>
          <a:fillRef idx="0"/>
          <a:effectRef idx="0"/>
          <a:fontRef idx="minor"/>
        </p:style>
      </p:sp>
      <p:sp>
        <p:nvSpPr>
          <p:cNvPr id="460" name="CustomShape 2"/>
          <p:cNvSpPr/>
          <p:nvPr/>
        </p:nvSpPr>
        <p:spPr>
          <a:xfrm>
            <a:off x="148320" y="2256480"/>
            <a:ext cx="2211480" cy="334440"/>
          </a:xfrm>
          <a:prstGeom prst="rect">
            <a:avLst/>
          </a:prstGeom>
          <a:solidFill>
            <a:srgbClr val="e6f1fe"/>
          </a:solidFill>
          <a:ln>
            <a:noFill/>
          </a:ln>
        </p:spPr>
        <p:style>
          <a:lnRef idx="0"/>
          <a:fillRef idx="0"/>
          <a:effectRef idx="0"/>
          <a:fontRef idx="minor"/>
        </p:style>
      </p:sp>
      <p:sp>
        <p:nvSpPr>
          <p:cNvPr id="461" name="CustomShape 3"/>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462" name="CustomShape 4"/>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000" spc="-1" strike="noStrike">
                <a:solidFill>
                  <a:srgbClr val="4f81bd"/>
                </a:solidFill>
                <a:latin typeface="Calibri"/>
                <a:ea typeface="DejaVu Sans"/>
              </a:rPr>
              <a:t>Asset library folder structure</a:t>
            </a:r>
            <a:endParaRPr b="0" lang="en-US" sz="4000" spc="-1" strike="noStrike">
              <a:latin typeface="Arial"/>
            </a:endParaRPr>
          </a:p>
        </p:txBody>
      </p:sp>
      <p:sp>
        <p:nvSpPr>
          <p:cNvPr id="463" name="CustomShape 5"/>
          <p:cNvSpPr/>
          <p:nvPr/>
        </p:nvSpPr>
        <p:spPr>
          <a:xfrm>
            <a:off x="142920" y="1917000"/>
            <a:ext cx="2216880" cy="337320"/>
          </a:xfrm>
          <a:prstGeom prst="rect">
            <a:avLst/>
          </a:prstGeom>
          <a:solidFill>
            <a:srgbClr val="f8f8f8"/>
          </a:solidFill>
          <a:ln>
            <a:noFill/>
          </a:ln>
        </p:spPr>
        <p:style>
          <a:lnRef idx="0"/>
          <a:fillRef idx="0"/>
          <a:effectRef idx="0"/>
          <a:fontRef idx="minor"/>
        </p:style>
      </p:sp>
      <p:sp>
        <p:nvSpPr>
          <p:cNvPr id="464" name="CustomShape 6"/>
          <p:cNvSpPr/>
          <p:nvPr/>
        </p:nvSpPr>
        <p:spPr>
          <a:xfrm>
            <a:off x="142920" y="929160"/>
            <a:ext cx="2216880" cy="337320"/>
          </a:xfrm>
          <a:prstGeom prst="rect">
            <a:avLst/>
          </a:prstGeom>
          <a:solidFill>
            <a:srgbClr val="e6f1fe"/>
          </a:solidFill>
          <a:ln>
            <a:noFill/>
          </a:ln>
        </p:spPr>
        <p:style>
          <a:lnRef idx="0"/>
          <a:fillRef idx="0"/>
          <a:effectRef idx="0"/>
          <a:fontRef idx="minor"/>
        </p:style>
      </p:sp>
      <p:sp>
        <p:nvSpPr>
          <p:cNvPr id="465" name="CustomShape 7"/>
          <p:cNvSpPr/>
          <p:nvPr/>
        </p:nvSpPr>
        <p:spPr>
          <a:xfrm>
            <a:off x="544680" y="1020240"/>
            <a:ext cx="1664280" cy="15084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&lt;assets&gt;</a:t>
            </a:r>
            <a:endParaRPr b="0" lang="en-US" sz="1000" spc="-1" strike="noStrike">
              <a:latin typeface="Arial"/>
            </a:endParaRPr>
          </a:p>
        </p:txBody>
      </p:sp>
      <p:pic>
        <p:nvPicPr>
          <p:cNvPr id="466" name="Picture 3" descr=""/>
          <p:cNvPicPr/>
          <p:nvPr/>
        </p:nvPicPr>
        <p:blipFill>
          <a:blip r:embed="rId1"/>
          <a:stretch/>
        </p:blipFill>
        <p:spPr>
          <a:xfrm>
            <a:off x="148320" y="956520"/>
            <a:ext cx="298440" cy="215280"/>
          </a:xfrm>
          <a:prstGeom prst="rect">
            <a:avLst/>
          </a:prstGeom>
          <a:ln>
            <a:noFill/>
          </a:ln>
        </p:spPr>
      </p:pic>
      <p:sp>
        <p:nvSpPr>
          <p:cNvPr id="467" name="CustomShape 8"/>
          <p:cNvSpPr/>
          <p:nvPr/>
        </p:nvSpPr>
        <p:spPr>
          <a:xfrm>
            <a:off x="142920" y="1268640"/>
            <a:ext cx="2216880" cy="337320"/>
          </a:xfrm>
          <a:prstGeom prst="rect">
            <a:avLst/>
          </a:prstGeom>
          <a:solidFill>
            <a:srgbClr val="f8f8f8"/>
          </a:solidFill>
          <a:ln>
            <a:noFill/>
          </a:ln>
        </p:spPr>
        <p:style>
          <a:lnRef idx="0"/>
          <a:fillRef idx="0"/>
          <a:effectRef idx="0"/>
          <a:fontRef idx="minor"/>
        </p:style>
      </p:sp>
      <p:sp>
        <p:nvSpPr>
          <p:cNvPr id="468" name="CustomShape 9"/>
          <p:cNvSpPr/>
          <p:nvPr/>
        </p:nvSpPr>
        <p:spPr>
          <a:xfrm>
            <a:off x="763560" y="1362600"/>
            <a:ext cx="803880" cy="1497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scripts</a:t>
            </a:r>
            <a:endParaRPr b="0" lang="en-US" sz="1000" spc="-1" strike="noStrike">
              <a:latin typeface="Arial"/>
            </a:endParaRPr>
          </a:p>
        </p:txBody>
      </p:sp>
      <p:sp>
        <p:nvSpPr>
          <p:cNvPr id="469" name="Line 10"/>
          <p:cNvSpPr/>
          <p:nvPr/>
        </p:nvSpPr>
        <p:spPr>
          <a:xfrm>
            <a:off x="320400" y="1440000"/>
            <a:ext cx="25740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pic>
        <p:nvPicPr>
          <p:cNvPr id="470" name="Picture 3" descr=""/>
          <p:cNvPicPr/>
          <p:nvPr/>
        </p:nvPicPr>
        <p:blipFill>
          <a:blip r:embed="rId2"/>
          <a:stretch/>
        </p:blipFill>
        <p:spPr>
          <a:xfrm>
            <a:off x="454680" y="1300680"/>
            <a:ext cx="298440" cy="215280"/>
          </a:xfrm>
          <a:prstGeom prst="rect">
            <a:avLst/>
          </a:prstGeom>
          <a:ln>
            <a:noFill/>
          </a:ln>
        </p:spPr>
      </p:pic>
      <p:sp>
        <p:nvSpPr>
          <p:cNvPr id="471" name="CustomShape 11"/>
          <p:cNvSpPr/>
          <p:nvPr/>
        </p:nvSpPr>
        <p:spPr>
          <a:xfrm>
            <a:off x="142920" y="1576800"/>
            <a:ext cx="2216880" cy="337320"/>
          </a:xfrm>
          <a:prstGeom prst="rect">
            <a:avLst/>
          </a:prstGeom>
          <a:solidFill>
            <a:srgbClr val="e6f1fe"/>
          </a:solidFill>
          <a:ln>
            <a:noFill/>
          </a:ln>
        </p:spPr>
        <p:style>
          <a:lnRef idx="0"/>
          <a:fillRef idx="0"/>
          <a:effectRef idx="0"/>
          <a:fontRef idx="minor"/>
        </p:style>
      </p:sp>
      <p:sp>
        <p:nvSpPr>
          <p:cNvPr id="472" name="CustomShape 12"/>
          <p:cNvSpPr/>
          <p:nvPr/>
        </p:nvSpPr>
        <p:spPr>
          <a:xfrm>
            <a:off x="1058760" y="1650240"/>
            <a:ext cx="803880" cy="1497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data</a:t>
            </a:r>
            <a:endParaRPr b="0" lang="en-US" sz="1000" spc="-1" strike="noStrike">
              <a:latin typeface="Arial"/>
            </a:endParaRPr>
          </a:p>
        </p:txBody>
      </p:sp>
      <p:sp>
        <p:nvSpPr>
          <p:cNvPr id="473" name="Line 13"/>
          <p:cNvSpPr/>
          <p:nvPr/>
        </p:nvSpPr>
        <p:spPr>
          <a:xfrm>
            <a:off x="611280" y="1771200"/>
            <a:ext cx="2588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pic>
        <p:nvPicPr>
          <p:cNvPr id="474" name="Picture 3" descr=""/>
          <p:cNvPicPr/>
          <p:nvPr/>
        </p:nvPicPr>
        <p:blipFill>
          <a:blip r:embed="rId3"/>
          <a:stretch/>
        </p:blipFill>
        <p:spPr>
          <a:xfrm>
            <a:off x="742680" y="1628640"/>
            <a:ext cx="298440" cy="215280"/>
          </a:xfrm>
          <a:prstGeom prst="rect">
            <a:avLst/>
          </a:prstGeom>
          <a:ln>
            <a:noFill/>
          </a:ln>
        </p:spPr>
      </p:pic>
      <p:sp>
        <p:nvSpPr>
          <p:cNvPr id="475" name="CustomShape 14"/>
          <p:cNvSpPr/>
          <p:nvPr/>
        </p:nvSpPr>
        <p:spPr>
          <a:xfrm>
            <a:off x="1058760" y="2008440"/>
            <a:ext cx="803880" cy="1497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db</a:t>
            </a:r>
            <a:endParaRPr b="0" lang="en-US" sz="1000" spc="-1" strike="noStrike">
              <a:latin typeface="Arial"/>
            </a:endParaRPr>
          </a:p>
        </p:txBody>
      </p:sp>
      <p:sp>
        <p:nvSpPr>
          <p:cNvPr id="476" name="Line 15"/>
          <p:cNvSpPr/>
          <p:nvPr/>
        </p:nvSpPr>
        <p:spPr>
          <a:xfrm>
            <a:off x="611280" y="2129400"/>
            <a:ext cx="2588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pic>
        <p:nvPicPr>
          <p:cNvPr id="477" name="Picture 3" descr=""/>
          <p:cNvPicPr/>
          <p:nvPr/>
        </p:nvPicPr>
        <p:blipFill>
          <a:blip r:embed="rId4"/>
          <a:stretch/>
        </p:blipFill>
        <p:spPr>
          <a:xfrm>
            <a:off x="742680" y="1987200"/>
            <a:ext cx="298440" cy="215280"/>
          </a:xfrm>
          <a:prstGeom prst="rect">
            <a:avLst/>
          </a:prstGeom>
          <a:ln>
            <a:noFill/>
          </a:ln>
        </p:spPr>
      </p:pic>
      <p:sp>
        <p:nvSpPr>
          <p:cNvPr id="478" name="CustomShape 16"/>
          <p:cNvSpPr/>
          <p:nvPr/>
        </p:nvSpPr>
        <p:spPr>
          <a:xfrm>
            <a:off x="1058760" y="2368440"/>
            <a:ext cx="803880" cy="1497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bots</a:t>
            </a:r>
            <a:endParaRPr b="0" lang="en-US" sz="1000" spc="-1" strike="noStrike">
              <a:latin typeface="Arial"/>
            </a:endParaRPr>
          </a:p>
        </p:txBody>
      </p:sp>
      <p:sp>
        <p:nvSpPr>
          <p:cNvPr id="479" name="Line 17"/>
          <p:cNvSpPr/>
          <p:nvPr/>
        </p:nvSpPr>
        <p:spPr>
          <a:xfrm>
            <a:off x="611280" y="2489400"/>
            <a:ext cx="2588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pic>
        <p:nvPicPr>
          <p:cNvPr id="480" name="Picture 3" descr=""/>
          <p:cNvPicPr/>
          <p:nvPr/>
        </p:nvPicPr>
        <p:blipFill>
          <a:blip r:embed="rId5"/>
          <a:stretch/>
        </p:blipFill>
        <p:spPr>
          <a:xfrm>
            <a:off x="742680" y="2347200"/>
            <a:ext cx="298440" cy="215280"/>
          </a:xfrm>
          <a:prstGeom prst="rect">
            <a:avLst/>
          </a:prstGeom>
          <a:ln>
            <a:noFill/>
          </a:ln>
        </p:spPr>
      </p:pic>
      <p:sp>
        <p:nvSpPr>
          <p:cNvPr id="481" name="CustomShape 18"/>
          <p:cNvSpPr/>
          <p:nvPr/>
        </p:nvSpPr>
        <p:spPr>
          <a:xfrm>
            <a:off x="148320" y="3212640"/>
            <a:ext cx="2211480" cy="337320"/>
          </a:xfrm>
          <a:prstGeom prst="rect">
            <a:avLst/>
          </a:prstGeom>
          <a:solidFill>
            <a:srgbClr val="f8f8f8"/>
          </a:solidFill>
          <a:ln>
            <a:noFill/>
          </a:ln>
        </p:spPr>
        <p:style>
          <a:lnRef idx="0"/>
          <a:fillRef idx="0"/>
          <a:effectRef idx="0"/>
          <a:fontRef idx="minor"/>
        </p:style>
      </p:sp>
      <p:sp>
        <p:nvSpPr>
          <p:cNvPr id="482" name="CustomShape 19"/>
          <p:cNvSpPr/>
          <p:nvPr/>
        </p:nvSpPr>
        <p:spPr>
          <a:xfrm>
            <a:off x="148320" y="2565000"/>
            <a:ext cx="2211480" cy="337320"/>
          </a:xfrm>
          <a:prstGeom prst="rect">
            <a:avLst/>
          </a:prstGeom>
          <a:solidFill>
            <a:srgbClr val="f8f8f8"/>
          </a:solidFill>
          <a:ln>
            <a:noFill/>
          </a:ln>
        </p:spPr>
        <p:style>
          <a:lnRef idx="0"/>
          <a:fillRef idx="0"/>
          <a:effectRef idx="0"/>
          <a:fontRef idx="minor"/>
        </p:style>
      </p:sp>
      <p:sp>
        <p:nvSpPr>
          <p:cNvPr id="483" name="CustomShape 20"/>
          <p:cNvSpPr/>
          <p:nvPr/>
        </p:nvSpPr>
        <p:spPr>
          <a:xfrm>
            <a:off x="148320" y="2872800"/>
            <a:ext cx="2211480" cy="337320"/>
          </a:xfrm>
          <a:prstGeom prst="rect">
            <a:avLst/>
          </a:prstGeom>
          <a:solidFill>
            <a:srgbClr val="e6f1fe"/>
          </a:solidFill>
          <a:ln>
            <a:noFill/>
          </a:ln>
        </p:spPr>
        <p:style>
          <a:lnRef idx="0"/>
          <a:fillRef idx="0"/>
          <a:effectRef idx="0"/>
          <a:fontRef idx="minor"/>
        </p:style>
      </p:sp>
      <p:sp>
        <p:nvSpPr>
          <p:cNvPr id="484" name="CustomShape 21"/>
          <p:cNvSpPr/>
          <p:nvPr/>
        </p:nvSpPr>
        <p:spPr>
          <a:xfrm>
            <a:off x="1058760" y="2977920"/>
            <a:ext cx="803880" cy="1497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server</a:t>
            </a:r>
            <a:endParaRPr b="0" lang="en-US" sz="1000" spc="-1" strike="noStrike">
              <a:latin typeface="Arial"/>
            </a:endParaRPr>
          </a:p>
        </p:txBody>
      </p:sp>
      <p:sp>
        <p:nvSpPr>
          <p:cNvPr id="485" name="CustomShape 22"/>
          <p:cNvSpPr/>
          <p:nvPr/>
        </p:nvSpPr>
        <p:spPr>
          <a:xfrm>
            <a:off x="1058760" y="3657240"/>
            <a:ext cx="803880" cy="1497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spaces</a:t>
            </a:r>
            <a:endParaRPr b="0" lang="en-US" sz="1000" spc="-1" strike="noStrike">
              <a:latin typeface="Arial"/>
            </a:endParaRPr>
          </a:p>
        </p:txBody>
      </p:sp>
      <p:sp>
        <p:nvSpPr>
          <p:cNvPr id="486" name="CustomShape 23"/>
          <p:cNvSpPr/>
          <p:nvPr/>
        </p:nvSpPr>
        <p:spPr>
          <a:xfrm>
            <a:off x="1266840" y="3317760"/>
            <a:ext cx="1207080" cy="1497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kbengine.xml</a:t>
            </a:r>
            <a:endParaRPr b="0" lang="en-US" sz="1000" spc="-1" strike="noStrike">
              <a:latin typeface="Arial"/>
            </a:endParaRPr>
          </a:p>
        </p:txBody>
      </p:sp>
      <p:sp>
        <p:nvSpPr>
          <p:cNvPr id="487" name="CustomShape 24"/>
          <p:cNvSpPr/>
          <p:nvPr/>
        </p:nvSpPr>
        <p:spPr>
          <a:xfrm>
            <a:off x="2556000" y="3282480"/>
            <a:ext cx="2471040" cy="211320"/>
          </a:xfrm>
          <a:prstGeom prst="rect">
            <a:avLst/>
          </a:prstGeom>
          <a:noFill/>
          <a:ln>
            <a:noFill/>
          </a:ln>
        </p:spPr>
        <p:style>
          <a:lnRef idx="0"/>
          <a:fillRef idx="0"/>
          <a:effectRef idx="0"/>
          <a:fontRef idx="minor"/>
        </p:style>
        <p:txBody>
          <a:bodyPr lIns="0" rIns="0" tIns="0" bIns="0"/>
          <a:p>
            <a:pPr>
              <a:lnSpc>
                <a:spcPct val="100000"/>
              </a:lnSpc>
            </a:pPr>
            <a:r>
              <a:rPr b="0" lang="en-US" sz="1400" spc="-1" strike="noStrike">
                <a:solidFill>
                  <a:srgbClr val="002060"/>
                </a:solidFill>
                <a:latin typeface="Calibri"/>
                <a:ea typeface="DejaVu Sans"/>
              </a:rPr>
              <a:t>Server configuration file</a:t>
            </a:r>
            <a:endParaRPr b="0" lang="en-US" sz="1400" spc="-1" strike="noStrike">
              <a:latin typeface="Arial"/>
            </a:endParaRPr>
          </a:p>
        </p:txBody>
      </p:sp>
      <p:sp>
        <p:nvSpPr>
          <p:cNvPr id="488" name="CustomShape 25"/>
          <p:cNvSpPr/>
          <p:nvPr/>
        </p:nvSpPr>
        <p:spPr>
          <a:xfrm>
            <a:off x="2556000" y="3645720"/>
            <a:ext cx="5902200" cy="636840"/>
          </a:xfrm>
          <a:prstGeom prst="rect">
            <a:avLst/>
          </a:prstGeom>
          <a:noFill/>
          <a:ln>
            <a:noFill/>
          </a:ln>
        </p:spPr>
        <p:style>
          <a:lnRef idx="0"/>
          <a:fillRef idx="0"/>
          <a:effectRef idx="0"/>
          <a:fontRef idx="minor"/>
        </p:style>
        <p:txBody>
          <a:bodyPr lIns="0" rIns="0" tIns="0" bIns="0"/>
          <a:p>
            <a:pPr>
              <a:lnSpc>
                <a:spcPct val="100000"/>
              </a:lnSpc>
            </a:pPr>
            <a:r>
              <a:rPr b="0" lang="en-US" sz="1400" spc="-1" strike="noStrike">
                <a:solidFill>
                  <a:srgbClr val="002060"/>
                </a:solidFill>
                <a:latin typeface="Calibri"/>
                <a:ea typeface="DejaVu Sans"/>
              </a:rPr>
              <a:t>Spatial resource data, for example, </a:t>
            </a:r>
            <a:endParaRPr b="0" lang="en-US" sz="1400" spc="-1" strike="noStrike">
              <a:latin typeface="Arial"/>
            </a:endParaRPr>
          </a:p>
          <a:p>
            <a:pPr>
              <a:lnSpc>
                <a:spcPct val="100000"/>
              </a:lnSpc>
            </a:pPr>
            <a:r>
              <a:rPr b="0" lang="en-US" sz="1400" spc="-1" strike="noStrike">
                <a:solidFill>
                  <a:srgbClr val="002060"/>
                </a:solidFill>
                <a:latin typeface="Calibri"/>
                <a:ea typeface="DejaVu Sans"/>
              </a:rPr>
              <a:t>providing collision information </a:t>
            </a:r>
            <a:endParaRPr b="0" lang="en-US" sz="1400" spc="-1" strike="noStrike">
              <a:latin typeface="Arial"/>
            </a:endParaRPr>
          </a:p>
          <a:p>
            <a:pPr>
              <a:lnSpc>
                <a:spcPct val="100000"/>
              </a:lnSpc>
            </a:pPr>
            <a:r>
              <a:rPr b="0" lang="en-US" sz="1400" spc="-1" strike="noStrike">
                <a:solidFill>
                  <a:srgbClr val="002060"/>
                </a:solidFill>
                <a:latin typeface="Calibri"/>
                <a:ea typeface="DejaVu Sans"/>
              </a:rPr>
              <a:t>For entity server navigation</a:t>
            </a:r>
            <a:endParaRPr b="0" lang="en-US" sz="1400" spc="-1" strike="noStrike">
              <a:latin typeface="Arial"/>
            </a:endParaRPr>
          </a:p>
        </p:txBody>
      </p:sp>
      <p:sp>
        <p:nvSpPr>
          <p:cNvPr id="489" name="Line 26"/>
          <p:cNvSpPr/>
          <p:nvPr/>
        </p:nvSpPr>
        <p:spPr>
          <a:xfrm>
            <a:off x="596880" y="3055320"/>
            <a:ext cx="257040" cy="36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90" name="Line 27"/>
          <p:cNvSpPr/>
          <p:nvPr/>
        </p:nvSpPr>
        <p:spPr>
          <a:xfrm>
            <a:off x="873000" y="3174480"/>
            <a:ext cx="1440" cy="244440"/>
          </a:xfrm>
          <a:prstGeom prst="line">
            <a:avLst/>
          </a:prstGeom>
          <a:ln cap="rnd" w="19080">
            <a:solidFill>
              <a:srgbClr val="2b2b85"/>
            </a:solidFill>
            <a:custDash>
              <a:ds d="400000" sp="300000"/>
            </a:custDash>
            <a:miter/>
          </a:ln>
        </p:spPr>
        <p:style>
          <a:lnRef idx="0"/>
          <a:fillRef idx="0"/>
          <a:effectRef idx="0"/>
          <a:fontRef idx="minor"/>
        </p:style>
      </p:sp>
      <p:sp>
        <p:nvSpPr>
          <p:cNvPr id="491" name="Line 28"/>
          <p:cNvSpPr/>
          <p:nvPr/>
        </p:nvSpPr>
        <p:spPr>
          <a:xfrm>
            <a:off x="873000" y="3395160"/>
            <a:ext cx="2588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92" name="Line 29"/>
          <p:cNvSpPr/>
          <p:nvPr/>
        </p:nvSpPr>
        <p:spPr>
          <a:xfrm>
            <a:off x="596880" y="3735000"/>
            <a:ext cx="2570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93" name="Line 30"/>
          <p:cNvSpPr/>
          <p:nvPr/>
        </p:nvSpPr>
        <p:spPr>
          <a:xfrm>
            <a:off x="2265120" y="3395160"/>
            <a:ext cx="250920" cy="1440"/>
          </a:xfrm>
          <a:prstGeom prst="line">
            <a:avLst/>
          </a:prstGeom>
          <a:ln w="19080">
            <a:solidFill>
              <a:srgbClr val="2b2b85"/>
            </a:solidFill>
            <a:miter/>
            <a:tailEnd len="med" type="triangle" w="med"/>
          </a:ln>
        </p:spPr>
        <p:style>
          <a:lnRef idx="0"/>
          <a:fillRef idx="0"/>
          <a:effectRef idx="0"/>
          <a:fontRef idx="minor"/>
        </p:style>
      </p:sp>
      <p:sp>
        <p:nvSpPr>
          <p:cNvPr id="494" name="Line 31"/>
          <p:cNvSpPr/>
          <p:nvPr/>
        </p:nvSpPr>
        <p:spPr>
          <a:xfrm>
            <a:off x="2265120" y="3717360"/>
            <a:ext cx="252360" cy="360"/>
          </a:xfrm>
          <a:prstGeom prst="line">
            <a:avLst/>
          </a:prstGeom>
          <a:ln w="19080">
            <a:solidFill>
              <a:srgbClr val="2b2b85"/>
            </a:solidFill>
            <a:miter/>
            <a:tailEnd len="med" type="triangle" w="med"/>
          </a:ln>
        </p:spPr>
        <p:style>
          <a:lnRef idx="0"/>
          <a:fillRef idx="0"/>
          <a:effectRef idx="0"/>
          <a:fontRef idx="minor"/>
        </p:style>
      </p:sp>
      <p:pic>
        <p:nvPicPr>
          <p:cNvPr id="495" name="Picture 3" descr=""/>
          <p:cNvPicPr/>
          <p:nvPr/>
        </p:nvPicPr>
        <p:blipFill>
          <a:blip r:embed="rId6"/>
          <a:stretch/>
        </p:blipFill>
        <p:spPr>
          <a:xfrm>
            <a:off x="742680" y="2912400"/>
            <a:ext cx="298440" cy="215280"/>
          </a:xfrm>
          <a:prstGeom prst="rect">
            <a:avLst/>
          </a:prstGeom>
          <a:ln>
            <a:noFill/>
          </a:ln>
        </p:spPr>
      </p:pic>
      <p:pic>
        <p:nvPicPr>
          <p:cNvPr id="496" name="Picture 3" descr=""/>
          <p:cNvPicPr/>
          <p:nvPr/>
        </p:nvPicPr>
        <p:blipFill>
          <a:blip r:embed="rId7"/>
          <a:stretch/>
        </p:blipFill>
        <p:spPr>
          <a:xfrm>
            <a:off x="755640" y="3606120"/>
            <a:ext cx="298440" cy="215280"/>
          </a:xfrm>
          <a:prstGeom prst="rect">
            <a:avLst/>
          </a:prstGeom>
          <a:ln>
            <a:noFill/>
          </a:ln>
        </p:spPr>
      </p:pic>
      <p:sp>
        <p:nvSpPr>
          <p:cNvPr id="497" name="CustomShape 32"/>
          <p:cNvSpPr/>
          <p:nvPr/>
        </p:nvSpPr>
        <p:spPr>
          <a:xfrm>
            <a:off x="741240" y="2626920"/>
            <a:ext cx="803880" cy="1497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res</a:t>
            </a:r>
            <a:endParaRPr b="0" lang="en-US" sz="1000" spc="-1" strike="noStrike">
              <a:latin typeface="Arial"/>
            </a:endParaRPr>
          </a:p>
        </p:txBody>
      </p:sp>
      <p:sp>
        <p:nvSpPr>
          <p:cNvPr id="498" name="Line 33"/>
          <p:cNvSpPr/>
          <p:nvPr/>
        </p:nvSpPr>
        <p:spPr>
          <a:xfrm>
            <a:off x="298080" y="2704320"/>
            <a:ext cx="257040" cy="1800"/>
          </a:xfrm>
          <a:prstGeom prst="line">
            <a:avLst/>
          </a:prstGeom>
          <a:ln cap="rnd" w="19080">
            <a:solidFill>
              <a:srgbClr val="2b2b85"/>
            </a:solidFill>
            <a:custDash>
              <a:ds d="400000" sp="300000"/>
            </a:custDash>
            <a:miter/>
            <a:headEnd len="med" type="triangle" w="med"/>
          </a:ln>
        </p:spPr>
        <p:style>
          <a:lnRef idx="0"/>
          <a:fillRef idx="0"/>
          <a:effectRef idx="0"/>
          <a:fontRef idx="minor"/>
        </p:style>
      </p:sp>
      <p:pic>
        <p:nvPicPr>
          <p:cNvPr id="499" name="Picture 3" descr=""/>
          <p:cNvPicPr/>
          <p:nvPr/>
        </p:nvPicPr>
        <p:blipFill>
          <a:blip r:embed="rId8"/>
          <a:stretch/>
        </p:blipFill>
        <p:spPr>
          <a:xfrm>
            <a:off x="432000" y="2565000"/>
            <a:ext cx="298440" cy="215280"/>
          </a:xfrm>
          <a:prstGeom prst="rect">
            <a:avLst/>
          </a:prstGeom>
          <a:ln>
            <a:noFill/>
          </a:ln>
        </p:spPr>
      </p:pic>
      <p:sp>
        <p:nvSpPr>
          <p:cNvPr id="500" name="Line 34"/>
          <p:cNvSpPr/>
          <p:nvPr/>
        </p:nvSpPr>
        <p:spPr>
          <a:xfrm>
            <a:off x="320400" y="1270080"/>
            <a:ext cx="2880" cy="1464480"/>
          </a:xfrm>
          <a:prstGeom prst="line">
            <a:avLst/>
          </a:prstGeom>
          <a:ln cap="rnd" w="19080">
            <a:solidFill>
              <a:srgbClr val="2b2b85"/>
            </a:solidFill>
            <a:custDash>
              <a:ds d="400000" sp="300000"/>
            </a:custDash>
            <a:miter/>
          </a:ln>
        </p:spPr>
        <p:style>
          <a:lnRef idx="0"/>
          <a:fillRef idx="0"/>
          <a:effectRef idx="0"/>
          <a:fontRef idx="minor"/>
        </p:style>
      </p:sp>
      <p:sp>
        <p:nvSpPr>
          <p:cNvPr id="501" name="Line 35"/>
          <p:cNvSpPr/>
          <p:nvPr/>
        </p:nvSpPr>
        <p:spPr>
          <a:xfrm>
            <a:off x="593640" y="1527120"/>
            <a:ext cx="17640" cy="2206080"/>
          </a:xfrm>
          <a:prstGeom prst="line">
            <a:avLst/>
          </a:prstGeom>
          <a:ln cap="rnd" w="19080">
            <a:solidFill>
              <a:srgbClr val="2b2b85"/>
            </a:solidFill>
            <a:custDash>
              <a:ds d="400000" sp="300000"/>
            </a:custDash>
            <a:miter/>
          </a:ln>
        </p:spPr>
        <p:style>
          <a:lnRef idx="0"/>
          <a:fillRef idx="0"/>
          <a:effectRef idx="0"/>
          <a:fontRef idx="minor"/>
        </p:style>
      </p:sp>
      <p:sp>
        <p:nvSpPr>
          <p:cNvPr id="502" name="Line 36"/>
          <p:cNvSpPr/>
          <p:nvPr/>
        </p:nvSpPr>
        <p:spPr>
          <a:xfrm>
            <a:off x="2286000" y="1645920"/>
            <a:ext cx="250920" cy="1440"/>
          </a:xfrm>
          <a:prstGeom prst="line">
            <a:avLst/>
          </a:prstGeom>
          <a:ln w="19080">
            <a:solidFill>
              <a:srgbClr val="2b2b85"/>
            </a:solidFill>
            <a:miter/>
            <a:tailEnd len="med" type="triangle" w="med"/>
          </a:ln>
        </p:spPr>
        <p:style>
          <a:lnRef idx="0"/>
          <a:fillRef idx="0"/>
          <a:effectRef idx="0"/>
          <a:fontRef idx="minor"/>
        </p:style>
      </p:sp>
      <p:sp>
        <p:nvSpPr>
          <p:cNvPr id="503" name="Line 37"/>
          <p:cNvSpPr/>
          <p:nvPr/>
        </p:nvSpPr>
        <p:spPr>
          <a:xfrm>
            <a:off x="2267640" y="2060640"/>
            <a:ext cx="250920" cy="1440"/>
          </a:xfrm>
          <a:prstGeom prst="line">
            <a:avLst/>
          </a:prstGeom>
          <a:ln w="19080">
            <a:solidFill>
              <a:srgbClr val="2b2b85"/>
            </a:solidFill>
            <a:miter/>
            <a:tailEnd len="med" type="triangle" w="med"/>
          </a:ln>
        </p:spPr>
        <p:style>
          <a:lnRef idx="0"/>
          <a:fillRef idx="0"/>
          <a:effectRef idx="0"/>
          <a:fontRef idx="minor"/>
        </p:style>
      </p:sp>
      <p:sp>
        <p:nvSpPr>
          <p:cNvPr id="504" name="Line 38"/>
          <p:cNvSpPr/>
          <p:nvPr/>
        </p:nvSpPr>
        <p:spPr>
          <a:xfrm>
            <a:off x="2267640" y="2419200"/>
            <a:ext cx="250920" cy="1440"/>
          </a:xfrm>
          <a:prstGeom prst="line">
            <a:avLst/>
          </a:prstGeom>
          <a:ln w="19080">
            <a:solidFill>
              <a:srgbClr val="2b2b85"/>
            </a:solidFill>
            <a:miter/>
            <a:tailEnd len="med" type="triangle" w="med"/>
          </a:ln>
        </p:spPr>
        <p:style>
          <a:lnRef idx="0"/>
          <a:fillRef idx="0"/>
          <a:effectRef idx="0"/>
          <a:fontRef idx="minor"/>
        </p:style>
      </p:sp>
      <p:sp>
        <p:nvSpPr>
          <p:cNvPr id="505" name="CustomShape 39"/>
          <p:cNvSpPr/>
          <p:nvPr/>
        </p:nvSpPr>
        <p:spPr>
          <a:xfrm>
            <a:off x="2560320" y="1371600"/>
            <a:ext cx="4299840" cy="423720"/>
          </a:xfrm>
          <a:prstGeom prst="rect">
            <a:avLst/>
          </a:prstGeom>
          <a:noFill/>
          <a:ln>
            <a:noFill/>
          </a:ln>
        </p:spPr>
        <p:style>
          <a:lnRef idx="0"/>
          <a:fillRef idx="0"/>
          <a:effectRef idx="0"/>
          <a:fontRef idx="minor"/>
        </p:style>
        <p:txBody>
          <a:bodyPr lIns="0" rIns="0" tIns="0" bIns="0"/>
          <a:p>
            <a:pPr>
              <a:lnSpc>
                <a:spcPct val="100000"/>
              </a:lnSpc>
            </a:pPr>
            <a:r>
              <a:rPr b="0" lang="en-US" sz="1400" spc="-1" strike="noStrike">
                <a:solidFill>
                  <a:srgbClr val="002060"/>
                </a:solidFill>
                <a:latin typeface="Calibri"/>
                <a:ea typeface="DejaVu Sans"/>
              </a:rPr>
              <a:t>Server-side logical data files, for example: monster and skills table data</a:t>
            </a:r>
            <a:endParaRPr b="0" lang="en-US" sz="1400" spc="-1" strike="noStrike">
              <a:latin typeface="Arial"/>
            </a:endParaRPr>
          </a:p>
        </p:txBody>
      </p:sp>
      <p:sp>
        <p:nvSpPr>
          <p:cNvPr id="506" name="CustomShape 40"/>
          <p:cNvSpPr/>
          <p:nvPr/>
        </p:nvSpPr>
        <p:spPr>
          <a:xfrm>
            <a:off x="2555640" y="1989360"/>
            <a:ext cx="2014200" cy="211320"/>
          </a:xfrm>
          <a:prstGeom prst="rect">
            <a:avLst/>
          </a:prstGeom>
          <a:noFill/>
          <a:ln>
            <a:noFill/>
          </a:ln>
        </p:spPr>
        <p:style>
          <a:lnRef idx="0"/>
          <a:fillRef idx="0"/>
          <a:effectRef idx="0"/>
          <a:fontRef idx="minor"/>
        </p:style>
        <p:txBody>
          <a:bodyPr lIns="0" rIns="0" tIns="0" bIns="0"/>
          <a:p>
            <a:pPr>
              <a:lnSpc>
                <a:spcPct val="100000"/>
              </a:lnSpc>
            </a:pPr>
            <a:r>
              <a:rPr b="0" lang="en-US" sz="1400" spc="-1" strike="noStrike">
                <a:solidFill>
                  <a:srgbClr val="002060"/>
                </a:solidFill>
                <a:latin typeface="Calibri"/>
                <a:ea typeface="DejaVu Sans"/>
              </a:rPr>
              <a:t>Database extensions</a:t>
            </a:r>
            <a:endParaRPr b="0" lang="en-US" sz="1400" spc="-1" strike="noStrike">
              <a:latin typeface="Arial"/>
            </a:endParaRPr>
          </a:p>
        </p:txBody>
      </p:sp>
      <p:sp>
        <p:nvSpPr>
          <p:cNvPr id="507" name="CustomShape 41"/>
          <p:cNvSpPr/>
          <p:nvPr/>
        </p:nvSpPr>
        <p:spPr>
          <a:xfrm>
            <a:off x="2555640" y="2277000"/>
            <a:ext cx="3597840" cy="636840"/>
          </a:xfrm>
          <a:prstGeom prst="rect">
            <a:avLst/>
          </a:prstGeom>
          <a:noFill/>
          <a:ln>
            <a:noFill/>
          </a:ln>
        </p:spPr>
        <p:style>
          <a:lnRef idx="0"/>
          <a:fillRef idx="0"/>
          <a:effectRef idx="0"/>
          <a:fontRef idx="minor"/>
        </p:style>
        <p:txBody>
          <a:bodyPr lIns="0" rIns="0" tIns="0" bIns="0"/>
          <a:p>
            <a:pPr>
              <a:lnSpc>
                <a:spcPct val="100000"/>
              </a:lnSpc>
            </a:pPr>
            <a:r>
              <a:rPr b="0" lang="en-US" sz="1400" spc="-1" strike="noStrike">
                <a:solidFill>
                  <a:srgbClr val="002060"/>
                </a:solidFill>
                <a:latin typeface="Calibri"/>
                <a:ea typeface="DejaVu Sans"/>
              </a:rPr>
              <a:t>Robot stress test, virtual client script, can simplify implementation under scripts/client</a:t>
            </a:r>
            <a:endParaRPr b="0" lang="en-US" sz="1400" spc="-1" strike="noStrike">
              <a:latin typeface="Arial"/>
            </a:endParaRPr>
          </a:p>
        </p:txBody>
      </p:sp>
      <p:pic>
        <p:nvPicPr>
          <p:cNvPr id="508" name="" descr=""/>
          <p:cNvPicPr/>
          <p:nvPr/>
        </p:nvPicPr>
        <p:blipFill>
          <a:blip r:embed="rId9"/>
          <a:stretch/>
        </p:blipFill>
        <p:spPr>
          <a:xfrm>
            <a:off x="1041480" y="3251160"/>
            <a:ext cx="175680" cy="264600"/>
          </a:xfrm>
          <a:prstGeom prst="rect">
            <a:avLst/>
          </a:prstGeom>
          <a:ln>
            <a:noFill/>
          </a:ln>
        </p:spPr>
      </p:pic>
      <p:sp>
        <p:nvSpPr>
          <p:cNvPr id="509" name="CustomShape 42"/>
          <p:cNvSpPr/>
          <p:nvPr/>
        </p:nvSpPr>
        <p:spPr>
          <a:xfrm>
            <a:off x="2625840" y="2137680"/>
            <a:ext cx="2014200" cy="211320"/>
          </a:xfrm>
          <a:prstGeom prst="rect">
            <a:avLst/>
          </a:prstGeom>
          <a:noFill/>
          <a:ln>
            <a:noFill/>
          </a:ln>
        </p:spPr>
        <p:style>
          <a:lnRef idx="0"/>
          <a:fillRef idx="0"/>
          <a:effectRef idx="0"/>
          <a:fontRef idx="minor"/>
        </p:style>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0"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511"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Implementation</a:t>
            </a:r>
            <a:endParaRPr b="0" lang="en-US" sz="4400" spc="-1" strike="noStrike">
              <a:latin typeface="Arial"/>
            </a:endParaRPr>
          </a:p>
        </p:txBody>
      </p:sp>
      <p:sp>
        <p:nvSpPr>
          <p:cNvPr id="512" name="CustomShape 3"/>
          <p:cNvSpPr/>
          <p:nvPr/>
        </p:nvSpPr>
        <p:spPr>
          <a:xfrm>
            <a:off x="204120" y="1052640"/>
            <a:ext cx="8746200" cy="544248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Each Entity must:</a:t>
            </a:r>
            <a:endParaRPr b="0" lang="en-US" sz="32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Be listed in the </a:t>
            </a:r>
            <a:r>
              <a:rPr b="0" lang="en-US" sz="2000" spc="-1" strike="noStrike">
                <a:solidFill>
                  <a:srgbClr val="00007d"/>
                </a:solidFill>
                <a:latin typeface="Courier New"/>
                <a:ea typeface="宋体"/>
              </a:rPr>
              <a:t>entities.xml file</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Must have an </a:t>
            </a:r>
            <a:r>
              <a:rPr b="0" lang="en-US" sz="2000" spc="-1" strike="noStrike">
                <a:solidFill>
                  <a:srgbClr val="00007d"/>
                </a:solidFill>
                <a:latin typeface="Courier New"/>
                <a:ea typeface="宋体"/>
              </a:rPr>
              <a:t>&lt;Entity_name&gt;.def file</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Must have an</a:t>
            </a:r>
            <a:r>
              <a:rPr b="0" lang="en-US" sz="2000" spc="-1" strike="noStrike">
                <a:solidFill>
                  <a:srgbClr val="00007d"/>
                </a:solidFill>
                <a:latin typeface="Courier New"/>
                <a:ea typeface="宋体"/>
              </a:rPr>
              <a:t> &lt;Entity_name&gt;.py file</a:t>
            </a:r>
            <a:endParaRPr b="0" lang="en-US" sz="20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Each Entity can:</a:t>
            </a:r>
            <a:endParaRPr b="0" lang="en-US" sz="32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Have up to 3 parts of the implementation (Client/Cell/Base)</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Use a shared script under the common path</a:t>
            </a:r>
            <a:endParaRPr b="0" lang="en-US" sz="20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Client / Server definition file must match</a:t>
            </a:r>
            <a:endParaRPr b="0" lang="en-US" sz="32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In the client plug-in environment, the plug-in will compare MD5 value of the computing protocol with the server’s to ensure that it is up-to-date. When the protocol does not match, the plug-in will be imported from the server network and stored locally.</a:t>
            </a:r>
            <a:endParaRPr b="0" lang="en-US" sz="2000" spc="-1" strike="noStrike">
              <a:latin typeface="Arial"/>
            </a:endParaRPr>
          </a:p>
          <a:p>
            <a:pPr>
              <a:lnSpc>
                <a:spcPct val="100000"/>
              </a:lnSpc>
              <a:spcBef>
                <a:spcPts val="641"/>
              </a:spcBef>
            </a:pPr>
            <a:endParaRPr b="0" lang="en-US" sz="2000" spc="-1" strike="noStrike">
              <a:latin typeface="Arial"/>
            </a:endParaRPr>
          </a:p>
          <a:p>
            <a:pPr>
              <a:lnSpc>
                <a:spcPct val="100000"/>
              </a:lnSpc>
              <a:spcBef>
                <a:spcPts val="641"/>
              </a:spcBef>
            </a:pPr>
            <a:endParaRPr b="0" lang="en-US" sz="2000" spc="-1" strike="noStrike">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Line 1"/>
          <p:cNvSpPr/>
          <p:nvPr/>
        </p:nvSpPr>
        <p:spPr>
          <a:xfrm>
            <a:off x="96120" y="4701960"/>
            <a:ext cx="6491880" cy="360"/>
          </a:xfrm>
          <a:prstGeom prst="line">
            <a:avLst/>
          </a:prstGeom>
          <a:ln w="38160">
            <a:solidFill>
              <a:srgbClr val="000000"/>
            </a:solidFill>
            <a:round/>
          </a:ln>
        </p:spPr>
        <p:style>
          <a:lnRef idx="0"/>
          <a:fillRef idx="0"/>
          <a:effectRef idx="0"/>
          <a:fontRef idx="minor"/>
        </p:style>
      </p:sp>
      <p:sp>
        <p:nvSpPr>
          <p:cNvPr id="514" name="CustomShape 2"/>
          <p:cNvSpPr/>
          <p:nvPr/>
        </p:nvSpPr>
        <p:spPr>
          <a:xfrm>
            <a:off x="107640" y="966960"/>
            <a:ext cx="6478200" cy="366984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15" name="CustomShape 3"/>
          <p:cNvSpPr/>
          <p:nvPr/>
        </p:nvSpPr>
        <p:spPr>
          <a:xfrm>
            <a:off x="467640" y="3231720"/>
            <a:ext cx="5686200" cy="3387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16" name="CustomShape 4"/>
          <p:cNvSpPr/>
          <p:nvPr/>
        </p:nvSpPr>
        <p:spPr>
          <a:xfrm>
            <a:off x="467640" y="1863360"/>
            <a:ext cx="5686200" cy="3387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17" name="CustomShape 5"/>
          <p:cNvSpPr/>
          <p:nvPr/>
        </p:nvSpPr>
        <p:spPr>
          <a:xfrm>
            <a:off x="6876360" y="980640"/>
            <a:ext cx="2099880" cy="1407600"/>
          </a:xfrm>
          <a:prstGeom prst="rect">
            <a:avLst/>
          </a:prstGeom>
          <a:solidFill>
            <a:srgbClr val="9bbb59"/>
          </a:solidFill>
          <a:ln w="25560">
            <a:solidFill>
              <a:srgbClr val="728a41"/>
            </a:solidFill>
            <a:round/>
          </a:ln>
        </p:spPr>
        <p:style>
          <a:lnRef idx="0"/>
          <a:fillRef idx="0"/>
          <a:effectRef idx="0"/>
          <a:fontRef idx="minor"/>
        </p:style>
      </p:sp>
      <p:sp>
        <p:nvSpPr>
          <p:cNvPr id="518" name="CustomShape 6"/>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519" name="CustomShape 7"/>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Distributed Entity</a:t>
            </a:r>
            <a:endParaRPr b="0" lang="en-US" sz="4400" spc="-1" strike="noStrike">
              <a:latin typeface="Arial"/>
            </a:endParaRPr>
          </a:p>
        </p:txBody>
      </p:sp>
      <p:sp>
        <p:nvSpPr>
          <p:cNvPr id="520" name="CustomShape 8"/>
          <p:cNvSpPr/>
          <p:nvPr/>
        </p:nvSpPr>
        <p:spPr>
          <a:xfrm>
            <a:off x="7001280" y="1223280"/>
            <a:ext cx="136800" cy="1080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521" name="CustomShape 9"/>
          <p:cNvSpPr/>
          <p:nvPr/>
        </p:nvSpPr>
        <p:spPr>
          <a:xfrm>
            <a:off x="7001280" y="1439280"/>
            <a:ext cx="13680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522" name="CustomShape 10"/>
          <p:cNvSpPr/>
          <p:nvPr/>
        </p:nvSpPr>
        <p:spPr>
          <a:xfrm>
            <a:off x="7001280" y="1621440"/>
            <a:ext cx="13680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23" name="CustomShape 11"/>
          <p:cNvSpPr/>
          <p:nvPr/>
        </p:nvSpPr>
        <p:spPr>
          <a:xfrm>
            <a:off x="7001280" y="1837800"/>
            <a:ext cx="136800" cy="1080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524" name="CustomShape 12"/>
          <p:cNvSpPr/>
          <p:nvPr/>
        </p:nvSpPr>
        <p:spPr>
          <a:xfrm>
            <a:off x="7001280" y="2053800"/>
            <a:ext cx="136800" cy="10800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525" name="CustomShape 13"/>
          <p:cNvSpPr/>
          <p:nvPr/>
        </p:nvSpPr>
        <p:spPr>
          <a:xfrm>
            <a:off x="7140600" y="1100880"/>
            <a:ext cx="1826640" cy="11538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eeece1"/>
                </a:solidFill>
                <a:latin typeface="Calibri"/>
                <a:ea typeface="宋体"/>
              </a:rPr>
              <a:t>Base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Real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Ghost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Player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Client Entity</a:t>
            </a:r>
            <a:endParaRPr b="0" lang="en-US" sz="1400" spc="-1" strike="noStrike">
              <a:latin typeface="Arial"/>
            </a:endParaRPr>
          </a:p>
        </p:txBody>
      </p:sp>
      <p:sp>
        <p:nvSpPr>
          <p:cNvPr id="526" name="CustomShape 14"/>
          <p:cNvSpPr/>
          <p:nvPr/>
        </p:nvSpPr>
        <p:spPr>
          <a:xfrm>
            <a:off x="1403640" y="2339640"/>
            <a:ext cx="1653840" cy="645480"/>
          </a:xfrm>
          <a:prstGeom prst="rect">
            <a:avLst/>
          </a:prstGeom>
          <a:solidFill>
            <a:srgbClr val="4f81bd"/>
          </a:solidFill>
          <a:ln w="9360">
            <a:solidFill>
              <a:srgbClr val="000000"/>
            </a:solidFill>
            <a:miter/>
          </a:ln>
        </p:spPr>
        <p:style>
          <a:lnRef idx="0"/>
          <a:fillRef idx="0"/>
          <a:effectRef idx="0"/>
          <a:fontRef idx="minor"/>
        </p:style>
      </p:sp>
      <p:sp>
        <p:nvSpPr>
          <p:cNvPr id="527" name="CustomShape 15"/>
          <p:cNvSpPr/>
          <p:nvPr/>
        </p:nvSpPr>
        <p:spPr>
          <a:xfrm>
            <a:off x="1591920" y="2395440"/>
            <a:ext cx="241200" cy="2296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528" name="CustomShape 16"/>
          <p:cNvSpPr/>
          <p:nvPr/>
        </p:nvSpPr>
        <p:spPr>
          <a:xfrm>
            <a:off x="1763640" y="2690280"/>
            <a:ext cx="1221480" cy="636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Baseapp</a:t>
            </a:r>
            <a:endParaRPr b="0" lang="en-US" sz="1800" spc="-1" strike="noStrike">
              <a:latin typeface="Arial"/>
            </a:endParaRPr>
          </a:p>
        </p:txBody>
      </p:sp>
      <p:sp>
        <p:nvSpPr>
          <p:cNvPr id="529" name="CustomShape 17"/>
          <p:cNvSpPr/>
          <p:nvPr/>
        </p:nvSpPr>
        <p:spPr>
          <a:xfrm>
            <a:off x="1591920" y="233028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530" name="CustomShape 18"/>
          <p:cNvSpPr/>
          <p:nvPr/>
        </p:nvSpPr>
        <p:spPr>
          <a:xfrm>
            <a:off x="2339640" y="2404800"/>
            <a:ext cx="241200" cy="2296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531" name="CustomShape 19"/>
          <p:cNvSpPr/>
          <p:nvPr/>
        </p:nvSpPr>
        <p:spPr>
          <a:xfrm>
            <a:off x="2339640" y="2339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532" name="CustomShape 20"/>
          <p:cNvSpPr/>
          <p:nvPr/>
        </p:nvSpPr>
        <p:spPr>
          <a:xfrm>
            <a:off x="3420000" y="2349000"/>
            <a:ext cx="1653840" cy="645480"/>
          </a:xfrm>
          <a:prstGeom prst="rect">
            <a:avLst/>
          </a:prstGeom>
          <a:solidFill>
            <a:srgbClr val="4f81bd"/>
          </a:solidFill>
          <a:ln w="9360">
            <a:solidFill>
              <a:srgbClr val="000000"/>
            </a:solidFill>
            <a:miter/>
          </a:ln>
        </p:spPr>
        <p:style>
          <a:lnRef idx="0"/>
          <a:fillRef idx="0"/>
          <a:effectRef idx="0"/>
          <a:fontRef idx="minor"/>
        </p:style>
      </p:sp>
      <p:sp>
        <p:nvSpPr>
          <p:cNvPr id="533" name="CustomShape 21"/>
          <p:cNvSpPr/>
          <p:nvPr/>
        </p:nvSpPr>
        <p:spPr>
          <a:xfrm>
            <a:off x="3780000" y="2699640"/>
            <a:ext cx="1221480" cy="636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Baseapp</a:t>
            </a:r>
            <a:endParaRPr b="0" lang="en-US" sz="1800" spc="-1" strike="noStrike">
              <a:latin typeface="Arial"/>
            </a:endParaRPr>
          </a:p>
        </p:txBody>
      </p:sp>
      <p:sp>
        <p:nvSpPr>
          <p:cNvPr id="534" name="CustomShape 22"/>
          <p:cNvSpPr/>
          <p:nvPr/>
        </p:nvSpPr>
        <p:spPr>
          <a:xfrm>
            <a:off x="4068000" y="2414160"/>
            <a:ext cx="241200" cy="2296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535" name="CustomShape 23"/>
          <p:cNvSpPr/>
          <p:nvPr/>
        </p:nvSpPr>
        <p:spPr>
          <a:xfrm>
            <a:off x="4068000" y="2349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536" name="CustomShape 24"/>
          <p:cNvSpPr/>
          <p:nvPr/>
        </p:nvSpPr>
        <p:spPr>
          <a:xfrm>
            <a:off x="467640" y="1062000"/>
            <a:ext cx="1653840" cy="645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37" name="CustomShape 25"/>
          <p:cNvSpPr/>
          <p:nvPr/>
        </p:nvSpPr>
        <p:spPr>
          <a:xfrm>
            <a:off x="827640" y="1412640"/>
            <a:ext cx="1221480" cy="3625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538" name="CustomShape 26"/>
          <p:cNvSpPr/>
          <p:nvPr/>
        </p:nvSpPr>
        <p:spPr>
          <a:xfrm>
            <a:off x="1087920" y="1127160"/>
            <a:ext cx="241200" cy="2296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539" name="CustomShape 27"/>
          <p:cNvSpPr/>
          <p:nvPr/>
        </p:nvSpPr>
        <p:spPr>
          <a:xfrm>
            <a:off x="1087920" y="1062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540" name="CustomShape 28"/>
          <p:cNvSpPr/>
          <p:nvPr/>
        </p:nvSpPr>
        <p:spPr>
          <a:xfrm>
            <a:off x="2483640" y="1071360"/>
            <a:ext cx="1653840" cy="645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41" name="CustomShape 29"/>
          <p:cNvSpPr/>
          <p:nvPr/>
        </p:nvSpPr>
        <p:spPr>
          <a:xfrm>
            <a:off x="2843640" y="1422000"/>
            <a:ext cx="1221480" cy="3625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542" name="CustomShape 30"/>
          <p:cNvSpPr/>
          <p:nvPr/>
        </p:nvSpPr>
        <p:spPr>
          <a:xfrm>
            <a:off x="3132000" y="1136520"/>
            <a:ext cx="241200" cy="2296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543" name="CustomShape 31"/>
          <p:cNvSpPr/>
          <p:nvPr/>
        </p:nvSpPr>
        <p:spPr>
          <a:xfrm>
            <a:off x="3132000" y="1071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544" name="CustomShape 32"/>
          <p:cNvSpPr/>
          <p:nvPr/>
        </p:nvSpPr>
        <p:spPr>
          <a:xfrm>
            <a:off x="4500000" y="1062000"/>
            <a:ext cx="1653840" cy="654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45" name="CustomShape 33"/>
          <p:cNvSpPr/>
          <p:nvPr/>
        </p:nvSpPr>
        <p:spPr>
          <a:xfrm>
            <a:off x="4860000" y="1412640"/>
            <a:ext cx="1221480" cy="3625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546" name="CustomShape 34"/>
          <p:cNvSpPr/>
          <p:nvPr/>
        </p:nvSpPr>
        <p:spPr>
          <a:xfrm>
            <a:off x="5148000" y="1189800"/>
            <a:ext cx="241200" cy="2296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547" name="CustomShape 35"/>
          <p:cNvSpPr/>
          <p:nvPr/>
        </p:nvSpPr>
        <p:spPr>
          <a:xfrm>
            <a:off x="5148000" y="1124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548" name="CustomShape 36"/>
          <p:cNvSpPr/>
          <p:nvPr/>
        </p:nvSpPr>
        <p:spPr>
          <a:xfrm>
            <a:off x="539640" y="3798360"/>
            <a:ext cx="1653840" cy="645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49" name="CustomShape 37"/>
          <p:cNvSpPr/>
          <p:nvPr/>
        </p:nvSpPr>
        <p:spPr>
          <a:xfrm>
            <a:off x="727920" y="385416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550" name="CustomShape 38"/>
          <p:cNvSpPr/>
          <p:nvPr/>
        </p:nvSpPr>
        <p:spPr>
          <a:xfrm>
            <a:off x="467640" y="4149000"/>
            <a:ext cx="1653840" cy="636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Cellapp1-cell1</a:t>
            </a:r>
            <a:endParaRPr b="0" lang="en-US" sz="1800" spc="-1" strike="noStrike">
              <a:latin typeface="Arial"/>
            </a:endParaRPr>
          </a:p>
        </p:txBody>
      </p:sp>
      <p:sp>
        <p:nvSpPr>
          <p:cNvPr id="551" name="CustomShape 39"/>
          <p:cNvSpPr/>
          <p:nvPr/>
        </p:nvSpPr>
        <p:spPr>
          <a:xfrm>
            <a:off x="727920" y="3789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552" name="CustomShape 40"/>
          <p:cNvSpPr/>
          <p:nvPr/>
        </p:nvSpPr>
        <p:spPr>
          <a:xfrm>
            <a:off x="1259640" y="386352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553" name="CustomShape 41"/>
          <p:cNvSpPr/>
          <p:nvPr/>
        </p:nvSpPr>
        <p:spPr>
          <a:xfrm>
            <a:off x="1259640" y="3798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554" name="CustomShape 42"/>
          <p:cNvSpPr/>
          <p:nvPr/>
        </p:nvSpPr>
        <p:spPr>
          <a:xfrm>
            <a:off x="2555640" y="3807720"/>
            <a:ext cx="1653840" cy="645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55" name="CustomShape 43"/>
          <p:cNvSpPr/>
          <p:nvPr/>
        </p:nvSpPr>
        <p:spPr>
          <a:xfrm>
            <a:off x="2699640" y="4158360"/>
            <a:ext cx="1545480" cy="636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Cellapp2-cell2</a:t>
            </a:r>
            <a:endParaRPr b="0" lang="en-US" sz="1800" spc="-1" strike="noStrike">
              <a:latin typeface="Arial"/>
            </a:endParaRPr>
          </a:p>
        </p:txBody>
      </p:sp>
      <p:sp>
        <p:nvSpPr>
          <p:cNvPr id="556" name="CustomShape 44"/>
          <p:cNvSpPr/>
          <p:nvPr/>
        </p:nvSpPr>
        <p:spPr>
          <a:xfrm>
            <a:off x="1763640" y="387288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57" name="CustomShape 45"/>
          <p:cNvSpPr/>
          <p:nvPr/>
        </p:nvSpPr>
        <p:spPr>
          <a:xfrm>
            <a:off x="1763640" y="380772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558" name="CustomShape 46"/>
          <p:cNvSpPr/>
          <p:nvPr/>
        </p:nvSpPr>
        <p:spPr>
          <a:xfrm>
            <a:off x="4644000" y="3807720"/>
            <a:ext cx="1653840" cy="645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59" name="CustomShape 47"/>
          <p:cNvSpPr/>
          <p:nvPr/>
        </p:nvSpPr>
        <p:spPr>
          <a:xfrm>
            <a:off x="4760280" y="4139640"/>
            <a:ext cx="1609560" cy="636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Cellapp3-cell3</a:t>
            </a:r>
            <a:endParaRPr b="0" lang="en-US" sz="1800" spc="-1" strike="noStrike">
              <a:latin typeface="Arial"/>
            </a:endParaRPr>
          </a:p>
        </p:txBody>
      </p:sp>
      <p:sp>
        <p:nvSpPr>
          <p:cNvPr id="560" name="CustomShape 48"/>
          <p:cNvSpPr/>
          <p:nvPr/>
        </p:nvSpPr>
        <p:spPr>
          <a:xfrm>
            <a:off x="2771640" y="38541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61" name="CustomShape 49"/>
          <p:cNvSpPr/>
          <p:nvPr/>
        </p:nvSpPr>
        <p:spPr>
          <a:xfrm>
            <a:off x="2771640" y="3789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562" name="CustomShape 50"/>
          <p:cNvSpPr/>
          <p:nvPr/>
        </p:nvSpPr>
        <p:spPr>
          <a:xfrm>
            <a:off x="3303720" y="386352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63" name="CustomShape 51"/>
          <p:cNvSpPr/>
          <p:nvPr/>
        </p:nvSpPr>
        <p:spPr>
          <a:xfrm>
            <a:off x="3303720" y="3798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564" name="CustomShape 52"/>
          <p:cNvSpPr/>
          <p:nvPr/>
        </p:nvSpPr>
        <p:spPr>
          <a:xfrm>
            <a:off x="3807720" y="387288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565" name="CustomShape 53"/>
          <p:cNvSpPr/>
          <p:nvPr/>
        </p:nvSpPr>
        <p:spPr>
          <a:xfrm>
            <a:off x="3807720" y="380772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566" name="CustomShape 54"/>
          <p:cNvSpPr/>
          <p:nvPr/>
        </p:nvSpPr>
        <p:spPr>
          <a:xfrm>
            <a:off x="4876560" y="38541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67" name="CustomShape 55"/>
          <p:cNvSpPr/>
          <p:nvPr/>
        </p:nvSpPr>
        <p:spPr>
          <a:xfrm>
            <a:off x="4876560" y="3789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568" name="CustomShape 56"/>
          <p:cNvSpPr/>
          <p:nvPr/>
        </p:nvSpPr>
        <p:spPr>
          <a:xfrm>
            <a:off x="5408280" y="386352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69" name="CustomShape 57"/>
          <p:cNvSpPr/>
          <p:nvPr/>
        </p:nvSpPr>
        <p:spPr>
          <a:xfrm>
            <a:off x="5408280" y="3798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570" name="CustomShape 58"/>
          <p:cNvSpPr/>
          <p:nvPr/>
        </p:nvSpPr>
        <p:spPr>
          <a:xfrm>
            <a:off x="5912280" y="387288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71" name="CustomShape 59"/>
          <p:cNvSpPr/>
          <p:nvPr/>
        </p:nvSpPr>
        <p:spPr>
          <a:xfrm>
            <a:off x="5912280" y="380772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572" name="CustomShape 60"/>
          <p:cNvSpPr/>
          <p:nvPr/>
        </p:nvSpPr>
        <p:spPr>
          <a:xfrm flipH="1">
            <a:off x="847440" y="2514960"/>
            <a:ext cx="839520" cy="1336680"/>
          </a:xfrm>
          <a:custGeom>
            <a:avLst/>
            <a:gdLst/>
            <a:ahLst/>
            <a:rect l="l" t="t" r="r" b="b"/>
            <a:pathLst>
              <a:path w="21600" h="21600">
                <a:moveTo>
                  <a:pt x="0" y="0"/>
                </a:moveTo>
                <a:lnTo>
                  <a:pt x="21600" y="21600"/>
                </a:lnTo>
              </a:path>
            </a:pathLst>
          </a:custGeom>
          <a:noFill/>
          <a:ln w="25560">
            <a:solidFill>
              <a:srgbClr val="4bacc6"/>
            </a:solidFill>
            <a:round/>
            <a:headEnd len="med" type="triangle" w="med"/>
            <a:tailEnd len="med" type="triangle" w="med"/>
          </a:ln>
          <a:effectLst>
            <a:outerShdw dir="5400000" dist="20160">
              <a:srgbClr val="000000">
                <a:alpha val="38000"/>
              </a:srgbClr>
            </a:outerShdw>
          </a:effectLst>
        </p:spPr>
        <p:style>
          <a:lnRef idx="0"/>
          <a:fillRef idx="0"/>
          <a:effectRef idx="0"/>
          <a:fontRef idx="minor"/>
        </p:style>
      </p:sp>
      <p:sp>
        <p:nvSpPr>
          <p:cNvPr id="573" name="CustomShape 61"/>
          <p:cNvSpPr/>
          <p:nvPr/>
        </p:nvSpPr>
        <p:spPr>
          <a:xfrm flipH="1">
            <a:off x="1397880" y="2524320"/>
            <a:ext cx="933480" cy="1346040"/>
          </a:xfrm>
          <a:custGeom>
            <a:avLst/>
            <a:gdLst/>
            <a:ahLst/>
            <a:rect l="l" t="t" r="r" b="b"/>
            <a:pathLst>
              <a:path w="21600" h="21600">
                <a:moveTo>
                  <a:pt x="0" y="0"/>
                </a:moveTo>
                <a:lnTo>
                  <a:pt x="21600" y="21600"/>
                </a:lnTo>
              </a:path>
            </a:pathLst>
          </a:custGeom>
          <a:noFill/>
          <a:ln w="25560">
            <a:solidFill>
              <a:srgbClr val="4bacc6"/>
            </a:solidFill>
            <a:round/>
            <a:headEnd len="med" type="triangle" w="med"/>
            <a:tailEnd len="med" type="triangle" w="med"/>
          </a:ln>
          <a:effectLst>
            <a:outerShdw dir="5400000" dist="20160">
              <a:srgbClr val="000000">
                <a:alpha val="38000"/>
              </a:srgbClr>
            </a:outerShdw>
          </a:effectLst>
        </p:spPr>
        <p:style>
          <a:lnRef idx="0"/>
          <a:fillRef idx="0"/>
          <a:effectRef idx="0"/>
          <a:fontRef idx="minor"/>
        </p:style>
      </p:sp>
      <p:sp>
        <p:nvSpPr>
          <p:cNvPr id="574" name="CustomShape 62"/>
          <p:cNvSpPr/>
          <p:nvPr/>
        </p:nvSpPr>
        <p:spPr>
          <a:xfrm flipH="1">
            <a:off x="3901680" y="2533680"/>
            <a:ext cx="158040" cy="1456200"/>
          </a:xfrm>
          <a:custGeom>
            <a:avLst/>
            <a:gdLst/>
            <a:ahLst/>
            <a:rect l="l" t="t" r="r" b="b"/>
            <a:pathLst>
              <a:path w="21600" h="21600">
                <a:moveTo>
                  <a:pt x="0" y="0"/>
                </a:moveTo>
                <a:lnTo>
                  <a:pt x="21600" y="21600"/>
                </a:lnTo>
              </a:path>
            </a:pathLst>
          </a:custGeom>
          <a:noFill/>
          <a:ln w="25560">
            <a:solidFill>
              <a:srgbClr val="4bacc6"/>
            </a:solidFill>
            <a:round/>
            <a:headEnd len="med" type="triangle" w="med"/>
            <a:tailEnd len="med" type="triangle" w="med"/>
          </a:ln>
          <a:effectLst>
            <a:outerShdw dir="5400000" dist="20160">
              <a:srgbClr val="000000">
                <a:alpha val="38000"/>
              </a:srgbClr>
            </a:outerShdw>
          </a:effectLst>
        </p:spPr>
        <p:style>
          <a:lnRef idx="0"/>
          <a:fillRef idx="0"/>
          <a:effectRef idx="0"/>
          <a:fontRef idx="minor"/>
        </p:style>
      </p:sp>
      <p:sp>
        <p:nvSpPr>
          <p:cNvPr id="575" name="CustomShape 63"/>
          <p:cNvSpPr/>
          <p:nvPr/>
        </p:nvSpPr>
        <p:spPr>
          <a:xfrm>
            <a:off x="1187640" y="1246680"/>
            <a:ext cx="501480" cy="1265760"/>
          </a:xfrm>
          <a:custGeom>
            <a:avLst/>
            <a:gdLst/>
            <a:ahLst/>
            <a:rect l="l" t="t" r="r" b="b"/>
            <a:pathLst>
              <a:path w="21600" h="21600">
                <a:moveTo>
                  <a:pt x="0" y="0"/>
                </a:moveTo>
                <a:lnTo>
                  <a:pt x="21600" y="21600"/>
                </a:lnTo>
              </a:path>
            </a:pathLst>
          </a:custGeom>
          <a:noFill/>
          <a:ln w="25560">
            <a:solidFill>
              <a:srgbClr val="4bacc6"/>
            </a:solidFill>
            <a:round/>
            <a:headEnd len="med" type="triangle" w="med"/>
            <a:tailEnd len="med" type="triangle" w="med"/>
          </a:ln>
          <a:effectLst>
            <a:outerShdw dir="5400000" dist="20160">
              <a:srgbClr val="000000">
                <a:alpha val="38000"/>
              </a:srgbClr>
            </a:outerShdw>
          </a:effectLst>
        </p:spPr>
        <p:style>
          <a:lnRef idx="0"/>
          <a:fillRef idx="0"/>
          <a:effectRef idx="0"/>
          <a:fontRef idx="minor"/>
        </p:style>
      </p:sp>
      <p:sp>
        <p:nvSpPr>
          <p:cNvPr id="576" name="CustomShape 64"/>
          <p:cNvSpPr/>
          <p:nvPr/>
        </p:nvSpPr>
        <p:spPr>
          <a:xfrm flipH="1">
            <a:off x="2433960" y="1256040"/>
            <a:ext cx="789480" cy="1265760"/>
          </a:xfrm>
          <a:custGeom>
            <a:avLst/>
            <a:gdLst/>
            <a:ahLst/>
            <a:rect l="l" t="t" r="r" b="b"/>
            <a:pathLst>
              <a:path w="21600" h="21600">
                <a:moveTo>
                  <a:pt x="0" y="0"/>
                </a:moveTo>
                <a:lnTo>
                  <a:pt x="21600" y="21600"/>
                </a:lnTo>
              </a:path>
            </a:pathLst>
          </a:custGeom>
          <a:noFill/>
          <a:ln w="25560">
            <a:solidFill>
              <a:srgbClr val="4bacc6"/>
            </a:solidFill>
            <a:round/>
            <a:headEnd len="med" type="triangle" w="med"/>
            <a:tailEnd len="med" type="triangle" w="med"/>
          </a:ln>
          <a:effectLst>
            <a:outerShdw dir="5400000" dist="20160">
              <a:srgbClr val="000000">
                <a:alpha val="38000"/>
              </a:srgbClr>
            </a:outerShdw>
          </a:effectLst>
        </p:spPr>
        <p:style>
          <a:lnRef idx="0"/>
          <a:fillRef idx="0"/>
          <a:effectRef idx="0"/>
          <a:fontRef idx="minor"/>
        </p:style>
      </p:sp>
      <p:sp>
        <p:nvSpPr>
          <p:cNvPr id="577" name="CustomShape 65"/>
          <p:cNvSpPr/>
          <p:nvPr/>
        </p:nvSpPr>
        <p:spPr>
          <a:xfrm flipH="1">
            <a:off x="4161960" y="1309320"/>
            <a:ext cx="1077480" cy="1221480"/>
          </a:xfrm>
          <a:custGeom>
            <a:avLst/>
            <a:gdLst/>
            <a:ahLst/>
            <a:rect l="l" t="t" r="r" b="b"/>
            <a:pathLst>
              <a:path w="21600" h="21600">
                <a:moveTo>
                  <a:pt x="0" y="0"/>
                </a:moveTo>
                <a:lnTo>
                  <a:pt x="21600" y="21600"/>
                </a:lnTo>
              </a:path>
            </a:pathLst>
          </a:custGeom>
          <a:noFill/>
          <a:ln w="25560">
            <a:solidFill>
              <a:srgbClr val="4bacc6"/>
            </a:solidFill>
            <a:round/>
            <a:headEnd len="med" type="triangle" w="med"/>
            <a:tailEnd len="med" type="triangle" w="med"/>
          </a:ln>
          <a:effectLst>
            <a:outerShdw dir="5400000" dist="20160">
              <a:srgbClr val="000000">
                <a:alpha val="38000"/>
              </a:srgbClr>
            </a:outerShdw>
          </a:effectLst>
        </p:spPr>
        <p:style>
          <a:lnRef idx="0"/>
          <a:fillRef idx="0"/>
          <a:effectRef idx="0"/>
          <a:fontRef idx="minor"/>
        </p:style>
      </p:sp>
      <p:sp>
        <p:nvSpPr>
          <p:cNvPr id="578" name="CustomShape 66"/>
          <p:cNvSpPr/>
          <p:nvPr/>
        </p:nvSpPr>
        <p:spPr>
          <a:xfrm>
            <a:off x="96120" y="4751280"/>
            <a:ext cx="3254760" cy="95652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Cell1</a:t>
            </a:r>
            <a:endParaRPr b="0" lang="en-US" sz="1800" spc="-1" strike="noStrike">
              <a:latin typeface="Arial"/>
            </a:endParaRPr>
          </a:p>
        </p:txBody>
      </p:sp>
      <p:sp>
        <p:nvSpPr>
          <p:cNvPr id="579" name="CustomShape 67"/>
          <p:cNvSpPr/>
          <p:nvPr/>
        </p:nvSpPr>
        <p:spPr>
          <a:xfrm>
            <a:off x="3375720" y="4751280"/>
            <a:ext cx="3210120" cy="95652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Cell2</a:t>
            </a:r>
            <a:endParaRPr b="0" lang="en-US" sz="1800" spc="-1" strike="noStrike">
              <a:latin typeface="Arial"/>
            </a:endParaRPr>
          </a:p>
        </p:txBody>
      </p:sp>
      <p:sp>
        <p:nvSpPr>
          <p:cNvPr id="580" name="CustomShape 68"/>
          <p:cNvSpPr/>
          <p:nvPr/>
        </p:nvSpPr>
        <p:spPr>
          <a:xfrm>
            <a:off x="96120" y="5733360"/>
            <a:ext cx="6489360" cy="956520"/>
          </a:xfrm>
          <a:prstGeom prst="rect">
            <a:avLst/>
          </a:prstGeom>
          <a:solidFill>
            <a:srgbClr val="c0504d"/>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Cell3</a:t>
            </a:r>
            <a:endParaRPr b="0" lang="en-US" sz="1800" spc="-1" strike="noStrike">
              <a:latin typeface="Arial"/>
            </a:endParaRPr>
          </a:p>
        </p:txBody>
      </p:sp>
      <p:sp>
        <p:nvSpPr>
          <p:cNvPr id="581" name="CustomShape 69"/>
          <p:cNvSpPr/>
          <p:nvPr/>
        </p:nvSpPr>
        <p:spPr>
          <a:xfrm>
            <a:off x="1043640" y="486216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582" name="CustomShape 70"/>
          <p:cNvSpPr/>
          <p:nvPr/>
        </p:nvSpPr>
        <p:spPr>
          <a:xfrm>
            <a:off x="1043640" y="4797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583" name="CustomShape 71"/>
          <p:cNvSpPr/>
          <p:nvPr/>
        </p:nvSpPr>
        <p:spPr>
          <a:xfrm>
            <a:off x="2167920" y="487152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584" name="CustomShape 72"/>
          <p:cNvSpPr/>
          <p:nvPr/>
        </p:nvSpPr>
        <p:spPr>
          <a:xfrm>
            <a:off x="2167920" y="4806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585" name="CustomShape 73"/>
          <p:cNvSpPr/>
          <p:nvPr/>
        </p:nvSpPr>
        <p:spPr>
          <a:xfrm>
            <a:off x="4887720" y="485316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586" name="CustomShape 74"/>
          <p:cNvSpPr/>
          <p:nvPr/>
        </p:nvSpPr>
        <p:spPr>
          <a:xfrm>
            <a:off x="4904280" y="4788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587" name="CustomShape 75"/>
          <p:cNvSpPr/>
          <p:nvPr/>
        </p:nvSpPr>
        <p:spPr>
          <a:xfrm>
            <a:off x="4644000" y="534780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88" name="CustomShape 76"/>
          <p:cNvSpPr/>
          <p:nvPr/>
        </p:nvSpPr>
        <p:spPr>
          <a:xfrm>
            <a:off x="4660200" y="5282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589" name="CustomShape 77"/>
          <p:cNvSpPr/>
          <p:nvPr/>
        </p:nvSpPr>
        <p:spPr>
          <a:xfrm>
            <a:off x="5192280" y="53571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90" name="CustomShape 78"/>
          <p:cNvSpPr/>
          <p:nvPr/>
        </p:nvSpPr>
        <p:spPr>
          <a:xfrm>
            <a:off x="5175720" y="5292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591" name="CustomShape 79"/>
          <p:cNvSpPr/>
          <p:nvPr/>
        </p:nvSpPr>
        <p:spPr>
          <a:xfrm>
            <a:off x="1295640" y="4518360"/>
            <a:ext cx="205200" cy="45756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592" name="CustomShape 80"/>
          <p:cNvSpPr/>
          <p:nvPr/>
        </p:nvSpPr>
        <p:spPr>
          <a:xfrm>
            <a:off x="3474000" y="4527720"/>
            <a:ext cx="231480" cy="43884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593" name="CustomShape 81"/>
          <p:cNvSpPr/>
          <p:nvPr/>
        </p:nvSpPr>
        <p:spPr>
          <a:xfrm flipH="1">
            <a:off x="3301560" y="4509000"/>
            <a:ext cx="2260080" cy="136548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594" name="CustomShape 82"/>
          <p:cNvSpPr/>
          <p:nvPr/>
        </p:nvSpPr>
        <p:spPr>
          <a:xfrm>
            <a:off x="1735920" y="1117800"/>
            <a:ext cx="241200" cy="2296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595" name="CustomShape 83"/>
          <p:cNvSpPr/>
          <p:nvPr/>
        </p:nvSpPr>
        <p:spPr>
          <a:xfrm>
            <a:off x="1735920" y="1052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596" name="CustomShape 84"/>
          <p:cNvSpPr/>
          <p:nvPr/>
        </p:nvSpPr>
        <p:spPr>
          <a:xfrm>
            <a:off x="1735920" y="1396800"/>
            <a:ext cx="241200" cy="2296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597" name="CustomShape 85"/>
          <p:cNvSpPr/>
          <p:nvPr/>
        </p:nvSpPr>
        <p:spPr>
          <a:xfrm>
            <a:off x="1735920" y="1331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598" name="CustomShape 86"/>
          <p:cNvSpPr/>
          <p:nvPr/>
        </p:nvSpPr>
        <p:spPr>
          <a:xfrm>
            <a:off x="3780000" y="1117800"/>
            <a:ext cx="241200" cy="2296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599" name="CustomShape 87"/>
          <p:cNvSpPr/>
          <p:nvPr/>
        </p:nvSpPr>
        <p:spPr>
          <a:xfrm>
            <a:off x="3780000" y="1052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00" name="CustomShape 88"/>
          <p:cNvSpPr/>
          <p:nvPr/>
        </p:nvSpPr>
        <p:spPr>
          <a:xfrm>
            <a:off x="3780000" y="1396800"/>
            <a:ext cx="241200" cy="2296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601" name="CustomShape 89"/>
          <p:cNvSpPr/>
          <p:nvPr/>
        </p:nvSpPr>
        <p:spPr>
          <a:xfrm>
            <a:off x="3780000" y="1331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02" name="CustomShape 90"/>
          <p:cNvSpPr/>
          <p:nvPr/>
        </p:nvSpPr>
        <p:spPr>
          <a:xfrm>
            <a:off x="5768280" y="1117800"/>
            <a:ext cx="241200" cy="2296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603" name="CustomShape 91"/>
          <p:cNvSpPr/>
          <p:nvPr/>
        </p:nvSpPr>
        <p:spPr>
          <a:xfrm>
            <a:off x="5768280" y="1052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04" name="CustomShape 92"/>
          <p:cNvSpPr/>
          <p:nvPr/>
        </p:nvSpPr>
        <p:spPr>
          <a:xfrm>
            <a:off x="5768280" y="1396800"/>
            <a:ext cx="241200" cy="2296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605" name="CustomShape 93"/>
          <p:cNvSpPr/>
          <p:nvPr/>
        </p:nvSpPr>
        <p:spPr>
          <a:xfrm>
            <a:off x="5768280" y="1331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06" name="CustomShape 94"/>
          <p:cNvSpPr/>
          <p:nvPr/>
        </p:nvSpPr>
        <p:spPr>
          <a:xfrm>
            <a:off x="6660360" y="4748400"/>
            <a:ext cx="213480" cy="194148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607" name="CustomShape 95"/>
          <p:cNvSpPr/>
          <p:nvPr/>
        </p:nvSpPr>
        <p:spPr>
          <a:xfrm>
            <a:off x="6943320" y="5538600"/>
            <a:ext cx="1965960" cy="33156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latin typeface="Calibri"/>
                <a:ea typeface="DejaVu Sans"/>
              </a:rPr>
              <a:t>In a space</a:t>
            </a:r>
            <a:endParaRPr b="0" lang="en-US" sz="1600" spc="-1" strike="noStrike">
              <a:latin typeface="Arial"/>
            </a:endParaRPr>
          </a:p>
        </p:txBody>
      </p:sp>
      <p:sp>
        <p:nvSpPr>
          <p:cNvPr id="608" name="CustomShape 96"/>
          <p:cNvSpPr/>
          <p:nvPr/>
        </p:nvSpPr>
        <p:spPr>
          <a:xfrm>
            <a:off x="1663920" y="536652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09" name="CustomShape 97"/>
          <p:cNvSpPr/>
          <p:nvPr/>
        </p:nvSpPr>
        <p:spPr>
          <a:xfrm>
            <a:off x="1647360" y="5301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10" name="CustomShape 98"/>
          <p:cNvSpPr/>
          <p:nvPr/>
        </p:nvSpPr>
        <p:spPr>
          <a:xfrm>
            <a:off x="2720880" y="63579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11" name="CustomShape 99"/>
          <p:cNvSpPr/>
          <p:nvPr/>
        </p:nvSpPr>
        <p:spPr>
          <a:xfrm>
            <a:off x="3252600" y="636732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12" name="CustomShape 100"/>
          <p:cNvSpPr/>
          <p:nvPr/>
        </p:nvSpPr>
        <p:spPr>
          <a:xfrm>
            <a:off x="3756600" y="637668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13" name="CustomShape 101"/>
          <p:cNvSpPr/>
          <p:nvPr/>
        </p:nvSpPr>
        <p:spPr>
          <a:xfrm>
            <a:off x="2714760" y="628668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14" name="CustomShape 102"/>
          <p:cNvSpPr/>
          <p:nvPr/>
        </p:nvSpPr>
        <p:spPr>
          <a:xfrm>
            <a:off x="3246480" y="629568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15" name="CustomShape 103"/>
          <p:cNvSpPr/>
          <p:nvPr/>
        </p:nvSpPr>
        <p:spPr>
          <a:xfrm>
            <a:off x="3750480" y="63050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617"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Distributed Entity</a:t>
            </a:r>
            <a:endParaRPr b="0" lang="en-US" sz="4400" spc="-1" strike="noStrike">
              <a:latin typeface="Arial"/>
            </a:endParaRPr>
          </a:p>
        </p:txBody>
      </p:sp>
      <p:sp>
        <p:nvSpPr>
          <p:cNvPr id="618" name="CustomShape 3"/>
          <p:cNvSpPr/>
          <p:nvPr/>
        </p:nvSpPr>
        <p:spPr>
          <a:xfrm>
            <a:off x="204120" y="1052640"/>
            <a:ext cx="8746200" cy="5442480"/>
          </a:xfrm>
          <a:prstGeom prst="rect">
            <a:avLst/>
          </a:prstGeom>
          <a:noFill/>
          <a:ln>
            <a:noFill/>
          </a:ln>
        </p:spPr>
        <p:style>
          <a:lnRef idx="0"/>
          <a:fillRef idx="0"/>
          <a:effectRef idx="0"/>
          <a:fontRef idx="minor"/>
        </p:style>
        <p:txBody>
          <a:bodyPr lIns="54000" rIns="36000" tIns="10800" bIns="45000"/>
          <a:p>
            <a:pPr marL="179280" indent="-176760">
              <a:lnSpc>
                <a:spcPct val="90000"/>
              </a:lnSpc>
              <a:spcBef>
                <a:spcPts val="799"/>
              </a:spcBef>
              <a:buClr>
                <a:srgbClr val="ff9933"/>
              </a:buClr>
              <a:buSzPct val="80000"/>
              <a:buFont typeface="Wingdings" charset="2"/>
              <a:buChar char=""/>
            </a:pPr>
            <a:r>
              <a:rPr b="0" lang="en-US" sz="3200" spc="-1" strike="noStrike">
                <a:solidFill>
                  <a:srgbClr val="00007d"/>
                </a:solidFill>
                <a:latin typeface="Verdana"/>
                <a:ea typeface="DejaVu Sans"/>
              </a:rPr>
              <a:t>CellApp</a:t>
            </a:r>
            <a:r>
              <a:rPr b="0" lang="en-US" sz="3200" spc="-1" strike="noStrike">
                <a:solidFill>
                  <a:srgbClr val="00007d"/>
                </a:solidFill>
                <a:latin typeface="Verdana"/>
                <a:ea typeface="宋体"/>
              </a:rPr>
              <a:t>1,CellApp2, and CellApp3 each have a Cell of Cell1</a:t>
            </a:r>
            <a:endParaRPr b="0" lang="en-US" sz="3200" spc="-1" strike="noStrike">
              <a:latin typeface="Arial"/>
            </a:endParaRPr>
          </a:p>
          <a:p>
            <a:pPr marL="179280" indent="-176760">
              <a:lnSpc>
                <a:spcPct val="90000"/>
              </a:lnSpc>
              <a:spcBef>
                <a:spcPts val="799"/>
              </a:spcBef>
              <a:buClr>
                <a:srgbClr val="ff9933"/>
              </a:buClr>
              <a:buSzPct val="80000"/>
              <a:buFont typeface="Wingdings" charset="2"/>
              <a:buChar char=""/>
            </a:pPr>
            <a:r>
              <a:rPr b="0" lang="en-US" sz="3200" spc="-1" strike="noStrike">
                <a:solidFill>
                  <a:srgbClr val="00007d"/>
                </a:solidFill>
                <a:latin typeface="Verdana"/>
                <a:ea typeface="宋体"/>
              </a:rPr>
              <a:t>Three Entities A,B,C are in Space1</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p:txBody>
      </p:sp>
      <p:sp>
        <p:nvSpPr>
          <p:cNvPr id="619" name="Line 4"/>
          <p:cNvSpPr/>
          <p:nvPr/>
        </p:nvSpPr>
        <p:spPr>
          <a:xfrm>
            <a:off x="611280" y="4053960"/>
            <a:ext cx="6491880" cy="360"/>
          </a:xfrm>
          <a:prstGeom prst="line">
            <a:avLst/>
          </a:prstGeom>
          <a:ln w="38160">
            <a:solidFill>
              <a:srgbClr val="000000"/>
            </a:solidFill>
            <a:round/>
          </a:ln>
        </p:spPr>
        <p:style>
          <a:lnRef idx="0"/>
          <a:fillRef idx="0"/>
          <a:effectRef idx="0"/>
          <a:fontRef idx="minor"/>
        </p:style>
      </p:sp>
      <p:sp>
        <p:nvSpPr>
          <p:cNvPr id="620" name="CustomShape 5"/>
          <p:cNvSpPr/>
          <p:nvPr/>
        </p:nvSpPr>
        <p:spPr>
          <a:xfrm>
            <a:off x="1054800" y="3150360"/>
            <a:ext cx="1653840" cy="645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621" name="CustomShape 6"/>
          <p:cNvSpPr/>
          <p:nvPr/>
        </p:nvSpPr>
        <p:spPr>
          <a:xfrm>
            <a:off x="1243080" y="320616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22" name="CustomShape 7"/>
          <p:cNvSpPr/>
          <p:nvPr/>
        </p:nvSpPr>
        <p:spPr>
          <a:xfrm>
            <a:off x="1414800" y="3501000"/>
            <a:ext cx="1221480" cy="636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Cellapp1</a:t>
            </a:r>
            <a:endParaRPr b="0" lang="en-US" sz="1800" spc="-1" strike="noStrike">
              <a:latin typeface="Arial"/>
            </a:endParaRPr>
          </a:p>
        </p:txBody>
      </p:sp>
      <p:sp>
        <p:nvSpPr>
          <p:cNvPr id="623" name="CustomShape 8"/>
          <p:cNvSpPr/>
          <p:nvPr/>
        </p:nvSpPr>
        <p:spPr>
          <a:xfrm>
            <a:off x="1243080" y="3141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24" name="CustomShape 9"/>
          <p:cNvSpPr/>
          <p:nvPr/>
        </p:nvSpPr>
        <p:spPr>
          <a:xfrm>
            <a:off x="1774800" y="321552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25" name="CustomShape 10"/>
          <p:cNvSpPr/>
          <p:nvPr/>
        </p:nvSpPr>
        <p:spPr>
          <a:xfrm>
            <a:off x="1774800" y="3150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26" name="CustomShape 11"/>
          <p:cNvSpPr/>
          <p:nvPr/>
        </p:nvSpPr>
        <p:spPr>
          <a:xfrm>
            <a:off x="3071160" y="3159720"/>
            <a:ext cx="1653840" cy="645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627" name="CustomShape 12"/>
          <p:cNvSpPr/>
          <p:nvPr/>
        </p:nvSpPr>
        <p:spPr>
          <a:xfrm>
            <a:off x="3431160" y="3510360"/>
            <a:ext cx="1221480" cy="636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Cellapp2</a:t>
            </a:r>
            <a:endParaRPr b="0" lang="en-US" sz="1800" spc="-1" strike="noStrike">
              <a:latin typeface="Arial"/>
            </a:endParaRPr>
          </a:p>
        </p:txBody>
      </p:sp>
      <p:sp>
        <p:nvSpPr>
          <p:cNvPr id="628" name="CustomShape 13"/>
          <p:cNvSpPr/>
          <p:nvPr/>
        </p:nvSpPr>
        <p:spPr>
          <a:xfrm>
            <a:off x="2278800" y="322488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29" name="CustomShape 14"/>
          <p:cNvSpPr/>
          <p:nvPr/>
        </p:nvSpPr>
        <p:spPr>
          <a:xfrm>
            <a:off x="2278800" y="315972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30" name="CustomShape 15"/>
          <p:cNvSpPr/>
          <p:nvPr/>
        </p:nvSpPr>
        <p:spPr>
          <a:xfrm>
            <a:off x="5159160" y="3159720"/>
            <a:ext cx="1653840" cy="645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631" name="CustomShape 16"/>
          <p:cNvSpPr/>
          <p:nvPr/>
        </p:nvSpPr>
        <p:spPr>
          <a:xfrm>
            <a:off x="5519160" y="3491640"/>
            <a:ext cx="1221480" cy="636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Cellapp3</a:t>
            </a:r>
            <a:endParaRPr b="0" lang="en-US" sz="1800" spc="-1" strike="noStrike">
              <a:latin typeface="Arial"/>
            </a:endParaRPr>
          </a:p>
        </p:txBody>
      </p:sp>
      <p:sp>
        <p:nvSpPr>
          <p:cNvPr id="632" name="CustomShape 17"/>
          <p:cNvSpPr/>
          <p:nvPr/>
        </p:nvSpPr>
        <p:spPr>
          <a:xfrm>
            <a:off x="3287160" y="32061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33" name="CustomShape 18"/>
          <p:cNvSpPr/>
          <p:nvPr/>
        </p:nvSpPr>
        <p:spPr>
          <a:xfrm>
            <a:off x="3287160" y="3141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34" name="CustomShape 19"/>
          <p:cNvSpPr/>
          <p:nvPr/>
        </p:nvSpPr>
        <p:spPr>
          <a:xfrm>
            <a:off x="3818880" y="321552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35" name="CustomShape 20"/>
          <p:cNvSpPr/>
          <p:nvPr/>
        </p:nvSpPr>
        <p:spPr>
          <a:xfrm>
            <a:off x="3818880" y="3150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36" name="CustomShape 21"/>
          <p:cNvSpPr/>
          <p:nvPr/>
        </p:nvSpPr>
        <p:spPr>
          <a:xfrm>
            <a:off x="4322880" y="322488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37" name="CustomShape 22"/>
          <p:cNvSpPr/>
          <p:nvPr/>
        </p:nvSpPr>
        <p:spPr>
          <a:xfrm>
            <a:off x="4322880" y="315972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38" name="CustomShape 23"/>
          <p:cNvSpPr/>
          <p:nvPr/>
        </p:nvSpPr>
        <p:spPr>
          <a:xfrm>
            <a:off x="5391720" y="32061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39" name="CustomShape 24"/>
          <p:cNvSpPr/>
          <p:nvPr/>
        </p:nvSpPr>
        <p:spPr>
          <a:xfrm>
            <a:off x="5391720" y="3141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40" name="CustomShape 25"/>
          <p:cNvSpPr/>
          <p:nvPr/>
        </p:nvSpPr>
        <p:spPr>
          <a:xfrm>
            <a:off x="5923440" y="321552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41" name="CustomShape 26"/>
          <p:cNvSpPr/>
          <p:nvPr/>
        </p:nvSpPr>
        <p:spPr>
          <a:xfrm>
            <a:off x="5923440" y="3150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42" name="CustomShape 27"/>
          <p:cNvSpPr/>
          <p:nvPr/>
        </p:nvSpPr>
        <p:spPr>
          <a:xfrm>
            <a:off x="6427440" y="322488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43" name="CustomShape 28"/>
          <p:cNvSpPr/>
          <p:nvPr/>
        </p:nvSpPr>
        <p:spPr>
          <a:xfrm>
            <a:off x="6427440" y="315972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44" name="CustomShape 29"/>
          <p:cNvSpPr/>
          <p:nvPr/>
        </p:nvSpPr>
        <p:spPr>
          <a:xfrm>
            <a:off x="611640" y="4103280"/>
            <a:ext cx="3254760" cy="95652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Cell1</a:t>
            </a:r>
            <a:endParaRPr b="0" lang="en-US" sz="1800" spc="-1" strike="noStrike">
              <a:latin typeface="Arial"/>
            </a:endParaRPr>
          </a:p>
        </p:txBody>
      </p:sp>
      <p:sp>
        <p:nvSpPr>
          <p:cNvPr id="645" name="CustomShape 30"/>
          <p:cNvSpPr/>
          <p:nvPr/>
        </p:nvSpPr>
        <p:spPr>
          <a:xfrm>
            <a:off x="3890880" y="4103280"/>
            <a:ext cx="3210120" cy="95652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Cell2</a:t>
            </a:r>
            <a:endParaRPr b="0" lang="en-US" sz="1800" spc="-1" strike="noStrike">
              <a:latin typeface="Arial"/>
            </a:endParaRPr>
          </a:p>
        </p:txBody>
      </p:sp>
      <p:sp>
        <p:nvSpPr>
          <p:cNvPr id="646" name="CustomShape 31"/>
          <p:cNvSpPr/>
          <p:nvPr/>
        </p:nvSpPr>
        <p:spPr>
          <a:xfrm>
            <a:off x="611640" y="5085360"/>
            <a:ext cx="6489360" cy="956520"/>
          </a:xfrm>
          <a:prstGeom prst="rect">
            <a:avLst/>
          </a:prstGeom>
          <a:solidFill>
            <a:srgbClr val="c0504d"/>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Cell3</a:t>
            </a:r>
            <a:endParaRPr b="0" lang="en-US" sz="1800" spc="-1" strike="noStrike">
              <a:latin typeface="Arial"/>
            </a:endParaRPr>
          </a:p>
        </p:txBody>
      </p:sp>
      <p:sp>
        <p:nvSpPr>
          <p:cNvPr id="647" name="CustomShape 32"/>
          <p:cNvSpPr/>
          <p:nvPr/>
        </p:nvSpPr>
        <p:spPr>
          <a:xfrm>
            <a:off x="1558800" y="421416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48" name="CustomShape 33"/>
          <p:cNvSpPr/>
          <p:nvPr/>
        </p:nvSpPr>
        <p:spPr>
          <a:xfrm>
            <a:off x="1558800" y="4149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49" name="CustomShape 34"/>
          <p:cNvSpPr/>
          <p:nvPr/>
        </p:nvSpPr>
        <p:spPr>
          <a:xfrm>
            <a:off x="2683080" y="422352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50" name="CustomShape 35"/>
          <p:cNvSpPr/>
          <p:nvPr/>
        </p:nvSpPr>
        <p:spPr>
          <a:xfrm>
            <a:off x="2683080" y="4158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51" name="CustomShape 36"/>
          <p:cNvSpPr/>
          <p:nvPr/>
        </p:nvSpPr>
        <p:spPr>
          <a:xfrm>
            <a:off x="5403240" y="420480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52" name="CustomShape 37"/>
          <p:cNvSpPr/>
          <p:nvPr/>
        </p:nvSpPr>
        <p:spPr>
          <a:xfrm>
            <a:off x="5419440" y="4139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53" name="CustomShape 38"/>
          <p:cNvSpPr/>
          <p:nvPr/>
        </p:nvSpPr>
        <p:spPr>
          <a:xfrm>
            <a:off x="5159160" y="469980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54" name="CustomShape 39"/>
          <p:cNvSpPr/>
          <p:nvPr/>
        </p:nvSpPr>
        <p:spPr>
          <a:xfrm>
            <a:off x="5175720" y="4634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55" name="CustomShape 40"/>
          <p:cNvSpPr/>
          <p:nvPr/>
        </p:nvSpPr>
        <p:spPr>
          <a:xfrm>
            <a:off x="5707440" y="47091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56" name="CustomShape 41"/>
          <p:cNvSpPr/>
          <p:nvPr/>
        </p:nvSpPr>
        <p:spPr>
          <a:xfrm>
            <a:off x="5691240" y="4644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57" name="CustomShape 42"/>
          <p:cNvSpPr/>
          <p:nvPr/>
        </p:nvSpPr>
        <p:spPr>
          <a:xfrm flipH="1">
            <a:off x="2016720" y="3870360"/>
            <a:ext cx="5760" cy="45756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658" name="CustomShape 43"/>
          <p:cNvSpPr/>
          <p:nvPr/>
        </p:nvSpPr>
        <p:spPr>
          <a:xfrm>
            <a:off x="4043160" y="3879720"/>
            <a:ext cx="177480" cy="43884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659" name="CustomShape 44"/>
          <p:cNvSpPr/>
          <p:nvPr/>
        </p:nvSpPr>
        <p:spPr>
          <a:xfrm flipH="1">
            <a:off x="3816720" y="3861000"/>
            <a:ext cx="2309760" cy="136548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660" name="CustomShape 45"/>
          <p:cNvSpPr/>
          <p:nvPr/>
        </p:nvSpPr>
        <p:spPr>
          <a:xfrm>
            <a:off x="7175520" y="4100400"/>
            <a:ext cx="213480" cy="194148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661" name="CustomShape 46"/>
          <p:cNvSpPr/>
          <p:nvPr/>
        </p:nvSpPr>
        <p:spPr>
          <a:xfrm>
            <a:off x="7458480" y="4890600"/>
            <a:ext cx="1965960" cy="33156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latin typeface="Calibri"/>
                <a:ea typeface="DejaVu Sans"/>
              </a:rPr>
              <a:t>In a space</a:t>
            </a:r>
            <a:endParaRPr b="0" lang="en-US" sz="1600" spc="-1" strike="noStrike">
              <a:latin typeface="Arial"/>
            </a:endParaRPr>
          </a:p>
        </p:txBody>
      </p:sp>
      <p:sp>
        <p:nvSpPr>
          <p:cNvPr id="662" name="CustomShape 47"/>
          <p:cNvSpPr/>
          <p:nvPr/>
        </p:nvSpPr>
        <p:spPr>
          <a:xfrm>
            <a:off x="2167920" y="47181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63" name="CustomShape 48"/>
          <p:cNvSpPr/>
          <p:nvPr/>
        </p:nvSpPr>
        <p:spPr>
          <a:xfrm>
            <a:off x="2151720" y="4653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64" name="CustomShape 49"/>
          <p:cNvSpPr/>
          <p:nvPr/>
        </p:nvSpPr>
        <p:spPr>
          <a:xfrm>
            <a:off x="3149280" y="571500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65" name="CustomShape 50"/>
          <p:cNvSpPr/>
          <p:nvPr/>
        </p:nvSpPr>
        <p:spPr>
          <a:xfrm>
            <a:off x="3681360" y="57243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66" name="CustomShape 51"/>
          <p:cNvSpPr/>
          <p:nvPr/>
        </p:nvSpPr>
        <p:spPr>
          <a:xfrm>
            <a:off x="4185360" y="573372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67" name="CustomShape 52"/>
          <p:cNvSpPr/>
          <p:nvPr/>
        </p:nvSpPr>
        <p:spPr>
          <a:xfrm>
            <a:off x="3143160" y="564372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68" name="CustomShape 53"/>
          <p:cNvSpPr/>
          <p:nvPr/>
        </p:nvSpPr>
        <p:spPr>
          <a:xfrm>
            <a:off x="3675240" y="565272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69" name="CustomShape 54"/>
          <p:cNvSpPr/>
          <p:nvPr/>
        </p:nvSpPr>
        <p:spPr>
          <a:xfrm>
            <a:off x="4179240" y="566208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0"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671"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Distributed Entity - Viewed from Cellapp1</a:t>
            </a:r>
            <a:endParaRPr b="0" lang="en-US" sz="4400" spc="-1" strike="noStrike">
              <a:latin typeface="Arial"/>
            </a:endParaRPr>
          </a:p>
        </p:txBody>
      </p:sp>
      <p:sp>
        <p:nvSpPr>
          <p:cNvPr id="672" name="CustomShape 3"/>
          <p:cNvSpPr/>
          <p:nvPr/>
        </p:nvSpPr>
        <p:spPr>
          <a:xfrm>
            <a:off x="204120" y="1052640"/>
            <a:ext cx="8746200" cy="5442480"/>
          </a:xfrm>
          <a:prstGeom prst="rect">
            <a:avLst/>
          </a:prstGeom>
          <a:noFill/>
          <a:ln>
            <a:noFill/>
          </a:ln>
        </p:spPr>
        <p:style>
          <a:lnRef idx="0"/>
          <a:fillRef idx="0"/>
          <a:effectRef idx="0"/>
          <a:fontRef idx="minor"/>
        </p:style>
        <p:txBody>
          <a:bodyPr lIns="54000" rIns="36000" tIns="10800" bIns="45000"/>
          <a:p>
            <a:pPr marL="179280" indent="-176760">
              <a:lnSpc>
                <a:spcPct val="90000"/>
              </a:lnSpc>
              <a:spcBef>
                <a:spcPts val="799"/>
              </a:spcBef>
              <a:buClr>
                <a:srgbClr val="ff9933"/>
              </a:buClr>
              <a:buSzPct val="80000"/>
              <a:buFont typeface="Wingdings" charset="2"/>
              <a:buChar char=""/>
            </a:pPr>
            <a:r>
              <a:rPr b="0" lang="en-US" sz="3200" spc="-1" strike="noStrike">
                <a:solidFill>
                  <a:srgbClr val="00007d"/>
                </a:solidFill>
                <a:latin typeface="Verdana"/>
                <a:ea typeface="宋体"/>
              </a:rPr>
              <a:t>Space1</a:t>
            </a:r>
            <a:r>
              <a:rPr b="0" lang="en-US" sz="3200" spc="-1" strike="noStrike">
                <a:solidFill>
                  <a:srgbClr val="00007d"/>
                </a:solidFill>
                <a:latin typeface="Verdana"/>
                <a:ea typeface="宋体"/>
              </a:rPr>
              <a:t>的</a:t>
            </a:r>
            <a:r>
              <a:rPr b="0" lang="en-US" sz="3200" spc="-1" strike="noStrike">
                <a:solidFill>
                  <a:srgbClr val="00007d"/>
                </a:solidFill>
                <a:latin typeface="Verdana"/>
                <a:ea typeface="宋体"/>
              </a:rPr>
              <a:t>CellApp1</a:t>
            </a:r>
            <a:r>
              <a:rPr b="0" lang="en-US" sz="3200" spc="-1" strike="noStrike">
                <a:solidFill>
                  <a:srgbClr val="00007d"/>
                </a:solidFill>
                <a:latin typeface="Verdana"/>
                <a:ea typeface="宋体"/>
              </a:rPr>
              <a:t>的</a:t>
            </a:r>
            <a:r>
              <a:rPr b="0" lang="en-US" sz="3200" spc="-1" strike="noStrike">
                <a:solidFill>
                  <a:srgbClr val="00007d"/>
                </a:solidFill>
                <a:latin typeface="Verdana"/>
                <a:ea typeface="宋体"/>
              </a:rPr>
              <a:t>Cell</a:t>
            </a:r>
            <a:r>
              <a:rPr b="0" lang="en-US" sz="3200" spc="-1" strike="noStrike">
                <a:solidFill>
                  <a:srgbClr val="00007d"/>
                </a:solidFill>
                <a:latin typeface="Verdana"/>
                <a:ea typeface="宋体"/>
              </a:rPr>
              <a:t>：</a:t>
            </a:r>
            <a:endParaRPr b="0" lang="en-US" sz="3200" spc="-1" strike="noStrike">
              <a:latin typeface="Arial"/>
            </a:endParaRPr>
          </a:p>
          <a:p>
            <a:pPr>
              <a:lnSpc>
                <a:spcPct val="90000"/>
              </a:lnSpc>
              <a:spcBef>
                <a:spcPts val="799"/>
              </a:spcBef>
            </a:pPr>
            <a:r>
              <a:rPr b="0" lang="en-US" sz="2000" spc="-1" strike="noStrike">
                <a:solidFill>
                  <a:srgbClr val="00007d"/>
                </a:solidFill>
                <a:latin typeface="Verdana"/>
                <a:ea typeface="宋体"/>
              </a:rPr>
              <a:t>        </a:t>
            </a:r>
            <a:r>
              <a:rPr b="0" lang="en-US" sz="2000" spc="-1" strike="noStrike">
                <a:solidFill>
                  <a:srgbClr val="00007d"/>
                </a:solidFill>
                <a:latin typeface="Verdana"/>
                <a:ea typeface="宋体"/>
              </a:rPr>
              <a:t>A and B are Real Entities</a:t>
            </a:r>
            <a:endParaRPr b="0" lang="en-US" sz="2000" spc="-1" strike="noStrike">
              <a:latin typeface="Arial"/>
            </a:endParaRPr>
          </a:p>
          <a:p>
            <a:pPr>
              <a:lnSpc>
                <a:spcPct val="90000"/>
              </a:lnSpc>
              <a:spcBef>
                <a:spcPts val="799"/>
              </a:spcBef>
            </a:pPr>
            <a:r>
              <a:rPr b="0" lang="en-US" sz="2000" spc="-1" strike="noStrike">
                <a:solidFill>
                  <a:srgbClr val="00007d"/>
                </a:solidFill>
                <a:latin typeface="Verdana"/>
                <a:ea typeface="宋体"/>
              </a:rPr>
              <a:t>        </a:t>
            </a:r>
            <a:r>
              <a:rPr b="0" lang="en-US" sz="2000" spc="-1" strike="noStrike">
                <a:solidFill>
                  <a:srgbClr val="00007d"/>
                </a:solidFill>
                <a:latin typeface="Verdana"/>
                <a:ea typeface="宋体"/>
              </a:rPr>
              <a:t>C is a ghost entity from the real one on CellApp2</a:t>
            </a:r>
            <a:endParaRPr b="0" lang="en-US" sz="2000" spc="-1" strike="noStrike">
              <a:latin typeface="Arial"/>
            </a:endParaRPr>
          </a:p>
          <a:p>
            <a:pPr>
              <a:lnSpc>
                <a:spcPct val="100000"/>
              </a:lnSpc>
              <a:spcBef>
                <a:spcPts val="641"/>
              </a:spcBef>
            </a:pPr>
            <a:endParaRPr b="0" lang="en-US" sz="2000" spc="-1" strike="noStrike">
              <a:latin typeface="Arial"/>
            </a:endParaRPr>
          </a:p>
        </p:txBody>
      </p:sp>
      <p:sp>
        <p:nvSpPr>
          <p:cNvPr id="673" name="Line 4"/>
          <p:cNvSpPr/>
          <p:nvPr/>
        </p:nvSpPr>
        <p:spPr>
          <a:xfrm>
            <a:off x="611280" y="4053960"/>
            <a:ext cx="6491880" cy="360"/>
          </a:xfrm>
          <a:prstGeom prst="line">
            <a:avLst/>
          </a:prstGeom>
          <a:ln w="38160">
            <a:solidFill>
              <a:srgbClr val="000000"/>
            </a:solidFill>
            <a:round/>
          </a:ln>
        </p:spPr>
        <p:style>
          <a:lnRef idx="0"/>
          <a:fillRef idx="0"/>
          <a:effectRef idx="0"/>
          <a:fontRef idx="minor"/>
        </p:style>
      </p:sp>
      <p:sp>
        <p:nvSpPr>
          <p:cNvPr id="674" name="CustomShape 5"/>
          <p:cNvSpPr/>
          <p:nvPr/>
        </p:nvSpPr>
        <p:spPr>
          <a:xfrm>
            <a:off x="1054800" y="3150360"/>
            <a:ext cx="1653840" cy="645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675" name="CustomShape 6"/>
          <p:cNvSpPr/>
          <p:nvPr/>
        </p:nvSpPr>
        <p:spPr>
          <a:xfrm>
            <a:off x="1243080" y="320616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76" name="CustomShape 7"/>
          <p:cNvSpPr/>
          <p:nvPr/>
        </p:nvSpPr>
        <p:spPr>
          <a:xfrm>
            <a:off x="1414800" y="3501000"/>
            <a:ext cx="1221480" cy="636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Cellapp1</a:t>
            </a:r>
            <a:endParaRPr b="0" lang="en-US" sz="1800" spc="-1" strike="noStrike">
              <a:latin typeface="Arial"/>
            </a:endParaRPr>
          </a:p>
        </p:txBody>
      </p:sp>
      <p:sp>
        <p:nvSpPr>
          <p:cNvPr id="677" name="CustomShape 8"/>
          <p:cNvSpPr/>
          <p:nvPr/>
        </p:nvSpPr>
        <p:spPr>
          <a:xfrm>
            <a:off x="1243080" y="3141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78" name="CustomShape 9"/>
          <p:cNvSpPr/>
          <p:nvPr/>
        </p:nvSpPr>
        <p:spPr>
          <a:xfrm>
            <a:off x="1774800" y="321552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79" name="CustomShape 10"/>
          <p:cNvSpPr/>
          <p:nvPr/>
        </p:nvSpPr>
        <p:spPr>
          <a:xfrm>
            <a:off x="1774800" y="3150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80" name="CustomShape 11"/>
          <p:cNvSpPr/>
          <p:nvPr/>
        </p:nvSpPr>
        <p:spPr>
          <a:xfrm>
            <a:off x="3071160" y="3159720"/>
            <a:ext cx="1653840" cy="645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681" name="CustomShape 12"/>
          <p:cNvSpPr/>
          <p:nvPr/>
        </p:nvSpPr>
        <p:spPr>
          <a:xfrm>
            <a:off x="3431160" y="3510360"/>
            <a:ext cx="1221480" cy="636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Cellapp2</a:t>
            </a:r>
            <a:endParaRPr b="0" lang="en-US" sz="1800" spc="-1" strike="noStrike">
              <a:latin typeface="Arial"/>
            </a:endParaRPr>
          </a:p>
        </p:txBody>
      </p:sp>
      <p:sp>
        <p:nvSpPr>
          <p:cNvPr id="682" name="CustomShape 13"/>
          <p:cNvSpPr/>
          <p:nvPr/>
        </p:nvSpPr>
        <p:spPr>
          <a:xfrm>
            <a:off x="2278800" y="322488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83" name="CustomShape 14"/>
          <p:cNvSpPr/>
          <p:nvPr/>
        </p:nvSpPr>
        <p:spPr>
          <a:xfrm>
            <a:off x="2278800" y="315972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84" name="CustomShape 15"/>
          <p:cNvSpPr/>
          <p:nvPr/>
        </p:nvSpPr>
        <p:spPr>
          <a:xfrm>
            <a:off x="5159160" y="3159720"/>
            <a:ext cx="1653840" cy="645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685" name="CustomShape 16"/>
          <p:cNvSpPr/>
          <p:nvPr/>
        </p:nvSpPr>
        <p:spPr>
          <a:xfrm>
            <a:off x="5519160" y="3491640"/>
            <a:ext cx="1221480" cy="636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Cellapp3</a:t>
            </a:r>
            <a:endParaRPr b="0" lang="en-US" sz="1800" spc="-1" strike="noStrike">
              <a:latin typeface="Arial"/>
            </a:endParaRPr>
          </a:p>
        </p:txBody>
      </p:sp>
      <p:sp>
        <p:nvSpPr>
          <p:cNvPr id="686" name="CustomShape 17"/>
          <p:cNvSpPr/>
          <p:nvPr/>
        </p:nvSpPr>
        <p:spPr>
          <a:xfrm>
            <a:off x="3287160" y="32061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87" name="CustomShape 18"/>
          <p:cNvSpPr/>
          <p:nvPr/>
        </p:nvSpPr>
        <p:spPr>
          <a:xfrm>
            <a:off x="3287160" y="3141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88" name="CustomShape 19"/>
          <p:cNvSpPr/>
          <p:nvPr/>
        </p:nvSpPr>
        <p:spPr>
          <a:xfrm>
            <a:off x="3818880" y="321552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89" name="CustomShape 20"/>
          <p:cNvSpPr/>
          <p:nvPr/>
        </p:nvSpPr>
        <p:spPr>
          <a:xfrm>
            <a:off x="3818880" y="3150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90" name="CustomShape 21"/>
          <p:cNvSpPr/>
          <p:nvPr/>
        </p:nvSpPr>
        <p:spPr>
          <a:xfrm>
            <a:off x="4322880" y="322488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91" name="CustomShape 22"/>
          <p:cNvSpPr/>
          <p:nvPr/>
        </p:nvSpPr>
        <p:spPr>
          <a:xfrm>
            <a:off x="4322880" y="315972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92" name="CustomShape 23"/>
          <p:cNvSpPr/>
          <p:nvPr/>
        </p:nvSpPr>
        <p:spPr>
          <a:xfrm>
            <a:off x="5391720" y="32061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93" name="CustomShape 24"/>
          <p:cNvSpPr/>
          <p:nvPr/>
        </p:nvSpPr>
        <p:spPr>
          <a:xfrm>
            <a:off x="5391720" y="3141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94" name="CustomShape 25"/>
          <p:cNvSpPr/>
          <p:nvPr/>
        </p:nvSpPr>
        <p:spPr>
          <a:xfrm>
            <a:off x="5923440" y="321552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95" name="CustomShape 26"/>
          <p:cNvSpPr/>
          <p:nvPr/>
        </p:nvSpPr>
        <p:spPr>
          <a:xfrm>
            <a:off x="5923440" y="3150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96" name="CustomShape 27"/>
          <p:cNvSpPr/>
          <p:nvPr/>
        </p:nvSpPr>
        <p:spPr>
          <a:xfrm>
            <a:off x="6427440" y="322488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97" name="CustomShape 28"/>
          <p:cNvSpPr/>
          <p:nvPr/>
        </p:nvSpPr>
        <p:spPr>
          <a:xfrm>
            <a:off x="6427440" y="315972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98" name="CustomShape 29"/>
          <p:cNvSpPr/>
          <p:nvPr/>
        </p:nvSpPr>
        <p:spPr>
          <a:xfrm>
            <a:off x="611640" y="4103280"/>
            <a:ext cx="3254760" cy="95652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Cell1</a:t>
            </a:r>
            <a:endParaRPr b="0" lang="en-US" sz="1800" spc="-1" strike="noStrike">
              <a:latin typeface="Arial"/>
            </a:endParaRPr>
          </a:p>
        </p:txBody>
      </p:sp>
      <p:sp>
        <p:nvSpPr>
          <p:cNvPr id="699" name="CustomShape 30"/>
          <p:cNvSpPr/>
          <p:nvPr/>
        </p:nvSpPr>
        <p:spPr>
          <a:xfrm>
            <a:off x="3890880" y="4103280"/>
            <a:ext cx="3210120" cy="95652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Cell2</a:t>
            </a:r>
            <a:endParaRPr b="0" lang="en-US" sz="1800" spc="-1" strike="noStrike">
              <a:latin typeface="Arial"/>
            </a:endParaRPr>
          </a:p>
        </p:txBody>
      </p:sp>
      <p:sp>
        <p:nvSpPr>
          <p:cNvPr id="700" name="CustomShape 31"/>
          <p:cNvSpPr/>
          <p:nvPr/>
        </p:nvSpPr>
        <p:spPr>
          <a:xfrm>
            <a:off x="611640" y="5085360"/>
            <a:ext cx="6489360" cy="956520"/>
          </a:xfrm>
          <a:prstGeom prst="rect">
            <a:avLst/>
          </a:prstGeom>
          <a:solidFill>
            <a:srgbClr val="c0504d"/>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Cell3</a:t>
            </a:r>
            <a:endParaRPr b="0" lang="en-US" sz="1800" spc="-1" strike="noStrike">
              <a:latin typeface="Arial"/>
            </a:endParaRPr>
          </a:p>
        </p:txBody>
      </p:sp>
      <p:sp>
        <p:nvSpPr>
          <p:cNvPr id="701" name="CustomShape 32"/>
          <p:cNvSpPr/>
          <p:nvPr/>
        </p:nvSpPr>
        <p:spPr>
          <a:xfrm>
            <a:off x="1558800" y="421416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02" name="CustomShape 33"/>
          <p:cNvSpPr/>
          <p:nvPr/>
        </p:nvSpPr>
        <p:spPr>
          <a:xfrm>
            <a:off x="1558800" y="4149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03" name="CustomShape 34"/>
          <p:cNvSpPr/>
          <p:nvPr/>
        </p:nvSpPr>
        <p:spPr>
          <a:xfrm>
            <a:off x="2683080" y="422352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04" name="CustomShape 35"/>
          <p:cNvSpPr/>
          <p:nvPr/>
        </p:nvSpPr>
        <p:spPr>
          <a:xfrm>
            <a:off x="2683080" y="4158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05" name="CustomShape 36"/>
          <p:cNvSpPr/>
          <p:nvPr/>
        </p:nvSpPr>
        <p:spPr>
          <a:xfrm>
            <a:off x="5403240" y="420480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06" name="CustomShape 37"/>
          <p:cNvSpPr/>
          <p:nvPr/>
        </p:nvSpPr>
        <p:spPr>
          <a:xfrm>
            <a:off x="5419440" y="4139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07" name="CustomShape 38"/>
          <p:cNvSpPr/>
          <p:nvPr/>
        </p:nvSpPr>
        <p:spPr>
          <a:xfrm>
            <a:off x="5159160" y="469980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08" name="CustomShape 39"/>
          <p:cNvSpPr/>
          <p:nvPr/>
        </p:nvSpPr>
        <p:spPr>
          <a:xfrm>
            <a:off x="5175720" y="4634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09" name="CustomShape 40"/>
          <p:cNvSpPr/>
          <p:nvPr/>
        </p:nvSpPr>
        <p:spPr>
          <a:xfrm>
            <a:off x="5707440" y="47091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10" name="CustomShape 41"/>
          <p:cNvSpPr/>
          <p:nvPr/>
        </p:nvSpPr>
        <p:spPr>
          <a:xfrm>
            <a:off x="5691240" y="4644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11" name="CustomShape 42"/>
          <p:cNvSpPr/>
          <p:nvPr/>
        </p:nvSpPr>
        <p:spPr>
          <a:xfrm flipH="1">
            <a:off x="2016720" y="3870360"/>
            <a:ext cx="5760" cy="45756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712" name="CustomShape 43"/>
          <p:cNvSpPr/>
          <p:nvPr/>
        </p:nvSpPr>
        <p:spPr>
          <a:xfrm>
            <a:off x="4043160" y="3879720"/>
            <a:ext cx="177480" cy="43884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713" name="CustomShape 44"/>
          <p:cNvSpPr/>
          <p:nvPr/>
        </p:nvSpPr>
        <p:spPr>
          <a:xfrm flipH="1">
            <a:off x="3816720" y="3861000"/>
            <a:ext cx="2309760" cy="136548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714" name="CustomShape 45"/>
          <p:cNvSpPr/>
          <p:nvPr/>
        </p:nvSpPr>
        <p:spPr>
          <a:xfrm>
            <a:off x="7175520" y="4100400"/>
            <a:ext cx="213480" cy="194148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715" name="CustomShape 46"/>
          <p:cNvSpPr/>
          <p:nvPr/>
        </p:nvSpPr>
        <p:spPr>
          <a:xfrm>
            <a:off x="7458480" y="4890600"/>
            <a:ext cx="1965960" cy="33156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latin typeface="Calibri"/>
                <a:ea typeface="DejaVu Sans"/>
              </a:rPr>
              <a:t>In a space</a:t>
            </a:r>
            <a:endParaRPr b="0" lang="en-US" sz="1600" spc="-1" strike="noStrike">
              <a:latin typeface="Arial"/>
            </a:endParaRPr>
          </a:p>
        </p:txBody>
      </p:sp>
      <p:sp>
        <p:nvSpPr>
          <p:cNvPr id="716" name="CustomShape 47"/>
          <p:cNvSpPr/>
          <p:nvPr/>
        </p:nvSpPr>
        <p:spPr>
          <a:xfrm>
            <a:off x="2167920" y="47181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17" name="CustomShape 48"/>
          <p:cNvSpPr/>
          <p:nvPr/>
        </p:nvSpPr>
        <p:spPr>
          <a:xfrm>
            <a:off x="2151720" y="4653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18" name="CustomShape 49"/>
          <p:cNvSpPr/>
          <p:nvPr/>
        </p:nvSpPr>
        <p:spPr>
          <a:xfrm>
            <a:off x="3220920" y="571500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19" name="CustomShape 50"/>
          <p:cNvSpPr/>
          <p:nvPr/>
        </p:nvSpPr>
        <p:spPr>
          <a:xfrm>
            <a:off x="3752640" y="57243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20" name="CustomShape 51"/>
          <p:cNvSpPr/>
          <p:nvPr/>
        </p:nvSpPr>
        <p:spPr>
          <a:xfrm>
            <a:off x="4256640" y="573372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21" name="CustomShape 52"/>
          <p:cNvSpPr/>
          <p:nvPr/>
        </p:nvSpPr>
        <p:spPr>
          <a:xfrm>
            <a:off x="3214800" y="564372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22" name="CustomShape 53"/>
          <p:cNvSpPr/>
          <p:nvPr/>
        </p:nvSpPr>
        <p:spPr>
          <a:xfrm>
            <a:off x="3746520" y="565272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23" name="CustomShape 54"/>
          <p:cNvSpPr/>
          <p:nvPr/>
        </p:nvSpPr>
        <p:spPr>
          <a:xfrm>
            <a:off x="4250520" y="566208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4"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725"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Distributed Entity - Viewed from Cellapp2</a:t>
            </a:r>
            <a:endParaRPr b="0" lang="en-US" sz="4400" spc="-1" strike="noStrike">
              <a:latin typeface="Arial"/>
            </a:endParaRPr>
          </a:p>
        </p:txBody>
      </p:sp>
      <p:sp>
        <p:nvSpPr>
          <p:cNvPr id="726" name="CustomShape 3"/>
          <p:cNvSpPr/>
          <p:nvPr/>
        </p:nvSpPr>
        <p:spPr>
          <a:xfrm>
            <a:off x="204120" y="1052640"/>
            <a:ext cx="8746200" cy="5442480"/>
          </a:xfrm>
          <a:prstGeom prst="rect">
            <a:avLst/>
          </a:prstGeom>
          <a:noFill/>
          <a:ln>
            <a:noFill/>
          </a:ln>
        </p:spPr>
        <p:style>
          <a:lnRef idx="0"/>
          <a:fillRef idx="0"/>
          <a:effectRef idx="0"/>
          <a:fontRef idx="minor"/>
        </p:style>
        <p:txBody>
          <a:bodyPr lIns="54000" rIns="36000" tIns="10800" bIns="45000"/>
          <a:p>
            <a:pPr marL="179280" indent="-176760">
              <a:lnSpc>
                <a:spcPct val="90000"/>
              </a:lnSpc>
              <a:spcBef>
                <a:spcPts val="799"/>
              </a:spcBef>
              <a:buClr>
                <a:srgbClr val="ff9933"/>
              </a:buClr>
              <a:buSzPct val="80000"/>
              <a:buFont typeface="Wingdings" charset="2"/>
              <a:buChar char=""/>
            </a:pPr>
            <a:r>
              <a:rPr b="0" lang="en-US" sz="3200" spc="-1" strike="noStrike">
                <a:solidFill>
                  <a:srgbClr val="00007d"/>
                </a:solidFill>
                <a:latin typeface="Verdana"/>
                <a:ea typeface="宋体"/>
              </a:rPr>
              <a:t>Space1</a:t>
            </a:r>
            <a:r>
              <a:rPr b="0" lang="en-US" sz="3200" spc="-1" strike="noStrike">
                <a:solidFill>
                  <a:srgbClr val="00007d"/>
                </a:solidFill>
                <a:latin typeface="Verdana"/>
                <a:ea typeface="宋体"/>
              </a:rPr>
              <a:t>的</a:t>
            </a:r>
            <a:r>
              <a:rPr b="0" lang="en-US" sz="3200" spc="-1" strike="noStrike">
                <a:solidFill>
                  <a:srgbClr val="00007d"/>
                </a:solidFill>
                <a:latin typeface="Verdana"/>
                <a:ea typeface="宋体"/>
              </a:rPr>
              <a:t>CellApp2</a:t>
            </a:r>
            <a:r>
              <a:rPr b="0" lang="en-US" sz="3200" spc="-1" strike="noStrike">
                <a:solidFill>
                  <a:srgbClr val="00007d"/>
                </a:solidFill>
                <a:latin typeface="Verdana"/>
                <a:ea typeface="宋体"/>
              </a:rPr>
              <a:t>的</a:t>
            </a:r>
            <a:r>
              <a:rPr b="0" lang="en-US" sz="3200" spc="-1" strike="noStrike">
                <a:solidFill>
                  <a:srgbClr val="00007d"/>
                </a:solidFill>
                <a:latin typeface="Verdana"/>
                <a:ea typeface="宋体"/>
              </a:rPr>
              <a:t>Cell</a:t>
            </a:r>
            <a:r>
              <a:rPr b="0" lang="en-US" sz="3200" spc="-1" strike="noStrike">
                <a:solidFill>
                  <a:srgbClr val="00007d"/>
                </a:solidFill>
                <a:latin typeface="Verdana"/>
                <a:ea typeface="宋体"/>
              </a:rPr>
              <a:t>：</a:t>
            </a:r>
            <a:endParaRPr b="0" lang="en-US" sz="3200" spc="-1" strike="noStrike">
              <a:latin typeface="Arial"/>
            </a:endParaRPr>
          </a:p>
          <a:p>
            <a:pPr>
              <a:lnSpc>
                <a:spcPct val="90000"/>
              </a:lnSpc>
              <a:spcBef>
                <a:spcPts val="799"/>
              </a:spcBef>
            </a:pPr>
            <a:r>
              <a:rPr b="0" lang="en-US" sz="2000" spc="-1" strike="noStrike">
                <a:solidFill>
                  <a:srgbClr val="00007d"/>
                </a:solidFill>
                <a:latin typeface="Verdana"/>
                <a:ea typeface="宋体"/>
              </a:rPr>
              <a:t>        </a:t>
            </a:r>
            <a:r>
              <a:rPr b="0" lang="en-US" sz="2000" spc="-1" strike="noStrike">
                <a:solidFill>
                  <a:srgbClr val="00007d"/>
                </a:solidFill>
                <a:latin typeface="Verdana"/>
                <a:ea typeface="宋体"/>
              </a:rPr>
              <a:t>C is a Real Entity</a:t>
            </a:r>
            <a:endParaRPr b="0" lang="en-US" sz="2000" spc="-1" strike="noStrike">
              <a:latin typeface="Arial"/>
            </a:endParaRPr>
          </a:p>
          <a:p>
            <a:pPr>
              <a:lnSpc>
                <a:spcPct val="90000"/>
              </a:lnSpc>
              <a:spcBef>
                <a:spcPts val="799"/>
              </a:spcBef>
            </a:pPr>
            <a:r>
              <a:rPr b="0" lang="en-US" sz="2000" spc="-1" strike="noStrike">
                <a:solidFill>
                  <a:srgbClr val="00007d"/>
                </a:solidFill>
                <a:latin typeface="Verdana"/>
                <a:ea typeface="宋体"/>
              </a:rPr>
              <a:t>        </a:t>
            </a:r>
            <a:r>
              <a:rPr b="0" lang="en-US" sz="2000" spc="-1" strike="noStrike">
                <a:solidFill>
                  <a:srgbClr val="00007d"/>
                </a:solidFill>
                <a:latin typeface="Verdana"/>
                <a:ea typeface="宋体"/>
              </a:rPr>
              <a:t>A and B are ghost Entities from the real in CellApp1</a:t>
            </a:r>
            <a:endParaRPr b="0" lang="en-US" sz="2000" spc="-1" strike="noStrike">
              <a:latin typeface="Arial"/>
            </a:endParaRPr>
          </a:p>
          <a:p>
            <a:pPr>
              <a:lnSpc>
                <a:spcPct val="100000"/>
              </a:lnSpc>
              <a:spcBef>
                <a:spcPts val="641"/>
              </a:spcBef>
            </a:pPr>
            <a:endParaRPr b="0" lang="en-US" sz="2000" spc="-1" strike="noStrike">
              <a:latin typeface="Arial"/>
            </a:endParaRPr>
          </a:p>
        </p:txBody>
      </p:sp>
      <p:sp>
        <p:nvSpPr>
          <p:cNvPr id="727" name="Line 4"/>
          <p:cNvSpPr/>
          <p:nvPr/>
        </p:nvSpPr>
        <p:spPr>
          <a:xfrm>
            <a:off x="611280" y="4053960"/>
            <a:ext cx="6491880" cy="360"/>
          </a:xfrm>
          <a:prstGeom prst="line">
            <a:avLst/>
          </a:prstGeom>
          <a:ln w="38160">
            <a:solidFill>
              <a:srgbClr val="000000"/>
            </a:solidFill>
            <a:round/>
          </a:ln>
        </p:spPr>
        <p:style>
          <a:lnRef idx="0"/>
          <a:fillRef idx="0"/>
          <a:effectRef idx="0"/>
          <a:fontRef idx="minor"/>
        </p:style>
      </p:sp>
      <p:sp>
        <p:nvSpPr>
          <p:cNvPr id="728" name="CustomShape 5"/>
          <p:cNvSpPr/>
          <p:nvPr/>
        </p:nvSpPr>
        <p:spPr>
          <a:xfrm>
            <a:off x="1054800" y="3150360"/>
            <a:ext cx="1653840" cy="645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729" name="CustomShape 6"/>
          <p:cNvSpPr/>
          <p:nvPr/>
        </p:nvSpPr>
        <p:spPr>
          <a:xfrm>
            <a:off x="1243080" y="320616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30" name="CustomShape 7"/>
          <p:cNvSpPr/>
          <p:nvPr/>
        </p:nvSpPr>
        <p:spPr>
          <a:xfrm>
            <a:off x="1414800" y="3501000"/>
            <a:ext cx="1221480" cy="636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Cellapp1</a:t>
            </a:r>
            <a:endParaRPr b="0" lang="en-US" sz="1800" spc="-1" strike="noStrike">
              <a:latin typeface="Arial"/>
            </a:endParaRPr>
          </a:p>
        </p:txBody>
      </p:sp>
      <p:sp>
        <p:nvSpPr>
          <p:cNvPr id="731" name="CustomShape 8"/>
          <p:cNvSpPr/>
          <p:nvPr/>
        </p:nvSpPr>
        <p:spPr>
          <a:xfrm>
            <a:off x="1243080" y="3141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32" name="CustomShape 9"/>
          <p:cNvSpPr/>
          <p:nvPr/>
        </p:nvSpPr>
        <p:spPr>
          <a:xfrm>
            <a:off x="1774800" y="321552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33" name="CustomShape 10"/>
          <p:cNvSpPr/>
          <p:nvPr/>
        </p:nvSpPr>
        <p:spPr>
          <a:xfrm>
            <a:off x="1774800" y="3150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34" name="CustomShape 11"/>
          <p:cNvSpPr/>
          <p:nvPr/>
        </p:nvSpPr>
        <p:spPr>
          <a:xfrm>
            <a:off x="3071160" y="3159720"/>
            <a:ext cx="1653840" cy="645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735" name="CustomShape 12"/>
          <p:cNvSpPr/>
          <p:nvPr/>
        </p:nvSpPr>
        <p:spPr>
          <a:xfrm>
            <a:off x="3431160" y="3510360"/>
            <a:ext cx="1221480" cy="636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Cellapp2</a:t>
            </a:r>
            <a:endParaRPr b="0" lang="en-US" sz="1800" spc="-1" strike="noStrike">
              <a:latin typeface="Arial"/>
            </a:endParaRPr>
          </a:p>
        </p:txBody>
      </p:sp>
      <p:sp>
        <p:nvSpPr>
          <p:cNvPr id="736" name="CustomShape 13"/>
          <p:cNvSpPr/>
          <p:nvPr/>
        </p:nvSpPr>
        <p:spPr>
          <a:xfrm>
            <a:off x="2278800" y="322488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37" name="CustomShape 14"/>
          <p:cNvSpPr/>
          <p:nvPr/>
        </p:nvSpPr>
        <p:spPr>
          <a:xfrm>
            <a:off x="2278800" y="315972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38" name="CustomShape 15"/>
          <p:cNvSpPr/>
          <p:nvPr/>
        </p:nvSpPr>
        <p:spPr>
          <a:xfrm>
            <a:off x="5159160" y="3159720"/>
            <a:ext cx="1653840" cy="645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739" name="CustomShape 16"/>
          <p:cNvSpPr/>
          <p:nvPr/>
        </p:nvSpPr>
        <p:spPr>
          <a:xfrm>
            <a:off x="5519160" y="3491640"/>
            <a:ext cx="1221480" cy="636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Cellapp3</a:t>
            </a:r>
            <a:endParaRPr b="0" lang="en-US" sz="1800" spc="-1" strike="noStrike">
              <a:latin typeface="Arial"/>
            </a:endParaRPr>
          </a:p>
        </p:txBody>
      </p:sp>
      <p:sp>
        <p:nvSpPr>
          <p:cNvPr id="740" name="CustomShape 17"/>
          <p:cNvSpPr/>
          <p:nvPr/>
        </p:nvSpPr>
        <p:spPr>
          <a:xfrm>
            <a:off x="3287160" y="32061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41" name="CustomShape 18"/>
          <p:cNvSpPr/>
          <p:nvPr/>
        </p:nvSpPr>
        <p:spPr>
          <a:xfrm>
            <a:off x="3287160" y="3141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42" name="CustomShape 19"/>
          <p:cNvSpPr/>
          <p:nvPr/>
        </p:nvSpPr>
        <p:spPr>
          <a:xfrm>
            <a:off x="3818880" y="321552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43" name="CustomShape 20"/>
          <p:cNvSpPr/>
          <p:nvPr/>
        </p:nvSpPr>
        <p:spPr>
          <a:xfrm>
            <a:off x="3818880" y="3150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44" name="CustomShape 21"/>
          <p:cNvSpPr/>
          <p:nvPr/>
        </p:nvSpPr>
        <p:spPr>
          <a:xfrm>
            <a:off x="4322880" y="322488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45" name="CustomShape 22"/>
          <p:cNvSpPr/>
          <p:nvPr/>
        </p:nvSpPr>
        <p:spPr>
          <a:xfrm>
            <a:off x="4322880" y="315972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46" name="CustomShape 23"/>
          <p:cNvSpPr/>
          <p:nvPr/>
        </p:nvSpPr>
        <p:spPr>
          <a:xfrm>
            <a:off x="5391720" y="32061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47" name="CustomShape 24"/>
          <p:cNvSpPr/>
          <p:nvPr/>
        </p:nvSpPr>
        <p:spPr>
          <a:xfrm>
            <a:off x="5391720" y="3141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48" name="CustomShape 25"/>
          <p:cNvSpPr/>
          <p:nvPr/>
        </p:nvSpPr>
        <p:spPr>
          <a:xfrm>
            <a:off x="5923440" y="321552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49" name="CustomShape 26"/>
          <p:cNvSpPr/>
          <p:nvPr/>
        </p:nvSpPr>
        <p:spPr>
          <a:xfrm>
            <a:off x="5923440" y="3150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50" name="CustomShape 27"/>
          <p:cNvSpPr/>
          <p:nvPr/>
        </p:nvSpPr>
        <p:spPr>
          <a:xfrm>
            <a:off x="6427440" y="322488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51" name="CustomShape 28"/>
          <p:cNvSpPr/>
          <p:nvPr/>
        </p:nvSpPr>
        <p:spPr>
          <a:xfrm>
            <a:off x="6427440" y="315972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52" name="CustomShape 29"/>
          <p:cNvSpPr/>
          <p:nvPr/>
        </p:nvSpPr>
        <p:spPr>
          <a:xfrm>
            <a:off x="611640" y="4103280"/>
            <a:ext cx="3254760" cy="95652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Cell1</a:t>
            </a:r>
            <a:endParaRPr b="0" lang="en-US" sz="1800" spc="-1" strike="noStrike">
              <a:latin typeface="Arial"/>
            </a:endParaRPr>
          </a:p>
        </p:txBody>
      </p:sp>
      <p:sp>
        <p:nvSpPr>
          <p:cNvPr id="753" name="CustomShape 30"/>
          <p:cNvSpPr/>
          <p:nvPr/>
        </p:nvSpPr>
        <p:spPr>
          <a:xfrm>
            <a:off x="3890880" y="4103280"/>
            <a:ext cx="3210120" cy="95652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Cell2</a:t>
            </a:r>
            <a:endParaRPr b="0" lang="en-US" sz="1800" spc="-1" strike="noStrike">
              <a:latin typeface="Arial"/>
            </a:endParaRPr>
          </a:p>
        </p:txBody>
      </p:sp>
      <p:sp>
        <p:nvSpPr>
          <p:cNvPr id="754" name="CustomShape 31"/>
          <p:cNvSpPr/>
          <p:nvPr/>
        </p:nvSpPr>
        <p:spPr>
          <a:xfrm>
            <a:off x="611640" y="5085360"/>
            <a:ext cx="6489360" cy="956520"/>
          </a:xfrm>
          <a:prstGeom prst="rect">
            <a:avLst/>
          </a:prstGeom>
          <a:solidFill>
            <a:srgbClr val="c0504d"/>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Cell3</a:t>
            </a:r>
            <a:endParaRPr b="0" lang="en-US" sz="1800" spc="-1" strike="noStrike">
              <a:latin typeface="Arial"/>
            </a:endParaRPr>
          </a:p>
        </p:txBody>
      </p:sp>
      <p:sp>
        <p:nvSpPr>
          <p:cNvPr id="755" name="CustomShape 32"/>
          <p:cNvSpPr/>
          <p:nvPr/>
        </p:nvSpPr>
        <p:spPr>
          <a:xfrm>
            <a:off x="1558800" y="421416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56" name="CustomShape 33"/>
          <p:cNvSpPr/>
          <p:nvPr/>
        </p:nvSpPr>
        <p:spPr>
          <a:xfrm>
            <a:off x="1558800" y="4149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57" name="CustomShape 34"/>
          <p:cNvSpPr/>
          <p:nvPr/>
        </p:nvSpPr>
        <p:spPr>
          <a:xfrm>
            <a:off x="2683080" y="422352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58" name="CustomShape 35"/>
          <p:cNvSpPr/>
          <p:nvPr/>
        </p:nvSpPr>
        <p:spPr>
          <a:xfrm>
            <a:off x="2683080" y="4158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59" name="CustomShape 36"/>
          <p:cNvSpPr/>
          <p:nvPr/>
        </p:nvSpPr>
        <p:spPr>
          <a:xfrm>
            <a:off x="5403240" y="420480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60" name="CustomShape 37"/>
          <p:cNvSpPr/>
          <p:nvPr/>
        </p:nvSpPr>
        <p:spPr>
          <a:xfrm>
            <a:off x="5419440" y="4139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61" name="CustomShape 38"/>
          <p:cNvSpPr/>
          <p:nvPr/>
        </p:nvSpPr>
        <p:spPr>
          <a:xfrm>
            <a:off x="5159160" y="469980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62" name="CustomShape 39"/>
          <p:cNvSpPr/>
          <p:nvPr/>
        </p:nvSpPr>
        <p:spPr>
          <a:xfrm>
            <a:off x="5175720" y="4634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63" name="CustomShape 40"/>
          <p:cNvSpPr/>
          <p:nvPr/>
        </p:nvSpPr>
        <p:spPr>
          <a:xfrm>
            <a:off x="5707440" y="47091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64" name="CustomShape 41"/>
          <p:cNvSpPr/>
          <p:nvPr/>
        </p:nvSpPr>
        <p:spPr>
          <a:xfrm>
            <a:off x="5691240" y="4644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65" name="CustomShape 42"/>
          <p:cNvSpPr/>
          <p:nvPr/>
        </p:nvSpPr>
        <p:spPr>
          <a:xfrm flipH="1">
            <a:off x="2016720" y="3870360"/>
            <a:ext cx="5760" cy="45756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766" name="CustomShape 43"/>
          <p:cNvSpPr/>
          <p:nvPr/>
        </p:nvSpPr>
        <p:spPr>
          <a:xfrm>
            <a:off x="4043160" y="3879720"/>
            <a:ext cx="177480" cy="43884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767" name="CustomShape 44"/>
          <p:cNvSpPr/>
          <p:nvPr/>
        </p:nvSpPr>
        <p:spPr>
          <a:xfrm flipH="1">
            <a:off x="3816720" y="3861000"/>
            <a:ext cx="2309760" cy="136548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768" name="CustomShape 45"/>
          <p:cNvSpPr/>
          <p:nvPr/>
        </p:nvSpPr>
        <p:spPr>
          <a:xfrm>
            <a:off x="7175520" y="4100400"/>
            <a:ext cx="213480" cy="194148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769" name="CustomShape 46"/>
          <p:cNvSpPr/>
          <p:nvPr/>
        </p:nvSpPr>
        <p:spPr>
          <a:xfrm>
            <a:off x="7458480" y="4890600"/>
            <a:ext cx="1965960" cy="33156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latin typeface="Calibri"/>
                <a:ea typeface="DejaVu Sans"/>
              </a:rPr>
              <a:t>In a space</a:t>
            </a:r>
            <a:endParaRPr b="0" lang="en-US" sz="1600" spc="-1" strike="noStrike">
              <a:latin typeface="Arial"/>
            </a:endParaRPr>
          </a:p>
        </p:txBody>
      </p:sp>
      <p:sp>
        <p:nvSpPr>
          <p:cNvPr id="770" name="CustomShape 47"/>
          <p:cNvSpPr/>
          <p:nvPr/>
        </p:nvSpPr>
        <p:spPr>
          <a:xfrm>
            <a:off x="2167920" y="47181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71" name="CustomShape 48"/>
          <p:cNvSpPr/>
          <p:nvPr/>
        </p:nvSpPr>
        <p:spPr>
          <a:xfrm>
            <a:off x="2151720" y="4653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72" name="CustomShape 49"/>
          <p:cNvSpPr/>
          <p:nvPr/>
        </p:nvSpPr>
        <p:spPr>
          <a:xfrm>
            <a:off x="3149280" y="571500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73" name="CustomShape 50"/>
          <p:cNvSpPr/>
          <p:nvPr/>
        </p:nvSpPr>
        <p:spPr>
          <a:xfrm>
            <a:off x="3681360" y="57243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74" name="CustomShape 51"/>
          <p:cNvSpPr/>
          <p:nvPr/>
        </p:nvSpPr>
        <p:spPr>
          <a:xfrm>
            <a:off x="4185360" y="573372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75" name="CustomShape 52"/>
          <p:cNvSpPr/>
          <p:nvPr/>
        </p:nvSpPr>
        <p:spPr>
          <a:xfrm>
            <a:off x="3143160" y="564372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76" name="CustomShape 53"/>
          <p:cNvSpPr/>
          <p:nvPr/>
        </p:nvSpPr>
        <p:spPr>
          <a:xfrm>
            <a:off x="3675240" y="565272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77" name="CustomShape 54"/>
          <p:cNvSpPr/>
          <p:nvPr/>
        </p:nvSpPr>
        <p:spPr>
          <a:xfrm>
            <a:off x="4179240" y="566208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8"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779"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Distributed Entity - Viewed from Cellapp3</a:t>
            </a:r>
            <a:endParaRPr b="0" lang="en-US" sz="4400" spc="-1" strike="noStrike">
              <a:latin typeface="Arial"/>
            </a:endParaRPr>
          </a:p>
        </p:txBody>
      </p:sp>
      <p:sp>
        <p:nvSpPr>
          <p:cNvPr id="780" name="CustomShape 3"/>
          <p:cNvSpPr/>
          <p:nvPr/>
        </p:nvSpPr>
        <p:spPr>
          <a:xfrm>
            <a:off x="204120" y="1052640"/>
            <a:ext cx="8746200" cy="5442480"/>
          </a:xfrm>
          <a:prstGeom prst="rect">
            <a:avLst/>
          </a:prstGeom>
          <a:noFill/>
          <a:ln>
            <a:noFill/>
          </a:ln>
        </p:spPr>
        <p:style>
          <a:lnRef idx="0"/>
          <a:fillRef idx="0"/>
          <a:effectRef idx="0"/>
          <a:fontRef idx="minor"/>
        </p:style>
        <p:txBody>
          <a:bodyPr lIns="54000" rIns="36000" tIns="10800" bIns="45000"/>
          <a:p>
            <a:pPr marL="179280" indent="-176760">
              <a:lnSpc>
                <a:spcPct val="90000"/>
              </a:lnSpc>
              <a:spcBef>
                <a:spcPts val="799"/>
              </a:spcBef>
              <a:buClr>
                <a:srgbClr val="ff9933"/>
              </a:buClr>
              <a:buSzPct val="80000"/>
              <a:buFont typeface="Wingdings" charset="2"/>
              <a:buChar char=""/>
            </a:pPr>
            <a:r>
              <a:rPr b="0" lang="en-US" sz="3200" spc="-1" strike="noStrike">
                <a:solidFill>
                  <a:srgbClr val="00007d"/>
                </a:solidFill>
                <a:latin typeface="Verdana"/>
                <a:ea typeface="宋体"/>
              </a:rPr>
              <a:t>Space1</a:t>
            </a:r>
            <a:r>
              <a:rPr b="0" lang="en-US" sz="3200" spc="-1" strike="noStrike">
                <a:solidFill>
                  <a:srgbClr val="00007d"/>
                </a:solidFill>
                <a:latin typeface="Verdana"/>
                <a:ea typeface="宋体"/>
              </a:rPr>
              <a:t>的</a:t>
            </a:r>
            <a:r>
              <a:rPr b="0" lang="en-US" sz="3200" spc="-1" strike="noStrike">
                <a:solidFill>
                  <a:srgbClr val="00007d"/>
                </a:solidFill>
                <a:latin typeface="Verdana"/>
                <a:ea typeface="宋体"/>
              </a:rPr>
              <a:t>CellApp3</a:t>
            </a:r>
            <a:r>
              <a:rPr b="0" lang="en-US" sz="3200" spc="-1" strike="noStrike">
                <a:solidFill>
                  <a:srgbClr val="00007d"/>
                </a:solidFill>
                <a:latin typeface="Verdana"/>
                <a:ea typeface="宋体"/>
              </a:rPr>
              <a:t>的</a:t>
            </a:r>
            <a:r>
              <a:rPr b="0" lang="en-US" sz="3200" spc="-1" strike="noStrike">
                <a:solidFill>
                  <a:srgbClr val="00007d"/>
                </a:solidFill>
                <a:latin typeface="Verdana"/>
                <a:ea typeface="宋体"/>
              </a:rPr>
              <a:t>Cell</a:t>
            </a:r>
            <a:r>
              <a:rPr b="0" lang="en-US" sz="3200" spc="-1" strike="noStrike">
                <a:solidFill>
                  <a:srgbClr val="00007d"/>
                </a:solidFill>
                <a:latin typeface="Verdana"/>
                <a:ea typeface="宋体"/>
              </a:rPr>
              <a:t>：</a:t>
            </a:r>
            <a:endParaRPr b="0" lang="en-US" sz="3200" spc="-1" strike="noStrike">
              <a:latin typeface="Arial"/>
            </a:endParaRPr>
          </a:p>
          <a:p>
            <a:pPr>
              <a:lnSpc>
                <a:spcPct val="90000"/>
              </a:lnSpc>
              <a:spcBef>
                <a:spcPts val="799"/>
              </a:spcBef>
            </a:pPr>
            <a:r>
              <a:rPr b="0" lang="en-US" sz="2000" spc="-1" strike="noStrike">
                <a:solidFill>
                  <a:srgbClr val="00007d"/>
                </a:solidFill>
                <a:latin typeface="Verdana"/>
                <a:ea typeface="宋体"/>
              </a:rPr>
              <a:t>        </a:t>
            </a:r>
            <a:r>
              <a:rPr b="0" lang="en-US" sz="2000" spc="-1" strike="noStrike">
                <a:solidFill>
                  <a:srgbClr val="00007d"/>
                </a:solidFill>
                <a:latin typeface="Verdana"/>
                <a:ea typeface="宋体"/>
              </a:rPr>
              <a:t>A and B are ghost Entity from the real in CellApp1</a:t>
            </a:r>
            <a:endParaRPr b="0" lang="en-US" sz="2000" spc="-1" strike="noStrike">
              <a:latin typeface="Arial"/>
            </a:endParaRPr>
          </a:p>
          <a:p>
            <a:pPr>
              <a:lnSpc>
                <a:spcPct val="90000"/>
              </a:lnSpc>
              <a:spcBef>
                <a:spcPts val="799"/>
              </a:spcBef>
            </a:pPr>
            <a:r>
              <a:rPr b="0" lang="en-US" sz="2000" spc="-1" strike="noStrike">
                <a:solidFill>
                  <a:srgbClr val="00007d"/>
                </a:solidFill>
                <a:latin typeface="Verdana"/>
                <a:ea typeface="宋体"/>
              </a:rPr>
              <a:t>        </a:t>
            </a:r>
            <a:r>
              <a:rPr b="0" lang="en-US" sz="2000" spc="-1" strike="noStrike">
                <a:solidFill>
                  <a:srgbClr val="00007d"/>
                </a:solidFill>
                <a:latin typeface="Verdana"/>
                <a:ea typeface="宋体"/>
              </a:rPr>
              <a:t>C</a:t>
            </a:r>
            <a:r>
              <a:rPr b="0" lang="en-US" sz="2000" spc="-1" strike="noStrike">
                <a:solidFill>
                  <a:srgbClr val="00007d"/>
                </a:solidFill>
                <a:latin typeface="Verdana"/>
                <a:ea typeface="宋体"/>
              </a:rPr>
              <a:t>是一个从</a:t>
            </a:r>
            <a:r>
              <a:rPr b="0" lang="en-US" sz="2000" spc="-1" strike="noStrike">
                <a:solidFill>
                  <a:srgbClr val="00007d"/>
                </a:solidFill>
                <a:latin typeface="Verdana"/>
                <a:ea typeface="宋体"/>
              </a:rPr>
              <a:t>CellApp2</a:t>
            </a:r>
            <a:r>
              <a:rPr b="0" lang="en-US" sz="2000" spc="-1" strike="noStrike">
                <a:solidFill>
                  <a:srgbClr val="00007d"/>
                </a:solidFill>
                <a:latin typeface="Verdana"/>
                <a:ea typeface="宋体"/>
              </a:rPr>
              <a:t>上</a:t>
            </a:r>
            <a:r>
              <a:rPr b="0" lang="en-US" sz="2000" spc="-1" strike="noStrike">
                <a:solidFill>
                  <a:srgbClr val="00007d"/>
                </a:solidFill>
                <a:latin typeface="Verdana"/>
                <a:ea typeface="宋体"/>
              </a:rPr>
              <a:t>ghost</a:t>
            </a:r>
            <a:r>
              <a:rPr b="0" lang="en-US" sz="2000" spc="-1" strike="noStrike">
                <a:solidFill>
                  <a:srgbClr val="00007d"/>
                </a:solidFill>
                <a:latin typeface="Verdana"/>
                <a:ea typeface="宋体"/>
              </a:rPr>
              <a:t>来的</a:t>
            </a:r>
            <a:r>
              <a:rPr b="0" lang="en-US" sz="2000" spc="-1" strike="noStrike">
                <a:solidFill>
                  <a:srgbClr val="00007d"/>
                </a:solidFill>
                <a:latin typeface="Verdana"/>
                <a:ea typeface="宋体"/>
              </a:rPr>
              <a:t>ghost Entity</a:t>
            </a:r>
            <a:endParaRPr b="0" lang="en-US" sz="2000" spc="-1" strike="noStrike">
              <a:latin typeface="Arial"/>
            </a:endParaRPr>
          </a:p>
          <a:p>
            <a:pPr>
              <a:lnSpc>
                <a:spcPct val="100000"/>
              </a:lnSpc>
              <a:spcBef>
                <a:spcPts val="641"/>
              </a:spcBef>
            </a:pPr>
            <a:endParaRPr b="0" lang="en-US" sz="2000" spc="-1" strike="noStrike">
              <a:latin typeface="Arial"/>
            </a:endParaRPr>
          </a:p>
        </p:txBody>
      </p:sp>
      <p:sp>
        <p:nvSpPr>
          <p:cNvPr id="781" name="Line 4"/>
          <p:cNvSpPr/>
          <p:nvPr/>
        </p:nvSpPr>
        <p:spPr>
          <a:xfrm>
            <a:off x="611280" y="4053960"/>
            <a:ext cx="6491880" cy="360"/>
          </a:xfrm>
          <a:prstGeom prst="line">
            <a:avLst/>
          </a:prstGeom>
          <a:ln w="38160">
            <a:solidFill>
              <a:srgbClr val="000000"/>
            </a:solidFill>
            <a:round/>
          </a:ln>
        </p:spPr>
        <p:style>
          <a:lnRef idx="0"/>
          <a:fillRef idx="0"/>
          <a:effectRef idx="0"/>
          <a:fontRef idx="minor"/>
        </p:style>
      </p:sp>
      <p:sp>
        <p:nvSpPr>
          <p:cNvPr id="782" name="CustomShape 5"/>
          <p:cNvSpPr/>
          <p:nvPr/>
        </p:nvSpPr>
        <p:spPr>
          <a:xfrm>
            <a:off x="1054800" y="3150360"/>
            <a:ext cx="1653840" cy="645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783" name="CustomShape 6"/>
          <p:cNvSpPr/>
          <p:nvPr/>
        </p:nvSpPr>
        <p:spPr>
          <a:xfrm>
            <a:off x="1243080" y="320616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84" name="CustomShape 7"/>
          <p:cNvSpPr/>
          <p:nvPr/>
        </p:nvSpPr>
        <p:spPr>
          <a:xfrm>
            <a:off x="1414800" y="3501000"/>
            <a:ext cx="1221480" cy="636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Cellapp1</a:t>
            </a:r>
            <a:endParaRPr b="0" lang="en-US" sz="1800" spc="-1" strike="noStrike">
              <a:latin typeface="Arial"/>
            </a:endParaRPr>
          </a:p>
        </p:txBody>
      </p:sp>
      <p:sp>
        <p:nvSpPr>
          <p:cNvPr id="785" name="CustomShape 8"/>
          <p:cNvSpPr/>
          <p:nvPr/>
        </p:nvSpPr>
        <p:spPr>
          <a:xfrm>
            <a:off x="1243080" y="3141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86" name="CustomShape 9"/>
          <p:cNvSpPr/>
          <p:nvPr/>
        </p:nvSpPr>
        <p:spPr>
          <a:xfrm>
            <a:off x="1774800" y="321552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87" name="CustomShape 10"/>
          <p:cNvSpPr/>
          <p:nvPr/>
        </p:nvSpPr>
        <p:spPr>
          <a:xfrm>
            <a:off x="1774800" y="3150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88" name="CustomShape 11"/>
          <p:cNvSpPr/>
          <p:nvPr/>
        </p:nvSpPr>
        <p:spPr>
          <a:xfrm>
            <a:off x="3071160" y="3159720"/>
            <a:ext cx="1653840" cy="645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789" name="CustomShape 12"/>
          <p:cNvSpPr/>
          <p:nvPr/>
        </p:nvSpPr>
        <p:spPr>
          <a:xfrm>
            <a:off x="3431160" y="3510360"/>
            <a:ext cx="1221480" cy="636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Cellapp2</a:t>
            </a:r>
            <a:endParaRPr b="0" lang="en-US" sz="1800" spc="-1" strike="noStrike">
              <a:latin typeface="Arial"/>
            </a:endParaRPr>
          </a:p>
        </p:txBody>
      </p:sp>
      <p:sp>
        <p:nvSpPr>
          <p:cNvPr id="790" name="CustomShape 13"/>
          <p:cNvSpPr/>
          <p:nvPr/>
        </p:nvSpPr>
        <p:spPr>
          <a:xfrm>
            <a:off x="2278800" y="322488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91" name="CustomShape 14"/>
          <p:cNvSpPr/>
          <p:nvPr/>
        </p:nvSpPr>
        <p:spPr>
          <a:xfrm>
            <a:off x="2278800" y="315972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92" name="CustomShape 15"/>
          <p:cNvSpPr/>
          <p:nvPr/>
        </p:nvSpPr>
        <p:spPr>
          <a:xfrm>
            <a:off x="5159160" y="3159720"/>
            <a:ext cx="1653840" cy="645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793" name="CustomShape 16"/>
          <p:cNvSpPr/>
          <p:nvPr/>
        </p:nvSpPr>
        <p:spPr>
          <a:xfrm>
            <a:off x="5519160" y="3491640"/>
            <a:ext cx="1221480" cy="636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Cellapp3</a:t>
            </a:r>
            <a:endParaRPr b="0" lang="en-US" sz="1800" spc="-1" strike="noStrike">
              <a:latin typeface="Arial"/>
            </a:endParaRPr>
          </a:p>
        </p:txBody>
      </p:sp>
      <p:sp>
        <p:nvSpPr>
          <p:cNvPr id="794" name="CustomShape 17"/>
          <p:cNvSpPr/>
          <p:nvPr/>
        </p:nvSpPr>
        <p:spPr>
          <a:xfrm>
            <a:off x="3287160" y="32061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95" name="CustomShape 18"/>
          <p:cNvSpPr/>
          <p:nvPr/>
        </p:nvSpPr>
        <p:spPr>
          <a:xfrm>
            <a:off x="3287160" y="3141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96" name="CustomShape 19"/>
          <p:cNvSpPr/>
          <p:nvPr/>
        </p:nvSpPr>
        <p:spPr>
          <a:xfrm>
            <a:off x="3818880" y="321552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97" name="CustomShape 20"/>
          <p:cNvSpPr/>
          <p:nvPr/>
        </p:nvSpPr>
        <p:spPr>
          <a:xfrm>
            <a:off x="3818880" y="3150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98" name="CustomShape 21"/>
          <p:cNvSpPr/>
          <p:nvPr/>
        </p:nvSpPr>
        <p:spPr>
          <a:xfrm>
            <a:off x="4322880" y="322488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99" name="CustomShape 22"/>
          <p:cNvSpPr/>
          <p:nvPr/>
        </p:nvSpPr>
        <p:spPr>
          <a:xfrm>
            <a:off x="4322880" y="315972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800" name="CustomShape 23"/>
          <p:cNvSpPr/>
          <p:nvPr/>
        </p:nvSpPr>
        <p:spPr>
          <a:xfrm>
            <a:off x="5391720" y="32061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01" name="CustomShape 24"/>
          <p:cNvSpPr/>
          <p:nvPr/>
        </p:nvSpPr>
        <p:spPr>
          <a:xfrm>
            <a:off x="5391720" y="3141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802" name="CustomShape 25"/>
          <p:cNvSpPr/>
          <p:nvPr/>
        </p:nvSpPr>
        <p:spPr>
          <a:xfrm>
            <a:off x="5923440" y="321552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03" name="CustomShape 26"/>
          <p:cNvSpPr/>
          <p:nvPr/>
        </p:nvSpPr>
        <p:spPr>
          <a:xfrm>
            <a:off x="5923440" y="3150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804" name="CustomShape 27"/>
          <p:cNvSpPr/>
          <p:nvPr/>
        </p:nvSpPr>
        <p:spPr>
          <a:xfrm>
            <a:off x="6427440" y="322488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05" name="CustomShape 28"/>
          <p:cNvSpPr/>
          <p:nvPr/>
        </p:nvSpPr>
        <p:spPr>
          <a:xfrm>
            <a:off x="6427440" y="315972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806" name="CustomShape 29"/>
          <p:cNvSpPr/>
          <p:nvPr/>
        </p:nvSpPr>
        <p:spPr>
          <a:xfrm>
            <a:off x="611640" y="4103280"/>
            <a:ext cx="3254760" cy="95652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Cell1</a:t>
            </a:r>
            <a:endParaRPr b="0" lang="en-US" sz="1800" spc="-1" strike="noStrike">
              <a:latin typeface="Arial"/>
            </a:endParaRPr>
          </a:p>
        </p:txBody>
      </p:sp>
      <p:sp>
        <p:nvSpPr>
          <p:cNvPr id="807" name="CustomShape 30"/>
          <p:cNvSpPr/>
          <p:nvPr/>
        </p:nvSpPr>
        <p:spPr>
          <a:xfrm>
            <a:off x="3890880" y="4103280"/>
            <a:ext cx="3210120" cy="95652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Cell2</a:t>
            </a:r>
            <a:endParaRPr b="0" lang="en-US" sz="1800" spc="-1" strike="noStrike">
              <a:latin typeface="Arial"/>
            </a:endParaRPr>
          </a:p>
        </p:txBody>
      </p:sp>
      <p:sp>
        <p:nvSpPr>
          <p:cNvPr id="808" name="CustomShape 31"/>
          <p:cNvSpPr/>
          <p:nvPr/>
        </p:nvSpPr>
        <p:spPr>
          <a:xfrm>
            <a:off x="611640" y="5085360"/>
            <a:ext cx="6489360" cy="956520"/>
          </a:xfrm>
          <a:prstGeom prst="rect">
            <a:avLst/>
          </a:prstGeom>
          <a:solidFill>
            <a:srgbClr val="c0504d"/>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Cell3</a:t>
            </a:r>
            <a:endParaRPr b="0" lang="en-US" sz="1800" spc="-1" strike="noStrike">
              <a:latin typeface="Arial"/>
            </a:endParaRPr>
          </a:p>
        </p:txBody>
      </p:sp>
      <p:sp>
        <p:nvSpPr>
          <p:cNvPr id="809" name="CustomShape 32"/>
          <p:cNvSpPr/>
          <p:nvPr/>
        </p:nvSpPr>
        <p:spPr>
          <a:xfrm>
            <a:off x="1558800" y="421416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810" name="CustomShape 33"/>
          <p:cNvSpPr/>
          <p:nvPr/>
        </p:nvSpPr>
        <p:spPr>
          <a:xfrm>
            <a:off x="1558800" y="4149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811" name="CustomShape 34"/>
          <p:cNvSpPr/>
          <p:nvPr/>
        </p:nvSpPr>
        <p:spPr>
          <a:xfrm>
            <a:off x="2683080" y="422352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812" name="CustomShape 35"/>
          <p:cNvSpPr/>
          <p:nvPr/>
        </p:nvSpPr>
        <p:spPr>
          <a:xfrm>
            <a:off x="2683080" y="4158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813" name="CustomShape 36"/>
          <p:cNvSpPr/>
          <p:nvPr/>
        </p:nvSpPr>
        <p:spPr>
          <a:xfrm>
            <a:off x="5403240" y="420480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814" name="CustomShape 37"/>
          <p:cNvSpPr/>
          <p:nvPr/>
        </p:nvSpPr>
        <p:spPr>
          <a:xfrm>
            <a:off x="5419440" y="4139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815" name="CustomShape 38"/>
          <p:cNvSpPr/>
          <p:nvPr/>
        </p:nvSpPr>
        <p:spPr>
          <a:xfrm>
            <a:off x="5159160" y="469980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16" name="CustomShape 39"/>
          <p:cNvSpPr/>
          <p:nvPr/>
        </p:nvSpPr>
        <p:spPr>
          <a:xfrm>
            <a:off x="5175720" y="4634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817" name="CustomShape 40"/>
          <p:cNvSpPr/>
          <p:nvPr/>
        </p:nvSpPr>
        <p:spPr>
          <a:xfrm>
            <a:off x="5707440" y="47091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18" name="CustomShape 41"/>
          <p:cNvSpPr/>
          <p:nvPr/>
        </p:nvSpPr>
        <p:spPr>
          <a:xfrm>
            <a:off x="5691240" y="4644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819" name="CustomShape 42"/>
          <p:cNvSpPr/>
          <p:nvPr/>
        </p:nvSpPr>
        <p:spPr>
          <a:xfrm flipH="1">
            <a:off x="2016720" y="3870360"/>
            <a:ext cx="5760" cy="45756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820" name="CustomShape 43"/>
          <p:cNvSpPr/>
          <p:nvPr/>
        </p:nvSpPr>
        <p:spPr>
          <a:xfrm>
            <a:off x="4043160" y="3879720"/>
            <a:ext cx="177480" cy="43884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821" name="CustomShape 44"/>
          <p:cNvSpPr/>
          <p:nvPr/>
        </p:nvSpPr>
        <p:spPr>
          <a:xfrm flipH="1">
            <a:off x="3816720" y="3861000"/>
            <a:ext cx="2309760" cy="136548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822" name="CustomShape 45"/>
          <p:cNvSpPr/>
          <p:nvPr/>
        </p:nvSpPr>
        <p:spPr>
          <a:xfrm>
            <a:off x="7175520" y="4100400"/>
            <a:ext cx="213480" cy="194148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823" name="CustomShape 46"/>
          <p:cNvSpPr/>
          <p:nvPr/>
        </p:nvSpPr>
        <p:spPr>
          <a:xfrm>
            <a:off x="7458480" y="4890600"/>
            <a:ext cx="1965960" cy="33156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latin typeface="Calibri"/>
                <a:ea typeface="DejaVu Sans"/>
              </a:rPr>
              <a:t>In a space</a:t>
            </a:r>
            <a:endParaRPr b="0" lang="en-US" sz="1600" spc="-1" strike="noStrike">
              <a:latin typeface="Arial"/>
            </a:endParaRPr>
          </a:p>
        </p:txBody>
      </p:sp>
      <p:sp>
        <p:nvSpPr>
          <p:cNvPr id="824" name="CustomShape 47"/>
          <p:cNvSpPr/>
          <p:nvPr/>
        </p:nvSpPr>
        <p:spPr>
          <a:xfrm>
            <a:off x="2167920" y="47181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25" name="CustomShape 48"/>
          <p:cNvSpPr/>
          <p:nvPr/>
        </p:nvSpPr>
        <p:spPr>
          <a:xfrm>
            <a:off x="2151720" y="4653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826" name="CustomShape 49"/>
          <p:cNvSpPr/>
          <p:nvPr/>
        </p:nvSpPr>
        <p:spPr>
          <a:xfrm>
            <a:off x="3220920" y="571500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27" name="CustomShape 50"/>
          <p:cNvSpPr/>
          <p:nvPr/>
        </p:nvSpPr>
        <p:spPr>
          <a:xfrm>
            <a:off x="3752640" y="57243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28" name="CustomShape 51"/>
          <p:cNvSpPr/>
          <p:nvPr/>
        </p:nvSpPr>
        <p:spPr>
          <a:xfrm>
            <a:off x="4256640" y="573372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29" name="CustomShape 52"/>
          <p:cNvSpPr/>
          <p:nvPr/>
        </p:nvSpPr>
        <p:spPr>
          <a:xfrm>
            <a:off x="3214800" y="564372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830" name="CustomShape 53"/>
          <p:cNvSpPr/>
          <p:nvPr/>
        </p:nvSpPr>
        <p:spPr>
          <a:xfrm>
            <a:off x="3746520" y="565272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831" name="CustomShape 54"/>
          <p:cNvSpPr/>
          <p:nvPr/>
        </p:nvSpPr>
        <p:spPr>
          <a:xfrm>
            <a:off x="4250520" y="566208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2" name="CustomShape 1"/>
          <p:cNvSpPr/>
          <p:nvPr/>
        </p:nvSpPr>
        <p:spPr>
          <a:xfrm>
            <a:off x="107640" y="1124640"/>
            <a:ext cx="8926560" cy="554220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833" name="CustomShape 2"/>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834" name="CustomShape 3"/>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Simple Entity</a:t>
            </a:r>
            <a:endParaRPr b="0" lang="en-US" sz="4400" spc="-1" strike="noStrike">
              <a:latin typeface="Arial"/>
            </a:endParaRPr>
          </a:p>
        </p:txBody>
      </p:sp>
      <p:sp>
        <p:nvSpPr>
          <p:cNvPr id="835" name="CustomShape 4"/>
          <p:cNvSpPr/>
          <p:nvPr/>
        </p:nvSpPr>
        <p:spPr>
          <a:xfrm>
            <a:off x="539640" y="1412640"/>
            <a:ext cx="7414200" cy="377244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403152"/>
                </a:solidFill>
                <a:latin typeface="Courier New"/>
                <a:ea typeface="DejaVu Sans"/>
              </a:rPr>
              <a:t>Account.def:</a:t>
            </a:r>
            <a:endParaRPr b="0" lang="en-US" sz="1400" spc="-1" strike="noStrike">
              <a:latin typeface="Arial"/>
            </a:endParaRPr>
          </a:p>
          <a:p>
            <a:pPr>
              <a:lnSpc>
                <a:spcPct val="100000"/>
              </a:lnSpc>
            </a:pPr>
            <a:r>
              <a:rPr b="1" lang="en-US" sz="1400" spc="-1" strike="noStrike">
                <a:solidFill>
                  <a:srgbClr val="403152"/>
                </a:solidFill>
                <a:latin typeface="Courier New"/>
                <a:ea typeface="DejaVu Sans"/>
              </a:rPr>
              <a:t>------------</a:t>
            </a:r>
            <a:endParaRPr b="0" lang="en-US" sz="1400" spc="-1" strike="noStrike">
              <a:latin typeface="Arial"/>
            </a:endParaRPr>
          </a:p>
          <a:p>
            <a:pPr>
              <a:lnSpc>
                <a:spcPct val="100000"/>
              </a:lnSpc>
            </a:pP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&lt;root&gt;</a:t>
            </a: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&lt;Properties&gt;</a:t>
            </a: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&lt;/Properties&gt;</a:t>
            </a:r>
            <a:endParaRPr b="0" lang="en-US" sz="1400" spc="-1" strike="noStrike">
              <a:latin typeface="Arial"/>
            </a:endParaRPr>
          </a:p>
          <a:p>
            <a:pPr marL="457200">
              <a:lnSpc>
                <a:spcPct val="100000"/>
              </a:lnSpc>
            </a:pP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&lt;ClientMethods&gt;</a:t>
            </a: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&lt;/ClientMethods&gt;</a:t>
            </a:r>
            <a:endParaRPr b="0" lang="en-US" sz="1400" spc="-1" strike="noStrike">
              <a:latin typeface="Arial"/>
            </a:endParaRPr>
          </a:p>
          <a:p>
            <a:pPr marL="457200">
              <a:lnSpc>
                <a:spcPct val="100000"/>
              </a:lnSpc>
            </a:pP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&lt;BaseMethods&gt;</a:t>
            </a: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&lt;/BaseMethods&gt;</a:t>
            </a:r>
            <a:endParaRPr b="0" lang="en-US" sz="1400" spc="-1" strike="noStrike">
              <a:latin typeface="Arial"/>
            </a:endParaRPr>
          </a:p>
          <a:p>
            <a:pPr marL="457200">
              <a:lnSpc>
                <a:spcPct val="100000"/>
              </a:lnSpc>
            </a:pP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&lt;CellMethods&gt;</a:t>
            </a: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&lt;/CellMethods&gt;</a:t>
            </a: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&lt;/root&gt;</a:t>
            </a:r>
            <a:endParaRPr b="0" lang="en-US" sz="1400" spc="-1" strike="noStrike">
              <a:latin typeface="Arial"/>
            </a:endParaRPr>
          </a:p>
          <a:p>
            <a:pPr marL="457200">
              <a:lnSpc>
                <a:spcPct val="100000"/>
              </a:lnSpc>
            </a:pPr>
            <a:endParaRPr b="0" lang="en-US" sz="1400" spc="-1" strike="noStrike">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6"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837"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Inheritance</a:t>
            </a:r>
            <a:endParaRPr b="0" lang="en-US" sz="4400" spc="-1" strike="noStrike">
              <a:latin typeface="Arial"/>
            </a:endParaRPr>
          </a:p>
        </p:txBody>
      </p:sp>
      <p:sp>
        <p:nvSpPr>
          <p:cNvPr id="838" name="CustomShape 3"/>
          <p:cNvSpPr/>
          <p:nvPr/>
        </p:nvSpPr>
        <p:spPr>
          <a:xfrm>
            <a:off x="204120" y="1052640"/>
            <a:ext cx="8746200" cy="544248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Entity definition file supports inheritance</a:t>
            </a:r>
            <a:endParaRPr b="0" lang="en-US" sz="32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ourier New"/>
                <a:ea typeface="宋体"/>
              </a:rPr>
              <a:t>&lt;assets&gt;/scripts/entity_defs/interfaces</a:t>
            </a:r>
            <a:endParaRPr b="0" lang="en-US" sz="20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Two inheritance mechanisms:</a:t>
            </a:r>
            <a:endParaRPr b="0" lang="en-US" sz="32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ourier New"/>
                <a:ea typeface="宋体"/>
              </a:rPr>
              <a:t>&lt;Parent&gt;</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Inherits all things</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Property/method</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Volatile property definition</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LOD level</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Single level of inheritance</a:t>
            </a:r>
            <a:endParaRPr b="0" lang="en-US" sz="2000" spc="-1" strike="noStrike">
              <a:latin typeface="Arial"/>
            </a:endParaRPr>
          </a:p>
          <a:p>
            <a:pPr marL="182520">
              <a:lnSpc>
                <a:spcPct val="100000"/>
              </a:lnSpc>
              <a:spcBef>
                <a:spcPts val="641"/>
              </a:spcBef>
            </a:pPr>
            <a:r>
              <a:rPr b="0" lang="en-US" sz="3200" spc="-1" strike="noStrike">
                <a:solidFill>
                  <a:srgbClr val="00007d"/>
                </a:solidFill>
                <a:latin typeface="Courier New"/>
                <a:ea typeface="宋体"/>
              </a:rPr>
              <a:t>  </a:t>
            </a:r>
            <a:r>
              <a:rPr b="0" lang="en-US" sz="2000" spc="-1" strike="noStrike">
                <a:solidFill>
                  <a:srgbClr val="00007d"/>
                </a:solidFill>
                <a:latin typeface="Courier New"/>
                <a:ea typeface="宋体"/>
              </a:rPr>
              <a:t>&lt;Implements&gt;</a:t>
            </a:r>
            <a:endParaRPr b="0" lang="en-US" sz="2000" spc="-1" strike="noStrike">
              <a:latin typeface="Arial"/>
            </a:endParaRPr>
          </a:p>
          <a:p>
            <a:pPr marL="40968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Inheritance properties and methods</a:t>
            </a:r>
            <a:endParaRPr b="0" lang="en-US" sz="2000" spc="-1" strike="noStrike">
              <a:latin typeface="Arial"/>
            </a:endParaRPr>
          </a:p>
          <a:p>
            <a:pPr marL="40968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Multi-level inheritance</a:t>
            </a:r>
            <a:endParaRPr b="0" lang="en-US" sz="2000" spc="-1" strike="noStrike">
              <a:latin typeface="Arial"/>
            </a:endParaRPr>
          </a:p>
          <a:p>
            <a:pPr marL="409680">
              <a:lnSpc>
                <a:spcPct val="100000"/>
              </a:lnSpc>
              <a:spcBef>
                <a:spcPts val="641"/>
              </a:spcBef>
            </a:pPr>
            <a:endParaRPr b="0" lang="en-US" sz="2000" spc="-1" strike="noStrike">
              <a:latin typeface="Arial"/>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9" name="CustomShape 1"/>
          <p:cNvSpPr/>
          <p:nvPr/>
        </p:nvSpPr>
        <p:spPr>
          <a:xfrm>
            <a:off x="107640" y="980640"/>
            <a:ext cx="8926560" cy="568620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840" name="CustomShape 2"/>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841" name="CustomShape 3"/>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Avatar Definition</a:t>
            </a:r>
            <a:endParaRPr b="0" lang="en-US" sz="4400" spc="-1" strike="noStrike">
              <a:latin typeface="Arial"/>
            </a:endParaRPr>
          </a:p>
        </p:txBody>
      </p:sp>
      <p:sp>
        <p:nvSpPr>
          <p:cNvPr id="842" name="CustomShape 4"/>
          <p:cNvSpPr/>
          <p:nvPr/>
        </p:nvSpPr>
        <p:spPr>
          <a:xfrm>
            <a:off x="395640" y="980640"/>
            <a:ext cx="7414200" cy="5807160"/>
          </a:xfrm>
          <a:prstGeom prst="rect">
            <a:avLst/>
          </a:prstGeom>
          <a:noFill/>
          <a:ln>
            <a:noFill/>
          </a:ln>
        </p:spPr>
        <p:style>
          <a:lnRef idx="0"/>
          <a:fillRef idx="0"/>
          <a:effectRef idx="0"/>
          <a:fontRef idx="minor"/>
        </p:style>
        <p:txBody>
          <a:bodyPr lIns="90000" rIns="90000" tIns="45000" bIns="45000"/>
          <a:p>
            <a:pPr>
              <a:lnSpc>
                <a:spcPct val="100000"/>
              </a:lnSpc>
            </a:pPr>
            <a:r>
              <a:rPr b="1" lang="en-US" sz="800" spc="-1" strike="noStrike">
                <a:solidFill>
                  <a:srgbClr val="403152"/>
                </a:solidFill>
                <a:latin typeface="Arial"/>
                <a:ea typeface="DejaVu Sans"/>
              </a:rPr>
              <a:t>&lt;root&gt;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&lt;Volatile&gt;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&lt;position/&gt;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&lt;!--&lt;position&gt; 0 &lt;/position&gt; Don't update--&gt;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&lt;yaw/&gt;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&lt;!--&lt;pitch&gt; 20 &lt;/pitch&gt;--&gt;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&lt;pitch/&gt;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&lt;roll/&gt;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&lt;/Volatile&gt;</a:t>
            </a:r>
            <a:endParaRPr b="0" lang="en-US" sz="800" spc="-1" strike="noStrike">
              <a:latin typeface="Arial"/>
            </a:endParaRPr>
          </a:p>
          <a:p>
            <a:pPr>
              <a:lnSpc>
                <a:spcPct val="100000"/>
              </a:lnSpc>
            </a:pPr>
            <a:endParaRPr b="0" lang="en-US" sz="800" spc="-1" strike="noStrike">
              <a:latin typeface="Arial"/>
            </a:endParaRPr>
          </a:p>
          <a:p>
            <a:pPr>
              <a:lnSpc>
                <a:spcPct val="100000"/>
              </a:lnSpc>
            </a:pP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&lt;Implements&gt;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&lt;Interface&gt;</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GameObject</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&lt;/Interface&gt;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&lt;Interface&gt;</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State</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&lt;/Interface&gt;</a:t>
            </a:r>
            <a:r>
              <a:rPr b="1" lang="en-US" sz="800" spc="-1" strike="noStrike">
                <a:solidFill>
                  <a:srgbClr val="403152"/>
                </a:solidFill>
                <a:latin typeface="Arial"/>
                <a:ea typeface="DejaVu Sans"/>
              </a:rPr>
              <a:t>	</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&lt;/Implements&gt;</a:t>
            </a:r>
            <a:endParaRPr b="0" lang="en-US" sz="800" spc="-1" strike="noStrike">
              <a:latin typeface="Arial"/>
            </a:endParaRPr>
          </a:p>
          <a:p>
            <a:pPr>
              <a:lnSpc>
                <a:spcPct val="100000"/>
              </a:lnSpc>
            </a:pPr>
            <a:endParaRPr b="0" lang="en-US" sz="800" spc="-1" strike="noStrike">
              <a:latin typeface="Arial"/>
            </a:endParaRPr>
          </a:p>
          <a:p>
            <a:pPr>
              <a:lnSpc>
                <a:spcPct val="100000"/>
              </a:lnSpc>
            </a:pP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&lt;Properties&gt;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&lt;roleType&gt;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&lt;Type&gt;</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UINT8</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&lt;/Type&gt;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&lt;Flags&gt;</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BASE</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&lt;/Flags&gt;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&lt;Default&gt;</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0</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&lt;/Default&gt;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&lt;Persistent&gt;</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true                         &lt;/Persistent&gt;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&lt;/roleType&gt;</a:t>
            </a:r>
            <a:endParaRPr b="0" lang="en-US" sz="800" spc="-1" strike="noStrike">
              <a:latin typeface="Arial"/>
            </a:endParaRPr>
          </a:p>
          <a:p>
            <a:pPr>
              <a:lnSpc>
                <a:spcPct val="100000"/>
              </a:lnSpc>
            </a:pP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&lt;/Properties&gt;</a:t>
            </a:r>
            <a:endParaRPr b="0" lang="en-US" sz="800" spc="-1" strike="noStrike">
              <a:latin typeface="Arial"/>
            </a:endParaRPr>
          </a:p>
          <a:p>
            <a:pPr>
              <a:lnSpc>
                <a:spcPct val="100000"/>
              </a:lnSpc>
            </a:pPr>
            <a:endParaRPr b="0" lang="en-US" sz="800" spc="-1" strike="noStrike">
              <a:latin typeface="Arial"/>
            </a:endParaRPr>
          </a:p>
          <a:p>
            <a:pPr>
              <a:lnSpc>
                <a:spcPct val="100000"/>
              </a:lnSpc>
            </a:pP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&lt;BaseMethods&gt;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&lt;createCell&gt;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&lt;Arg&gt;</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MAILBOX</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&lt;/Arg&gt;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&lt;/createCell&gt;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&lt;/BaseMethods&gt;</a:t>
            </a:r>
            <a:endParaRPr b="0" lang="en-US" sz="800" spc="-1" strike="noStrike">
              <a:latin typeface="Arial"/>
            </a:endParaRPr>
          </a:p>
          <a:p>
            <a:pPr>
              <a:lnSpc>
                <a:spcPct val="100000"/>
              </a:lnSpc>
            </a:pPr>
            <a:endParaRPr b="0" lang="en-US" sz="800" spc="-1" strike="noStrike">
              <a:latin typeface="Arial"/>
            </a:endParaRPr>
          </a:p>
          <a:p>
            <a:pPr>
              <a:lnSpc>
                <a:spcPct val="100000"/>
              </a:lnSpc>
            </a:pP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&lt;CellMethods&gt;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&lt;jump&gt;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&lt;Exposed/&gt;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&lt;/jump&gt;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&lt;/CellMethods&gt;</a:t>
            </a:r>
            <a:endParaRPr b="0" lang="en-US" sz="800" spc="-1" strike="noStrike">
              <a:latin typeface="Arial"/>
            </a:endParaRPr>
          </a:p>
          <a:p>
            <a:pPr>
              <a:lnSpc>
                <a:spcPct val="100000"/>
              </a:lnSpc>
            </a:pPr>
            <a:endParaRPr b="0" lang="en-US" sz="800" spc="-1" strike="noStrike">
              <a:latin typeface="Arial"/>
            </a:endParaRPr>
          </a:p>
          <a:p>
            <a:pPr>
              <a:lnSpc>
                <a:spcPct val="100000"/>
              </a:lnSpc>
            </a:pP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&lt;ClientMethods&gt;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&lt;onJump/&gt;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&lt;/ClientMethods&gt;</a:t>
            </a:r>
            <a:endParaRPr b="0" lang="en-US" sz="800" spc="-1" strike="noStrike">
              <a:latin typeface="Arial"/>
            </a:endParaRPr>
          </a:p>
          <a:p>
            <a:pPr>
              <a:lnSpc>
                <a:spcPct val="100000"/>
              </a:lnSpc>
            </a:pPr>
            <a:r>
              <a:rPr b="1" lang="en-US" sz="800" spc="-1" strike="noStrike">
                <a:solidFill>
                  <a:srgbClr val="403152"/>
                </a:solidFill>
                <a:latin typeface="Arial"/>
                <a:ea typeface="DejaVu Sans"/>
              </a:rPr>
              <a:t>&lt;/root&gt;</a:t>
            </a:r>
            <a:endParaRPr b="0" lang="en-US" sz="800" spc="-1" strike="noStrike">
              <a:latin typeface="Arial"/>
            </a:endParaRPr>
          </a:p>
          <a:p>
            <a:pPr>
              <a:lnSpc>
                <a:spcPct val="100000"/>
              </a:lnSpc>
            </a:pPr>
            <a:endParaRPr b="0" lang="en-US" sz="800" spc="-1" strike="noStrike">
              <a:latin typeface="Arial"/>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49" name="CustomShape 2"/>
          <p:cNvSpPr/>
          <p:nvPr/>
        </p:nvSpPr>
        <p:spPr>
          <a:xfrm>
            <a:off x="179640" y="132120"/>
            <a:ext cx="705420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KBEngine Server Architecture</a:t>
            </a:r>
            <a:endParaRPr b="0" lang="en-US" sz="4400" spc="-1" strike="noStrike">
              <a:latin typeface="Arial"/>
            </a:endParaRPr>
          </a:p>
        </p:txBody>
      </p:sp>
      <p:sp>
        <p:nvSpPr>
          <p:cNvPr id="50" name="CustomShape 3"/>
          <p:cNvSpPr/>
          <p:nvPr/>
        </p:nvSpPr>
        <p:spPr>
          <a:xfrm>
            <a:off x="107640" y="1124640"/>
            <a:ext cx="8926560" cy="5614200"/>
          </a:xfrm>
          <a:prstGeom prst="rect">
            <a:avLst/>
          </a:prstGeom>
          <a:solidFill>
            <a:srgbClr val="8eb4e3"/>
          </a:solidFill>
          <a:ln w="9360">
            <a:solidFill>
              <a:srgbClr val="98b855"/>
            </a:solidFill>
            <a:round/>
          </a:ln>
          <a:effectLst>
            <a:outerShdw dir="5400000" dist="23040">
              <a:srgbClr val="000000">
                <a:alpha val="35000"/>
              </a:srgbClr>
            </a:outerShdw>
          </a:effectLst>
        </p:spPr>
        <p:style>
          <a:lnRef idx="0"/>
          <a:fillRef idx="0"/>
          <a:effectRef idx="0"/>
          <a:fontRef idx="minor"/>
        </p:style>
      </p:sp>
      <p:sp>
        <p:nvSpPr>
          <p:cNvPr id="51" name="CustomShape 4"/>
          <p:cNvSpPr/>
          <p:nvPr/>
        </p:nvSpPr>
        <p:spPr>
          <a:xfrm>
            <a:off x="3718800" y="1271160"/>
            <a:ext cx="1498680" cy="45468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Client</a:t>
            </a:r>
            <a:endParaRPr b="0" lang="en-US" sz="1800" spc="-1" strike="noStrike">
              <a:latin typeface="Arial"/>
            </a:endParaRPr>
          </a:p>
        </p:txBody>
      </p:sp>
      <p:sp>
        <p:nvSpPr>
          <p:cNvPr id="52" name="CustomShape 5"/>
          <p:cNvSpPr/>
          <p:nvPr/>
        </p:nvSpPr>
        <p:spPr>
          <a:xfrm>
            <a:off x="5652000" y="1271160"/>
            <a:ext cx="1437480" cy="45468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   </a:t>
            </a:r>
            <a:r>
              <a:rPr b="1" lang="en-US" sz="1800" spc="-1" strike="noStrike">
                <a:solidFill>
                  <a:srgbClr val="ffffff"/>
                </a:solidFill>
                <a:latin typeface="Calibri"/>
                <a:ea typeface="DejaVu Sans"/>
              </a:rPr>
              <a:t>Client</a:t>
            </a:r>
            <a:endParaRPr b="0" lang="en-US" sz="1800" spc="-1" strike="noStrike">
              <a:latin typeface="Arial"/>
            </a:endParaRPr>
          </a:p>
        </p:txBody>
      </p:sp>
      <p:sp>
        <p:nvSpPr>
          <p:cNvPr id="53" name="CustomShape 6"/>
          <p:cNvSpPr/>
          <p:nvPr/>
        </p:nvSpPr>
        <p:spPr>
          <a:xfrm>
            <a:off x="1842840" y="1268640"/>
            <a:ext cx="1502640" cy="45468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      </a:t>
            </a:r>
            <a:r>
              <a:rPr b="1" lang="en-US" sz="1800" spc="-1" strike="noStrike">
                <a:solidFill>
                  <a:srgbClr val="ffffff"/>
                </a:solidFill>
                <a:latin typeface="Calibri"/>
                <a:ea typeface="DejaVu Sans"/>
              </a:rPr>
              <a:t>Client</a:t>
            </a:r>
            <a:endParaRPr b="0" lang="en-US" sz="1800" spc="-1" strike="noStrike">
              <a:latin typeface="Arial"/>
            </a:endParaRPr>
          </a:p>
        </p:txBody>
      </p:sp>
      <p:pic>
        <p:nvPicPr>
          <p:cNvPr id="54" name="Picture 3" descr=""/>
          <p:cNvPicPr/>
          <p:nvPr/>
        </p:nvPicPr>
        <p:blipFill>
          <a:blip r:embed="rId1"/>
          <a:stretch/>
        </p:blipFill>
        <p:spPr>
          <a:xfrm>
            <a:off x="1979640" y="1340640"/>
            <a:ext cx="285120" cy="280440"/>
          </a:xfrm>
          <a:prstGeom prst="rect">
            <a:avLst/>
          </a:prstGeom>
          <a:ln>
            <a:noFill/>
          </a:ln>
        </p:spPr>
      </p:pic>
      <p:pic>
        <p:nvPicPr>
          <p:cNvPr id="55" name="Picture 4" descr=""/>
          <p:cNvPicPr/>
          <p:nvPr/>
        </p:nvPicPr>
        <p:blipFill>
          <a:blip r:embed="rId2"/>
          <a:stretch/>
        </p:blipFill>
        <p:spPr>
          <a:xfrm>
            <a:off x="3852000" y="1340640"/>
            <a:ext cx="164880" cy="275040"/>
          </a:xfrm>
          <a:prstGeom prst="rect">
            <a:avLst/>
          </a:prstGeom>
          <a:ln>
            <a:noFill/>
          </a:ln>
        </p:spPr>
      </p:pic>
      <p:pic>
        <p:nvPicPr>
          <p:cNvPr id="56" name="Picture 5" descr=""/>
          <p:cNvPicPr/>
          <p:nvPr/>
        </p:nvPicPr>
        <p:blipFill>
          <a:blip r:embed="rId3"/>
          <a:stretch/>
        </p:blipFill>
        <p:spPr>
          <a:xfrm>
            <a:off x="5712480" y="1352880"/>
            <a:ext cx="248400" cy="268200"/>
          </a:xfrm>
          <a:prstGeom prst="rect">
            <a:avLst/>
          </a:prstGeom>
          <a:ln>
            <a:noFill/>
          </a:ln>
        </p:spPr>
      </p:pic>
      <p:sp>
        <p:nvSpPr>
          <p:cNvPr id="57" name="CustomShape 7"/>
          <p:cNvSpPr/>
          <p:nvPr/>
        </p:nvSpPr>
        <p:spPr>
          <a:xfrm>
            <a:off x="467640" y="2925000"/>
            <a:ext cx="8422560" cy="357480"/>
          </a:xfrm>
          <a:prstGeom prst="rect">
            <a:avLst/>
          </a:prstGeom>
          <a:solidFill>
            <a:srgbClr val="c6d9f1"/>
          </a:solidFill>
          <a:ln w="25560">
            <a:solidFill>
              <a:srgbClr val="3a5f8b"/>
            </a:solidFill>
            <a:round/>
          </a:ln>
        </p:spPr>
        <p:style>
          <a:lnRef idx="0"/>
          <a:fillRef idx="0"/>
          <a:effectRef idx="0"/>
          <a:fontRef idx="minor"/>
        </p:style>
      </p:sp>
      <p:sp>
        <p:nvSpPr>
          <p:cNvPr id="58" name="CustomShape 8"/>
          <p:cNvSpPr/>
          <p:nvPr/>
        </p:nvSpPr>
        <p:spPr>
          <a:xfrm>
            <a:off x="3924000" y="2925000"/>
            <a:ext cx="3165840" cy="3618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10243e"/>
                </a:solidFill>
                <a:latin typeface="Calibri"/>
                <a:ea typeface="宋体"/>
              </a:rPr>
              <a:t>Switch Fabric</a:t>
            </a:r>
            <a:endParaRPr b="0" lang="en-US" sz="1800" spc="-1" strike="noStrike">
              <a:latin typeface="Arial"/>
            </a:endParaRPr>
          </a:p>
        </p:txBody>
      </p:sp>
      <p:sp>
        <p:nvSpPr>
          <p:cNvPr id="59" name="CustomShape 9"/>
          <p:cNvSpPr/>
          <p:nvPr/>
        </p:nvSpPr>
        <p:spPr>
          <a:xfrm>
            <a:off x="3420000" y="2066400"/>
            <a:ext cx="2289960" cy="732240"/>
          </a:xfrm>
          <a:prstGeom prst="cloudCallout">
            <a:avLst>
              <a:gd name="adj1" fmla="val 17088"/>
              <a:gd name="adj2" fmla="val -11248"/>
            </a:avLst>
          </a:prstGeom>
          <a:solidFill>
            <a:srgbClr val="dce6f2"/>
          </a:solidFill>
          <a:ln w="25560">
            <a:solidFill>
              <a:srgbClr val="3a5f8b"/>
            </a:solidFill>
            <a:round/>
          </a:ln>
        </p:spPr>
        <p:style>
          <a:lnRef idx="0"/>
          <a:fillRef idx="0"/>
          <a:effectRef idx="0"/>
          <a:fontRef idx="minor"/>
        </p:style>
      </p:sp>
      <p:sp>
        <p:nvSpPr>
          <p:cNvPr id="60" name="CustomShape 10"/>
          <p:cNvSpPr/>
          <p:nvPr/>
        </p:nvSpPr>
        <p:spPr>
          <a:xfrm>
            <a:off x="3929760" y="2188080"/>
            <a:ext cx="1463040" cy="362520"/>
          </a:xfrm>
          <a:prstGeom prst="rect">
            <a:avLst/>
          </a:prstGeom>
          <a:noFill/>
          <a:ln>
            <a:noFill/>
          </a:ln>
        </p:spPr>
        <p:style>
          <a:lnRef idx="0"/>
          <a:fillRef idx="0"/>
          <a:effectRef idx="0"/>
          <a:fontRef idx="minor"/>
        </p:style>
        <p:txBody>
          <a:bodyPr lIns="90000" rIns="90000" tIns="45000" bIns="45000"/>
          <a:p>
            <a:pPr>
              <a:lnSpc>
                <a:spcPct val="100000"/>
              </a:lnSpc>
            </a:pPr>
            <a:r>
              <a:rPr b="1" lang="en-US" sz="1100" spc="-1" strike="noStrike">
                <a:solidFill>
                  <a:srgbClr val="10243e"/>
                </a:solidFill>
                <a:latin typeface="Calibri"/>
                <a:ea typeface="宋体"/>
              </a:rPr>
              <a:t> </a:t>
            </a:r>
            <a:r>
              <a:rPr b="1" lang="en-US" sz="1800" spc="-1" strike="noStrike">
                <a:solidFill>
                  <a:srgbClr val="10243e"/>
                </a:solidFill>
                <a:latin typeface="Calibri"/>
                <a:ea typeface="宋体"/>
              </a:rPr>
              <a:t>Internet</a:t>
            </a:r>
            <a:endParaRPr b="0" lang="en-US" sz="1800" spc="-1" strike="noStrike">
              <a:latin typeface="Arial"/>
            </a:endParaRPr>
          </a:p>
        </p:txBody>
      </p:sp>
      <p:sp>
        <p:nvSpPr>
          <p:cNvPr id="61" name="Line 11"/>
          <p:cNvSpPr/>
          <p:nvPr/>
        </p:nvSpPr>
        <p:spPr>
          <a:xfrm>
            <a:off x="2595240" y="1725840"/>
            <a:ext cx="1123200" cy="462240"/>
          </a:xfrm>
          <a:prstGeom prst="line">
            <a:avLst/>
          </a:prstGeom>
          <a:ln w="25560">
            <a:solidFill>
              <a:srgbClr val="4f81bd"/>
            </a:solidFill>
            <a:round/>
          </a:ln>
        </p:spPr>
        <p:style>
          <a:lnRef idx="0"/>
          <a:fillRef idx="0"/>
          <a:effectRef idx="0"/>
          <a:fontRef idx="minor"/>
        </p:style>
      </p:sp>
      <p:sp>
        <p:nvSpPr>
          <p:cNvPr id="62" name="Line 12"/>
          <p:cNvSpPr/>
          <p:nvPr/>
        </p:nvSpPr>
        <p:spPr>
          <a:xfrm flipH="1">
            <a:off x="4565880" y="1725840"/>
            <a:ext cx="6120" cy="382680"/>
          </a:xfrm>
          <a:prstGeom prst="line">
            <a:avLst/>
          </a:prstGeom>
          <a:ln w="25560">
            <a:solidFill>
              <a:srgbClr val="4f81bd"/>
            </a:solidFill>
            <a:round/>
          </a:ln>
        </p:spPr>
        <p:style>
          <a:lnRef idx="0"/>
          <a:fillRef idx="0"/>
          <a:effectRef idx="0"/>
          <a:fontRef idx="minor"/>
        </p:style>
      </p:sp>
      <p:sp>
        <p:nvSpPr>
          <p:cNvPr id="63" name="Line 13"/>
          <p:cNvSpPr/>
          <p:nvPr/>
        </p:nvSpPr>
        <p:spPr>
          <a:xfrm flipH="1">
            <a:off x="5508000" y="1728360"/>
            <a:ext cx="864000" cy="459720"/>
          </a:xfrm>
          <a:prstGeom prst="line">
            <a:avLst/>
          </a:prstGeom>
          <a:ln w="25560">
            <a:solidFill>
              <a:srgbClr val="4f81bd"/>
            </a:solidFill>
            <a:round/>
          </a:ln>
        </p:spPr>
        <p:style>
          <a:lnRef idx="0"/>
          <a:fillRef idx="0"/>
          <a:effectRef idx="0"/>
          <a:fontRef idx="minor"/>
        </p:style>
      </p:sp>
      <p:sp>
        <p:nvSpPr>
          <p:cNvPr id="64" name="Line 14"/>
          <p:cNvSpPr/>
          <p:nvPr/>
        </p:nvSpPr>
        <p:spPr>
          <a:xfrm>
            <a:off x="4019400" y="2800440"/>
            <a:ext cx="360" cy="124200"/>
          </a:xfrm>
          <a:prstGeom prst="line">
            <a:avLst/>
          </a:prstGeom>
          <a:ln w="25560">
            <a:solidFill>
              <a:srgbClr val="4f81bd"/>
            </a:solidFill>
            <a:round/>
          </a:ln>
        </p:spPr>
        <p:style>
          <a:lnRef idx="0"/>
          <a:fillRef idx="0"/>
          <a:effectRef idx="0"/>
          <a:fontRef idx="minor"/>
        </p:style>
      </p:sp>
      <p:sp>
        <p:nvSpPr>
          <p:cNvPr id="65" name="Line 15"/>
          <p:cNvSpPr/>
          <p:nvPr/>
        </p:nvSpPr>
        <p:spPr>
          <a:xfrm>
            <a:off x="4565880" y="2800440"/>
            <a:ext cx="6120" cy="124200"/>
          </a:xfrm>
          <a:prstGeom prst="line">
            <a:avLst/>
          </a:prstGeom>
          <a:ln w="25560">
            <a:solidFill>
              <a:srgbClr val="4f81bd"/>
            </a:solidFill>
            <a:round/>
          </a:ln>
        </p:spPr>
        <p:style>
          <a:lnRef idx="0"/>
          <a:fillRef idx="0"/>
          <a:effectRef idx="0"/>
          <a:fontRef idx="minor"/>
        </p:style>
      </p:sp>
      <p:sp>
        <p:nvSpPr>
          <p:cNvPr id="66" name="Line 16"/>
          <p:cNvSpPr/>
          <p:nvPr/>
        </p:nvSpPr>
        <p:spPr>
          <a:xfrm>
            <a:off x="5183640" y="2677680"/>
            <a:ext cx="360" cy="247680"/>
          </a:xfrm>
          <a:prstGeom prst="line">
            <a:avLst/>
          </a:prstGeom>
          <a:ln w="25560">
            <a:solidFill>
              <a:srgbClr val="4f81bd"/>
            </a:solidFill>
            <a:round/>
          </a:ln>
        </p:spPr>
        <p:style>
          <a:lnRef idx="0"/>
          <a:fillRef idx="0"/>
          <a:effectRef idx="0"/>
          <a:fontRef idx="minor"/>
        </p:style>
      </p:sp>
      <p:sp>
        <p:nvSpPr>
          <p:cNvPr id="67" name="CustomShape 17"/>
          <p:cNvSpPr/>
          <p:nvPr/>
        </p:nvSpPr>
        <p:spPr>
          <a:xfrm>
            <a:off x="467640" y="4355640"/>
            <a:ext cx="8422560" cy="357480"/>
          </a:xfrm>
          <a:prstGeom prst="rect">
            <a:avLst/>
          </a:prstGeom>
          <a:solidFill>
            <a:srgbClr val="c6d9f1"/>
          </a:solidFill>
          <a:ln w="25560">
            <a:solidFill>
              <a:srgbClr val="3a5f8b"/>
            </a:solidFill>
            <a:round/>
          </a:ln>
        </p:spPr>
        <p:style>
          <a:lnRef idx="0"/>
          <a:fillRef idx="0"/>
          <a:effectRef idx="0"/>
          <a:fontRef idx="minor"/>
        </p:style>
      </p:sp>
      <p:sp>
        <p:nvSpPr>
          <p:cNvPr id="68" name="CustomShape 18"/>
          <p:cNvSpPr/>
          <p:nvPr/>
        </p:nvSpPr>
        <p:spPr>
          <a:xfrm>
            <a:off x="3924000" y="4355640"/>
            <a:ext cx="3165840" cy="3618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10243e"/>
                </a:solidFill>
                <a:latin typeface="Calibri"/>
                <a:ea typeface="宋体"/>
              </a:rPr>
              <a:t>Switch Fabric</a:t>
            </a:r>
            <a:endParaRPr b="0" lang="en-US" sz="1800" spc="-1" strike="noStrike">
              <a:latin typeface="Arial"/>
            </a:endParaRPr>
          </a:p>
        </p:txBody>
      </p:sp>
      <p:sp>
        <p:nvSpPr>
          <p:cNvPr id="69" name="Line 19"/>
          <p:cNvSpPr/>
          <p:nvPr/>
        </p:nvSpPr>
        <p:spPr>
          <a:xfrm>
            <a:off x="1038960" y="3294000"/>
            <a:ext cx="360" cy="1061640"/>
          </a:xfrm>
          <a:prstGeom prst="line">
            <a:avLst/>
          </a:prstGeom>
          <a:ln w="25560">
            <a:solidFill>
              <a:srgbClr val="4f81bd"/>
            </a:solidFill>
            <a:round/>
          </a:ln>
        </p:spPr>
        <p:style>
          <a:lnRef idx="0"/>
          <a:fillRef idx="0"/>
          <a:effectRef idx="0"/>
          <a:fontRef idx="minor"/>
        </p:style>
      </p:sp>
      <p:sp>
        <p:nvSpPr>
          <p:cNvPr id="70" name="Line 20"/>
          <p:cNvSpPr/>
          <p:nvPr/>
        </p:nvSpPr>
        <p:spPr>
          <a:xfrm>
            <a:off x="2339640" y="3284640"/>
            <a:ext cx="360" cy="1061640"/>
          </a:xfrm>
          <a:prstGeom prst="line">
            <a:avLst/>
          </a:prstGeom>
          <a:ln w="25560">
            <a:solidFill>
              <a:srgbClr val="4f81bd"/>
            </a:solidFill>
            <a:round/>
          </a:ln>
        </p:spPr>
        <p:style>
          <a:lnRef idx="0"/>
          <a:fillRef idx="0"/>
          <a:effectRef idx="0"/>
          <a:fontRef idx="minor"/>
        </p:style>
      </p:sp>
      <p:sp>
        <p:nvSpPr>
          <p:cNvPr id="71" name="Line 21"/>
          <p:cNvSpPr/>
          <p:nvPr/>
        </p:nvSpPr>
        <p:spPr>
          <a:xfrm>
            <a:off x="5724000" y="3284640"/>
            <a:ext cx="360" cy="1061640"/>
          </a:xfrm>
          <a:prstGeom prst="line">
            <a:avLst/>
          </a:prstGeom>
          <a:ln w="25560">
            <a:solidFill>
              <a:srgbClr val="4f81bd"/>
            </a:solidFill>
            <a:round/>
          </a:ln>
        </p:spPr>
        <p:style>
          <a:lnRef idx="0"/>
          <a:fillRef idx="0"/>
          <a:effectRef idx="0"/>
          <a:fontRef idx="minor"/>
        </p:style>
      </p:sp>
      <p:sp>
        <p:nvSpPr>
          <p:cNvPr id="72" name="Line 22"/>
          <p:cNvSpPr/>
          <p:nvPr/>
        </p:nvSpPr>
        <p:spPr>
          <a:xfrm>
            <a:off x="7020000" y="3284640"/>
            <a:ext cx="360" cy="1061640"/>
          </a:xfrm>
          <a:prstGeom prst="line">
            <a:avLst/>
          </a:prstGeom>
          <a:ln w="25560">
            <a:solidFill>
              <a:srgbClr val="4f81bd"/>
            </a:solidFill>
            <a:round/>
          </a:ln>
        </p:spPr>
        <p:style>
          <a:lnRef idx="0"/>
          <a:fillRef idx="0"/>
          <a:effectRef idx="0"/>
          <a:fontRef idx="minor"/>
        </p:style>
      </p:sp>
      <p:sp>
        <p:nvSpPr>
          <p:cNvPr id="73" name="Line 23"/>
          <p:cNvSpPr/>
          <p:nvPr/>
        </p:nvSpPr>
        <p:spPr>
          <a:xfrm>
            <a:off x="8316360" y="3284640"/>
            <a:ext cx="360" cy="1061640"/>
          </a:xfrm>
          <a:prstGeom prst="line">
            <a:avLst/>
          </a:prstGeom>
          <a:ln w="25560">
            <a:solidFill>
              <a:srgbClr val="4f81bd"/>
            </a:solidFill>
            <a:round/>
          </a:ln>
        </p:spPr>
        <p:style>
          <a:lnRef idx="0"/>
          <a:fillRef idx="0"/>
          <a:effectRef idx="0"/>
          <a:fontRef idx="minor"/>
        </p:style>
      </p:sp>
      <p:sp>
        <p:nvSpPr>
          <p:cNvPr id="74" name="CustomShape 24"/>
          <p:cNvSpPr/>
          <p:nvPr/>
        </p:nvSpPr>
        <p:spPr>
          <a:xfrm>
            <a:off x="467640" y="3619800"/>
            <a:ext cx="1140840" cy="45468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Loginapp</a:t>
            </a:r>
            <a:endParaRPr b="0" lang="en-US" sz="1200" spc="-1" strike="noStrike">
              <a:latin typeface="Arial"/>
            </a:endParaRPr>
          </a:p>
        </p:txBody>
      </p:sp>
      <p:sp>
        <p:nvSpPr>
          <p:cNvPr id="75" name="CustomShape 25"/>
          <p:cNvSpPr/>
          <p:nvPr/>
        </p:nvSpPr>
        <p:spPr>
          <a:xfrm>
            <a:off x="1772640" y="3619800"/>
            <a:ext cx="1140840" cy="45468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Loginapp</a:t>
            </a:r>
            <a:endParaRPr b="0" lang="en-US" sz="1200" spc="-1" strike="noStrike">
              <a:latin typeface="Arial"/>
            </a:endParaRPr>
          </a:p>
        </p:txBody>
      </p:sp>
      <p:sp>
        <p:nvSpPr>
          <p:cNvPr id="76" name="CustomShape 26"/>
          <p:cNvSpPr/>
          <p:nvPr/>
        </p:nvSpPr>
        <p:spPr>
          <a:xfrm>
            <a:off x="5148000" y="3619800"/>
            <a:ext cx="1140840" cy="45468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Baseapp</a:t>
            </a:r>
            <a:endParaRPr b="0" lang="en-US" sz="1200" spc="-1" strike="noStrike">
              <a:latin typeface="Arial"/>
            </a:endParaRPr>
          </a:p>
        </p:txBody>
      </p:sp>
      <p:sp>
        <p:nvSpPr>
          <p:cNvPr id="77" name="CustomShape 27"/>
          <p:cNvSpPr/>
          <p:nvPr/>
        </p:nvSpPr>
        <p:spPr>
          <a:xfrm>
            <a:off x="6453000" y="3619800"/>
            <a:ext cx="1140840" cy="45468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Baseapp</a:t>
            </a:r>
            <a:endParaRPr b="0" lang="en-US" sz="1200" spc="-1" strike="noStrike">
              <a:latin typeface="Arial"/>
            </a:endParaRPr>
          </a:p>
        </p:txBody>
      </p:sp>
      <p:sp>
        <p:nvSpPr>
          <p:cNvPr id="78" name="CustomShape 28"/>
          <p:cNvSpPr/>
          <p:nvPr/>
        </p:nvSpPr>
        <p:spPr>
          <a:xfrm>
            <a:off x="7740000" y="3589920"/>
            <a:ext cx="1140840" cy="45468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Baseapp</a:t>
            </a:r>
            <a:endParaRPr b="0" lang="en-US" sz="1200" spc="-1" strike="noStrike">
              <a:latin typeface="Arial"/>
            </a:endParaRPr>
          </a:p>
        </p:txBody>
      </p:sp>
      <p:sp>
        <p:nvSpPr>
          <p:cNvPr id="79" name="CustomShape 29"/>
          <p:cNvSpPr/>
          <p:nvPr/>
        </p:nvSpPr>
        <p:spPr>
          <a:xfrm>
            <a:off x="477000" y="5114880"/>
            <a:ext cx="1140840" cy="45468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Cellapp</a:t>
            </a:r>
            <a:endParaRPr b="0" lang="en-US" sz="1200" spc="-1" strike="noStrike">
              <a:latin typeface="Arial"/>
            </a:endParaRPr>
          </a:p>
        </p:txBody>
      </p:sp>
      <p:sp>
        <p:nvSpPr>
          <p:cNvPr id="80" name="CustomShape 30"/>
          <p:cNvSpPr/>
          <p:nvPr/>
        </p:nvSpPr>
        <p:spPr>
          <a:xfrm>
            <a:off x="1782000" y="5114880"/>
            <a:ext cx="1140840" cy="45468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Cellapp</a:t>
            </a:r>
            <a:endParaRPr b="0" lang="en-US" sz="1200" spc="-1" strike="noStrike">
              <a:latin typeface="Arial"/>
            </a:endParaRPr>
          </a:p>
        </p:txBody>
      </p:sp>
      <p:sp>
        <p:nvSpPr>
          <p:cNvPr id="81" name="CustomShape 31"/>
          <p:cNvSpPr/>
          <p:nvPr/>
        </p:nvSpPr>
        <p:spPr>
          <a:xfrm>
            <a:off x="3140640" y="5114880"/>
            <a:ext cx="1140840" cy="45468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Cellapp</a:t>
            </a:r>
            <a:endParaRPr b="0" lang="en-US" sz="1200" spc="-1" strike="noStrike">
              <a:latin typeface="Arial"/>
            </a:endParaRPr>
          </a:p>
        </p:txBody>
      </p:sp>
      <p:sp>
        <p:nvSpPr>
          <p:cNvPr id="82" name="CustomShape 32"/>
          <p:cNvSpPr/>
          <p:nvPr/>
        </p:nvSpPr>
        <p:spPr>
          <a:xfrm>
            <a:off x="5004000" y="5114880"/>
            <a:ext cx="1509480" cy="45468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BaseappMgr</a:t>
            </a:r>
            <a:endParaRPr b="0" lang="en-US" sz="1200" spc="-1" strike="noStrike">
              <a:latin typeface="Arial"/>
            </a:endParaRPr>
          </a:p>
        </p:txBody>
      </p:sp>
      <p:sp>
        <p:nvSpPr>
          <p:cNvPr id="83" name="CustomShape 33"/>
          <p:cNvSpPr/>
          <p:nvPr/>
        </p:nvSpPr>
        <p:spPr>
          <a:xfrm>
            <a:off x="5020200" y="5572080"/>
            <a:ext cx="1493640" cy="44676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CellappMgr</a:t>
            </a:r>
            <a:endParaRPr b="0" lang="en-US" sz="1200" spc="-1" strike="noStrike">
              <a:latin typeface="Arial"/>
            </a:endParaRPr>
          </a:p>
        </p:txBody>
      </p:sp>
      <p:sp>
        <p:nvSpPr>
          <p:cNvPr id="84" name="Line 34"/>
          <p:cNvSpPr/>
          <p:nvPr/>
        </p:nvSpPr>
        <p:spPr>
          <a:xfrm>
            <a:off x="1048320" y="4715640"/>
            <a:ext cx="360" cy="399240"/>
          </a:xfrm>
          <a:prstGeom prst="line">
            <a:avLst/>
          </a:prstGeom>
          <a:ln w="25560">
            <a:solidFill>
              <a:srgbClr val="4f81bd"/>
            </a:solidFill>
            <a:round/>
          </a:ln>
        </p:spPr>
        <p:style>
          <a:lnRef idx="0"/>
          <a:fillRef idx="0"/>
          <a:effectRef idx="0"/>
          <a:fontRef idx="minor"/>
        </p:style>
      </p:sp>
      <p:sp>
        <p:nvSpPr>
          <p:cNvPr id="85" name="Line 35"/>
          <p:cNvSpPr/>
          <p:nvPr/>
        </p:nvSpPr>
        <p:spPr>
          <a:xfrm>
            <a:off x="2339640" y="4685760"/>
            <a:ext cx="360" cy="399240"/>
          </a:xfrm>
          <a:prstGeom prst="line">
            <a:avLst/>
          </a:prstGeom>
          <a:ln w="25560">
            <a:solidFill>
              <a:srgbClr val="4f81bd"/>
            </a:solidFill>
            <a:round/>
          </a:ln>
        </p:spPr>
        <p:style>
          <a:lnRef idx="0"/>
          <a:fillRef idx="0"/>
          <a:effectRef idx="0"/>
          <a:fontRef idx="minor"/>
        </p:style>
      </p:sp>
      <p:sp>
        <p:nvSpPr>
          <p:cNvPr id="86" name="Line 36"/>
          <p:cNvSpPr/>
          <p:nvPr/>
        </p:nvSpPr>
        <p:spPr>
          <a:xfrm>
            <a:off x="3707640" y="4725000"/>
            <a:ext cx="360" cy="399240"/>
          </a:xfrm>
          <a:prstGeom prst="line">
            <a:avLst/>
          </a:prstGeom>
          <a:ln w="25560">
            <a:solidFill>
              <a:srgbClr val="4f81bd"/>
            </a:solidFill>
            <a:round/>
          </a:ln>
        </p:spPr>
        <p:style>
          <a:lnRef idx="0"/>
          <a:fillRef idx="0"/>
          <a:effectRef idx="0"/>
          <a:fontRef idx="minor"/>
        </p:style>
      </p:sp>
      <p:sp>
        <p:nvSpPr>
          <p:cNvPr id="87" name="CustomShape 37"/>
          <p:cNvSpPr/>
          <p:nvPr/>
        </p:nvSpPr>
        <p:spPr>
          <a:xfrm>
            <a:off x="7749360" y="5114880"/>
            <a:ext cx="1140840" cy="45468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DBMgr</a:t>
            </a:r>
            <a:endParaRPr b="0" lang="en-US" sz="1200" spc="-1" strike="noStrike">
              <a:latin typeface="Arial"/>
            </a:endParaRPr>
          </a:p>
        </p:txBody>
      </p:sp>
      <p:sp>
        <p:nvSpPr>
          <p:cNvPr id="88" name="Line 38"/>
          <p:cNvSpPr/>
          <p:nvPr/>
        </p:nvSpPr>
        <p:spPr>
          <a:xfrm>
            <a:off x="8316360" y="4725000"/>
            <a:ext cx="360" cy="399240"/>
          </a:xfrm>
          <a:prstGeom prst="line">
            <a:avLst/>
          </a:prstGeom>
          <a:ln w="25560">
            <a:solidFill>
              <a:srgbClr val="4f81bd"/>
            </a:solidFill>
            <a:round/>
          </a:ln>
        </p:spPr>
        <p:style>
          <a:lnRef idx="0"/>
          <a:fillRef idx="0"/>
          <a:effectRef idx="0"/>
          <a:fontRef idx="minor"/>
        </p:style>
      </p:sp>
      <p:sp>
        <p:nvSpPr>
          <p:cNvPr id="89" name="CustomShape 39"/>
          <p:cNvSpPr/>
          <p:nvPr/>
        </p:nvSpPr>
        <p:spPr>
          <a:xfrm>
            <a:off x="7749360" y="6021360"/>
            <a:ext cx="1131480" cy="610200"/>
          </a:xfrm>
          <a:prstGeom prst="flowChartMagneticDisk">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Database</a:t>
            </a:r>
            <a:endParaRPr b="0" lang="en-US" sz="1200" spc="-1" strike="noStrike">
              <a:latin typeface="Arial"/>
            </a:endParaRPr>
          </a:p>
        </p:txBody>
      </p:sp>
      <p:sp>
        <p:nvSpPr>
          <p:cNvPr id="90" name="Line 40"/>
          <p:cNvSpPr/>
          <p:nvPr/>
        </p:nvSpPr>
        <p:spPr>
          <a:xfrm flipH="1">
            <a:off x="8316000" y="5572080"/>
            <a:ext cx="4680" cy="448920"/>
          </a:xfrm>
          <a:prstGeom prst="line">
            <a:avLst/>
          </a:prstGeom>
          <a:ln w="25560">
            <a:solidFill>
              <a:srgbClr val="4f81bd"/>
            </a:solidFill>
            <a:round/>
          </a:ln>
        </p:spPr>
        <p:style>
          <a:lnRef idx="0"/>
          <a:fillRef idx="0"/>
          <a:effectRef idx="0"/>
          <a:fontRef idx="minor"/>
        </p:style>
      </p:sp>
      <p:sp>
        <p:nvSpPr>
          <p:cNvPr id="91" name="CustomShape 41"/>
          <p:cNvSpPr/>
          <p:nvPr/>
        </p:nvSpPr>
        <p:spPr>
          <a:xfrm>
            <a:off x="1134000" y="5949360"/>
            <a:ext cx="1140840" cy="45468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Cellapp</a:t>
            </a:r>
            <a:endParaRPr b="0" lang="en-US" sz="1200" spc="-1" strike="noStrike">
              <a:latin typeface="Arial"/>
            </a:endParaRPr>
          </a:p>
        </p:txBody>
      </p:sp>
      <p:sp>
        <p:nvSpPr>
          <p:cNvPr id="92" name="CustomShape 42"/>
          <p:cNvSpPr/>
          <p:nvPr/>
        </p:nvSpPr>
        <p:spPr>
          <a:xfrm>
            <a:off x="2492640" y="5949360"/>
            <a:ext cx="1140840" cy="45468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Cellapp</a:t>
            </a:r>
            <a:endParaRPr b="0" lang="en-US" sz="1200" spc="-1" strike="noStrike">
              <a:latin typeface="Arial"/>
            </a:endParaRPr>
          </a:p>
        </p:txBody>
      </p:sp>
      <p:sp>
        <p:nvSpPr>
          <p:cNvPr id="93" name="Line 43"/>
          <p:cNvSpPr/>
          <p:nvPr/>
        </p:nvSpPr>
        <p:spPr>
          <a:xfrm>
            <a:off x="1705320" y="4685760"/>
            <a:ext cx="360" cy="1263240"/>
          </a:xfrm>
          <a:prstGeom prst="line">
            <a:avLst/>
          </a:prstGeom>
          <a:ln w="25560">
            <a:solidFill>
              <a:srgbClr val="4f81bd"/>
            </a:solidFill>
            <a:round/>
          </a:ln>
        </p:spPr>
        <p:style>
          <a:lnRef idx="0"/>
          <a:fillRef idx="0"/>
          <a:effectRef idx="0"/>
          <a:fontRef idx="minor"/>
        </p:style>
      </p:sp>
      <p:sp>
        <p:nvSpPr>
          <p:cNvPr id="94" name="Line 44"/>
          <p:cNvSpPr/>
          <p:nvPr/>
        </p:nvSpPr>
        <p:spPr>
          <a:xfrm>
            <a:off x="3059640" y="4725000"/>
            <a:ext cx="360" cy="1263240"/>
          </a:xfrm>
          <a:prstGeom prst="line">
            <a:avLst/>
          </a:prstGeom>
          <a:ln w="25560">
            <a:solidFill>
              <a:srgbClr val="4f81bd"/>
            </a:solidFill>
            <a:round/>
          </a:ln>
        </p:spPr>
        <p:style>
          <a:lnRef idx="0"/>
          <a:fillRef idx="0"/>
          <a:effectRef idx="0"/>
          <a:fontRef idx="minor"/>
        </p:style>
      </p:sp>
      <p:sp>
        <p:nvSpPr>
          <p:cNvPr id="95" name="Line 45"/>
          <p:cNvSpPr/>
          <p:nvPr/>
        </p:nvSpPr>
        <p:spPr>
          <a:xfrm>
            <a:off x="5724000" y="4685760"/>
            <a:ext cx="360" cy="399240"/>
          </a:xfrm>
          <a:prstGeom prst="line">
            <a:avLst/>
          </a:prstGeom>
          <a:ln w="25560">
            <a:solidFill>
              <a:srgbClr val="4f81bd"/>
            </a:solidFill>
            <a:round/>
          </a:ln>
        </p:spPr>
        <p:style>
          <a:lnRef idx="0"/>
          <a:fillRef idx="0"/>
          <a:effectRef idx="0"/>
          <a:fontRef idx="minor"/>
        </p:style>
      </p:sp>
      <p:sp>
        <p:nvSpPr>
          <p:cNvPr id="96" name="CustomShape 46"/>
          <p:cNvSpPr/>
          <p:nvPr/>
        </p:nvSpPr>
        <p:spPr>
          <a:xfrm>
            <a:off x="4140360" y="6217920"/>
            <a:ext cx="3606840" cy="63576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新宋体"/>
                <a:ea typeface="新宋体"/>
              </a:rPr>
              <a:t>Each machine needs to run the daemon processes at the same time.</a:t>
            </a:r>
            <a:endParaRPr b="0" lang="en-US" sz="12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3"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844"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Attributes</a:t>
            </a:r>
            <a:endParaRPr b="0" lang="en-US" sz="4400" spc="-1" strike="noStrike">
              <a:latin typeface="Arial"/>
            </a:endParaRPr>
          </a:p>
        </p:txBody>
      </p:sp>
      <p:sp>
        <p:nvSpPr>
          <p:cNvPr id="845" name="CustomShape 3"/>
          <p:cNvSpPr/>
          <p:nvPr/>
        </p:nvSpPr>
        <p:spPr>
          <a:xfrm>
            <a:off x="204120" y="1052640"/>
            <a:ext cx="8746200" cy="544248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Type</a:t>
            </a:r>
            <a:endParaRPr b="0" lang="en-US" sz="2400" spc="-1" strike="noStrike">
              <a:latin typeface="Arial"/>
            </a:endParaRPr>
          </a:p>
          <a:p>
            <a:pPr marL="182520">
              <a:lnSpc>
                <a:spcPct val="100000"/>
              </a:lnSpc>
              <a:spcBef>
                <a:spcPts val="479"/>
              </a:spcBef>
            </a:pPr>
            <a:r>
              <a:rPr b="0" lang="en-US" sz="2400" spc="-1" strike="noStrike">
                <a:solidFill>
                  <a:srgbClr val="00007d"/>
                </a:solidFill>
                <a:latin typeface="Calibri"/>
                <a:ea typeface="宋体"/>
              </a:rPr>
              <a:t>       </a:t>
            </a:r>
            <a:r>
              <a:rPr b="0" lang="en-US" sz="2000" spc="-1" strike="noStrike">
                <a:solidFill>
                  <a:srgbClr val="00007d"/>
                </a:solidFill>
                <a:latin typeface="Calibri"/>
                <a:ea typeface="宋体"/>
              </a:rPr>
              <a:t>Like all languages</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Standardized for network transmission/database storage</a:t>
            </a:r>
            <a:endParaRPr b="0" lang="en-US" sz="2000" spc="-1" strike="noStrike">
              <a:latin typeface="Arial"/>
            </a:endParaRPr>
          </a:p>
          <a:p>
            <a:pPr marL="181080" indent="-17856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Fixed Protocol ID</a:t>
            </a:r>
            <a:r>
              <a:rPr b="0" lang="en-US" sz="2400" spc="-1" strike="noStrike">
                <a:solidFill>
                  <a:srgbClr val="00007d"/>
                </a:solidFill>
                <a:latin typeface="Calibri"/>
                <a:ea typeface="宋体"/>
              </a:rPr>
              <a:t>（</a:t>
            </a:r>
            <a:r>
              <a:rPr b="0" lang="en-US" sz="2400" spc="-1" strike="noStrike">
                <a:solidFill>
                  <a:srgbClr val="00007d"/>
                </a:solidFill>
                <a:latin typeface="Calibri"/>
                <a:ea typeface="宋体"/>
              </a:rPr>
              <a:t>Utype</a:t>
            </a:r>
            <a:r>
              <a:rPr b="0" lang="en-US" sz="2400" spc="-1" strike="noStrike">
                <a:solidFill>
                  <a:srgbClr val="00007d"/>
                </a:solidFill>
                <a:latin typeface="Calibri"/>
                <a:ea typeface="宋体"/>
              </a:rPr>
              <a:t>）</a:t>
            </a:r>
            <a:endParaRPr b="0" lang="en-US" sz="2400" spc="-1" strike="noStrike">
              <a:latin typeface="Arial"/>
            </a:endParaRPr>
          </a:p>
          <a:p>
            <a:pPr>
              <a:lnSpc>
                <a:spcPct val="100000"/>
              </a:lnSpc>
              <a:spcBef>
                <a:spcPts val="479"/>
              </a:spcBef>
            </a:pPr>
            <a:r>
              <a:rPr b="0" lang="en-US" sz="2400" spc="-1" strike="noStrike">
                <a:solidFill>
                  <a:srgbClr val="00007d"/>
                </a:solidFill>
                <a:latin typeface="Calibri"/>
                <a:ea typeface="宋体"/>
              </a:rPr>
              <a:t>         </a:t>
            </a:r>
            <a:r>
              <a:rPr b="0" lang="en-US" sz="2400" spc="-1" strike="noStrike">
                <a:solidFill>
                  <a:srgbClr val="00007d"/>
                </a:solidFill>
                <a:latin typeface="Calibri"/>
                <a:ea typeface="宋体"/>
              </a:rPr>
              <a:t>http://www.kbengine.org/cn/docs/programming/entitydef.html</a:t>
            </a:r>
            <a:endParaRPr b="0" lang="en-US" sz="2400" spc="-1" strike="noStrike">
              <a:latin typeface="Arial"/>
            </a:endParaRPr>
          </a:p>
          <a:p>
            <a:pPr marL="181080" indent="-17856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Default</a:t>
            </a:r>
            <a:endParaRPr b="0" lang="en-US" sz="2400" spc="-1" strike="noStrike">
              <a:latin typeface="Arial"/>
            </a:endParaRPr>
          </a:p>
          <a:p>
            <a:pPr marL="182520">
              <a:lnSpc>
                <a:spcPct val="100000"/>
              </a:lnSpc>
              <a:spcBef>
                <a:spcPts val="479"/>
              </a:spcBef>
            </a:pPr>
            <a:r>
              <a:rPr b="0" lang="en-US" sz="2400" spc="-1" strike="noStrike">
                <a:solidFill>
                  <a:srgbClr val="00007d"/>
                </a:solidFill>
                <a:latin typeface="Calibri"/>
                <a:ea typeface="宋体"/>
              </a:rPr>
              <a:t>      </a:t>
            </a:r>
            <a:r>
              <a:rPr b="0" lang="en-US" sz="2000" spc="-1" strike="noStrike">
                <a:solidFill>
                  <a:srgbClr val="00007d"/>
                </a:solidFill>
                <a:latin typeface="Calibri"/>
                <a:ea typeface="宋体"/>
              </a:rPr>
              <a:t>Determined by type</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More can be covered in the definition file</a:t>
            </a:r>
            <a:endParaRPr b="0" lang="en-US" sz="2000" spc="-1" strike="noStrike">
              <a:latin typeface="Arial"/>
            </a:endParaRPr>
          </a:p>
          <a:p>
            <a:pPr marL="181080" indent="-17856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Flags</a:t>
            </a:r>
            <a:endParaRPr b="0" lang="en-US" sz="2400" spc="-1" strike="noStrike">
              <a:latin typeface="Arial"/>
            </a:endParaRPr>
          </a:p>
          <a:p>
            <a:pPr marL="181080" indent="-17856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Detail Level</a:t>
            </a:r>
            <a:endParaRPr b="0" lang="en-US" sz="2400" spc="-1" strike="noStrike">
              <a:latin typeface="Arial"/>
            </a:endParaRPr>
          </a:p>
          <a:p>
            <a:pPr marL="181080" indent="-17856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Volatile information</a:t>
            </a:r>
            <a:endParaRPr b="0" lang="en-US" sz="2400" spc="-1" strike="noStrike">
              <a:latin typeface="Arial"/>
            </a:endParaRPr>
          </a:p>
          <a:p>
            <a:pPr marL="181080" indent="-17856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Whether to store in database</a:t>
            </a:r>
            <a:r>
              <a:rPr b="0" lang="en-US" sz="2400" spc="-1" strike="noStrike">
                <a:solidFill>
                  <a:srgbClr val="00007d"/>
                </a:solidFill>
                <a:latin typeface="Calibri"/>
                <a:ea typeface="宋体"/>
              </a:rPr>
              <a:t>（</a:t>
            </a:r>
            <a:r>
              <a:rPr b="1" lang="en-US" sz="2400" spc="-1" strike="noStrike">
                <a:solidFill>
                  <a:srgbClr val="403152"/>
                </a:solidFill>
                <a:latin typeface="Arial"/>
                <a:ea typeface="宋体"/>
              </a:rPr>
              <a:t> </a:t>
            </a:r>
            <a:r>
              <a:rPr b="0" lang="en-US" sz="2000" spc="-1" strike="noStrike">
                <a:solidFill>
                  <a:srgbClr val="1f497d"/>
                </a:solidFill>
                <a:latin typeface="Arial"/>
                <a:ea typeface="宋体"/>
              </a:rPr>
              <a:t>Persistent</a:t>
            </a:r>
            <a:r>
              <a:rPr b="1" lang="en-US" sz="2400" spc="-1" strike="noStrike">
                <a:solidFill>
                  <a:srgbClr val="403152"/>
                </a:solidFill>
                <a:latin typeface="Arial"/>
                <a:ea typeface="宋体"/>
              </a:rPr>
              <a:t>）</a:t>
            </a:r>
            <a:endParaRPr b="0" lang="en-US" sz="2400" spc="-1" strike="noStrike">
              <a:latin typeface="Arial"/>
            </a:endParaRPr>
          </a:p>
          <a:p>
            <a:pPr>
              <a:lnSpc>
                <a:spcPct val="100000"/>
              </a:lnSpc>
              <a:spcBef>
                <a:spcPts val="479"/>
              </a:spcBef>
            </a:pPr>
            <a:endParaRPr b="0" lang="en-US" sz="2400" spc="-1" strike="noStrike">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6"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847"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Attributes</a:t>
            </a:r>
            <a:endParaRPr b="0" lang="en-US" sz="4400" spc="-1" strike="noStrike">
              <a:latin typeface="Arial"/>
            </a:endParaRPr>
          </a:p>
        </p:txBody>
      </p:sp>
      <p:sp>
        <p:nvSpPr>
          <p:cNvPr id="848" name="CustomShape 3"/>
          <p:cNvSpPr/>
          <p:nvPr/>
        </p:nvSpPr>
        <p:spPr>
          <a:xfrm>
            <a:off x="89280" y="1196640"/>
            <a:ext cx="9052200" cy="5542200"/>
          </a:xfrm>
          <a:prstGeom prst="rect">
            <a:avLst/>
          </a:prstGeom>
          <a:noFill/>
          <a:ln>
            <a:noFill/>
          </a:ln>
        </p:spPr>
        <p:style>
          <a:lnRef idx="0"/>
          <a:fillRef idx="0"/>
          <a:effectRef idx="0"/>
          <a:fontRef idx="minor"/>
        </p:style>
        <p:txBody>
          <a:bodyPr lIns="54000" rIns="36000" tIns="10800" bIns="45000"/>
          <a:p>
            <a:pPr marL="181080" indent="-178560">
              <a:lnSpc>
                <a:spcPct val="90000"/>
              </a:lnSpc>
              <a:spcBef>
                <a:spcPts val="799"/>
              </a:spcBef>
              <a:buClr>
                <a:srgbClr val="ff9933"/>
              </a:buClr>
              <a:buSzPct val="80000"/>
              <a:buFont typeface="Wingdings" charset="2"/>
              <a:buChar char=""/>
            </a:pPr>
            <a:r>
              <a:rPr b="0" lang="en-US" sz="4000" spc="-1" strike="noStrike">
                <a:solidFill>
                  <a:srgbClr val="00007d"/>
                </a:solidFill>
                <a:latin typeface="Calibri"/>
                <a:ea typeface="DejaVu Sans"/>
              </a:rPr>
              <a:t>Cell Attributes</a:t>
            </a:r>
            <a:endParaRPr b="0" lang="en-US" sz="4000" spc="-1" strike="noStrike">
              <a:latin typeface="Arial"/>
            </a:endParaRPr>
          </a:p>
          <a:p>
            <a:pPr lvl="1" marL="333360" indent="-14832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DejaVu Sans"/>
              </a:rPr>
              <a:t>Entity</a:t>
            </a:r>
            <a:r>
              <a:rPr b="0" lang="en-US" sz="2000" spc="-1" strike="noStrike">
                <a:solidFill>
                  <a:srgbClr val="00007d"/>
                </a:solidFill>
                <a:latin typeface="Calibri"/>
                <a:ea typeface="宋体"/>
              </a:rPr>
              <a:t> data that is frequently accessed</a:t>
            </a:r>
            <a:endParaRPr b="0" lang="en-US" sz="2000" spc="-1" strike="noStrike">
              <a:latin typeface="Arial"/>
            </a:endParaRPr>
          </a:p>
          <a:p>
            <a:pPr lvl="1" marL="333360" indent="-14832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Data is copied (to new cell) when crossing Cell Boundary</a:t>
            </a:r>
            <a:endParaRPr b="0" lang="en-US" sz="2000" spc="-1" strike="noStrike">
              <a:latin typeface="Arial"/>
            </a:endParaRPr>
          </a:p>
          <a:p>
            <a:pPr lvl="1" marL="333360" indent="-14832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Back up data to base</a:t>
            </a:r>
            <a:endParaRPr b="0" lang="en-US" sz="2000" spc="-1" strike="noStrike">
              <a:latin typeface="Arial"/>
            </a:endParaRPr>
          </a:p>
          <a:p>
            <a:pPr lvl="1" marL="333360" indent="-14832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Notify the client when data changes:</a:t>
            </a:r>
            <a:endParaRPr b="0" lang="en-US" sz="2000" spc="-1" strike="noStrike">
              <a:latin typeface="Arial"/>
            </a:endParaRPr>
          </a:p>
          <a:p>
            <a:pPr lvl="2" marL="581040" indent="-168840">
              <a:lnSpc>
                <a:spcPct val="9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Change of attributes</a:t>
            </a:r>
            <a:endParaRPr b="0" lang="en-US" sz="2000" spc="-1" strike="noStrike">
              <a:latin typeface="Arial"/>
            </a:endParaRPr>
          </a:p>
          <a:p>
            <a:pPr lvl="2" marL="581040" indent="-168840">
              <a:lnSpc>
                <a:spcPct val="9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When an entity enters the player’s AOI</a:t>
            </a:r>
            <a:endParaRPr b="0" lang="en-US" sz="2000" spc="-1" strike="noStrike">
              <a:latin typeface="Arial"/>
            </a:endParaRPr>
          </a:p>
          <a:p>
            <a:pPr marL="181080" indent="-178560">
              <a:lnSpc>
                <a:spcPct val="90000"/>
              </a:lnSpc>
              <a:spcBef>
                <a:spcPts val="799"/>
              </a:spcBef>
              <a:buClr>
                <a:srgbClr val="ff9933"/>
              </a:buClr>
              <a:buSzPct val="80000"/>
              <a:buFont typeface="Wingdings" charset="2"/>
              <a:buChar char=""/>
            </a:pPr>
            <a:r>
              <a:rPr b="0" lang="en-US" sz="4000" spc="-1" strike="noStrike">
                <a:solidFill>
                  <a:srgbClr val="00007d"/>
                </a:solidFill>
                <a:latin typeface="Calibri"/>
                <a:ea typeface="宋体"/>
              </a:rPr>
              <a:t>Base properties</a:t>
            </a:r>
            <a:endParaRPr b="0" lang="en-US" sz="4000" spc="-1" strike="noStrike">
              <a:latin typeface="Arial"/>
            </a:endParaRPr>
          </a:p>
          <a:p>
            <a:pPr lvl="1" marL="333360" indent="-14832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More complicated / accessed less</a:t>
            </a:r>
            <a:endParaRPr b="0" lang="en-US" sz="2000" spc="-1" strike="noStrike">
              <a:latin typeface="Arial"/>
            </a:endParaRPr>
          </a:p>
          <a:p>
            <a:pPr>
              <a:lnSpc>
                <a:spcPct val="9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Notify the client when data changes</a:t>
            </a:r>
            <a:endParaRPr b="0" lang="en-US" sz="2000" spc="-1" strike="noStrike">
              <a:latin typeface="Arial"/>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9"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850"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Attribute</a:t>
            </a:r>
            <a:endParaRPr b="0" lang="en-US" sz="4400" spc="-1" strike="noStrike">
              <a:latin typeface="Arial"/>
            </a:endParaRPr>
          </a:p>
        </p:txBody>
      </p:sp>
      <p:sp>
        <p:nvSpPr>
          <p:cNvPr id="851" name="CustomShape 3"/>
          <p:cNvSpPr/>
          <p:nvPr/>
        </p:nvSpPr>
        <p:spPr>
          <a:xfrm>
            <a:off x="53280" y="1196640"/>
            <a:ext cx="9052200" cy="5542200"/>
          </a:xfrm>
          <a:prstGeom prst="rect">
            <a:avLst/>
          </a:prstGeom>
          <a:noFill/>
          <a:ln>
            <a:noFill/>
          </a:ln>
        </p:spPr>
        <p:style>
          <a:lnRef idx="0"/>
          <a:fillRef idx="0"/>
          <a:effectRef idx="0"/>
          <a:fontRef idx="minor"/>
        </p:style>
        <p:txBody>
          <a:bodyPr lIns="54000" rIns="36000" tIns="10800" bIns="45000"/>
          <a:p>
            <a:pPr marL="181080" indent="-178560">
              <a:lnSpc>
                <a:spcPct val="90000"/>
              </a:lnSpc>
              <a:spcBef>
                <a:spcPts val="799"/>
              </a:spcBef>
              <a:buClr>
                <a:srgbClr val="ff9933"/>
              </a:buClr>
              <a:buSzPct val="80000"/>
              <a:buFont typeface="Wingdings" charset="2"/>
              <a:buChar char=""/>
            </a:pPr>
            <a:r>
              <a:rPr b="0" lang="en-US" sz="4000" spc="-1" strike="noStrike">
                <a:solidFill>
                  <a:srgbClr val="00007d"/>
                </a:solidFill>
                <a:latin typeface="Calibri"/>
                <a:ea typeface="DejaVu Sans"/>
              </a:rPr>
              <a:t>Client properties</a:t>
            </a:r>
            <a:endParaRPr b="0" lang="en-US" sz="4000" spc="-1" strike="noStrike">
              <a:latin typeface="Arial"/>
            </a:endParaRPr>
          </a:p>
          <a:p>
            <a:pPr lvl="1" marL="716040" indent="-53100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Accessible part of the server property</a:t>
            </a:r>
            <a:endParaRPr b="0" lang="en-US" sz="2000" spc="-1" strike="noStrike">
              <a:latin typeface="Arial"/>
            </a:endParaRPr>
          </a:p>
          <a:p>
            <a:pPr lvl="1" marL="716040" indent="-53100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Attribute values published from Cell</a:t>
            </a:r>
            <a:endParaRPr b="0" lang="en-US" sz="2000" spc="-1" strike="noStrike">
              <a:latin typeface="Arial"/>
            </a:endParaRPr>
          </a:p>
          <a:p>
            <a:pPr lvl="1" marL="716040" indent="-53100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Cell attribute change triggers </a:t>
            </a:r>
            <a:r>
              <a:rPr b="0" lang="en-US" sz="2000" spc="-1" strike="noStrike">
                <a:solidFill>
                  <a:srgbClr val="c00000"/>
                </a:solidFill>
                <a:latin typeface="Courier New"/>
                <a:ea typeface="宋体"/>
              </a:rPr>
              <a:t>set_&lt;property&gt;()</a:t>
            </a:r>
            <a:endParaRPr b="0" lang="en-US" sz="2000" spc="-1" strike="noStrike">
              <a:latin typeface="Arial"/>
            </a:endParaRPr>
          </a:p>
          <a:p>
            <a:pPr lvl="1" marL="716040" indent="-531000">
              <a:lnSpc>
                <a:spcPct val="90000"/>
              </a:lnSpc>
              <a:spcBef>
                <a:spcPts val="561"/>
              </a:spcBef>
              <a:buClr>
                <a:srgbClr val="ff9933"/>
              </a:buClr>
              <a:buSzPct val="90000"/>
              <a:buFont typeface="Wingdings" charset="2"/>
              <a:buChar char=""/>
            </a:pPr>
            <a:r>
              <a:rPr b="0" lang="en-US" sz="2000" spc="-1" strike="noStrike">
                <a:solidFill>
                  <a:srgbClr val="00007d"/>
                </a:solidFill>
                <a:latin typeface="Calibri"/>
                <a:ea typeface="宋体"/>
              </a:rPr>
              <a:t>E.g.:</a:t>
            </a:r>
            <a:br/>
            <a:r>
              <a:rPr b="0" lang="en-US" sz="2800" spc="-1" strike="noStrike">
                <a:solidFill>
                  <a:srgbClr val="00007d"/>
                </a:solidFill>
                <a:latin typeface="Calibri"/>
                <a:ea typeface="DejaVu Sans"/>
              </a:rPr>
              <a:t> </a:t>
            </a:r>
            <a:endParaRPr b="0" lang="en-US" sz="2800" spc="-1" strike="noStrike">
              <a:latin typeface="Arial"/>
            </a:endParaRPr>
          </a:p>
        </p:txBody>
      </p:sp>
      <p:sp>
        <p:nvSpPr>
          <p:cNvPr id="852" name="CustomShape 4"/>
          <p:cNvSpPr/>
          <p:nvPr/>
        </p:nvSpPr>
        <p:spPr>
          <a:xfrm>
            <a:off x="107640" y="3645000"/>
            <a:ext cx="8926560" cy="309384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853" name="CustomShape 5"/>
          <p:cNvSpPr/>
          <p:nvPr/>
        </p:nvSpPr>
        <p:spPr>
          <a:xfrm>
            <a:off x="179640" y="3789000"/>
            <a:ext cx="8710560" cy="11854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ourier New"/>
                <a:ea typeface="DejaVu Sans"/>
              </a:rPr>
              <a:t>def set_HP( self, old ):</a:t>
            </a:r>
            <a:br/>
            <a:r>
              <a:rPr b="0" lang="en-US" sz="1800" spc="-1" strike="noStrike">
                <a:solidFill>
                  <a:srgbClr val="000000"/>
                </a:solidFill>
                <a:latin typeface="Courier New"/>
                <a:ea typeface="DejaVu Sans"/>
              </a:rPr>
              <a:t>  if self.HP == 0 and old &gt; 0:</a:t>
            </a:r>
            <a:br/>
            <a:r>
              <a:rPr b="0" lang="en-US" sz="1800" spc="-1" strike="noStrike">
                <a:solidFill>
                  <a:srgbClr val="000000"/>
                </a:solidFill>
                <a:latin typeface="Courier New"/>
                <a:ea typeface="DejaVu Sans"/>
              </a:rPr>
              <a:t>    self.doDeath()‏</a:t>
            </a:r>
            <a:br/>
            <a:endParaRPr b="0" lang="en-US" sz="1800" spc="-1" strike="noStrike">
              <a:latin typeface="Arial"/>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4"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855"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definition data types</a:t>
            </a:r>
            <a:endParaRPr b="0" lang="en-US" sz="4400" spc="-1" strike="noStrike">
              <a:latin typeface="Arial"/>
            </a:endParaRPr>
          </a:p>
        </p:txBody>
      </p:sp>
      <p:sp>
        <p:nvSpPr>
          <p:cNvPr id="856" name="CustomShape 3"/>
          <p:cNvSpPr/>
          <p:nvPr/>
        </p:nvSpPr>
        <p:spPr>
          <a:xfrm>
            <a:off x="204120" y="1052640"/>
            <a:ext cx="8746200" cy="544248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Simple types</a:t>
            </a:r>
            <a:endParaRPr b="0" lang="en-US" sz="3200" spc="-1" strike="noStrike">
              <a:latin typeface="Arial"/>
            </a:endParaRPr>
          </a:p>
          <a:p>
            <a:pPr lvl="1" marL="333360" indent="-148320">
              <a:lnSpc>
                <a:spcPct val="100000"/>
              </a:lnSpc>
              <a:spcBef>
                <a:spcPts val="400"/>
              </a:spcBef>
              <a:buClr>
                <a:srgbClr val="ff9933"/>
              </a:buClr>
              <a:buSzPct val="90000"/>
              <a:buFont typeface="Wingdings" charset="2"/>
              <a:buChar char=""/>
            </a:pPr>
            <a:r>
              <a:rPr b="0" lang="en-US" sz="2000" spc="-1" strike="noStrike">
                <a:solidFill>
                  <a:srgbClr val="00007d"/>
                </a:solidFill>
                <a:latin typeface="Courier New"/>
                <a:ea typeface="宋体"/>
              </a:rPr>
              <a:t>INT8 / UINT8</a:t>
            </a:r>
            <a:endParaRPr b="0" lang="en-US" sz="2000" spc="-1" strike="noStrike">
              <a:latin typeface="Arial"/>
            </a:endParaRPr>
          </a:p>
          <a:p>
            <a:pPr lvl="1" marL="333360" indent="-148320">
              <a:lnSpc>
                <a:spcPct val="100000"/>
              </a:lnSpc>
              <a:spcBef>
                <a:spcPts val="400"/>
              </a:spcBef>
              <a:buClr>
                <a:srgbClr val="ff9933"/>
              </a:buClr>
              <a:buSzPct val="90000"/>
              <a:buFont typeface="Wingdings" charset="2"/>
              <a:buChar char=""/>
            </a:pPr>
            <a:r>
              <a:rPr b="0" lang="en-US" sz="2000" spc="-1" strike="noStrike">
                <a:solidFill>
                  <a:srgbClr val="00007d"/>
                </a:solidFill>
                <a:latin typeface="Courier New"/>
                <a:ea typeface="宋体"/>
              </a:rPr>
              <a:t>FLOAT32 / FLOAT64</a:t>
            </a:r>
            <a:endParaRPr b="0" lang="en-US" sz="2000" spc="-1" strike="noStrike">
              <a:latin typeface="Arial"/>
            </a:endParaRPr>
          </a:p>
          <a:p>
            <a:pPr lvl="1" marL="333360" indent="-148320">
              <a:lnSpc>
                <a:spcPct val="100000"/>
              </a:lnSpc>
              <a:spcBef>
                <a:spcPts val="400"/>
              </a:spcBef>
              <a:buClr>
                <a:srgbClr val="ff9933"/>
              </a:buClr>
              <a:buSzPct val="90000"/>
              <a:buFont typeface="Wingdings" charset="2"/>
              <a:buChar char=""/>
            </a:pPr>
            <a:r>
              <a:rPr b="0" lang="en-US" sz="2000" spc="-1" strike="noStrike">
                <a:solidFill>
                  <a:srgbClr val="00007d"/>
                </a:solidFill>
                <a:latin typeface="Courier New"/>
                <a:ea typeface="宋体"/>
              </a:rPr>
              <a:t>STRING</a:t>
            </a:r>
            <a:endParaRPr b="0" lang="en-US" sz="2000" spc="-1" strike="noStrike">
              <a:latin typeface="Arial"/>
            </a:endParaRPr>
          </a:p>
          <a:p>
            <a:pPr lvl="1" marL="333360" indent="-148320">
              <a:lnSpc>
                <a:spcPct val="100000"/>
              </a:lnSpc>
              <a:spcBef>
                <a:spcPts val="400"/>
              </a:spcBef>
              <a:buClr>
                <a:srgbClr val="ff9933"/>
              </a:buClr>
              <a:buSzPct val="90000"/>
              <a:buFont typeface="Wingdings" charset="2"/>
              <a:buChar char=""/>
            </a:pPr>
            <a:r>
              <a:rPr b="0" lang="en-US" sz="2000" spc="-1" strike="noStrike">
                <a:solidFill>
                  <a:srgbClr val="00007d"/>
                </a:solidFill>
                <a:latin typeface="Courier New"/>
                <a:ea typeface="宋体"/>
              </a:rPr>
              <a:t>VECTOR3</a:t>
            </a:r>
            <a:endParaRPr b="0" lang="en-US" sz="2000" spc="-1" strike="noStrike">
              <a:latin typeface="Arial"/>
            </a:endParaRPr>
          </a:p>
          <a:p>
            <a:pPr lvl="1" marL="333360" indent="-148320">
              <a:lnSpc>
                <a:spcPct val="10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a:t>
            </a:r>
            <a:endParaRPr b="0" lang="en-US" sz="20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Sequence type</a:t>
            </a:r>
            <a:endParaRPr b="0" lang="en-US" sz="3200" spc="-1" strike="noStrike">
              <a:latin typeface="Arial"/>
            </a:endParaRPr>
          </a:p>
          <a:p>
            <a:pPr lvl="1" marL="333360" indent="-148320">
              <a:lnSpc>
                <a:spcPct val="10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 </a:t>
            </a:r>
            <a:r>
              <a:rPr b="0" lang="en-US" sz="2000" spc="-1" strike="noStrike">
                <a:solidFill>
                  <a:srgbClr val="00007d"/>
                </a:solidFill>
                <a:latin typeface="Courier New"/>
                <a:ea typeface="宋体"/>
              </a:rPr>
              <a:t>ARRAY</a:t>
            </a:r>
            <a:endParaRPr b="0" lang="en-US" sz="2000" spc="-1" strike="noStrike">
              <a:latin typeface="Arial"/>
            </a:endParaRPr>
          </a:p>
          <a:p>
            <a:pPr lvl="1" marL="333360" indent="-148320">
              <a:lnSpc>
                <a:spcPct val="100000"/>
              </a:lnSpc>
              <a:spcBef>
                <a:spcPts val="400"/>
              </a:spcBef>
              <a:buClr>
                <a:srgbClr val="ff9933"/>
              </a:buClr>
              <a:buSzPct val="90000"/>
              <a:buFont typeface="Wingdings" charset="2"/>
              <a:buChar char=""/>
            </a:pPr>
            <a:r>
              <a:rPr b="0" lang="en-US" sz="2000" spc="-1" strike="noStrike">
                <a:solidFill>
                  <a:srgbClr val="00007d"/>
                </a:solidFill>
                <a:latin typeface="Courier New"/>
                <a:ea typeface="宋体"/>
              </a:rPr>
              <a:t>TUPLE</a:t>
            </a:r>
            <a:endParaRPr b="0" lang="en-US" sz="2000" spc="-1" strike="noStrike">
              <a:latin typeface="Arial"/>
            </a:endParaRPr>
          </a:p>
          <a:p>
            <a:pPr>
              <a:lnSpc>
                <a:spcPct val="100000"/>
              </a:lnSpc>
              <a:spcBef>
                <a:spcPts val="479"/>
              </a:spcBef>
            </a:pPr>
            <a:endParaRPr b="0" lang="en-US" sz="2000" spc="-1" strike="noStrike">
              <a:latin typeface="Arial"/>
            </a:endParaRPr>
          </a:p>
          <a:p>
            <a:pPr>
              <a:lnSpc>
                <a:spcPct val="100000"/>
              </a:lnSpc>
              <a:spcBef>
                <a:spcPts val="641"/>
              </a:spcBef>
            </a:pPr>
            <a:endParaRPr b="0" lang="en-US" sz="2000" spc="-1" strike="noStrike">
              <a:latin typeface="Arial"/>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7" name="CustomShape 1"/>
          <p:cNvSpPr/>
          <p:nvPr/>
        </p:nvSpPr>
        <p:spPr>
          <a:xfrm>
            <a:off x="107640" y="1124640"/>
            <a:ext cx="8926560" cy="554220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858" name="CustomShape 2"/>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859" name="CustomShape 3"/>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definition data types</a:t>
            </a:r>
            <a:endParaRPr b="0" lang="en-US" sz="4400" spc="-1" strike="noStrike">
              <a:latin typeface="Arial"/>
            </a:endParaRPr>
          </a:p>
        </p:txBody>
      </p:sp>
      <p:sp>
        <p:nvSpPr>
          <p:cNvPr id="860" name="CustomShape 4"/>
          <p:cNvSpPr/>
          <p:nvPr/>
        </p:nvSpPr>
        <p:spPr>
          <a:xfrm>
            <a:off x="107640" y="1196640"/>
            <a:ext cx="8638560" cy="42030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403152"/>
                </a:solidFill>
                <a:latin typeface="Courier New"/>
                <a:ea typeface="DejaVu Sans"/>
              </a:rPr>
              <a:t>&lt;root&gt;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&lt;Properties&gt;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&lt;name&gt;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&lt;Type&gt;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c00000"/>
                </a:solidFill>
                <a:latin typeface="Courier New"/>
                <a:ea typeface="DejaVu Sans"/>
              </a:rPr>
              <a:t>STRING</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&lt;/Type&gt;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&lt;/name&gt;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&lt;items&gt;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&lt;Type&gt;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c00000"/>
                </a:solidFill>
                <a:latin typeface="Courier New"/>
                <a:ea typeface="DejaVu Sans"/>
              </a:rPr>
              <a:t>ARRAY</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&lt;of&gt;   </a:t>
            </a:r>
            <a:r>
              <a:rPr b="1" lang="en-US" sz="1800" spc="-1" strike="noStrike">
                <a:solidFill>
                  <a:srgbClr val="403152"/>
                </a:solidFill>
                <a:latin typeface="Courier New"/>
                <a:ea typeface="DejaVu Sans"/>
              </a:rPr>
              <a:t>	</a:t>
            </a:r>
            <a:r>
              <a:rPr b="1" lang="en-US" sz="1800" spc="-1" strike="noStrike">
                <a:solidFill>
                  <a:srgbClr val="c00000"/>
                </a:solidFill>
                <a:latin typeface="Courier New"/>
                <a:ea typeface="DejaVu Sans"/>
              </a:rPr>
              <a:t>UINT8</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&lt;/of&gt;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&lt;/Type&gt;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&lt;/items&gt;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&lt;/Properties&gt;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&lt;/root&gt;</a:t>
            </a:r>
            <a:endParaRPr b="0" lang="en-US" sz="1800" spc="-1" strike="noStrike">
              <a:latin typeface="Arial"/>
            </a:endParaRPr>
          </a:p>
          <a:p>
            <a:pPr>
              <a:lnSpc>
                <a:spcPct val="100000"/>
              </a:lnSpc>
            </a:pPr>
            <a:endParaRPr b="0" lang="en-US" sz="1800" spc="-1" strike="noStrike">
              <a:latin typeface="Arial"/>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1"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862"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definition data types</a:t>
            </a:r>
            <a:endParaRPr b="0" lang="en-US" sz="4400" spc="-1" strike="noStrike">
              <a:latin typeface="Arial"/>
            </a:endParaRPr>
          </a:p>
        </p:txBody>
      </p:sp>
      <p:sp>
        <p:nvSpPr>
          <p:cNvPr id="863" name="CustomShape 3"/>
          <p:cNvSpPr/>
          <p:nvPr/>
        </p:nvSpPr>
        <p:spPr>
          <a:xfrm>
            <a:off x="204120" y="1052640"/>
            <a:ext cx="8746200" cy="544248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Complex type</a:t>
            </a:r>
            <a:endParaRPr b="0" lang="en-US" sz="3200" spc="-1" strike="noStrike">
              <a:latin typeface="Arial"/>
            </a:endParaRPr>
          </a:p>
          <a:p>
            <a:pPr lvl="1" marL="333360" indent="-148320">
              <a:lnSpc>
                <a:spcPct val="10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FIXED_DICT</a:t>
            </a:r>
            <a:endParaRPr b="0" lang="en-US" sz="2800" spc="-1" strike="noStrike">
              <a:latin typeface="Arial"/>
            </a:endParaRPr>
          </a:p>
          <a:p>
            <a:pPr lvl="2" marL="581040" indent="-16884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Dictionary type object</a:t>
            </a:r>
            <a:endParaRPr b="0" lang="en-US" sz="2000" spc="-1" strike="noStrike">
              <a:latin typeface="Arial"/>
            </a:endParaRPr>
          </a:p>
          <a:p>
            <a:pPr lvl="2" marL="581040" indent="-16884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Fixed key set</a:t>
            </a:r>
            <a:endParaRPr b="0" lang="en-US" sz="2000" spc="-1" strike="noStrike">
              <a:latin typeface="Arial"/>
            </a:endParaRPr>
          </a:p>
          <a:p>
            <a:pPr lvl="1" marL="333360" indent="-148320">
              <a:lnSpc>
                <a:spcPct val="10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PYTHON</a:t>
            </a:r>
            <a:endParaRPr b="0" lang="en-US" sz="2800" spc="-1" strike="noStrike">
              <a:latin typeface="Arial"/>
            </a:endParaRPr>
          </a:p>
          <a:p>
            <a:pPr lvl="2" marL="581040" indent="-16884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Less efficient than </a:t>
            </a:r>
            <a:r>
              <a:rPr b="0" lang="en-US" sz="2000" spc="-1" strike="noStrike">
                <a:solidFill>
                  <a:srgbClr val="00007d"/>
                </a:solidFill>
                <a:latin typeface="Courier New"/>
                <a:ea typeface="宋体"/>
              </a:rPr>
              <a:t>FIXED_DICT</a:t>
            </a:r>
            <a:endParaRPr b="0" lang="en-US" sz="2000" spc="-1" strike="noStrike">
              <a:latin typeface="Arial"/>
            </a:endParaRPr>
          </a:p>
          <a:p>
            <a:pPr lvl="2" marL="581040" indent="-16884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Can support any Python data type</a:t>
            </a:r>
            <a:endParaRPr b="0" lang="en-US" sz="2000" spc="-1" strike="noStrike">
              <a:latin typeface="Arial"/>
            </a:endParaRPr>
          </a:p>
          <a:p>
            <a:pPr lvl="2" marL="581040" indent="-16884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Safety</a:t>
            </a:r>
            <a:br/>
            <a:r>
              <a:rPr b="0" lang="en-US" sz="2000" spc="-1" strike="noStrike">
                <a:solidFill>
                  <a:srgbClr val="00007d"/>
                </a:solidFill>
                <a:latin typeface="Calibri"/>
                <a:ea typeface="宋体"/>
              </a:rPr>
              <a:t>(Read the data from the client to serialize a Python object)</a:t>
            </a:r>
            <a:endParaRPr b="0" lang="en-US" sz="2000" spc="-1" strike="noStrike">
              <a:latin typeface="Arial"/>
            </a:endParaRPr>
          </a:p>
          <a:p>
            <a:pPr lvl="2" marL="581040" indent="-16884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Using Python’s pickle module</a:t>
            </a:r>
            <a:endParaRPr b="0" lang="en-US" sz="2000" spc="-1" strike="noStrike">
              <a:latin typeface="Arial"/>
            </a:endParaRPr>
          </a:p>
          <a:p>
            <a:pPr lvl="2" marL="581040" indent="-16884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Some Plugin environments such as Unity3D should not transfer this property type to the client</a:t>
            </a:r>
            <a:endParaRPr b="0" lang="en-US" sz="2000" spc="-1" strike="noStrike">
              <a:latin typeface="Arial"/>
            </a:endParaRPr>
          </a:p>
          <a:p>
            <a:pPr marL="40968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(C# cannot resolve)</a:t>
            </a:r>
            <a:endParaRPr b="0" lang="en-US" sz="2000" spc="-1" strike="noStrike">
              <a:latin typeface="Arial"/>
            </a:endParaRPr>
          </a:p>
          <a:p>
            <a:pPr marL="409680">
              <a:lnSpc>
                <a:spcPct val="100000"/>
              </a:lnSpc>
              <a:spcBef>
                <a:spcPts val="479"/>
              </a:spcBef>
            </a:pPr>
            <a:endParaRPr b="0" lang="en-US" sz="2000" spc="-1" strike="noStrike">
              <a:latin typeface="Arial"/>
            </a:endParaRPr>
          </a:p>
          <a:p>
            <a:pPr marL="409680">
              <a:lnSpc>
                <a:spcPct val="100000"/>
              </a:lnSpc>
              <a:spcBef>
                <a:spcPts val="641"/>
              </a:spcBef>
            </a:pPr>
            <a:endParaRPr b="0" lang="en-US" sz="2000" spc="-1" strike="noStrike">
              <a:latin typeface="Arial"/>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4" name="CustomShape 1"/>
          <p:cNvSpPr/>
          <p:nvPr/>
        </p:nvSpPr>
        <p:spPr>
          <a:xfrm>
            <a:off x="107640" y="1124640"/>
            <a:ext cx="8926560" cy="554220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865" name="CustomShape 2"/>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866" name="CustomShape 3"/>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definition data types</a:t>
            </a:r>
            <a:endParaRPr b="0" lang="en-US" sz="4400" spc="-1" strike="noStrike">
              <a:latin typeface="Arial"/>
            </a:endParaRPr>
          </a:p>
        </p:txBody>
      </p:sp>
      <p:sp>
        <p:nvSpPr>
          <p:cNvPr id="867" name="CustomShape 4"/>
          <p:cNvSpPr/>
          <p:nvPr/>
        </p:nvSpPr>
        <p:spPr>
          <a:xfrm>
            <a:off x="107640" y="1196640"/>
            <a:ext cx="8638560" cy="571644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403152"/>
                </a:solidFill>
                <a:latin typeface="Courier New"/>
                <a:ea typeface="DejaVu Sans"/>
              </a:rPr>
              <a:t>&lt;root&gt;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&lt;Properties&gt;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&lt;CharacterInfos&gt;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&lt;Type&gt;  FIXED_DICT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&lt;Properties&gt;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&lt;name&gt;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&lt;Type&gt; </a:t>
            </a:r>
            <a:r>
              <a:rPr b="1" lang="en-US" sz="1600" spc="-1" strike="noStrike">
                <a:solidFill>
                  <a:srgbClr val="c00000"/>
                </a:solidFill>
                <a:latin typeface="Courier New"/>
                <a:ea typeface="DejaVu Sans"/>
              </a:rPr>
              <a:t>STRING</a:t>
            </a:r>
            <a:r>
              <a:rPr b="1" lang="en-US" sz="1600" spc="-1" strike="noStrike">
                <a:solidFill>
                  <a:srgbClr val="403152"/>
                </a:solidFill>
                <a:latin typeface="Courier New"/>
                <a:ea typeface="DejaVu Sans"/>
              </a:rPr>
              <a:t> &lt;/Type&gt;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&lt;/name&gt;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&lt;level&gt;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&lt;Type&gt; </a:t>
            </a:r>
            <a:r>
              <a:rPr b="1" lang="en-US" sz="1600" spc="-1" strike="noStrike">
                <a:solidFill>
                  <a:srgbClr val="c00000"/>
                </a:solidFill>
                <a:latin typeface="Courier New"/>
                <a:ea typeface="DejaVu Sans"/>
              </a:rPr>
              <a:t>UINT8</a:t>
            </a:r>
            <a:r>
              <a:rPr b="1" lang="en-US" sz="1600" spc="-1" strike="noStrike">
                <a:solidFill>
                  <a:srgbClr val="403152"/>
                </a:solidFill>
                <a:latin typeface="Courier New"/>
                <a:ea typeface="DejaVu Sans"/>
              </a:rPr>
              <a:t>  &lt;/Type&gt;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 level &gt;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&lt;/Properties&gt;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&lt;/Type&gt;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&lt;/CharacterInfos&gt;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&lt;/Properties&gt;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&lt;/root&gt;</a:t>
            </a:r>
            <a:endParaRPr b="0" lang="en-US" sz="1600" spc="-1" strike="noStrike">
              <a:latin typeface="Arial"/>
            </a:endParaRPr>
          </a:p>
          <a:p>
            <a:pPr>
              <a:lnSpc>
                <a:spcPct val="100000"/>
              </a:lnSpc>
            </a:pPr>
            <a:endParaRPr b="0" lang="en-US" sz="1600" spc="-1" strike="noStrike">
              <a:latin typeface="Arial"/>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8" name="CustomShape 1"/>
          <p:cNvSpPr/>
          <p:nvPr/>
        </p:nvSpPr>
        <p:spPr>
          <a:xfrm>
            <a:off x="204120" y="3357000"/>
            <a:ext cx="8829720" cy="330876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869" name="CustomShape 2"/>
          <p:cNvSpPr/>
          <p:nvPr/>
        </p:nvSpPr>
        <p:spPr>
          <a:xfrm>
            <a:off x="204120" y="2349000"/>
            <a:ext cx="8829720" cy="93348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870" name="CustomShape 3"/>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871" name="CustomShape 4"/>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Custom types</a:t>
            </a:r>
            <a:endParaRPr b="0" lang="en-US" sz="4400" spc="-1" strike="noStrike">
              <a:latin typeface="Arial"/>
            </a:endParaRPr>
          </a:p>
        </p:txBody>
      </p:sp>
      <p:sp>
        <p:nvSpPr>
          <p:cNvPr id="872" name="CustomShape 5"/>
          <p:cNvSpPr/>
          <p:nvPr/>
        </p:nvSpPr>
        <p:spPr>
          <a:xfrm>
            <a:off x="204120" y="1052640"/>
            <a:ext cx="8746200" cy="544248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Reusable type customization</a:t>
            </a:r>
            <a:endParaRPr b="0" lang="en-US" sz="3200" spc="-1" strike="noStrike">
              <a:latin typeface="Arial"/>
            </a:endParaRPr>
          </a:p>
          <a:p>
            <a:pPr lvl="1" marL="333360" indent="-148320">
              <a:lnSpc>
                <a:spcPct val="100000"/>
              </a:lnSpc>
              <a:spcBef>
                <a:spcPts val="400"/>
              </a:spcBef>
              <a:buClr>
                <a:srgbClr val="ff9933"/>
              </a:buClr>
              <a:buSzPct val="90000"/>
              <a:buFont typeface="Wingdings" charset="2"/>
              <a:buChar char=""/>
            </a:pPr>
            <a:r>
              <a:rPr b="0" lang="en-US" sz="2000" spc="-1" strike="noStrike">
                <a:solidFill>
                  <a:srgbClr val="00007d"/>
                </a:solidFill>
                <a:latin typeface="Courier New"/>
                <a:ea typeface="宋体"/>
              </a:rPr>
              <a:t>&lt;assets&gt;/scripts/entity_defs/types.xml</a:t>
            </a:r>
            <a:endParaRPr b="0" lang="en-US" sz="2000" spc="-1" strike="noStrike">
              <a:latin typeface="Arial"/>
            </a:endParaRPr>
          </a:p>
          <a:p>
            <a:pPr>
              <a:lnSpc>
                <a:spcPct val="100000"/>
              </a:lnSpc>
              <a:spcBef>
                <a:spcPts val="641"/>
              </a:spcBef>
            </a:pPr>
            <a:endParaRPr b="0" lang="en-US" sz="2000" spc="-1" strike="noStrike">
              <a:latin typeface="Arial"/>
            </a:endParaRPr>
          </a:p>
        </p:txBody>
      </p:sp>
      <p:sp>
        <p:nvSpPr>
          <p:cNvPr id="873" name="CustomShape 6"/>
          <p:cNvSpPr/>
          <p:nvPr/>
        </p:nvSpPr>
        <p:spPr>
          <a:xfrm>
            <a:off x="204120" y="2493000"/>
            <a:ext cx="7749720" cy="42030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403152"/>
                </a:solidFill>
                <a:latin typeface="Calibri"/>
                <a:ea typeface="DejaVu Sans"/>
              </a:rPr>
              <a:t>&lt;SKILLID&gt;</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INT32</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&lt;/SKILLID&gt;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&lt;QUESTID&gt;</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INT32</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&lt;/QUESTID&gt;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403152"/>
                </a:solidFill>
                <a:latin typeface="Calibri"/>
                <a:ea typeface="DejaVu Sans"/>
              </a:rPr>
              <a:t>&lt;EXAMPLES&gt;</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FIXED_DICT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&lt;Properties&gt;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&lt;k1&gt;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&lt;Persistent&gt;</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false</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&lt;/Persistent&gt;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&lt;Type&gt;</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INT64</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&lt;/Type&gt;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&lt;/k1&gt;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&lt;k2&gt;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&lt;Type&gt;</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INT64</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&lt;/Type&gt;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&lt;/k2&gt;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&lt;/Properties&gt;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&lt;/EXAMPLES&gt;</a:t>
            </a:r>
            <a:r>
              <a:rPr b="0" lang="en-US" sz="1800" spc="-1" strike="noStrike">
                <a:solidFill>
                  <a:srgbClr val="403152"/>
                </a:solidFill>
                <a:latin typeface="Calibri"/>
                <a:ea typeface="DejaVu Sans"/>
              </a:rPr>
              <a:t>	</a:t>
            </a:r>
            <a:endParaRPr b="0" lang="en-US" sz="1800" spc="-1" strike="noStrike">
              <a:latin typeface="Arial"/>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4" name="CustomShape 1"/>
          <p:cNvSpPr/>
          <p:nvPr/>
        </p:nvSpPr>
        <p:spPr>
          <a:xfrm>
            <a:off x="107640" y="1124640"/>
            <a:ext cx="8926560" cy="554220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875" name="CustomShape 2"/>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876" name="CustomShape 3"/>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a:t>
            </a:r>
            <a:endParaRPr b="0" lang="en-US" sz="4400" spc="-1" strike="noStrike">
              <a:latin typeface="Arial"/>
            </a:endParaRPr>
          </a:p>
        </p:txBody>
      </p:sp>
      <p:sp>
        <p:nvSpPr>
          <p:cNvPr id="877" name="CustomShape 4"/>
          <p:cNvSpPr/>
          <p:nvPr/>
        </p:nvSpPr>
        <p:spPr>
          <a:xfrm>
            <a:off x="107640" y="1196640"/>
            <a:ext cx="8638560" cy="352620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403152"/>
                </a:solidFill>
                <a:latin typeface="Courier New"/>
                <a:ea typeface="DejaVu Sans"/>
              </a:rPr>
              <a:t>&lt;root&gt;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&lt;Properties&gt;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&lt;name&gt;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&lt;Type&gt;   STRING       &lt;/Type&gt;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c00000"/>
                </a:solidFill>
                <a:latin typeface="Courier New"/>
                <a:ea typeface="DejaVu Sans"/>
              </a:rPr>
              <a:t>&lt;Flags&gt;  ??  </a:t>
            </a:r>
            <a:r>
              <a:rPr b="1" lang="en-US" sz="1600" spc="-1" strike="noStrike">
                <a:solidFill>
                  <a:srgbClr val="c00000"/>
                </a:solidFill>
                <a:latin typeface="Courier New"/>
                <a:ea typeface="DejaVu Sans"/>
              </a:rPr>
              <a:t>	</a:t>
            </a:r>
            <a:r>
              <a:rPr b="1" lang="en-US" sz="1600" spc="-1" strike="noStrike">
                <a:solidFill>
                  <a:srgbClr val="c00000"/>
                </a:solidFill>
                <a:latin typeface="Courier New"/>
                <a:ea typeface="DejaVu Sans"/>
              </a:rPr>
              <a:t>	</a:t>
            </a:r>
            <a:r>
              <a:rPr b="1" lang="en-US" sz="1600" spc="-1" strike="noStrike">
                <a:solidFill>
                  <a:srgbClr val="c00000"/>
                </a:solidFill>
                <a:latin typeface="Courier New"/>
                <a:ea typeface="DejaVu Sans"/>
              </a:rPr>
              <a:t> &lt;/Flags&gt;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&lt;/name&gt;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&lt;/Properties&gt;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&lt;/root&gt;</a:t>
            </a:r>
            <a:endParaRPr b="0" lang="en-US" sz="1600" spc="-1" strike="noStrike">
              <a:latin typeface="Arial"/>
            </a:endParaRPr>
          </a:p>
          <a:p>
            <a:pPr>
              <a:lnSpc>
                <a:spcPct val="100000"/>
              </a:lnSpc>
            </a:pPr>
            <a:endParaRPr b="0" lang="en-US" sz="1600" spc="-1" strike="noStrike">
              <a:latin typeface="Arial"/>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8"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879"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a:t>
            </a:r>
            <a:endParaRPr b="0" lang="en-US" sz="4400" spc="-1" strike="noStrike">
              <a:latin typeface="Arial"/>
            </a:endParaRPr>
          </a:p>
        </p:txBody>
      </p:sp>
      <p:sp>
        <p:nvSpPr>
          <p:cNvPr id="880" name="CustomShape 3"/>
          <p:cNvSpPr/>
          <p:nvPr/>
        </p:nvSpPr>
        <p:spPr>
          <a:xfrm>
            <a:off x="6454800" y="1922400"/>
            <a:ext cx="1508760" cy="241920"/>
          </a:xfrm>
          <a:prstGeom prst="rect">
            <a:avLst/>
          </a:prstGeom>
          <a:noFill/>
          <a:ln>
            <a:noFill/>
          </a:ln>
        </p:spPr>
        <p:style>
          <a:lnRef idx="0"/>
          <a:fillRef idx="0"/>
          <a:effectRef idx="0"/>
          <a:fontRef idx="minor"/>
        </p:style>
        <p:txBody>
          <a:bodyPr wrap="none" lIns="0" rIns="0" tIns="0" bIns="0"/>
          <a:p>
            <a:pPr>
              <a:lnSpc>
                <a:spcPct val="100000"/>
              </a:lnSpc>
            </a:pPr>
            <a:r>
              <a:rPr b="0" lang="en-US" sz="1600" spc="-1" strike="noStrike">
                <a:solidFill>
                  <a:srgbClr val="000000"/>
                </a:solidFill>
                <a:latin typeface="Courier New"/>
                <a:ea typeface="宋体"/>
              </a:rPr>
              <a:t>BASE</a:t>
            </a:r>
            <a:endParaRPr b="0" lang="en-US" sz="1600" spc="-1" strike="noStrike">
              <a:latin typeface="Arial"/>
            </a:endParaRPr>
          </a:p>
        </p:txBody>
      </p:sp>
      <p:sp>
        <p:nvSpPr>
          <p:cNvPr id="881" name="CustomShape 4"/>
          <p:cNvSpPr/>
          <p:nvPr/>
        </p:nvSpPr>
        <p:spPr>
          <a:xfrm>
            <a:off x="5049720" y="3071880"/>
            <a:ext cx="1224720" cy="24156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Courier New"/>
                <a:ea typeface="宋体"/>
              </a:rPr>
              <a:t>OWN_CLIENT</a:t>
            </a:r>
            <a:endParaRPr b="0" lang="en-US" sz="1600" spc="-1" strike="noStrike">
              <a:latin typeface="Arial"/>
            </a:endParaRPr>
          </a:p>
        </p:txBody>
      </p:sp>
      <p:sp>
        <p:nvSpPr>
          <p:cNvPr id="882" name="Line 5"/>
          <p:cNvSpPr/>
          <p:nvPr/>
        </p:nvSpPr>
        <p:spPr>
          <a:xfrm>
            <a:off x="2065320" y="2460600"/>
            <a:ext cx="2165040" cy="360"/>
          </a:xfrm>
          <a:prstGeom prst="line">
            <a:avLst/>
          </a:prstGeom>
          <a:ln w="19080">
            <a:solidFill>
              <a:srgbClr val="eeece1"/>
            </a:solidFill>
            <a:round/>
            <a:headEnd len="lg" type="stealth" w="lg"/>
          </a:ln>
        </p:spPr>
        <p:style>
          <a:lnRef idx="0"/>
          <a:fillRef idx="0"/>
          <a:effectRef idx="0"/>
          <a:fontRef idx="minor"/>
        </p:style>
      </p:sp>
      <p:sp>
        <p:nvSpPr>
          <p:cNvPr id="883" name="CustomShape 6"/>
          <p:cNvSpPr/>
          <p:nvPr/>
        </p:nvSpPr>
        <p:spPr>
          <a:xfrm>
            <a:off x="554040" y="2241720"/>
            <a:ext cx="1508760" cy="573840"/>
          </a:xfrm>
          <a:prstGeom prst="ellipse">
            <a:avLst/>
          </a:prstGeom>
          <a:solidFill>
            <a:srgbClr val="0099ff"/>
          </a:solidFill>
          <a:ln w="9360">
            <a:solidFill>
              <a:srgbClr val="000000"/>
            </a:solidFill>
            <a:round/>
          </a:ln>
        </p:spPr>
        <p:style>
          <a:lnRef idx="0"/>
          <a:fillRef idx="0"/>
          <a:effectRef idx="0"/>
          <a:fontRef idx="minor"/>
        </p:style>
        <p:txBody>
          <a:bodyPr wrap="none" lIns="90000" rIns="90000" tIns="45000" bIns="45000" anchor="ctr"/>
          <a:p>
            <a:pPr>
              <a:lnSpc>
                <a:spcPct val="100000"/>
              </a:lnSpc>
            </a:pPr>
            <a:r>
              <a:rPr b="0" lang="en-US" sz="2000" spc="-1" strike="noStrike">
                <a:solidFill>
                  <a:srgbClr val="000000"/>
                </a:solidFill>
                <a:latin typeface="Calibri"/>
                <a:ea typeface="DejaVu Sans"/>
              </a:rPr>
              <a:t>Ghost</a:t>
            </a:r>
            <a:endParaRPr b="0" lang="en-US" sz="2000" spc="-1" strike="noStrike">
              <a:latin typeface="Arial"/>
            </a:endParaRPr>
          </a:p>
        </p:txBody>
      </p:sp>
      <p:sp>
        <p:nvSpPr>
          <p:cNvPr id="884" name="CustomShape 7"/>
          <p:cNvSpPr/>
          <p:nvPr/>
        </p:nvSpPr>
        <p:spPr>
          <a:xfrm>
            <a:off x="6454800" y="2241720"/>
            <a:ext cx="1508760" cy="573840"/>
          </a:xfrm>
          <a:prstGeom prst="ellipse">
            <a:avLst/>
          </a:prstGeom>
          <a:solidFill>
            <a:srgbClr val="0099ff"/>
          </a:solidFill>
          <a:ln w="9360">
            <a:solidFill>
              <a:srgbClr val="000000"/>
            </a:solidFill>
            <a:round/>
          </a:ln>
        </p:spPr>
        <p:style>
          <a:lnRef idx="0"/>
          <a:fillRef idx="0"/>
          <a:effectRef idx="0"/>
          <a:fontRef idx="minor"/>
        </p:style>
        <p:txBody>
          <a:bodyPr wrap="none" lIns="90000" rIns="90000" tIns="45000" bIns="45000" anchor="ctr"/>
          <a:p>
            <a:pPr>
              <a:lnSpc>
                <a:spcPct val="100000"/>
              </a:lnSpc>
            </a:pPr>
            <a:r>
              <a:rPr b="0" lang="en-US" sz="2000" spc="-1" strike="noStrike">
                <a:solidFill>
                  <a:srgbClr val="000000"/>
                </a:solidFill>
                <a:latin typeface="Calibri"/>
                <a:ea typeface="DejaVu Sans"/>
              </a:rPr>
              <a:t>Base</a:t>
            </a:r>
            <a:endParaRPr b="0" lang="en-US" sz="2000" spc="-1" strike="noStrike">
              <a:latin typeface="Arial"/>
            </a:endParaRPr>
          </a:p>
        </p:txBody>
      </p:sp>
      <p:sp>
        <p:nvSpPr>
          <p:cNvPr id="885" name="CustomShape 8"/>
          <p:cNvSpPr/>
          <p:nvPr/>
        </p:nvSpPr>
        <p:spPr>
          <a:xfrm>
            <a:off x="4230720" y="2241720"/>
            <a:ext cx="1508760" cy="573840"/>
          </a:xfrm>
          <a:prstGeom prst="ellipse">
            <a:avLst/>
          </a:prstGeom>
          <a:solidFill>
            <a:srgbClr val="0099ff"/>
          </a:solidFill>
          <a:ln w="9360">
            <a:solidFill>
              <a:srgbClr val="000000"/>
            </a:solidFill>
            <a:round/>
          </a:ln>
        </p:spPr>
        <p:style>
          <a:lnRef idx="0"/>
          <a:fillRef idx="0"/>
          <a:effectRef idx="0"/>
          <a:fontRef idx="minor"/>
        </p:style>
        <p:txBody>
          <a:bodyPr wrap="none" lIns="90000" rIns="90000" tIns="45000" bIns="45000" anchor="ctr"/>
          <a:p>
            <a:pPr>
              <a:lnSpc>
                <a:spcPct val="100000"/>
              </a:lnSpc>
            </a:pPr>
            <a:r>
              <a:rPr b="0" lang="en-US" sz="2000" spc="-1" strike="noStrike">
                <a:solidFill>
                  <a:srgbClr val="000000"/>
                </a:solidFill>
                <a:latin typeface="Calibri"/>
                <a:ea typeface="DejaVu Sans"/>
              </a:rPr>
              <a:t>Cell</a:t>
            </a:r>
            <a:endParaRPr b="0" lang="en-US" sz="2000" spc="-1" strike="noStrike">
              <a:latin typeface="Arial"/>
            </a:endParaRPr>
          </a:p>
        </p:txBody>
      </p:sp>
      <p:sp>
        <p:nvSpPr>
          <p:cNvPr id="886" name="CustomShape 9"/>
          <p:cNvSpPr/>
          <p:nvPr/>
        </p:nvSpPr>
        <p:spPr>
          <a:xfrm>
            <a:off x="4230720" y="4800600"/>
            <a:ext cx="1508760" cy="573840"/>
          </a:xfrm>
          <a:prstGeom prst="ellipse">
            <a:avLst/>
          </a:prstGeom>
          <a:solidFill>
            <a:srgbClr val="0099ff"/>
          </a:solidFill>
          <a:ln w="9360">
            <a:solidFill>
              <a:srgbClr val="000000"/>
            </a:solidFill>
            <a:round/>
          </a:ln>
        </p:spPr>
        <p:style>
          <a:lnRef idx="0"/>
          <a:fillRef idx="0"/>
          <a:effectRef idx="0"/>
          <a:fontRef idx="minor"/>
        </p:style>
        <p:txBody>
          <a:bodyPr wrap="none" lIns="90000" rIns="90000" tIns="45000" bIns="45000" anchor="ctr"/>
          <a:p>
            <a:pPr>
              <a:lnSpc>
                <a:spcPct val="100000"/>
              </a:lnSpc>
            </a:pPr>
            <a:r>
              <a:rPr b="0" lang="en-US" sz="1800" spc="-1" strike="noStrike">
                <a:solidFill>
                  <a:srgbClr val="000000"/>
                </a:solidFill>
                <a:latin typeface="Calibri"/>
                <a:ea typeface="DejaVu Sans"/>
              </a:rPr>
              <a:t>Own client</a:t>
            </a:r>
            <a:endParaRPr b="0" lang="en-US" sz="1800" spc="-1" strike="noStrike">
              <a:latin typeface="Arial"/>
            </a:endParaRPr>
          </a:p>
        </p:txBody>
      </p:sp>
      <p:sp>
        <p:nvSpPr>
          <p:cNvPr id="887" name="CustomShape 10"/>
          <p:cNvSpPr/>
          <p:nvPr/>
        </p:nvSpPr>
        <p:spPr>
          <a:xfrm>
            <a:off x="554040" y="4800600"/>
            <a:ext cx="1508760" cy="573840"/>
          </a:xfrm>
          <a:prstGeom prst="ellipse">
            <a:avLst/>
          </a:prstGeom>
          <a:solidFill>
            <a:srgbClr val="0099ff"/>
          </a:solidFill>
          <a:ln w="9360">
            <a:solidFill>
              <a:srgbClr val="000000"/>
            </a:solidFill>
            <a:round/>
          </a:ln>
        </p:spPr>
        <p:style>
          <a:lnRef idx="0"/>
          <a:fillRef idx="0"/>
          <a:effectRef idx="0"/>
          <a:fontRef idx="minor"/>
        </p:style>
        <p:txBody>
          <a:bodyPr wrap="none" lIns="90000" rIns="90000" tIns="45000" bIns="45000" anchor="ctr"/>
          <a:p>
            <a:pPr>
              <a:lnSpc>
                <a:spcPct val="100000"/>
              </a:lnSpc>
            </a:pPr>
            <a:r>
              <a:rPr b="0" lang="en-US" sz="1800" spc="-1" strike="noStrike">
                <a:solidFill>
                  <a:srgbClr val="000000"/>
                </a:solidFill>
                <a:latin typeface="Calibri"/>
                <a:ea typeface="DejaVu Sans"/>
              </a:rPr>
              <a:t>Other clients</a:t>
            </a:r>
            <a:endParaRPr b="0" lang="en-US" sz="1800" spc="-1" strike="noStrike">
              <a:latin typeface="Arial"/>
            </a:endParaRPr>
          </a:p>
        </p:txBody>
      </p:sp>
      <p:sp>
        <p:nvSpPr>
          <p:cNvPr id="888" name="CustomShape 11"/>
          <p:cNvSpPr/>
          <p:nvPr/>
        </p:nvSpPr>
        <p:spPr>
          <a:xfrm>
            <a:off x="4222800" y="1919160"/>
            <a:ext cx="1508760" cy="24192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Courier New"/>
                <a:ea typeface="宋体"/>
              </a:rPr>
              <a:t>CELL_PRIVATE</a:t>
            </a:r>
            <a:endParaRPr b="0" lang="en-US" sz="1600" spc="-1" strike="noStrike">
              <a:latin typeface="Arial"/>
            </a:endParaRPr>
          </a:p>
        </p:txBody>
      </p:sp>
      <p:sp>
        <p:nvSpPr>
          <p:cNvPr id="889" name="CustomShape 12"/>
          <p:cNvSpPr/>
          <p:nvPr/>
        </p:nvSpPr>
        <p:spPr>
          <a:xfrm>
            <a:off x="2411280" y="2133720"/>
            <a:ext cx="1469160" cy="24156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Courier New"/>
                <a:ea typeface="宋体"/>
              </a:rPr>
              <a:t>CELL_PUBLIC</a:t>
            </a:r>
            <a:endParaRPr b="0" lang="en-US" sz="1600" spc="-1" strike="noStrike">
              <a:latin typeface="Arial"/>
            </a:endParaRPr>
          </a:p>
        </p:txBody>
      </p:sp>
      <p:sp>
        <p:nvSpPr>
          <p:cNvPr id="890" name="CustomShape 13"/>
          <p:cNvSpPr/>
          <p:nvPr/>
        </p:nvSpPr>
        <p:spPr>
          <a:xfrm>
            <a:off x="1943280" y="3500280"/>
            <a:ext cx="1620000" cy="24156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Courier New"/>
                <a:ea typeface="宋体"/>
              </a:rPr>
              <a:t>OTHER_CLIENTS</a:t>
            </a:r>
            <a:endParaRPr b="0" lang="en-US" sz="1600" spc="-1" strike="noStrike">
              <a:latin typeface="Arial"/>
            </a:endParaRPr>
          </a:p>
        </p:txBody>
      </p:sp>
      <p:sp>
        <p:nvSpPr>
          <p:cNvPr id="891" name="Line 14"/>
          <p:cNvSpPr/>
          <p:nvPr/>
        </p:nvSpPr>
        <p:spPr>
          <a:xfrm>
            <a:off x="4986000" y="2820960"/>
            <a:ext cx="360" cy="2016000"/>
          </a:xfrm>
          <a:prstGeom prst="line">
            <a:avLst/>
          </a:prstGeom>
          <a:ln w="19080">
            <a:solidFill>
              <a:srgbClr val="eeece1"/>
            </a:solidFill>
            <a:round/>
            <a:tailEnd len="lg" type="stealth" w="lg"/>
          </a:ln>
        </p:spPr>
        <p:style>
          <a:lnRef idx="0"/>
          <a:fillRef idx="0"/>
          <a:effectRef idx="0"/>
          <a:fontRef idx="minor"/>
        </p:style>
      </p:sp>
      <p:sp>
        <p:nvSpPr>
          <p:cNvPr id="892" name="Line 15"/>
          <p:cNvSpPr/>
          <p:nvPr/>
        </p:nvSpPr>
        <p:spPr>
          <a:xfrm>
            <a:off x="2033280" y="2639880"/>
            <a:ext cx="2195640" cy="360"/>
          </a:xfrm>
          <a:prstGeom prst="line">
            <a:avLst/>
          </a:prstGeom>
          <a:ln w="19080">
            <a:solidFill>
              <a:srgbClr val="eeece1"/>
            </a:solidFill>
            <a:round/>
            <a:headEnd len="lg" type="stealth" w="lg"/>
          </a:ln>
        </p:spPr>
        <p:style>
          <a:lnRef idx="0"/>
          <a:fillRef idx="0"/>
          <a:effectRef idx="0"/>
          <a:fontRef idx="minor"/>
        </p:style>
      </p:sp>
      <p:sp>
        <p:nvSpPr>
          <p:cNvPr id="893" name="CustomShape 16"/>
          <p:cNvSpPr/>
          <p:nvPr/>
        </p:nvSpPr>
        <p:spPr>
          <a:xfrm>
            <a:off x="2430360" y="2963880"/>
            <a:ext cx="465840" cy="160920"/>
          </a:xfrm>
          <a:prstGeom prst="rect">
            <a:avLst/>
          </a:prstGeom>
          <a:noFill/>
          <a:ln>
            <a:noFill/>
          </a:ln>
        </p:spPr>
        <p:style>
          <a:lnRef idx="0"/>
          <a:fillRef idx="0"/>
          <a:effectRef idx="0"/>
          <a:fontRef idx="minor"/>
        </p:style>
      </p:sp>
      <p:sp>
        <p:nvSpPr>
          <p:cNvPr id="894" name="CustomShape 17"/>
          <p:cNvSpPr/>
          <p:nvPr/>
        </p:nvSpPr>
        <p:spPr>
          <a:xfrm>
            <a:off x="2952720" y="3162240"/>
            <a:ext cx="465840" cy="160920"/>
          </a:xfrm>
          <a:prstGeom prst="rect">
            <a:avLst/>
          </a:prstGeom>
          <a:noFill/>
          <a:ln>
            <a:noFill/>
          </a:ln>
        </p:spPr>
        <p:style>
          <a:lnRef idx="0"/>
          <a:fillRef idx="0"/>
          <a:effectRef idx="0"/>
          <a:fontRef idx="minor"/>
        </p:style>
      </p:sp>
      <p:sp>
        <p:nvSpPr>
          <p:cNvPr id="895" name="CustomShape 18"/>
          <p:cNvSpPr/>
          <p:nvPr/>
        </p:nvSpPr>
        <p:spPr>
          <a:xfrm>
            <a:off x="1774800" y="2676600"/>
            <a:ext cx="2439000" cy="24156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Courier New"/>
                <a:ea typeface="宋体"/>
              </a:rPr>
              <a:t>CELL_PUBLIC_AND_OWN</a:t>
            </a:r>
            <a:endParaRPr b="0" lang="en-US" sz="1600" spc="-1" strike="noStrike">
              <a:latin typeface="Arial"/>
            </a:endParaRPr>
          </a:p>
        </p:txBody>
      </p:sp>
      <p:sp>
        <p:nvSpPr>
          <p:cNvPr id="896" name="CustomShape 19"/>
          <p:cNvSpPr/>
          <p:nvPr/>
        </p:nvSpPr>
        <p:spPr>
          <a:xfrm>
            <a:off x="1982880" y="2806560"/>
            <a:ext cx="2693160" cy="2093040"/>
          </a:xfrm>
          <a:custGeom>
            <a:avLst/>
            <a:gdLst/>
            <a:ahLst/>
            <a:rect l="l" t="t" r="r" b="b"/>
            <a:pathLst>
              <a:path w="1698" h="1320">
                <a:moveTo>
                  <a:pt x="1698" y="0"/>
                </a:moveTo>
                <a:cubicBezTo>
                  <a:pt x="1500" y="161"/>
                  <a:pt x="793" y="746"/>
                  <a:pt x="510" y="966"/>
                </a:cubicBezTo>
                <a:cubicBezTo>
                  <a:pt x="227" y="1186"/>
                  <a:pt x="106" y="1246"/>
                  <a:pt x="0" y="1320"/>
                </a:cubicBezTo>
              </a:path>
            </a:pathLst>
          </a:custGeom>
          <a:noFill/>
          <a:ln w="19080">
            <a:solidFill>
              <a:srgbClr val="eeece1"/>
            </a:solidFill>
            <a:round/>
            <a:tailEnd len="lg" type="stealth" w="lg"/>
          </a:ln>
        </p:spPr>
        <p:style>
          <a:lnRef idx="0"/>
          <a:fillRef idx="0"/>
          <a:effectRef idx="0"/>
          <a:fontRef idx="minor"/>
        </p:style>
      </p:sp>
      <p:sp>
        <p:nvSpPr>
          <p:cNvPr id="897" name="CustomShape 20"/>
          <p:cNvSpPr/>
          <p:nvPr/>
        </p:nvSpPr>
        <p:spPr>
          <a:xfrm flipH="1">
            <a:off x="3683520" y="2820960"/>
            <a:ext cx="1113480" cy="1981800"/>
          </a:xfrm>
          <a:custGeom>
            <a:avLst/>
            <a:gdLst/>
            <a:ahLst/>
            <a:rect l="l" t="t" r="r" b="b"/>
            <a:pathLst>
              <a:path w="753" h="1250">
                <a:moveTo>
                  <a:pt x="0" y="0"/>
                </a:moveTo>
                <a:cubicBezTo>
                  <a:pt x="122" y="115"/>
                  <a:pt x="709" y="484"/>
                  <a:pt x="731" y="692"/>
                </a:cubicBezTo>
                <a:cubicBezTo>
                  <a:pt x="753" y="900"/>
                  <a:pt x="256" y="1134"/>
                  <a:pt x="131" y="1250"/>
                </a:cubicBezTo>
              </a:path>
            </a:pathLst>
          </a:custGeom>
          <a:noFill/>
          <a:ln w="19080">
            <a:solidFill>
              <a:srgbClr val="eeece1"/>
            </a:solidFill>
            <a:round/>
            <a:tailEnd len="lg" type="stealth" w="lg"/>
          </a:ln>
        </p:spPr>
        <p:style>
          <a:lnRef idx="0"/>
          <a:fillRef idx="0"/>
          <a:effectRef idx="0"/>
          <a:fontRef idx="minor"/>
        </p:style>
      </p:sp>
      <p:sp>
        <p:nvSpPr>
          <p:cNvPr id="898" name="CustomShape 21"/>
          <p:cNvSpPr/>
          <p:nvPr/>
        </p:nvSpPr>
        <p:spPr>
          <a:xfrm>
            <a:off x="2700360" y="4184640"/>
            <a:ext cx="1364400" cy="24156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Courier New"/>
                <a:ea typeface="宋体"/>
              </a:rPr>
              <a:t>ALL_CLIENTS</a:t>
            </a:r>
            <a:endParaRPr b="0" lang="en-US" sz="1600" spc="-1" strike="noStrike">
              <a:latin typeface="Arial"/>
            </a:endParaRPr>
          </a:p>
        </p:txBody>
      </p:sp>
      <p:sp>
        <p:nvSpPr>
          <p:cNvPr id="899" name="Line 22"/>
          <p:cNvSpPr/>
          <p:nvPr/>
        </p:nvSpPr>
        <p:spPr>
          <a:xfrm flipH="1">
            <a:off x="5770440" y="2819160"/>
            <a:ext cx="1476360" cy="2233800"/>
          </a:xfrm>
          <a:prstGeom prst="line">
            <a:avLst/>
          </a:prstGeom>
          <a:ln w="19080">
            <a:solidFill>
              <a:srgbClr val="eeece1"/>
            </a:solidFill>
            <a:round/>
            <a:tailEnd len="lg" type="stealth" w="lg"/>
          </a:ln>
        </p:spPr>
        <p:style>
          <a:lnRef idx="0"/>
          <a:fillRef idx="0"/>
          <a:effectRef idx="0"/>
          <a:fontRef idx="minor"/>
        </p:style>
      </p:sp>
      <p:sp>
        <p:nvSpPr>
          <p:cNvPr id="900" name="CustomShape 23"/>
          <p:cNvSpPr/>
          <p:nvPr/>
        </p:nvSpPr>
        <p:spPr>
          <a:xfrm>
            <a:off x="6670800" y="3792600"/>
            <a:ext cx="1834200" cy="24156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Courier New"/>
                <a:ea typeface="宋体"/>
              </a:rPr>
              <a:t>BASE_AND_CLIENT</a:t>
            </a:r>
            <a:endParaRPr b="0" lang="en-US" sz="1600" spc="-1" strike="noStrike">
              <a:latin typeface="Arial"/>
            </a:endParaRPr>
          </a:p>
        </p:txBody>
      </p:sp>
      <p:sp>
        <p:nvSpPr>
          <p:cNvPr id="901" name="Line 24"/>
          <p:cNvSpPr/>
          <p:nvPr/>
        </p:nvSpPr>
        <p:spPr>
          <a:xfrm>
            <a:off x="4284360" y="2815920"/>
            <a:ext cx="179640" cy="649440"/>
          </a:xfrm>
          <a:prstGeom prst="line">
            <a:avLst/>
          </a:prstGeom>
          <a:ln w="76320">
            <a:noFill/>
          </a:ln>
        </p:spPr>
        <p:style>
          <a:lnRef idx="0"/>
          <a:fillRef idx="0"/>
          <a:effectRef idx="0"/>
          <a:fontRef idx="minor"/>
        </p:style>
      </p:sp>
      <p:sp>
        <p:nvSpPr>
          <p:cNvPr id="902" name="Line 25"/>
          <p:cNvSpPr/>
          <p:nvPr/>
        </p:nvSpPr>
        <p:spPr>
          <a:xfrm>
            <a:off x="4222440" y="2639880"/>
            <a:ext cx="648000" cy="2160720"/>
          </a:xfrm>
          <a:prstGeom prst="line">
            <a:avLst/>
          </a:prstGeom>
          <a:ln w="19080">
            <a:solidFill>
              <a:srgbClr val="eeece1"/>
            </a:solidFill>
            <a:round/>
            <a:tailEnd len="lg" type="stealth" w="lg"/>
          </a:ln>
        </p:spPr>
        <p:style>
          <a:lnRef idx="0"/>
          <a:fillRef idx="0"/>
          <a:effectRef idx="0"/>
          <a:fontRef idx="minor"/>
        </p:style>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98" name="CustomShape 2"/>
          <p:cNvSpPr/>
          <p:nvPr/>
        </p:nvSpPr>
        <p:spPr>
          <a:xfrm>
            <a:off x="179640" y="132120"/>
            <a:ext cx="705420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Loginapp Process</a:t>
            </a:r>
            <a:endParaRPr b="0" lang="en-US" sz="4400" spc="-1" strike="noStrike">
              <a:latin typeface="Arial"/>
            </a:endParaRPr>
          </a:p>
        </p:txBody>
      </p:sp>
      <p:sp>
        <p:nvSpPr>
          <p:cNvPr id="99" name="CustomShape 3"/>
          <p:cNvSpPr/>
          <p:nvPr/>
        </p:nvSpPr>
        <p:spPr>
          <a:xfrm>
            <a:off x="215640" y="1413000"/>
            <a:ext cx="8746200" cy="503784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1f497d"/>
                </a:solidFill>
                <a:latin typeface="Verdana"/>
                <a:ea typeface="宋体"/>
              </a:rPr>
              <a:t>The first connection point with the client.</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1f497d"/>
                </a:solidFill>
                <a:latin typeface="Verdana"/>
                <a:ea typeface="宋体"/>
              </a:rPr>
              <a:t>Fixed port</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1f497d"/>
                </a:solidFill>
                <a:latin typeface="Verdana"/>
                <a:ea typeface="宋体"/>
              </a:rPr>
              <a:t>Initial communication encryption</a:t>
            </a:r>
            <a:endParaRPr b="0" lang="en-US" sz="3200" spc="-1" strike="noStrike">
              <a:latin typeface="Arial"/>
            </a:endParaRPr>
          </a:p>
          <a:p>
            <a:pPr marL="182520">
              <a:lnSpc>
                <a:spcPct val="100000"/>
              </a:lnSpc>
              <a:spcBef>
                <a:spcPts val="400"/>
              </a:spcBef>
            </a:pPr>
            <a:r>
              <a:rPr b="0" lang="en-US" sz="2000" spc="-1" strike="noStrike">
                <a:solidFill>
                  <a:srgbClr val="1f497d"/>
                </a:solidFill>
                <a:latin typeface="Verdana"/>
                <a:ea typeface="宋体"/>
              </a:rPr>
              <a:t>     </a:t>
            </a:r>
            <a:r>
              <a:rPr b="0" lang="en-US" sz="2000" spc="-1" strike="noStrike">
                <a:solidFill>
                  <a:srgbClr val="1f497d"/>
                </a:solidFill>
                <a:latin typeface="Verdana"/>
                <a:ea typeface="宋体"/>
              </a:rPr>
              <a:t>Public key pair (of any length)</a:t>
            </a:r>
            <a:endParaRPr b="0" lang="en-US" sz="2000" spc="-1" strike="noStrike">
              <a:latin typeface="Arial"/>
            </a:endParaRPr>
          </a:p>
          <a:p>
            <a:pPr marL="182520">
              <a:lnSpc>
                <a:spcPct val="100000"/>
              </a:lnSpc>
              <a:spcBef>
                <a:spcPts val="400"/>
              </a:spcBef>
            </a:pPr>
            <a:r>
              <a:rPr b="0" lang="en-US" sz="2000" spc="-1" strike="noStrike">
                <a:solidFill>
                  <a:srgbClr val="1f497d"/>
                </a:solidFill>
                <a:latin typeface="Verdana"/>
                <a:ea typeface="宋体"/>
              </a:rPr>
              <a:t>     </a:t>
            </a:r>
            <a:r>
              <a:rPr b="0" lang="en-US" sz="2000" spc="-1" strike="noStrike">
                <a:solidFill>
                  <a:srgbClr val="1f497d"/>
                </a:solidFill>
                <a:latin typeface="Verdana"/>
                <a:ea typeface="宋体"/>
              </a:rPr>
              <a:t>Username / Password</a:t>
            </a:r>
            <a:endParaRPr b="0" lang="en-US" sz="2000" spc="-1" strike="noStrike">
              <a:latin typeface="Arial"/>
            </a:endParaRPr>
          </a:p>
          <a:p>
            <a:pPr marL="182520">
              <a:lnSpc>
                <a:spcPct val="100000"/>
              </a:lnSpc>
              <a:spcBef>
                <a:spcPts val="641"/>
              </a:spcBef>
            </a:pPr>
            <a:r>
              <a:rPr b="0" lang="en-US" sz="3200" spc="-1" strike="noStrike">
                <a:solidFill>
                  <a:srgbClr val="1f497d"/>
                </a:solidFill>
                <a:latin typeface="Verdana"/>
                <a:ea typeface="宋体"/>
              </a:rPr>
              <a:t>Use multiple Loginapps to load balance</a:t>
            </a:r>
            <a:endParaRPr b="0" lang="en-US" sz="3200" spc="-1" strike="noStrike">
              <a:latin typeface="Arial"/>
            </a:endParaRPr>
          </a:p>
          <a:p>
            <a:pPr marL="182520">
              <a:lnSpc>
                <a:spcPct val="100000"/>
              </a:lnSpc>
              <a:spcBef>
                <a:spcPts val="400"/>
              </a:spcBef>
            </a:pPr>
            <a:r>
              <a:rPr b="0" lang="en-US" sz="2000" spc="-1" strike="noStrike">
                <a:solidFill>
                  <a:srgbClr val="1f497d"/>
                </a:solidFill>
                <a:latin typeface="Verdana"/>
                <a:ea typeface="宋体"/>
              </a:rPr>
              <a:t>       </a:t>
            </a:r>
            <a:r>
              <a:rPr b="0" lang="en-US" sz="2000" spc="-1" strike="noStrike">
                <a:solidFill>
                  <a:srgbClr val="1f497d"/>
                </a:solidFill>
                <a:latin typeface="Verdana"/>
                <a:ea typeface="宋体"/>
              </a:rPr>
              <a:t>DNS round robin</a:t>
            </a:r>
            <a:endParaRPr b="0" lang="en-US" sz="20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3"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904"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 - BASE</a:t>
            </a:r>
            <a:endParaRPr b="0" lang="en-US" sz="4400" spc="-1" strike="noStrike">
              <a:latin typeface="Arial"/>
            </a:endParaRPr>
          </a:p>
        </p:txBody>
      </p:sp>
      <p:sp>
        <p:nvSpPr>
          <p:cNvPr id="905" name="CustomShape 3"/>
          <p:cNvSpPr/>
          <p:nvPr/>
        </p:nvSpPr>
        <p:spPr>
          <a:xfrm>
            <a:off x="215640" y="1413000"/>
            <a:ext cx="8746200" cy="273348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Belongs to Base</a:t>
            </a:r>
            <a:endParaRPr b="0" lang="en-US" sz="2000" spc="-1" strike="noStrike">
              <a:latin typeface="Arial"/>
            </a:endParaRPr>
          </a:p>
          <a:p>
            <a:pPr marL="181080" indent="-1785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Only Base can access</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1600" spc="-1" strike="noStrike">
                <a:solidFill>
                  <a:srgbClr val="00007d"/>
                </a:solidFill>
                <a:latin typeface="Calibri"/>
                <a:ea typeface="宋体"/>
              </a:rPr>
              <a:t>Baseapp2 and Baseapp3 cannot access the BASE attribute of the red entity in Baseapp1</a:t>
            </a:r>
            <a:endParaRPr b="0" lang="en-US" sz="1600" spc="-1" strike="noStrike">
              <a:latin typeface="Arial"/>
            </a:endParaRPr>
          </a:p>
          <a:p>
            <a:pPr marL="181080" indent="-178560">
              <a:lnSpc>
                <a:spcPct val="100000"/>
              </a:lnSpc>
              <a:spcBef>
                <a:spcPts val="400"/>
              </a:spcBef>
              <a:buClr>
                <a:srgbClr val="ff9933"/>
              </a:buClr>
              <a:buSzPct val="80000"/>
              <a:buFont typeface="Wingdings" charset="2"/>
              <a:buChar char=""/>
            </a:pPr>
            <a:r>
              <a:rPr b="0" lang="en-US" sz="2000" spc="-1" strike="noStrike">
                <a:solidFill>
                  <a:srgbClr val="00007d"/>
                </a:solidFill>
                <a:latin typeface="Verdana"/>
                <a:ea typeface="宋体"/>
              </a:rPr>
              <a:t>Changes to the BASE will not be broadcast</a:t>
            </a:r>
            <a:endParaRPr b="0" lang="en-US" sz="2000" spc="-1" strike="noStrike">
              <a:latin typeface="Arial"/>
            </a:endParaRPr>
          </a:p>
          <a:p>
            <a:pPr marL="181080" indent="-178560">
              <a:lnSpc>
                <a:spcPct val="100000"/>
              </a:lnSpc>
              <a:spcBef>
                <a:spcPts val="400"/>
              </a:spcBef>
              <a:buClr>
                <a:srgbClr val="ff9933"/>
              </a:buClr>
              <a:buSzPct val="80000"/>
              <a:buFont typeface="Wingdings" charset="2"/>
              <a:buChar char=""/>
            </a:pPr>
            <a:r>
              <a:rPr b="0" lang="en-US" sz="2000" spc="-1" strike="noStrike">
                <a:solidFill>
                  <a:srgbClr val="00007d"/>
                </a:solidFill>
                <a:latin typeface="Verdana"/>
                <a:ea typeface="宋体"/>
              </a:rPr>
              <a:t>Defining them in .def files mean that they are regularly backed up to other BaseApps and databases.</a:t>
            </a:r>
            <a:endParaRPr b="0" lang="en-US" sz="2000" spc="-1" strike="noStrike">
              <a:latin typeface="Arial"/>
            </a:endParaRPr>
          </a:p>
          <a:p>
            <a:pPr marL="181080" indent="-1785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E.g.:</a:t>
            </a:r>
            <a:endParaRPr b="0" lang="en-US" sz="20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The current account Entity records the character DBID selected by the player who entered the game last time. </a:t>
            </a:r>
            <a:endParaRPr b="0" lang="en-US" sz="16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Guild Manager recorded Guild member information list</a:t>
            </a:r>
            <a:endParaRPr b="0" lang="en-US" sz="1600" spc="-1" strike="noStrike">
              <a:latin typeface="Arial"/>
            </a:endParaRPr>
          </a:p>
        </p:txBody>
      </p:sp>
      <p:sp>
        <p:nvSpPr>
          <p:cNvPr id="906" name="CustomShape 4"/>
          <p:cNvSpPr/>
          <p:nvPr/>
        </p:nvSpPr>
        <p:spPr>
          <a:xfrm>
            <a:off x="1403640" y="5085360"/>
            <a:ext cx="5542200" cy="165384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907" name="CustomShape 5"/>
          <p:cNvSpPr/>
          <p:nvPr/>
        </p:nvSpPr>
        <p:spPr>
          <a:xfrm>
            <a:off x="1619640" y="5229720"/>
            <a:ext cx="914400" cy="421200"/>
          </a:xfrm>
          <a:prstGeom prst="rect">
            <a:avLst/>
          </a:prstGeom>
          <a:solidFill>
            <a:srgbClr val="4f81bd"/>
          </a:solidFill>
          <a:ln w="9360">
            <a:solidFill>
              <a:srgbClr val="000000"/>
            </a:solidFill>
            <a:miter/>
          </a:ln>
        </p:spPr>
        <p:style>
          <a:lnRef idx="0"/>
          <a:fillRef idx="0"/>
          <a:effectRef idx="0"/>
          <a:fontRef idx="minor"/>
        </p:style>
      </p:sp>
      <p:sp>
        <p:nvSpPr>
          <p:cNvPr id="908" name="CustomShape 6"/>
          <p:cNvSpPr/>
          <p:nvPr/>
        </p:nvSpPr>
        <p:spPr>
          <a:xfrm>
            <a:off x="1827720" y="5450400"/>
            <a:ext cx="79668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Baseapp1</a:t>
            </a:r>
            <a:endParaRPr b="0" lang="en-US" sz="1000" spc="-1" strike="noStrike">
              <a:latin typeface="Arial"/>
            </a:endParaRPr>
          </a:p>
        </p:txBody>
      </p:sp>
      <p:sp>
        <p:nvSpPr>
          <p:cNvPr id="909" name="CustomShape 7"/>
          <p:cNvSpPr/>
          <p:nvPr/>
        </p:nvSpPr>
        <p:spPr>
          <a:xfrm>
            <a:off x="1702440" y="526680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10" name="CustomShape 8"/>
          <p:cNvSpPr/>
          <p:nvPr/>
        </p:nvSpPr>
        <p:spPr>
          <a:xfrm>
            <a:off x="2035800" y="526680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11" name="CustomShape 9"/>
          <p:cNvSpPr/>
          <p:nvPr/>
        </p:nvSpPr>
        <p:spPr>
          <a:xfrm>
            <a:off x="2370960" y="526680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12" name="CustomShape 10"/>
          <p:cNvSpPr/>
          <p:nvPr/>
        </p:nvSpPr>
        <p:spPr>
          <a:xfrm>
            <a:off x="3665520" y="5265360"/>
            <a:ext cx="914400" cy="421200"/>
          </a:xfrm>
          <a:prstGeom prst="rect">
            <a:avLst/>
          </a:prstGeom>
          <a:solidFill>
            <a:srgbClr val="4f81bd"/>
          </a:solidFill>
          <a:ln w="9360">
            <a:solidFill>
              <a:srgbClr val="000000"/>
            </a:solidFill>
            <a:miter/>
          </a:ln>
        </p:spPr>
        <p:style>
          <a:lnRef idx="0"/>
          <a:fillRef idx="0"/>
          <a:effectRef idx="0"/>
          <a:fontRef idx="minor"/>
        </p:style>
      </p:sp>
      <p:sp>
        <p:nvSpPr>
          <p:cNvPr id="913" name="CustomShape 11"/>
          <p:cNvSpPr/>
          <p:nvPr/>
        </p:nvSpPr>
        <p:spPr>
          <a:xfrm>
            <a:off x="3827520" y="5486040"/>
            <a:ext cx="71388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Baseapp2</a:t>
            </a:r>
            <a:endParaRPr b="0" lang="en-US" sz="1000" spc="-1" strike="noStrike">
              <a:latin typeface="Arial"/>
            </a:endParaRPr>
          </a:p>
        </p:txBody>
      </p:sp>
      <p:sp>
        <p:nvSpPr>
          <p:cNvPr id="914" name="CustomShape 12"/>
          <p:cNvSpPr/>
          <p:nvPr/>
        </p:nvSpPr>
        <p:spPr>
          <a:xfrm>
            <a:off x="3748320" y="530280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15" name="CustomShape 13"/>
          <p:cNvSpPr/>
          <p:nvPr/>
        </p:nvSpPr>
        <p:spPr>
          <a:xfrm>
            <a:off x="4081680" y="530280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16" name="CustomShape 14"/>
          <p:cNvSpPr/>
          <p:nvPr/>
        </p:nvSpPr>
        <p:spPr>
          <a:xfrm>
            <a:off x="4416840" y="530280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17" name="CustomShape 15"/>
          <p:cNvSpPr/>
          <p:nvPr/>
        </p:nvSpPr>
        <p:spPr>
          <a:xfrm>
            <a:off x="5724360" y="5237640"/>
            <a:ext cx="914400" cy="421200"/>
          </a:xfrm>
          <a:prstGeom prst="rect">
            <a:avLst/>
          </a:prstGeom>
          <a:solidFill>
            <a:srgbClr val="4f81bd"/>
          </a:solidFill>
          <a:ln w="9360">
            <a:solidFill>
              <a:srgbClr val="000000"/>
            </a:solidFill>
            <a:miter/>
          </a:ln>
        </p:spPr>
        <p:style>
          <a:lnRef idx="0"/>
          <a:fillRef idx="0"/>
          <a:effectRef idx="0"/>
          <a:fontRef idx="minor"/>
        </p:style>
      </p:sp>
      <p:sp>
        <p:nvSpPr>
          <p:cNvPr id="918" name="CustomShape 16"/>
          <p:cNvSpPr/>
          <p:nvPr/>
        </p:nvSpPr>
        <p:spPr>
          <a:xfrm>
            <a:off x="5807160" y="527508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19" name="CustomShape 17"/>
          <p:cNvSpPr/>
          <p:nvPr/>
        </p:nvSpPr>
        <p:spPr>
          <a:xfrm>
            <a:off x="6140520" y="527508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20" name="CustomShape 18"/>
          <p:cNvSpPr/>
          <p:nvPr/>
        </p:nvSpPr>
        <p:spPr>
          <a:xfrm>
            <a:off x="6475680" y="527508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21" name="CustomShape 19"/>
          <p:cNvSpPr/>
          <p:nvPr/>
        </p:nvSpPr>
        <p:spPr>
          <a:xfrm>
            <a:off x="1708200" y="5479560"/>
            <a:ext cx="124560" cy="1080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922" name="CustomShape 20"/>
          <p:cNvSpPr/>
          <p:nvPr/>
        </p:nvSpPr>
        <p:spPr>
          <a:xfrm>
            <a:off x="2468880" y="5943600"/>
            <a:ext cx="3652560" cy="707040"/>
          </a:xfrm>
          <a:prstGeom prst="rect">
            <a:avLst/>
          </a:prstGeom>
          <a:solidFill>
            <a:srgbClr val="8064a2"/>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923" name="CustomShape 21"/>
          <p:cNvSpPr/>
          <p:nvPr/>
        </p:nvSpPr>
        <p:spPr>
          <a:xfrm>
            <a:off x="2516760" y="6445440"/>
            <a:ext cx="159480" cy="1242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924" name="CustomShape 22"/>
          <p:cNvSpPr/>
          <p:nvPr/>
        </p:nvSpPr>
        <p:spPr>
          <a:xfrm>
            <a:off x="2676960" y="5974560"/>
            <a:ext cx="3444480" cy="81828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8eb4e3"/>
                </a:solidFill>
                <a:latin typeface="Calibri"/>
                <a:ea typeface="宋体"/>
              </a:rPr>
              <a:t>Entity that cannot access the attributes described by this entity</a:t>
            </a:r>
            <a:endParaRPr b="0" lang="en-US" sz="800" spc="-1" strike="noStrike">
              <a:latin typeface="Arial"/>
            </a:endParaRPr>
          </a:p>
          <a:p>
            <a:pPr>
              <a:lnSpc>
                <a:spcPct val="150000"/>
              </a:lnSpc>
            </a:pPr>
            <a:r>
              <a:rPr b="0" lang="en-US" sz="800" spc="-1" strike="noStrike">
                <a:solidFill>
                  <a:srgbClr val="92d050"/>
                </a:solidFill>
                <a:latin typeface="Calibri"/>
                <a:ea typeface="宋体"/>
              </a:rPr>
              <a:t>Entity that can access the attributes described by this entity</a:t>
            </a:r>
            <a:endParaRPr b="0" lang="en-US" sz="800" spc="-1" strike="noStrike">
              <a:latin typeface="Arial"/>
            </a:endParaRPr>
          </a:p>
          <a:p>
            <a:pPr>
              <a:lnSpc>
                <a:spcPct val="150000"/>
              </a:lnSpc>
            </a:pPr>
            <a:r>
              <a:rPr b="0" lang="en-US" sz="800" spc="-1" strike="noStrike">
                <a:solidFill>
                  <a:srgbClr val="c00000"/>
                </a:solidFill>
                <a:latin typeface="Calibri"/>
                <a:ea typeface="宋体"/>
              </a:rPr>
              <a:t>The currently described entity can also access attributes</a:t>
            </a:r>
            <a:endParaRPr b="0" lang="en-US" sz="800" spc="-1" strike="noStrike">
              <a:latin typeface="Arial"/>
            </a:endParaRPr>
          </a:p>
          <a:p>
            <a:pPr>
              <a:lnSpc>
                <a:spcPct val="150000"/>
              </a:lnSpc>
            </a:pPr>
            <a:endParaRPr b="0" lang="en-US" sz="800" spc="-1" strike="noStrike">
              <a:latin typeface="Arial"/>
            </a:endParaRPr>
          </a:p>
        </p:txBody>
      </p:sp>
      <p:sp>
        <p:nvSpPr>
          <p:cNvPr id="925" name="CustomShape 23"/>
          <p:cNvSpPr/>
          <p:nvPr/>
        </p:nvSpPr>
        <p:spPr>
          <a:xfrm>
            <a:off x="2516760" y="6232680"/>
            <a:ext cx="161280" cy="12564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26" name="CustomShape 24"/>
          <p:cNvSpPr/>
          <p:nvPr/>
        </p:nvSpPr>
        <p:spPr>
          <a:xfrm>
            <a:off x="2516760" y="6039000"/>
            <a:ext cx="161280" cy="12564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27" name="CustomShape 25"/>
          <p:cNvSpPr/>
          <p:nvPr/>
        </p:nvSpPr>
        <p:spPr>
          <a:xfrm>
            <a:off x="5796000" y="5414400"/>
            <a:ext cx="71388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Baseapp3</a:t>
            </a:r>
            <a:endParaRPr b="0" lang="en-US" sz="1000" spc="-1" strike="noStrike">
              <a:latin typeface="Arial"/>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8"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929"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 - BASE_AND_CLIENT</a:t>
            </a:r>
            <a:endParaRPr b="0" lang="en-US" sz="4400" spc="-1" strike="noStrike">
              <a:latin typeface="Arial"/>
            </a:endParaRPr>
          </a:p>
        </p:txBody>
      </p:sp>
      <p:sp>
        <p:nvSpPr>
          <p:cNvPr id="930" name="CustomShape 3"/>
          <p:cNvSpPr/>
          <p:nvPr/>
        </p:nvSpPr>
        <p:spPr>
          <a:xfrm>
            <a:off x="197640" y="1196640"/>
            <a:ext cx="8746200" cy="294984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Belongs to Base</a:t>
            </a:r>
            <a:endParaRPr b="0" lang="en-US" sz="2000" spc="-1" strike="noStrike">
              <a:latin typeface="Arial"/>
            </a:endParaRPr>
          </a:p>
          <a:p>
            <a:pPr marL="181080" indent="-1785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Base and own clients can access</a:t>
            </a:r>
            <a:endParaRPr b="0" lang="en-US" sz="20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Baseapp2 and Baseapp3 cannot access the BASE_AND_CLIENT attribute of the red entity in Baseapp1</a:t>
            </a:r>
            <a:endParaRPr b="0" lang="en-US" sz="1600" spc="-1" strike="noStrike">
              <a:latin typeface="Arial"/>
            </a:endParaRPr>
          </a:p>
          <a:p>
            <a:pPr marL="181080" indent="-1785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The change of the value of this type of attribute will also be posted to the entity of its own corresponding client. And there will be a script callback (</a:t>
            </a:r>
            <a:r>
              <a:rPr b="0" lang="en-US" sz="2000" spc="-1" strike="noStrike">
                <a:solidFill>
                  <a:srgbClr val="ff0000"/>
                </a:solidFill>
                <a:latin typeface="Courier New"/>
                <a:ea typeface="宋体"/>
              </a:rPr>
              <a:t>set_&lt;property_name&gt;()</a:t>
            </a:r>
            <a:r>
              <a:rPr b="0" lang="en-US" sz="2000" spc="-1" strike="noStrike">
                <a:solidFill>
                  <a:srgbClr val="000000"/>
                </a:solidFill>
                <a:latin typeface="Courier New"/>
                <a:ea typeface="宋体"/>
              </a:rPr>
              <a:t>)</a:t>
            </a:r>
            <a:r>
              <a:rPr b="0" lang="en-US" sz="2000" spc="-1" strike="noStrike">
                <a:solidFill>
                  <a:srgbClr val="00007d"/>
                </a:solidFill>
                <a:latin typeface="Calibri"/>
                <a:ea typeface="宋体"/>
              </a:rPr>
              <a:t> function called</a:t>
            </a:r>
            <a:endParaRPr b="0" lang="en-US" sz="2000" spc="-1" strike="noStrike">
              <a:latin typeface="Arial"/>
            </a:endParaRPr>
          </a:p>
          <a:p>
            <a:pPr marL="181080" indent="-1785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E.g.:</a:t>
            </a:r>
            <a:endParaRPr b="0" lang="en-US" sz="20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The current account Entity records the player’s selected role DBID when the player last entered the game, but the client also needs to perform the selected role</a:t>
            </a:r>
            <a:endParaRPr b="0" lang="en-US" sz="1600" spc="-1" strike="noStrike">
              <a:latin typeface="Arial"/>
            </a:endParaRPr>
          </a:p>
          <a:p>
            <a:pPr>
              <a:lnSpc>
                <a:spcPct val="100000"/>
              </a:lnSpc>
              <a:spcBef>
                <a:spcPts val="40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Rarely used</a:t>
            </a:r>
            <a:endParaRPr b="0" lang="en-US" sz="1600" spc="-1" strike="noStrike">
              <a:latin typeface="Arial"/>
            </a:endParaRPr>
          </a:p>
        </p:txBody>
      </p:sp>
      <p:sp>
        <p:nvSpPr>
          <p:cNvPr id="931" name="CustomShape 4"/>
          <p:cNvSpPr/>
          <p:nvPr/>
        </p:nvSpPr>
        <p:spPr>
          <a:xfrm>
            <a:off x="1835640" y="4221000"/>
            <a:ext cx="5542200" cy="244584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932" name="CustomShape 5"/>
          <p:cNvSpPr/>
          <p:nvPr/>
        </p:nvSpPr>
        <p:spPr>
          <a:xfrm>
            <a:off x="1907640" y="4365360"/>
            <a:ext cx="914400" cy="421200"/>
          </a:xfrm>
          <a:prstGeom prst="rect">
            <a:avLst/>
          </a:prstGeom>
          <a:solidFill>
            <a:srgbClr val="4f81bd"/>
          </a:solidFill>
          <a:ln w="9360">
            <a:solidFill>
              <a:srgbClr val="000000"/>
            </a:solidFill>
            <a:miter/>
          </a:ln>
        </p:spPr>
        <p:style>
          <a:lnRef idx="0"/>
          <a:fillRef idx="0"/>
          <a:effectRef idx="0"/>
          <a:fontRef idx="minor"/>
        </p:style>
      </p:sp>
      <p:sp>
        <p:nvSpPr>
          <p:cNvPr id="933" name="CustomShape 6"/>
          <p:cNvSpPr/>
          <p:nvPr/>
        </p:nvSpPr>
        <p:spPr>
          <a:xfrm>
            <a:off x="2115720" y="4586040"/>
            <a:ext cx="79668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Baseapp1</a:t>
            </a:r>
            <a:endParaRPr b="0" lang="en-US" sz="1000" spc="-1" strike="noStrike">
              <a:latin typeface="Arial"/>
            </a:endParaRPr>
          </a:p>
        </p:txBody>
      </p:sp>
      <p:sp>
        <p:nvSpPr>
          <p:cNvPr id="934" name="CustomShape 7"/>
          <p:cNvSpPr/>
          <p:nvPr/>
        </p:nvSpPr>
        <p:spPr>
          <a:xfrm>
            <a:off x="1990440" y="4402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35" name="CustomShape 8"/>
          <p:cNvSpPr/>
          <p:nvPr/>
        </p:nvSpPr>
        <p:spPr>
          <a:xfrm>
            <a:off x="2323800" y="4402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36" name="CustomShape 9"/>
          <p:cNvSpPr/>
          <p:nvPr/>
        </p:nvSpPr>
        <p:spPr>
          <a:xfrm>
            <a:off x="2658960" y="4402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37" name="CustomShape 10"/>
          <p:cNvSpPr/>
          <p:nvPr/>
        </p:nvSpPr>
        <p:spPr>
          <a:xfrm>
            <a:off x="3953520" y="4365360"/>
            <a:ext cx="914400" cy="421200"/>
          </a:xfrm>
          <a:prstGeom prst="rect">
            <a:avLst/>
          </a:prstGeom>
          <a:solidFill>
            <a:srgbClr val="4f81bd"/>
          </a:solidFill>
          <a:ln w="9360">
            <a:solidFill>
              <a:srgbClr val="000000"/>
            </a:solidFill>
            <a:miter/>
          </a:ln>
        </p:spPr>
        <p:style>
          <a:lnRef idx="0"/>
          <a:fillRef idx="0"/>
          <a:effectRef idx="0"/>
          <a:fontRef idx="minor"/>
        </p:style>
      </p:sp>
      <p:sp>
        <p:nvSpPr>
          <p:cNvPr id="938" name="CustomShape 11"/>
          <p:cNvSpPr/>
          <p:nvPr/>
        </p:nvSpPr>
        <p:spPr>
          <a:xfrm>
            <a:off x="4115520" y="4586040"/>
            <a:ext cx="71388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Baseapp2</a:t>
            </a:r>
            <a:endParaRPr b="0" lang="en-US" sz="1000" spc="-1" strike="noStrike">
              <a:latin typeface="Arial"/>
            </a:endParaRPr>
          </a:p>
        </p:txBody>
      </p:sp>
      <p:sp>
        <p:nvSpPr>
          <p:cNvPr id="939" name="CustomShape 12"/>
          <p:cNvSpPr/>
          <p:nvPr/>
        </p:nvSpPr>
        <p:spPr>
          <a:xfrm>
            <a:off x="4036320" y="440244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40" name="CustomShape 13"/>
          <p:cNvSpPr/>
          <p:nvPr/>
        </p:nvSpPr>
        <p:spPr>
          <a:xfrm>
            <a:off x="4369680" y="440244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41" name="CustomShape 14"/>
          <p:cNvSpPr/>
          <p:nvPr/>
        </p:nvSpPr>
        <p:spPr>
          <a:xfrm>
            <a:off x="4704840" y="440244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42" name="CustomShape 15"/>
          <p:cNvSpPr/>
          <p:nvPr/>
        </p:nvSpPr>
        <p:spPr>
          <a:xfrm>
            <a:off x="5959080" y="4365360"/>
            <a:ext cx="914400" cy="421200"/>
          </a:xfrm>
          <a:prstGeom prst="rect">
            <a:avLst/>
          </a:prstGeom>
          <a:solidFill>
            <a:srgbClr val="4f81bd"/>
          </a:solidFill>
          <a:ln w="9360">
            <a:solidFill>
              <a:srgbClr val="000000"/>
            </a:solidFill>
            <a:miter/>
          </a:ln>
        </p:spPr>
        <p:style>
          <a:lnRef idx="0"/>
          <a:fillRef idx="0"/>
          <a:effectRef idx="0"/>
          <a:fontRef idx="minor"/>
        </p:style>
      </p:sp>
      <p:sp>
        <p:nvSpPr>
          <p:cNvPr id="943" name="CustomShape 16"/>
          <p:cNvSpPr/>
          <p:nvPr/>
        </p:nvSpPr>
        <p:spPr>
          <a:xfrm>
            <a:off x="6041880" y="440244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44" name="CustomShape 17"/>
          <p:cNvSpPr/>
          <p:nvPr/>
        </p:nvSpPr>
        <p:spPr>
          <a:xfrm>
            <a:off x="6375240" y="440244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45" name="CustomShape 18"/>
          <p:cNvSpPr/>
          <p:nvPr/>
        </p:nvSpPr>
        <p:spPr>
          <a:xfrm>
            <a:off x="6710400" y="440244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46" name="CustomShape 19"/>
          <p:cNvSpPr/>
          <p:nvPr/>
        </p:nvSpPr>
        <p:spPr>
          <a:xfrm>
            <a:off x="1996200" y="4615200"/>
            <a:ext cx="124560" cy="1080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947" name="CustomShape 20"/>
          <p:cNvSpPr/>
          <p:nvPr/>
        </p:nvSpPr>
        <p:spPr>
          <a:xfrm>
            <a:off x="6084000" y="4581000"/>
            <a:ext cx="71388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Baseapp3</a:t>
            </a:r>
            <a:endParaRPr b="0" lang="en-US" sz="1000" spc="-1" strike="noStrike">
              <a:latin typeface="Arial"/>
            </a:endParaRPr>
          </a:p>
        </p:txBody>
      </p:sp>
      <p:sp>
        <p:nvSpPr>
          <p:cNvPr id="948" name="CustomShape 21"/>
          <p:cNvSpPr/>
          <p:nvPr/>
        </p:nvSpPr>
        <p:spPr>
          <a:xfrm>
            <a:off x="3924000" y="5409720"/>
            <a:ext cx="914400" cy="421200"/>
          </a:xfrm>
          <a:prstGeom prst="rect">
            <a:avLst/>
          </a:prstGeom>
          <a:solidFill>
            <a:srgbClr val="4f81bd"/>
          </a:solidFill>
          <a:ln w="9360">
            <a:solidFill>
              <a:srgbClr val="000000"/>
            </a:solidFill>
            <a:miter/>
          </a:ln>
        </p:spPr>
        <p:style>
          <a:lnRef idx="0"/>
          <a:fillRef idx="0"/>
          <a:effectRef idx="0"/>
          <a:fontRef idx="minor"/>
        </p:style>
      </p:sp>
      <p:sp>
        <p:nvSpPr>
          <p:cNvPr id="949" name="CustomShape 22"/>
          <p:cNvSpPr/>
          <p:nvPr/>
        </p:nvSpPr>
        <p:spPr>
          <a:xfrm>
            <a:off x="4132080" y="5630400"/>
            <a:ext cx="796680" cy="2404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a:t>
            </a:r>
            <a:endParaRPr b="0" lang="en-US" sz="1000" spc="-1" strike="noStrike">
              <a:latin typeface="Arial"/>
            </a:endParaRPr>
          </a:p>
        </p:txBody>
      </p:sp>
      <p:sp>
        <p:nvSpPr>
          <p:cNvPr id="950" name="CustomShape 23"/>
          <p:cNvSpPr/>
          <p:nvPr/>
        </p:nvSpPr>
        <p:spPr>
          <a:xfrm>
            <a:off x="4006800" y="544680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51" name="CustomShape 24"/>
          <p:cNvSpPr/>
          <p:nvPr/>
        </p:nvSpPr>
        <p:spPr>
          <a:xfrm>
            <a:off x="4340160" y="544680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52" name="CustomShape 25"/>
          <p:cNvSpPr/>
          <p:nvPr/>
        </p:nvSpPr>
        <p:spPr>
          <a:xfrm>
            <a:off x="4675320" y="544680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53" name="CustomShape 26"/>
          <p:cNvSpPr/>
          <p:nvPr/>
        </p:nvSpPr>
        <p:spPr>
          <a:xfrm>
            <a:off x="4012200" y="5659560"/>
            <a:ext cx="124560" cy="1080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954" name="Line 27"/>
          <p:cNvSpPr/>
          <p:nvPr/>
        </p:nvSpPr>
        <p:spPr>
          <a:xfrm>
            <a:off x="1835640" y="5157000"/>
            <a:ext cx="5544360" cy="360"/>
          </a:xfrm>
          <a:prstGeom prst="line">
            <a:avLst/>
          </a:prstGeom>
          <a:ln w="25560">
            <a:solidFill>
              <a:srgbClr val="4f81bd"/>
            </a:solidFill>
            <a:round/>
          </a:ln>
        </p:spPr>
        <p:style>
          <a:lnRef idx="0"/>
          <a:fillRef idx="0"/>
          <a:effectRef idx="0"/>
          <a:fontRef idx="minor"/>
        </p:style>
      </p:sp>
      <p:sp>
        <p:nvSpPr>
          <p:cNvPr id="955" name="CustomShape 28"/>
          <p:cNvSpPr/>
          <p:nvPr/>
        </p:nvSpPr>
        <p:spPr>
          <a:xfrm>
            <a:off x="2563200" y="5915160"/>
            <a:ext cx="3652560" cy="707040"/>
          </a:xfrm>
          <a:prstGeom prst="rect">
            <a:avLst/>
          </a:prstGeom>
          <a:solidFill>
            <a:srgbClr val="8064a2"/>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956" name="CustomShape 29"/>
          <p:cNvSpPr/>
          <p:nvPr/>
        </p:nvSpPr>
        <p:spPr>
          <a:xfrm>
            <a:off x="2611080" y="6417000"/>
            <a:ext cx="159480" cy="1242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957" name="CustomShape 30"/>
          <p:cNvSpPr/>
          <p:nvPr/>
        </p:nvSpPr>
        <p:spPr>
          <a:xfrm>
            <a:off x="2771280" y="5946120"/>
            <a:ext cx="3444480" cy="81828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8eb4e3"/>
                </a:solidFill>
                <a:latin typeface="Calibri"/>
                <a:ea typeface="宋体"/>
              </a:rPr>
              <a:t>Entity that cannot access the attributes described by this entity</a:t>
            </a:r>
            <a:endParaRPr b="0" lang="en-US" sz="800" spc="-1" strike="noStrike">
              <a:latin typeface="Arial"/>
            </a:endParaRPr>
          </a:p>
          <a:p>
            <a:pPr>
              <a:lnSpc>
                <a:spcPct val="150000"/>
              </a:lnSpc>
            </a:pPr>
            <a:r>
              <a:rPr b="0" lang="en-US" sz="800" spc="-1" strike="noStrike">
                <a:solidFill>
                  <a:srgbClr val="92d050"/>
                </a:solidFill>
                <a:latin typeface="Calibri"/>
                <a:ea typeface="宋体"/>
              </a:rPr>
              <a:t>Entity that can access the attributes described by this entity</a:t>
            </a:r>
            <a:endParaRPr b="0" lang="en-US" sz="800" spc="-1" strike="noStrike">
              <a:latin typeface="Arial"/>
            </a:endParaRPr>
          </a:p>
          <a:p>
            <a:pPr>
              <a:lnSpc>
                <a:spcPct val="150000"/>
              </a:lnSpc>
            </a:pPr>
            <a:r>
              <a:rPr b="0" lang="en-US" sz="800" spc="-1" strike="noStrike">
                <a:solidFill>
                  <a:srgbClr val="c00000"/>
                </a:solidFill>
                <a:latin typeface="Calibri"/>
                <a:ea typeface="宋体"/>
              </a:rPr>
              <a:t>The currently described entity can also access attributes</a:t>
            </a:r>
            <a:endParaRPr b="0" lang="en-US" sz="800" spc="-1" strike="noStrike">
              <a:latin typeface="Arial"/>
            </a:endParaRPr>
          </a:p>
          <a:p>
            <a:pPr>
              <a:lnSpc>
                <a:spcPct val="150000"/>
              </a:lnSpc>
            </a:pPr>
            <a:endParaRPr b="0" lang="en-US" sz="800" spc="-1" strike="noStrike">
              <a:latin typeface="Arial"/>
            </a:endParaRPr>
          </a:p>
        </p:txBody>
      </p:sp>
      <p:sp>
        <p:nvSpPr>
          <p:cNvPr id="958" name="CustomShape 31"/>
          <p:cNvSpPr/>
          <p:nvPr/>
        </p:nvSpPr>
        <p:spPr>
          <a:xfrm>
            <a:off x="2611080" y="6204240"/>
            <a:ext cx="161280" cy="12564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59" name="CustomShape 32"/>
          <p:cNvSpPr/>
          <p:nvPr/>
        </p:nvSpPr>
        <p:spPr>
          <a:xfrm>
            <a:off x="2611080" y="6010560"/>
            <a:ext cx="161280" cy="12564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0"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961"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 - CELL_PRIVATE</a:t>
            </a:r>
            <a:endParaRPr b="0" lang="en-US" sz="4400" spc="-1" strike="noStrike">
              <a:latin typeface="Arial"/>
            </a:endParaRPr>
          </a:p>
        </p:txBody>
      </p:sp>
      <p:sp>
        <p:nvSpPr>
          <p:cNvPr id="962" name="CustomShape 3"/>
          <p:cNvSpPr/>
          <p:nvPr/>
        </p:nvSpPr>
        <p:spPr>
          <a:xfrm>
            <a:off x="89280" y="1196640"/>
            <a:ext cx="9052200" cy="294984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Belongs to Real Entity, only Real Entity can access</a:t>
            </a:r>
            <a:endParaRPr b="0" lang="en-US" sz="2000" spc="-1" strike="noStrike">
              <a:latin typeface="Arial"/>
            </a:endParaRPr>
          </a:p>
          <a:p>
            <a:pPr marL="181080" indent="-1785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Cellapp2 and Cellapp3 cannot access the CELL_PRIVATE attribute of  Cellapp1 red entity</a:t>
            </a:r>
            <a:endParaRPr b="0" lang="en-US" sz="2000" spc="-1" strike="noStrike">
              <a:latin typeface="Arial"/>
            </a:endParaRPr>
          </a:p>
          <a:p>
            <a:pPr marL="181080" indent="-1785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Defining them in a .def file means that when the Cell's Entity changes from one Cell to another, this type of attribute is migrated to the new Cell. In addition, this type of attribute is regularly backed up to the Base Entity.</a:t>
            </a:r>
            <a:endParaRPr b="0" lang="en-US" sz="2000" spc="-1" strike="noStrike">
              <a:latin typeface="Arial"/>
            </a:endParaRPr>
          </a:p>
          <a:p>
            <a:pPr marL="181080" indent="-1785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E.g.:</a:t>
            </a:r>
            <a:endParaRPr b="0" lang="en-US" sz="2000" spc="-1" strike="noStrike">
              <a:latin typeface="Arial"/>
            </a:endParaRPr>
          </a:p>
          <a:p>
            <a:pPr marL="182520">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NPC AI ‘idea’</a:t>
            </a:r>
            <a:endParaRPr b="0" lang="en-US" sz="1600" spc="-1" strike="noStrike">
              <a:latin typeface="Arial"/>
            </a:endParaRPr>
          </a:p>
          <a:p>
            <a:pPr marL="182520">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Player's properties on the game play, but other players should not see</a:t>
            </a:r>
            <a:endParaRPr b="0" lang="en-US" sz="1600" spc="-1" strike="noStrike">
              <a:latin typeface="Arial"/>
            </a:endParaRPr>
          </a:p>
          <a:p>
            <a:pPr marL="182520">
              <a:lnSpc>
                <a:spcPct val="100000"/>
              </a:lnSpc>
              <a:spcBef>
                <a:spcPts val="400"/>
              </a:spcBef>
            </a:pPr>
            <a:endParaRPr b="0" lang="en-US" sz="16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endParaRPr b="0" lang="en-US" sz="2000" spc="-1" strike="noStrike">
              <a:latin typeface="Arial"/>
            </a:endParaRPr>
          </a:p>
        </p:txBody>
      </p:sp>
      <p:sp>
        <p:nvSpPr>
          <p:cNvPr id="963" name="CustomShape 4"/>
          <p:cNvSpPr/>
          <p:nvPr/>
        </p:nvSpPr>
        <p:spPr>
          <a:xfrm>
            <a:off x="827640" y="4365000"/>
            <a:ext cx="5542200" cy="244584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964" name="CustomShape 5"/>
          <p:cNvSpPr/>
          <p:nvPr/>
        </p:nvSpPr>
        <p:spPr>
          <a:xfrm>
            <a:off x="899640" y="4509360"/>
            <a:ext cx="914400" cy="421200"/>
          </a:xfrm>
          <a:prstGeom prst="rect">
            <a:avLst/>
          </a:prstGeom>
          <a:solidFill>
            <a:srgbClr val="4f81bd"/>
          </a:solidFill>
          <a:ln w="9360">
            <a:solidFill>
              <a:srgbClr val="000000"/>
            </a:solidFill>
            <a:miter/>
          </a:ln>
        </p:spPr>
        <p:style>
          <a:lnRef idx="0"/>
          <a:fillRef idx="0"/>
          <a:effectRef idx="0"/>
          <a:fontRef idx="minor"/>
        </p:style>
      </p:sp>
      <p:sp>
        <p:nvSpPr>
          <p:cNvPr id="965" name="CustomShape 6"/>
          <p:cNvSpPr/>
          <p:nvPr/>
        </p:nvSpPr>
        <p:spPr>
          <a:xfrm>
            <a:off x="1107720" y="4730040"/>
            <a:ext cx="796680" cy="2404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Cellapp1</a:t>
            </a:r>
            <a:endParaRPr b="0" lang="en-US" sz="1000" spc="-1" strike="noStrike">
              <a:latin typeface="Arial"/>
            </a:endParaRPr>
          </a:p>
        </p:txBody>
      </p:sp>
      <p:sp>
        <p:nvSpPr>
          <p:cNvPr id="966" name="CustomShape 7"/>
          <p:cNvSpPr/>
          <p:nvPr/>
        </p:nvSpPr>
        <p:spPr>
          <a:xfrm>
            <a:off x="982440" y="4546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67" name="CustomShape 8"/>
          <p:cNvSpPr/>
          <p:nvPr/>
        </p:nvSpPr>
        <p:spPr>
          <a:xfrm>
            <a:off x="1315800" y="4546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68" name="CustomShape 9"/>
          <p:cNvSpPr/>
          <p:nvPr/>
        </p:nvSpPr>
        <p:spPr>
          <a:xfrm>
            <a:off x="1650960" y="4546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69" name="CustomShape 10"/>
          <p:cNvSpPr/>
          <p:nvPr/>
        </p:nvSpPr>
        <p:spPr>
          <a:xfrm>
            <a:off x="2945520" y="4509360"/>
            <a:ext cx="914400" cy="421200"/>
          </a:xfrm>
          <a:prstGeom prst="rect">
            <a:avLst/>
          </a:prstGeom>
          <a:solidFill>
            <a:srgbClr val="4f81bd"/>
          </a:solidFill>
          <a:ln w="9360">
            <a:solidFill>
              <a:srgbClr val="000000"/>
            </a:solidFill>
            <a:miter/>
          </a:ln>
        </p:spPr>
        <p:style>
          <a:lnRef idx="0"/>
          <a:fillRef idx="0"/>
          <a:effectRef idx="0"/>
          <a:fontRef idx="minor"/>
        </p:style>
      </p:sp>
      <p:sp>
        <p:nvSpPr>
          <p:cNvPr id="970" name="CustomShape 11"/>
          <p:cNvSpPr/>
          <p:nvPr/>
        </p:nvSpPr>
        <p:spPr>
          <a:xfrm>
            <a:off x="3107520" y="4730040"/>
            <a:ext cx="71388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Cellapp2</a:t>
            </a:r>
            <a:endParaRPr b="0" lang="en-US" sz="1000" spc="-1" strike="noStrike">
              <a:latin typeface="Arial"/>
            </a:endParaRPr>
          </a:p>
        </p:txBody>
      </p:sp>
      <p:sp>
        <p:nvSpPr>
          <p:cNvPr id="971" name="CustomShape 12"/>
          <p:cNvSpPr/>
          <p:nvPr/>
        </p:nvSpPr>
        <p:spPr>
          <a:xfrm>
            <a:off x="3028320" y="454644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72" name="CustomShape 13"/>
          <p:cNvSpPr/>
          <p:nvPr/>
        </p:nvSpPr>
        <p:spPr>
          <a:xfrm>
            <a:off x="3361680" y="454644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73" name="CustomShape 14"/>
          <p:cNvSpPr/>
          <p:nvPr/>
        </p:nvSpPr>
        <p:spPr>
          <a:xfrm>
            <a:off x="3696840" y="454644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74" name="CustomShape 15"/>
          <p:cNvSpPr/>
          <p:nvPr/>
        </p:nvSpPr>
        <p:spPr>
          <a:xfrm>
            <a:off x="4950720" y="4509360"/>
            <a:ext cx="914400" cy="421200"/>
          </a:xfrm>
          <a:prstGeom prst="rect">
            <a:avLst/>
          </a:prstGeom>
          <a:solidFill>
            <a:srgbClr val="4f81bd"/>
          </a:solidFill>
          <a:ln w="9360">
            <a:solidFill>
              <a:srgbClr val="000000"/>
            </a:solidFill>
            <a:miter/>
          </a:ln>
        </p:spPr>
        <p:style>
          <a:lnRef idx="0"/>
          <a:fillRef idx="0"/>
          <a:effectRef idx="0"/>
          <a:fontRef idx="minor"/>
        </p:style>
      </p:sp>
      <p:sp>
        <p:nvSpPr>
          <p:cNvPr id="975" name="CustomShape 16"/>
          <p:cNvSpPr/>
          <p:nvPr/>
        </p:nvSpPr>
        <p:spPr>
          <a:xfrm>
            <a:off x="5033880" y="454644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76" name="CustomShape 17"/>
          <p:cNvSpPr/>
          <p:nvPr/>
        </p:nvSpPr>
        <p:spPr>
          <a:xfrm>
            <a:off x="5366880" y="454644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77" name="CustomShape 18"/>
          <p:cNvSpPr/>
          <p:nvPr/>
        </p:nvSpPr>
        <p:spPr>
          <a:xfrm>
            <a:off x="5702040" y="454644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78" name="CustomShape 19"/>
          <p:cNvSpPr/>
          <p:nvPr/>
        </p:nvSpPr>
        <p:spPr>
          <a:xfrm>
            <a:off x="987840" y="4759200"/>
            <a:ext cx="124560" cy="1080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979" name="CustomShape 20"/>
          <p:cNvSpPr/>
          <p:nvPr/>
        </p:nvSpPr>
        <p:spPr>
          <a:xfrm>
            <a:off x="5076000" y="4725000"/>
            <a:ext cx="71388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Cellapp3</a:t>
            </a:r>
            <a:endParaRPr b="0" lang="en-US" sz="1000" spc="-1" strike="noStrike">
              <a:latin typeface="Arial"/>
            </a:endParaRPr>
          </a:p>
        </p:txBody>
      </p:sp>
      <p:sp>
        <p:nvSpPr>
          <p:cNvPr id="980" name="CustomShape 21"/>
          <p:cNvSpPr/>
          <p:nvPr/>
        </p:nvSpPr>
        <p:spPr>
          <a:xfrm>
            <a:off x="2123640" y="6273720"/>
            <a:ext cx="914400" cy="421200"/>
          </a:xfrm>
          <a:prstGeom prst="rect">
            <a:avLst/>
          </a:prstGeom>
          <a:solidFill>
            <a:srgbClr val="4f81bd"/>
          </a:solidFill>
          <a:ln w="9360">
            <a:solidFill>
              <a:srgbClr val="000000"/>
            </a:solidFill>
            <a:miter/>
          </a:ln>
        </p:spPr>
        <p:style>
          <a:lnRef idx="0"/>
          <a:fillRef idx="0"/>
          <a:effectRef idx="0"/>
          <a:fontRef idx="minor"/>
        </p:style>
      </p:sp>
      <p:sp>
        <p:nvSpPr>
          <p:cNvPr id="981" name="CustomShape 22"/>
          <p:cNvSpPr/>
          <p:nvPr/>
        </p:nvSpPr>
        <p:spPr>
          <a:xfrm>
            <a:off x="2331720" y="6494400"/>
            <a:ext cx="796680" cy="2404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Client1</a:t>
            </a:r>
            <a:endParaRPr b="0" lang="en-US" sz="1000" spc="-1" strike="noStrike">
              <a:latin typeface="Arial"/>
            </a:endParaRPr>
          </a:p>
        </p:txBody>
      </p:sp>
      <p:sp>
        <p:nvSpPr>
          <p:cNvPr id="982" name="CustomShape 23"/>
          <p:cNvSpPr/>
          <p:nvPr/>
        </p:nvSpPr>
        <p:spPr>
          <a:xfrm>
            <a:off x="220644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83" name="CustomShape 24"/>
          <p:cNvSpPr/>
          <p:nvPr/>
        </p:nvSpPr>
        <p:spPr>
          <a:xfrm>
            <a:off x="253980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84" name="CustomShape 25"/>
          <p:cNvSpPr/>
          <p:nvPr/>
        </p:nvSpPr>
        <p:spPr>
          <a:xfrm>
            <a:off x="287496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85" name="Line 26"/>
          <p:cNvSpPr/>
          <p:nvPr/>
        </p:nvSpPr>
        <p:spPr>
          <a:xfrm>
            <a:off x="827280" y="5949000"/>
            <a:ext cx="5544720" cy="360"/>
          </a:xfrm>
          <a:prstGeom prst="line">
            <a:avLst/>
          </a:prstGeom>
          <a:ln w="25560">
            <a:solidFill>
              <a:srgbClr val="4f81bd"/>
            </a:solidFill>
            <a:round/>
          </a:ln>
        </p:spPr>
        <p:style>
          <a:lnRef idx="0"/>
          <a:fillRef idx="0"/>
          <a:effectRef idx="0"/>
          <a:fontRef idx="minor"/>
        </p:style>
      </p:sp>
      <p:sp>
        <p:nvSpPr>
          <p:cNvPr id="986" name="Line 27"/>
          <p:cNvSpPr/>
          <p:nvPr/>
        </p:nvSpPr>
        <p:spPr>
          <a:xfrm>
            <a:off x="827280" y="5085000"/>
            <a:ext cx="5544720" cy="360"/>
          </a:xfrm>
          <a:prstGeom prst="line">
            <a:avLst/>
          </a:prstGeom>
          <a:ln w="25560">
            <a:solidFill>
              <a:srgbClr val="4f81bd"/>
            </a:solidFill>
            <a:round/>
          </a:ln>
        </p:spPr>
        <p:style>
          <a:lnRef idx="0"/>
          <a:fillRef idx="0"/>
          <a:effectRef idx="0"/>
          <a:fontRef idx="minor"/>
        </p:style>
      </p:sp>
      <p:sp>
        <p:nvSpPr>
          <p:cNvPr id="987" name="CustomShape 28"/>
          <p:cNvSpPr/>
          <p:nvPr/>
        </p:nvSpPr>
        <p:spPr>
          <a:xfrm>
            <a:off x="2934720" y="5337720"/>
            <a:ext cx="914400" cy="421200"/>
          </a:xfrm>
          <a:prstGeom prst="rect">
            <a:avLst/>
          </a:prstGeom>
          <a:solidFill>
            <a:srgbClr val="4f81bd"/>
          </a:solidFill>
          <a:ln w="9360">
            <a:solidFill>
              <a:srgbClr val="000000"/>
            </a:solidFill>
            <a:miter/>
          </a:ln>
        </p:spPr>
        <p:style>
          <a:lnRef idx="0"/>
          <a:fillRef idx="0"/>
          <a:effectRef idx="0"/>
          <a:fontRef idx="minor"/>
        </p:style>
      </p:sp>
      <p:sp>
        <p:nvSpPr>
          <p:cNvPr id="988" name="CustomShape 29"/>
          <p:cNvSpPr/>
          <p:nvPr/>
        </p:nvSpPr>
        <p:spPr>
          <a:xfrm>
            <a:off x="3097080" y="5558400"/>
            <a:ext cx="71388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Baseapp2</a:t>
            </a:r>
            <a:endParaRPr b="0" lang="en-US" sz="1000" spc="-1" strike="noStrike">
              <a:latin typeface="Arial"/>
            </a:endParaRPr>
          </a:p>
        </p:txBody>
      </p:sp>
      <p:sp>
        <p:nvSpPr>
          <p:cNvPr id="989" name="CustomShape 30"/>
          <p:cNvSpPr/>
          <p:nvPr/>
        </p:nvSpPr>
        <p:spPr>
          <a:xfrm>
            <a:off x="301788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90" name="CustomShape 31"/>
          <p:cNvSpPr/>
          <p:nvPr/>
        </p:nvSpPr>
        <p:spPr>
          <a:xfrm>
            <a:off x="368604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91" name="CustomShape 32"/>
          <p:cNvSpPr/>
          <p:nvPr/>
        </p:nvSpPr>
        <p:spPr>
          <a:xfrm>
            <a:off x="3364920" y="53733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92" name="CustomShape 33"/>
          <p:cNvSpPr/>
          <p:nvPr/>
        </p:nvSpPr>
        <p:spPr>
          <a:xfrm>
            <a:off x="899640" y="5301360"/>
            <a:ext cx="914400" cy="421200"/>
          </a:xfrm>
          <a:prstGeom prst="rect">
            <a:avLst/>
          </a:prstGeom>
          <a:solidFill>
            <a:srgbClr val="4f81bd"/>
          </a:solidFill>
          <a:ln w="9360">
            <a:solidFill>
              <a:srgbClr val="000000"/>
            </a:solidFill>
            <a:miter/>
          </a:ln>
        </p:spPr>
        <p:style>
          <a:lnRef idx="0"/>
          <a:fillRef idx="0"/>
          <a:effectRef idx="0"/>
          <a:fontRef idx="minor"/>
        </p:style>
      </p:sp>
      <p:sp>
        <p:nvSpPr>
          <p:cNvPr id="993" name="CustomShape 34"/>
          <p:cNvSpPr/>
          <p:nvPr/>
        </p:nvSpPr>
        <p:spPr>
          <a:xfrm>
            <a:off x="1061640" y="5522040"/>
            <a:ext cx="71388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Baseapp1</a:t>
            </a:r>
            <a:endParaRPr b="0" lang="en-US" sz="1000" spc="-1" strike="noStrike">
              <a:latin typeface="Arial"/>
            </a:endParaRPr>
          </a:p>
        </p:txBody>
      </p:sp>
      <p:sp>
        <p:nvSpPr>
          <p:cNvPr id="994" name="CustomShape 35"/>
          <p:cNvSpPr/>
          <p:nvPr/>
        </p:nvSpPr>
        <p:spPr>
          <a:xfrm>
            <a:off x="982440" y="533844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95" name="CustomShape 36"/>
          <p:cNvSpPr/>
          <p:nvPr/>
        </p:nvSpPr>
        <p:spPr>
          <a:xfrm>
            <a:off x="1650960" y="533844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96" name="CustomShape 37"/>
          <p:cNvSpPr/>
          <p:nvPr/>
        </p:nvSpPr>
        <p:spPr>
          <a:xfrm>
            <a:off x="1329480" y="533700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97" name="CustomShape 38"/>
          <p:cNvSpPr/>
          <p:nvPr/>
        </p:nvSpPr>
        <p:spPr>
          <a:xfrm>
            <a:off x="4951080" y="5337720"/>
            <a:ext cx="914400" cy="421200"/>
          </a:xfrm>
          <a:prstGeom prst="rect">
            <a:avLst/>
          </a:prstGeom>
          <a:solidFill>
            <a:srgbClr val="4f81bd"/>
          </a:solidFill>
          <a:ln w="9360">
            <a:solidFill>
              <a:srgbClr val="000000"/>
            </a:solidFill>
            <a:miter/>
          </a:ln>
        </p:spPr>
        <p:style>
          <a:lnRef idx="0"/>
          <a:fillRef idx="0"/>
          <a:effectRef idx="0"/>
          <a:fontRef idx="minor"/>
        </p:style>
      </p:sp>
      <p:sp>
        <p:nvSpPr>
          <p:cNvPr id="998" name="CustomShape 39"/>
          <p:cNvSpPr/>
          <p:nvPr/>
        </p:nvSpPr>
        <p:spPr>
          <a:xfrm>
            <a:off x="5113080" y="5558400"/>
            <a:ext cx="71388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Baseapp3</a:t>
            </a:r>
            <a:endParaRPr b="0" lang="en-US" sz="1000" spc="-1" strike="noStrike">
              <a:latin typeface="Arial"/>
            </a:endParaRPr>
          </a:p>
        </p:txBody>
      </p:sp>
      <p:sp>
        <p:nvSpPr>
          <p:cNvPr id="999" name="CustomShape 40"/>
          <p:cNvSpPr/>
          <p:nvPr/>
        </p:nvSpPr>
        <p:spPr>
          <a:xfrm>
            <a:off x="503388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00" name="CustomShape 41"/>
          <p:cNvSpPr/>
          <p:nvPr/>
        </p:nvSpPr>
        <p:spPr>
          <a:xfrm>
            <a:off x="570240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01" name="CustomShape 42"/>
          <p:cNvSpPr/>
          <p:nvPr/>
        </p:nvSpPr>
        <p:spPr>
          <a:xfrm>
            <a:off x="5380920" y="53733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02" name="CustomShape 43"/>
          <p:cNvSpPr/>
          <p:nvPr/>
        </p:nvSpPr>
        <p:spPr>
          <a:xfrm>
            <a:off x="3780720" y="6273720"/>
            <a:ext cx="914400" cy="421200"/>
          </a:xfrm>
          <a:prstGeom prst="rect">
            <a:avLst/>
          </a:prstGeom>
          <a:solidFill>
            <a:srgbClr val="4f81bd"/>
          </a:solidFill>
          <a:ln w="9360">
            <a:solidFill>
              <a:srgbClr val="000000"/>
            </a:solidFill>
            <a:miter/>
          </a:ln>
        </p:spPr>
        <p:style>
          <a:lnRef idx="0"/>
          <a:fillRef idx="0"/>
          <a:effectRef idx="0"/>
          <a:fontRef idx="minor"/>
        </p:style>
      </p:sp>
      <p:sp>
        <p:nvSpPr>
          <p:cNvPr id="1003" name="CustomShape 44"/>
          <p:cNvSpPr/>
          <p:nvPr/>
        </p:nvSpPr>
        <p:spPr>
          <a:xfrm>
            <a:off x="3988800" y="6494400"/>
            <a:ext cx="796680" cy="2404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Client2</a:t>
            </a:r>
            <a:endParaRPr b="0" lang="en-US" sz="1000" spc="-1" strike="noStrike">
              <a:latin typeface="Arial"/>
            </a:endParaRPr>
          </a:p>
        </p:txBody>
      </p:sp>
      <p:sp>
        <p:nvSpPr>
          <p:cNvPr id="1004" name="CustomShape 45"/>
          <p:cNvSpPr/>
          <p:nvPr/>
        </p:nvSpPr>
        <p:spPr>
          <a:xfrm>
            <a:off x="386352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05" name="CustomShape 46"/>
          <p:cNvSpPr/>
          <p:nvPr/>
        </p:nvSpPr>
        <p:spPr>
          <a:xfrm>
            <a:off x="419688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06" name="CustomShape 47"/>
          <p:cNvSpPr/>
          <p:nvPr/>
        </p:nvSpPr>
        <p:spPr>
          <a:xfrm>
            <a:off x="453204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07" name="CustomShape 48"/>
          <p:cNvSpPr/>
          <p:nvPr/>
        </p:nvSpPr>
        <p:spPr>
          <a:xfrm>
            <a:off x="5351400" y="6037560"/>
            <a:ext cx="3652560" cy="707040"/>
          </a:xfrm>
          <a:prstGeom prst="rect">
            <a:avLst/>
          </a:prstGeom>
          <a:solidFill>
            <a:srgbClr val="8064a2"/>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008" name="CustomShape 49"/>
          <p:cNvSpPr/>
          <p:nvPr/>
        </p:nvSpPr>
        <p:spPr>
          <a:xfrm>
            <a:off x="5399280" y="6539400"/>
            <a:ext cx="159480" cy="1242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009" name="CustomShape 50"/>
          <p:cNvSpPr/>
          <p:nvPr/>
        </p:nvSpPr>
        <p:spPr>
          <a:xfrm>
            <a:off x="5559480" y="6068520"/>
            <a:ext cx="3444480" cy="81828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8eb4e3"/>
                </a:solidFill>
                <a:latin typeface="Calibri"/>
                <a:ea typeface="宋体"/>
              </a:rPr>
              <a:t>Entity that cannot access the attributes described by this entity</a:t>
            </a:r>
            <a:endParaRPr b="0" lang="en-US" sz="800" spc="-1" strike="noStrike">
              <a:latin typeface="Arial"/>
            </a:endParaRPr>
          </a:p>
          <a:p>
            <a:pPr>
              <a:lnSpc>
                <a:spcPct val="150000"/>
              </a:lnSpc>
            </a:pPr>
            <a:r>
              <a:rPr b="0" lang="en-US" sz="800" spc="-1" strike="noStrike">
                <a:solidFill>
                  <a:srgbClr val="92d050"/>
                </a:solidFill>
                <a:latin typeface="Calibri"/>
                <a:ea typeface="宋体"/>
              </a:rPr>
              <a:t>Entity that can access the attributes described by this entity</a:t>
            </a:r>
            <a:endParaRPr b="0" lang="en-US" sz="800" spc="-1" strike="noStrike">
              <a:latin typeface="Arial"/>
            </a:endParaRPr>
          </a:p>
          <a:p>
            <a:pPr>
              <a:lnSpc>
                <a:spcPct val="150000"/>
              </a:lnSpc>
            </a:pPr>
            <a:r>
              <a:rPr b="0" lang="en-US" sz="800" spc="-1" strike="noStrike">
                <a:solidFill>
                  <a:srgbClr val="c00000"/>
                </a:solidFill>
                <a:latin typeface="Calibri"/>
                <a:ea typeface="宋体"/>
              </a:rPr>
              <a:t>The currently described entity can also access attributes</a:t>
            </a:r>
            <a:endParaRPr b="0" lang="en-US" sz="800" spc="-1" strike="noStrike">
              <a:latin typeface="Arial"/>
            </a:endParaRPr>
          </a:p>
          <a:p>
            <a:pPr>
              <a:lnSpc>
                <a:spcPct val="150000"/>
              </a:lnSpc>
            </a:pPr>
            <a:endParaRPr b="0" lang="en-US" sz="800" spc="-1" strike="noStrike">
              <a:latin typeface="Arial"/>
            </a:endParaRPr>
          </a:p>
        </p:txBody>
      </p:sp>
      <p:sp>
        <p:nvSpPr>
          <p:cNvPr id="1010" name="CustomShape 51"/>
          <p:cNvSpPr/>
          <p:nvPr/>
        </p:nvSpPr>
        <p:spPr>
          <a:xfrm>
            <a:off x="5399280" y="6326640"/>
            <a:ext cx="161280" cy="12564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11" name="CustomShape 52"/>
          <p:cNvSpPr/>
          <p:nvPr/>
        </p:nvSpPr>
        <p:spPr>
          <a:xfrm>
            <a:off x="5399280" y="6132960"/>
            <a:ext cx="161280" cy="12564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2"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013"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 – CELL_PUBLIC</a:t>
            </a:r>
            <a:endParaRPr b="0" lang="en-US" sz="4400" spc="-1" strike="noStrike">
              <a:latin typeface="Arial"/>
            </a:endParaRPr>
          </a:p>
        </p:txBody>
      </p:sp>
      <p:sp>
        <p:nvSpPr>
          <p:cNvPr id="1014" name="CustomShape 3"/>
          <p:cNvSpPr/>
          <p:nvPr/>
        </p:nvSpPr>
        <p:spPr>
          <a:xfrm>
            <a:off x="89280" y="1196640"/>
            <a:ext cx="9052200" cy="294984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Belongs to Real Entity</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It belongs to the </a:t>
            </a:r>
            <a:r>
              <a:rPr b="0" lang="en-US" sz="1600" spc="-1" strike="noStrike">
                <a:solidFill>
                  <a:srgbClr val="00007d"/>
                </a:solidFill>
                <a:latin typeface="Calibri"/>
                <a:ea typeface="宋体"/>
              </a:rPr>
              <a:t>Real Entity and its corresponding ghost Entity can access</a:t>
            </a:r>
            <a:endParaRPr b="0" lang="en-US" sz="1600" spc="-1" strike="noStrike">
              <a:latin typeface="Arial"/>
            </a:endParaRPr>
          </a:p>
          <a:p>
            <a:pPr marL="181080" indent="-1785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The change of the value of this kind of attribute will be posted to its corresponding ghost Entity. On the ghost Entity this type of property is just a read-only property</a:t>
            </a:r>
            <a:endParaRPr b="0" lang="en-US" sz="2000" spc="-1" strike="noStrike">
              <a:latin typeface="Arial"/>
            </a:endParaRPr>
          </a:p>
          <a:p>
            <a:pPr marL="181080" indent="-1785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E.g.:</a:t>
            </a:r>
            <a:endParaRPr b="0" lang="en-US" sz="2000" spc="-1" strike="noStrike">
              <a:latin typeface="Arial"/>
            </a:endParaRPr>
          </a:p>
          <a:p>
            <a:pPr marL="182520">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Monster violence level </a:t>
            </a:r>
            <a:endParaRPr b="0" lang="en-US" sz="1600" spc="-1" strike="noStrike">
              <a:latin typeface="Arial"/>
            </a:endParaRPr>
          </a:p>
          <a:p>
            <a:pPr marL="182520">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NPC level</a:t>
            </a:r>
            <a:endParaRPr b="0" lang="en-US" sz="1600" spc="-1" strike="noStrike">
              <a:latin typeface="Arial"/>
            </a:endParaRPr>
          </a:p>
          <a:p>
            <a:pPr marL="182520">
              <a:lnSpc>
                <a:spcPct val="100000"/>
              </a:lnSpc>
              <a:spcBef>
                <a:spcPts val="400"/>
              </a:spcBef>
            </a:pPr>
            <a:endParaRPr b="0" lang="en-US" sz="16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endParaRPr b="0" lang="en-US" sz="2000" spc="-1" strike="noStrike">
              <a:latin typeface="Arial"/>
            </a:endParaRPr>
          </a:p>
        </p:txBody>
      </p:sp>
      <p:sp>
        <p:nvSpPr>
          <p:cNvPr id="1015" name="CustomShape 4"/>
          <p:cNvSpPr/>
          <p:nvPr/>
        </p:nvSpPr>
        <p:spPr>
          <a:xfrm>
            <a:off x="827640" y="4365000"/>
            <a:ext cx="5542200" cy="244584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016" name="CustomShape 5"/>
          <p:cNvSpPr/>
          <p:nvPr/>
        </p:nvSpPr>
        <p:spPr>
          <a:xfrm>
            <a:off x="899640" y="4509360"/>
            <a:ext cx="1150200" cy="421200"/>
          </a:xfrm>
          <a:prstGeom prst="rect">
            <a:avLst/>
          </a:prstGeom>
          <a:solidFill>
            <a:srgbClr val="4f81bd"/>
          </a:solidFill>
          <a:ln w="9360">
            <a:solidFill>
              <a:srgbClr val="000000"/>
            </a:solidFill>
            <a:miter/>
          </a:ln>
        </p:spPr>
        <p:style>
          <a:lnRef idx="0"/>
          <a:fillRef idx="0"/>
          <a:effectRef idx="0"/>
          <a:fontRef idx="minor"/>
        </p:style>
      </p:sp>
      <p:sp>
        <p:nvSpPr>
          <p:cNvPr id="1017" name="CustomShape 6"/>
          <p:cNvSpPr/>
          <p:nvPr/>
        </p:nvSpPr>
        <p:spPr>
          <a:xfrm>
            <a:off x="1107720" y="4730040"/>
            <a:ext cx="109692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Cellapp1-space1</a:t>
            </a:r>
            <a:endParaRPr b="0" lang="en-US" sz="1000" spc="-1" strike="noStrike">
              <a:latin typeface="Arial"/>
            </a:endParaRPr>
          </a:p>
        </p:txBody>
      </p:sp>
      <p:sp>
        <p:nvSpPr>
          <p:cNvPr id="1018" name="CustomShape 7"/>
          <p:cNvSpPr/>
          <p:nvPr/>
        </p:nvSpPr>
        <p:spPr>
          <a:xfrm>
            <a:off x="982440" y="4546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19" name="CustomShape 8"/>
          <p:cNvSpPr/>
          <p:nvPr/>
        </p:nvSpPr>
        <p:spPr>
          <a:xfrm>
            <a:off x="1315800" y="4546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20" name="CustomShape 9"/>
          <p:cNvSpPr/>
          <p:nvPr/>
        </p:nvSpPr>
        <p:spPr>
          <a:xfrm>
            <a:off x="1650960" y="4546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21" name="CustomShape 10"/>
          <p:cNvSpPr/>
          <p:nvPr/>
        </p:nvSpPr>
        <p:spPr>
          <a:xfrm>
            <a:off x="2732040" y="4509360"/>
            <a:ext cx="1128240" cy="421200"/>
          </a:xfrm>
          <a:prstGeom prst="rect">
            <a:avLst/>
          </a:prstGeom>
          <a:solidFill>
            <a:srgbClr val="4f81bd"/>
          </a:solidFill>
          <a:ln w="9360">
            <a:solidFill>
              <a:srgbClr val="000000"/>
            </a:solidFill>
            <a:miter/>
          </a:ln>
        </p:spPr>
        <p:style>
          <a:lnRef idx="0"/>
          <a:fillRef idx="0"/>
          <a:effectRef idx="0"/>
          <a:fontRef idx="minor"/>
        </p:style>
      </p:sp>
      <p:sp>
        <p:nvSpPr>
          <p:cNvPr id="1022" name="CustomShape 11"/>
          <p:cNvSpPr/>
          <p:nvPr/>
        </p:nvSpPr>
        <p:spPr>
          <a:xfrm>
            <a:off x="2844360" y="4730040"/>
            <a:ext cx="108036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Cellapp2-space1</a:t>
            </a:r>
            <a:endParaRPr b="0" lang="en-US" sz="1000" spc="-1" strike="noStrike">
              <a:latin typeface="Arial"/>
            </a:endParaRPr>
          </a:p>
        </p:txBody>
      </p:sp>
      <p:sp>
        <p:nvSpPr>
          <p:cNvPr id="1023" name="CustomShape 12"/>
          <p:cNvSpPr/>
          <p:nvPr/>
        </p:nvSpPr>
        <p:spPr>
          <a:xfrm>
            <a:off x="2916000" y="4546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24" name="CustomShape 13"/>
          <p:cNvSpPr/>
          <p:nvPr/>
        </p:nvSpPr>
        <p:spPr>
          <a:xfrm>
            <a:off x="3249360" y="4546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25" name="CustomShape 14"/>
          <p:cNvSpPr/>
          <p:nvPr/>
        </p:nvSpPr>
        <p:spPr>
          <a:xfrm>
            <a:off x="3584520" y="4546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26" name="CustomShape 15"/>
          <p:cNvSpPr/>
          <p:nvPr/>
        </p:nvSpPr>
        <p:spPr>
          <a:xfrm>
            <a:off x="4698720" y="4509360"/>
            <a:ext cx="1238760" cy="421200"/>
          </a:xfrm>
          <a:prstGeom prst="rect">
            <a:avLst/>
          </a:prstGeom>
          <a:solidFill>
            <a:srgbClr val="4f81bd"/>
          </a:solidFill>
          <a:ln w="9360">
            <a:solidFill>
              <a:srgbClr val="000000"/>
            </a:solidFill>
            <a:miter/>
          </a:ln>
        </p:spPr>
        <p:style>
          <a:lnRef idx="0"/>
          <a:fillRef idx="0"/>
          <a:effectRef idx="0"/>
          <a:fontRef idx="minor"/>
        </p:style>
      </p:sp>
      <p:sp>
        <p:nvSpPr>
          <p:cNvPr id="1027" name="CustomShape 16"/>
          <p:cNvSpPr/>
          <p:nvPr/>
        </p:nvSpPr>
        <p:spPr>
          <a:xfrm>
            <a:off x="4932360" y="4546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28" name="CustomShape 17"/>
          <p:cNvSpPr/>
          <p:nvPr/>
        </p:nvSpPr>
        <p:spPr>
          <a:xfrm>
            <a:off x="5265720" y="4546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29" name="CustomShape 18"/>
          <p:cNvSpPr/>
          <p:nvPr/>
        </p:nvSpPr>
        <p:spPr>
          <a:xfrm>
            <a:off x="5600880" y="4546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30" name="CustomShape 19"/>
          <p:cNvSpPr/>
          <p:nvPr/>
        </p:nvSpPr>
        <p:spPr>
          <a:xfrm>
            <a:off x="987840" y="4759200"/>
            <a:ext cx="124560" cy="1080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031" name="CustomShape 20"/>
          <p:cNvSpPr/>
          <p:nvPr/>
        </p:nvSpPr>
        <p:spPr>
          <a:xfrm>
            <a:off x="4860000" y="4725000"/>
            <a:ext cx="114912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Cellapp3-space1</a:t>
            </a:r>
            <a:endParaRPr b="0" lang="en-US" sz="1000" spc="-1" strike="noStrike">
              <a:latin typeface="Arial"/>
            </a:endParaRPr>
          </a:p>
        </p:txBody>
      </p:sp>
      <p:sp>
        <p:nvSpPr>
          <p:cNvPr id="1032" name="CustomShape 21"/>
          <p:cNvSpPr/>
          <p:nvPr/>
        </p:nvSpPr>
        <p:spPr>
          <a:xfrm>
            <a:off x="2123640" y="6273720"/>
            <a:ext cx="914400" cy="421200"/>
          </a:xfrm>
          <a:prstGeom prst="rect">
            <a:avLst/>
          </a:prstGeom>
          <a:solidFill>
            <a:srgbClr val="4f81bd"/>
          </a:solidFill>
          <a:ln w="9360">
            <a:solidFill>
              <a:srgbClr val="000000"/>
            </a:solidFill>
            <a:miter/>
          </a:ln>
        </p:spPr>
        <p:style>
          <a:lnRef idx="0"/>
          <a:fillRef idx="0"/>
          <a:effectRef idx="0"/>
          <a:fontRef idx="minor"/>
        </p:style>
      </p:sp>
      <p:sp>
        <p:nvSpPr>
          <p:cNvPr id="1033" name="CustomShape 22"/>
          <p:cNvSpPr/>
          <p:nvPr/>
        </p:nvSpPr>
        <p:spPr>
          <a:xfrm>
            <a:off x="2331720" y="6494400"/>
            <a:ext cx="796680" cy="2404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Client1</a:t>
            </a:r>
            <a:endParaRPr b="0" lang="en-US" sz="1000" spc="-1" strike="noStrike">
              <a:latin typeface="Arial"/>
            </a:endParaRPr>
          </a:p>
        </p:txBody>
      </p:sp>
      <p:sp>
        <p:nvSpPr>
          <p:cNvPr id="1034" name="CustomShape 23"/>
          <p:cNvSpPr/>
          <p:nvPr/>
        </p:nvSpPr>
        <p:spPr>
          <a:xfrm>
            <a:off x="220644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35" name="CustomShape 24"/>
          <p:cNvSpPr/>
          <p:nvPr/>
        </p:nvSpPr>
        <p:spPr>
          <a:xfrm>
            <a:off x="253980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36" name="CustomShape 25"/>
          <p:cNvSpPr/>
          <p:nvPr/>
        </p:nvSpPr>
        <p:spPr>
          <a:xfrm>
            <a:off x="287496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37" name="Line 26"/>
          <p:cNvSpPr/>
          <p:nvPr/>
        </p:nvSpPr>
        <p:spPr>
          <a:xfrm>
            <a:off x="827280" y="5949000"/>
            <a:ext cx="5544720" cy="360"/>
          </a:xfrm>
          <a:prstGeom prst="line">
            <a:avLst/>
          </a:prstGeom>
          <a:ln w="25560">
            <a:solidFill>
              <a:srgbClr val="4f81bd"/>
            </a:solidFill>
            <a:round/>
          </a:ln>
        </p:spPr>
        <p:style>
          <a:lnRef idx="0"/>
          <a:fillRef idx="0"/>
          <a:effectRef idx="0"/>
          <a:fontRef idx="minor"/>
        </p:style>
      </p:sp>
      <p:sp>
        <p:nvSpPr>
          <p:cNvPr id="1038" name="CustomShape 27"/>
          <p:cNvSpPr/>
          <p:nvPr/>
        </p:nvSpPr>
        <p:spPr>
          <a:xfrm>
            <a:off x="3780720" y="6273720"/>
            <a:ext cx="914400" cy="421200"/>
          </a:xfrm>
          <a:prstGeom prst="rect">
            <a:avLst/>
          </a:prstGeom>
          <a:solidFill>
            <a:srgbClr val="4f81bd"/>
          </a:solidFill>
          <a:ln w="9360">
            <a:solidFill>
              <a:srgbClr val="000000"/>
            </a:solidFill>
            <a:miter/>
          </a:ln>
        </p:spPr>
        <p:style>
          <a:lnRef idx="0"/>
          <a:fillRef idx="0"/>
          <a:effectRef idx="0"/>
          <a:fontRef idx="minor"/>
        </p:style>
      </p:sp>
      <p:sp>
        <p:nvSpPr>
          <p:cNvPr id="1039" name="CustomShape 28"/>
          <p:cNvSpPr/>
          <p:nvPr/>
        </p:nvSpPr>
        <p:spPr>
          <a:xfrm>
            <a:off x="3988800" y="6494400"/>
            <a:ext cx="796680" cy="2404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Client2</a:t>
            </a:r>
            <a:endParaRPr b="0" lang="en-US" sz="1000" spc="-1" strike="noStrike">
              <a:latin typeface="Arial"/>
            </a:endParaRPr>
          </a:p>
        </p:txBody>
      </p:sp>
      <p:sp>
        <p:nvSpPr>
          <p:cNvPr id="1040" name="CustomShape 29"/>
          <p:cNvSpPr/>
          <p:nvPr/>
        </p:nvSpPr>
        <p:spPr>
          <a:xfrm>
            <a:off x="386352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41" name="CustomShape 30"/>
          <p:cNvSpPr/>
          <p:nvPr/>
        </p:nvSpPr>
        <p:spPr>
          <a:xfrm>
            <a:off x="419688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42" name="CustomShape 31"/>
          <p:cNvSpPr/>
          <p:nvPr/>
        </p:nvSpPr>
        <p:spPr>
          <a:xfrm>
            <a:off x="453204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43" name="Line 32"/>
          <p:cNvSpPr/>
          <p:nvPr/>
        </p:nvSpPr>
        <p:spPr>
          <a:xfrm>
            <a:off x="827280" y="5085000"/>
            <a:ext cx="5544720" cy="360"/>
          </a:xfrm>
          <a:prstGeom prst="line">
            <a:avLst/>
          </a:prstGeom>
          <a:ln w="25560">
            <a:solidFill>
              <a:srgbClr val="4f81bd"/>
            </a:solidFill>
            <a:round/>
          </a:ln>
        </p:spPr>
        <p:style>
          <a:lnRef idx="0"/>
          <a:fillRef idx="0"/>
          <a:effectRef idx="0"/>
          <a:fontRef idx="minor"/>
        </p:style>
      </p:sp>
      <p:sp>
        <p:nvSpPr>
          <p:cNvPr id="1044" name="CustomShape 33"/>
          <p:cNvSpPr/>
          <p:nvPr/>
        </p:nvSpPr>
        <p:spPr>
          <a:xfrm>
            <a:off x="2934720" y="5337720"/>
            <a:ext cx="914400" cy="421200"/>
          </a:xfrm>
          <a:prstGeom prst="rect">
            <a:avLst/>
          </a:prstGeom>
          <a:solidFill>
            <a:srgbClr val="4f81bd"/>
          </a:solidFill>
          <a:ln w="9360">
            <a:solidFill>
              <a:srgbClr val="000000"/>
            </a:solidFill>
            <a:miter/>
          </a:ln>
        </p:spPr>
        <p:style>
          <a:lnRef idx="0"/>
          <a:fillRef idx="0"/>
          <a:effectRef idx="0"/>
          <a:fontRef idx="minor"/>
        </p:style>
      </p:sp>
      <p:sp>
        <p:nvSpPr>
          <p:cNvPr id="1045" name="CustomShape 34"/>
          <p:cNvSpPr/>
          <p:nvPr/>
        </p:nvSpPr>
        <p:spPr>
          <a:xfrm>
            <a:off x="3097080" y="5558400"/>
            <a:ext cx="71388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Baseapp2</a:t>
            </a:r>
            <a:endParaRPr b="0" lang="en-US" sz="1000" spc="-1" strike="noStrike">
              <a:latin typeface="Arial"/>
            </a:endParaRPr>
          </a:p>
        </p:txBody>
      </p:sp>
      <p:sp>
        <p:nvSpPr>
          <p:cNvPr id="1046" name="CustomShape 35"/>
          <p:cNvSpPr/>
          <p:nvPr/>
        </p:nvSpPr>
        <p:spPr>
          <a:xfrm>
            <a:off x="301788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47" name="CustomShape 36"/>
          <p:cNvSpPr/>
          <p:nvPr/>
        </p:nvSpPr>
        <p:spPr>
          <a:xfrm>
            <a:off x="368604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48" name="CustomShape 37"/>
          <p:cNvSpPr/>
          <p:nvPr/>
        </p:nvSpPr>
        <p:spPr>
          <a:xfrm>
            <a:off x="3364920" y="53733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49" name="CustomShape 38"/>
          <p:cNvSpPr/>
          <p:nvPr/>
        </p:nvSpPr>
        <p:spPr>
          <a:xfrm>
            <a:off x="899640" y="5301360"/>
            <a:ext cx="914400" cy="421200"/>
          </a:xfrm>
          <a:prstGeom prst="rect">
            <a:avLst/>
          </a:prstGeom>
          <a:solidFill>
            <a:srgbClr val="4f81bd"/>
          </a:solidFill>
          <a:ln w="9360">
            <a:solidFill>
              <a:srgbClr val="000000"/>
            </a:solidFill>
            <a:miter/>
          </a:ln>
        </p:spPr>
        <p:style>
          <a:lnRef idx="0"/>
          <a:fillRef idx="0"/>
          <a:effectRef idx="0"/>
          <a:fontRef idx="minor"/>
        </p:style>
      </p:sp>
      <p:sp>
        <p:nvSpPr>
          <p:cNvPr id="1050" name="CustomShape 39"/>
          <p:cNvSpPr/>
          <p:nvPr/>
        </p:nvSpPr>
        <p:spPr>
          <a:xfrm>
            <a:off x="1061640" y="5522040"/>
            <a:ext cx="71388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Baseapp1</a:t>
            </a:r>
            <a:endParaRPr b="0" lang="en-US" sz="1000" spc="-1" strike="noStrike">
              <a:latin typeface="Arial"/>
            </a:endParaRPr>
          </a:p>
        </p:txBody>
      </p:sp>
      <p:sp>
        <p:nvSpPr>
          <p:cNvPr id="1051" name="CustomShape 40"/>
          <p:cNvSpPr/>
          <p:nvPr/>
        </p:nvSpPr>
        <p:spPr>
          <a:xfrm>
            <a:off x="982440" y="533844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52" name="CustomShape 41"/>
          <p:cNvSpPr/>
          <p:nvPr/>
        </p:nvSpPr>
        <p:spPr>
          <a:xfrm>
            <a:off x="1650960" y="533844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53" name="CustomShape 42"/>
          <p:cNvSpPr/>
          <p:nvPr/>
        </p:nvSpPr>
        <p:spPr>
          <a:xfrm>
            <a:off x="1329480" y="533700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54" name="CustomShape 43"/>
          <p:cNvSpPr/>
          <p:nvPr/>
        </p:nvSpPr>
        <p:spPr>
          <a:xfrm>
            <a:off x="4951080" y="5337720"/>
            <a:ext cx="914400" cy="421200"/>
          </a:xfrm>
          <a:prstGeom prst="rect">
            <a:avLst/>
          </a:prstGeom>
          <a:solidFill>
            <a:srgbClr val="4f81bd"/>
          </a:solidFill>
          <a:ln w="9360">
            <a:solidFill>
              <a:srgbClr val="000000"/>
            </a:solidFill>
            <a:miter/>
          </a:ln>
        </p:spPr>
        <p:style>
          <a:lnRef idx="0"/>
          <a:fillRef idx="0"/>
          <a:effectRef idx="0"/>
          <a:fontRef idx="minor"/>
        </p:style>
      </p:sp>
      <p:sp>
        <p:nvSpPr>
          <p:cNvPr id="1055" name="CustomShape 44"/>
          <p:cNvSpPr/>
          <p:nvPr/>
        </p:nvSpPr>
        <p:spPr>
          <a:xfrm>
            <a:off x="5113080" y="5558400"/>
            <a:ext cx="71388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Baseapp3</a:t>
            </a:r>
            <a:endParaRPr b="0" lang="en-US" sz="1000" spc="-1" strike="noStrike">
              <a:latin typeface="Arial"/>
            </a:endParaRPr>
          </a:p>
        </p:txBody>
      </p:sp>
      <p:sp>
        <p:nvSpPr>
          <p:cNvPr id="1056" name="CustomShape 45"/>
          <p:cNvSpPr/>
          <p:nvPr/>
        </p:nvSpPr>
        <p:spPr>
          <a:xfrm>
            <a:off x="503388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57" name="CustomShape 46"/>
          <p:cNvSpPr/>
          <p:nvPr/>
        </p:nvSpPr>
        <p:spPr>
          <a:xfrm>
            <a:off x="570240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58" name="CustomShape 47"/>
          <p:cNvSpPr/>
          <p:nvPr/>
        </p:nvSpPr>
        <p:spPr>
          <a:xfrm>
            <a:off x="5380920" y="53733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59" name="CustomShape 48"/>
          <p:cNvSpPr/>
          <p:nvPr/>
        </p:nvSpPr>
        <p:spPr>
          <a:xfrm>
            <a:off x="6444360" y="4365000"/>
            <a:ext cx="153000" cy="71748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1060" name="CustomShape 49"/>
          <p:cNvSpPr/>
          <p:nvPr/>
        </p:nvSpPr>
        <p:spPr>
          <a:xfrm>
            <a:off x="6599880" y="4490280"/>
            <a:ext cx="2445840" cy="6350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ff0000"/>
                </a:solidFill>
                <a:latin typeface="Calibri"/>
                <a:ea typeface="DejaVu Sans"/>
              </a:rPr>
              <a:t>In the same space, all other entities are near the red entity</a:t>
            </a:r>
            <a:endParaRPr b="0" lang="en-US" sz="1200" spc="-1" strike="noStrike">
              <a:latin typeface="Arial"/>
            </a:endParaRPr>
          </a:p>
        </p:txBody>
      </p:sp>
      <p:sp>
        <p:nvSpPr>
          <p:cNvPr id="1061" name="CustomShape 50"/>
          <p:cNvSpPr/>
          <p:nvPr/>
        </p:nvSpPr>
        <p:spPr>
          <a:xfrm>
            <a:off x="5394960" y="6006600"/>
            <a:ext cx="3652560" cy="707040"/>
          </a:xfrm>
          <a:prstGeom prst="rect">
            <a:avLst/>
          </a:prstGeom>
          <a:solidFill>
            <a:srgbClr val="8064a2"/>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062" name="CustomShape 51"/>
          <p:cNvSpPr/>
          <p:nvPr/>
        </p:nvSpPr>
        <p:spPr>
          <a:xfrm>
            <a:off x="5442840" y="6508440"/>
            <a:ext cx="159480" cy="1242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063" name="CustomShape 52"/>
          <p:cNvSpPr/>
          <p:nvPr/>
        </p:nvSpPr>
        <p:spPr>
          <a:xfrm>
            <a:off x="5603040" y="6037560"/>
            <a:ext cx="3444480" cy="81828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8eb4e3"/>
                </a:solidFill>
                <a:latin typeface="Calibri"/>
                <a:ea typeface="宋体"/>
              </a:rPr>
              <a:t>Entity that cannot access the attributes described by this entity</a:t>
            </a:r>
            <a:endParaRPr b="0" lang="en-US" sz="800" spc="-1" strike="noStrike">
              <a:latin typeface="Arial"/>
            </a:endParaRPr>
          </a:p>
          <a:p>
            <a:pPr>
              <a:lnSpc>
                <a:spcPct val="150000"/>
              </a:lnSpc>
            </a:pPr>
            <a:r>
              <a:rPr b="0" lang="en-US" sz="800" spc="-1" strike="noStrike">
                <a:solidFill>
                  <a:srgbClr val="92d050"/>
                </a:solidFill>
                <a:latin typeface="Calibri"/>
                <a:ea typeface="宋体"/>
              </a:rPr>
              <a:t>Entity that can access the attributes described by this entity</a:t>
            </a:r>
            <a:endParaRPr b="0" lang="en-US" sz="800" spc="-1" strike="noStrike">
              <a:latin typeface="Arial"/>
            </a:endParaRPr>
          </a:p>
          <a:p>
            <a:pPr>
              <a:lnSpc>
                <a:spcPct val="150000"/>
              </a:lnSpc>
            </a:pPr>
            <a:r>
              <a:rPr b="0" lang="en-US" sz="800" spc="-1" strike="noStrike">
                <a:solidFill>
                  <a:srgbClr val="c00000"/>
                </a:solidFill>
                <a:latin typeface="Calibri"/>
                <a:ea typeface="宋体"/>
              </a:rPr>
              <a:t>The currently described entity can also access attributes</a:t>
            </a:r>
            <a:endParaRPr b="0" lang="en-US" sz="800" spc="-1" strike="noStrike">
              <a:latin typeface="Arial"/>
            </a:endParaRPr>
          </a:p>
          <a:p>
            <a:pPr>
              <a:lnSpc>
                <a:spcPct val="150000"/>
              </a:lnSpc>
            </a:pPr>
            <a:endParaRPr b="0" lang="en-US" sz="800" spc="-1" strike="noStrike">
              <a:latin typeface="Arial"/>
            </a:endParaRPr>
          </a:p>
        </p:txBody>
      </p:sp>
      <p:sp>
        <p:nvSpPr>
          <p:cNvPr id="1064" name="CustomShape 53"/>
          <p:cNvSpPr/>
          <p:nvPr/>
        </p:nvSpPr>
        <p:spPr>
          <a:xfrm>
            <a:off x="5442840" y="6295680"/>
            <a:ext cx="161280" cy="12564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65" name="CustomShape 54"/>
          <p:cNvSpPr/>
          <p:nvPr/>
        </p:nvSpPr>
        <p:spPr>
          <a:xfrm>
            <a:off x="5442840" y="6102000"/>
            <a:ext cx="161280" cy="12564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6"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067"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 – </a:t>
            </a:r>
            <a:r>
              <a:rPr b="0" lang="en-US" sz="3600" spc="-1" strike="noStrike">
                <a:solidFill>
                  <a:srgbClr val="4f81bd"/>
                </a:solidFill>
                <a:latin typeface="Calibri"/>
                <a:ea typeface="宋体"/>
              </a:rPr>
              <a:t>CELL_PUBLIC_AND_OWN</a:t>
            </a:r>
            <a:endParaRPr b="0" lang="en-US" sz="3600" spc="-1" strike="noStrike">
              <a:latin typeface="Arial"/>
            </a:endParaRPr>
          </a:p>
        </p:txBody>
      </p:sp>
      <p:sp>
        <p:nvSpPr>
          <p:cNvPr id="1068" name="CustomShape 3"/>
          <p:cNvSpPr/>
          <p:nvPr/>
        </p:nvSpPr>
        <p:spPr>
          <a:xfrm>
            <a:off x="89280" y="1196640"/>
            <a:ext cx="9052200" cy="294984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400"/>
              </a:spcBef>
              <a:buClr>
                <a:srgbClr val="ff9933"/>
              </a:buClr>
              <a:buSzPct val="80000"/>
              <a:buFont typeface="Wingdings" charset="2"/>
              <a:buChar char=""/>
            </a:pPr>
            <a:r>
              <a:rPr b="0" lang="en-US" sz="1600" spc="-1" strike="noStrike">
                <a:solidFill>
                  <a:srgbClr val="00007d"/>
                </a:solidFill>
                <a:latin typeface="Calibri"/>
                <a:ea typeface="宋体"/>
              </a:rPr>
              <a:t>Belongs to Real Entity</a:t>
            </a:r>
            <a:endParaRPr b="0" lang="en-US" sz="1600" spc="-1" strike="noStrike">
              <a:latin typeface="Arial"/>
            </a:endParaRPr>
          </a:p>
          <a:p>
            <a:pPr>
              <a:lnSpc>
                <a:spcPct val="100000"/>
              </a:lnSpc>
              <a:spcBef>
                <a:spcPts val="40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It belongs to the Real Entity and its corresponding ghost Entity can access</a:t>
            </a:r>
            <a:endParaRPr b="0" lang="en-US" sz="1600" spc="-1" strike="noStrike">
              <a:latin typeface="Arial"/>
            </a:endParaRPr>
          </a:p>
          <a:p>
            <a:pPr marL="181080" indent="-178560">
              <a:lnSpc>
                <a:spcPct val="100000"/>
              </a:lnSpc>
              <a:spcBef>
                <a:spcPts val="400"/>
              </a:spcBef>
              <a:buClr>
                <a:srgbClr val="ff9933"/>
              </a:buClr>
              <a:buSzPct val="80000"/>
              <a:buFont typeface="Wingdings" charset="2"/>
              <a:buChar char=""/>
            </a:pPr>
            <a:r>
              <a:rPr b="0" lang="en-US" sz="1600" spc="-1" strike="noStrike">
                <a:solidFill>
                  <a:srgbClr val="00007d"/>
                </a:solidFill>
                <a:latin typeface="Calibri"/>
                <a:ea typeface="宋体"/>
              </a:rPr>
              <a:t>The change of the value of this kind of attribute will be posted to its corresponding ghost Entity. On the ghost Entity this type of property is just a read-only property</a:t>
            </a:r>
            <a:endParaRPr b="0" lang="en-US" sz="1600" spc="-1" strike="noStrike">
              <a:latin typeface="Arial"/>
            </a:endParaRPr>
          </a:p>
          <a:p>
            <a:pPr marL="181080" indent="-178560">
              <a:lnSpc>
                <a:spcPct val="100000"/>
              </a:lnSpc>
              <a:spcBef>
                <a:spcPts val="400"/>
              </a:spcBef>
              <a:buClr>
                <a:srgbClr val="ff9933"/>
              </a:buClr>
              <a:buSzPct val="80000"/>
              <a:buFont typeface="Wingdings" charset="2"/>
              <a:buChar char=""/>
            </a:pPr>
            <a:r>
              <a:rPr b="0" lang="en-US" sz="1600" spc="-1" strike="noStrike">
                <a:solidFill>
                  <a:srgbClr val="00007d"/>
                </a:solidFill>
                <a:latin typeface="Calibri"/>
                <a:ea typeface="宋体"/>
              </a:rPr>
              <a:t>The change of the value of this type of attribute will also be posted to the entity of its own corresponding client. And there will be a script callback (</a:t>
            </a:r>
            <a:r>
              <a:rPr b="0" lang="en-US" sz="1600" spc="-1" strike="noStrike">
                <a:solidFill>
                  <a:srgbClr val="ff0000"/>
                </a:solidFill>
                <a:latin typeface="Courier New"/>
                <a:ea typeface="宋体"/>
              </a:rPr>
              <a:t>set_&lt;property_name&gt;()</a:t>
            </a:r>
            <a:r>
              <a:rPr b="0" lang="en-US" sz="1600" spc="-1" strike="noStrike">
                <a:solidFill>
                  <a:srgbClr val="000000"/>
                </a:solidFill>
                <a:latin typeface="Courier New"/>
                <a:ea typeface="宋体"/>
              </a:rPr>
              <a:t>)</a:t>
            </a:r>
            <a:r>
              <a:rPr b="0" lang="en-US" sz="1600" spc="-1" strike="noStrike">
                <a:solidFill>
                  <a:srgbClr val="00007d"/>
                </a:solidFill>
                <a:latin typeface="Calibri"/>
                <a:ea typeface="宋体"/>
              </a:rPr>
              <a:t> function will be called</a:t>
            </a:r>
            <a:endParaRPr b="0" lang="en-US" sz="1600" spc="-1" strike="noStrike">
              <a:latin typeface="Arial"/>
            </a:endParaRPr>
          </a:p>
          <a:p>
            <a:pPr marL="181080" indent="-178560">
              <a:lnSpc>
                <a:spcPct val="100000"/>
              </a:lnSpc>
              <a:spcBef>
                <a:spcPts val="400"/>
              </a:spcBef>
              <a:buClr>
                <a:srgbClr val="ff9933"/>
              </a:buClr>
              <a:buSzPct val="80000"/>
              <a:buFont typeface="Wingdings" charset="2"/>
              <a:buChar char=""/>
            </a:pPr>
            <a:r>
              <a:rPr b="0" lang="en-US" sz="1600" spc="-1" strike="noStrike">
                <a:solidFill>
                  <a:srgbClr val="00007d"/>
                </a:solidFill>
                <a:latin typeface="Calibri"/>
                <a:ea typeface="宋体"/>
              </a:rPr>
              <a:t>E.g.:</a:t>
            </a:r>
            <a:endParaRPr b="0" lang="en-US" sz="1600" spc="-1" strike="noStrike">
              <a:latin typeface="Arial"/>
            </a:endParaRPr>
          </a:p>
          <a:p>
            <a:pPr marL="182520">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Avatar's enemies list, server-side other entities AI can check the Avatar enemies list and assist in combat. The client can display the hatred value in the enemy list to rank, while other clients do not need to see the current Avatar hate list.</a:t>
            </a:r>
            <a:endParaRPr b="0" lang="en-US" sz="1600" spc="-1" strike="noStrike">
              <a:latin typeface="Arial"/>
            </a:endParaRPr>
          </a:p>
          <a:p>
            <a:pPr marL="182520">
              <a:lnSpc>
                <a:spcPct val="100000"/>
              </a:lnSpc>
              <a:spcBef>
                <a:spcPts val="400"/>
              </a:spcBef>
            </a:pPr>
            <a:endParaRPr b="0" lang="en-US" sz="1600" spc="-1" strike="noStrike">
              <a:latin typeface="Arial"/>
            </a:endParaRPr>
          </a:p>
          <a:p>
            <a:pPr marL="182520">
              <a:lnSpc>
                <a:spcPct val="100000"/>
              </a:lnSpc>
              <a:spcBef>
                <a:spcPts val="400"/>
              </a:spcBef>
            </a:pPr>
            <a:r>
              <a:rPr b="0" lang="en-US" sz="1600" spc="-1" strike="noStrike">
                <a:solidFill>
                  <a:srgbClr val="00007d"/>
                </a:solidFill>
                <a:latin typeface="Calibri"/>
                <a:ea typeface="宋体"/>
              </a:rPr>
              <a:t>             </a:t>
            </a:r>
            <a:endParaRPr b="0" lang="en-US" sz="1600" spc="-1" strike="noStrike">
              <a:latin typeface="Arial"/>
            </a:endParaRPr>
          </a:p>
        </p:txBody>
      </p:sp>
      <p:sp>
        <p:nvSpPr>
          <p:cNvPr id="1069" name="CustomShape 4"/>
          <p:cNvSpPr/>
          <p:nvPr/>
        </p:nvSpPr>
        <p:spPr>
          <a:xfrm>
            <a:off x="827640" y="4365000"/>
            <a:ext cx="5542200" cy="244584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070" name="CustomShape 5"/>
          <p:cNvSpPr/>
          <p:nvPr/>
        </p:nvSpPr>
        <p:spPr>
          <a:xfrm>
            <a:off x="899640" y="4509360"/>
            <a:ext cx="1150200" cy="421200"/>
          </a:xfrm>
          <a:prstGeom prst="rect">
            <a:avLst/>
          </a:prstGeom>
          <a:solidFill>
            <a:srgbClr val="4f81bd"/>
          </a:solidFill>
          <a:ln w="9360">
            <a:solidFill>
              <a:srgbClr val="000000"/>
            </a:solidFill>
            <a:miter/>
          </a:ln>
        </p:spPr>
        <p:style>
          <a:lnRef idx="0"/>
          <a:fillRef idx="0"/>
          <a:effectRef idx="0"/>
          <a:fontRef idx="minor"/>
        </p:style>
      </p:sp>
      <p:sp>
        <p:nvSpPr>
          <p:cNvPr id="1071" name="CustomShape 6"/>
          <p:cNvSpPr/>
          <p:nvPr/>
        </p:nvSpPr>
        <p:spPr>
          <a:xfrm>
            <a:off x="1107720" y="4730040"/>
            <a:ext cx="109692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Cellapp1-space1</a:t>
            </a:r>
            <a:endParaRPr b="0" lang="en-US" sz="1000" spc="-1" strike="noStrike">
              <a:latin typeface="Arial"/>
            </a:endParaRPr>
          </a:p>
        </p:txBody>
      </p:sp>
      <p:sp>
        <p:nvSpPr>
          <p:cNvPr id="1072" name="CustomShape 7"/>
          <p:cNvSpPr/>
          <p:nvPr/>
        </p:nvSpPr>
        <p:spPr>
          <a:xfrm>
            <a:off x="982440" y="4546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73" name="CustomShape 8"/>
          <p:cNvSpPr/>
          <p:nvPr/>
        </p:nvSpPr>
        <p:spPr>
          <a:xfrm>
            <a:off x="1315800" y="4546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74" name="CustomShape 9"/>
          <p:cNvSpPr/>
          <p:nvPr/>
        </p:nvSpPr>
        <p:spPr>
          <a:xfrm>
            <a:off x="1650960" y="4546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75" name="CustomShape 10"/>
          <p:cNvSpPr/>
          <p:nvPr/>
        </p:nvSpPr>
        <p:spPr>
          <a:xfrm>
            <a:off x="2732040" y="4509360"/>
            <a:ext cx="1128240" cy="421200"/>
          </a:xfrm>
          <a:prstGeom prst="rect">
            <a:avLst/>
          </a:prstGeom>
          <a:solidFill>
            <a:srgbClr val="4f81bd"/>
          </a:solidFill>
          <a:ln w="9360">
            <a:solidFill>
              <a:srgbClr val="000000"/>
            </a:solidFill>
            <a:miter/>
          </a:ln>
        </p:spPr>
        <p:style>
          <a:lnRef idx="0"/>
          <a:fillRef idx="0"/>
          <a:effectRef idx="0"/>
          <a:fontRef idx="minor"/>
        </p:style>
      </p:sp>
      <p:sp>
        <p:nvSpPr>
          <p:cNvPr id="1076" name="CustomShape 11"/>
          <p:cNvSpPr/>
          <p:nvPr/>
        </p:nvSpPr>
        <p:spPr>
          <a:xfrm>
            <a:off x="2844360" y="4730040"/>
            <a:ext cx="108036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Cellapp2-space1</a:t>
            </a:r>
            <a:endParaRPr b="0" lang="en-US" sz="1000" spc="-1" strike="noStrike">
              <a:latin typeface="Arial"/>
            </a:endParaRPr>
          </a:p>
        </p:txBody>
      </p:sp>
      <p:sp>
        <p:nvSpPr>
          <p:cNvPr id="1077" name="CustomShape 12"/>
          <p:cNvSpPr/>
          <p:nvPr/>
        </p:nvSpPr>
        <p:spPr>
          <a:xfrm>
            <a:off x="2910600" y="4546440"/>
            <a:ext cx="13752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078" name="CustomShape 13"/>
          <p:cNvSpPr/>
          <p:nvPr/>
        </p:nvSpPr>
        <p:spPr>
          <a:xfrm>
            <a:off x="3249360" y="4546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79" name="CustomShape 14"/>
          <p:cNvSpPr/>
          <p:nvPr/>
        </p:nvSpPr>
        <p:spPr>
          <a:xfrm>
            <a:off x="3584520" y="4546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80" name="CustomShape 15"/>
          <p:cNvSpPr/>
          <p:nvPr/>
        </p:nvSpPr>
        <p:spPr>
          <a:xfrm>
            <a:off x="4698720" y="4509360"/>
            <a:ext cx="1238760" cy="421200"/>
          </a:xfrm>
          <a:prstGeom prst="rect">
            <a:avLst/>
          </a:prstGeom>
          <a:solidFill>
            <a:srgbClr val="4f81bd"/>
          </a:solidFill>
          <a:ln w="9360">
            <a:solidFill>
              <a:srgbClr val="000000"/>
            </a:solidFill>
            <a:miter/>
          </a:ln>
        </p:spPr>
        <p:style>
          <a:lnRef idx="0"/>
          <a:fillRef idx="0"/>
          <a:effectRef idx="0"/>
          <a:fontRef idx="minor"/>
        </p:style>
      </p:sp>
      <p:sp>
        <p:nvSpPr>
          <p:cNvPr id="1081" name="CustomShape 16"/>
          <p:cNvSpPr/>
          <p:nvPr/>
        </p:nvSpPr>
        <p:spPr>
          <a:xfrm>
            <a:off x="4932360" y="4546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82" name="CustomShape 17"/>
          <p:cNvSpPr/>
          <p:nvPr/>
        </p:nvSpPr>
        <p:spPr>
          <a:xfrm>
            <a:off x="5265720" y="4546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83" name="CustomShape 18"/>
          <p:cNvSpPr/>
          <p:nvPr/>
        </p:nvSpPr>
        <p:spPr>
          <a:xfrm>
            <a:off x="5600880" y="4546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84" name="CustomShape 19"/>
          <p:cNvSpPr/>
          <p:nvPr/>
        </p:nvSpPr>
        <p:spPr>
          <a:xfrm>
            <a:off x="987840" y="4759200"/>
            <a:ext cx="124560" cy="1080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ffff00"/>
                </a:solidFill>
                <a:latin typeface="Calibri"/>
                <a:ea typeface="DejaVu Sans"/>
              </a:rPr>
              <a:t>1</a:t>
            </a:r>
            <a:endParaRPr b="0" lang="en-US" sz="800" spc="-1" strike="noStrike">
              <a:latin typeface="Arial"/>
            </a:endParaRPr>
          </a:p>
        </p:txBody>
      </p:sp>
      <p:sp>
        <p:nvSpPr>
          <p:cNvPr id="1085" name="CustomShape 20"/>
          <p:cNvSpPr/>
          <p:nvPr/>
        </p:nvSpPr>
        <p:spPr>
          <a:xfrm>
            <a:off x="4860000" y="4725000"/>
            <a:ext cx="114912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Cellapp3-space1</a:t>
            </a:r>
            <a:endParaRPr b="0" lang="en-US" sz="1000" spc="-1" strike="noStrike">
              <a:latin typeface="Arial"/>
            </a:endParaRPr>
          </a:p>
        </p:txBody>
      </p:sp>
      <p:sp>
        <p:nvSpPr>
          <p:cNvPr id="1086" name="CustomShape 21"/>
          <p:cNvSpPr/>
          <p:nvPr/>
        </p:nvSpPr>
        <p:spPr>
          <a:xfrm>
            <a:off x="2123640" y="6273720"/>
            <a:ext cx="914400" cy="421200"/>
          </a:xfrm>
          <a:prstGeom prst="rect">
            <a:avLst/>
          </a:prstGeom>
          <a:solidFill>
            <a:srgbClr val="4f81bd"/>
          </a:solidFill>
          <a:ln w="9360">
            <a:solidFill>
              <a:srgbClr val="000000"/>
            </a:solidFill>
            <a:miter/>
          </a:ln>
        </p:spPr>
        <p:style>
          <a:lnRef idx="0"/>
          <a:fillRef idx="0"/>
          <a:effectRef idx="0"/>
          <a:fontRef idx="minor"/>
        </p:style>
      </p:sp>
      <p:sp>
        <p:nvSpPr>
          <p:cNvPr id="1087" name="CustomShape 22"/>
          <p:cNvSpPr/>
          <p:nvPr/>
        </p:nvSpPr>
        <p:spPr>
          <a:xfrm>
            <a:off x="2331720" y="6494400"/>
            <a:ext cx="796680" cy="2404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Client1</a:t>
            </a:r>
            <a:endParaRPr b="0" lang="en-US" sz="1000" spc="-1" strike="noStrike">
              <a:latin typeface="Arial"/>
            </a:endParaRPr>
          </a:p>
        </p:txBody>
      </p:sp>
      <p:sp>
        <p:nvSpPr>
          <p:cNvPr id="1088" name="CustomShape 23"/>
          <p:cNvSpPr/>
          <p:nvPr/>
        </p:nvSpPr>
        <p:spPr>
          <a:xfrm>
            <a:off x="2206440" y="6311160"/>
            <a:ext cx="124560" cy="1080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ffff00"/>
                </a:solidFill>
                <a:latin typeface="Calibri"/>
                <a:ea typeface="DejaVu Sans"/>
              </a:rPr>
              <a:t>1</a:t>
            </a:r>
            <a:endParaRPr b="0" lang="en-US" sz="800" spc="-1" strike="noStrike">
              <a:latin typeface="Arial"/>
            </a:endParaRPr>
          </a:p>
        </p:txBody>
      </p:sp>
      <p:sp>
        <p:nvSpPr>
          <p:cNvPr id="1089" name="CustomShape 24"/>
          <p:cNvSpPr/>
          <p:nvPr/>
        </p:nvSpPr>
        <p:spPr>
          <a:xfrm>
            <a:off x="2539800" y="631116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90" name="CustomShape 25"/>
          <p:cNvSpPr/>
          <p:nvPr/>
        </p:nvSpPr>
        <p:spPr>
          <a:xfrm>
            <a:off x="2874960" y="631116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91" name="Line 26"/>
          <p:cNvSpPr/>
          <p:nvPr/>
        </p:nvSpPr>
        <p:spPr>
          <a:xfrm>
            <a:off x="827280" y="5949000"/>
            <a:ext cx="5544720" cy="360"/>
          </a:xfrm>
          <a:prstGeom prst="line">
            <a:avLst/>
          </a:prstGeom>
          <a:ln w="25560">
            <a:solidFill>
              <a:srgbClr val="4f81bd"/>
            </a:solidFill>
            <a:round/>
          </a:ln>
        </p:spPr>
        <p:style>
          <a:lnRef idx="0"/>
          <a:fillRef idx="0"/>
          <a:effectRef idx="0"/>
          <a:fontRef idx="minor"/>
        </p:style>
      </p:sp>
      <p:sp>
        <p:nvSpPr>
          <p:cNvPr id="1092" name="CustomShape 27"/>
          <p:cNvSpPr/>
          <p:nvPr/>
        </p:nvSpPr>
        <p:spPr>
          <a:xfrm>
            <a:off x="3780720" y="6273720"/>
            <a:ext cx="914400" cy="421200"/>
          </a:xfrm>
          <a:prstGeom prst="rect">
            <a:avLst/>
          </a:prstGeom>
          <a:solidFill>
            <a:srgbClr val="4f81bd"/>
          </a:solidFill>
          <a:ln w="9360">
            <a:solidFill>
              <a:srgbClr val="000000"/>
            </a:solidFill>
            <a:miter/>
          </a:ln>
        </p:spPr>
        <p:style>
          <a:lnRef idx="0"/>
          <a:fillRef idx="0"/>
          <a:effectRef idx="0"/>
          <a:fontRef idx="minor"/>
        </p:style>
      </p:sp>
      <p:sp>
        <p:nvSpPr>
          <p:cNvPr id="1093" name="CustomShape 28"/>
          <p:cNvSpPr/>
          <p:nvPr/>
        </p:nvSpPr>
        <p:spPr>
          <a:xfrm>
            <a:off x="3988800" y="6494400"/>
            <a:ext cx="796680" cy="2404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Client2</a:t>
            </a:r>
            <a:endParaRPr b="0" lang="en-US" sz="1000" spc="-1" strike="noStrike">
              <a:latin typeface="Arial"/>
            </a:endParaRPr>
          </a:p>
        </p:txBody>
      </p:sp>
      <p:sp>
        <p:nvSpPr>
          <p:cNvPr id="1094" name="CustomShape 29"/>
          <p:cNvSpPr/>
          <p:nvPr/>
        </p:nvSpPr>
        <p:spPr>
          <a:xfrm>
            <a:off x="386352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095" name="CustomShape 30"/>
          <p:cNvSpPr/>
          <p:nvPr/>
        </p:nvSpPr>
        <p:spPr>
          <a:xfrm>
            <a:off x="419688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96" name="CustomShape 31"/>
          <p:cNvSpPr/>
          <p:nvPr/>
        </p:nvSpPr>
        <p:spPr>
          <a:xfrm>
            <a:off x="453204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97" name="Line 32"/>
          <p:cNvSpPr/>
          <p:nvPr/>
        </p:nvSpPr>
        <p:spPr>
          <a:xfrm>
            <a:off x="827280" y="5085000"/>
            <a:ext cx="5544720" cy="360"/>
          </a:xfrm>
          <a:prstGeom prst="line">
            <a:avLst/>
          </a:prstGeom>
          <a:ln w="25560">
            <a:solidFill>
              <a:srgbClr val="4f81bd"/>
            </a:solidFill>
            <a:round/>
          </a:ln>
        </p:spPr>
        <p:style>
          <a:lnRef idx="0"/>
          <a:fillRef idx="0"/>
          <a:effectRef idx="0"/>
          <a:fontRef idx="minor"/>
        </p:style>
      </p:sp>
      <p:sp>
        <p:nvSpPr>
          <p:cNvPr id="1098" name="CustomShape 33"/>
          <p:cNvSpPr/>
          <p:nvPr/>
        </p:nvSpPr>
        <p:spPr>
          <a:xfrm>
            <a:off x="2934720" y="5337720"/>
            <a:ext cx="914400" cy="421200"/>
          </a:xfrm>
          <a:prstGeom prst="rect">
            <a:avLst/>
          </a:prstGeom>
          <a:solidFill>
            <a:srgbClr val="4f81bd"/>
          </a:solidFill>
          <a:ln w="9360">
            <a:solidFill>
              <a:srgbClr val="000000"/>
            </a:solidFill>
            <a:miter/>
          </a:ln>
        </p:spPr>
        <p:style>
          <a:lnRef idx="0"/>
          <a:fillRef idx="0"/>
          <a:effectRef idx="0"/>
          <a:fontRef idx="minor"/>
        </p:style>
      </p:sp>
      <p:sp>
        <p:nvSpPr>
          <p:cNvPr id="1099" name="CustomShape 34"/>
          <p:cNvSpPr/>
          <p:nvPr/>
        </p:nvSpPr>
        <p:spPr>
          <a:xfrm>
            <a:off x="3097080" y="5558400"/>
            <a:ext cx="71388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Baseapp2</a:t>
            </a:r>
            <a:endParaRPr b="0" lang="en-US" sz="1000" spc="-1" strike="noStrike">
              <a:latin typeface="Arial"/>
            </a:endParaRPr>
          </a:p>
        </p:txBody>
      </p:sp>
      <p:sp>
        <p:nvSpPr>
          <p:cNvPr id="1100" name="CustomShape 35"/>
          <p:cNvSpPr/>
          <p:nvPr/>
        </p:nvSpPr>
        <p:spPr>
          <a:xfrm>
            <a:off x="301788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01" name="CustomShape 36"/>
          <p:cNvSpPr/>
          <p:nvPr/>
        </p:nvSpPr>
        <p:spPr>
          <a:xfrm>
            <a:off x="368604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02" name="CustomShape 37"/>
          <p:cNvSpPr/>
          <p:nvPr/>
        </p:nvSpPr>
        <p:spPr>
          <a:xfrm>
            <a:off x="3364920" y="53733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03" name="CustomShape 38"/>
          <p:cNvSpPr/>
          <p:nvPr/>
        </p:nvSpPr>
        <p:spPr>
          <a:xfrm>
            <a:off x="899640" y="5301360"/>
            <a:ext cx="914400" cy="421200"/>
          </a:xfrm>
          <a:prstGeom prst="rect">
            <a:avLst/>
          </a:prstGeom>
          <a:solidFill>
            <a:srgbClr val="4f81bd"/>
          </a:solidFill>
          <a:ln w="9360">
            <a:solidFill>
              <a:srgbClr val="000000"/>
            </a:solidFill>
            <a:miter/>
          </a:ln>
        </p:spPr>
        <p:style>
          <a:lnRef idx="0"/>
          <a:fillRef idx="0"/>
          <a:effectRef idx="0"/>
          <a:fontRef idx="minor"/>
        </p:style>
      </p:sp>
      <p:sp>
        <p:nvSpPr>
          <p:cNvPr id="1104" name="CustomShape 39"/>
          <p:cNvSpPr/>
          <p:nvPr/>
        </p:nvSpPr>
        <p:spPr>
          <a:xfrm>
            <a:off x="1061640" y="5522040"/>
            <a:ext cx="71388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Baseapp1</a:t>
            </a:r>
            <a:endParaRPr b="0" lang="en-US" sz="1000" spc="-1" strike="noStrike">
              <a:latin typeface="Arial"/>
            </a:endParaRPr>
          </a:p>
        </p:txBody>
      </p:sp>
      <p:sp>
        <p:nvSpPr>
          <p:cNvPr id="1105" name="CustomShape 40"/>
          <p:cNvSpPr/>
          <p:nvPr/>
        </p:nvSpPr>
        <p:spPr>
          <a:xfrm>
            <a:off x="982440" y="533844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1</a:t>
            </a:r>
            <a:endParaRPr b="0" lang="en-US" sz="800" spc="-1" strike="noStrike">
              <a:latin typeface="Arial"/>
            </a:endParaRPr>
          </a:p>
        </p:txBody>
      </p:sp>
      <p:sp>
        <p:nvSpPr>
          <p:cNvPr id="1106" name="CustomShape 41"/>
          <p:cNvSpPr/>
          <p:nvPr/>
        </p:nvSpPr>
        <p:spPr>
          <a:xfrm>
            <a:off x="1650960" y="533844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07" name="CustomShape 42"/>
          <p:cNvSpPr/>
          <p:nvPr/>
        </p:nvSpPr>
        <p:spPr>
          <a:xfrm>
            <a:off x="1329480" y="533700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108" name="CustomShape 43"/>
          <p:cNvSpPr/>
          <p:nvPr/>
        </p:nvSpPr>
        <p:spPr>
          <a:xfrm>
            <a:off x="4951080" y="5337720"/>
            <a:ext cx="914400" cy="421200"/>
          </a:xfrm>
          <a:prstGeom prst="rect">
            <a:avLst/>
          </a:prstGeom>
          <a:solidFill>
            <a:srgbClr val="4f81bd"/>
          </a:solidFill>
          <a:ln w="9360">
            <a:solidFill>
              <a:srgbClr val="000000"/>
            </a:solidFill>
            <a:miter/>
          </a:ln>
        </p:spPr>
        <p:style>
          <a:lnRef idx="0"/>
          <a:fillRef idx="0"/>
          <a:effectRef idx="0"/>
          <a:fontRef idx="minor"/>
        </p:style>
      </p:sp>
      <p:sp>
        <p:nvSpPr>
          <p:cNvPr id="1109" name="CustomShape 44"/>
          <p:cNvSpPr/>
          <p:nvPr/>
        </p:nvSpPr>
        <p:spPr>
          <a:xfrm>
            <a:off x="5113080" y="5558400"/>
            <a:ext cx="71388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Baseapp3</a:t>
            </a:r>
            <a:endParaRPr b="0" lang="en-US" sz="1000" spc="-1" strike="noStrike">
              <a:latin typeface="Arial"/>
            </a:endParaRPr>
          </a:p>
        </p:txBody>
      </p:sp>
      <p:sp>
        <p:nvSpPr>
          <p:cNvPr id="1110" name="CustomShape 45"/>
          <p:cNvSpPr/>
          <p:nvPr/>
        </p:nvSpPr>
        <p:spPr>
          <a:xfrm>
            <a:off x="503388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11" name="CustomShape 46"/>
          <p:cNvSpPr/>
          <p:nvPr/>
        </p:nvSpPr>
        <p:spPr>
          <a:xfrm>
            <a:off x="570240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12" name="CustomShape 47"/>
          <p:cNvSpPr/>
          <p:nvPr/>
        </p:nvSpPr>
        <p:spPr>
          <a:xfrm>
            <a:off x="5380920" y="53733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13" name="CustomShape 48"/>
          <p:cNvSpPr/>
          <p:nvPr/>
        </p:nvSpPr>
        <p:spPr>
          <a:xfrm>
            <a:off x="6444360" y="4365000"/>
            <a:ext cx="153000" cy="71748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1114" name="CustomShape 49"/>
          <p:cNvSpPr/>
          <p:nvPr/>
        </p:nvSpPr>
        <p:spPr>
          <a:xfrm>
            <a:off x="6599880" y="4490280"/>
            <a:ext cx="2445840" cy="6350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ff0000"/>
                </a:solidFill>
                <a:latin typeface="Calibri"/>
                <a:ea typeface="DejaVu Sans"/>
              </a:rPr>
              <a:t>In the same space, and other entities are near the red entity</a:t>
            </a:r>
            <a:endParaRPr b="0" lang="en-US" sz="1200" spc="-1" strike="noStrike">
              <a:latin typeface="Arial"/>
            </a:endParaRPr>
          </a:p>
        </p:txBody>
      </p:sp>
      <p:sp>
        <p:nvSpPr>
          <p:cNvPr id="1115" name="CustomShape 50"/>
          <p:cNvSpPr/>
          <p:nvPr/>
        </p:nvSpPr>
        <p:spPr>
          <a:xfrm>
            <a:off x="5394960" y="6035040"/>
            <a:ext cx="3652560" cy="707040"/>
          </a:xfrm>
          <a:prstGeom prst="rect">
            <a:avLst/>
          </a:prstGeom>
          <a:solidFill>
            <a:srgbClr val="8064a2"/>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116" name="CustomShape 51"/>
          <p:cNvSpPr/>
          <p:nvPr/>
        </p:nvSpPr>
        <p:spPr>
          <a:xfrm>
            <a:off x="5442840" y="6536880"/>
            <a:ext cx="159480" cy="1242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117" name="CustomShape 52"/>
          <p:cNvSpPr/>
          <p:nvPr/>
        </p:nvSpPr>
        <p:spPr>
          <a:xfrm>
            <a:off x="5603040" y="6066000"/>
            <a:ext cx="3444480" cy="81828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8eb4e3"/>
                </a:solidFill>
                <a:latin typeface="Calibri"/>
                <a:ea typeface="宋体"/>
              </a:rPr>
              <a:t>Entity that cannot access the attributes described by this entity</a:t>
            </a:r>
            <a:endParaRPr b="0" lang="en-US" sz="800" spc="-1" strike="noStrike">
              <a:latin typeface="Arial"/>
            </a:endParaRPr>
          </a:p>
          <a:p>
            <a:pPr>
              <a:lnSpc>
                <a:spcPct val="150000"/>
              </a:lnSpc>
            </a:pPr>
            <a:r>
              <a:rPr b="0" lang="en-US" sz="800" spc="-1" strike="noStrike">
                <a:solidFill>
                  <a:srgbClr val="92d050"/>
                </a:solidFill>
                <a:latin typeface="Calibri"/>
                <a:ea typeface="宋体"/>
              </a:rPr>
              <a:t>Entity that can access the attributes described by this entity</a:t>
            </a:r>
            <a:endParaRPr b="0" lang="en-US" sz="800" spc="-1" strike="noStrike">
              <a:latin typeface="Arial"/>
            </a:endParaRPr>
          </a:p>
          <a:p>
            <a:pPr>
              <a:lnSpc>
                <a:spcPct val="150000"/>
              </a:lnSpc>
            </a:pPr>
            <a:r>
              <a:rPr b="0" lang="en-US" sz="800" spc="-1" strike="noStrike">
                <a:solidFill>
                  <a:srgbClr val="c00000"/>
                </a:solidFill>
                <a:latin typeface="Calibri"/>
                <a:ea typeface="宋体"/>
              </a:rPr>
              <a:t>The currently described entity can also access attributes</a:t>
            </a:r>
            <a:endParaRPr b="0" lang="en-US" sz="800" spc="-1" strike="noStrike">
              <a:latin typeface="Arial"/>
            </a:endParaRPr>
          </a:p>
          <a:p>
            <a:pPr>
              <a:lnSpc>
                <a:spcPct val="150000"/>
              </a:lnSpc>
            </a:pPr>
            <a:endParaRPr b="0" lang="en-US" sz="800" spc="-1" strike="noStrike">
              <a:latin typeface="Arial"/>
            </a:endParaRPr>
          </a:p>
        </p:txBody>
      </p:sp>
      <p:sp>
        <p:nvSpPr>
          <p:cNvPr id="1118" name="CustomShape 53"/>
          <p:cNvSpPr/>
          <p:nvPr/>
        </p:nvSpPr>
        <p:spPr>
          <a:xfrm>
            <a:off x="5442840" y="6324120"/>
            <a:ext cx="161280" cy="12564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19" name="CustomShape 54"/>
          <p:cNvSpPr/>
          <p:nvPr/>
        </p:nvSpPr>
        <p:spPr>
          <a:xfrm>
            <a:off x="5442840" y="6130440"/>
            <a:ext cx="161280" cy="12564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0"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121"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 – ALL_CLIENTS</a:t>
            </a:r>
            <a:endParaRPr b="0" lang="en-US" sz="4400" spc="-1" strike="noStrike">
              <a:latin typeface="Arial"/>
            </a:endParaRPr>
          </a:p>
        </p:txBody>
      </p:sp>
      <p:sp>
        <p:nvSpPr>
          <p:cNvPr id="1122" name="CustomShape 3"/>
          <p:cNvSpPr/>
          <p:nvPr/>
        </p:nvSpPr>
        <p:spPr>
          <a:xfrm>
            <a:off x="89280" y="1196640"/>
            <a:ext cx="9052200" cy="294984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Belongs to Real Entity</a:t>
            </a:r>
            <a:endParaRPr b="0" lang="en-US" sz="16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It belongs to the Real Entity and its corresponding Ghost Entity can access</a:t>
            </a:r>
            <a:endParaRPr b="0" lang="en-US" sz="1600" spc="-1" strike="noStrike">
              <a:latin typeface="Arial"/>
            </a:endParaRPr>
          </a:p>
          <a:p>
            <a:pPr marL="181080" indent="-17856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The change of the value of this kind of attribute will be posted to its corresponding Ghost Entity. On the Ghost Entity this type of property is just a read-only property</a:t>
            </a:r>
            <a:endParaRPr b="0" lang="en-US" sz="1600" spc="-1" strike="noStrike">
              <a:latin typeface="Arial"/>
            </a:endParaRPr>
          </a:p>
          <a:p>
            <a:pPr marL="181080" indent="-17856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The change of the value of this type of attribute is also posted to the Entity of its corresponding client. And there will be a script callback (</a:t>
            </a:r>
            <a:r>
              <a:rPr b="0" lang="en-US" sz="1600" spc="-1" strike="noStrike">
                <a:solidFill>
                  <a:srgbClr val="ff0000"/>
                </a:solidFill>
                <a:latin typeface="Courier New"/>
                <a:ea typeface="宋体"/>
              </a:rPr>
              <a:t>set_&lt;property_name&gt;()</a:t>
            </a:r>
            <a:r>
              <a:rPr b="0" lang="en-US" sz="1600" spc="-1" strike="noStrike">
                <a:solidFill>
                  <a:srgbClr val="000000"/>
                </a:solidFill>
                <a:latin typeface="Courier New"/>
                <a:ea typeface="宋体"/>
              </a:rPr>
              <a:t>) </a:t>
            </a:r>
            <a:r>
              <a:rPr b="0" lang="en-US" sz="1600" spc="-1" strike="noStrike">
                <a:solidFill>
                  <a:srgbClr val="00007d"/>
                </a:solidFill>
                <a:latin typeface="Calibri"/>
                <a:ea typeface="宋体"/>
              </a:rPr>
              <a:t>called</a:t>
            </a:r>
            <a:endParaRPr b="0" lang="en-US" sz="1600" spc="-1" strike="noStrike">
              <a:latin typeface="Arial"/>
            </a:endParaRPr>
          </a:p>
          <a:p>
            <a:pPr marL="181080" indent="-17856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If other players have an Entity to which this attribute belongs in the AOI range, the change in the value of this attribute is also posted to the Entity of the player’s client. And there will be a script callback (</a:t>
            </a:r>
            <a:r>
              <a:rPr b="0" lang="en-US" sz="1600" spc="-1" strike="noStrike">
                <a:solidFill>
                  <a:srgbClr val="ff0000"/>
                </a:solidFill>
                <a:latin typeface="Courier New"/>
                <a:ea typeface="宋体"/>
              </a:rPr>
              <a:t>set_&lt;property_name&gt;()</a:t>
            </a:r>
            <a:r>
              <a:rPr b="0" lang="en-US" sz="1600" spc="-1" strike="noStrike">
                <a:solidFill>
                  <a:srgbClr val="000000"/>
                </a:solidFill>
                <a:latin typeface="Courier New"/>
                <a:ea typeface="宋体"/>
              </a:rPr>
              <a:t>)</a:t>
            </a:r>
            <a:r>
              <a:rPr b="0" lang="en-US" sz="1600" spc="-1" strike="noStrike">
                <a:solidFill>
                  <a:srgbClr val="00007d"/>
                </a:solidFill>
                <a:latin typeface="Calibri"/>
                <a:ea typeface="宋体"/>
              </a:rPr>
              <a:t> function called</a:t>
            </a:r>
            <a:endParaRPr b="0" lang="en-US" sz="1600" spc="-1" strike="noStrike">
              <a:latin typeface="Arial"/>
            </a:endParaRPr>
          </a:p>
          <a:p>
            <a:pPr marL="181080" indent="-17856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E.g.:</a:t>
            </a:r>
            <a:endParaRPr b="0" lang="en-US" sz="1600" spc="-1" strike="noStrike">
              <a:latin typeface="Arial"/>
            </a:endParaRPr>
          </a:p>
          <a:p>
            <a:pPr marL="182520">
              <a:lnSpc>
                <a:spcPct val="100000"/>
              </a:lnSpc>
              <a:spcBef>
                <a:spcPts val="241"/>
              </a:spcBef>
            </a:pPr>
            <a:r>
              <a:rPr b="0" lang="en-US" sz="1200" spc="-1" strike="noStrike">
                <a:solidFill>
                  <a:srgbClr val="00007d"/>
                </a:solidFill>
                <a:latin typeface="Calibri"/>
                <a:ea typeface="宋体"/>
              </a:rPr>
              <a:t>        </a:t>
            </a:r>
            <a:r>
              <a:rPr b="0" lang="en-US" sz="1200" spc="-1" strike="noStrike">
                <a:solidFill>
                  <a:srgbClr val="00007d"/>
                </a:solidFill>
                <a:latin typeface="Calibri"/>
                <a:ea typeface="宋体"/>
              </a:rPr>
              <a:t>Entity name</a:t>
            </a:r>
            <a:endParaRPr b="0" lang="en-US" sz="1200" spc="-1" strike="noStrike">
              <a:latin typeface="Arial"/>
            </a:endParaRPr>
          </a:p>
          <a:p>
            <a:pPr marL="182520">
              <a:lnSpc>
                <a:spcPct val="100000"/>
              </a:lnSpc>
              <a:spcBef>
                <a:spcPts val="241"/>
              </a:spcBef>
            </a:pPr>
            <a:r>
              <a:rPr b="0" lang="en-US" sz="1200" spc="-1" strike="noStrike">
                <a:solidFill>
                  <a:srgbClr val="00007d"/>
                </a:solidFill>
                <a:latin typeface="Calibri"/>
                <a:ea typeface="宋体"/>
              </a:rPr>
              <a:t>        </a:t>
            </a:r>
            <a:r>
              <a:rPr b="0" lang="en-US" sz="1200" spc="-1" strike="noStrike">
                <a:solidFill>
                  <a:srgbClr val="00007d"/>
                </a:solidFill>
                <a:latin typeface="Calibri"/>
                <a:ea typeface="宋体"/>
              </a:rPr>
              <a:t>Physical blood volume and grade</a:t>
            </a:r>
            <a:endParaRPr b="0" lang="en-US" sz="1200" spc="-1" strike="noStrike">
              <a:latin typeface="Arial"/>
            </a:endParaRPr>
          </a:p>
          <a:p>
            <a:pPr marL="182520">
              <a:lnSpc>
                <a:spcPct val="100000"/>
              </a:lnSpc>
              <a:spcBef>
                <a:spcPts val="320"/>
              </a:spcBef>
            </a:pPr>
            <a:endParaRPr b="0" lang="en-US" sz="1200" spc="-1" strike="noStrike">
              <a:latin typeface="Arial"/>
            </a:endParaRPr>
          </a:p>
          <a:p>
            <a:pPr marL="182520">
              <a:lnSpc>
                <a:spcPct val="100000"/>
              </a:lnSpc>
              <a:spcBef>
                <a:spcPts val="320"/>
              </a:spcBef>
            </a:pPr>
            <a:r>
              <a:rPr b="0" lang="en-US" sz="1600" spc="-1" strike="noStrike">
                <a:solidFill>
                  <a:srgbClr val="00007d"/>
                </a:solidFill>
                <a:latin typeface="Calibri"/>
                <a:ea typeface="宋体"/>
              </a:rPr>
              <a:t>             </a:t>
            </a:r>
            <a:endParaRPr b="0" lang="en-US" sz="1600" spc="-1" strike="noStrike">
              <a:latin typeface="Arial"/>
            </a:endParaRPr>
          </a:p>
        </p:txBody>
      </p:sp>
      <p:sp>
        <p:nvSpPr>
          <p:cNvPr id="1123" name="CustomShape 4"/>
          <p:cNvSpPr/>
          <p:nvPr/>
        </p:nvSpPr>
        <p:spPr>
          <a:xfrm>
            <a:off x="823320" y="4516920"/>
            <a:ext cx="5542200" cy="244584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124" name="CustomShape 5"/>
          <p:cNvSpPr/>
          <p:nvPr/>
        </p:nvSpPr>
        <p:spPr>
          <a:xfrm>
            <a:off x="895320" y="4661280"/>
            <a:ext cx="1150200" cy="421200"/>
          </a:xfrm>
          <a:prstGeom prst="rect">
            <a:avLst/>
          </a:prstGeom>
          <a:solidFill>
            <a:srgbClr val="4f81bd"/>
          </a:solidFill>
          <a:ln w="9360">
            <a:solidFill>
              <a:srgbClr val="000000"/>
            </a:solidFill>
            <a:miter/>
          </a:ln>
        </p:spPr>
        <p:style>
          <a:lnRef idx="0"/>
          <a:fillRef idx="0"/>
          <a:effectRef idx="0"/>
          <a:fontRef idx="minor"/>
        </p:style>
      </p:sp>
      <p:sp>
        <p:nvSpPr>
          <p:cNvPr id="1125" name="CustomShape 6"/>
          <p:cNvSpPr/>
          <p:nvPr/>
        </p:nvSpPr>
        <p:spPr>
          <a:xfrm>
            <a:off x="1103400" y="4881960"/>
            <a:ext cx="109692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Cellapp1-space1</a:t>
            </a:r>
            <a:endParaRPr b="0" lang="en-US" sz="1000" spc="-1" strike="noStrike">
              <a:latin typeface="Arial"/>
            </a:endParaRPr>
          </a:p>
        </p:txBody>
      </p:sp>
      <p:sp>
        <p:nvSpPr>
          <p:cNvPr id="1126" name="CustomShape 7"/>
          <p:cNvSpPr/>
          <p:nvPr/>
        </p:nvSpPr>
        <p:spPr>
          <a:xfrm>
            <a:off x="978120" y="469836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27" name="CustomShape 8"/>
          <p:cNvSpPr/>
          <p:nvPr/>
        </p:nvSpPr>
        <p:spPr>
          <a:xfrm>
            <a:off x="1311480" y="469836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28" name="CustomShape 9"/>
          <p:cNvSpPr/>
          <p:nvPr/>
        </p:nvSpPr>
        <p:spPr>
          <a:xfrm>
            <a:off x="1646640" y="469836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29" name="CustomShape 10"/>
          <p:cNvSpPr/>
          <p:nvPr/>
        </p:nvSpPr>
        <p:spPr>
          <a:xfrm>
            <a:off x="2727720" y="4661280"/>
            <a:ext cx="1128240" cy="421200"/>
          </a:xfrm>
          <a:prstGeom prst="rect">
            <a:avLst/>
          </a:prstGeom>
          <a:solidFill>
            <a:srgbClr val="4f81bd"/>
          </a:solidFill>
          <a:ln w="9360">
            <a:solidFill>
              <a:srgbClr val="000000"/>
            </a:solidFill>
            <a:miter/>
          </a:ln>
        </p:spPr>
        <p:style>
          <a:lnRef idx="0"/>
          <a:fillRef idx="0"/>
          <a:effectRef idx="0"/>
          <a:fontRef idx="minor"/>
        </p:style>
      </p:sp>
      <p:sp>
        <p:nvSpPr>
          <p:cNvPr id="1130" name="CustomShape 11"/>
          <p:cNvSpPr/>
          <p:nvPr/>
        </p:nvSpPr>
        <p:spPr>
          <a:xfrm>
            <a:off x="2840040" y="4881960"/>
            <a:ext cx="108036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Cellapp2-space1</a:t>
            </a:r>
            <a:endParaRPr b="0" lang="en-US" sz="1000" spc="-1" strike="noStrike">
              <a:latin typeface="Arial"/>
            </a:endParaRPr>
          </a:p>
        </p:txBody>
      </p:sp>
      <p:sp>
        <p:nvSpPr>
          <p:cNvPr id="1131" name="CustomShape 12"/>
          <p:cNvSpPr/>
          <p:nvPr/>
        </p:nvSpPr>
        <p:spPr>
          <a:xfrm>
            <a:off x="2906280" y="4698360"/>
            <a:ext cx="13752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132" name="CustomShape 13"/>
          <p:cNvSpPr/>
          <p:nvPr/>
        </p:nvSpPr>
        <p:spPr>
          <a:xfrm>
            <a:off x="3245040" y="469836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33" name="CustomShape 14"/>
          <p:cNvSpPr/>
          <p:nvPr/>
        </p:nvSpPr>
        <p:spPr>
          <a:xfrm>
            <a:off x="3580200" y="469836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34" name="CustomShape 15"/>
          <p:cNvSpPr/>
          <p:nvPr/>
        </p:nvSpPr>
        <p:spPr>
          <a:xfrm>
            <a:off x="4694400" y="4661280"/>
            <a:ext cx="1238760" cy="421200"/>
          </a:xfrm>
          <a:prstGeom prst="rect">
            <a:avLst/>
          </a:prstGeom>
          <a:solidFill>
            <a:srgbClr val="4f81bd"/>
          </a:solidFill>
          <a:ln w="9360">
            <a:solidFill>
              <a:srgbClr val="000000"/>
            </a:solidFill>
            <a:miter/>
          </a:ln>
        </p:spPr>
        <p:style>
          <a:lnRef idx="0"/>
          <a:fillRef idx="0"/>
          <a:effectRef idx="0"/>
          <a:fontRef idx="minor"/>
        </p:style>
      </p:sp>
      <p:sp>
        <p:nvSpPr>
          <p:cNvPr id="1135" name="CustomShape 16"/>
          <p:cNvSpPr/>
          <p:nvPr/>
        </p:nvSpPr>
        <p:spPr>
          <a:xfrm>
            <a:off x="4928040" y="469836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36" name="CustomShape 17"/>
          <p:cNvSpPr/>
          <p:nvPr/>
        </p:nvSpPr>
        <p:spPr>
          <a:xfrm>
            <a:off x="5261400" y="469836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37" name="CustomShape 18"/>
          <p:cNvSpPr/>
          <p:nvPr/>
        </p:nvSpPr>
        <p:spPr>
          <a:xfrm>
            <a:off x="5596560" y="469836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38" name="CustomShape 19"/>
          <p:cNvSpPr/>
          <p:nvPr/>
        </p:nvSpPr>
        <p:spPr>
          <a:xfrm>
            <a:off x="983520" y="4911120"/>
            <a:ext cx="124560" cy="1080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ffff00"/>
                </a:solidFill>
                <a:latin typeface="Calibri"/>
                <a:ea typeface="DejaVu Sans"/>
              </a:rPr>
              <a:t>1</a:t>
            </a:r>
            <a:endParaRPr b="0" lang="en-US" sz="800" spc="-1" strike="noStrike">
              <a:latin typeface="Arial"/>
            </a:endParaRPr>
          </a:p>
        </p:txBody>
      </p:sp>
      <p:sp>
        <p:nvSpPr>
          <p:cNvPr id="1139" name="CustomShape 20"/>
          <p:cNvSpPr/>
          <p:nvPr/>
        </p:nvSpPr>
        <p:spPr>
          <a:xfrm>
            <a:off x="4855680" y="4876920"/>
            <a:ext cx="114912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Cellapp3-space1</a:t>
            </a:r>
            <a:endParaRPr b="0" lang="en-US" sz="1000" spc="-1" strike="noStrike">
              <a:latin typeface="Arial"/>
            </a:endParaRPr>
          </a:p>
        </p:txBody>
      </p:sp>
      <p:sp>
        <p:nvSpPr>
          <p:cNvPr id="1140" name="CustomShape 21"/>
          <p:cNvSpPr/>
          <p:nvPr/>
        </p:nvSpPr>
        <p:spPr>
          <a:xfrm>
            <a:off x="2119320" y="6425640"/>
            <a:ext cx="914400" cy="421200"/>
          </a:xfrm>
          <a:prstGeom prst="rect">
            <a:avLst/>
          </a:prstGeom>
          <a:solidFill>
            <a:srgbClr val="4f81bd"/>
          </a:solidFill>
          <a:ln w="9360">
            <a:solidFill>
              <a:srgbClr val="000000"/>
            </a:solidFill>
            <a:miter/>
          </a:ln>
        </p:spPr>
        <p:style>
          <a:lnRef idx="0"/>
          <a:fillRef idx="0"/>
          <a:effectRef idx="0"/>
          <a:fontRef idx="minor"/>
        </p:style>
      </p:sp>
      <p:sp>
        <p:nvSpPr>
          <p:cNvPr id="1141" name="CustomShape 22"/>
          <p:cNvSpPr/>
          <p:nvPr/>
        </p:nvSpPr>
        <p:spPr>
          <a:xfrm>
            <a:off x="2327400" y="6646320"/>
            <a:ext cx="796680" cy="2404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Client1</a:t>
            </a:r>
            <a:endParaRPr b="0" lang="en-US" sz="1000" spc="-1" strike="noStrike">
              <a:latin typeface="Arial"/>
            </a:endParaRPr>
          </a:p>
        </p:txBody>
      </p:sp>
      <p:sp>
        <p:nvSpPr>
          <p:cNvPr id="1142" name="CustomShape 23"/>
          <p:cNvSpPr/>
          <p:nvPr/>
        </p:nvSpPr>
        <p:spPr>
          <a:xfrm>
            <a:off x="2202120" y="6463080"/>
            <a:ext cx="124560" cy="1080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ffff00"/>
                </a:solidFill>
                <a:latin typeface="Calibri"/>
                <a:ea typeface="DejaVu Sans"/>
              </a:rPr>
              <a:t>1</a:t>
            </a:r>
            <a:endParaRPr b="0" lang="en-US" sz="800" spc="-1" strike="noStrike">
              <a:latin typeface="Arial"/>
            </a:endParaRPr>
          </a:p>
        </p:txBody>
      </p:sp>
      <p:sp>
        <p:nvSpPr>
          <p:cNvPr id="1143" name="CustomShape 24"/>
          <p:cNvSpPr/>
          <p:nvPr/>
        </p:nvSpPr>
        <p:spPr>
          <a:xfrm>
            <a:off x="2535480" y="646308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44" name="CustomShape 25"/>
          <p:cNvSpPr/>
          <p:nvPr/>
        </p:nvSpPr>
        <p:spPr>
          <a:xfrm>
            <a:off x="2870640" y="646308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45" name="Line 26"/>
          <p:cNvSpPr/>
          <p:nvPr/>
        </p:nvSpPr>
        <p:spPr>
          <a:xfrm>
            <a:off x="822960" y="6100920"/>
            <a:ext cx="5544720" cy="360"/>
          </a:xfrm>
          <a:prstGeom prst="line">
            <a:avLst/>
          </a:prstGeom>
          <a:ln w="25560">
            <a:solidFill>
              <a:srgbClr val="4f81bd"/>
            </a:solidFill>
            <a:round/>
          </a:ln>
        </p:spPr>
        <p:style>
          <a:lnRef idx="0"/>
          <a:fillRef idx="0"/>
          <a:effectRef idx="0"/>
          <a:fontRef idx="minor"/>
        </p:style>
      </p:sp>
      <p:sp>
        <p:nvSpPr>
          <p:cNvPr id="1146" name="CustomShape 27"/>
          <p:cNvSpPr/>
          <p:nvPr/>
        </p:nvSpPr>
        <p:spPr>
          <a:xfrm>
            <a:off x="3776400" y="6425640"/>
            <a:ext cx="914400" cy="421200"/>
          </a:xfrm>
          <a:prstGeom prst="rect">
            <a:avLst/>
          </a:prstGeom>
          <a:solidFill>
            <a:srgbClr val="4f81bd"/>
          </a:solidFill>
          <a:ln w="9360">
            <a:solidFill>
              <a:srgbClr val="000000"/>
            </a:solidFill>
            <a:miter/>
          </a:ln>
        </p:spPr>
        <p:style>
          <a:lnRef idx="0"/>
          <a:fillRef idx="0"/>
          <a:effectRef idx="0"/>
          <a:fontRef idx="minor"/>
        </p:style>
      </p:sp>
      <p:sp>
        <p:nvSpPr>
          <p:cNvPr id="1147" name="CustomShape 28"/>
          <p:cNvSpPr/>
          <p:nvPr/>
        </p:nvSpPr>
        <p:spPr>
          <a:xfrm>
            <a:off x="3984480" y="6646320"/>
            <a:ext cx="796680" cy="2404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Client2</a:t>
            </a:r>
            <a:endParaRPr b="0" lang="en-US" sz="1000" spc="-1" strike="noStrike">
              <a:latin typeface="Arial"/>
            </a:endParaRPr>
          </a:p>
        </p:txBody>
      </p:sp>
      <p:sp>
        <p:nvSpPr>
          <p:cNvPr id="1148" name="CustomShape 29"/>
          <p:cNvSpPr/>
          <p:nvPr/>
        </p:nvSpPr>
        <p:spPr>
          <a:xfrm>
            <a:off x="3859200" y="646308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149" name="CustomShape 30"/>
          <p:cNvSpPr/>
          <p:nvPr/>
        </p:nvSpPr>
        <p:spPr>
          <a:xfrm>
            <a:off x="4192560" y="646308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50" name="CustomShape 31"/>
          <p:cNvSpPr/>
          <p:nvPr/>
        </p:nvSpPr>
        <p:spPr>
          <a:xfrm>
            <a:off x="4527720" y="646308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51" name="Line 32"/>
          <p:cNvSpPr/>
          <p:nvPr/>
        </p:nvSpPr>
        <p:spPr>
          <a:xfrm>
            <a:off x="822960" y="5236920"/>
            <a:ext cx="5544720" cy="360"/>
          </a:xfrm>
          <a:prstGeom prst="line">
            <a:avLst/>
          </a:prstGeom>
          <a:ln w="25560">
            <a:solidFill>
              <a:srgbClr val="4f81bd"/>
            </a:solidFill>
            <a:round/>
          </a:ln>
        </p:spPr>
        <p:style>
          <a:lnRef idx="0"/>
          <a:fillRef idx="0"/>
          <a:effectRef idx="0"/>
          <a:fontRef idx="minor"/>
        </p:style>
      </p:sp>
      <p:sp>
        <p:nvSpPr>
          <p:cNvPr id="1152" name="CustomShape 33"/>
          <p:cNvSpPr/>
          <p:nvPr/>
        </p:nvSpPr>
        <p:spPr>
          <a:xfrm>
            <a:off x="2930400" y="5489640"/>
            <a:ext cx="914400" cy="421200"/>
          </a:xfrm>
          <a:prstGeom prst="rect">
            <a:avLst/>
          </a:prstGeom>
          <a:solidFill>
            <a:srgbClr val="4f81bd"/>
          </a:solidFill>
          <a:ln w="9360">
            <a:solidFill>
              <a:srgbClr val="000000"/>
            </a:solidFill>
            <a:miter/>
          </a:ln>
        </p:spPr>
        <p:style>
          <a:lnRef idx="0"/>
          <a:fillRef idx="0"/>
          <a:effectRef idx="0"/>
          <a:fontRef idx="minor"/>
        </p:style>
      </p:sp>
      <p:sp>
        <p:nvSpPr>
          <p:cNvPr id="1153" name="CustomShape 34"/>
          <p:cNvSpPr/>
          <p:nvPr/>
        </p:nvSpPr>
        <p:spPr>
          <a:xfrm>
            <a:off x="3092760" y="5710320"/>
            <a:ext cx="71388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Baseapp2</a:t>
            </a:r>
            <a:endParaRPr b="0" lang="en-US" sz="1000" spc="-1" strike="noStrike">
              <a:latin typeface="Arial"/>
            </a:endParaRPr>
          </a:p>
        </p:txBody>
      </p:sp>
      <p:sp>
        <p:nvSpPr>
          <p:cNvPr id="1154" name="CustomShape 35"/>
          <p:cNvSpPr/>
          <p:nvPr/>
        </p:nvSpPr>
        <p:spPr>
          <a:xfrm>
            <a:off x="3013560" y="552672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55" name="CustomShape 36"/>
          <p:cNvSpPr/>
          <p:nvPr/>
        </p:nvSpPr>
        <p:spPr>
          <a:xfrm>
            <a:off x="3681720" y="552672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56" name="CustomShape 37"/>
          <p:cNvSpPr/>
          <p:nvPr/>
        </p:nvSpPr>
        <p:spPr>
          <a:xfrm>
            <a:off x="3360600" y="552528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57" name="CustomShape 38"/>
          <p:cNvSpPr/>
          <p:nvPr/>
        </p:nvSpPr>
        <p:spPr>
          <a:xfrm>
            <a:off x="895320" y="5453280"/>
            <a:ext cx="914400" cy="421200"/>
          </a:xfrm>
          <a:prstGeom prst="rect">
            <a:avLst/>
          </a:prstGeom>
          <a:solidFill>
            <a:srgbClr val="4f81bd"/>
          </a:solidFill>
          <a:ln w="9360">
            <a:solidFill>
              <a:srgbClr val="000000"/>
            </a:solidFill>
            <a:miter/>
          </a:ln>
        </p:spPr>
        <p:style>
          <a:lnRef idx="0"/>
          <a:fillRef idx="0"/>
          <a:effectRef idx="0"/>
          <a:fontRef idx="minor"/>
        </p:style>
      </p:sp>
      <p:sp>
        <p:nvSpPr>
          <p:cNvPr id="1158" name="CustomShape 39"/>
          <p:cNvSpPr/>
          <p:nvPr/>
        </p:nvSpPr>
        <p:spPr>
          <a:xfrm>
            <a:off x="1057320" y="5673960"/>
            <a:ext cx="71388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Baseapp1</a:t>
            </a:r>
            <a:endParaRPr b="0" lang="en-US" sz="1000" spc="-1" strike="noStrike">
              <a:latin typeface="Arial"/>
            </a:endParaRPr>
          </a:p>
        </p:txBody>
      </p:sp>
      <p:sp>
        <p:nvSpPr>
          <p:cNvPr id="1159" name="CustomShape 40"/>
          <p:cNvSpPr/>
          <p:nvPr/>
        </p:nvSpPr>
        <p:spPr>
          <a:xfrm>
            <a:off x="978120" y="54903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1</a:t>
            </a:r>
            <a:endParaRPr b="0" lang="en-US" sz="800" spc="-1" strike="noStrike">
              <a:latin typeface="Arial"/>
            </a:endParaRPr>
          </a:p>
        </p:txBody>
      </p:sp>
      <p:sp>
        <p:nvSpPr>
          <p:cNvPr id="1160" name="CustomShape 41"/>
          <p:cNvSpPr/>
          <p:nvPr/>
        </p:nvSpPr>
        <p:spPr>
          <a:xfrm>
            <a:off x="1646640" y="54903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61" name="CustomShape 42"/>
          <p:cNvSpPr/>
          <p:nvPr/>
        </p:nvSpPr>
        <p:spPr>
          <a:xfrm>
            <a:off x="1325160" y="548892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162" name="CustomShape 43"/>
          <p:cNvSpPr/>
          <p:nvPr/>
        </p:nvSpPr>
        <p:spPr>
          <a:xfrm>
            <a:off x="4946760" y="5489640"/>
            <a:ext cx="914400" cy="421200"/>
          </a:xfrm>
          <a:prstGeom prst="rect">
            <a:avLst/>
          </a:prstGeom>
          <a:solidFill>
            <a:srgbClr val="4f81bd"/>
          </a:solidFill>
          <a:ln w="9360">
            <a:solidFill>
              <a:srgbClr val="000000"/>
            </a:solidFill>
            <a:miter/>
          </a:ln>
        </p:spPr>
        <p:style>
          <a:lnRef idx="0"/>
          <a:fillRef idx="0"/>
          <a:effectRef idx="0"/>
          <a:fontRef idx="minor"/>
        </p:style>
      </p:sp>
      <p:sp>
        <p:nvSpPr>
          <p:cNvPr id="1163" name="CustomShape 44"/>
          <p:cNvSpPr/>
          <p:nvPr/>
        </p:nvSpPr>
        <p:spPr>
          <a:xfrm>
            <a:off x="5108760" y="5710320"/>
            <a:ext cx="71388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Baseapp3</a:t>
            </a:r>
            <a:endParaRPr b="0" lang="en-US" sz="1000" spc="-1" strike="noStrike">
              <a:latin typeface="Arial"/>
            </a:endParaRPr>
          </a:p>
        </p:txBody>
      </p:sp>
      <p:sp>
        <p:nvSpPr>
          <p:cNvPr id="1164" name="CustomShape 45"/>
          <p:cNvSpPr/>
          <p:nvPr/>
        </p:nvSpPr>
        <p:spPr>
          <a:xfrm>
            <a:off x="5029560" y="552672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65" name="CustomShape 46"/>
          <p:cNvSpPr/>
          <p:nvPr/>
        </p:nvSpPr>
        <p:spPr>
          <a:xfrm>
            <a:off x="5698080" y="552672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66" name="CustomShape 47"/>
          <p:cNvSpPr/>
          <p:nvPr/>
        </p:nvSpPr>
        <p:spPr>
          <a:xfrm>
            <a:off x="5376600" y="552528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67" name="CustomShape 48"/>
          <p:cNvSpPr/>
          <p:nvPr/>
        </p:nvSpPr>
        <p:spPr>
          <a:xfrm>
            <a:off x="6440040" y="4516920"/>
            <a:ext cx="153000" cy="71748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1168" name="CustomShape 49"/>
          <p:cNvSpPr/>
          <p:nvPr/>
        </p:nvSpPr>
        <p:spPr>
          <a:xfrm>
            <a:off x="6595560" y="4642200"/>
            <a:ext cx="2445840" cy="6350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ff0000"/>
                </a:solidFill>
                <a:latin typeface="Calibri"/>
                <a:ea typeface="DejaVu Sans"/>
              </a:rPr>
              <a:t>In the same space, and other entities are near the red entity</a:t>
            </a:r>
            <a:endParaRPr b="0" lang="en-US" sz="1200" spc="-1" strike="noStrike">
              <a:latin typeface="Arial"/>
            </a:endParaRPr>
          </a:p>
        </p:txBody>
      </p:sp>
      <p:sp>
        <p:nvSpPr>
          <p:cNvPr id="1169" name="CustomShape 50"/>
          <p:cNvSpPr/>
          <p:nvPr/>
        </p:nvSpPr>
        <p:spPr>
          <a:xfrm>
            <a:off x="5489280" y="6068520"/>
            <a:ext cx="3652560" cy="707040"/>
          </a:xfrm>
          <a:prstGeom prst="rect">
            <a:avLst/>
          </a:prstGeom>
          <a:solidFill>
            <a:srgbClr val="8064a2"/>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170" name="CustomShape 51"/>
          <p:cNvSpPr/>
          <p:nvPr/>
        </p:nvSpPr>
        <p:spPr>
          <a:xfrm>
            <a:off x="5537160" y="6570360"/>
            <a:ext cx="159480" cy="1242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171" name="CustomShape 52"/>
          <p:cNvSpPr/>
          <p:nvPr/>
        </p:nvSpPr>
        <p:spPr>
          <a:xfrm>
            <a:off x="5697360" y="6099480"/>
            <a:ext cx="3444480" cy="81828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8eb4e3"/>
                </a:solidFill>
                <a:latin typeface="Calibri"/>
                <a:ea typeface="宋体"/>
              </a:rPr>
              <a:t>Entity that cannot access the attributes described by this entity</a:t>
            </a:r>
            <a:endParaRPr b="0" lang="en-US" sz="800" spc="-1" strike="noStrike">
              <a:latin typeface="Arial"/>
            </a:endParaRPr>
          </a:p>
          <a:p>
            <a:pPr>
              <a:lnSpc>
                <a:spcPct val="150000"/>
              </a:lnSpc>
            </a:pPr>
            <a:r>
              <a:rPr b="0" lang="en-US" sz="800" spc="-1" strike="noStrike">
                <a:solidFill>
                  <a:srgbClr val="92d050"/>
                </a:solidFill>
                <a:latin typeface="Calibri"/>
                <a:ea typeface="宋体"/>
              </a:rPr>
              <a:t>Entity that can access the attributes described by this entity</a:t>
            </a:r>
            <a:endParaRPr b="0" lang="en-US" sz="800" spc="-1" strike="noStrike">
              <a:latin typeface="Arial"/>
            </a:endParaRPr>
          </a:p>
          <a:p>
            <a:pPr>
              <a:lnSpc>
                <a:spcPct val="150000"/>
              </a:lnSpc>
            </a:pPr>
            <a:r>
              <a:rPr b="0" lang="en-US" sz="800" spc="-1" strike="noStrike">
                <a:solidFill>
                  <a:srgbClr val="c00000"/>
                </a:solidFill>
                <a:latin typeface="Calibri"/>
                <a:ea typeface="宋体"/>
              </a:rPr>
              <a:t>The currently described entity can also access attributes</a:t>
            </a:r>
            <a:endParaRPr b="0" lang="en-US" sz="800" spc="-1" strike="noStrike">
              <a:latin typeface="Arial"/>
            </a:endParaRPr>
          </a:p>
          <a:p>
            <a:pPr>
              <a:lnSpc>
                <a:spcPct val="150000"/>
              </a:lnSpc>
            </a:pPr>
            <a:endParaRPr b="0" lang="en-US" sz="800" spc="-1" strike="noStrike">
              <a:latin typeface="Arial"/>
            </a:endParaRPr>
          </a:p>
        </p:txBody>
      </p:sp>
      <p:sp>
        <p:nvSpPr>
          <p:cNvPr id="1172" name="CustomShape 53"/>
          <p:cNvSpPr/>
          <p:nvPr/>
        </p:nvSpPr>
        <p:spPr>
          <a:xfrm>
            <a:off x="5537160" y="6357600"/>
            <a:ext cx="161280" cy="12564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73" name="CustomShape 54"/>
          <p:cNvSpPr/>
          <p:nvPr/>
        </p:nvSpPr>
        <p:spPr>
          <a:xfrm>
            <a:off x="5537160" y="6163920"/>
            <a:ext cx="161280" cy="12564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4"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175"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 – OWN_CLIENT</a:t>
            </a:r>
            <a:endParaRPr b="0" lang="en-US" sz="4400" spc="-1" strike="noStrike">
              <a:latin typeface="Arial"/>
            </a:endParaRPr>
          </a:p>
        </p:txBody>
      </p:sp>
      <p:sp>
        <p:nvSpPr>
          <p:cNvPr id="1176" name="CustomShape 3"/>
          <p:cNvSpPr/>
          <p:nvPr/>
        </p:nvSpPr>
        <p:spPr>
          <a:xfrm>
            <a:off x="89280" y="1196640"/>
            <a:ext cx="9052200" cy="294984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Belongs to Real Entity</a:t>
            </a:r>
            <a:endParaRPr b="0" lang="en-US" sz="1600" spc="-1" strike="noStrike">
              <a:latin typeface="Arial"/>
            </a:endParaRPr>
          </a:p>
          <a:p>
            <a:pPr marL="181080" indent="-17856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The Real Entity it belongs to and its own client can access</a:t>
            </a:r>
            <a:endParaRPr b="0" lang="en-US" sz="1600" spc="-1" strike="noStrike">
              <a:latin typeface="Arial"/>
            </a:endParaRPr>
          </a:p>
          <a:p>
            <a:pPr marL="181080" indent="-17856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The change of the value of this type of attribute is also posted to the Entity of its corresponding client (</a:t>
            </a:r>
            <a:r>
              <a:rPr b="0" lang="en-US" sz="1600" spc="-1" strike="noStrike">
                <a:solidFill>
                  <a:srgbClr val="ff0000"/>
                </a:solidFill>
                <a:latin typeface="Courier New"/>
                <a:ea typeface="宋体"/>
              </a:rPr>
              <a:t>set_&lt;property_name&gt;()</a:t>
            </a:r>
            <a:r>
              <a:rPr b="0" lang="en-US" sz="1600" spc="-1" strike="noStrike">
                <a:solidFill>
                  <a:srgbClr val="000000"/>
                </a:solidFill>
                <a:latin typeface="Courier New"/>
                <a:ea typeface="宋体"/>
              </a:rPr>
              <a:t>)</a:t>
            </a:r>
            <a:r>
              <a:rPr b="0" lang="en-US" sz="1600" spc="-1" strike="noStrike">
                <a:solidFill>
                  <a:srgbClr val="00007d"/>
                </a:solidFill>
                <a:latin typeface="Calibri"/>
                <a:ea typeface="宋体"/>
              </a:rPr>
              <a:t> function will be called</a:t>
            </a:r>
            <a:endParaRPr b="0" lang="en-US" sz="1600" spc="-1" strike="noStrike">
              <a:latin typeface="Arial"/>
            </a:endParaRPr>
          </a:p>
          <a:p>
            <a:pPr marL="181080" indent="-17856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E.g.:</a:t>
            </a:r>
            <a:endParaRPr b="0" lang="en-US" sz="1600" spc="-1" strike="noStrike">
              <a:latin typeface="Arial"/>
            </a:endParaRPr>
          </a:p>
          <a:p>
            <a:pPr marL="182520">
              <a:lnSpc>
                <a:spcPct val="100000"/>
              </a:lnSpc>
              <a:spcBef>
                <a:spcPts val="241"/>
              </a:spcBef>
            </a:pPr>
            <a:r>
              <a:rPr b="0" lang="en-US" sz="1200" spc="-1" strike="noStrike">
                <a:solidFill>
                  <a:srgbClr val="00007d"/>
                </a:solidFill>
                <a:latin typeface="Calibri"/>
                <a:ea typeface="宋体"/>
              </a:rPr>
              <a:t>        </a:t>
            </a:r>
            <a:r>
              <a:rPr b="0" lang="en-US" sz="1200" spc="-1" strike="noStrike">
                <a:solidFill>
                  <a:srgbClr val="00007d"/>
                </a:solidFill>
                <a:latin typeface="Calibri"/>
                <a:ea typeface="宋体"/>
              </a:rPr>
              <a:t>The current agility, strength, and intelligence attributes of the character. This attribute is used to calculate the final ability of the character, but other entities do not need to access the attribute, and their own client needs to display these three attributes on the role panel for collocation.</a:t>
            </a:r>
            <a:endParaRPr b="0" lang="en-US" sz="1200" spc="-1" strike="noStrike">
              <a:latin typeface="Arial"/>
            </a:endParaRPr>
          </a:p>
          <a:p>
            <a:pPr marL="182520">
              <a:lnSpc>
                <a:spcPct val="100000"/>
              </a:lnSpc>
              <a:spcBef>
                <a:spcPts val="241"/>
              </a:spcBef>
            </a:pPr>
            <a:r>
              <a:rPr b="0" lang="en-US" sz="1200" spc="-1" strike="noStrike">
                <a:solidFill>
                  <a:srgbClr val="00007d"/>
                </a:solidFill>
                <a:latin typeface="Calibri"/>
                <a:ea typeface="宋体"/>
              </a:rPr>
              <a:t>         </a:t>
            </a:r>
            <a:r>
              <a:rPr b="0" lang="en-US" sz="1200" spc="-1" strike="noStrike">
                <a:solidFill>
                  <a:srgbClr val="00007d"/>
                </a:solidFill>
                <a:latin typeface="Calibri"/>
                <a:ea typeface="宋体"/>
              </a:rPr>
              <a:t>Experience till level up value</a:t>
            </a:r>
            <a:endParaRPr b="0" lang="en-US" sz="1200" spc="-1" strike="noStrike">
              <a:latin typeface="Arial"/>
            </a:endParaRPr>
          </a:p>
          <a:p>
            <a:pPr marL="182520">
              <a:lnSpc>
                <a:spcPct val="100000"/>
              </a:lnSpc>
              <a:spcBef>
                <a:spcPts val="320"/>
              </a:spcBef>
            </a:pPr>
            <a:r>
              <a:rPr b="0" lang="en-US" sz="1600" spc="-1" strike="noStrike">
                <a:solidFill>
                  <a:srgbClr val="00007d"/>
                </a:solidFill>
                <a:latin typeface="Calibri"/>
                <a:ea typeface="宋体"/>
              </a:rPr>
              <a:t>             </a:t>
            </a:r>
            <a:endParaRPr b="0" lang="en-US" sz="1600" spc="-1" strike="noStrike">
              <a:latin typeface="Arial"/>
            </a:endParaRPr>
          </a:p>
        </p:txBody>
      </p:sp>
      <p:sp>
        <p:nvSpPr>
          <p:cNvPr id="1177" name="CustomShape 4"/>
          <p:cNvSpPr/>
          <p:nvPr/>
        </p:nvSpPr>
        <p:spPr>
          <a:xfrm>
            <a:off x="827640" y="4365000"/>
            <a:ext cx="5542200" cy="244584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178" name="CustomShape 5"/>
          <p:cNvSpPr/>
          <p:nvPr/>
        </p:nvSpPr>
        <p:spPr>
          <a:xfrm>
            <a:off x="899640" y="4509360"/>
            <a:ext cx="1150200" cy="421200"/>
          </a:xfrm>
          <a:prstGeom prst="rect">
            <a:avLst/>
          </a:prstGeom>
          <a:solidFill>
            <a:srgbClr val="4f81bd"/>
          </a:solidFill>
          <a:ln w="9360">
            <a:solidFill>
              <a:srgbClr val="000000"/>
            </a:solidFill>
            <a:miter/>
          </a:ln>
        </p:spPr>
        <p:style>
          <a:lnRef idx="0"/>
          <a:fillRef idx="0"/>
          <a:effectRef idx="0"/>
          <a:fontRef idx="minor"/>
        </p:style>
      </p:sp>
      <p:sp>
        <p:nvSpPr>
          <p:cNvPr id="1179" name="CustomShape 6"/>
          <p:cNvSpPr/>
          <p:nvPr/>
        </p:nvSpPr>
        <p:spPr>
          <a:xfrm>
            <a:off x="1107720" y="4730040"/>
            <a:ext cx="109692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Cellapp1-space1</a:t>
            </a:r>
            <a:endParaRPr b="0" lang="en-US" sz="1000" spc="-1" strike="noStrike">
              <a:latin typeface="Arial"/>
            </a:endParaRPr>
          </a:p>
        </p:txBody>
      </p:sp>
      <p:sp>
        <p:nvSpPr>
          <p:cNvPr id="1180" name="CustomShape 7"/>
          <p:cNvSpPr/>
          <p:nvPr/>
        </p:nvSpPr>
        <p:spPr>
          <a:xfrm>
            <a:off x="982440" y="4546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81" name="CustomShape 8"/>
          <p:cNvSpPr/>
          <p:nvPr/>
        </p:nvSpPr>
        <p:spPr>
          <a:xfrm>
            <a:off x="1315800" y="4546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82" name="CustomShape 9"/>
          <p:cNvSpPr/>
          <p:nvPr/>
        </p:nvSpPr>
        <p:spPr>
          <a:xfrm>
            <a:off x="1650960" y="4546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83" name="CustomShape 10"/>
          <p:cNvSpPr/>
          <p:nvPr/>
        </p:nvSpPr>
        <p:spPr>
          <a:xfrm>
            <a:off x="2732040" y="4509360"/>
            <a:ext cx="1128240" cy="421200"/>
          </a:xfrm>
          <a:prstGeom prst="rect">
            <a:avLst/>
          </a:prstGeom>
          <a:solidFill>
            <a:srgbClr val="4f81bd"/>
          </a:solidFill>
          <a:ln w="9360">
            <a:solidFill>
              <a:srgbClr val="000000"/>
            </a:solidFill>
            <a:miter/>
          </a:ln>
        </p:spPr>
        <p:style>
          <a:lnRef idx="0"/>
          <a:fillRef idx="0"/>
          <a:effectRef idx="0"/>
          <a:fontRef idx="minor"/>
        </p:style>
      </p:sp>
      <p:sp>
        <p:nvSpPr>
          <p:cNvPr id="1184" name="CustomShape 11"/>
          <p:cNvSpPr/>
          <p:nvPr/>
        </p:nvSpPr>
        <p:spPr>
          <a:xfrm>
            <a:off x="2844360" y="4730040"/>
            <a:ext cx="108036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Cellapp2-space1</a:t>
            </a:r>
            <a:endParaRPr b="0" lang="en-US" sz="1000" spc="-1" strike="noStrike">
              <a:latin typeface="Arial"/>
            </a:endParaRPr>
          </a:p>
        </p:txBody>
      </p:sp>
      <p:sp>
        <p:nvSpPr>
          <p:cNvPr id="1185" name="CustomShape 12"/>
          <p:cNvSpPr/>
          <p:nvPr/>
        </p:nvSpPr>
        <p:spPr>
          <a:xfrm>
            <a:off x="2910600" y="4546440"/>
            <a:ext cx="13752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186" name="CustomShape 13"/>
          <p:cNvSpPr/>
          <p:nvPr/>
        </p:nvSpPr>
        <p:spPr>
          <a:xfrm>
            <a:off x="3249360" y="454644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87" name="CustomShape 14"/>
          <p:cNvSpPr/>
          <p:nvPr/>
        </p:nvSpPr>
        <p:spPr>
          <a:xfrm>
            <a:off x="3584520" y="454644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88" name="CustomShape 15"/>
          <p:cNvSpPr/>
          <p:nvPr/>
        </p:nvSpPr>
        <p:spPr>
          <a:xfrm>
            <a:off x="4698720" y="4509360"/>
            <a:ext cx="1238760" cy="421200"/>
          </a:xfrm>
          <a:prstGeom prst="rect">
            <a:avLst/>
          </a:prstGeom>
          <a:solidFill>
            <a:srgbClr val="4f81bd"/>
          </a:solidFill>
          <a:ln w="9360">
            <a:solidFill>
              <a:srgbClr val="000000"/>
            </a:solidFill>
            <a:miter/>
          </a:ln>
        </p:spPr>
        <p:style>
          <a:lnRef idx="0"/>
          <a:fillRef idx="0"/>
          <a:effectRef idx="0"/>
          <a:fontRef idx="minor"/>
        </p:style>
      </p:sp>
      <p:sp>
        <p:nvSpPr>
          <p:cNvPr id="1189" name="CustomShape 16"/>
          <p:cNvSpPr/>
          <p:nvPr/>
        </p:nvSpPr>
        <p:spPr>
          <a:xfrm>
            <a:off x="4932360" y="454644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90" name="CustomShape 17"/>
          <p:cNvSpPr/>
          <p:nvPr/>
        </p:nvSpPr>
        <p:spPr>
          <a:xfrm>
            <a:off x="5265720" y="454644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91" name="CustomShape 18"/>
          <p:cNvSpPr/>
          <p:nvPr/>
        </p:nvSpPr>
        <p:spPr>
          <a:xfrm>
            <a:off x="5600880" y="454644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92" name="CustomShape 19"/>
          <p:cNvSpPr/>
          <p:nvPr/>
        </p:nvSpPr>
        <p:spPr>
          <a:xfrm>
            <a:off x="987840" y="4759200"/>
            <a:ext cx="124560" cy="1080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ffff00"/>
                </a:solidFill>
                <a:latin typeface="Calibri"/>
                <a:ea typeface="DejaVu Sans"/>
              </a:rPr>
              <a:t>1</a:t>
            </a:r>
            <a:endParaRPr b="0" lang="en-US" sz="800" spc="-1" strike="noStrike">
              <a:latin typeface="Arial"/>
            </a:endParaRPr>
          </a:p>
        </p:txBody>
      </p:sp>
      <p:sp>
        <p:nvSpPr>
          <p:cNvPr id="1193" name="CustomShape 20"/>
          <p:cNvSpPr/>
          <p:nvPr/>
        </p:nvSpPr>
        <p:spPr>
          <a:xfrm>
            <a:off x="4860000" y="4725000"/>
            <a:ext cx="114912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Cellapp3-space1</a:t>
            </a:r>
            <a:endParaRPr b="0" lang="en-US" sz="1000" spc="-1" strike="noStrike">
              <a:latin typeface="Arial"/>
            </a:endParaRPr>
          </a:p>
        </p:txBody>
      </p:sp>
      <p:sp>
        <p:nvSpPr>
          <p:cNvPr id="1194" name="CustomShape 21"/>
          <p:cNvSpPr/>
          <p:nvPr/>
        </p:nvSpPr>
        <p:spPr>
          <a:xfrm>
            <a:off x="2123640" y="6273720"/>
            <a:ext cx="914400" cy="421200"/>
          </a:xfrm>
          <a:prstGeom prst="rect">
            <a:avLst/>
          </a:prstGeom>
          <a:solidFill>
            <a:srgbClr val="4f81bd"/>
          </a:solidFill>
          <a:ln w="9360">
            <a:solidFill>
              <a:srgbClr val="000000"/>
            </a:solidFill>
            <a:miter/>
          </a:ln>
        </p:spPr>
        <p:style>
          <a:lnRef idx="0"/>
          <a:fillRef idx="0"/>
          <a:effectRef idx="0"/>
          <a:fontRef idx="minor"/>
        </p:style>
      </p:sp>
      <p:sp>
        <p:nvSpPr>
          <p:cNvPr id="1195" name="CustomShape 22"/>
          <p:cNvSpPr/>
          <p:nvPr/>
        </p:nvSpPr>
        <p:spPr>
          <a:xfrm>
            <a:off x="2331720" y="6494400"/>
            <a:ext cx="796680" cy="2404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Client1</a:t>
            </a:r>
            <a:endParaRPr b="0" lang="en-US" sz="1000" spc="-1" strike="noStrike">
              <a:latin typeface="Arial"/>
            </a:endParaRPr>
          </a:p>
        </p:txBody>
      </p:sp>
      <p:sp>
        <p:nvSpPr>
          <p:cNvPr id="1196" name="CustomShape 23"/>
          <p:cNvSpPr/>
          <p:nvPr/>
        </p:nvSpPr>
        <p:spPr>
          <a:xfrm>
            <a:off x="2206440" y="6311160"/>
            <a:ext cx="124560" cy="1080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ffff00"/>
                </a:solidFill>
                <a:latin typeface="Calibri"/>
                <a:ea typeface="DejaVu Sans"/>
              </a:rPr>
              <a:t>1</a:t>
            </a:r>
            <a:endParaRPr b="0" lang="en-US" sz="800" spc="-1" strike="noStrike">
              <a:latin typeface="Arial"/>
            </a:endParaRPr>
          </a:p>
        </p:txBody>
      </p:sp>
      <p:sp>
        <p:nvSpPr>
          <p:cNvPr id="1197" name="CustomShape 24"/>
          <p:cNvSpPr/>
          <p:nvPr/>
        </p:nvSpPr>
        <p:spPr>
          <a:xfrm>
            <a:off x="2539800" y="631116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98" name="CustomShape 25"/>
          <p:cNvSpPr/>
          <p:nvPr/>
        </p:nvSpPr>
        <p:spPr>
          <a:xfrm>
            <a:off x="2874960" y="631116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99" name="Line 26"/>
          <p:cNvSpPr/>
          <p:nvPr/>
        </p:nvSpPr>
        <p:spPr>
          <a:xfrm>
            <a:off x="827280" y="5949000"/>
            <a:ext cx="5544720" cy="360"/>
          </a:xfrm>
          <a:prstGeom prst="line">
            <a:avLst/>
          </a:prstGeom>
          <a:ln w="25560">
            <a:solidFill>
              <a:srgbClr val="4f81bd"/>
            </a:solidFill>
            <a:round/>
          </a:ln>
        </p:spPr>
        <p:style>
          <a:lnRef idx="0"/>
          <a:fillRef idx="0"/>
          <a:effectRef idx="0"/>
          <a:fontRef idx="minor"/>
        </p:style>
      </p:sp>
      <p:sp>
        <p:nvSpPr>
          <p:cNvPr id="1200" name="CustomShape 27"/>
          <p:cNvSpPr/>
          <p:nvPr/>
        </p:nvSpPr>
        <p:spPr>
          <a:xfrm>
            <a:off x="3780720" y="6273720"/>
            <a:ext cx="914400" cy="421200"/>
          </a:xfrm>
          <a:prstGeom prst="rect">
            <a:avLst/>
          </a:prstGeom>
          <a:solidFill>
            <a:srgbClr val="4f81bd"/>
          </a:solidFill>
          <a:ln w="9360">
            <a:solidFill>
              <a:srgbClr val="000000"/>
            </a:solidFill>
            <a:miter/>
          </a:ln>
        </p:spPr>
        <p:style>
          <a:lnRef idx="0"/>
          <a:fillRef idx="0"/>
          <a:effectRef idx="0"/>
          <a:fontRef idx="minor"/>
        </p:style>
      </p:sp>
      <p:sp>
        <p:nvSpPr>
          <p:cNvPr id="1201" name="CustomShape 28"/>
          <p:cNvSpPr/>
          <p:nvPr/>
        </p:nvSpPr>
        <p:spPr>
          <a:xfrm>
            <a:off x="3988800" y="6494400"/>
            <a:ext cx="796680" cy="2404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Client2</a:t>
            </a:r>
            <a:endParaRPr b="0" lang="en-US" sz="1000" spc="-1" strike="noStrike">
              <a:latin typeface="Arial"/>
            </a:endParaRPr>
          </a:p>
        </p:txBody>
      </p:sp>
      <p:sp>
        <p:nvSpPr>
          <p:cNvPr id="1202" name="CustomShape 29"/>
          <p:cNvSpPr/>
          <p:nvPr/>
        </p:nvSpPr>
        <p:spPr>
          <a:xfrm>
            <a:off x="386352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203" name="CustomShape 30"/>
          <p:cNvSpPr/>
          <p:nvPr/>
        </p:nvSpPr>
        <p:spPr>
          <a:xfrm>
            <a:off x="419688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04" name="CustomShape 31"/>
          <p:cNvSpPr/>
          <p:nvPr/>
        </p:nvSpPr>
        <p:spPr>
          <a:xfrm>
            <a:off x="453204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05" name="Line 32"/>
          <p:cNvSpPr/>
          <p:nvPr/>
        </p:nvSpPr>
        <p:spPr>
          <a:xfrm>
            <a:off x="827280" y="5085000"/>
            <a:ext cx="5544720" cy="360"/>
          </a:xfrm>
          <a:prstGeom prst="line">
            <a:avLst/>
          </a:prstGeom>
          <a:ln w="25560">
            <a:solidFill>
              <a:srgbClr val="4f81bd"/>
            </a:solidFill>
            <a:round/>
          </a:ln>
        </p:spPr>
        <p:style>
          <a:lnRef idx="0"/>
          <a:fillRef idx="0"/>
          <a:effectRef idx="0"/>
          <a:fontRef idx="minor"/>
        </p:style>
      </p:sp>
      <p:sp>
        <p:nvSpPr>
          <p:cNvPr id="1206" name="CustomShape 33"/>
          <p:cNvSpPr/>
          <p:nvPr/>
        </p:nvSpPr>
        <p:spPr>
          <a:xfrm>
            <a:off x="2934720" y="5337720"/>
            <a:ext cx="914400" cy="421200"/>
          </a:xfrm>
          <a:prstGeom prst="rect">
            <a:avLst/>
          </a:prstGeom>
          <a:solidFill>
            <a:srgbClr val="4f81bd"/>
          </a:solidFill>
          <a:ln w="9360">
            <a:solidFill>
              <a:srgbClr val="000000"/>
            </a:solidFill>
            <a:miter/>
          </a:ln>
        </p:spPr>
        <p:style>
          <a:lnRef idx="0"/>
          <a:fillRef idx="0"/>
          <a:effectRef idx="0"/>
          <a:fontRef idx="minor"/>
        </p:style>
      </p:sp>
      <p:sp>
        <p:nvSpPr>
          <p:cNvPr id="1207" name="CustomShape 34"/>
          <p:cNvSpPr/>
          <p:nvPr/>
        </p:nvSpPr>
        <p:spPr>
          <a:xfrm>
            <a:off x="3097080" y="5558400"/>
            <a:ext cx="71388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Baseapp2</a:t>
            </a:r>
            <a:endParaRPr b="0" lang="en-US" sz="1000" spc="-1" strike="noStrike">
              <a:latin typeface="Arial"/>
            </a:endParaRPr>
          </a:p>
        </p:txBody>
      </p:sp>
      <p:sp>
        <p:nvSpPr>
          <p:cNvPr id="1208" name="CustomShape 35"/>
          <p:cNvSpPr/>
          <p:nvPr/>
        </p:nvSpPr>
        <p:spPr>
          <a:xfrm>
            <a:off x="301788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09" name="CustomShape 36"/>
          <p:cNvSpPr/>
          <p:nvPr/>
        </p:nvSpPr>
        <p:spPr>
          <a:xfrm>
            <a:off x="368604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10" name="CustomShape 37"/>
          <p:cNvSpPr/>
          <p:nvPr/>
        </p:nvSpPr>
        <p:spPr>
          <a:xfrm>
            <a:off x="3364920" y="53733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11" name="CustomShape 38"/>
          <p:cNvSpPr/>
          <p:nvPr/>
        </p:nvSpPr>
        <p:spPr>
          <a:xfrm>
            <a:off x="899640" y="5301360"/>
            <a:ext cx="914400" cy="421200"/>
          </a:xfrm>
          <a:prstGeom prst="rect">
            <a:avLst/>
          </a:prstGeom>
          <a:solidFill>
            <a:srgbClr val="4f81bd"/>
          </a:solidFill>
          <a:ln w="9360">
            <a:solidFill>
              <a:srgbClr val="000000"/>
            </a:solidFill>
            <a:miter/>
          </a:ln>
        </p:spPr>
        <p:style>
          <a:lnRef idx="0"/>
          <a:fillRef idx="0"/>
          <a:effectRef idx="0"/>
          <a:fontRef idx="minor"/>
        </p:style>
      </p:sp>
      <p:sp>
        <p:nvSpPr>
          <p:cNvPr id="1212" name="CustomShape 39"/>
          <p:cNvSpPr/>
          <p:nvPr/>
        </p:nvSpPr>
        <p:spPr>
          <a:xfrm>
            <a:off x="1061640" y="5522040"/>
            <a:ext cx="71388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Baseapp1</a:t>
            </a:r>
            <a:endParaRPr b="0" lang="en-US" sz="1000" spc="-1" strike="noStrike">
              <a:latin typeface="Arial"/>
            </a:endParaRPr>
          </a:p>
        </p:txBody>
      </p:sp>
      <p:sp>
        <p:nvSpPr>
          <p:cNvPr id="1213" name="CustomShape 40"/>
          <p:cNvSpPr/>
          <p:nvPr/>
        </p:nvSpPr>
        <p:spPr>
          <a:xfrm>
            <a:off x="982440" y="533844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1</a:t>
            </a:r>
            <a:endParaRPr b="0" lang="en-US" sz="800" spc="-1" strike="noStrike">
              <a:latin typeface="Arial"/>
            </a:endParaRPr>
          </a:p>
        </p:txBody>
      </p:sp>
      <p:sp>
        <p:nvSpPr>
          <p:cNvPr id="1214" name="CustomShape 41"/>
          <p:cNvSpPr/>
          <p:nvPr/>
        </p:nvSpPr>
        <p:spPr>
          <a:xfrm>
            <a:off x="1650960" y="533844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15" name="CustomShape 42"/>
          <p:cNvSpPr/>
          <p:nvPr/>
        </p:nvSpPr>
        <p:spPr>
          <a:xfrm>
            <a:off x="1329480" y="533700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216" name="CustomShape 43"/>
          <p:cNvSpPr/>
          <p:nvPr/>
        </p:nvSpPr>
        <p:spPr>
          <a:xfrm>
            <a:off x="4951080" y="5337720"/>
            <a:ext cx="914400" cy="421200"/>
          </a:xfrm>
          <a:prstGeom prst="rect">
            <a:avLst/>
          </a:prstGeom>
          <a:solidFill>
            <a:srgbClr val="4f81bd"/>
          </a:solidFill>
          <a:ln w="9360">
            <a:solidFill>
              <a:srgbClr val="000000"/>
            </a:solidFill>
            <a:miter/>
          </a:ln>
        </p:spPr>
        <p:style>
          <a:lnRef idx="0"/>
          <a:fillRef idx="0"/>
          <a:effectRef idx="0"/>
          <a:fontRef idx="minor"/>
        </p:style>
      </p:sp>
      <p:sp>
        <p:nvSpPr>
          <p:cNvPr id="1217" name="CustomShape 44"/>
          <p:cNvSpPr/>
          <p:nvPr/>
        </p:nvSpPr>
        <p:spPr>
          <a:xfrm>
            <a:off x="5113080" y="5558400"/>
            <a:ext cx="71388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Baseapp3</a:t>
            </a:r>
            <a:endParaRPr b="0" lang="en-US" sz="1000" spc="-1" strike="noStrike">
              <a:latin typeface="Arial"/>
            </a:endParaRPr>
          </a:p>
        </p:txBody>
      </p:sp>
      <p:sp>
        <p:nvSpPr>
          <p:cNvPr id="1218" name="CustomShape 45"/>
          <p:cNvSpPr/>
          <p:nvPr/>
        </p:nvSpPr>
        <p:spPr>
          <a:xfrm>
            <a:off x="503388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19" name="CustomShape 46"/>
          <p:cNvSpPr/>
          <p:nvPr/>
        </p:nvSpPr>
        <p:spPr>
          <a:xfrm>
            <a:off x="570240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20" name="CustomShape 47"/>
          <p:cNvSpPr/>
          <p:nvPr/>
        </p:nvSpPr>
        <p:spPr>
          <a:xfrm>
            <a:off x="5380920" y="53733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21" name="CustomShape 48"/>
          <p:cNvSpPr/>
          <p:nvPr/>
        </p:nvSpPr>
        <p:spPr>
          <a:xfrm>
            <a:off x="6444360" y="4365000"/>
            <a:ext cx="153000" cy="71748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1222" name="CustomShape 49"/>
          <p:cNvSpPr/>
          <p:nvPr/>
        </p:nvSpPr>
        <p:spPr>
          <a:xfrm>
            <a:off x="6599880" y="4490280"/>
            <a:ext cx="2445840" cy="6350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ff0000"/>
                </a:solidFill>
                <a:latin typeface="Calibri"/>
                <a:ea typeface="DejaVu Sans"/>
              </a:rPr>
              <a:t>In the same space, and other entities are near the red entity</a:t>
            </a:r>
            <a:endParaRPr b="0" lang="en-US" sz="1200" spc="-1" strike="noStrike">
              <a:latin typeface="Arial"/>
            </a:endParaRPr>
          </a:p>
        </p:txBody>
      </p:sp>
      <p:sp>
        <p:nvSpPr>
          <p:cNvPr id="1223" name="CustomShape 50"/>
          <p:cNvSpPr/>
          <p:nvPr/>
        </p:nvSpPr>
        <p:spPr>
          <a:xfrm>
            <a:off x="5394960" y="6126480"/>
            <a:ext cx="3652560" cy="707040"/>
          </a:xfrm>
          <a:prstGeom prst="rect">
            <a:avLst/>
          </a:prstGeom>
          <a:solidFill>
            <a:srgbClr val="8064a2"/>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224" name="CustomShape 51"/>
          <p:cNvSpPr/>
          <p:nvPr/>
        </p:nvSpPr>
        <p:spPr>
          <a:xfrm>
            <a:off x="5442840" y="6628320"/>
            <a:ext cx="159480" cy="1242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225" name="CustomShape 52"/>
          <p:cNvSpPr/>
          <p:nvPr/>
        </p:nvSpPr>
        <p:spPr>
          <a:xfrm>
            <a:off x="5603040" y="6157440"/>
            <a:ext cx="3444480" cy="81828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8eb4e3"/>
                </a:solidFill>
                <a:latin typeface="Calibri"/>
                <a:ea typeface="宋体"/>
              </a:rPr>
              <a:t>Entity that cannot access the attributes described by this entity</a:t>
            </a:r>
            <a:endParaRPr b="0" lang="en-US" sz="800" spc="-1" strike="noStrike">
              <a:latin typeface="Arial"/>
            </a:endParaRPr>
          </a:p>
          <a:p>
            <a:pPr>
              <a:lnSpc>
                <a:spcPct val="150000"/>
              </a:lnSpc>
            </a:pPr>
            <a:r>
              <a:rPr b="0" lang="en-US" sz="800" spc="-1" strike="noStrike">
                <a:solidFill>
                  <a:srgbClr val="92d050"/>
                </a:solidFill>
                <a:latin typeface="Calibri"/>
                <a:ea typeface="宋体"/>
              </a:rPr>
              <a:t>Entity that can access the attributes described by this entity</a:t>
            </a:r>
            <a:endParaRPr b="0" lang="en-US" sz="800" spc="-1" strike="noStrike">
              <a:latin typeface="Arial"/>
            </a:endParaRPr>
          </a:p>
          <a:p>
            <a:pPr>
              <a:lnSpc>
                <a:spcPct val="150000"/>
              </a:lnSpc>
            </a:pPr>
            <a:r>
              <a:rPr b="0" lang="en-US" sz="800" spc="-1" strike="noStrike">
                <a:solidFill>
                  <a:srgbClr val="c00000"/>
                </a:solidFill>
                <a:latin typeface="Calibri"/>
                <a:ea typeface="宋体"/>
              </a:rPr>
              <a:t>The currently described entity can also access attributes</a:t>
            </a:r>
            <a:endParaRPr b="0" lang="en-US" sz="800" spc="-1" strike="noStrike">
              <a:latin typeface="Arial"/>
            </a:endParaRPr>
          </a:p>
          <a:p>
            <a:pPr>
              <a:lnSpc>
                <a:spcPct val="150000"/>
              </a:lnSpc>
            </a:pPr>
            <a:endParaRPr b="0" lang="en-US" sz="800" spc="-1" strike="noStrike">
              <a:latin typeface="Arial"/>
            </a:endParaRPr>
          </a:p>
        </p:txBody>
      </p:sp>
      <p:sp>
        <p:nvSpPr>
          <p:cNvPr id="1226" name="CustomShape 53"/>
          <p:cNvSpPr/>
          <p:nvPr/>
        </p:nvSpPr>
        <p:spPr>
          <a:xfrm>
            <a:off x="5442840" y="6415560"/>
            <a:ext cx="161280" cy="12564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27" name="CustomShape 54"/>
          <p:cNvSpPr/>
          <p:nvPr/>
        </p:nvSpPr>
        <p:spPr>
          <a:xfrm>
            <a:off x="5442840" y="6221880"/>
            <a:ext cx="161280" cy="12564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8"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229"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 OTHER_CLIENTS</a:t>
            </a:r>
            <a:endParaRPr b="0" lang="en-US" sz="4400" spc="-1" strike="noStrike">
              <a:latin typeface="Arial"/>
            </a:endParaRPr>
          </a:p>
        </p:txBody>
      </p:sp>
      <p:sp>
        <p:nvSpPr>
          <p:cNvPr id="1230" name="CustomShape 3"/>
          <p:cNvSpPr/>
          <p:nvPr/>
        </p:nvSpPr>
        <p:spPr>
          <a:xfrm>
            <a:off x="89280" y="1196640"/>
            <a:ext cx="9052200" cy="294984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Belongs to Real Entity</a:t>
            </a:r>
            <a:endParaRPr b="0" lang="en-US" sz="16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r>
              <a:rPr b="0" lang="en-US" sz="1200" spc="-1" strike="noStrike">
                <a:solidFill>
                  <a:srgbClr val="00007d"/>
                </a:solidFill>
                <a:latin typeface="Calibri"/>
                <a:ea typeface="宋体"/>
              </a:rPr>
              <a:t>It belongs to the Real Entity and its corresponding Ghost Entity and other clients can access</a:t>
            </a:r>
            <a:endParaRPr b="0" lang="en-US" sz="1200" spc="-1" strike="noStrike">
              <a:latin typeface="Arial"/>
            </a:endParaRPr>
          </a:p>
          <a:p>
            <a:pPr marL="181080" indent="-17856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The change of the value of this kind of attribute will be posted to its corresponding Ghost Entity. On the Ghost Entity this type of property is just a read-only property.</a:t>
            </a:r>
            <a:endParaRPr b="0" lang="en-US" sz="1600" spc="-1" strike="noStrike">
              <a:latin typeface="Arial"/>
            </a:endParaRPr>
          </a:p>
          <a:p>
            <a:pPr marL="181080" indent="-17856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If other players have an Entity to which this attribute belongs in the AOI range, the change in the value of this attribute is also posted to the Entity of the player’s client. And there will be a script callback (</a:t>
            </a:r>
            <a:r>
              <a:rPr b="0" lang="en-US" sz="1600" spc="-1" strike="noStrike">
                <a:solidFill>
                  <a:srgbClr val="ff0000"/>
                </a:solidFill>
                <a:latin typeface="Courier New"/>
                <a:ea typeface="宋体"/>
              </a:rPr>
              <a:t>set_&lt;property_name&gt;()</a:t>
            </a:r>
            <a:r>
              <a:rPr b="0" lang="en-US" sz="1600" spc="-1" strike="noStrike">
                <a:solidFill>
                  <a:srgbClr val="000000"/>
                </a:solidFill>
                <a:latin typeface="Courier New"/>
                <a:ea typeface="宋体"/>
              </a:rPr>
              <a:t>)</a:t>
            </a:r>
            <a:r>
              <a:rPr b="0" lang="en-US" sz="1600" spc="-1" strike="noStrike">
                <a:solidFill>
                  <a:srgbClr val="00007d"/>
                </a:solidFill>
                <a:latin typeface="Calibri"/>
                <a:ea typeface="宋体"/>
              </a:rPr>
              <a:t> function called</a:t>
            </a:r>
            <a:endParaRPr b="0" lang="en-US" sz="1600" spc="-1" strike="noStrike">
              <a:latin typeface="Arial"/>
            </a:endParaRPr>
          </a:p>
          <a:p>
            <a:pPr marL="181080" indent="-17856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E.g.:</a:t>
            </a:r>
            <a:endParaRPr b="0" lang="en-US" sz="1600" spc="-1" strike="noStrike">
              <a:latin typeface="Arial"/>
            </a:endParaRPr>
          </a:p>
          <a:p>
            <a:pPr lvl="1" marL="333360" indent="-148320">
              <a:lnSpc>
                <a:spcPct val="100000"/>
              </a:lnSpc>
              <a:spcBef>
                <a:spcPts val="241"/>
              </a:spcBef>
              <a:buClr>
                <a:srgbClr val="ff9933"/>
              </a:buClr>
              <a:buSzPct val="90000"/>
              <a:buFont typeface="Wingdings" charset="2"/>
              <a:buChar char=""/>
            </a:pPr>
            <a:r>
              <a:rPr b="0" lang="en-US" sz="1200" spc="-1" strike="noStrike">
                <a:solidFill>
                  <a:srgbClr val="00007d"/>
                </a:solidFill>
                <a:latin typeface="Calibri"/>
                <a:ea typeface="宋体"/>
              </a:rPr>
              <a:t>The status of dynamic world objects (eg: doors, buttons, trophies)</a:t>
            </a:r>
            <a:endParaRPr b="0" lang="en-US" sz="1200" spc="-1" strike="noStrike">
              <a:latin typeface="Arial"/>
            </a:endParaRPr>
          </a:p>
          <a:p>
            <a:pPr lvl="1" marL="333360" indent="-148320">
              <a:lnSpc>
                <a:spcPct val="100000"/>
              </a:lnSpc>
              <a:spcBef>
                <a:spcPts val="241"/>
              </a:spcBef>
              <a:buClr>
                <a:srgbClr val="ff9933"/>
              </a:buClr>
              <a:buSzPct val="90000"/>
              <a:buFont typeface="Wingdings" charset="2"/>
              <a:buChar char=""/>
            </a:pPr>
            <a:r>
              <a:rPr b="0" lang="en-US" sz="1200" spc="-1" strike="noStrike">
                <a:solidFill>
                  <a:srgbClr val="00007d"/>
                </a:solidFill>
                <a:latin typeface="Calibri"/>
                <a:ea typeface="宋体"/>
              </a:rPr>
              <a:t>The client locally knows a state and just wants to broadcast the state to other clients</a:t>
            </a:r>
            <a:endParaRPr b="0" lang="en-US" sz="1200" spc="-1" strike="noStrike">
              <a:latin typeface="Arial"/>
            </a:endParaRPr>
          </a:p>
          <a:p>
            <a:pPr>
              <a:lnSpc>
                <a:spcPct val="100000"/>
              </a:lnSpc>
              <a:spcBef>
                <a:spcPts val="320"/>
              </a:spcBef>
            </a:pPr>
            <a:endParaRPr b="0" lang="en-US" sz="12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endParaRPr b="0" lang="en-US" sz="1600" spc="-1" strike="noStrike">
              <a:latin typeface="Arial"/>
            </a:endParaRPr>
          </a:p>
        </p:txBody>
      </p:sp>
      <p:sp>
        <p:nvSpPr>
          <p:cNvPr id="1231" name="CustomShape 4"/>
          <p:cNvSpPr/>
          <p:nvPr/>
        </p:nvSpPr>
        <p:spPr>
          <a:xfrm>
            <a:off x="827640" y="4365000"/>
            <a:ext cx="5542200" cy="244584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232" name="CustomShape 5"/>
          <p:cNvSpPr/>
          <p:nvPr/>
        </p:nvSpPr>
        <p:spPr>
          <a:xfrm>
            <a:off x="899640" y="4509360"/>
            <a:ext cx="1150200" cy="421200"/>
          </a:xfrm>
          <a:prstGeom prst="rect">
            <a:avLst/>
          </a:prstGeom>
          <a:solidFill>
            <a:srgbClr val="4f81bd"/>
          </a:solidFill>
          <a:ln w="9360">
            <a:solidFill>
              <a:srgbClr val="000000"/>
            </a:solidFill>
            <a:miter/>
          </a:ln>
        </p:spPr>
        <p:style>
          <a:lnRef idx="0"/>
          <a:fillRef idx="0"/>
          <a:effectRef idx="0"/>
          <a:fontRef idx="minor"/>
        </p:style>
      </p:sp>
      <p:sp>
        <p:nvSpPr>
          <p:cNvPr id="1233" name="CustomShape 6"/>
          <p:cNvSpPr/>
          <p:nvPr/>
        </p:nvSpPr>
        <p:spPr>
          <a:xfrm>
            <a:off x="1107720" y="4730040"/>
            <a:ext cx="109692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Cellapp1-space1</a:t>
            </a:r>
            <a:endParaRPr b="0" lang="en-US" sz="1000" spc="-1" strike="noStrike">
              <a:latin typeface="Arial"/>
            </a:endParaRPr>
          </a:p>
        </p:txBody>
      </p:sp>
      <p:sp>
        <p:nvSpPr>
          <p:cNvPr id="1234" name="CustomShape 7"/>
          <p:cNvSpPr/>
          <p:nvPr/>
        </p:nvSpPr>
        <p:spPr>
          <a:xfrm>
            <a:off x="982440" y="4546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35" name="CustomShape 8"/>
          <p:cNvSpPr/>
          <p:nvPr/>
        </p:nvSpPr>
        <p:spPr>
          <a:xfrm>
            <a:off x="1315800" y="4546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36" name="CustomShape 9"/>
          <p:cNvSpPr/>
          <p:nvPr/>
        </p:nvSpPr>
        <p:spPr>
          <a:xfrm>
            <a:off x="1650960" y="4546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37" name="CustomShape 10"/>
          <p:cNvSpPr/>
          <p:nvPr/>
        </p:nvSpPr>
        <p:spPr>
          <a:xfrm>
            <a:off x="2732040" y="4509360"/>
            <a:ext cx="1128240" cy="421200"/>
          </a:xfrm>
          <a:prstGeom prst="rect">
            <a:avLst/>
          </a:prstGeom>
          <a:solidFill>
            <a:srgbClr val="4f81bd"/>
          </a:solidFill>
          <a:ln w="9360">
            <a:solidFill>
              <a:srgbClr val="000000"/>
            </a:solidFill>
            <a:miter/>
          </a:ln>
        </p:spPr>
        <p:style>
          <a:lnRef idx="0"/>
          <a:fillRef idx="0"/>
          <a:effectRef idx="0"/>
          <a:fontRef idx="minor"/>
        </p:style>
      </p:sp>
      <p:sp>
        <p:nvSpPr>
          <p:cNvPr id="1238" name="CustomShape 11"/>
          <p:cNvSpPr/>
          <p:nvPr/>
        </p:nvSpPr>
        <p:spPr>
          <a:xfrm>
            <a:off x="2844360" y="4730040"/>
            <a:ext cx="108036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Cellapp2-space1</a:t>
            </a:r>
            <a:endParaRPr b="0" lang="en-US" sz="1000" spc="-1" strike="noStrike">
              <a:latin typeface="Arial"/>
            </a:endParaRPr>
          </a:p>
        </p:txBody>
      </p:sp>
      <p:sp>
        <p:nvSpPr>
          <p:cNvPr id="1239" name="CustomShape 12"/>
          <p:cNvSpPr/>
          <p:nvPr/>
        </p:nvSpPr>
        <p:spPr>
          <a:xfrm>
            <a:off x="2910600" y="4546440"/>
            <a:ext cx="13752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240" name="CustomShape 13"/>
          <p:cNvSpPr/>
          <p:nvPr/>
        </p:nvSpPr>
        <p:spPr>
          <a:xfrm>
            <a:off x="3249360" y="4546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41" name="CustomShape 14"/>
          <p:cNvSpPr/>
          <p:nvPr/>
        </p:nvSpPr>
        <p:spPr>
          <a:xfrm>
            <a:off x="3584520" y="4546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42" name="CustomShape 15"/>
          <p:cNvSpPr/>
          <p:nvPr/>
        </p:nvSpPr>
        <p:spPr>
          <a:xfrm>
            <a:off x="4698720" y="4509360"/>
            <a:ext cx="1238760" cy="421200"/>
          </a:xfrm>
          <a:prstGeom prst="rect">
            <a:avLst/>
          </a:prstGeom>
          <a:solidFill>
            <a:srgbClr val="4f81bd"/>
          </a:solidFill>
          <a:ln w="9360">
            <a:solidFill>
              <a:srgbClr val="000000"/>
            </a:solidFill>
            <a:miter/>
          </a:ln>
        </p:spPr>
        <p:style>
          <a:lnRef idx="0"/>
          <a:fillRef idx="0"/>
          <a:effectRef idx="0"/>
          <a:fontRef idx="minor"/>
        </p:style>
      </p:sp>
      <p:sp>
        <p:nvSpPr>
          <p:cNvPr id="1243" name="CustomShape 16"/>
          <p:cNvSpPr/>
          <p:nvPr/>
        </p:nvSpPr>
        <p:spPr>
          <a:xfrm>
            <a:off x="4932360" y="4546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44" name="CustomShape 17"/>
          <p:cNvSpPr/>
          <p:nvPr/>
        </p:nvSpPr>
        <p:spPr>
          <a:xfrm>
            <a:off x="5265720" y="4546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45" name="CustomShape 18"/>
          <p:cNvSpPr/>
          <p:nvPr/>
        </p:nvSpPr>
        <p:spPr>
          <a:xfrm>
            <a:off x="5600880" y="454644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46" name="CustomShape 19"/>
          <p:cNvSpPr/>
          <p:nvPr/>
        </p:nvSpPr>
        <p:spPr>
          <a:xfrm>
            <a:off x="987840" y="4759200"/>
            <a:ext cx="124560" cy="1080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ffff00"/>
                </a:solidFill>
                <a:latin typeface="Calibri"/>
                <a:ea typeface="DejaVu Sans"/>
              </a:rPr>
              <a:t>1</a:t>
            </a:r>
            <a:endParaRPr b="0" lang="en-US" sz="800" spc="-1" strike="noStrike">
              <a:latin typeface="Arial"/>
            </a:endParaRPr>
          </a:p>
        </p:txBody>
      </p:sp>
      <p:sp>
        <p:nvSpPr>
          <p:cNvPr id="1247" name="CustomShape 20"/>
          <p:cNvSpPr/>
          <p:nvPr/>
        </p:nvSpPr>
        <p:spPr>
          <a:xfrm>
            <a:off x="4860000" y="4725000"/>
            <a:ext cx="114912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Cellapp3-space1</a:t>
            </a:r>
            <a:endParaRPr b="0" lang="en-US" sz="1000" spc="-1" strike="noStrike">
              <a:latin typeface="Arial"/>
            </a:endParaRPr>
          </a:p>
        </p:txBody>
      </p:sp>
      <p:sp>
        <p:nvSpPr>
          <p:cNvPr id="1248" name="CustomShape 21"/>
          <p:cNvSpPr/>
          <p:nvPr/>
        </p:nvSpPr>
        <p:spPr>
          <a:xfrm>
            <a:off x="2123640" y="6273720"/>
            <a:ext cx="914400" cy="421200"/>
          </a:xfrm>
          <a:prstGeom prst="rect">
            <a:avLst/>
          </a:prstGeom>
          <a:solidFill>
            <a:srgbClr val="4f81bd"/>
          </a:solidFill>
          <a:ln w="9360">
            <a:solidFill>
              <a:srgbClr val="000000"/>
            </a:solidFill>
            <a:miter/>
          </a:ln>
        </p:spPr>
        <p:style>
          <a:lnRef idx="0"/>
          <a:fillRef idx="0"/>
          <a:effectRef idx="0"/>
          <a:fontRef idx="minor"/>
        </p:style>
      </p:sp>
      <p:sp>
        <p:nvSpPr>
          <p:cNvPr id="1249" name="CustomShape 22"/>
          <p:cNvSpPr/>
          <p:nvPr/>
        </p:nvSpPr>
        <p:spPr>
          <a:xfrm>
            <a:off x="2331720" y="6494400"/>
            <a:ext cx="796680" cy="2404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Client1</a:t>
            </a:r>
            <a:endParaRPr b="0" lang="en-US" sz="1000" spc="-1" strike="noStrike">
              <a:latin typeface="Arial"/>
            </a:endParaRPr>
          </a:p>
        </p:txBody>
      </p:sp>
      <p:sp>
        <p:nvSpPr>
          <p:cNvPr id="1250" name="CustomShape 23"/>
          <p:cNvSpPr/>
          <p:nvPr/>
        </p:nvSpPr>
        <p:spPr>
          <a:xfrm>
            <a:off x="220644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1</a:t>
            </a:r>
            <a:endParaRPr b="0" lang="en-US" sz="800" spc="-1" strike="noStrike">
              <a:latin typeface="Arial"/>
            </a:endParaRPr>
          </a:p>
        </p:txBody>
      </p:sp>
      <p:sp>
        <p:nvSpPr>
          <p:cNvPr id="1251" name="CustomShape 24"/>
          <p:cNvSpPr/>
          <p:nvPr/>
        </p:nvSpPr>
        <p:spPr>
          <a:xfrm>
            <a:off x="253980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52" name="CustomShape 25"/>
          <p:cNvSpPr/>
          <p:nvPr/>
        </p:nvSpPr>
        <p:spPr>
          <a:xfrm>
            <a:off x="287496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53" name="Line 26"/>
          <p:cNvSpPr/>
          <p:nvPr/>
        </p:nvSpPr>
        <p:spPr>
          <a:xfrm>
            <a:off x="827280" y="5949000"/>
            <a:ext cx="5544720" cy="360"/>
          </a:xfrm>
          <a:prstGeom prst="line">
            <a:avLst/>
          </a:prstGeom>
          <a:ln w="25560">
            <a:solidFill>
              <a:srgbClr val="4f81bd"/>
            </a:solidFill>
            <a:round/>
          </a:ln>
        </p:spPr>
        <p:style>
          <a:lnRef idx="0"/>
          <a:fillRef idx="0"/>
          <a:effectRef idx="0"/>
          <a:fontRef idx="minor"/>
        </p:style>
      </p:sp>
      <p:sp>
        <p:nvSpPr>
          <p:cNvPr id="1254" name="CustomShape 27"/>
          <p:cNvSpPr/>
          <p:nvPr/>
        </p:nvSpPr>
        <p:spPr>
          <a:xfrm>
            <a:off x="3780720" y="6273720"/>
            <a:ext cx="914400" cy="421200"/>
          </a:xfrm>
          <a:prstGeom prst="rect">
            <a:avLst/>
          </a:prstGeom>
          <a:solidFill>
            <a:srgbClr val="4f81bd"/>
          </a:solidFill>
          <a:ln w="9360">
            <a:solidFill>
              <a:srgbClr val="000000"/>
            </a:solidFill>
            <a:miter/>
          </a:ln>
        </p:spPr>
        <p:style>
          <a:lnRef idx="0"/>
          <a:fillRef idx="0"/>
          <a:effectRef idx="0"/>
          <a:fontRef idx="minor"/>
        </p:style>
      </p:sp>
      <p:sp>
        <p:nvSpPr>
          <p:cNvPr id="1255" name="CustomShape 28"/>
          <p:cNvSpPr/>
          <p:nvPr/>
        </p:nvSpPr>
        <p:spPr>
          <a:xfrm>
            <a:off x="3988800" y="6494400"/>
            <a:ext cx="796680" cy="2404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Client2</a:t>
            </a:r>
            <a:endParaRPr b="0" lang="en-US" sz="1000" spc="-1" strike="noStrike">
              <a:latin typeface="Arial"/>
            </a:endParaRPr>
          </a:p>
        </p:txBody>
      </p:sp>
      <p:sp>
        <p:nvSpPr>
          <p:cNvPr id="1256" name="CustomShape 29"/>
          <p:cNvSpPr/>
          <p:nvPr/>
        </p:nvSpPr>
        <p:spPr>
          <a:xfrm>
            <a:off x="3863520" y="631116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257" name="CustomShape 30"/>
          <p:cNvSpPr/>
          <p:nvPr/>
        </p:nvSpPr>
        <p:spPr>
          <a:xfrm>
            <a:off x="4196880" y="631116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58" name="CustomShape 31"/>
          <p:cNvSpPr/>
          <p:nvPr/>
        </p:nvSpPr>
        <p:spPr>
          <a:xfrm>
            <a:off x="4532040" y="6311160"/>
            <a:ext cx="12456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59" name="Line 32"/>
          <p:cNvSpPr/>
          <p:nvPr/>
        </p:nvSpPr>
        <p:spPr>
          <a:xfrm>
            <a:off x="827280" y="5085000"/>
            <a:ext cx="5544720" cy="360"/>
          </a:xfrm>
          <a:prstGeom prst="line">
            <a:avLst/>
          </a:prstGeom>
          <a:ln w="25560">
            <a:solidFill>
              <a:srgbClr val="4f81bd"/>
            </a:solidFill>
            <a:round/>
          </a:ln>
        </p:spPr>
        <p:style>
          <a:lnRef idx="0"/>
          <a:fillRef idx="0"/>
          <a:effectRef idx="0"/>
          <a:fontRef idx="minor"/>
        </p:style>
      </p:sp>
      <p:sp>
        <p:nvSpPr>
          <p:cNvPr id="1260" name="CustomShape 33"/>
          <p:cNvSpPr/>
          <p:nvPr/>
        </p:nvSpPr>
        <p:spPr>
          <a:xfrm>
            <a:off x="2934720" y="5337720"/>
            <a:ext cx="914400" cy="421200"/>
          </a:xfrm>
          <a:prstGeom prst="rect">
            <a:avLst/>
          </a:prstGeom>
          <a:solidFill>
            <a:srgbClr val="4f81bd"/>
          </a:solidFill>
          <a:ln w="9360">
            <a:solidFill>
              <a:srgbClr val="000000"/>
            </a:solidFill>
            <a:miter/>
          </a:ln>
        </p:spPr>
        <p:style>
          <a:lnRef idx="0"/>
          <a:fillRef idx="0"/>
          <a:effectRef idx="0"/>
          <a:fontRef idx="minor"/>
        </p:style>
      </p:sp>
      <p:sp>
        <p:nvSpPr>
          <p:cNvPr id="1261" name="CustomShape 34"/>
          <p:cNvSpPr/>
          <p:nvPr/>
        </p:nvSpPr>
        <p:spPr>
          <a:xfrm>
            <a:off x="3097080" y="5558400"/>
            <a:ext cx="71388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Baseapp2</a:t>
            </a:r>
            <a:endParaRPr b="0" lang="en-US" sz="1000" spc="-1" strike="noStrike">
              <a:latin typeface="Arial"/>
            </a:endParaRPr>
          </a:p>
        </p:txBody>
      </p:sp>
      <p:sp>
        <p:nvSpPr>
          <p:cNvPr id="1262" name="CustomShape 35"/>
          <p:cNvSpPr/>
          <p:nvPr/>
        </p:nvSpPr>
        <p:spPr>
          <a:xfrm>
            <a:off x="301788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63" name="CustomShape 36"/>
          <p:cNvSpPr/>
          <p:nvPr/>
        </p:nvSpPr>
        <p:spPr>
          <a:xfrm>
            <a:off x="368604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64" name="CustomShape 37"/>
          <p:cNvSpPr/>
          <p:nvPr/>
        </p:nvSpPr>
        <p:spPr>
          <a:xfrm>
            <a:off x="3364920" y="53733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65" name="CustomShape 38"/>
          <p:cNvSpPr/>
          <p:nvPr/>
        </p:nvSpPr>
        <p:spPr>
          <a:xfrm>
            <a:off x="899640" y="5301360"/>
            <a:ext cx="914400" cy="421200"/>
          </a:xfrm>
          <a:prstGeom prst="rect">
            <a:avLst/>
          </a:prstGeom>
          <a:solidFill>
            <a:srgbClr val="4f81bd"/>
          </a:solidFill>
          <a:ln w="9360">
            <a:solidFill>
              <a:srgbClr val="000000"/>
            </a:solidFill>
            <a:miter/>
          </a:ln>
        </p:spPr>
        <p:style>
          <a:lnRef idx="0"/>
          <a:fillRef idx="0"/>
          <a:effectRef idx="0"/>
          <a:fontRef idx="minor"/>
        </p:style>
      </p:sp>
      <p:sp>
        <p:nvSpPr>
          <p:cNvPr id="1266" name="CustomShape 39"/>
          <p:cNvSpPr/>
          <p:nvPr/>
        </p:nvSpPr>
        <p:spPr>
          <a:xfrm>
            <a:off x="1061640" y="5522040"/>
            <a:ext cx="71388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Baseapp1</a:t>
            </a:r>
            <a:endParaRPr b="0" lang="en-US" sz="1000" spc="-1" strike="noStrike">
              <a:latin typeface="Arial"/>
            </a:endParaRPr>
          </a:p>
        </p:txBody>
      </p:sp>
      <p:sp>
        <p:nvSpPr>
          <p:cNvPr id="1267" name="CustomShape 40"/>
          <p:cNvSpPr/>
          <p:nvPr/>
        </p:nvSpPr>
        <p:spPr>
          <a:xfrm>
            <a:off x="982440" y="533844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1</a:t>
            </a:r>
            <a:endParaRPr b="0" lang="en-US" sz="800" spc="-1" strike="noStrike">
              <a:latin typeface="Arial"/>
            </a:endParaRPr>
          </a:p>
        </p:txBody>
      </p:sp>
      <p:sp>
        <p:nvSpPr>
          <p:cNvPr id="1268" name="CustomShape 41"/>
          <p:cNvSpPr/>
          <p:nvPr/>
        </p:nvSpPr>
        <p:spPr>
          <a:xfrm>
            <a:off x="1650960" y="533844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69" name="CustomShape 42"/>
          <p:cNvSpPr/>
          <p:nvPr/>
        </p:nvSpPr>
        <p:spPr>
          <a:xfrm>
            <a:off x="1329480" y="533700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270" name="CustomShape 43"/>
          <p:cNvSpPr/>
          <p:nvPr/>
        </p:nvSpPr>
        <p:spPr>
          <a:xfrm>
            <a:off x="4951080" y="5337720"/>
            <a:ext cx="914400" cy="421200"/>
          </a:xfrm>
          <a:prstGeom prst="rect">
            <a:avLst/>
          </a:prstGeom>
          <a:solidFill>
            <a:srgbClr val="4f81bd"/>
          </a:solidFill>
          <a:ln w="9360">
            <a:solidFill>
              <a:srgbClr val="000000"/>
            </a:solidFill>
            <a:miter/>
          </a:ln>
        </p:spPr>
        <p:style>
          <a:lnRef idx="0"/>
          <a:fillRef idx="0"/>
          <a:effectRef idx="0"/>
          <a:fontRef idx="minor"/>
        </p:style>
      </p:sp>
      <p:sp>
        <p:nvSpPr>
          <p:cNvPr id="1271" name="CustomShape 44"/>
          <p:cNvSpPr/>
          <p:nvPr/>
        </p:nvSpPr>
        <p:spPr>
          <a:xfrm>
            <a:off x="5113080" y="5558400"/>
            <a:ext cx="713880" cy="392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Baseapp3</a:t>
            </a:r>
            <a:endParaRPr b="0" lang="en-US" sz="1000" spc="-1" strike="noStrike">
              <a:latin typeface="Arial"/>
            </a:endParaRPr>
          </a:p>
        </p:txBody>
      </p:sp>
      <p:sp>
        <p:nvSpPr>
          <p:cNvPr id="1272" name="CustomShape 45"/>
          <p:cNvSpPr/>
          <p:nvPr/>
        </p:nvSpPr>
        <p:spPr>
          <a:xfrm>
            <a:off x="503388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73" name="CustomShape 46"/>
          <p:cNvSpPr/>
          <p:nvPr/>
        </p:nvSpPr>
        <p:spPr>
          <a:xfrm>
            <a:off x="570240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74" name="CustomShape 47"/>
          <p:cNvSpPr/>
          <p:nvPr/>
        </p:nvSpPr>
        <p:spPr>
          <a:xfrm>
            <a:off x="5380920" y="5373360"/>
            <a:ext cx="12456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75" name="CustomShape 48"/>
          <p:cNvSpPr/>
          <p:nvPr/>
        </p:nvSpPr>
        <p:spPr>
          <a:xfrm>
            <a:off x="6444360" y="4365000"/>
            <a:ext cx="153000" cy="71748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1276" name="CustomShape 49"/>
          <p:cNvSpPr/>
          <p:nvPr/>
        </p:nvSpPr>
        <p:spPr>
          <a:xfrm>
            <a:off x="6599880" y="4490280"/>
            <a:ext cx="2445840" cy="6350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ff0000"/>
                </a:solidFill>
                <a:latin typeface="Calibri"/>
                <a:ea typeface="DejaVu Sans"/>
              </a:rPr>
              <a:t>In the same space, and other entities are near the red entity</a:t>
            </a:r>
            <a:endParaRPr b="0" lang="en-US" sz="1200" spc="-1" strike="noStrike">
              <a:latin typeface="Arial"/>
            </a:endParaRPr>
          </a:p>
        </p:txBody>
      </p:sp>
      <p:sp>
        <p:nvSpPr>
          <p:cNvPr id="1277" name="CustomShape 50"/>
          <p:cNvSpPr/>
          <p:nvPr/>
        </p:nvSpPr>
        <p:spPr>
          <a:xfrm>
            <a:off x="5394960" y="6006600"/>
            <a:ext cx="3652560" cy="707040"/>
          </a:xfrm>
          <a:prstGeom prst="rect">
            <a:avLst/>
          </a:prstGeom>
          <a:solidFill>
            <a:srgbClr val="8064a2"/>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278" name="CustomShape 51"/>
          <p:cNvSpPr/>
          <p:nvPr/>
        </p:nvSpPr>
        <p:spPr>
          <a:xfrm>
            <a:off x="5442840" y="6508440"/>
            <a:ext cx="159480" cy="1242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279" name="CustomShape 52"/>
          <p:cNvSpPr/>
          <p:nvPr/>
        </p:nvSpPr>
        <p:spPr>
          <a:xfrm>
            <a:off x="5603040" y="6037560"/>
            <a:ext cx="3444480" cy="81828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8eb4e3"/>
                </a:solidFill>
                <a:latin typeface="Calibri"/>
                <a:ea typeface="宋体"/>
              </a:rPr>
              <a:t>Entity that cannot access the attributes described by this entity</a:t>
            </a:r>
            <a:endParaRPr b="0" lang="en-US" sz="800" spc="-1" strike="noStrike">
              <a:latin typeface="Arial"/>
            </a:endParaRPr>
          </a:p>
          <a:p>
            <a:pPr>
              <a:lnSpc>
                <a:spcPct val="150000"/>
              </a:lnSpc>
            </a:pPr>
            <a:r>
              <a:rPr b="0" lang="en-US" sz="800" spc="-1" strike="noStrike">
                <a:solidFill>
                  <a:srgbClr val="92d050"/>
                </a:solidFill>
                <a:latin typeface="Calibri"/>
                <a:ea typeface="宋体"/>
              </a:rPr>
              <a:t>Entity that can access the attributes described by this entity</a:t>
            </a:r>
            <a:endParaRPr b="0" lang="en-US" sz="800" spc="-1" strike="noStrike">
              <a:latin typeface="Arial"/>
            </a:endParaRPr>
          </a:p>
          <a:p>
            <a:pPr>
              <a:lnSpc>
                <a:spcPct val="150000"/>
              </a:lnSpc>
            </a:pPr>
            <a:r>
              <a:rPr b="0" lang="en-US" sz="800" spc="-1" strike="noStrike">
                <a:solidFill>
                  <a:srgbClr val="c00000"/>
                </a:solidFill>
                <a:latin typeface="Calibri"/>
                <a:ea typeface="宋体"/>
              </a:rPr>
              <a:t>The currently described entity can also access attributes</a:t>
            </a:r>
            <a:endParaRPr b="0" lang="en-US" sz="800" spc="-1" strike="noStrike">
              <a:latin typeface="Arial"/>
            </a:endParaRPr>
          </a:p>
          <a:p>
            <a:pPr>
              <a:lnSpc>
                <a:spcPct val="150000"/>
              </a:lnSpc>
            </a:pPr>
            <a:endParaRPr b="0" lang="en-US" sz="800" spc="-1" strike="noStrike">
              <a:latin typeface="Arial"/>
            </a:endParaRPr>
          </a:p>
        </p:txBody>
      </p:sp>
      <p:sp>
        <p:nvSpPr>
          <p:cNvPr id="1280" name="CustomShape 53"/>
          <p:cNvSpPr/>
          <p:nvPr/>
        </p:nvSpPr>
        <p:spPr>
          <a:xfrm>
            <a:off x="5442840" y="6295680"/>
            <a:ext cx="161280" cy="12564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81" name="CustomShape 54"/>
          <p:cNvSpPr/>
          <p:nvPr/>
        </p:nvSpPr>
        <p:spPr>
          <a:xfrm>
            <a:off x="5442840" y="6102000"/>
            <a:ext cx="161280" cy="12564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2"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283"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DejaVu Sans"/>
              </a:rPr>
              <a:t>Volatile</a:t>
            </a:r>
            <a:r>
              <a:rPr b="0" lang="en-US" sz="4400" spc="-1" strike="noStrike">
                <a:solidFill>
                  <a:srgbClr val="4f81bd"/>
                </a:solidFill>
                <a:latin typeface="Calibri"/>
                <a:ea typeface="宋体"/>
              </a:rPr>
              <a:t> property</a:t>
            </a:r>
            <a:endParaRPr b="0" lang="en-US" sz="4400" spc="-1" strike="noStrike">
              <a:latin typeface="Arial"/>
            </a:endParaRPr>
          </a:p>
        </p:txBody>
      </p:sp>
      <p:sp>
        <p:nvSpPr>
          <p:cNvPr id="1284" name="CustomShape 3"/>
          <p:cNvSpPr/>
          <p:nvPr/>
        </p:nvSpPr>
        <p:spPr>
          <a:xfrm>
            <a:off x="89280" y="1196640"/>
            <a:ext cx="9052200" cy="294984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799"/>
              </a:spcBef>
              <a:buClr>
                <a:srgbClr val="ff9933"/>
              </a:buClr>
              <a:buSzPct val="80000"/>
              <a:buFont typeface="Wingdings" charset="2"/>
              <a:buChar char=""/>
            </a:pPr>
            <a:r>
              <a:rPr b="0" lang="en-US" sz="4000" spc="-1" strike="noStrike">
                <a:solidFill>
                  <a:srgbClr val="00007d"/>
                </a:solidFill>
                <a:latin typeface="Calibri"/>
                <a:ea typeface="宋体"/>
              </a:rPr>
              <a:t>Optimized protocol</a:t>
            </a:r>
            <a:endParaRPr b="0" lang="en-US" sz="4000" spc="-1" strike="noStrike">
              <a:latin typeface="Arial"/>
            </a:endParaRPr>
          </a:p>
          <a:p>
            <a:pPr marL="181080" indent="-178560">
              <a:lnSpc>
                <a:spcPct val="100000"/>
              </a:lnSpc>
              <a:spcBef>
                <a:spcPts val="799"/>
              </a:spcBef>
              <a:buClr>
                <a:srgbClr val="ff9933"/>
              </a:buClr>
              <a:buSzPct val="80000"/>
              <a:buFont typeface="Wingdings" charset="2"/>
              <a:buChar char=""/>
            </a:pPr>
            <a:r>
              <a:rPr b="0" lang="en-US" sz="4000" spc="-1" strike="noStrike">
                <a:solidFill>
                  <a:srgbClr val="00007d"/>
                </a:solidFill>
                <a:latin typeface="Calibri"/>
                <a:ea typeface="宋体"/>
              </a:rPr>
              <a:t>Only interested in recently updated values</a:t>
            </a:r>
            <a:endParaRPr b="0" lang="en-US" sz="4000" spc="-1" strike="noStrike">
              <a:latin typeface="Arial"/>
            </a:endParaRPr>
          </a:p>
          <a:p>
            <a:pPr marL="181080" indent="-178560">
              <a:lnSpc>
                <a:spcPct val="100000"/>
              </a:lnSpc>
              <a:spcBef>
                <a:spcPts val="799"/>
              </a:spcBef>
              <a:buClr>
                <a:srgbClr val="ff9933"/>
              </a:buClr>
              <a:buSzPct val="80000"/>
              <a:buFont typeface="Wingdings" charset="2"/>
              <a:buChar char=""/>
            </a:pPr>
            <a:r>
              <a:rPr b="0" lang="en-US" sz="4000" spc="-1" strike="noStrike">
                <a:solidFill>
                  <a:srgbClr val="00007d"/>
                </a:solidFill>
                <a:latin typeface="Calibri"/>
                <a:ea typeface="宋体"/>
              </a:rPr>
              <a:t>Position (x,y,z)</a:t>
            </a:r>
            <a:endParaRPr b="0" lang="en-US" sz="4000" spc="-1" strike="noStrike">
              <a:latin typeface="Arial"/>
            </a:endParaRPr>
          </a:p>
          <a:p>
            <a:pPr marL="181080" indent="-178560">
              <a:lnSpc>
                <a:spcPct val="100000"/>
              </a:lnSpc>
              <a:spcBef>
                <a:spcPts val="799"/>
              </a:spcBef>
              <a:buClr>
                <a:srgbClr val="ff9933"/>
              </a:buClr>
              <a:buSzPct val="80000"/>
              <a:buFont typeface="Wingdings" charset="2"/>
              <a:buChar char=""/>
            </a:pPr>
            <a:r>
              <a:rPr b="0" lang="en-US" sz="4000" spc="-1" strike="noStrike">
                <a:solidFill>
                  <a:srgbClr val="00007d"/>
                </a:solidFill>
                <a:latin typeface="Calibri"/>
                <a:ea typeface="宋体"/>
              </a:rPr>
              <a:t>Yaw, Pitch, Roll</a:t>
            </a:r>
            <a:endParaRPr b="0" lang="en-US" sz="4000" spc="-1" strike="noStrike">
              <a:latin typeface="Arial"/>
            </a:endParaRPr>
          </a:p>
          <a:p>
            <a:pPr>
              <a:lnSpc>
                <a:spcPct val="100000"/>
              </a:lnSpc>
              <a:spcBef>
                <a:spcPts val="320"/>
              </a:spcBef>
            </a:pPr>
            <a:endParaRPr b="0" lang="en-US" sz="40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endParaRPr b="0" lang="en-US" sz="1600" spc="-1" strike="noStrike">
              <a:latin typeface="Arial"/>
            </a:endParaRPr>
          </a:p>
        </p:txBody>
      </p:sp>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5"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286"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900" spc="-1" strike="noStrike">
                <a:solidFill>
                  <a:srgbClr val="4f81bd"/>
                </a:solidFill>
                <a:latin typeface="Calibri"/>
                <a:ea typeface="宋体"/>
              </a:rPr>
              <a:t>Property Detail Level (not implemented)</a:t>
            </a:r>
            <a:endParaRPr b="0" lang="en-US" sz="4900" spc="-1" strike="noStrike">
              <a:latin typeface="Arial"/>
            </a:endParaRPr>
          </a:p>
        </p:txBody>
      </p:sp>
      <p:sp>
        <p:nvSpPr>
          <p:cNvPr id="1287" name="CustomShape 3"/>
          <p:cNvSpPr/>
          <p:nvPr/>
        </p:nvSpPr>
        <p:spPr>
          <a:xfrm>
            <a:off x="89280" y="1196640"/>
            <a:ext cx="9052200" cy="467784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799"/>
              </a:spcBef>
              <a:buClr>
                <a:srgbClr val="ff9933"/>
              </a:buClr>
              <a:buSzPct val="80000"/>
              <a:buFont typeface="Wingdings" charset="2"/>
              <a:buChar char=""/>
            </a:pPr>
            <a:r>
              <a:rPr b="0" lang="en-US" sz="3800" spc="-1" strike="noStrike">
                <a:solidFill>
                  <a:srgbClr val="00007d"/>
                </a:solidFill>
                <a:latin typeface="Calibri"/>
                <a:ea typeface="宋体"/>
              </a:rPr>
              <a:t>Affects attributes updated to the client</a:t>
            </a:r>
            <a:endParaRPr b="0" lang="en-US" sz="3800" spc="-1" strike="noStrike">
              <a:latin typeface="Arial"/>
            </a:endParaRPr>
          </a:p>
          <a:p>
            <a:pPr marL="181080" indent="-178560">
              <a:lnSpc>
                <a:spcPct val="100000"/>
              </a:lnSpc>
              <a:spcBef>
                <a:spcPts val="799"/>
              </a:spcBef>
              <a:buClr>
                <a:srgbClr val="ff9933"/>
              </a:buClr>
              <a:buSzPct val="80000"/>
              <a:buFont typeface="Wingdings" charset="2"/>
              <a:buChar char=""/>
            </a:pPr>
            <a:r>
              <a:rPr b="0" lang="en-US" sz="3800" spc="-1" strike="noStrike">
                <a:solidFill>
                  <a:srgbClr val="00007d"/>
                </a:solidFill>
                <a:latin typeface="Calibri"/>
                <a:ea typeface="宋体"/>
              </a:rPr>
              <a:t>Typically used for visible attributes</a:t>
            </a:r>
            <a:endParaRPr b="0" lang="en-US" sz="3800" spc="-1" strike="noStrike">
              <a:latin typeface="Arial"/>
            </a:endParaRPr>
          </a:p>
          <a:p>
            <a:pPr marL="181080" indent="-178560">
              <a:lnSpc>
                <a:spcPct val="100000"/>
              </a:lnSpc>
              <a:spcBef>
                <a:spcPts val="799"/>
              </a:spcBef>
              <a:buClr>
                <a:srgbClr val="ff9933"/>
              </a:buClr>
              <a:buSzPct val="80000"/>
              <a:buFont typeface="Wingdings" charset="2"/>
              <a:buChar char=""/>
            </a:pPr>
            <a:r>
              <a:rPr b="0" lang="en-US" sz="3800" spc="-1" strike="noStrike">
                <a:solidFill>
                  <a:srgbClr val="00007d"/>
                </a:solidFill>
                <a:latin typeface="Calibri"/>
                <a:ea typeface="宋体"/>
              </a:rPr>
              <a:t>Bandwidth saving mechanism</a:t>
            </a:r>
            <a:endParaRPr b="0" lang="en-US" sz="3800" spc="-1" strike="noStrike">
              <a:latin typeface="Arial"/>
            </a:endParaRPr>
          </a:p>
          <a:p>
            <a:pPr marL="181080" indent="-178560">
              <a:lnSpc>
                <a:spcPct val="100000"/>
              </a:lnSpc>
              <a:spcBef>
                <a:spcPts val="799"/>
              </a:spcBef>
              <a:buClr>
                <a:srgbClr val="ff9933"/>
              </a:buClr>
              <a:buSzPct val="80000"/>
              <a:buFont typeface="Wingdings" charset="2"/>
              <a:buChar char=""/>
            </a:pPr>
            <a:r>
              <a:rPr b="0" lang="en-US" sz="3800" spc="-1" strike="noStrike">
                <a:solidFill>
                  <a:srgbClr val="00007d"/>
                </a:solidFill>
                <a:latin typeface="Calibri"/>
                <a:ea typeface="宋体"/>
              </a:rPr>
              <a:t>It can be used if needed, doesn’t have to be used</a:t>
            </a:r>
            <a:endParaRPr b="0" lang="en-US" sz="3800" spc="-1" strike="noStrike">
              <a:latin typeface="Arial"/>
            </a:endParaRPr>
          </a:p>
          <a:p>
            <a:pPr marL="181080" indent="-178560">
              <a:lnSpc>
                <a:spcPct val="100000"/>
              </a:lnSpc>
              <a:spcBef>
                <a:spcPts val="799"/>
              </a:spcBef>
              <a:buClr>
                <a:srgbClr val="ff9933"/>
              </a:buClr>
              <a:buSzPct val="80000"/>
              <a:buFont typeface="Wingdings" charset="2"/>
              <a:buChar char=""/>
            </a:pPr>
            <a:r>
              <a:rPr b="0" lang="en-US" sz="3800" spc="-1" strike="noStrike">
                <a:solidFill>
                  <a:srgbClr val="00007d"/>
                </a:solidFill>
                <a:latin typeface="Courier New"/>
                <a:ea typeface="宋体"/>
              </a:rPr>
              <a:t>Specified with &lt;DetailLevel&gt;</a:t>
            </a:r>
            <a:endParaRPr b="0" lang="en-US" sz="3800" spc="-1" strike="noStrike">
              <a:latin typeface="Arial"/>
            </a:endParaRPr>
          </a:p>
          <a:p>
            <a:pPr marL="181080" indent="-178560">
              <a:lnSpc>
                <a:spcPct val="100000"/>
              </a:lnSpc>
              <a:spcBef>
                <a:spcPts val="799"/>
              </a:spcBef>
              <a:buClr>
                <a:srgbClr val="ff9933"/>
              </a:buClr>
              <a:buSzPct val="80000"/>
              <a:buFont typeface="Wingdings" charset="2"/>
              <a:buChar char=""/>
            </a:pPr>
            <a:r>
              <a:rPr b="0" lang="en-US" sz="3800" spc="-1" strike="noStrike">
                <a:solidFill>
                  <a:srgbClr val="00007d"/>
                </a:solidFill>
                <a:latin typeface="Calibri"/>
                <a:ea typeface="宋体"/>
              </a:rPr>
              <a:t>Detail levels aka </a:t>
            </a:r>
            <a:r>
              <a:rPr b="0" lang="en-US" sz="3800" spc="-1" strike="noStrike">
                <a:solidFill>
                  <a:srgbClr val="00007d"/>
                </a:solidFill>
                <a:latin typeface="Courier New"/>
                <a:ea typeface="宋体"/>
              </a:rPr>
              <a:t>&lt;LodLevels&gt;</a:t>
            </a:r>
            <a:endParaRPr b="0" lang="en-US" sz="3800" spc="-1" strike="noStrike">
              <a:latin typeface="Arial"/>
            </a:endParaRPr>
          </a:p>
          <a:p>
            <a:pPr>
              <a:lnSpc>
                <a:spcPct val="100000"/>
              </a:lnSpc>
              <a:spcBef>
                <a:spcPts val="320"/>
              </a:spcBef>
            </a:pPr>
            <a:r>
              <a:rPr b="0" lang="en-US" sz="3800" spc="-1" strike="noStrike">
                <a:solidFill>
                  <a:srgbClr val="00007d"/>
                </a:solidFill>
                <a:latin typeface="Calibri"/>
                <a:ea typeface="宋体"/>
              </a:rPr>
              <a:t>         </a:t>
            </a:r>
            <a:endParaRPr b="0" lang="en-US" sz="3800" spc="-1" strike="noStrike">
              <a:latin typeface="Arial"/>
            </a:endParaRPr>
          </a:p>
        </p:txBody>
      </p:sp>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01" name="CustomShape 2"/>
          <p:cNvSpPr/>
          <p:nvPr/>
        </p:nvSpPr>
        <p:spPr>
          <a:xfrm>
            <a:off x="179640" y="132120"/>
            <a:ext cx="705420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Baseapp Process</a:t>
            </a:r>
            <a:endParaRPr b="0" lang="en-US" sz="4400" spc="-1" strike="noStrike">
              <a:latin typeface="Arial"/>
            </a:endParaRPr>
          </a:p>
        </p:txBody>
      </p:sp>
      <p:sp>
        <p:nvSpPr>
          <p:cNvPr id="102" name="CustomShape 3"/>
          <p:cNvSpPr/>
          <p:nvPr/>
        </p:nvSpPr>
        <p:spPr>
          <a:xfrm>
            <a:off x="215640" y="1413000"/>
            <a:ext cx="8746200" cy="5037840"/>
          </a:xfrm>
          <a:prstGeom prst="rect">
            <a:avLst/>
          </a:prstGeom>
          <a:noFill/>
          <a:ln>
            <a:noFill/>
          </a:ln>
        </p:spPr>
        <p:style>
          <a:lnRef idx="0"/>
          <a:fillRef idx="0"/>
          <a:effectRef idx="0"/>
          <a:fontRef idx="minor"/>
        </p:style>
        <p:txBody>
          <a:bodyPr lIns="54000" rIns="36000" tIns="10800" bIns="45000"/>
          <a:p>
            <a:pPr marL="181080" indent="-178560">
              <a:lnSpc>
                <a:spcPct val="90000"/>
              </a:lnSpc>
              <a:spcBef>
                <a:spcPts val="641"/>
              </a:spcBef>
              <a:buClr>
                <a:srgbClr val="ff9933"/>
              </a:buClr>
              <a:buSzPct val="80000"/>
              <a:buFont typeface="Wingdings" charset="2"/>
              <a:buChar char=""/>
            </a:pPr>
            <a:r>
              <a:rPr b="0" lang="en-US" sz="3200" spc="-1" strike="noStrike">
                <a:solidFill>
                  <a:srgbClr val="1f497d"/>
                </a:solidFill>
                <a:latin typeface="Calibri"/>
                <a:ea typeface="宋体"/>
              </a:rPr>
              <a:t>Fixed point for communication with clients</a:t>
            </a:r>
            <a:endParaRPr b="0" lang="en-US" sz="3200" spc="-1" strike="noStrike">
              <a:latin typeface="Arial"/>
            </a:endParaRPr>
          </a:p>
          <a:p>
            <a:pPr marL="181080" indent="-178560">
              <a:lnSpc>
                <a:spcPct val="90000"/>
              </a:lnSpc>
              <a:spcBef>
                <a:spcPts val="641"/>
              </a:spcBef>
              <a:buClr>
                <a:srgbClr val="ff9933"/>
              </a:buClr>
              <a:buSzPct val="80000"/>
              <a:buFont typeface="Wingdings" charset="2"/>
              <a:buChar char=""/>
            </a:pPr>
            <a:r>
              <a:rPr b="0" lang="en-US" sz="3200" spc="-1" strike="noStrike">
                <a:solidFill>
                  <a:srgbClr val="1f497d"/>
                </a:solidFill>
                <a:latin typeface="Calibri"/>
                <a:ea typeface="宋体"/>
              </a:rPr>
              <a:t>Mediation between client and Cellapp communication</a:t>
            </a:r>
            <a:endParaRPr b="0" lang="en-US" sz="3200" spc="-1" strike="noStrike">
              <a:latin typeface="Arial"/>
            </a:endParaRPr>
          </a:p>
          <a:p>
            <a:pPr marL="181080" indent="-178560">
              <a:lnSpc>
                <a:spcPct val="90000"/>
              </a:lnSpc>
              <a:spcBef>
                <a:spcPts val="641"/>
              </a:spcBef>
              <a:buClr>
                <a:srgbClr val="ff9933"/>
              </a:buClr>
              <a:buSzPct val="80000"/>
              <a:buFont typeface="Wingdings" charset="2"/>
              <a:buChar char=""/>
            </a:pPr>
            <a:r>
              <a:rPr b="0" lang="en-US" sz="3200" spc="-1" strike="noStrike">
                <a:solidFill>
                  <a:srgbClr val="1f497d"/>
                </a:solidFill>
                <a:latin typeface="Calibri"/>
                <a:ea typeface="宋体"/>
              </a:rPr>
              <a:t>The communication with clients is evenly distributed among Baseapps</a:t>
            </a:r>
            <a:endParaRPr b="0" lang="en-US" sz="3200" spc="-1" strike="noStrike">
              <a:latin typeface="Arial"/>
            </a:endParaRPr>
          </a:p>
          <a:p>
            <a:pPr marL="182520" indent="-178560">
              <a:lnSpc>
                <a:spcPct val="90000"/>
              </a:lnSpc>
              <a:spcBef>
                <a:spcPts val="400"/>
              </a:spcBef>
              <a:buClr>
                <a:srgbClr val="ff9933"/>
              </a:buClr>
              <a:buSzPct val="80000"/>
              <a:buFont typeface="Wingdings" charset="2"/>
              <a:buChar char=""/>
            </a:pPr>
            <a:r>
              <a:rPr b="0" lang="en-US" sz="3200" spc="-1" strike="noStrike">
                <a:solidFill>
                  <a:srgbClr val="1f497d"/>
                </a:solidFill>
                <a:latin typeface="Calibri"/>
                <a:ea typeface="宋体"/>
              </a:rPr>
              <a:t>Used to handle entities without spatial location attributes (auctions, guilds)</a:t>
            </a:r>
            <a:endParaRPr b="0" lang="en-US" sz="3200" spc="-1" strike="noStrike">
              <a:latin typeface="Arial"/>
            </a:endParaRPr>
          </a:p>
          <a:p>
            <a:pPr marL="181080" indent="-178560">
              <a:lnSpc>
                <a:spcPct val="90000"/>
              </a:lnSpc>
              <a:spcBef>
                <a:spcPts val="641"/>
              </a:spcBef>
              <a:buClr>
                <a:srgbClr val="ff9933"/>
              </a:buClr>
              <a:buSzPct val="80000"/>
              <a:buFont typeface="Wingdings" charset="2"/>
              <a:buChar char=""/>
            </a:pPr>
            <a:r>
              <a:rPr b="0" lang="en-US" sz="3200" spc="-1" strike="noStrike">
                <a:solidFill>
                  <a:srgbClr val="1f497d"/>
                </a:solidFill>
                <a:latin typeface="Calibri"/>
                <a:ea typeface="宋体"/>
              </a:rPr>
              <a:t>Each Baseapp also acts as a </a:t>
            </a:r>
            <a:r>
              <a:rPr b="0" lang="en-US" sz="3200" spc="-1" strike="noStrike">
                <a:solidFill>
                  <a:srgbClr val="1f497d"/>
                </a:solidFill>
                <a:latin typeface="Calibri"/>
                <a:ea typeface="宋体"/>
              </a:rPr>
              <a:t>	</a:t>
            </a:r>
            <a:r>
              <a:rPr b="0" lang="en-US" sz="3200" spc="-1" strike="noStrike">
                <a:solidFill>
                  <a:srgbClr val="1f497d"/>
                </a:solidFill>
                <a:latin typeface="Calibri"/>
                <a:ea typeface="宋体"/>
              </a:rPr>
              <a:t>fault-tolerant role for other Baseapps</a:t>
            </a:r>
            <a:endParaRPr b="0" lang="en-US" sz="3200" spc="-1" strike="noStrike">
              <a:latin typeface="Arial"/>
            </a:endParaRPr>
          </a:p>
          <a:p>
            <a:pPr marL="181080" indent="-178560">
              <a:lnSpc>
                <a:spcPct val="90000"/>
              </a:lnSpc>
              <a:spcBef>
                <a:spcPts val="641"/>
              </a:spcBef>
              <a:buClr>
                <a:srgbClr val="ff9933"/>
              </a:buClr>
              <a:buSzPct val="80000"/>
              <a:buFont typeface="Wingdings" charset="2"/>
              <a:buChar char=""/>
            </a:pPr>
            <a:r>
              <a:rPr b="0" lang="en-US" sz="3200" spc="-1" strike="noStrike">
                <a:solidFill>
                  <a:srgbClr val="1f497d"/>
                </a:solidFill>
                <a:latin typeface="Calibri"/>
                <a:ea typeface="宋体"/>
              </a:rPr>
              <a:t>Usually one CPU/core handles a Baseapp</a:t>
            </a:r>
            <a:endParaRPr b="0" lang="en-US" sz="32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8" name="CustomShape 1"/>
          <p:cNvSpPr/>
          <p:nvPr/>
        </p:nvSpPr>
        <p:spPr>
          <a:xfrm>
            <a:off x="107640" y="1124640"/>
            <a:ext cx="8926560" cy="554220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289" name="CustomShape 2"/>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290" name="CustomShape 3"/>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900" spc="-1" strike="noStrike">
                <a:solidFill>
                  <a:srgbClr val="4f81bd"/>
                </a:solidFill>
                <a:latin typeface="Calibri"/>
                <a:ea typeface="宋体"/>
              </a:rPr>
              <a:t>Property Detail Level(not yet implemented)</a:t>
            </a:r>
            <a:endParaRPr b="0" lang="en-US" sz="4900" spc="-1" strike="noStrike">
              <a:latin typeface="Arial"/>
            </a:endParaRPr>
          </a:p>
        </p:txBody>
      </p:sp>
      <p:sp>
        <p:nvSpPr>
          <p:cNvPr id="1291" name="CustomShape 4"/>
          <p:cNvSpPr/>
          <p:nvPr/>
        </p:nvSpPr>
        <p:spPr>
          <a:xfrm>
            <a:off x="323640" y="1052640"/>
            <a:ext cx="8206560" cy="5300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403152"/>
                </a:solidFill>
                <a:latin typeface="Courier New"/>
                <a:ea typeface="DejaVu Sans"/>
              </a:rPr>
              <a:t>&lt;root&gt;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a:t>
            </a:r>
            <a:r>
              <a:rPr b="1" lang="en-US" sz="1800" spc="-1" strike="noStrike">
                <a:solidFill>
                  <a:srgbClr val="c00000"/>
                </a:solidFill>
                <a:latin typeface="Courier New"/>
                <a:ea typeface="DejaVu Sans"/>
              </a:rPr>
              <a:t>LoDLevels</a:t>
            </a:r>
            <a:r>
              <a:rPr b="1" lang="en-US" sz="1800" spc="-1" strike="noStrike">
                <a:solidFill>
                  <a:srgbClr val="403152"/>
                </a:solidFill>
                <a:latin typeface="Courier New"/>
                <a:ea typeface="DejaVu Sans"/>
              </a:rPr>
              <a:t>&gt;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&lt;level&gt;  20  &lt;label&gt; NEAR    &lt;/label&gt;  &lt;/level&gt;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&lt;level&gt; 100  &lt;label&gt; MEDIUM  &lt;/label&gt;  &lt;/level&gt;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&lt;level&gt; 250  &lt;label&gt; FAR     &lt;/label&gt;  &lt;/level&gt;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a:t>
            </a:r>
            <a:r>
              <a:rPr b="1" lang="en-US" sz="1800" spc="-1" strike="noStrike">
                <a:solidFill>
                  <a:srgbClr val="c00000"/>
                </a:solidFill>
                <a:latin typeface="Courier New"/>
                <a:ea typeface="DejaVu Sans"/>
              </a:rPr>
              <a:t>LodLevels</a:t>
            </a:r>
            <a:r>
              <a:rPr b="1" lang="en-US" sz="1800" spc="-1" strike="noStrike">
                <a:solidFill>
                  <a:srgbClr val="403152"/>
                </a:solidFill>
                <a:latin typeface="Courier New"/>
                <a:ea typeface="DejaVu Sans"/>
              </a:rPr>
              <a:t>&gt;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&lt;Properties&gt;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&lt;name&gt;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&lt;Type&gt;          STRING       &lt;/Type&gt;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&lt;Flags&gt;         ALL_CLIENTS  &lt;/Flags&gt;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a:t>
            </a:r>
            <a:r>
              <a:rPr b="1" lang="en-US" sz="1800" spc="-1" strike="noStrike">
                <a:solidFill>
                  <a:srgbClr val="c00000"/>
                </a:solidFill>
                <a:latin typeface="Courier New"/>
                <a:ea typeface="DejaVu Sans"/>
              </a:rPr>
              <a:t>DetailLevel</a:t>
            </a:r>
            <a:r>
              <a:rPr b="1" lang="en-US" sz="1800" spc="-1" strike="noStrike">
                <a:solidFill>
                  <a:srgbClr val="403152"/>
                </a:solidFill>
                <a:latin typeface="Courier New"/>
                <a:ea typeface="DejaVu Sans"/>
              </a:rPr>
              <a:t>&gt;   NEAR   &lt;/</a:t>
            </a:r>
            <a:r>
              <a:rPr b="1" lang="en-US" sz="1800" spc="-1" strike="noStrike">
                <a:solidFill>
                  <a:srgbClr val="c00000"/>
                </a:solidFill>
                <a:latin typeface="Courier New"/>
                <a:ea typeface="DejaVu Sans"/>
              </a:rPr>
              <a:t>DetailLevel</a:t>
            </a:r>
            <a:r>
              <a:rPr b="1" lang="en-US" sz="1800" spc="-1" strike="noStrike">
                <a:solidFill>
                  <a:srgbClr val="403152"/>
                </a:solidFill>
                <a:latin typeface="Courier New"/>
                <a:ea typeface="DejaVu Sans"/>
              </a:rPr>
              <a:t>&gt;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&lt;/name&gt;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&lt;/Properties&gt;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&lt;/root&gt;</a:t>
            </a:r>
            <a:endParaRPr b="0" lang="en-US" sz="1800" spc="-1" strike="noStrike">
              <a:latin typeface="Arial"/>
            </a:endParaRPr>
          </a:p>
          <a:p>
            <a:pPr>
              <a:lnSpc>
                <a:spcPct val="100000"/>
              </a:lnSpc>
            </a:pPr>
            <a:endParaRPr b="0" lang="en-US" sz="1800" spc="-1" strike="noStrike">
              <a:latin typeface="Arial"/>
            </a:endParaRPr>
          </a:p>
        </p:txBody>
      </p:sp>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2"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293"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data preservation</a:t>
            </a:r>
            <a:endParaRPr b="0" lang="en-US" sz="4400" spc="-1" strike="noStrike">
              <a:latin typeface="Arial"/>
            </a:endParaRPr>
          </a:p>
        </p:txBody>
      </p:sp>
      <p:sp>
        <p:nvSpPr>
          <p:cNvPr id="1294" name="CustomShape 3"/>
          <p:cNvSpPr/>
          <p:nvPr/>
        </p:nvSpPr>
        <p:spPr>
          <a:xfrm>
            <a:off x="89280" y="1196640"/>
            <a:ext cx="9052200" cy="215784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479"/>
              </a:spcBef>
              <a:buClr>
                <a:srgbClr val="ff9933"/>
              </a:buClr>
              <a:buSzPct val="80000"/>
              <a:buFont typeface="Wingdings" charset="2"/>
              <a:buChar char=""/>
            </a:pPr>
            <a:r>
              <a:rPr b="0" lang="en-US" sz="2200" spc="-1" strike="noStrike">
                <a:solidFill>
                  <a:srgbClr val="00007d"/>
                </a:solidFill>
                <a:latin typeface="Calibri"/>
                <a:ea typeface="宋体"/>
              </a:rPr>
              <a:t>Some entities and their data may need to be saved to the database, so when the server restarts the data stays valid</a:t>
            </a:r>
            <a:endParaRPr b="0" lang="en-US" sz="2200" spc="-1" strike="noStrike">
              <a:latin typeface="Arial"/>
            </a:endParaRPr>
          </a:p>
          <a:p>
            <a:pPr marL="181080" indent="-178560">
              <a:lnSpc>
                <a:spcPct val="100000"/>
              </a:lnSpc>
              <a:spcBef>
                <a:spcPts val="479"/>
              </a:spcBef>
              <a:buClr>
                <a:srgbClr val="ff9933"/>
              </a:buClr>
              <a:buSzPct val="80000"/>
              <a:buFont typeface="Wingdings" charset="2"/>
              <a:buChar char=""/>
            </a:pPr>
            <a:r>
              <a:rPr b="0" lang="en-US" sz="2200" spc="-1" strike="noStrike">
                <a:solidFill>
                  <a:srgbClr val="00007d"/>
                </a:solidFill>
                <a:latin typeface="Calibri"/>
                <a:ea typeface="宋体"/>
              </a:rPr>
              <a:t>Defined on the “Persistent” attribute</a:t>
            </a:r>
            <a:endParaRPr b="0" lang="en-US" sz="2200" spc="-1" strike="noStrike">
              <a:latin typeface="Arial"/>
            </a:endParaRPr>
          </a:p>
          <a:p>
            <a:pPr marL="181080" indent="-178560">
              <a:lnSpc>
                <a:spcPct val="100000"/>
              </a:lnSpc>
              <a:spcBef>
                <a:spcPts val="479"/>
              </a:spcBef>
              <a:buClr>
                <a:srgbClr val="ff9933"/>
              </a:buClr>
              <a:buSzPct val="80000"/>
              <a:buFont typeface="Wingdings" charset="2"/>
              <a:buChar char=""/>
            </a:pPr>
            <a:r>
              <a:rPr b="0" lang="en-US" sz="2200" spc="-1" strike="noStrike">
                <a:solidFill>
                  <a:srgbClr val="00007d"/>
                </a:solidFill>
                <a:latin typeface="Calibri"/>
                <a:ea typeface="宋体"/>
              </a:rPr>
              <a:t>Entity is saved to the database</a:t>
            </a:r>
            <a:endParaRPr b="0" lang="en-US" sz="2200" spc="-1" strike="noStrike">
              <a:latin typeface="Arial"/>
            </a:endParaRPr>
          </a:p>
          <a:p>
            <a:pPr marL="181080" indent="-178560">
              <a:lnSpc>
                <a:spcPct val="100000"/>
              </a:lnSpc>
              <a:spcBef>
                <a:spcPts val="479"/>
              </a:spcBef>
              <a:buClr>
                <a:srgbClr val="ff9933"/>
              </a:buClr>
              <a:buSzPct val="80000"/>
              <a:buFont typeface="Wingdings" charset="2"/>
              <a:buChar char=""/>
            </a:pPr>
            <a:r>
              <a:rPr b="0" lang="en-US" sz="2200" spc="-1" strike="noStrike">
                <a:solidFill>
                  <a:srgbClr val="00007d"/>
                </a:solidFill>
                <a:latin typeface="Courier New"/>
                <a:ea typeface="宋体"/>
              </a:rPr>
              <a:t>Automatically created a self.databaseID in the database</a:t>
            </a:r>
            <a:endParaRPr b="0" lang="en-US" sz="2200" spc="-1" strike="noStrike">
              <a:latin typeface="Arial"/>
            </a:endParaRPr>
          </a:p>
          <a:p>
            <a:pPr>
              <a:lnSpc>
                <a:spcPct val="100000"/>
              </a:lnSpc>
              <a:spcBef>
                <a:spcPts val="320"/>
              </a:spcBef>
            </a:pPr>
            <a:r>
              <a:rPr b="0" lang="en-US" sz="2200" spc="-1" strike="noStrike">
                <a:solidFill>
                  <a:srgbClr val="00007d"/>
                </a:solidFill>
                <a:latin typeface="Calibri"/>
                <a:ea typeface="宋体"/>
              </a:rPr>
              <a:t>         </a:t>
            </a:r>
            <a:endParaRPr b="0" lang="en-US" sz="2200" spc="-1" strike="noStrike">
              <a:latin typeface="Arial"/>
            </a:endParaRPr>
          </a:p>
        </p:txBody>
      </p:sp>
      <p:sp>
        <p:nvSpPr>
          <p:cNvPr id="1295" name="CustomShape 4"/>
          <p:cNvSpPr/>
          <p:nvPr/>
        </p:nvSpPr>
        <p:spPr>
          <a:xfrm>
            <a:off x="107640" y="3357000"/>
            <a:ext cx="8926560" cy="330984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296" name="CustomShape 5"/>
          <p:cNvSpPr/>
          <p:nvPr/>
        </p:nvSpPr>
        <p:spPr>
          <a:xfrm>
            <a:off x="179640" y="3501000"/>
            <a:ext cx="8854560" cy="33800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403152"/>
                </a:solidFill>
                <a:latin typeface="Courier New"/>
                <a:ea typeface="DejaVu Sans"/>
              </a:rPr>
              <a:t>&lt;root&gt;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&lt;Properties&gt;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&lt;name&gt;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&lt;Type&gt;        STRING       &lt;/Type&gt;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&lt;Flags&gt;       ALL_CLIENTS  &lt;/Flags&gt;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1" lang="en-US" sz="1800" spc="-1" strike="noStrike">
                <a:solidFill>
                  <a:srgbClr val="c00000"/>
                </a:solidFill>
                <a:latin typeface="Courier New"/>
                <a:ea typeface="DejaVu Sans"/>
              </a:rPr>
              <a:t>&lt;Persistent&gt;  true         &lt;/Persistent&gt;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&lt;/name&gt;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&lt;/Properties&gt;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&lt;/root&gt;</a:t>
            </a:r>
            <a:endParaRPr b="0" lang="en-US" sz="1800" spc="-1" strike="noStrike">
              <a:latin typeface="Arial"/>
            </a:endParaRPr>
          </a:p>
          <a:p>
            <a:pPr>
              <a:lnSpc>
                <a:spcPct val="100000"/>
              </a:lnSpc>
            </a:pPr>
            <a:endParaRPr b="0" lang="en-US" sz="1800" spc="-1" strike="noStrike">
              <a:latin typeface="Arial"/>
            </a:endParaRPr>
          </a:p>
        </p:txBody>
      </p:sp>
    </p:spTree>
  </p:cSld>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7"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298"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method</a:t>
            </a:r>
            <a:endParaRPr b="0" lang="en-US" sz="4400" spc="-1" strike="noStrike">
              <a:latin typeface="Arial"/>
            </a:endParaRPr>
          </a:p>
        </p:txBody>
      </p:sp>
      <p:sp>
        <p:nvSpPr>
          <p:cNvPr id="1299" name="CustomShape 3"/>
          <p:cNvSpPr/>
          <p:nvPr/>
        </p:nvSpPr>
        <p:spPr>
          <a:xfrm>
            <a:off x="89280" y="1196640"/>
            <a:ext cx="9052200" cy="467784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Defined separately</a:t>
            </a:r>
            <a:endParaRPr b="0" lang="en-US" sz="3200" spc="-1" strike="noStrike">
              <a:latin typeface="Arial"/>
            </a:endParaRPr>
          </a:p>
          <a:p>
            <a:pPr lvl="1" marL="333360" indent="-1483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Client / Cell / Base</a:t>
            </a:r>
            <a:endParaRPr b="0" lang="en-US" sz="28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Must define parameters</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Base / Cell method can be exposed to Client</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Client method can specify a maximum callable range</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The remote call(Cross-domain Client / Cell / Base) must be defined in the definition (.def) file</a:t>
            </a:r>
            <a:endParaRPr b="0" lang="en-US" sz="32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endParaRPr b="0" lang="en-US" sz="1600" spc="-1" strike="noStrike">
              <a:latin typeface="Arial"/>
            </a:endParaRPr>
          </a:p>
        </p:txBody>
      </p:sp>
    </p:spTree>
  </p:cSld>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0"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301"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method</a:t>
            </a:r>
            <a:endParaRPr b="0" lang="en-US" sz="4400" spc="-1" strike="noStrike">
              <a:latin typeface="Arial"/>
            </a:endParaRPr>
          </a:p>
        </p:txBody>
      </p:sp>
      <p:sp>
        <p:nvSpPr>
          <p:cNvPr id="1302" name="CustomShape 3"/>
          <p:cNvSpPr/>
          <p:nvPr/>
        </p:nvSpPr>
        <p:spPr>
          <a:xfrm>
            <a:off x="107640" y="1052640"/>
            <a:ext cx="8926560" cy="554220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303" name="CustomShape 4"/>
          <p:cNvSpPr/>
          <p:nvPr/>
        </p:nvSpPr>
        <p:spPr>
          <a:xfrm>
            <a:off x="335160" y="1109880"/>
            <a:ext cx="8206560" cy="52030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403152"/>
                </a:solidFill>
                <a:latin typeface="Courier New"/>
                <a:ea typeface="DejaVu Sans"/>
              </a:rPr>
              <a:t>&lt;root&gt;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&lt;Properties&gt;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&lt;/Properties&gt;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t>
            </a:r>
            <a:r>
              <a:rPr b="1" lang="en-US" sz="1400" spc="-1" strike="noStrike">
                <a:solidFill>
                  <a:srgbClr val="403152"/>
                </a:solidFill>
                <a:latin typeface="Courier New"/>
                <a:ea typeface="DejaVu Sans"/>
              </a:rPr>
              <a:t>ClientMethods</a:t>
            </a:r>
            <a:r>
              <a:rPr b="0" lang="en-US" sz="1400" spc="-1" strike="noStrike">
                <a:solidFill>
                  <a:srgbClr val="403152"/>
                </a:solidFill>
                <a:latin typeface="Courier New"/>
                <a:ea typeface="DejaVu Sans"/>
              </a:rPr>
              <a:t>&gt;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t>
            </a:r>
            <a:r>
              <a:rPr b="1" lang="en-US" sz="1400" spc="-1" strike="noStrike">
                <a:solidFill>
                  <a:srgbClr val="403152"/>
                </a:solidFill>
                <a:latin typeface="Courier New"/>
                <a:ea typeface="DejaVu Sans"/>
              </a:rPr>
              <a:t>ClientMethods</a:t>
            </a:r>
            <a:r>
              <a:rPr b="0" lang="en-US" sz="1400" spc="-1" strike="noStrike">
                <a:solidFill>
                  <a:srgbClr val="403152"/>
                </a:solidFill>
                <a:latin typeface="Courier New"/>
                <a:ea typeface="DejaVu Sans"/>
              </a:rPr>
              <a:t>&gt;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t>
            </a:r>
            <a:r>
              <a:rPr b="1" lang="en-US" sz="1400" spc="-1" strike="noStrike">
                <a:solidFill>
                  <a:srgbClr val="403152"/>
                </a:solidFill>
                <a:latin typeface="Courier New"/>
                <a:ea typeface="DejaVu Sans"/>
              </a:rPr>
              <a:t>BaseMethods</a:t>
            </a:r>
            <a:r>
              <a:rPr b="0" lang="en-US" sz="1400" spc="-1" strike="noStrike">
                <a:solidFill>
                  <a:srgbClr val="403152"/>
                </a:solidFill>
                <a:latin typeface="Courier New"/>
                <a:ea typeface="DejaVu Sans"/>
              </a:rPr>
              <a:t>&gt;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&lt;addToFriendsList&gt;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 Entity ID --&gt;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&lt;Arg&gt;  INT32  &lt;/Arg&gt;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 Expose to client --&gt;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&lt;Exposed /&gt;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&lt;addToFriendsList&gt;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t>
            </a:r>
            <a:r>
              <a:rPr b="1" lang="en-US" sz="1400" spc="-1" strike="noStrike">
                <a:solidFill>
                  <a:srgbClr val="403152"/>
                </a:solidFill>
                <a:latin typeface="Courier New"/>
                <a:ea typeface="DejaVu Sans"/>
              </a:rPr>
              <a:t>BaseMethods</a:t>
            </a:r>
            <a:r>
              <a:rPr b="0" lang="en-US" sz="1400" spc="-1" strike="noStrike">
                <a:solidFill>
                  <a:srgbClr val="403152"/>
                </a:solidFill>
                <a:latin typeface="Courier New"/>
                <a:ea typeface="DejaVu Sans"/>
              </a:rPr>
              <a:t>&gt;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t>
            </a:r>
            <a:r>
              <a:rPr b="1" lang="en-US" sz="1400" spc="-1" strike="noStrike">
                <a:solidFill>
                  <a:srgbClr val="403152"/>
                </a:solidFill>
                <a:latin typeface="Courier New"/>
                <a:ea typeface="DejaVu Sans"/>
              </a:rPr>
              <a:t>CellMethods</a:t>
            </a:r>
            <a:r>
              <a:rPr b="0" lang="en-US" sz="1400" spc="-1" strike="noStrike">
                <a:solidFill>
                  <a:srgbClr val="403152"/>
                </a:solidFill>
                <a:latin typeface="Courier New"/>
                <a:ea typeface="DejaVu Sans"/>
              </a:rPr>
              <a:t>&gt;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t>
            </a:r>
            <a:r>
              <a:rPr b="1" lang="en-US" sz="1400" spc="-1" strike="noStrike">
                <a:solidFill>
                  <a:srgbClr val="403152"/>
                </a:solidFill>
                <a:latin typeface="Courier New"/>
                <a:ea typeface="DejaVu Sans"/>
              </a:rPr>
              <a:t>CellMethods</a:t>
            </a:r>
            <a:r>
              <a:rPr b="0" lang="en-US" sz="1400" spc="-1" strike="noStrike">
                <a:solidFill>
                  <a:srgbClr val="403152"/>
                </a:solidFill>
                <a:latin typeface="Courier New"/>
                <a:ea typeface="DejaVu Sans"/>
              </a:rPr>
              <a:t>&gt;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&lt;/root&gt;</a:t>
            </a:r>
            <a:endParaRPr b="0" lang="en-US" sz="1400" spc="-1" strike="noStrike">
              <a:latin typeface="Arial"/>
            </a:endParaRPr>
          </a:p>
          <a:p>
            <a:pPr>
              <a:lnSpc>
                <a:spcPct val="100000"/>
              </a:lnSpc>
            </a:pPr>
            <a:endParaRPr b="0" lang="en-US" sz="1400" spc="-1" strike="noStrike">
              <a:latin typeface="Arial"/>
            </a:endParaRPr>
          </a:p>
        </p:txBody>
      </p:sp>
    </p:spTree>
  </p:cSld>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4"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305"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exposure method (allows Client to call</a:t>
            </a:r>
            <a:r>
              <a:rPr b="0" lang="en-US" sz="4400" spc="-1" strike="noStrike">
                <a:solidFill>
                  <a:srgbClr val="4f81bd"/>
                </a:solidFill>
                <a:latin typeface="Calibri"/>
                <a:ea typeface="宋体"/>
              </a:rPr>
              <a:t>）</a:t>
            </a:r>
            <a:endParaRPr b="0" lang="en-US" sz="4400" spc="-1" strike="noStrike">
              <a:latin typeface="Arial"/>
            </a:endParaRPr>
          </a:p>
        </p:txBody>
      </p:sp>
      <p:sp>
        <p:nvSpPr>
          <p:cNvPr id="1306" name="CustomShape 3"/>
          <p:cNvSpPr/>
          <p:nvPr/>
        </p:nvSpPr>
        <p:spPr>
          <a:xfrm>
            <a:off x="89280" y="1196640"/>
            <a:ext cx="9052200" cy="467784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Not all server methods are exposed</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ourier New"/>
                <a:ea typeface="宋体"/>
              </a:rPr>
              <a:t>Need &lt;Exposed /&gt; statement</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Exposed Cell methods</a:t>
            </a:r>
            <a:endParaRPr b="0" lang="en-US" sz="3200" spc="-1" strike="noStrike">
              <a:latin typeface="Arial"/>
            </a:endParaRPr>
          </a:p>
          <a:p>
            <a:pPr lvl="1" marL="333360" indent="-148320">
              <a:lnSpc>
                <a:spcPct val="10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Automatically receive the EntityID of the caller</a:t>
            </a:r>
            <a:endParaRPr b="0" lang="en-US" sz="2000" spc="-1" strike="noStrike">
              <a:latin typeface="Arial"/>
            </a:endParaRPr>
          </a:p>
          <a:p>
            <a:pPr lvl="1" marL="333360" indent="-148320">
              <a:lnSpc>
                <a:spcPct val="10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Usually want to check whether</a:t>
            </a:r>
            <a:br/>
            <a:r>
              <a:rPr b="0" lang="en-US" sz="2000" spc="-1" strike="noStrike">
                <a:solidFill>
                  <a:srgbClr val="00007d"/>
                </a:solidFill>
                <a:latin typeface="Courier New"/>
                <a:ea typeface="宋体"/>
              </a:rPr>
              <a:t>self.id == callerID</a:t>
            </a:r>
            <a:endParaRPr b="0" lang="en-US" sz="20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Exposed Base Methods</a:t>
            </a:r>
            <a:endParaRPr b="0" lang="en-US" sz="3200" spc="-1" strike="noStrike">
              <a:latin typeface="Arial"/>
            </a:endParaRPr>
          </a:p>
          <a:p>
            <a:pPr lvl="1" marL="333360" indent="-148320">
              <a:lnSpc>
                <a:spcPct val="10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Only your own Client can call</a:t>
            </a:r>
            <a:endParaRPr b="0" lang="en-US" sz="20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endParaRPr b="0" lang="en-US" sz="1600" spc="-1" strike="noStrike">
              <a:latin typeface="Arial"/>
            </a:endParaRPr>
          </a:p>
        </p:txBody>
      </p:sp>
    </p:spTree>
  </p:cSld>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7"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308"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method(this page is not implemented)</a:t>
            </a:r>
            <a:endParaRPr b="0" lang="en-US" sz="4400" spc="-1" strike="noStrike">
              <a:latin typeface="Arial"/>
            </a:endParaRPr>
          </a:p>
        </p:txBody>
      </p:sp>
      <p:sp>
        <p:nvSpPr>
          <p:cNvPr id="1309" name="CustomShape 3"/>
          <p:cNvSpPr/>
          <p:nvPr/>
        </p:nvSpPr>
        <p:spPr>
          <a:xfrm>
            <a:off x="89280" y="1196640"/>
            <a:ext cx="9052200" cy="222984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Client Method LoD</a:t>
            </a:r>
            <a:endParaRPr b="0" lang="en-US" sz="3200" spc="-1" strike="noStrike">
              <a:latin typeface="Arial"/>
            </a:endParaRPr>
          </a:p>
          <a:p>
            <a:pPr lvl="1" marL="333360" indent="-1483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Helps reduce client bandwidth usage</a:t>
            </a:r>
            <a:endParaRPr b="0" lang="en-US" sz="2800" spc="-1" strike="noStrike">
              <a:latin typeface="Arial"/>
            </a:endParaRPr>
          </a:p>
          <a:p>
            <a:pPr lvl="1" marL="333360" indent="-1483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Produces visual effects at close range</a:t>
            </a:r>
            <a:endParaRPr b="0" lang="en-US" sz="2800" spc="-1" strike="noStrike">
              <a:latin typeface="Arial"/>
            </a:endParaRPr>
          </a:p>
          <a:p>
            <a:pPr lvl="1" marL="333360" indent="-1483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Useful when broadcasting Client messages</a:t>
            </a:r>
            <a:endParaRPr b="0" lang="en-US" sz="28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endParaRPr b="0" lang="en-US" sz="1600" spc="-1" strike="noStrike">
              <a:latin typeface="Arial"/>
            </a:endParaRPr>
          </a:p>
        </p:txBody>
      </p:sp>
      <p:sp>
        <p:nvSpPr>
          <p:cNvPr id="1310" name="CustomShape 4"/>
          <p:cNvSpPr/>
          <p:nvPr/>
        </p:nvSpPr>
        <p:spPr>
          <a:xfrm>
            <a:off x="107640" y="3357000"/>
            <a:ext cx="8926560" cy="330984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311" name="CustomShape 5"/>
          <p:cNvSpPr/>
          <p:nvPr/>
        </p:nvSpPr>
        <p:spPr>
          <a:xfrm>
            <a:off x="179640" y="3501000"/>
            <a:ext cx="8854560" cy="352620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632523"/>
                </a:solidFill>
                <a:latin typeface="Courier New"/>
                <a:ea typeface="DejaVu Sans"/>
              </a:rPr>
              <a:t>&lt;root&gt;</a:t>
            </a: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0" lang="en-US" sz="1600" spc="-1" strike="noStrike">
                <a:solidFill>
                  <a:srgbClr val="632523"/>
                </a:solidFill>
                <a:latin typeface="Courier New"/>
                <a:ea typeface="DejaVu Sans"/>
              </a:rPr>
              <a: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0" lang="en-US" sz="1600" spc="-1" strike="noStrike">
                <a:solidFill>
                  <a:srgbClr val="632523"/>
                </a:solidFill>
                <a:latin typeface="Courier New"/>
                <a:ea typeface="DejaVu Sans"/>
              </a:rPr>
              <a:t>&lt;ClientMethods&gt;</a:t>
            </a: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0" lang="en-US" sz="1600" spc="-1" strike="noStrike">
                <a:solidFill>
                  <a:srgbClr val="632523"/>
                </a:solidFill>
                <a:latin typeface="Courier New"/>
                <a:ea typeface="DejaVu Sans"/>
              </a:rPr>
              <a:t>...</a:t>
            </a: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0" lang="en-US" sz="1600" spc="-1" strike="noStrike">
                <a:solidFill>
                  <a:srgbClr val="632523"/>
                </a:solidFill>
                <a:latin typeface="Courier New"/>
                <a:ea typeface="DejaVu Sans"/>
              </a:rPr>
              <a:t>&lt;smile&gt;</a:t>
            </a: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1" lang="en-US" sz="1600" spc="-1" strike="noStrike">
                <a:solidFill>
                  <a:srgbClr val="632523"/>
                </a:solidFill>
                <a:latin typeface="Courier New"/>
                <a:ea typeface="DejaVu Sans"/>
              </a:rPr>
              <a:t>&lt;DetailDistance&gt; 30 &lt;/DetailDistance&gt;</a:t>
            </a: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0" lang="en-US" sz="1600" spc="-1" strike="noStrike">
                <a:solidFill>
                  <a:srgbClr val="632523"/>
                </a:solidFill>
                <a:latin typeface="Courier New"/>
                <a:ea typeface="DejaVu Sans"/>
              </a:rPr>
              <a:t>&lt;/smile&gt;</a:t>
            </a: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0" lang="en-US" sz="1600" spc="-1" strike="noStrike">
                <a:solidFill>
                  <a:srgbClr val="632523"/>
                </a:solidFill>
                <a:latin typeface="Courier New"/>
                <a:ea typeface="DejaVu Sans"/>
              </a:rPr>
              <a:t>...</a:t>
            </a: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0" lang="en-US" sz="1600" spc="-1" strike="noStrike">
                <a:solidFill>
                  <a:srgbClr val="632523"/>
                </a:solidFill>
                <a:latin typeface="Courier New"/>
                <a:ea typeface="DejaVu Sans"/>
              </a:rPr>
              <a:t>&lt;/ClientMethods&gt;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0" lang="en-US" sz="1600" spc="-1" strike="noStrike">
                <a:solidFill>
                  <a:srgbClr val="632523"/>
                </a:solidFill>
                <a:latin typeface="Courier New"/>
                <a:ea typeface="DejaVu Sans"/>
              </a:rPr>
              <a:t>...</a:t>
            </a: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&lt;/root&gt;</a:t>
            </a:r>
            <a:endParaRPr b="0" lang="en-US" sz="1600" spc="-1" strike="noStrike">
              <a:latin typeface="Arial"/>
            </a:endParaRPr>
          </a:p>
          <a:p>
            <a:pPr>
              <a:lnSpc>
                <a:spcPct val="100000"/>
              </a:lnSpc>
            </a:pPr>
            <a:endParaRPr b="0" lang="en-US" sz="1600" spc="-1" strike="noStrike">
              <a:latin typeface="Arial"/>
            </a:endParaRPr>
          </a:p>
        </p:txBody>
      </p:sp>
    </p:spTree>
  </p:cSld>
  <p:timing>
    <p:tnLst>
      <p:par>
        <p:cTn id="123" dur="indefinite" restart="never" nodeType="tmRoot">
          <p:childTnLst>
            <p:seq>
              <p:cTn id="124"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2"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313"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method</a:t>
            </a:r>
            <a:endParaRPr b="0" lang="en-US" sz="4400" spc="-1" strike="noStrike">
              <a:latin typeface="Arial"/>
            </a:endParaRPr>
          </a:p>
        </p:txBody>
      </p:sp>
      <p:sp>
        <p:nvSpPr>
          <p:cNvPr id="1314" name="CustomShape 3"/>
          <p:cNvSpPr/>
          <p:nvPr/>
        </p:nvSpPr>
        <p:spPr>
          <a:xfrm>
            <a:off x="89280" y="1196640"/>
            <a:ext cx="9052200" cy="467784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DejaVu Sans"/>
              </a:rPr>
              <a:t>Entit</a:t>
            </a:r>
            <a:r>
              <a:rPr b="0" lang="en-US" sz="3200" spc="-1" strike="noStrike">
                <a:solidFill>
                  <a:srgbClr val="00007d"/>
                </a:solidFill>
                <a:latin typeface="Calibri"/>
                <a:ea typeface="宋体"/>
              </a:rPr>
              <a:t>y exists on one or more of the Cell/Base/Client distribution platforms as needed.</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If there is no need for an Entity on a distributed platform, then the Entity Python script is not needed on this platform.</a:t>
            </a:r>
            <a:endParaRPr b="0" lang="en-US" sz="32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endParaRPr b="0" lang="en-US" sz="1600" spc="-1" strike="noStrike">
              <a:latin typeface="Arial"/>
            </a:endParaRPr>
          </a:p>
        </p:txBody>
      </p:sp>
    </p:spTree>
  </p:cSld>
  <p:timing>
    <p:tnLst>
      <p:par>
        <p:cTn id="125" dur="indefinite" restart="never" nodeType="tmRoot">
          <p:childTnLst>
            <p:seq>
              <p:cTn id="126"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5"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316"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distributed example</a:t>
            </a:r>
            <a:endParaRPr b="0" lang="en-US" sz="4400" spc="-1" strike="noStrike">
              <a:latin typeface="Arial"/>
            </a:endParaRPr>
          </a:p>
        </p:txBody>
      </p:sp>
      <p:sp>
        <p:nvSpPr>
          <p:cNvPr id="1317" name="CustomShape 3"/>
          <p:cNvSpPr/>
          <p:nvPr/>
        </p:nvSpPr>
        <p:spPr>
          <a:xfrm>
            <a:off x="1582560" y="2241720"/>
            <a:ext cx="1869120" cy="45000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2800" spc="-1" strike="noStrike">
                <a:solidFill>
                  <a:srgbClr val="ffffff"/>
                </a:solidFill>
                <a:latin typeface="Verdana"/>
                <a:ea typeface="DejaVu Sans"/>
              </a:rPr>
              <a:t>Base</a:t>
            </a:r>
            <a:endParaRPr b="0" lang="en-US" sz="2800" spc="-1" strike="noStrike">
              <a:latin typeface="Arial"/>
            </a:endParaRPr>
          </a:p>
        </p:txBody>
      </p:sp>
      <p:sp>
        <p:nvSpPr>
          <p:cNvPr id="1318" name="Line 4"/>
          <p:cNvSpPr/>
          <p:nvPr/>
        </p:nvSpPr>
        <p:spPr>
          <a:xfrm flipV="1">
            <a:off x="4157640" y="3598560"/>
            <a:ext cx="1440" cy="238320"/>
          </a:xfrm>
          <a:prstGeom prst="line">
            <a:avLst/>
          </a:prstGeom>
          <a:ln w="9360">
            <a:solidFill>
              <a:srgbClr val="00007d"/>
            </a:solidFill>
            <a:round/>
          </a:ln>
        </p:spPr>
        <p:style>
          <a:lnRef idx="0"/>
          <a:fillRef idx="0"/>
          <a:effectRef idx="0"/>
          <a:fontRef idx="minor"/>
        </p:style>
      </p:sp>
      <p:sp>
        <p:nvSpPr>
          <p:cNvPr id="1319" name="CustomShape 5"/>
          <p:cNvSpPr/>
          <p:nvPr/>
        </p:nvSpPr>
        <p:spPr>
          <a:xfrm>
            <a:off x="3454560" y="2241720"/>
            <a:ext cx="2578320" cy="45000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2800" spc="-1" strike="noStrike">
                <a:solidFill>
                  <a:srgbClr val="ffffff"/>
                </a:solidFill>
                <a:latin typeface="Verdana"/>
                <a:ea typeface="DejaVu Sans"/>
              </a:rPr>
              <a:t>Cell</a:t>
            </a:r>
            <a:endParaRPr b="0" lang="en-US" sz="2800" spc="-1" strike="noStrike">
              <a:latin typeface="Arial"/>
            </a:endParaRPr>
          </a:p>
        </p:txBody>
      </p:sp>
      <p:sp>
        <p:nvSpPr>
          <p:cNvPr id="1320" name="Line 6"/>
          <p:cNvSpPr/>
          <p:nvPr/>
        </p:nvSpPr>
        <p:spPr>
          <a:xfrm flipV="1">
            <a:off x="6588000" y="3598560"/>
            <a:ext cx="1440" cy="238320"/>
          </a:xfrm>
          <a:prstGeom prst="line">
            <a:avLst/>
          </a:prstGeom>
          <a:ln w="9360">
            <a:solidFill>
              <a:srgbClr val="00007d"/>
            </a:solidFill>
            <a:round/>
          </a:ln>
        </p:spPr>
        <p:style>
          <a:lnRef idx="0"/>
          <a:fillRef idx="0"/>
          <a:effectRef idx="0"/>
          <a:fontRef idx="minor"/>
        </p:style>
      </p:sp>
      <p:sp>
        <p:nvSpPr>
          <p:cNvPr id="1321" name="CustomShape 7"/>
          <p:cNvSpPr/>
          <p:nvPr/>
        </p:nvSpPr>
        <p:spPr>
          <a:xfrm>
            <a:off x="6035040" y="2241720"/>
            <a:ext cx="2649600" cy="45000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2800" spc="-1" strike="noStrike">
                <a:solidFill>
                  <a:srgbClr val="ffffff"/>
                </a:solidFill>
                <a:latin typeface="Verdana"/>
                <a:ea typeface="DejaVu Sans"/>
              </a:rPr>
              <a:t>Client</a:t>
            </a:r>
            <a:endParaRPr b="0" lang="en-US" sz="2800" spc="-1" strike="noStrike">
              <a:latin typeface="Arial"/>
            </a:endParaRPr>
          </a:p>
        </p:txBody>
      </p:sp>
      <p:sp>
        <p:nvSpPr>
          <p:cNvPr id="1322" name="CustomShape 8"/>
          <p:cNvSpPr/>
          <p:nvPr/>
        </p:nvSpPr>
        <p:spPr>
          <a:xfrm>
            <a:off x="5326200" y="2693880"/>
            <a:ext cx="3358440" cy="419760"/>
          </a:xfrm>
          <a:prstGeom prst="rect">
            <a:avLst/>
          </a:prstGeom>
          <a:gradFill>
            <a:gsLst>
              <a:gs pos="0">
                <a:srgbClr val="779637"/>
              </a:gs>
              <a:gs pos="100000">
                <a:srgbClr val="9bc348"/>
              </a:gs>
            </a:gsLst>
            <a:lin ang="16200000"/>
          </a:gradFill>
          <a:ln w="9360">
            <a:solidFill>
              <a:srgbClr val="98b855"/>
            </a:solidFill>
            <a:round/>
          </a:ln>
          <a:effectLst>
            <a:outerShdw dir="5400000" dist="23040">
              <a:srgbClr val="000000">
                <a:alpha val="35000"/>
              </a:srgbClr>
            </a:outerShdw>
          </a:effectLst>
        </p:spPr>
        <p:style>
          <a:lnRef idx="0"/>
          <a:fillRef idx="0"/>
          <a:effectRef idx="0"/>
          <a:fontRef idx="minor"/>
        </p:style>
      </p:sp>
      <p:sp>
        <p:nvSpPr>
          <p:cNvPr id="1323" name="CustomShape 9"/>
          <p:cNvSpPr/>
          <p:nvPr/>
        </p:nvSpPr>
        <p:spPr>
          <a:xfrm>
            <a:off x="1582560" y="2693880"/>
            <a:ext cx="4450320" cy="419760"/>
          </a:xfrm>
          <a:prstGeom prst="rect">
            <a:avLst/>
          </a:prstGeom>
          <a:gradFill>
            <a:gsLst>
              <a:gs pos="0">
                <a:srgbClr val="779637"/>
              </a:gs>
              <a:gs pos="100000">
                <a:srgbClr val="9bc348"/>
              </a:gs>
            </a:gsLst>
            <a:lin ang="16200000"/>
          </a:gradFill>
          <a:ln w="9360">
            <a:solidFill>
              <a:srgbClr val="98b855"/>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2600" spc="-1" strike="noStrike">
                <a:solidFill>
                  <a:srgbClr val="00007d"/>
                </a:solidFill>
                <a:latin typeface="Courier New"/>
                <a:ea typeface="宋体"/>
              </a:rPr>
              <a:t>SpawnPoint</a:t>
            </a:r>
            <a:endParaRPr b="0" lang="en-US" sz="2600" spc="-1" strike="noStrike">
              <a:latin typeface="Arial"/>
            </a:endParaRPr>
          </a:p>
        </p:txBody>
      </p:sp>
      <p:sp>
        <p:nvSpPr>
          <p:cNvPr id="1324" name="CustomShape 10"/>
          <p:cNvSpPr/>
          <p:nvPr/>
        </p:nvSpPr>
        <p:spPr>
          <a:xfrm>
            <a:off x="3456000" y="3116160"/>
            <a:ext cx="5228640" cy="419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lIns="54000" rIns="0" tIns="10800" bIns="10800"/>
          <a:p>
            <a:pPr>
              <a:lnSpc>
                <a:spcPct val="100000"/>
              </a:lnSpc>
            </a:pPr>
            <a:r>
              <a:rPr b="0" lang="en-US" sz="2600" spc="-1" strike="noStrike">
                <a:solidFill>
                  <a:srgbClr val="00007d"/>
                </a:solidFill>
                <a:latin typeface="Verdana"/>
                <a:ea typeface="宋体"/>
              </a:rPr>
              <a:t>Summoned biological entities*</a:t>
            </a:r>
            <a:endParaRPr b="0" lang="en-US" sz="2600" spc="-1" strike="noStrike">
              <a:latin typeface="Arial"/>
            </a:endParaRPr>
          </a:p>
        </p:txBody>
      </p:sp>
      <p:sp>
        <p:nvSpPr>
          <p:cNvPr id="1325" name="CustomShape 11"/>
          <p:cNvSpPr/>
          <p:nvPr/>
        </p:nvSpPr>
        <p:spPr>
          <a:xfrm>
            <a:off x="1582560" y="3538440"/>
            <a:ext cx="7102080" cy="419760"/>
          </a:xfrm>
          <a:prstGeom prst="rect">
            <a:avLst/>
          </a:prstGeom>
          <a:gradFill>
            <a:gsLst>
              <a:gs pos="0">
                <a:srgbClr val="ffded0"/>
              </a:gs>
              <a:gs pos="100000">
                <a:srgbClr val="fff1ec"/>
              </a:gs>
            </a:gsLst>
            <a:lin ang="16200000"/>
          </a:gradFill>
          <a:ln w="9360">
            <a:solidFill>
              <a:srgbClr val="f59240"/>
            </a:solidFill>
            <a:round/>
          </a:ln>
          <a:effectLst>
            <a:outerShdw dir="5400000" dist="20160">
              <a:srgbClr val="000000">
                <a:alpha val="38000"/>
              </a:srgbClr>
            </a:outerShdw>
          </a:effectLst>
        </p:spPr>
        <p:style>
          <a:lnRef idx="0"/>
          <a:fillRef idx="0"/>
          <a:effectRef idx="0"/>
          <a:fontRef idx="minor"/>
        </p:style>
        <p:txBody>
          <a:bodyPr lIns="54000" rIns="0" tIns="10800" bIns="10800"/>
          <a:p>
            <a:pPr>
              <a:lnSpc>
                <a:spcPct val="100000"/>
              </a:lnSpc>
            </a:pPr>
            <a:r>
              <a:rPr b="0" lang="en-US" sz="2600" spc="-1" strike="noStrike">
                <a:solidFill>
                  <a:srgbClr val="00007d"/>
                </a:solidFill>
                <a:latin typeface="Verdana"/>
                <a:ea typeface="DejaVu Sans"/>
              </a:rPr>
              <a:t>Player Entity</a:t>
            </a:r>
            <a:endParaRPr b="0" lang="en-US" sz="2600" spc="-1" strike="noStrike">
              <a:latin typeface="Arial"/>
            </a:endParaRPr>
          </a:p>
        </p:txBody>
      </p:sp>
      <p:sp>
        <p:nvSpPr>
          <p:cNvPr id="1326" name="CustomShape 12"/>
          <p:cNvSpPr/>
          <p:nvPr/>
        </p:nvSpPr>
        <p:spPr>
          <a:xfrm>
            <a:off x="1582560" y="3960720"/>
            <a:ext cx="7102080" cy="419760"/>
          </a:xfrm>
          <a:prstGeom prst="rect">
            <a:avLst/>
          </a:prstGeom>
          <a:gradFill>
            <a:gsLst>
              <a:gs pos="0">
                <a:srgbClr val="2988a1"/>
              </a:gs>
              <a:gs pos="100000">
                <a:srgbClr val="36b0d1"/>
              </a:gs>
            </a:gsLst>
            <a:lin ang="16200000"/>
          </a:gradFill>
          <a:ln w="9360">
            <a:solidFill>
              <a:srgbClr val="46aac4"/>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2600" spc="-1" strike="noStrike">
                <a:solidFill>
                  <a:srgbClr val="00007d"/>
                </a:solidFill>
                <a:latin typeface="Verdana"/>
                <a:ea typeface="DejaVu Sans"/>
              </a:rPr>
              <a:t>Server AI/NPC's</a:t>
            </a:r>
            <a:endParaRPr b="0" lang="en-US" sz="2600" spc="-1" strike="noStrike">
              <a:latin typeface="Arial"/>
            </a:endParaRPr>
          </a:p>
        </p:txBody>
      </p:sp>
      <p:sp>
        <p:nvSpPr>
          <p:cNvPr id="1327" name="Line 13"/>
          <p:cNvSpPr/>
          <p:nvPr/>
        </p:nvSpPr>
        <p:spPr>
          <a:xfrm flipV="1">
            <a:off x="3455640" y="2241360"/>
            <a:ext cx="360" cy="452520"/>
          </a:xfrm>
          <a:prstGeom prst="line">
            <a:avLst/>
          </a:prstGeom>
          <a:ln w="9360">
            <a:solidFill>
              <a:srgbClr val="000000"/>
            </a:solidFill>
            <a:round/>
          </a:ln>
        </p:spPr>
        <p:style>
          <a:lnRef idx="0"/>
          <a:fillRef idx="0"/>
          <a:effectRef idx="0"/>
          <a:fontRef idx="minor"/>
        </p:style>
      </p:sp>
      <p:sp>
        <p:nvSpPr>
          <p:cNvPr id="1328" name="Line 14"/>
          <p:cNvSpPr/>
          <p:nvPr/>
        </p:nvSpPr>
        <p:spPr>
          <a:xfrm flipV="1">
            <a:off x="6035040" y="2241360"/>
            <a:ext cx="360" cy="452520"/>
          </a:xfrm>
          <a:prstGeom prst="line">
            <a:avLst/>
          </a:prstGeom>
          <a:ln w="9360">
            <a:solidFill>
              <a:srgbClr val="000000"/>
            </a:solidFill>
            <a:round/>
          </a:ln>
        </p:spPr>
        <p:style>
          <a:lnRef idx="0"/>
          <a:fillRef idx="0"/>
          <a:effectRef idx="0"/>
          <a:fontRef idx="minor"/>
        </p:style>
      </p:sp>
      <p:sp>
        <p:nvSpPr>
          <p:cNvPr id="1329" name="CustomShape 15"/>
          <p:cNvSpPr/>
          <p:nvPr/>
        </p:nvSpPr>
        <p:spPr>
          <a:xfrm>
            <a:off x="1547640" y="4545000"/>
            <a:ext cx="6587280" cy="636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c00000"/>
                </a:solidFill>
                <a:latin typeface="Verdana"/>
                <a:ea typeface="宋体"/>
              </a:rPr>
              <a:t>* Entities without a Base section are not involved in fault tolerance</a:t>
            </a:r>
            <a:endParaRPr b="0" lang="en-US" sz="1800" spc="-1" strike="noStrike">
              <a:latin typeface="Arial"/>
            </a:endParaRPr>
          </a:p>
        </p:txBody>
      </p:sp>
      <p:sp>
        <p:nvSpPr>
          <p:cNvPr id="1330" name="CustomShape 16"/>
          <p:cNvSpPr/>
          <p:nvPr/>
        </p:nvSpPr>
        <p:spPr>
          <a:xfrm>
            <a:off x="1582560" y="3116160"/>
            <a:ext cx="1869120" cy="419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lIns="0" rIns="0" tIns="10800" bIns="10800"/>
          <a:p>
            <a:pPr>
              <a:lnSpc>
                <a:spcPct val="100000"/>
              </a:lnSpc>
            </a:pPr>
            <a:r>
              <a:rPr b="0" lang="en-US" sz="2600" spc="-1" strike="noStrike">
                <a:solidFill>
                  <a:srgbClr val="00007d"/>
                </a:solidFill>
                <a:latin typeface="Verdana"/>
                <a:ea typeface="宋体"/>
              </a:rPr>
              <a:t>Chat/guild</a:t>
            </a:r>
            <a:endParaRPr b="0" lang="en-US" sz="2600" spc="-1" strike="noStrike">
              <a:latin typeface="Arial"/>
            </a:endParaRPr>
          </a:p>
        </p:txBody>
      </p:sp>
    </p:spTree>
  </p:cSld>
  <p:timing>
    <p:tnLst>
      <p:par>
        <p:cTn id="127" dur="indefinite" restart="never" nodeType="tmRoot">
          <p:childTnLst>
            <p:seq>
              <p:cTn id="128"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1"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332"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Script Development Guide</a:t>
            </a:r>
            <a:endParaRPr b="0" lang="en-US" sz="4900" spc="-1" strike="noStrike">
              <a:latin typeface="Arial"/>
            </a:endParaRPr>
          </a:p>
        </p:txBody>
      </p:sp>
      <p:sp>
        <p:nvSpPr>
          <p:cNvPr id="1333" name="CustomShape 3"/>
          <p:cNvSpPr/>
          <p:nvPr/>
        </p:nvSpPr>
        <p:spPr>
          <a:xfrm>
            <a:off x="89280" y="1196640"/>
            <a:ext cx="9052200" cy="467784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Put the load on BaseApp as much as possible</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Minimize the attributes of Entity that need to be saved to the database</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Avoid excessive calls to </a:t>
            </a:r>
            <a:r>
              <a:rPr b="0" lang="en-US" sz="3200" spc="-1" strike="noStrike">
                <a:solidFill>
                  <a:srgbClr val="00007d"/>
                </a:solidFill>
                <a:latin typeface="Courier New"/>
                <a:ea typeface="宋体"/>
              </a:rPr>
              <a:t>writeToDB()</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Minimize complex level data</a:t>
            </a:r>
            <a:endParaRPr b="0" lang="en-US" sz="3200" spc="-1" strike="noStrike">
              <a:latin typeface="Arial"/>
            </a:endParaRPr>
          </a:p>
          <a:p>
            <a:pPr lvl="1" marL="333360" indent="-1483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Such as: multidimensional arrays</a:t>
            </a:r>
            <a:endParaRPr b="0" lang="en-US" sz="28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If the execution time of the script exceeds 1 game tick, it will negatively affect the efficiency of the server.</a:t>
            </a:r>
            <a:endParaRPr b="0" lang="en-US" sz="3200" spc="-1" strike="noStrike">
              <a:latin typeface="Arial"/>
            </a:endParaRPr>
          </a:p>
        </p:txBody>
      </p:sp>
    </p:spTree>
  </p:cSld>
  <p:timing>
    <p:tnLst>
      <p:par>
        <p:cTn id="129" dur="indefinite" restart="never" nodeType="tmRoot">
          <p:childTnLst>
            <p:seq>
              <p:cTn id="130"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4" name="CustomShape 1"/>
          <p:cNvSpPr/>
          <p:nvPr/>
        </p:nvSpPr>
        <p:spPr>
          <a:xfrm>
            <a:off x="1403640" y="2846520"/>
            <a:ext cx="6838200" cy="1060920"/>
          </a:xfrm>
          <a:prstGeom prst="irregularSeal2">
            <a:avLst/>
          </a:prstGeom>
          <a:solidFill>
            <a:srgbClr val="f7964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335" name="CustomShape 2"/>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336" name="CustomShape 3"/>
          <p:cNvSpPr/>
          <p:nvPr/>
        </p:nvSpPr>
        <p:spPr>
          <a:xfrm>
            <a:off x="179640" y="132120"/>
            <a:ext cx="705420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4f81bd"/>
                </a:solidFill>
                <a:latin typeface="Calibri"/>
                <a:ea typeface="DejaVu Sans"/>
              </a:rPr>
              <a:t>Third Chapter</a:t>
            </a:r>
            <a:endParaRPr b="0" lang="en-US" sz="4400" spc="-1" strike="noStrike">
              <a:latin typeface="Arial"/>
            </a:endParaRPr>
          </a:p>
        </p:txBody>
      </p:sp>
      <p:sp>
        <p:nvSpPr>
          <p:cNvPr id="1337" name="CustomShape 4"/>
          <p:cNvSpPr/>
          <p:nvPr/>
        </p:nvSpPr>
        <p:spPr>
          <a:xfrm>
            <a:off x="2350440" y="2684160"/>
            <a:ext cx="6334200" cy="124560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1f497d"/>
                </a:solidFill>
                <a:latin typeface="Verdana"/>
                <a:ea typeface="宋体"/>
              </a:rPr>
              <a:t>        </a:t>
            </a:r>
            <a:r>
              <a:rPr b="1" lang="en-US" sz="3600" spc="-1" strike="noStrike">
                <a:solidFill>
                  <a:srgbClr val="1f497d"/>
                </a:solidFill>
                <a:latin typeface="Verdana"/>
                <a:ea typeface="宋体"/>
              </a:rPr>
              <a:t>Entity communication</a:t>
            </a:r>
            <a:endParaRPr b="0" lang="en-US" sz="3600" spc="-1" strike="noStrike">
              <a:latin typeface="Arial"/>
            </a:endParaRPr>
          </a:p>
        </p:txBody>
      </p:sp>
    </p:spTree>
  </p:cSld>
  <p:timing>
    <p:tnLst>
      <p:par>
        <p:cTn id="131" dur="indefinite" restart="never" nodeType="tmRoot">
          <p:childTnLst>
            <p:seq>
              <p:cTn id="13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04" name="CustomShape 2"/>
          <p:cNvSpPr/>
          <p:nvPr/>
        </p:nvSpPr>
        <p:spPr>
          <a:xfrm>
            <a:off x="179640" y="132120"/>
            <a:ext cx="705420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Base Entity</a:t>
            </a:r>
            <a:endParaRPr b="0" lang="en-US" sz="4400" spc="-1" strike="noStrike">
              <a:latin typeface="Arial"/>
            </a:endParaRPr>
          </a:p>
        </p:txBody>
      </p:sp>
      <p:sp>
        <p:nvSpPr>
          <p:cNvPr id="105" name="CustomShape 3"/>
          <p:cNvSpPr/>
          <p:nvPr/>
        </p:nvSpPr>
        <p:spPr>
          <a:xfrm>
            <a:off x="215640" y="1413000"/>
            <a:ext cx="8746200" cy="503784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Baseapp has two entity types</a:t>
            </a:r>
            <a:endParaRPr b="0" lang="en-US" sz="32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Base</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Proxy</a:t>
            </a:r>
            <a:endParaRPr b="0" lang="en-US" sz="20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Base</a:t>
            </a:r>
            <a:endParaRPr b="0" lang="en-US" sz="3200" spc="-1" strike="noStrike">
              <a:latin typeface="Arial"/>
            </a:endParaRPr>
          </a:p>
          <a:p>
            <a:pPr marL="182520">
              <a:lnSpc>
                <a:spcPct val="100000"/>
              </a:lnSpc>
              <a:spcBef>
                <a:spcPts val="561"/>
              </a:spcBef>
            </a:pPr>
            <a:r>
              <a:rPr b="0" lang="en-US" sz="2800" spc="-1" strike="noStrike">
                <a:solidFill>
                  <a:srgbClr val="00007d"/>
                </a:solidFill>
                <a:latin typeface="Calibri"/>
                <a:ea typeface="宋体"/>
              </a:rPr>
              <a:t>   </a:t>
            </a:r>
            <a:r>
              <a:rPr b="0" lang="en-US" sz="2000" spc="-1" strike="noStrike">
                <a:solidFill>
                  <a:srgbClr val="00007d"/>
                </a:solidFill>
                <a:latin typeface="Calibri"/>
                <a:ea typeface="宋体"/>
              </a:rPr>
              <a:t>The usual game entity</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Ex: NPC stored in the database, auction house</a:t>
            </a:r>
            <a:endParaRPr b="0" lang="en-US" sz="2000" spc="-1" strike="noStrike">
              <a:latin typeface="Arial"/>
            </a:endParaRPr>
          </a:p>
          <a:p>
            <a:pPr marL="182520">
              <a:lnSpc>
                <a:spcPct val="100000"/>
              </a:lnSpc>
              <a:spcBef>
                <a:spcPts val="641"/>
              </a:spcBef>
            </a:pPr>
            <a:r>
              <a:rPr b="0" lang="en-US" sz="3200" spc="-1" strike="noStrike">
                <a:solidFill>
                  <a:srgbClr val="00007d"/>
                </a:solidFill>
                <a:latin typeface="Calibri"/>
                <a:ea typeface="宋体"/>
              </a:rPr>
              <a:t>Proxy</a:t>
            </a:r>
            <a:endParaRPr b="0" lang="en-US" sz="3200" spc="-1" strike="noStrike">
              <a:latin typeface="Arial"/>
            </a:endParaRPr>
          </a:p>
          <a:p>
            <a:pPr marL="182520">
              <a:lnSpc>
                <a:spcPct val="100000"/>
              </a:lnSpc>
              <a:spcBef>
                <a:spcPts val="561"/>
              </a:spcBef>
            </a:pPr>
            <a:r>
              <a:rPr b="0" lang="en-US" sz="2800" spc="-1" strike="noStrike">
                <a:solidFill>
                  <a:srgbClr val="00007d"/>
                </a:solidFill>
                <a:latin typeface="Calibri"/>
                <a:ea typeface="宋体"/>
              </a:rPr>
              <a:t>   </a:t>
            </a:r>
            <a:r>
              <a:rPr b="0" lang="en-US" sz="2000" spc="-1" strike="noStrike">
                <a:solidFill>
                  <a:srgbClr val="00007d"/>
                </a:solidFill>
                <a:latin typeface="Calibri"/>
                <a:ea typeface="宋体"/>
              </a:rPr>
              <a:t>Connects with the client</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C++ inherits from KBEngine.Base</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Special base</a:t>
            </a:r>
            <a:endParaRPr b="0" lang="en-US" sz="2000" spc="-1" strike="noStrike">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8"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339"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EntityCall</a:t>
            </a:r>
            <a:endParaRPr b="0" lang="en-US" sz="4900" spc="-1" strike="noStrike">
              <a:latin typeface="Arial"/>
            </a:endParaRPr>
          </a:p>
        </p:txBody>
      </p:sp>
      <p:sp>
        <p:nvSpPr>
          <p:cNvPr id="1340" name="CustomShape 3"/>
          <p:cNvSpPr/>
          <p:nvPr/>
        </p:nvSpPr>
        <p:spPr>
          <a:xfrm>
            <a:off x="89280" y="1196640"/>
            <a:ext cx="9052200" cy="532620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Entity pointing to a remote process</a:t>
            </a:r>
            <a:endParaRPr b="0" lang="en-US" sz="2800" spc="-1" strike="noStrike">
              <a:latin typeface="Arial"/>
            </a:endParaRPr>
          </a:p>
          <a:p>
            <a:pPr lvl="1" marL="333360" indent="-14832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Such as: Cell part of an Entity</a:t>
            </a:r>
            <a:endParaRPr b="0" lang="en-US" sz="2400" spc="-1" strike="noStrike">
              <a:latin typeface="Arial"/>
            </a:endParaRPr>
          </a:p>
          <a:p>
            <a:pPr marL="181080" indent="-17856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Makes it possible to call functions remotely (functions that call another process from one process)</a:t>
            </a:r>
            <a:endParaRPr b="0" lang="en-US" sz="2800" spc="-1" strike="noStrike">
              <a:latin typeface="Arial"/>
            </a:endParaRPr>
          </a:p>
          <a:p>
            <a:pPr lvl="1" marL="333360" indent="-14832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Such as: </a:t>
            </a:r>
            <a:r>
              <a:rPr b="0" lang="en-US" sz="2400" spc="-1" strike="noStrike">
                <a:solidFill>
                  <a:srgbClr val="00007d"/>
                </a:solidFill>
                <a:latin typeface="Courier New"/>
                <a:ea typeface="宋体"/>
              </a:rPr>
              <a:t>mb</a:t>
            </a:r>
            <a:r>
              <a:rPr b="0" lang="en-US" sz="2400" spc="-1" strike="noStrike">
                <a:solidFill>
                  <a:srgbClr val="00007d"/>
                </a:solidFill>
                <a:latin typeface="Calibri"/>
                <a:ea typeface="宋体"/>
              </a:rPr>
              <a:t> is a Cell entityCall</a:t>
            </a:r>
            <a:br/>
            <a:r>
              <a:rPr b="0" lang="en-US" sz="2400" spc="-1" strike="noStrike">
                <a:solidFill>
                  <a:srgbClr val="00007d"/>
                </a:solidFill>
                <a:latin typeface="Calibri"/>
                <a:ea typeface="宋体"/>
              </a:rPr>
              <a:t>  </a:t>
            </a:r>
            <a:r>
              <a:rPr b="0" lang="en-US" sz="2400" spc="-1" strike="noStrike">
                <a:solidFill>
                  <a:srgbClr val="00007d"/>
                </a:solidFill>
                <a:latin typeface="Courier New"/>
                <a:ea typeface="宋体"/>
              </a:rPr>
              <a:t>mb.someMethod( a, b )</a:t>
            </a:r>
            <a:br/>
            <a:r>
              <a:rPr b="0" lang="en-US" sz="2400" spc="-1" strike="noStrike">
                <a:solidFill>
                  <a:srgbClr val="00007d"/>
                </a:solidFill>
                <a:latin typeface="Calibri"/>
                <a:ea typeface="宋体"/>
              </a:rPr>
              <a:t>Calls to </a:t>
            </a:r>
            <a:r>
              <a:rPr b="0" lang="en-US" sz="2400" spc="-1" strike="noStrike">
                <a:solidFill>
                  <a:srgbClr val="00007d"/>
                </a:solidFill>
                <a:latin typeface="Courier New"/>
                <a:ea typeface="宋体"/>
              </a:rPr>
              <a:t>someMethod() </a:t>
            </a:r>
            <a:r>
              <a:rPr b="0" lang="en-US" sz="2400" spc="-1" strike="noStrike">
                <a:solidFill>
                  <a:srgbClr val="00007d"/>
                </a:solidFill>
                <a:latin typeface="Callibri"/>
                <a:ea typeface="宋体"/>
              </a:rPr>
              <a:t>of the process where the Real cell entity is</a:t>
            </a:r>
            <a:endParaRPr b="0" lang="en-US" sz="2400" spc="-1" strike="noStrike">
              <a:latin typeface="Arial"/>
            </a:endParaRPr>
          </a:p>
          <a:p>
            <a:pPr marL="181080" indent="-17856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Intra-entity communication</a:t>
            </a:r>
            <a:endParaRPr b="0" lang="en-US" sz="2800" spc="-1" strike="noStrike">
              <a:latin typeface="Arial"/>
            </a:endParaRPr>
          </a:p>
          <a:p>
            <a:pPr lvl="1" marL="333360" indent="-148320">
              <a:lnSpc>
                <a:spcPct val="100000"/>
              </a:lnSpc>
              <a:spcBef>
                <a:spcPts val="479"/>
              </a:spcBef>
              <a:buClr>
                <a:srgbClr val="ff9933"/>
              </a:buClr>
              <a:buSzPct val="90000"/>
              <a:buFont typeface="Wingdings" charset="2"/>
              <a:buChar char=""/>
            </a:pPr>
            <a:r>
              <a:rPr b="0" lang="en-US" sz="2000" spc="-1" strike="noStrike">
                <a:solidFill>
                  <a:srgbClr val="00007d"/>
                </a:solidFill>
                <a:latin typeface="Calibri"/>
                <a:ea typeface="宋体"/>
              </a:rPr>
              <a:t>Such as: from Cell to Base section</a:t>
            </a:r>
            <a:endParaRPr b="0" lang="en-US" sz="2000" spc="-1" strike="noStrike">
              <a:latin typeface="Arial"/>
            </a:endParaRPr>
          </a:p>
          <a:p>
            <a:pPr marL="181080" indent="-17856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Inter-entity communication</a:t>
            </a:r>
            <a:endParaRPr b="0" lang="en-US" sz="2800" spc="-1" strike="noStrike">
              <a:latin typeface="Arial"/>
            </a:endParaRPr>
          </a:p>
          <a:p>
            <a:pPr lvl="1" marL="333360" indent="-148320">
              <a:lnSpc>
                <a:spcPct val="100000"/>
              </a:lnSpc>
              <a:spcBef>
                <a:spcPts val="479"/>
              </a:spcBef>
              <a:buClr>
                <a:srgbClr val="ff9933"/>
              </a:buClr>
              <a:buSzPct val="90000"/>
              <a:buFont typeface="Wingdings" charset="2"/>
              <a:buChar char=""/>
            </a:pPr>
            <a:r>
              <a:rPr b="0" lang="en-US" sz="2000" spc="-1" strike="noStrike">
                <a:solidFill>
                  <a:srgbClr val="00007d"/>
                </a:solidFill>
                <a:latin typeface="Calibri"/>
                <a:ea typeface="宋体"/>
              </a:rPr>
              <a:t>For example: the Cell part of Entity A to the Base part of Entity B</a:t>
            </a:r>
            <a:endParaRPr b="0" lang="en-US" sz="2000" spc="-1" strike="noStrike">
              <a:latin typeface="Arial"/>
            </a:endParaRPr>
          </a:p>
        </p:txBody>
      </p:sp>
    </p:spTree>
  </p:cSld>
  <p:timing>
    <p:tnLst>
      <p:par>
        <p:cTn id="133" dur="indefinite" restart="never" nodeType="tmRoot">
          <p:childTnLst>
            <p:seq>
              <p:cTn id="134"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1"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342"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EntityCall</a:t>
            </a:r>
            <a:endParaRPr b="0" lang="en-US" sz="4900" spc="-1" strike="noStrike">
              <a:latin typeface="Arial"/>
            </a:endParaRPr>
          </a:p>
        </p:txBody>
      </p:sp>
      <p:sp>
        <p:nvSpPr>
          <p:cNvPr id="1343" name="CustomShape 3"/>
          <p:cNvSpPr/>
          <p:nvPr/>
        </p:nvSpPr>
        <p:spPr>
          <a:xfrm>
            <a:off x="89280" y="1196640"/>
            <a:ext cx="9052200" cy="5326200"/>
          </a:xfrm>
          <a:prstGeom prst="rect">
            <a:avLst/>
          </a:prstGeom>
          <a:noFill/>
          <a:ln>
            <a:noFill/>
          </a:ln>
        </p:spPr>
        <p:style>
          <a:lnRef idx="0"/>
          <a:fillRef idx="0"/>
          <a:effectRef idx="0"/>
          <a:fontRef idx="minor"/>
        </p:style>
        <p:txBody>
          <a:bodyPr lIns="54000" rIns="36000" tIns="10800" bIns="45000"/>
          <a:p>
            <a:pPr marL="181080" indent="-17856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Different types</a:t>
            </a:r>
            <a:endParaRPr b="0" lang="en-US" sz="3200" spc="-1" strike="noStrike">
              <a:latin typeface="Arial"/>
            </a:endParaRPr>
          </a:p>
          <a:p>
            <a:pPr lvl="1" marL="333360" indent="-14832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Base</a:t>
            </a:r>
            <a:endParaRPr b="0" lang="en-US" sz="2800" spc="-1" strike="noStrike">
              <a:latin typeface="Arial"/>
            </a:endParaRPr>
          </a:p>
          <a:p>
            <a:pPr lvl="1" marL="333360" indent="-14832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Cell</a:t>
            </a:r>
            <a:endParaRPr b="0" lang="en-US" sz="2800" spc="-1" strike="noStrike">
              <a:latin typeface="Arial"/>
            </a:endParaRPr>
          </a:p>
          <a:p>
            <a:pPr lvl="1" marL="333360" indent="-14832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Client</a:t>
            </a:r>
            <a:endParaRPr b="0" lang="en-US" sz="2800" spc="-1" strike="noStrike">
              <a:latin typeface="Arial"/>
            </a:endParaRPr>
          </a:p>
          <a:p>
            <a:pPr lvl="1" marL="333360" indent="-14832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One-step jump</a:t>
            </a:r>
            <a:endParaRPr b="0" lang="en-US" sz="2800" spc="-1" strike="noStrike">
              <a:latin typeface="Arial"/>
            </a:endParaRPr>
          </a:p>
          <a:p>
            <a:pPr lvl="1" marL="333360" indent="-14832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Multi-step jump</a:t>
            </a:r>
            <a:endParaRPr b="0" lang="en-US" sz="2800" spc="-1" strike="noStrike">
              <a:latin typeface="Arial"/>
            </a:endParaRPr>
          </a:p>
          <a:p>
            <a:pPr lvl="2" marL="581040" indent="-168840">
              <a:lnSpc>
                <a:spcPct val="9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Base to cell(xxx.base.cell.someMethod())</a:t>
            </a:r>
            <a:endParaRPr b="0" lang="en-US" sz="2400" spc="-1" strike="noStrike">
              <a:latin typeface="Arial"/>
            </a:endParaRPr>
          </a:p>
          <a:p>
            <a:pPr marL="181080" indent="-17856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Some KBEngine methods may only accept certain types of EntityCalls</a:t>
            </a:r>
            <a:endParaRPr b="0" lang="en-US" sz="3200" spc="-1" strike="noStrike">
              <a:latin typeface="Arial"/>
            </a:endParaRPr>
          </a:p>
          <a:p>
            <a:pPr lvl="1" marL="333360" indent="-14832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Please refer to the API documentation for details</a:t>
            </a:r>
            <a:endParaRPr b="0" lang="en-US" sz="2800" spc="-1" strike="noStrike">
              <a:latin typeface="Arial"/>
            </a:endParaRPr>
          </a:p>
        </p:txBody>
      </p:sp>
    </p:spTree>
  </p:cSld>
  <p:timing>
    <p:tnLst>
      <p:par>
        <p:cTn id="135" dur="indefinite" restart="never" nodeType="tmRoot">
          <p:childTnLst>
            <p:seq>
              <p:cTn id="136"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4"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345"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EntityCall</a:t>
            </a:r>
            <a:endParaRPr b="0" lang="en-US" sz="4900" spc="-1" strike="noStrike">
              <a:latin typeface="Arial"/>
            </a:endParaRPr>
          </a:p>
        </p:txBody>
      </p:sp>
      <p:sp>
        <p:nvSpPr>
          <p:cNvPr id="1346" name="CustomShape 3"/>
          <p:cNvSpPr/>
          <p:nvPr/>
        </p:nvSpPr>
        <p:spPr>
          <a:xfrm>
            <a:off x="89280" y="1196640"/>
            <a:ext cx="9052200" cy="532620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DejaVu Sans"/>
              </a:rPr>
              <a:t>Entit</a:t>
            </a:r>
            <a:r>
              <a:rPr b="0" lang="en-US" sz="3200" spc="-1" strike="noStrike">
                <a:solidFill>
                  <a:srgbClr val="00007d"/>
                </a:solidFill>
                <a:latin typeface="Calibri"/>
                <a:ea typeface="宋体"/>
              </a:rPr>
              <a:t>y has an EntityCall member variable</a:t>
            </a:r>
            <a:endParaRPr b="0" lang="en-US" sz="3200" spc="-1" strike="noStrike">
              <a:latin typeface="Arial"/>
            </a:endParaRPr>
          </a:p>
          <a:p>
            <a:pPr lvl="1" marL="333360" indent="-1483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Client entity: </a:t>
            </a:r>
            <a:r>
              <a:rPr b="0" lang="en-US" sz="2800" spc="-1" strike="noStrike">
                <a:solidFill>
                  <a:srgbClr val="00007d"/>
                </a:solidFill>
                <a:latin typeface="Courier New"/>
                <a:ea typeface="宋体"/>
              </a:rPr>
              <a:t>self.cell</a:t>
            </a:r>
            <a:r>
              <a:rPr b="0" lang="en-US" sz="2800" spc="-1" strike="noStrike">
                <a:solidFill>
                  <a:srgbClr val="00007d"/>
                </a:solidFill>
                <a:latin typeface="Calibri"/>
                <a:ea typeface="宋体"/>
              </a:rPr>
              <a:t>, </a:t>
            </a:r>
            <a:r>
              <a:rPr b="0" lang="en-US" sz="2800" spc="-1" strike="noStrike">
                <a:solidFill>
                  <a:srgbClr val="00007d"/>
                </a:solidFill>
                <a:latin typeface="Courier New"/>
                <a:ea typeface="宋体"/>
              </a:rPr>
              <a:t>self.base</a:t>
            </a:r>
            <a:r>
              <a:rPr b="0" lang="en-US" sz="2800" spc="-1" strike="noStrike">
                <a:solidFill>
                  <a:srgbClr val="00007d"/>
                </a:solidFill>
                <a:latin typeface="Calibri"/>
                <a:ea typeface="宋体"/>
              </a:rPr>
              <a:t> (for player)</a:t>
            </a:r>
            <a:endParaRPr b="0" lang="en-US" sz="2800" spc="-1" strike="noStrike">
              <a:latin typeface="Arial"/>
            </a:endParaRPr>
          </a:p>
          <a:p>
            <a:pPr lvl="1" marL="333360" indent="-1483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Base entity: </a:t>
            </a:r>
            <a:r>
              <a:rPr b="0" lang="en-US" sz="2800" spc="-1" strike="noStrike">
                <a:solidFill>
                  <a:srgbClr val="00007d"/>
                </a:solidFill>
                <a:latin typeface="Courier New"/>
                <a:ea typeface="宋体"/>
              </a:rPr>
              <a:t>self.cell</a:t>
            </a:r>
            <a:endParaRPr b="0" lang="en-US" sz="2800" spc="-1" strike="noStrike">
              <a:latin typeface="Arial"/>
            </a:endParaRPr>
          </a:p>
          <a:p>
            <a:pPr lvl="1" marL="333360" indent="-1483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Proxy entity: </a:t>
            </a:r>
            <a:r>
              <a:rPr b="0" lang="en-US" sz="2800" spc="-1" strike="noStrike">
                <a:solidFill>
                  <a:srgbClr val="00007d"/>
                </a:solidFill>
                <a:latin typeface="Courier New"/>
                <a:ea typeface="宋体"/>
              </a:rPr>
              <a:t>self.cell</a:t>
            </a:r>
            <a:r>
              <a:rPr b="0" lang="en-US" sz="2800" spc="-1" strike="noStrike">
                <a:solidFill>
                  <a:srgbClr val="00007d"/>
                </a:solidFill>
                <a:latin typeface="Calibri"/>
                <a:ea typeface="宋体"/>
              </a:rPr>
              <a:t>, </a:t>
            </a:r>
            <a:r>
              <a:rPr b="0" lang="en-US" sz="2800" spc="-1" strike="noStrike">
                <a:solidFill>
                  <a:srgbClr val="00007d"/>
                </a:solidFill>
                <a:latin typeface="Courier New"/>
                <a:ea typeface="宋体"/>
              </a:rPr>
              <a:t>self.client</a:t>
            </a:r>
            <a:endParaRPr b="0" lang="en-US" sz="2800" spc="-1" strike="noStrike">
              <a:latin typeface="Arial"/>
            </a:endParaRPr>
          </a:p>
          <a:p>
            <a:pPr lvl="1" marL="333360" indent="-1483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Cell entity:</a:t>
            </a:r>
            <a:endParaRPr b="0" lang="en-US" sz="2800" spc="-1" strike="noStrike">
              <a:latin typeface="Arial"/>
            </a:endParaRPr>
          </a:p>
          <a:p>
            <a:pPr lvl="2" marL="581040" indent="-168840">
              <a:lnSpc>
                <a:spcPct val="100000"/>
              </a:lnSpc>
              <a:spcBef>
                <a:spcPts val="479"/>
              </a:spcBef>
              <a:buClr>
                <a:srgbClr val="ff9933"/>
              </a:buClr>
              <a:buSzPct val="80000"/>
              <a:buFont typeface="Wingdings" charset="2"/>
              <a:buChar char=""/>
            </a:pPr>
            <a:r>
              <a:rPr b="0" lang="en-US" sz="2400" spc="-1" strike="noStrike">
                <a:solidFill>
                  <a:srgbClr val="00007d"/>
                </a:solidFill>
                <a:latin typeface="Courier New"/>
                <a:ea typeface="宋体"/>
              </a:rPr>
              <a:t>self.base</a:t>
            </a:r>
            <a:endParaRPr b="0" lang="en-US" sz="2400" spc="-1" strike="noStrike">
              <a:latin typeface="Arial"/>
            </a:endParaRPr>
          </a:p>
          <a:p>
            <a:pPr lvl="2" marL="581040" indent="-168840">
              <a:lnSpc>
                <a:spcPct val="100000"/>
              </a:lnSpc>
              <a:spcBef>
                <a:spcPts val="479"/>
              </a:spcBef>
              <a:buClr>
                <a:srgbClr val="ff9933"/>
              </a:buClr>
              <a:buSzPct val="80000"/>
              <a:buFont typeface="Wingdings" charset="2"/>
              <a:buChar char=""/>
            </a:pPr>
            <a:r>
              <a:rPr b="0" lang="en-US" sz="2400" spc="-1" strike="noStrike">
                <a:solidFill>
                  <a:srgbClr val="00007d"/>
                </a:solidFill>
                <a:latin typeface="Courier New"/>
                <a:ea typeface="宋体"/>
              </a:rPr>
              <a:t>self.ownClient</a:t>
            </a:r>
            <a:endParaRPr b="0" lang="en-US" sz="2400" spc="-1" strike="noStrike">
              <a:latin typeface="Arial"/>
            </a:endParaRPr>
          </a:p>
          <a:p>
            <a:pPr lvl="2" marL="581040" indent="-168840">
              <a:lnSpc>
                <a:spcPct val="100000"/>
              </a:lnSpc>
              <a:spcBef>
                <a:spcPts val="479"/>
              </a:spcBef>
              <a:buClr>
                <a:srgbClr val="ff9933"/>
              </a:buClr>
              <a:buSzPct val="80000"/>
              <a:buFont typeface="Wingdings" charset="2"/>
              <a:buChar char=""/>
            </a:pPr>
            <a:r>
              <a:rPr b="0" lang="en-US" sz="2400" spc="-1" strike="noStrike">
                <a:solidFill>
                  <a:srgbClr val="00007d"/>
                </a:solidFill>
                <a:latin typeface="Courier New"/>
                <a:ea typeface="宋体"/>
              </a:rPr>
              <a:t>self.allClients</a:t>
            </a:r>
            <a:endParaRPr b="0" lang="en-US" sz="2400" spc="-1" strike="noStrike">
              <a:latin typeface="Arial"/>
            </a:endParaRPr>
          </a:p>
          <a:p>
            <a:pPr lvl="2" marL="581040" indent="-168840">
              <a:lnSpc>
                <a:spcPct val="100000"/>
              </a:lnSpc>
              <a:spcBef>
                <a:spcPts val="479"/>
              </a:spcBef>
              <a:buClr>
                <a:srgbClr val="ff9933"/>
              </a:buClr>
              <a:buSzPct val="80000"/>
              <a:buFont typeface="Wingdings" charset="2"/>
              <a:buChar char=""/>
            </a:pPr>
            <a:r>
              <a:rPr b="0" lang="en-US" sz="2400" spc="-1" strike="noStrike">
                <a:solidFill>
                  <a:srgbClr val="00007d"/>
                </a:solidFill>
                <a:latin typeface="Courier New"/>
                <a:ea typeface="宋体"/>
              </a:rPr>
              <a:t>self.otherClients</a:t>
            </a:r>
            <a:endParaRPr b="0" lang="en-US" sz="2400" spc="-1" strike="noStrike">
              <a:latin typeface="Arial"/>
            </a:endParaRPr>
          </a:p>
        </p:txBody>
      </p:sp>
    </p:spTree>
  </p:cSld>
  <p:timing>
    <p:tnLst>
      <p:par>
        <p:cTn id="137" dur="indefinite" restart="never" nodeType="tmRoot">
          <p:childTnLst>
            <p:seq>
              <p:cTn id="138" nodeType="mainSeq"/>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7"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348"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EntityCall</a:t>
            </a:r>
            <a:endParaRPr b="0" lang="en-US" sz="4900" spc="-1" strike="noStrike">
              <a:latin typeface="Arial"/>
            </a:endParaRPr>
          </a:p>
        </p:txBody>
      </p:sp>
      <p:sp>
        <p:nvSpPr>
          <p:cNvPr id="1349" name="CustomShape 3"/>
          <p:cNvSpPr/>
          <p:nvPr/>
        </p:nvSpPr>
        <p:spPr>
          <a:xfrm>
            <a:off x="89280" y="1196640"/>
            <a:ext cx="9052200" cy="532620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2800" spc="-1" strike="noStrike">
                <a:solidFill>
                  <a:srgbClr val="00007d"/>
                </a:solidFill>
                <a:latin typeface="Calibri"/>
                <a:ea typeface="宋体"/>
              </a:rPr>
              <a:t>When an Entity object is passed to a server method with an EntityCall parameter, the EntityCall is automatically created</a:t>
            </a:r>
            <a:endParaRPr b="0" lang="en-US" sz="28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E.g.:</a:t>
            </a:r>
            <a:endParaRPr b="0" lang="en-US" sz="3200" spc="-1" strike="noStrike">
              <a:latin typeface="Arial"/>
            </a:endParaRPr>
          </a:p>
          <a:p>
            <a:pPr lvl="1" marL="333360" indent="-148320">
              <a:lnSpc>
                <a:spcPct val="100000"/>
              </a:lnSpc>
              <a:spcBef>
                <a:spcPts val="561"/>
              </a:spcBef>
              <a:buClr>
                <a:srgbClr val="ff9933"/>
              </a:buClr>
              <a:buSzPct val="90000"/>
              <a:buFont typeface="Wingdings" charset="2"/>
              <a:buChar char=""/>
            </a:pPr>
            <a:r>
              <a:rPr b="0" lang="en-US" sz="2600" spc="-1" strike="noStrike">
                <a:solidFill>
                  <a:srgbClr val="00007d"/>
                </a:solidFill>
                <a:latin typeface="Calibri"/>
                <a:ea typeface="宋体"/>
              </a:rPr>
              <a:t>Cell method </a:t>
            </a:r>
            <a:r>
              <a:rPr b="0" lang="en-US" sz="2600" spc="-1" strike="noStrike">
                <a:solidFill>
                  <a:srgbClr val="00007d"/>
                </a:solidFill>
                <a:latin typeface="Courier New"/>
                <a:ea typeface="宋体"/>
              </a:rPr>
              <a:t>talkToMe()</a:t>
            </a:r>
            <a:r>
              <a:rPr b="0" lang="en-US" sz="2600" spc="-1" strike="noStrike">
                <a:solidFill>
                  <a:srgbClr val="00007d"/>
                </a:solidFill>
                <a:latin typeface="Calibri"/>
                <a:ea typeface="宋体"/>
              </a:rPr>
              <a:t> has an EntityCall</a:t>
            </a:r>
            <a:r>
              <a:rPr b="0" lang="en-US" sz="2600" spc="-1" strike="noStrike">
                <a:solidFill>
                  <a:srgbClr val="00007d"/>
                </a:solidFill>
                <a:latin typeface="Courier New"/>
                <a:ea typeface="宋体"/>
              </a:rPr>
              <a:t> parameter</a:t>
            </a:r>
            <a:endParaRPr b="0" lang="en-US" sz="2600" spc="-1" strike="noStrike">
              <a:latin typeface="Arial"/>
            </a:endParaRPr>
          </a:p>
          <a:p>
            <a:pPr lvl="1" marL="333360" indent="-148320">
              <a:lnSpc>
                <a:spcPct val="100000"/>
              </a:lnSpc>
              <a:spcBef>
                <a:spcPts val="561"/>
              </a:spcBef>
              <a:buClr>
                <a:srgbClr val="ff9933"/>
              </a:buClr>
              <a:buSzPct val="90000"/>
              <a:buFont typeface="Wingdings" charset="2"/>
              <a:buChar char=""/>
            </a:pPr>
            <a:r>
              <a:rPr b="0" lang="en-US" sz="2600" spc="-1" strike="noStrike">
                <a:solidFill>
                  <a:srgbClr val="00007d"/>
                </a:solidFill>
                <a:latin typeface="Calibri"/>
                <a:ea typeface="宋体"/>
              </a:rPr>
              <a:t>On a Cell, EntityA calls:</a:t>
            </a:r>
            <a:br/>
            <a:r>
              <a:rPr b="0" lang="en-US" sz="2600" spc="-1" strike="noStrike">
                <a:solidFill>
                  <a:srgbClr val="00007d"/>
                </a:solidFill>
                <a:latin typeface="Courier New"/>
                <a:ea typeface="宋体"/>
              </a:rPr>
              <a:t>entityB.talkToMe( self )</a:t>
            </a:r>
            <a:endParaRPr b="0" lang="en-US" sz="2600" spc="-1" strike="noStrike">
              <a:latin typeface="Arial"/>
            </a:endParaRPr>
          </a:p>
          <a:p>
            <a:pPr lvl="1" marL="333360" indent="-148320">
              <a:lnSpc>
                <a:spcPct val="100000"/>
              </a:lnSpc>
              <a:spcBef>
                <a:spcPts val="561"/>
              </a:spcBef>
              <a:buClr>
                <a:srgbClr val="ff9933"/>
              </a:buClr>
              <a:buSzPct val="90000"/>
              <a:buFont typeface="Wingdings" charset="2"/>
              <a:buChar char=""/>
            </a:pPr>
            <a:r>
              <a:rPr b="0" lang="en-US" sz="2600" spc="-1" strike="noStrike">
                <a:solidFill>
                  <a:srgbClr val="00007d"/>
                </a:solidFill>
                <a:latin typeface="Calibri"/>
                <a:ea typeface="宋体"/>
              </a:rPr>
              <a:t>Entity A’s entityCall is passed to Entity B</a:t>
            </a:r>
            <a:br/>
            <a:r>
              <a:rPr b="0" lang="en-US" sz="2600" spc="-1" strike="noStrike">
                <a:solidFill>
                  <a:srgbClr val="00007d"/>
                </a:solidFill>
                <a:latin typeface="Courier New"/>
                <a:ea typeface="宋体"/>
              </a:rPr>
              <a:t>def talkToMe( self, entityCall ):</a:t>
            </a:r>
            <a:br/>
            <a:r>
              <a:rPr b="0" lang="en-US" sz="2600" spc="-1" strike="noStrike">
                <a:solidFill>
                  <a:srgbClr val="00007d"/>
                </a:solidFill>
                <a:latin typeface="Courier New"/>
                <a:ea typeface="宋体"/>
              </a:rPr>
              <a:t>   entityCall.sendMsg( “hello” )</a:t>
            </a:r>
            <a:endParaRPr b="0" lang="en-US" sz="2600" spc="-1" strike="noStrike">
              <a:latin typeface="Arial"/>
            </a:endParaRPr>
          </a:p>
          <a:p>
            <a:pPr lvl="1" marL="333360" indent="-148320">
              <a:lnSpc>
                <a:spcPct val="100000"/>
              </a:lnSpc>
              <a:spcBef>
                <a:spcPts val="561"/>
              </a:spcBef>
              <a:buClr>
                <a:srgbClr val="ff9933"/>
              </a:buClr>
              <a:buSzPct val="90000"/>
              <a:buFont typeface="Wingdings" charset="2"/>
              <a:buChar char=""/>
            </a:pPr>
            <a:r>
              <a:rPr b="0" lang="en-US" sz="2600" spc="-1" strike="noStrike">
                <a:solidFill>
                  <a:srgbClr val="00007d"/>
                </a:solidFill>
                <a:latin typeface="Calibri"/>
                <a:ea typeface="宋体"/>
              </a:rPr>
              <a:t>Entity A’s </a:t>
            </a:r>
            <a:r>
              <a:rPr b="0" lang="en-US" sz="2600" spc="-1" strike="noStrike">
                <a:solidFill>
                  <a:srgbClr val="00007d"/>
                </a:solidFill>
                <a:latin typeface="Courier New"/>
                <a:ea typeface="宋体"/>
              </a:rPr>
              <a:t>sendMsg() is called</a:t>
            </a:r>
            <a:r>
              <a:rPr b="0" lang="en-US" sz="2600" spc="-1" strike="noStrike">
                <a:solidFill>
                  <a:srgbClr val="00007d"/>
                </a:solidFill>
                <a:latin typeface="Courier New"/>
                <a:ea typeface="宋体"/>
              </a:rPr>
              <a:t>（</a:t>
            </a:r>
            <a:r>
              <a:rPr b="0" lang="en-US" sz="2600" spc="-1" strike="noStrike">
                <a:solidFill>
                  <a:srgbClr val="00007d"/>
                </a:solidFill>
                <a:latin typeface="Courier New"/>
                <a:ea typeface="宋体"/>
              </a:rPr>
              <a:t>with </a:t>
            </a:r>
            <a:r>
              <a:rPr b="0" lang="en-US" sz="2600" spc="-1" strike="noStrike">
                <a:solidFill>
                  <a:srgbClr val="00007d"/>
                </a:solidFill>
                <a:latin typeface="Calibri"/>
                <a:ea typeface="宋体"/>
              </a:rPr>
              <a:t> </a:t>
            </a:r>
            <a:r>
              <a:rPr b="0" lang="en-US" sz="2600" spc="-1" strike="noStrike">
                <a:solidFill>
                  <a:srgbClr val="00007d"/>
                </a:solidFill>
                <a:latin typeface="Courier New"/>
                <a:ea typeface="宋体"/>
              </a:rPr>
              <a:t>“hello” as argument</a:t>
            </a:r>
            <a:r>
              <a:rPr b="0" lang="en-US" sz="2600" spc="-1" strike="noStrike">
                <a:solidFill>
                  <a:srgbClr val="00007d"/>
                </a:solidFill>
                <a:latin typeface="Courier New"/>
                <a:ea typeface="宋体"/>
              </a:rPr>
              <a:t>）</a:t>
            </a:r>
            <a:endParaRPr b="0" lang="en-US" sz="2600" spc="-1" strike="noStrike">
              <a:latin typeface="Arial"/>
            </a:endParaRPr>
          </a:p>
        </p:txBody>
      </p:sp>
    </p:spTree>
  </p:cSld>
  <p:timing>
    <p:tnLst>
      <p:par>
        <p:cTn id="139" dur="indefinite" restart="never" nodeType="tmRoot">
          <p:childTnLst>
            <p:seq>
              <p:cTn id="140" nodeType="mainSeq"/>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0"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351"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EntityCall Storage</a:t>
            </a:r>
            <a:endParaRPr b="0" lang="en-US" sz="4900" spc="-1" strike="noStrike">
              <a:latin typeface="Arial"/>
            </a:endParaRPr>
          </a:p>
        </p:txBody>
      </p:sp>
      <p:sp>
        <p:nvSpPr>
          <p:cNvPr id="1352" name="CustomShape 3"/>
          <p:cNvSpPr/>
          <p:nvPr/>
        </p:nvSpPr>
        <p:spPr>
          <a:xfrm>
            <a:off x="91440" y="1097280"/>
            <a:ext cx="9052200" cy="532620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Base’s EntityCall is valid for the lifetime of the Entity</a:t>
            </a:r>
            <a:endParaRPr b="0" lang="en-US" sz="2800" spc="-1" strike="noStrike">
              <a:latin typeface="Arial"/>
            </a:endParaRPr>
          </a:p>
          <a:p>
            <a:pPr lvl="1" marL="333360" indent="-14832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Baseapp where Base entity is located never changes</a:t>
            </a:r>
            <a:endParaRPr b="0" lang="en-US" sz="2400" spc="-1" strike="noStrike">
              <a:latin typeface="Arial"/>
            </a:endParaRPr>
          </a:p>
          <a:p>
            <a:pPr lvl="1" marL="333360" indent="-14832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Can be used for long-term communication between Entity</a:t>
            </a:r>
            <a:endParaRPr b="0" lang="en-US" sz="2400" spc="-1" strike="noStrike">
              <a:latin typeface="Arial"/>
            </a:endParaRPr>
          </a:p>
          <a:p>
            <a:pPr lvl="1" marL="333360" indent="-14832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If you save an EntityCall, you must implement a message notification mechanism (notify the Entity when the EntityCall is deleted)</a:t>
            </a:r>
            <a:endParaRPr b="0" lang="en-US" sz="2400" spc="-1" strike="noStrike">
              <a:latin typeface="Arial"/>
            </a:endParaRPr>
          </a:p>
          <a:p>
            <a:pPr marL="181080" indent="-178560">
              <a:lnSpc>
                <a:spcPct val="100000"/>
              </a:lnSpc>
              <a:spcBef>
                <a:spcPts val="1400"/>
              </a:spcBef>
              <a:buClr>
                <a:srgbClr val="ff9933"/>
              </a:buClr>
              <a:buSzPct val="80000"/>
              <a:buFont typeface="Wingdings" charset="2"/>
              <a:buChar char=""/>
            </a:pPr>
            <a:r>
              <a:rPr b="0" lang="en-US" sz="2800" spc="-1" strike="noStrike">
                <a:solidFill>
                  <a:srgbClr val="00007d"/>
                </a:solidFill>
                <a:latin typeface="Calibri"/>
                <a:ea typeface="宋体"/>
              </a:rPr>
              <a:t>Cell mailbox is only valid for a short period of time</a:t>
            </a:r>
            <a:endParaRPr b="0" lang="en-US" sz="2800" spc="-1" strike="noStrike">
              <a:latin typeface="Arial"/>
            </a:endParaRPr>
          </a:p>
          <a:p>
            <a:pPr lvl="1" marL="333360" indent="-148320">
              <a:lnSpc>
                <a:spcPct val="100000"/>
              </a:lnSpc>
              <a:spcBef>
                <a:spcPts val="1199"/>
              </a:spcBef>
              <a:buClr>
                <a:srgbClr val="ff9933"/>
              </a:buClr>
              <a:buSzPct val="90000"/>
              <a:buFont typeface="Wingdings" charset="2"/>
              <a:buChar char=""/>
            </a:pPr>
            <a:r>
              <a:rPr b="0" lang="en-US" sz="2400" spc="-1" strike="noStrike">
                <a:solidFill>
                  <a:srgbClr val="00007d"/>
                </a:solidFill>
                <a:latin typeface="Calibri"/>
                <a:ea typeface="宋体"/>
              </a:rPr>
              <a:t>Cell entity’s Cellapp may change at any time</a:t>
            </a:r>
            <a:endParaRPr b="0" lang="en-US" sz="2400" spc="-1" strike="noStrike">
              <a:latin typeface="Arial"/>
            </a:endParaRPr>
          </a:p>
          <a:p>
            <a:pPr lvl="1" marL="333360" indent="-148320">
              <a:lnSpc>
                <a:spcPct val="100000"/>
              </a:lnSpc>
              <a:spcBef>
                <a:spcPts val="961"/>
              </a:spcBef>
              <a:buClr>
                <a:srgbClr val="ff9933"/>
              </a:buClr>
              <a:buSzPct val="90000"/>
              <a:buFont typeface="Wingdings" charset="2"/>
              <a:buChar char=""/>
            </a:pPr>
            <a:r>
              <a:rPr b="0" lang="en-US" sz="2400" spc="-1" strike="noStrike">
                <a:solidFill>
                  <a:srgbClr val="00007d"/>
                </a:solidFill>
                <a:latin typeface="Calibri"/>
                <a:ea typeface="宋体"/>
              </a:rPr>
              <a:t>Do not save Cell </a:t>
            </a:r>
            <a:r>
              <a:rPr b="1" lang="en-US" sz="2400" spc="-1" strike="noStrike">
                <a:solidFill>
                  <a:srgbClr val="00007d"/>
                </a:solidFill>
                <a:latin typeface="Courier New"/>
                <a:ea typeface="宋体"/>
              </a:rPr>
              <a:t>EntityCall</a:t>
            </a:r>
            <a:r>
              <a:rPr b="0" lang="en-US" sz="2400" spc="-1" strike="noStrike">
                <a:solidFill>
                  <a:srgbClr val="00007d"/>
                </a:solidFill>
                <a:latin typeface="Calibri"/>
                <a:ea typeface="宋体"/>
              </a:rPr>
              <a:t> as an attribute</a:t>
            </a:r>
            <a:endParaRPr b="0" lang="en-US" sz="2400" spc="-1" strike="noStrike">
              <a:latin typeface="Arial"/>
            </a:endParaRPr>
          </a:p>
          <a:p>
            <a:pPr lvl="1" marL="333360" indent="-148320">
              <a:lnSpc>
                <a:spcPct val="100000"/>
              </a:lnSpc>
              <a:spcBef>
                <a:spcPts val="961"/>
              </a:spcBef>
              <a:buClr>
                <a:srgbClr val="ff9933"/>
              </a:buClr>
              <a:buSzPct val="90000"/>
              <a:buFont typeface="Wingdings" charset="2"/>
              <a:buChar char=""/>
            </a:pPr>
            <a:r>
              <a:rPr b="0" lang="en-US" sz="2400" spc="-1" strike="noStrike">
                <a:solidFill>
                  <a:srgbClr val="00007d"/>
                </a:solidFill>
                <a:latin typeface="Calibri"/>
                <a:ea typeface="宋体"/>
              </a:rPr>
              <a:t>Immediate use, immediate release</a:t>
            </a:r>
            <a:endParaRPr b="0" lang="en-US" sz="2400" spc="-1" strike="noStrike">
              <a:latin typeface="Arial"/>
            </a:endParaRPr>
          </a:p>
        </p:txBody>
      </p:sp>
    </p:spTree>
  </p:cSld>
  <p:timing>
    <p:tnLst>
      <p:par>
        <p:cTn id="141" dur="indefinite" restart="never" nodeType="tmRoot">
          <p:childTnLst>
            <p:seq>
              <p:cTn id="142" nodeType="mainSeq"/>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3"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354"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EntityCall Storage</a:t>
            </a:r>
            <a:endParaRPr b="0" lang="en-US" sz="4900" spc="-1" strike="noStrike">
              <a:latin typeface="Arial"/>
            </a:endParaRPr>
          </a:p>
        </p:txBody>
      </p:sp>
      <p:sp>
        <p:nvSpPr>
          <p:cNvPr id="1355" name="CustomShape 3"/>
          <p:cNvSpPr/>
          <p:nvPr/>
        </p:nvSpPr>
        <p:spPr>
          <a:xfrm>
            <a:off x="89280" y="1196640"/>
            <a:ext cx="9052200" cy="532620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1599"/>
              </a:spcBef>
              <a:buClr>
                <a:srgbClr val="ff9933"/>
              </a:buClr>
              <a:buSzPct val="80000"/>
              <a:buFont typeface="Wingdings" charset="2"/>
              <a:buChar char=""/>
            </a:pPr>
            <a:r>
              <a:rPr b="0" lang="en-US" sz="3200" spc="-1" strike="noStrike">
                <a:solidFill>
                  <a:srgbClr val="00007d"/>
                </a:solidFill>
                <a:latin typeface="Calibri"/>
                <a:ea typeface="宋体"/>
              </a:rPr>
              <a:t>Cannot pass EntityCall from client or EntityCall to client</a:t>
            </a:r>
            <a:endParaRPr b="0" lang="en-US" sz="3200" spc="-1" strike="noStrike">
              <a:latin typeface="Arial"/>
            </a:endParaRPr>
          </a:p>
          <a:p>
            <a:pPr lvl="1" marL="333360" indent="-148320">
              <a:lnSpc>
                <a:spcPct val="100000"/>
              </a:lnSpc>
              <a:spcBef>
                <a:spcPts val="1400"/>
              </a:spcBef>
              <a:buClr>
                <a:srgbClr val="ff9933"/>
              </a:buClr>
              <a:buSzPct val="90000"/>
              <a:buFont typeface="Wingdings" charset="2"/>
              <a:buChar char=""/>
            </a:pPr>
            <a:r>
              <a:rPr b="0" lang="en-US" sz="2800" spc="-1" strike="noStrike">
                <a:solidFill>
                  <a:srgbClr val="00007d"/>
                </a:solidFill>
                <a:latin typeface="Calibri"/>
                <a:ea typeface="宋体"/>
              </a:rPr>
              <a:t>Cannot trust Client</a:t>
            </a:r>
            <a:endParaRPr b="0" lang="en-US" sz="2800" spc="-1" strike="noStrike">
              <a:latin typeface="Arial"/>
            </a:endParaRPr>
          </a:p>
          <a:p>
            <a:pPr lvl="1" marL="333360" indent="-148320">
              <a:lnSpc>
                <a:spcPct val="100000"/>
              </a:lnSpc>
              <a:spcBef>
                <a:spcPts val="1400"/>
              </a:spcBef>
              <a:buClr>
                <a:srgbClr val="ff9933"/>
              </a:buClr>
              <a:buSzPct val="90000"/>
              <a:buFont typeface="Wingdings" charset="2"/>
              <a:buChar char=""/>
            </a:pPr>
            <a:r>
              <a:rPr b="0" lang="en-US" sz="2800" spc="-1" strike="noStrike">
                <a:solidFill>
                  <a:srgbClr val="00007d"/>
                </a:solidFill>
                <a:latin typeface="Calibri"/>
                <a:ea typeface="宋体"/>
              </a:rPr>
              <a:t>Instead, use the Entity ID</a:t>
            </a:r>
            <a:endParaRPr b="0" lang="en-US" sz="2800" spc="-1" strike="noStrike">
              <a:latin typeface="Arial"/>
            </a:endParaRPr>
          </a:p>
          <a:p>
            <a:pPr marL="181080" indent="-178560">
              <a:lnSpc>
                <a:spcPct val="100000"/>
              </a:lnSpc>
              <a:spcBef>
                <a:spcPts val="1749"/>
              </a:spcBef>
              <a:buClr>
                <a:srgbClr val="ff9933"/>
              </a:buClr>
              <a:buSzPct val="80000"/>
              <a:buFont typeface="Wingdings" charset="2"/>
              <a:buChar char=""/>
            </a:pPr>
            <a:r>
              <a:rPr b="0" lang="en-US" sz="3200" spc="-1" strike="noStrike">
                <a:solidFill>
                  <a:srgbClr val="00007d"/>
                </a:solidFill>
                <a:latin typeface="Calibri"/>
                <a:ea typeface="宋体"/>
              </a:rPr>
              <a:t>EntityCall cannot be stored in the database</a:t>
            </a:r>
            <a:endParaRPr b="0" lang="en-US" sz="3200" spc="-1" strike="noStrike">
              <a:latin typeface="Arial"/>
            </a:endParaRPr>
          </a:p>
          <a:p>
            <a:pPr lvl="1" marL="333360" indent="-148320">
              <a:lnSpc>
                <a:spcPct val="100000"/>
              </a:lnSpc>
              <a:spcBef>
                <a:spcPts val="1749"/>
              </a:spcBef>
              <a:buClr>
                <a:srgbClr val="ff9933"/>
              </a:buClr>
              <a:buSzPct val="90000"/>
              <a:buFont typeface="Wingdings" charset="2"/>
              <a:buChar char=""/>
            </a:pPr>
            <a:r>
              <a:rPr b="0" lang="en-US" sz="2800" spc="-1" strike="noStrike">
                <a:solidFill>
                  <a:srgbClr val="00007d"/>
                </a:solidFill>
                <a:latin typeface="Calibri"/>
                <a:ea typeface="宋体"/>
              </a:rPr>
              <a:t>IP address will be changed when the server is restarted</a:t>
            </a:r>
            <a:endParaRPr b="0" lang="en-US" sz="2800" spc="-1" strike="noStrike">
              <a:latin typeface="Arial"/>
            </a:endParaRPr>
          </a:p>
        </p:txBody>
      </p:sp>
    </p:spTree>
  </p:cSld>
  <p:timing>
    <p:tnLst>
      <p:par>
        <p:cTn id="143" dur="indefinite" restart="never" nodeType="tmRoot">
          <p:childTnLst>
            <p:seq>
              <p:cTn id="144" nodeType="mainSeq"/>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6" name="CustomShape 1"/>
          <p:cNvSpPr/>
          <p:nvPr/>
        </p:nvSpPr>
        <p:spPr>
          <a:xfrm>
            <a:off x="89280" y="2493000"/>
            <a:ext cx="9016920" cy="424584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357" name="CustomShape 2"/>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358" name="CustomShape 3"/>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Cell to Client communication</a:t>
            </a:r>
            <a:endParaRPr b="0" lang="en-US" sz="4900" spc="-1" strike="noStrike">
              <a:latin typeface="Arial"/>
            </a:endParaRPr>
          </a:p>
        </p:txBody>
      </p:sp>
      <p:sp>
        <p:nvSpPr>
          <p:cNvPr id="1359" name="CustomShape 4"/>
          <p:cNvSpPr/>
          <p:nvPr/>
        </p:nvSpPr>
        <p:spPr>
          <a:xfrm>
            <a:off x="89280" y="1196640"/>
            <a:ext cx="9052200" cy="5326200"/>
          </a:xfrm>
          <a:prstGeom prst="rect">
            <a:avLst/>
          </a:prstGeom>
          <a:noFill/>
          <a:ln>
            <a:noFill/>
          </a:ln>
        </p:spPr>
        <p:style>
          <a:lnRef idx="0"/>
          <a:fillRef idx="0"/>
          <a:effectRef idx="0"/>
          <a:fontRef idx="minor"/>
        </p:style>
        <p:txBody>
          <a:bodyPr lIns="54000" rIns="36000" tIns="10800" bIns="45000"/>
          <a:p>
            <a:pPr marL="181080" indent="-178560">
              <a:lnSpc>
                <a:spcPct val="100000"/>
              </a:lnSpc>
              <a:buClr>
                <a:srgbClr val="ff9933"/>
              </a:buClr>
              <a:buSzPct val="80000"/>
              <a:buFont typeface="Wingdings" charset="2"/>
              <a:buChar char=""/>
            </a:pPr>
            <a:r>
              <a:rPr b="0" lang="en-US" sz="2000" spc="-1" strike="noStrike">
                <a:solidFill>
                  <a:srgbClr val="00007d"/>
                </a:solidFill>
                <a:latin typeface="Courier New"/>
                <a:ea typeface="宋体"/>
              </a:rPr>
              <a:t>Self is Player A</a:t>
            </a:r>
            <a:endParaRPr b="0" lang="en-US" sz="2000" spc="-1" strike="noStrike">
              <a:latin typeface="Arial"/>
            </a:endParaRPr>
          </a:p>
          <a:p>
            <a:pPr marL="181080" indent="-178560">
              <a:lnSpc>
                <a:spcPct val="100000"/>
              </a:lnSpc>
              <a:buClr>
                <a:srgbClr val="ff9933"/>
              </a:buClr>
              <a:buSzPct val="80000"/>
              <a:buFont typeface="Wingdings" charset="2"/>
              <a:buChar char=""/>
            </a:pPr>
            <a:r>
              <a:rPr b="0" lang="en-US" sz="2000" spc="-1" strike="noStrike">
                <a:solidFill>
                  <a:srgbClr val="00007d"/>
                </a:solidFill>
                <a:latin typeface="Verdana"/>
                <a:ea typeface="宋体"/>
              </a:rPr>
              <a:t>Player must be a Proxy on Baseapp</a:t>
            </a:r>
            <a:endParaRPr b="0" lang="en-US" sz="2000" spc="-1" strike="noStrike">
              <a:latin typeface="Arial"/>
            </a:endParaRPr>
          </a:p>
          <a:p>
            <a:pPr marL="181080" indent="-178560">
              <a:lnSpc>
                <a:spcPct val="100000"/>
              </a:lnSpc>
              <a:buClr>
                <a:srgbClr val="ff9933"/>
              </a:buClr>
              <a:buSzPct val="80000"/>
              <a:buFont typeface="Wingdings" charset="2"/>
              <a:buChar char=""/>
            </a:pPr>
            <a:r>
              <a:rPr b="0" lang="en-US" sz="2000" spc="-1" strike="noStrike">
                <a:solidFill>
                  <a:srgbClr val="00007d"/>
                </a:solidFill>
                <a:latin typeface="Arial"/>
                <a:ea typeface="宋体"/>
              </a:rPr>
              <a:t>These EntityCalls cannot be passed</a:t>
            </a:r>
            <a:endParaRPr b="0" lang="en-US" sz="2000" spc="-1" strike="noStrike">
              <a:latin typeface="Arial"/>
            </a:endParaRPr>
          </a:p>
          <a:p>
            <a:pPr marL="181080" indent="-178560">
              <a:lnSpc>
                <a:spcPct val="100000"/>
              </a:lnSpc>
              <a:buClr>
                <a:srgbClr val="ff9933"/>
              </a:buClr>
              <a:buSzPct val="80000"/>
              <a:buFont typeface="Wingdings" charset="2"/>
              <a:buChar char=""/>
            </a:pPr>
            <a:r>
              <a:rPr b="0" lang="en-US" sz="2000" spc="-1" strike="noStrike">
                <a:solidFill>
                  <a:srgbClr val="00007d"/>
                </a:solidFill>
                <a:latin typeface="Courier New"/>
                <a:ea typeface="宋体"/>
              </a:rPr>
              <a:t>Message sent from Baseapp to Client</a:t>
            </a:r>
            <a:endParaRPr b="0" lang="en-US" sz="2000" spc="-1" strike="noStrike">
              <a:latin typeface="Arial"/>
            </a:endParaRPr>
          </a:p>
        </p:txBody>
      </p:sp>
      <p:sp>
        <p:nvSpPr>
          <p:cNvPr id="1360" name="Line 5"/>
          <p:cNvSpPr/>
          <p:nvPr/>
        </p:nvSpPr>
        <p:spPr>
          <a:xfrm>
            <a:off x="684720" y="5821920"/>
            <a:ext cx="4302000" cy="360"/>
          </a:xfrm>
          <a:prstGeom prst="line">
            <a:avLst/>
          </a:prstGeom>
          <a:ln w="25560">
            <a:solidFill>
              <a:srgbClr val="4f81bd"/>
            </a:solidFill>
            <a:round/>
          </a:ln>
        </p:spPr>
        <p:style>
          <a:lnRef idx="0"/>
          <a:fillRef idx="0"/>
          <a:effectRef idx="0"/>
          <a:fontRef idx="minor"/>
        </p:style>
      </p:sp>
      <p:sp>
        <p:nvSpPr>
          <p:cNvPr id="1361" name="Line 6"/>
          <p:cNvSpPr/>
          <p:nvPr/>
        </p:nvSpPr>
        <p:spPr>
          <a:xfrm flipV="1">
            <a:off x="4331160" y="3243600"/>
            <a:ext cx="2378160" cy="1901880"/>
          </a:xfrm>
          <a:prstGeom prst="line">
            <a:avLst/>
          </a:prstGeom>
          <a:ln w="25560">
            <a:solidFill>
              <a:srgbClr val="4f81bd"/>
            </a:solidFill>
            <a:round/>
            <a:tailEnd len="lg" type="stealth" w="lg"/>
          </a:ln>
        </p:spPr>
        <p:style>
          <a:lnRef idx="0"/>
          <a:fillRef idx="0"/>
          <a:effectRef idx="0"/>
          <a:fontRef idx="minor"/>
        </p:style>
      </p:sp>
      <p:sp>
        <p:nvSpPr>
          <p:cNvPr id="1362" name="Line 7"/>
          <p:cNvSpPr/>
          <p:nvPr/>
        </p:nvSpPr>
        <p:spPr>
          <a:xfrm flipV="1">
            <a:off x="4331160" y="4091400"/>
            <a:ext cx="2378160" cy="1054080"/>
          </a:xfrm>
          <a:prstGeom prst="line">
            <a:avLst/>
          </a:prstGeom>
          <a:ln w="25560">
            <a:solidFill>
              <a:srgbClr val="4f81bd"/>
            </a:solidFill>
            <a:round/>
            <a:tailEnd len="lg" type="stealth" w="lg"/>
          </a:ln>
        </p:spPr>
        <p:style>
          <a:lnRef idx="0"/>
          <a:fillRef idx="0"/>
          <a:effectRef idx="0"/>
          <a:fontRef idx="minor"/>
        </p:style>
      </p:sp>
      <p:sp>
        <p:nvSpPr>
          <p:cNvPr id="1363" name="Line 8"/>
          <p:cNvSpPr/>
          <p:nvPr/>
        </p:nvSpPr>
        <p:spPr>
          <a:xfrm>
            <a:off x="4331160" y="5147280"/>
            <a:ext cx="2351160" cy="360"/>
          </a:xfrm>
          <a:prstGeom prst="line">
            <a:avLst/>
          </a:prstGeom>
          <a:ln w="25560">
            <a:solidFill>
              <a:srgbClr val="4f81bd"/>
            </a:solidFill>
            <a:round/>
            <a:tailEnd len="lg" type="stealth" w="lg"/>
          </a:ln>
        </p:spPr>
        <p:style>
          <a:lnRef idx="0"/>
          <a:fillRef idx="0"/>
          <a:effectRef idx="0"/>
          <a:fontRef idx="minor"/>
        </p:style>
      </p:sp>
      <p:sp>
        <p:nvSpPr>
          <p:cNvPr id="1364" name="Line 9"/>
          <p:cNvSpPr/>
          <p:nvPr/>
        </p:nvSpPr>
        <p:spPr>
          <a:xfrm flipV="1">
            <a:off x="4986720" y="4186800"/>
            <a:ext cx="1722600" cy="1635120"/>
          </a:xfrm>
          <a:prstGeom prst="line">
            <a:avLst/>
          </a:prstGeom>
          <a:ln w="25560">
            <a:solidFill>
              <a:srgbClr val="4f81bd"/>
            </a:solidFill>
            <a:round/>
            <a:tailEnd len="lg" type="stealth" w="lg"/>
          </a:ln>
        </p:spPr>
        <p:style>
          <a:lnRef idx="0"/>
          <a:fillRef idx="0"/>
          <a:effectRef idx="0"/>
          <a:fontRef idx="minor"/>
        </p:style>
      </p:sp>
      <p:sp>
        <p:nvSpPr>
          <p:cNvPr id="1365" name="Line 10"/>
          <p:cNvSpPr/>
          <p:nvPr/>
        </p:nvSpPr>
        <p:spPr>
          <a:xfrm flipV="1">
            <a:off x="4986720" y="5231160"/>
            <a:ext cx="1739880" cy="590760"/>
          </a:xfrm>
          <a:prstGeom prst="line">
            <a:avLst/>
          </a:prstGeom>
          <a:ln w="25560">
            <a:solidFill>
              <a:srgbClr val="4f81bd"/>
            </a:solidFill>
            <a:round/>
            <a:tailEnd len="lg" type="stealth" w="lg"/>
          </a:ln>
        </p:spPr>
        <p:style>
          <a:lnRef idx="0"/>
          <a:fillRef idx="0"/>
          <a:effectRef idx="0"/>
          <a:fontRef idx="minor"/>
        </p:style>
      </p:sp>
      <p:sp>
        <p:nvSpPr>
          <p:cNvPr id="1366" name="Line 11"/>
          <p:cNvSpPr/>
          <p:nvPr/>
        </p:nvSpPr>
        <p:spPr>
          <a:xfrm>
            <a:off x="370440" y="6345720"/>
            <a:ext cx="6330960" cy="360"/>
          </a:xfrm>
          <a:prstGeom prst="line">
            <a:avLst/>
          </a:prstGeom>
          <a:ln w="25560">
            <a:solidFill>
              <a:srgbClr val="4f81bd"/>
            </a:solidFill>
            <a:round/>
            <a:tailEnd len="lg" type="stealth" w="lg"/>
          </a:ln>
        </p:spPr>
        <p:style>
          <a:lnRef idx="0"/>
          <a:fillRef idx="0"/>
          <a:effectRef idx="0"/>
          <a:fontRef idx="minor"/>
        </p:style>
      </p:sp>
      <p:sp>
        <p:nvSpPr>
          <p:cNvPr id="1367" name="Line 12"/>
          <p:cNvSpPr/>
          <p:nvPr/>
        </p:nvSpPr>
        <p:spPr>
          <a:xfrm>
            <a:off x="370440" y="3358080"/>
            <a:ext cx="360" cy="2987640"/>
          </a:xfrm>
          <a:prstGeom prst="line">
            <a:avLst/>
          </a:prstGeom>
          <a:ln w="25560">
            <a:solidFill>
              <a:srgbClr val="4f81bd"/>
            </a:solidFill>
            <a:round/>
          </a:ln>
        </p:spPr>
        <p:style>
          <a:lnRef idx="0"/>
          <a:fillRef idx="0"/>
          <a:effectRef idx="0"/>
          <a:fontRef idx="minor"/>
        </p:style>
      </p:sp>
      <p:sp>
        <p:nvSpPr>
          <p:cNvPr id="1368" name="Line 13"/>
          <p:cNvSpPr/>
          <p:nvPr/>
        </p:nvSpPr>
        <p:spPr>
          <a:xfrm>
            <a:off x="681480" y="3415320"/>
            <a:ext cx="360" cy="2406600"/>
          </a:xfrm>
          <a:prstGeom prst="line">
            <a:avLst/>
          </a:prstGeom>
          <a:ln w="25560">
            <a:solidFill>
              <a:srgbClr val="4f81bd"/>
            </a:solidFill>
            <a:round/>
          </a:ln>
        </p:spPr>
        <p:style>
          <a:lnRef idx="0"/>
          <a:fillRef idx="0"/>
          <a:effectRef idx="0"/>
          <a:fontRef idx="minor"/>
        </p:style>
      </p:sp>
      <p:sp>
        <p:nvSpPr>
          <p:cNvPr id="1369" name="Line 14"/>
          <p:cNvSpPr/>
          <p:nvPr/>
        </p:nvSpPr>
        <p:spPr>
          <a:xfrm>
            <a:off x="1019520" y="5145480"/>
            <a:ext cx="3311640" cy="360"/>
          </a:xfrm>
          <a:prstGeom prst="line">
            <a:avLst/>
          </a:prstGeom>
          <a:ln w="25560">
            <a:solidFill>
              <a:srgbClr val="4f81bd"/>
            </a:solidFill>
            <a:round/>
          </a:ln>
        </p:spPr>
        <p:style>
          <a:lnRef idx="0"/>
          <a:fillRef idx="0"/>
          <a:effectRef idx="0"/>
          <a:fontRef idx="minor"/>
        </p:style>
      </p:sp>
      <p:sp>
        <p:nvSpPr>
          <p:cNvPr id="1370" name="Line 15"/>
          <p:cNvSpPr/>
          <p:nvPr/>
        </p:nvSpPr>
        <p:spPr>
          <a:xfrm>
            <a:off x="1019520" y="3413520"/>
            <a:ext cx="360" cy="1719360"/>
          </a:xfrm>
          <a:prstGeom prst="line">
            <a:avLst/>
          </a:prstGeom>
          <a:ln w="25560">
            <a:solidFill>
              <a:srgbClr val="4f81bd"/>
            </a:solidFill>
            <a:round/>
          </a:ln>
        </p:spPr>
        <p:style>
          <a:lnRef idx="0"/>
          <a:fillRef idx="0"/>
          <a:effectRef idx="0"/>
          <a:fontRef idx="minor"/>
        </p:style>
      </p:sp>
      <p:sp>
        <p:nvSpPr>
          <p:cNvPr id="1371" name="Line 16"/>
          <p:cNvSpPr/>
          <p:nvPr/>
        </p:nvSpPr>
        <p:spPr>
          <a:xfrm>
            <a:off x="1440360" y="3126240"/>
            <a:ext cx="5268960" cy="360"/>
          </a:xfrm>
          <a:prstGeom prst="line">
            <a:avLst/>
          </a:prstGeom>
          <a:ln w="25560">
            <a:solidFill>
              <a:srgbClr val="4f81bd"/>
            </a:solidFill>
            <a:round/>
            <a:tailEnd len="lg" type="stealth" w="lg"/>
          </a:ln>
        </p:spPr>
        <p:style>
          <a:lnRef idx="0"/>
          <a:fillRef idx="0"/>
          <a:effectRef idx="0"/>
          <a:fontRef idx="minor"/>
        </p:style>
      </p:sp>
      <p:sp>
        <p:nvSpPr>
          <p:cNvPr id="1372" name="CustomShape 17"/>
          <p:cNvSpPr/>
          <p:nvPr/>
        </p:nvSpPr>
        <p:spPr>
          <a:xfrm>
            <a:off x="1531080" y="2874240"/>
            <a:ext cx="2877840" cy="272160"/>
          </a:xfrm>
          <a:prstGeom prst="rect">
            <a:avLst/>
          </a:prstGeom>
          <a:noFill/>
          <a:ln>
            <a:noFill/>
          </a:ln>
        </p:spPr>
        <p:style>
          <a:lnRef idx="0"/>
          <a:fillRef idx="0"/>
          <a:effectRef idx="0"/>
          <a:fontRef idx="minor"/>
        </p:style>
        <p:txBody>
          <a:bodyPr wrap="none" lIns="0" rIns="0" tIns="0" bIns="0"/>
          <a:p>
            <a:pPr>
              <a:lnSpc>
                <a:spcPct val="100000"/>
              </a:lnSpc>
            </a:pPr>
            <a:r>
              <a:rPr b="0" lang="en-US" sz="1800" spc="-1" strike="noStrike">
                <a:solidFill>
                  <a:srgbClr val="00007d"/>
                </a:solidFill>
                <a:latin typeface="Courier New"/>
                <a:ea typeface="宋体"/>
              </a:rPr>
              <a:t>self.ownClient.chat()</a:t>
            </a:r>
            <a:endParaRPr b="0" lang="en-US" sz="1800" spc="-1" strike="noStrike">
              <a:latin typeface="Arial"/>
            </a:endParaRPr>
          </a:p>
        </p:txBody>
      </p:sp>
      <p:sp>
        <p:nvSpPr>
          <p:cNvPr id="1373" name="CustomShape 18"/>
          <p:cNvSpPr/>
          <p:nvPr/>
        </p:nvSpPr>
        <p:spPr>
          <a:xfrm>
            <a:off x="1158480" y="5560200"/>
            <a:ext cx="3289320" cy="272160"/>
          </a:xfrm>
          <a:prstGeom prst="rect">
            <a:avLst/>
          </a:prstGeom>
          <a:noFill/>
          <a:ln>
            <a:noFill/>
          </a:ln>
        </p:spPr>
        <p:style>
          <a:lnRef idx="0"/>
          <a:fillRef idx="0"/>
          <a:effectRef idx="0"/>
          <a:fontRef idx="minor"/>
        </p:style>
        <p:txBody>
          <a:bodyPr wrap="none" lIns="0" rIns="0" tIns="0" bIns="0"/>
          <a:p>
            <a:pPr>
              <a:lnSpc>
                <a:spcPct val="100000"/>
              </a:lnSpc>
            </a:pPr>
            <a:r>
              <a:rPr b="0" lang="en-US" sz="1800" spc="-1" strike="noStrike">
                <a:solidFill>
                  <a:srgbClr val="00007d"/>
                </a:solidFill>
                <a:latin typeface="Courier New"/>
                <a:ea typeface="宋体"/>
              </a:rPr>
              <a:t>self.otherClients.chat()</a:t>
            </a:r>
            <a:endParaRPr b="0" lang="en-US" sz="1800" spc="-1" strike="noStrike">
              <a:latin typeface="Arial"/>
            </a:endParaRPr>
          </a:p>
        </p:txBody>
      </p:sp>
      <p:sp>
        <p:nvSpPr>
          <p:cNvPr id="1374" name="CustomShape 19"/>
          <p:cNvSpPr/>
          <p:nvPr/>
        </p:nvSpPr>
        <p:spPr>
          <a:xfrm>
            <a:off x="1159200" y="4871160"/>
            <a:ext cx="3015000" cy="272160"/>
          </a:xfrm>
          <a:prstGeom prst="rect">
            <a:avLst/>
          </a:prstGeom>
          <a:noFill/>
          <a:ln>
            <a:noFill/>
          </a:ln>
        </p:spPr>
        <p:style>
          <a:lnRef idx="0"/>
          <a:fillRef idx="0"/>
          <a:effectRef idx="0"/>
          <a:fontRef idx="minor"/>
        </p:style>
        <p:txBody>
          <a:bodyPr wrap="none" lIns="0" rIns="0" tIns="0" bIns="0"/>
          <a:p>
            <a:pPr>
              <a:lnSpc>
                <a:spcPct val="100000"/>
              </a:lnSpc>
            </a:pPr>
            <a:r>
              <a:rPr b="0" lang="en-US" sz="1800" spc="-1" strike="noStrike">
                <a:solidFill>
                  <a:srgbClr val="00007d"/>
                </a:solidFill>
                <a:latin typeface="Courier New"/>
                <a:ea typeface="宋体"/>
              </a:rPr>
              <a:t>self.allClients.chat()</a:t>
            </a:r>
            <a:endParaRPr b="0" lang="en-US" sz="1800" spc="-1" strike="noStrike">
              <a:latin typeface="Arial"/>
            </a:endParaRPr>
          </a:p>
        </p:txBody>
      </p:sp>
      <p:sp>
        <p:nvSpPr>
          <p:cNvPr id="1375" name="CustomShape 20"/>
          <p:cNvSpPr/>
          <p:nvPr/>
        </p:nvSpPr>
        <p:spPr>
          <a:xfrm>
            <a:off x="1176840" y="6077520"/>
            <a:ext cx="4525200" cy="272520"/>
          </a:xfrm>
          <a:prstGeom prst="rect">
            <a:avLst/>
          </a:prstGeom>
          <a:noFill/>
          <a:ln>
            <a:noFill/>
          </a:ln>
        </p:spPr>
        <p:style>
          <a:lnRef idx="0"/>
          <a:fillRef idx="0"/>
          <a:effectRef idx="0"/>
          <a:fontRef idx="minor"/>
        </p:style>
        <p:txBody>
          <a:bodyPr wrap="none" lIns="0" rIns="0" tIns="0" bIns="0"/>
          <a:p>
            <a:pPr>
              <a:lnSpc>
                <a:spcPct val="100000"/>
              </a:lnSpc>
            </a:pPr>
            <a:r>
              <a:rPr b="0" lang="en-US" sz="1800" spc="-1" strike="noStrike">
                <a:solidFill>
                  <a:srgbClr val="00007d"/>
                </a:solidFill>
                <a:latin typeface="Courier New"/>
                <a:ea typeface="宋体"/>
              </a:rPr>
              <a:t>self.clientEntity(entityX).chat()</a:t>
            </a:r>
            <a:endParaRPr b="0" lang="en-US" sz="1800" spc="-1" strike="noStrike">
              <a:latin typeface="Arial"/>
            </a:endParaRPr>
          </a:p>
        </p:txBody>
      </p:sp>
      <p:sp>
        <p:nvSpPr>
          <p:cNvPr id="1376" name="CustomShape 21"/>
          <p:cNvSpPr/>
          <p:nvPr/>
        </p:nvSpPr>
        <p:spPr>
          <a:xfrm>
            <a:off x="251640" y="2874240"/>
            <a:ext cx="1186560" cy="4816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Arial Black"/>
                <a:ea typeface="DejaVu Sans"/>
              </a:rPr>
              <a:t>Cellapp</a:t>
            </a:r>
            <a:endParaRPr b="0" lang="en-US" sz="1200" spc="-1" strike="noStrike">
              <a:latin typeface="Arial"/>
            </a:endParaRPr>
          </a:p>
          <a:p>
            <a:pPr algn="ctr">
              <a:lnSpc>
                <a:spcPct val="100000"/>
              </a:lnSpc>
            </a:pPr>
            <a:r>
              <a:rPr b="1" lang="en-US" sz="1200" spc="-1" strike="noStrike">
                <a:solidFill>
                  <a:srgbClr val="ffffff"/>
                </a:solidFill>
                <a:latin typeface="Arial Black"/>
                <a:ea typeface="DejaVu Sans"/>
              </a:rPr>
              <a:t>Player A</a:t>
            </a:r>
            <a:endParaRPr b="0" lang="en-US" sz="1200" spc="-1" strike="noStrike">
              <a:latin typeface="Arial"/>
            </a:endParaRPr>
          </a:p>
        </p:txBody>
      </p:sp>
      <p:sp>
        <p:nvSpPr>
          <p:cNvPr id="1377" name="CustomShape 22"/>
          <p:cNvSpPr/>
          <p:nvPr/>
        </p:nvSpPr>
        <p:spPr>
          <a:xfrm>
            <a:off x="6709320" y="2874240"/>
            <a:ext cx="1076400" cy="4816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A</a:t>
            </a:r>
            <a:endParaRPr b="0" lang="en-US" sz="1800" spc="-1" strike="noStrike">
              <a:latin typeface="Arial"/>
            </a:endParaRPr>
          </a:p>
        </p:txBody>
      </p:sp>
      <p:sp>
        <p:nvSpPr>
          <p:cNvPr id="1378" name="CustomShape 23"/>
          <p:cNvSpPr/>
          <p:nvPr/>
        </p:nvSpPr>
        <p:spPr>
          <a:xfrm>
            <a:off x="6708240" y="3880800"/>
            <a:ext cx="1076400" cy="4816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B</a:t>
            </a:r>
            <a:endParaRPr b="0" lang="en-US" sz="1800" spc="-1" strike="noStrike">
              <a:latin typeface="Arial"/>
            </a:endParaRPr>
          </a:p>
        </p:txBody>
      </p:sp>
      <p:sp>
        <p:nvSpPr>
          <p:cNvPr id="1379" name="CustomShape 24"/>
          <p:cNvSpPr/>
          <p:nvPr/>
        </p:nvSpPr>
        <p:spPr>
          <a:xfrm>
            <a:off x="6709320" y="4961160"/>
            <a:ext cx="1076400" cy="4816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C</a:t>
            </a:r>
            <a:endParaRPr b="0" lang="en-US" sz="1800" spc="-1" strike="noStrike">
              <a:latin typeface="Arial"/>
            </a:endParaRPr>
          </a:p>
        </p:txBody>
      </p:sp>
      <p:sp>
        <p:nvSpPr>
          <p:cNvPr id="1380" name="CustomShape 25"/>
          <p:cNvSpPr/>
          <p:nvPr/>
        </p:nvSpPr>
        <p:spPr>
          <a:xfrm>
            <a:off x="6708240" y="6041160"/>
            <a:ext cx="1076400" cy="4816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A</a:t>
            </a:r>
            <a:endParaRPr b="0" lang="en-US" sz="1800" spc="-1" strike="noStrike">
              <a:latin typeface="Arial"/>
            </a:endParaRPr>
          </a:p>
        </p:txBody>
      </p:sp>
      <p:sp>
        <p:nvSpPr>
          <p:cNvPr id="1381" name="CustomShape 26"/>
          <p:cNvSpPr/>
          <p:nvPr/>
        </p:nvSpPr>
        <p:spPr>
          <a:xfrm>
            <a:off x="7884360" y="2997000"/>
            <a:ext cx="1077480" cy="25560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DejaVu Sans"/>
              </a:rPr>
              <a:t>Player A</a:t>
            </a:r>
            <a:endParaRPr b="0" lang="en-US" sz="1100" spc="-1" strike="noStrike">
              <a:latin typeface="Arial"/>
            </a:endParaRPr>
          </a:p>
        </p:txBody>
      </p:sp>
      <p:sp>
        <p:nvSpPr>
          <p:cNvPr id="1382" name="CustomShape 27"/>
          <p:cNvSpPr/>
          <p:nvPr/>
        </p:nvSpPr>
        <p:spPr>
          <a:xfrm>
            <a:off x="7884360" y="4031640"/>
            <a:ext cx="1077480" cy="25560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DejaVu Sans"/>
              </a:rPr>
              <a:t>Player A</a:t>
            </a:r>
            <a:endParaRPr b="0" lang="en-US" sz="1100" spc="-1" strike="noStrike">
              <a:latin typeface="Arial"/>
            </a:endParaRPr>
          </a:p>
        </p:txBody>
      </p:sp>
      <p:sp>
        <p:nvSpPr>
          <p:cNvPr id="1383" name="CustomShape 28"/>
          <p:cNvSpPr/>
          <p:nvPr/>
        </p:nvSpPr>
        <p:spPr>
          <a:xfrm>
            <a:off x="7920720" y="5111640"/>
            <a:ext cx="1041120" cy="25560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DejaVu Sans"/>
              </a:rPr>
              <a:t>Player A</a:t>
            </a:r>
            <a:endParaRPr b="0" lang="en-US" sz="1100" spc="-1" strike="noStrike">
              <a:latin typeface="Arial"/>
            </a:endParaRPr>
          </a:p>
        </p:txBody>
      </p:sp>
      <p:sp>
        <p:nvSpPr>
          <p:cNvPr id="1384" name="CustomShape 29"/>
          <p:cNvSpPr/>
          <p:nvPr/>
        </p:nvSpPr>
        <p:spPr>
          <a:xfrm>
            <a:off x="7920720" y="6165360"/>
            <a:ext cx="1041120" cy="255600"/>
          </a:xfrm>
          <a:prstGeom prst="rect">
            <a:avLst/>
          </a:prstGeom>
          <a:gradFill>
            <a:gsLst>
              <a:gs pos="0">
                <a:srgbClr val="9c2f2c"/>
              </a:gs>
              <a:gs pos="100000">
                <a:srgbClr val="cb3d39"/>
              </a:gs>
            </a:gsLst>
            <a:lin ang="16200000"/>
          </a:gradFill>
          <a:ln w="9360">
            <a:solidFill>
              <a:srgbClr val="be4b48"/>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宋体"/>
              </a:rPr>
              <a:t>entityX</a:t>
            </a:r>
            <a:endParaRPr b="0" lang="en-US" sz="1100" spc="-1" strike="noStrike">
              <a:latin typeface="Arial"/>
            </a:endParaRPr>
          </a:p>
        </p:txBody>
      </p:sp>
    </p:spTree>
  </p:cSld>
  <p:timing>
    <p:tnLst>
      <p:par>
        <p:cTn id="145" dur="indefinite" restart="never" nodeType="tmRoot">
          <p:childTnLst>
            <p:seq>
              <p:cTn id="146" nodeType="mainSeq"/>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5" name="CustomShape 1"/>
          <p:cNvSpPr/>
          <p:nvPr/>
        </p:nvSpPr>
        <p:spPr>
          <a:xfrm>
            <a:off x="33480" y="2375640"/>
            <a:ext cx="9016920" cy="100548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386" name="CustomShape 2"/>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387" name="CustomShape 3"/>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Entity.ownClient method invocation example</a:t>
            </a:r>
            <a:endParaRPr b="0" lang="en-US" sz="4900" spc="-1" strike="noStrike">
              <a:latin typeface="Arial"/>
            </a:endParaRPr>
          </a:p>
        </p:txBody>
      </p:sp>
      <p:sp>
        <p:nvSpPr>
          <p:cNvPr id="1388" name="CustomShape 4"/>
          <p:cNvSpPr/>
          <p:nvPr/>
        </p:nvSpPr>
        <p:spPr>
          <a:xfrm>
            <a:off x="89280" y="1196640"/>
            <a:ext cx="9052200" cy="532620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DejaVu Sans"/>
              </a:rPr>
              <a:t>self.ownClient.chat()</a:t>
            </a:r>
            <a:r>
              <a:rPr b="0" lang="en-US" sz="2000" spc="-1" strike="noStrike">
                <a:solidFill>
                  <a:srgbClr val="00007d"/>
                </a:solidFill>
                <a:latin typeface="Calibri"/>
                <a:ea typeface="宋体"/>
              </a:rPr>
              <a:t> actually causes the chat function to be called on Entity A’s client A.</a:t>
            </a:r>
            <a:endParaRPr b="0" lang="en-US" sz="2000" spc="-1" strike="noStrike">
              <a:latin typeface="Arial"/>
            </a:endParaRPr>
          </a:p>
          <a:p>
            <a:pPr marL="181080" indent="-1785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Other clients do not realize that A.chat() is called on the A client.</a:t>
            </a:r>
            <a:endParaRPr b="0" lang="en-US" sz="2000" spc="-1" strike="noStrike">
              <a:latin typeface="Arial"/>
            </a:endParaRPr>
          </a:p>
        </p:txBody>
      </p:sp>
      <p:sp>
        <p:nvSpPr>
          <p:cNvPr id="1389" name="Line 5"/>
          <p:cNvSpPr/>
          <p:nvPr/>
        </p:nvSpPr>
        <p:spPr>
          <a:xfrm>
            <a:off x="1384560" y="3008880"/>
            <a:ext cx="5268960" cy="360"/>
          </a:xfrm>
          <a:prstGeom prst="line">
            <a:avLst/>
          </a:prstGeom>
          <a:ln w="25560">
            <a:solidFill>
              <a:srgbClr val="4f81bd"/>
            </a:solidFill>
            <a:round/>
            <a:tailEnd len="lg" type="stealth" w="lg"/>
          </a:ln>
        </p:spPr>
        <p:style>
          <a:lnRef idx="0"/>
          <a:fillRef idx="0"/>
          <a:effectRef idx="0"/>
          <a:fontRef idx="minor"/>
        </p:style>
      </p:sp>
      <p:sp>
        <p:nvSpPr>
          <p:cNvPr id="1390" name="CustomShape 6"/>
          <p:cNvSpPr/>
          <p:nvPr/>
        </p:nvSpPr>
        <p:spPr>
          <a:xfrm>
            <a:off x="1475280" y="2756520"/>
            <a:ext cx="2877840" cy="272160"/>
          </a:xfrm>
          <a:prstGeom prst="rect">
            <a:avLst/>
          </a:prstGeom>
          <a:noFill/>
          <a:ln>
            <a:noFill/>
          </a:ln>
        </p:spPr>
        <p:style>
          <a:lnRef idx="0"/>
          <a:fillRef idx="0"/>
          <a:effectRef idx="0"/>
          <a:fontRef idx="minor"/>
        </p:style>
        <p:txBody>
          <a:bodyPr wrap="none" lIns="0" rIns="0" tIns="0" bIns="0"/>
          <a:p>
            <a:pPr>
              <a:lnSpc>
                <a:spcPct val="100000"/>
              </a:lnSpc>
            </a:pPr>
            <a:r>
              <a:rPr b="0" lang="en-US" sz="1800" spc="-1" strike="noStrike">
                <a:solidFill>
                  <a:srgbClr val="00007d"/>
                </a:solidFill>
                <a:latin typeface="Courier New"/>
                <a:ea typeface="宋体"/>
              </a:rPr>
              <a:t>self.ownClient.chat()</a:t>
            </a:r>
            <a:endParaRPr b="0" lang="en-US" sz="1800" spc="-1" strike="noStrike">
              <a:latin typeface="Arial"/>
            </a:endParaRPr>
          </a:p>
        </p:txBody>
      </p:sp>
      <p:sp>
        <p:nvSpPr>
          <p:cNvPr id="1391" name="CustomShape 7"/>
          <p:cNvSpPr/>
          <p:nvPr/>
        </p:nvSpPr>
        <p:spPr>
          <a:xfrm>
            <a:off x="195840" y="2756520"/>
            <a:ext cx="1186560" cy="4816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Arial Black"/>
                <a:ea typeface="DejaVu Sans"/>
              </a:rPr>
              <a:t>Cellapp</a:t>
            </a:r>
            <a:endParaRPr b="0" lang="en-US" sz="1200" spc="-1" strike="noStrike">
              <a:latin typeface="Arial"/>
            </a:endParaRPr>
          </a:p>
          <a:p>
            <a:pPr algn="ctr">
              <a:lnSpc>
                <a:spcPct val="100000"/>
              </a:lnSpc>
            </a:pPr>
            <a:r>
              <a:rPr b="1" lang="en-US" sz="1200" spc="-1" strike="noStrike">
                <a:solidFill>
                  <a:srgbClr val="ffffff"/>
                </a:solidFill>
                <a:latin typeface="Arial Black"/>
                <a:ea typeface="DejaVu Sans"/>
              </a:rPr>
              <a:t>Player A</a:t>
            </a:r>
            <a:endParaRPr b="0" lang="en-US" sz="1200" spc="-1" strike="noStrike">
              <a:latin typeface="Arial"/>
            </a:endParaRPr>
          </a:p>
        </p:txBody>
      </p:sp>
      <p:sp>
        <p:nvSpPr>
          <p:cNvPr id="1392" name="CustomShape 8"/>
          <p:cNvSpPr/>
          <p:nvPr/>
        </p:nvSpPr>
        <p:spPr>
          <a:xfrm>
            <a:off x="6653520" y="2756520"/>
            <a:ext cx="1076400" cy="4816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A</a:t>
            </a:r>
            <a:endParaRPr b="0" lang="en-US" sz="1800" spc="-1" strike="noStrike">
              <a:latin typeface="Arial"/>
            </a:endParaRPr>
          </a:p>
        </p:txBody>
      </p:sp>
      <p:sp>
        <p:nvSpPr>
          <p:cNvPr id="1393" name="CustomShape 9"/>
          <p:cNvSpPr/>
          <p:nvPr/>
        </p:nvSpPr>
        <p:spPr>
          <a:xfrm>
            <a:off x="7828560" y="2879640"/>
            <a:ext cx="1077480" cy="25560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DejaVu Sans"/>
              </a:rPr>
              <a:t>Player A</a:t>
            </a:r>
            <a:endParaRPr b="0" lang="en-US" sz="1100" spc="-1" strike="noStrike">
              <a:latin typeface="Arial"/>
            </a:endParaRPr>
          </a:p>
        </p:txBody>
      </p:sp>
      <p:sp>
        <p:nvSpPr>
          <p:cNvPr id="1394" name="CustomShape 10"/>
          <p:cNvSpPr/>
          <p:nvPr/>
        </p:nvSpPr>
        <p:spPr>
          <a:xfrm>
            <a:off x="1425960" y="7850160"/>
            <a:ext cx="1836360" cy="257760"/>
          </a:xfrm>
          <a:prstGeom prst="rect">
            <a:avLst/>
          </a:prstGeom>
          <a:noFill/>
          <a:ln>
            <a:noFill/>
          </a:ln>
        </p:spPr>
        <p:style>
          <a:lnRef idx="0"/>
          <a:fillRef idx="0"/>
          <a:effectRef idx="0"/>
          <a:fontRef idx="minor"/>
        </p:style>
        <p:txBody>
          <a:bodyPr wrap="none" lIns="90000" rIns="90000" tIns="45000" bIns="45000"/>
          <a:p>
            <a:pPr>
              <a:lnSpc>
                <a:spcPct val="93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宋体"/>
              </a:rPr>
              <a:t>导致</a:t>
            </a:r>
            <a:r>
              <a:rPr b="0" lang="en-US" sz="1200" spc="-1" strike="noStrike">
                <a:solidFill>
                  <a:srgbClr val="000000"/>
                </a:solidFill>
                <a:latin typeface="Calibri"/>
                <a:ea typeface="宋体"/>
              </a:rPr>
              <a:t>A.chat()</a:t>
            </a:r>
            <a:r>
              <a:rPr b="0" lang="en-US" sz="1200" spc="-1" strike="noStrike">
                <a:solidFill>
                  <a:srgbClr val="000000"/>
                </a:solidFill>
                <a:latin typeface="Calibri"/>
                <a:ea typeface="宋体"/>
              </a:rPr>
              <a:t>被调用</a:t>
            </a:r>
            <a:endParaRPr b="0" lang="en-US" sz="1200" spc="-1" strike="noStrike">
              <a:latin typeface="Arial"/>
            </a:endParaRPr>
          </a:p>
        </p:txBody>
      </p:sp>
    </p:spTree>
  </p:cSld>
  <p:timing>
    <p:tnLst>
      <p:par>
        <p:cTn id="147" dur="indefinite" restart="never" nodeType="tmRoot">
          <p:childTnLst>
            <p:seq>
              <p:cTn id="148" nodeType="mainSeq"/>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5"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396"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Entity.ownClient method invocation example</a:t>
            </a:r>
            <a:endParaRPr b="0" lang="en-US" sz="4900" spc="-1" strike="noStrike">
              <a:latin typeface="Arial"/>
            </a:endParaRPr>
          </a:p>
        </p:txBody>
      </p:sp>
      <p:sp>
        <p:nvSpPr>
          <p:cNvPr id="1397" name="Line 3"/>
          <p:cNvSpPr/>
          <p:nvPr/>
        </p:nvSpPr>
        <p:spPr>
          <a:xfrm>
            <a:off x="96120" y="4701960"/>
            <a:ext cx="6491880" cy="360"/>
          </a:xfrm>
          <a:prstGeom prst="line">
            <a:avLst/>
          </a:prstGeom>
          <a:ln w="38160">
            <a:solidFill>
              <a:srgbClr val="000000"/>
            </a:solidFill>
            <a:round/>
          </a:ln>
        </p:spPr>
        <p:style>
          <a:lnRef idx="0"/>
          <a:fillRef idx="0"/>
          <a:effectRef idx="0"/>
          <a:fontRef idx="minor"/>
        </p:style>
      </p:sp>
      <p:sp>
        <p:nvSpPr>
          <p:cNvPr id="1398" name="CustomShape 4"/>
          <p:cNvSpPr/>
          <p:nvPr/>
        </p:nvSpPr>
        <p:spPr>
          <a:xfrm>
            <a:off x="107640" y="966960"/>
            <a:ext cx="6478200" cy="366984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399" name="CustomShape 5"/>
          <p:cNvSpPr/>
          <p:nvPr/>
        </p:nvSpPr>
        <p:spPr>
          <a:xfrm>
            <a:off x="467640" y="3231720"/>
            <a:ext cx="5686200" cy="3387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00" name="CustomShape 6"/>
          <p:cNvSpPr/>
          <p:nvPr/>
        </p:nvSpPr>
        <p:spPr>
          <a:xfrm>
            <a:off x="467640" y="1863360"/>
            <a:ext cx="5686200" cy="3387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01" name="CustomShape 7"/>
          <p:cNvSpPr/>
          <p:nvPr/>
        </p:nvSpPr>
        <p:spPr>
          <a:xfrm>
            <a:off x="6876360" y="980640"/>
            <a:ext cx="2099880" cy="1407600"/>
          </a:xfrm>
          <a:prstGeom prst="rect">
            <a:avLst/>
          </a:prstGeom>
          <a:solidFill>
            <a:srgbClr val="9bbb59"/>
          </a:solidFill>
          <a:ln w="25560">
            <a:solidFill>
              <a:srgbClr val="728a41"/>
            </a:solidFill>
            <a:round/>
          </a:ln>
        </p:spPr>
        <p:style>
          <a:lnRef idx="0"/>
          <a:fillRef idx="0"/>
          <a:effectRef idx="0"/>
          <a:fontRef idx="minor"/>
        </p:style>
      </p:sp>
      <p:sp>
        <p:nvSpPr>
          <p:cNvPr id="1402" name="CustomShape 8"/>
          <p:cNvSpPr/>
          <p:nvPr/>
        </p:nvSpPr>
        <p:spPr>
          <a:xfrm>
            <a:off x="7001280" y="1223280"/>
            <a:ext cx="136800" cy="1080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403" name="CustomShape 9"/>
          <p:cNvSpPr/>
          <p:nvPr/>
        </p:nvSpPr>
        <p:spPr>
          <a:xfrm>
            <a:off x="7001280" y="1439280"/>
            <a:ext cx="13680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404" name="CustomShape 10"/>
          <p:cNvSpPr/>
          <p:nvPr/>
        </p:nvSpPr>
        <p:spPr>
          <a:xfrm>
            <a:off x="7001280" y="1621440"/>
            <a:ext cx="13680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05" name="CustomShape 11"/>
          <p:cNvSpPr/>
          <p:nvPr/>
        </p:nvSpPr>
        <p:spPr>
          <a:xfrm>
            <a:off x="7001280" y="1837800"/>
            <a:ext cx="136800" cy="1080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06" name="CustomShape 12"/>
          <p:cNvSpPr/>
          <p:nvPr/>
        </p:nvSpPr>
        <p:spPr>
          <a:xfrm>
            <a:off x="7001280" y="2053800"/>
            <a:ext cx="136800" cy="10800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407" name="CustomShape 13"/>
          <p:cNvSpPr/>
          <p:nvPr/>
        </p:nvSpPr>
        <p:spPr>
          <a:xfrm>
            <a:off x="7140600" y="1100880"/>
            <a:ext cx="1826640" cy="11538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eeece1"/>
                </a:solidFill>
                <a:latin typeface="Calibri"/>
                <a:ea typeface="宋体"/>
              </a:rPr>
              <a:t>Base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Real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Ghost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Player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Client Entity</a:t>
            </a:r>
            <a:endParaRPr b="0" lang="en-US" sz="1400" spc="-1" strike="noStrike">
              <a:latin typeface="Arial"/>
            </a:endParaRPr>
          </a:p>
        </p:txBody>
      </p:sp>
      <p:sp>
        <p:nvSpPr>
          <p:cNvPr id="1408" name="CustomShape 14"/>
          <p:cNvSpPr/>
          <p:nvPr/>
        </p:nvSpPr>
        <p:spPr>
          <a:xfrm>
            <a:off x="3420000" y="2349000"/>
            <a:ext cx="1653840" cy="645480"/>
          </a:xfrm>
          <a:prstGeom prst="rect">
            <a:avLst/>
          </a:prstGeom>
          <a:solidFill>
            <a:srgbClr val="4f81bd"/>
          </a:solidFill>
          <a:ln w="9360">
            <a:solidFill>
              <a:srgbClr val="000000"/>
            </a:solidFill>
            <a:miter/>
          </a:ln>
        </p:spPr>
        <p:style>
          <a:lnRef idx="0"/>
          <a:fillRef idx="0"/>
          <a:effectRef idx="0"/>
          <a:fontRef idx="minor"/>
        </p:style>
      </p:sp>
      <p:sp>
        <p:nvSpPr>
          <p:cNvPr id="1409" name="CustomShape 15"/>
          <p:cNvSpPr/>
          <p:nvPr/>
        </p:nvSpPr>
        <p:spPr>
          <a:xfrm>
            <a:off x="3780000" y="2699640"/>
            <a:ext cx="1221480" cy="33156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Calibri"/>
                <a:ea typeface="DejaVu Sans"/>
              </a:rPr>
              <a:t>Baseapp</a:t>
            </a:r>
            <a:endParaRPr b="0" lang="en-US" sz="1600" spc="-1" strike="noStrike">
              <a:latin typeface="Arial"/>
            </a:endParaRPr>
          </a:p>
        </p:txBody>
      </p:sp>
      <p:sp>
        <p:nvSpPr>
          <p:cNvPr id="1410" name="CustomShape 16"/>
          <p:cNvSpPr/>
          <p:nvPr/>
        </p:nvSpPr>
        <p:spPr>
          <a:xfrm>
            <a:off x="4068000" y="2414160"/>
            <a:ext cx="241200" cy="2296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411" name="CustomShape 17"/>
          <p:cNvSpPr/>
          <p:nvPr/>
        </p:nvSpPr>
        <p:spPr>
          <a:xfrm>
            <a:off x="4068000" y="2349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412" name="CustomShape 18"/>
          <p:cNvSpPr/>
          <p:nvPr/>
        </p:nvSpPr>
        <p:spPr>
          <a:xfrm>
            <a:off x="467640" y="1062000"/>
            <a:ext cx="1653840" cy="645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13" name="CustomShape 19"/>
          <p:cNvSpPr/>
          <p:nvPr/>
        </p:nvSpPr>
        <p:spPr>
          <a:xfrm>
            <a:off x="827640" y="1412640"/>
            <a:ext cx="1221480" cy="3625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414" name="CustomShape 20"/>
          <p:cNvSpPr/>
          <p:nvPr/>
        </p:nvSpPr>
        <p:spPr>
          <a:xfrm>
            <a:off x="1087920" y="1127160"/>
            <a:ext cx="241200" cy="2296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15" name="CustomShape 21"/>
          <p:cNvSpPr/>
          <p:nvPr/>
        </p:nvSpPr>
        <p:spPr>
          <a:xfrm>
            <a:off x="1087920" y="1062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16" name="CustomShape 22"/>
          <p:cNvSpPr/>
          <p:nvPr/>
        </p:nvSpPr>
        <p:spPr>
          <a:xfrm>
            <a:off x="2483640" y="1071360"/>
            <a:ext cx="1653840" cy="645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17" name="CustomShape 23"/>
          <p:cNvSpPr/>
          <p:nvPr/>
        </p:nvSpPr>
        <p:spPr>
          <a:xfrm>
            <a:off x="2843640" y="1422000"/>
            <a:ext cx="1221480" cy="3625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418" name="CustomShape 24"/>
          <p:cNvSpPr/>
          <p:nvPr/>
        </p:nvSpPr>
        <p:spPr>
          <a:xfrm>
            <a:off x="3132000" y="1136520"/>
            <a:ext cx="241200" cy="2296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19" name="CustomShape 25"/>
          <p:cNvSpPr/>
          <p:nvPr/>
        </p:nvSpPr>
        <p:spPr>
          <a:xfrm>
            <a:off x="3132000" y="1071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20" name="CustomShape 26"/>
          <p:cNvSpPr/>
          <p:nvPr/>
        </p:nvSpPr>
        <p:spPr>
          <a:xfrm>
            <a:off x="4500000" y="1062000"/>
            <a:ext cx="1653840" cy="654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21" name="CustomShape 27"/>
          <p:cNvSpPr/>
          <p:nvPr/>
        </p:nvSpPr>
        <p:spPr>
          <a:xfrm>
            <a:off x="4860000" y="1412640"/>
            <a:ext cx="1221480" cy="3625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422" name="CustomShape 28"/>
          <p:cNvSpPr/>
          <p:nvPr/>
        </p:nvSpPr>
        <p:spPr>
          <a:xfrm>
            <a:off x="5148000" y="1189800"/>
            <a:ext cx="241200" cy="2296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23" name="CustomShape 29"/>
          <p:cNvSpPr/>
          <p:nvPr/>
        </p:nvSpPr>
        <p:spPr>
          <a:xfrm>
            <a:off x="5148000" y="1124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424" name="CustomShape 30"/>
          <p:cNvSpPr/>
          <p:nvPr/>
        </p:nvSpPr>
        <p:spPr>
          <a:xfrm>
            <a:off x="539640" y="3798360"/>
            <a:ext cx="1653840" cy="645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25" name="CustomShape 31"/>
          <p:cNvSpPr/>
          <p:nvPr/>
        </p:nvSpPr>
        <p:spPr>
          <a:xfrm>
            <a:off x="727920" y="385416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426" name="CustomShape 32"/>
          <p:cNvSpPr/>
          <p:nvPr/>
        </p:nvSpPr>
        <p:spPr>
          <a:xfrm>
            <a:off x="539640" y="4149000"/>
            <a:ext cx="1581480" cy="636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Cellapp1-cell1</a:t>
            </a:r>
            <a:endParaRPr b="0" lang="en-US" sz="1800" spc="-1" strike="noStrike">
              <a:latin typeface="Arial"/>
            </a:endParaRPr>
          </a:p>
        </p:txBody>
      </p:sp>
      <p:sp>
        <p:nvSpPr>
          <p:cNvPr id="1427" name="CustomShape 33"/>
          <p:cNvSpPr/>
          <p:nvPr/>
        </p:nvSpPr>
        <p:spPr>
          <a:xfrm>
            <a:off x="727920" y="3789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28" name="CustomShape 34"/>
          <p:cNvSpPr/>
          <p:nvPr/>
        </p:nvSpPr>
        <p:spPr>
          <a:xfrm>
            <a:off x="1259640" y="386352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429" name="CustomShape 35"/>
          <p:cNvSpPr/>
          <p:nvPr/>
        </p:nvSpPr>
        <p:spPr>
          <a:xfrm>
            <a:off x="1259640" y="3798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30" name="CustomShape 36"/>
          <p:cNvSpPr/>
          <p:nvPr/>
        </p:nvSpPr>
        <p:spPr>
          <a:xfrm>
            <a:off x="2555640" y="3807720"/>
            <a:ext cx="1653840" cy="645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31" name="CustomShape 37"/>
          <p:cNvSpPr/>
          <p:nvPr/>
        </p:nvSpPr>
        <p:spPr>
          <a:xfrm>
            <a:off x="2583720" y="4158360"/>
            <a:ext cx="1553760" cy="636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Cellapp2-cell2</a:t>
            </a:r>
            <a:endParaRPr b="0" lang="en-US" sz="1800" spc="-1" strike="noStrike">
              <a:latin typeface="Arial"/>
            </a:endParaRPr>
          </a:p>
        </p:txBody>
      </p:sp>
      <p:sp>
        <p:nvSpPr>
          <p:cNvPr id="1432" name="CustomShape 38"/>
          <p:cNvSpPr/>
          <p:nvPr/>
        </p:nvSpPr>
        <p:spPr>
          <a:xfrm>
            <a:off x="1763640" y="387288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33" name="CustomShape 39"/>
          <p:cNvSpPr/>
          <p:nvPr/>
        </p:nvSpPr>
        <p:spPr>
          <a:xfrm>
            <a:off x="1763640" y="380772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434" name="CustomShape 40"/>
          <p:cNvSpPr/>
          <p:nvPr/>
        </p:nvSpPr>
        <p:spPr>
          <a:xfrm>
            <a:off x="4644000" y="3807720"/>
            <a:ext cx="1653840" cy="645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35" name="CustomShape 41"/>
          <p:cNvSpPr/>
          <p:nvPr/>
        </p:nvSpPr>
        <p:spPr>
          <a:xfrm>
            <a:off x="4710240" y="4139640"/>
            <a:ext cx="1515240" cy="636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Cellapp3-cell3</a:t>
            </a:r>
            <a:endParaRPr b="0" lang="en-US" sz="1800" spc="-1" strike="noStrike">
              <a:latin typeface="Arial"/>
            </a:endParaRPr>
          </a:p>
        </p:txBody>
      </p:sp>
      <p:sp>
        <p:nvSpPr>
          <p:cNvPr id="1436" name="CustomShape 42"/>
          <p:cNvSpPr/>
          <p:nvPr/>
        </p:nvSpPr>
        <p:spPr>
          <a:xfrm>
            <a:off x="2771640" y="38541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37" name="CustomShape 43"/>
          <p:cNvSpPr/>
          <p:nvPr/>
        </p:nvSpPr>
        <p:spPr>
          <a:xfrm>
            <a:off x="2771640" y="3789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38" name="CustomShape 44"/>
          <p:cNvSpPr/>
          <p:nvPr/>
        </p:nvSpPr>
        <p:spPr>
          <a:xfrm>
            <a:off x="3303720" y="386352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39" name="CustomShape 45"/>
          <p:cNvSpPr/>
          <p:nvPr/>
        </p:nvSpPr>
        <p:spPr>
          <a:xfrm>
            <a:off x="3303720" y="3798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40" name="CustomShape 46"/>
          <p:cNvSpPr/>
          <p:nvPr/>
        </p:nvSpPr>
        <p:spPr>
          <a:xfrm>
            <a:off x="3807720" y="387288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441" name="CustomShape 47"/>
          <p:cNvSpPr/>
          <p:nvPr/>
        </p:nvSpPr>
        <p:spPr>
          <a:xfrm>
            <a:off x="3807720" y="380772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442" name="CustomShape 48"/>
          <p:cNvSpPr/>
          <p:nvPr/>
        </p:nvSpPr>
        <p:spPr>
          <a:xfrm>
            <a:off x="4876560" y="38541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43" name="CustomShape 49"/>
          <p:cNvSpPr/>
          <p:nvPr/>
        </p:nvSpPr>
        <p:spPr>
          <a:xfrm>
            <a:off x="4876560" y="3789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44" name="CustomShape 50"/>
          <p:cNvSpPr/>
          <p:nvPr/>
        </p:nvSpPr>
        <p:spPr>
          <a:xfrm>
            <a:off x="5408280" y="386352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45" name="CustomShape 51"/>
          <p:cNvSpPr/>
          <p:nvPr/>
        </p:nvSpPr>
        <p:spPr>
          <a:xfrm>
            <a:off x="5408280" y="3798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46" name="CustomShape 52"/>
          <p:cNvSpPr/>
          <p:nvPr/>
        </p:nvSpPr>
        <p:spPr>
          <a:xfrm>
            <a:off x="5912280" y="387288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47" name="CustomShape 53"/>
          <p:cNvSpPr/>
          <p:nvPr/>
        </p:nvSpPr>
        <p:spPr>
          <a:xfrm>
            <a:off x="5912280" y="380772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448" name="CustomShape 54"/>
          <p:cNvSpPr/>
          <p:nvPr/>
        </p:nvSpPr>
        <p:spPr>
          <a:xfrm>
            <a:off x="96120" y="4751280"/>
            <a:ext cx="3254760" cy="95652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Cell1</a:t>
            </a:r>
            <a:endParaRPr b="0" lang="en-US" sz="1800" spc="-1" strike="noStrike">
              <a:latin typeface="Arial"/>
            </a:endParaRPr>
          </a:p>
        </p:txBody>
      </p:sp>
      <p:sp>
        <p:nvSpPr>
          <p:cNvPr id="1449" name="CustomShape 55"/>
          <p:cNvSpPr/>
          <p:nvPr/>
        </p:nvSpPr>
        <p:spPr>
          <a:xfrm>
            <a:off x="3375720" y="4751280"/>
            <a:ext cx="3210120" cy="95652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Cell2</a:t>
            </a:r>
            <a:endParaRPr b="0" lang="en-US" sz="1800" spc="-1" strike="noStrike">
              <a:latin typeface="Arial"/>
            </a:endParaRPr>
          </a:p>
        </p:txBody>
      </p:sp>
      <p:sp>
        <p:nvSpPr>
          <p:cNvPr id="1450" name="CustomShape 56"/>
          <p:cNvSpPr/>
          <p:nvPr/>
        </p:nvSpPr>
        <p:spPr>
          <a:xfrm>
            <a:off x="96120" y="5733360"/>
            <a:ext cx="6489360" cy="956520"/>
          </a:xfrm>
          <a:prstGeom prst="rect">
            <a:avLst/>
          </a:prstGeom>
          <a:solidFill>
            <a:srgbClr val="c0504d"/>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Cell3</a:t>
            </a:r>
            <a:endParaRPr b="0" lang="en-US" sz="1800" spc="-1" strike="noStrike">
              <a:latin typeface="Arial"/>
            </a:endParaRPr>
          </a:p>
        </p:txBody>
      </p:sp>
      <p:sp>
        <p:nvSpPr>
          <p:cNvPr id="1451" name="CustomShape 57"/>
          <p:cNvSpPr/>
          <p:nvPr/>
        </p:nvSpPr>
        <p:spPr>
          <a:xfrm>
            <a:off x="1043640" y="486216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452" name="CustomShape 58"/>
          <p:cNvSpPr/>
          <p:nvPr/>
        </p:nvSpPr>
        <p:spPr>
          <a:xfrm>
            <a:off x="1043640" y="4797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53" name="CustomShape 59"/>
          <p:cNvSpPr/>
          <p:nvPr/>
        </p:nvSpPr>
        <p:spPr>
          <a:xfrm>
            <a:off x="2167920" y="487152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454" name="CustomShape 60"/>
          <p:cNvSpPr/>
          <p:nvPr/>
        </p:nvSpPr>
        <p:spPr>
          <a:xfrm>
            <a:off x="2167920" y="4806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55" name="CustomShape 61"/>
          <p:cNvSpPr/>
          <p:nvPr/>
        </p:nvSpPr>
        <p:spPr>
          <a:xfrm>
            <a:off x="4887720" y="485316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456" name="CustomShape 62"/>
          <p:cNvSpPr/>
          <p:nvPr/>
        </p:nvSpPr>
        <p:spPr>
          <a:xfrm>
            <a:off x="4904280" y="4788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457" name="CustomShape 63"/>
          <p:cNvSpPr/>
          <p:nvPr/>
        </p:nvSpPr>
        <p:spPr>
          <a:xfrm>
            <a:off x="4644000" y="534780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58" name="CustomShape 64"/>
          <p:cNvSpPr/>
          <p:nvPr/>
        </p:nvSpPr>
        <p:spPr>
          <a:xfrm>
            <a:off x="4660200" y="5282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59" name="CustomShape 65"/>
          <p:cNvSpPr/>
          <p:nvPr/>
        </p:nvSpPr>
        <p:spPr>
          <a:xfrm>
            <a:off x="5192280" y="53571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60" name="CustomShape 66"/>
          <p:cNvSpPr/>
          <p:nvPr/>
        </p:nvSpPr>
        <p:spPr>
          <a:xfrm>
            <a:off x="5175720" y="5292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61" name="CustomShape 67"/>
          <p:cNvSpPr/>
          <p:nvPr/>
        </p:nvSpPr>
        <p:spPr>
          <a:xfrm>
            <a:off x="1735920" y="1117800"/>
            <a:ext cx="241200" cy="2296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462" name="CustomShape 68"/>
          <p:cNvSpPr/>
          <p:nvPr/>
        </p:nvSpPr>
        <p:spPr>
          <a:xfrm>
            <a:off x="1735920" y="1052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63" name="CustomShape 69"/>
          <p:cNvSpPr/>
          <p:nvPr/>
        </p:nvSpPr>
        <p:spPr>
          <a:xfrm>
            <a:off x="1735920" y="1396800"/>
            <a:ext cx="241200" cy="2296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464" name="CustomShape 70"/>
          <p:cNvSpPr/>
          <p:nvPr/>
        </p:nvSpPr>
        <p:spPr>
          <a:xfrm>
            <a:off x="1735920" y="1331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465" name="CustomShape 71"/>
          <p:cNvSpPr/>
          <p:nvPr/>
        </p:nvSpPr>
        <p:spPr>
          <a:xfrm>
            <a:off x="3780000" y="1117800"/>
            <a:ext cx="241200" cy="2296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466" name="CustomShape 72"/>
          <p:cNvSpPr/>
          <p:nvPr/>
        </p:nvSpPr>
        <p:spPr>
          <a:xfrm>
            <a:off x="3780000" y="1052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67" name="CustomShape 73"/>
          <p:cNvSpPr/>
          <p:nvPr/>
        </p:nvSpPr>
        <p:spPr>
          <a:xfrm>
            <a:off x="3780000" y="1396800"/>
            <a:ext cx="241200" cy="2296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468" name="CustomShape 74"/>
          <p:cNvSpPr/>
          <p:nvPr/>
        </p:nvSpPr>
        <p:spPr>
          <a:xfrm>
            <a:off x="3780000" y="1331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469" name="CustomShape 75"/>
          <p:cNvSpPr/>
          <p:nvPr/>
        </p:nvSpPr>
        <p:spPr>
          <a:xfrm>
            <a:off x="5768280" y="1117800"/>
            <a:ext cx="241200" cy="2296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470" name="CustomShape 76"/>
          <p:cNvSpPr/>
          <p:nvPr/>
        </p:nvSpPr>
        <p:spPr>
          <a:xfrm>
            <a:off x="5768280" y="1052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71" name="CustomShape 77"/>
          <p:cNvSpPr/>
          <p:nvPr/>
        </p:nvSpPr>
        <p:spPr>
          <a:xfrm>
            <a:off x="5768280" y="1396800"/>
            <a:ext cx="241200" cy="2296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472" name="CustomShape 78"/>
          <p:cNvSpPr/>
          <p:nvPr/>
        </p:nvSpPr>
        <p:spPr>
          <a:xfrm>
            <a:off x="5768280" y="1331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73" name="CustomShape 79"/>
          <p:cNvSpPr/>
          <p:nvPr/>
        </p:nvSpPr>
        <p:spPr>
          <a:xfrm>
            <a:off x="6660360" y="4748400"/>
            <a:ext cx="213480" cy="194148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1474" name="CustomShape 80"/>
          <p:cNvSpPr/>
          <p:nvPr/>
        </p:nvSpPr>
        <p:spPr>
          <a:xfrm>
            <a:off x="6943320" y="5538600"/>
            <a:ext cx="1965960" cy="33156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latin typeface="Calibri"/>
                <a:ea typeface="DejaVu Sans"/>
              </a:rPr>
              <a:t>In a space</a:t>
            </a:r>
            <a:endParaRPr b="0" lang="en-US" sz="1600" spc="-1" strike="noStrike">
              <a:latin typeface="Arial"/>
            </a:endParaRPr>
          </a:p>
        </p:txBody>
      </p:sp>
      <p:sp>
        <p:nvSpPr>
          <p:cNvPr id="1475" name="CustomShape 81"/>
          <p:cNvSpPr/>
          <p:nvPr/>
        </p:nvSpPr>
        <p:spPr>
          <a:xfrm>
            <a:off x="1310040" y="1380240"/>
            <a:ext cx="26640" cy="129240"/>
          </a:xfrm>
          <a:custGeom>
            <a:avLst/>
            <a:gdLst/>
            <a:ahLst/>
            <a:rect l="l" t="t" r="r" b="b"/>
            <a:pathLst>
              <a:path w="29051" h="131885">
                <a:moveTo>
                  <a:pt x="0" y="0"/>
                </a:moveTo>
                <a:cubicBezTo>
                  <a:pt x="41456" y="69093"/>
                  <a:pt x="26377" y="26873"/>
                  <a:pt x="26377" y="131885"/>
                </a:cubicBezTo>
              </a:path>
            </a:pathLst>
          </a:custGeom>
          <a:noFill/>
          <a:ln w="9360">
            <a:solidFill>
              <a:srgbClr val="4a7ebb"/>
            </a:solidFill>
            <a:round/>
          </a:ln>
        </p:spPr>
        <p:style>
          <a:lnRef idx="0"/>
          <a:fillRef idx="0"/>
          <a:effectRef idx="0"/>
          <a:fontRef idx="minor"/>
        </p:style>
      </p:sp>
      <p:sp>
        <p:nvSpPr>
          <p:cNvPr id="1476" name="CustomShape 82"/>
          <p:cNvSpPr/>
          <p:nvPr/>
        </p:nvSpPr>
        <p:spPr>
          <a:xfrm flipH="1" flipV="1">
            <a:off x="1285200" y="1378080"/>
            <a:ext cx="160560" cy="100800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477" name="CustomShape 83"/>
          <p:cNvSpPr/>
          <p:nvPr/>
        </p:nvSpPr>
        <p:spPr>
          <a:xfrm>
            <a:off x="1403640" y="2339640"/>
            <a:ext cx="1653840" cy="645480"/>
          </a:xfrm>
          <a:prstGeom prst="rect">
            <a:avLst/>
          </a:prstGeom>
          <a:solidFill>
            <a:srgbClr val="4f81bd"/>
          </a:solidFill>
          <a:ln w="9360">
            <a:solidFill>
              <a:srgbClr val="000000"/>
            </a:solidFill>
            <a:miter/>
          </a:ln>
        </p:spPr>
        <p:style>
          <a:lnRef idx="0"/>
          <a:fillRef idx="0"/>
          <a:effectRef idx="0"/>
          <a:fontRef idx="minor"/>
        </p:style>
      </p:sp>
      <p:sp>
        <p:nvSpPr>
          <p:cNvPr id="1478" name="CustomShape 84"/>
          <p:cNvSpPr/>
          <p:nvPr/>
        </p:nvSpPr>
        <p:spPr>
          <a:xfrm>
            <a:off x="1591920" y="2395440"/>
            <a:ext cx="241200" cy="2296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479" name="CustomShape 85"/>
          <p:cNvSpPr/>
          <p:nvPr/>
        </p:nvSpPr>
        <p:spPr>
          <a:xfrm>
            <a:off x="1763640" y="2690280"/>
            <a:ext cx="1221480" cy="33156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Calibri"/>
                <a:ea typeface="DejaVu Sans"/>
              </a:rPr>
              <a:t>Baseapp</a:t>
            </a:r>
            <a:endParaRPr b="0" lang="en-US" sz="1600" spc="-1" strike="noStrike">
              <a:latin typeface="Arial"/>
            </a:endParaRPr>
          </a:p>
        </p:txBody>
      </p:sp>
      <p:sp>
        <p:nvSpPr>
          <p:cNvPr id="1480" name="CustomShape 86"/>
          <p:cNvSpPr/>
          <p:nvPr/>
        </p:nvSpPr>
        <p:spPr>
          <a:xfrm>
            <a:off x="1591920" y="233028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81" name="CustomShape 87"/>
          <p:cNvSpPr/>
          <p:nvPr/>
        </p:nvSpPr>
        <p:spPr>
          <a:xfrm>
            <a:off x="2339640" y="2404800"/>
            <a:ext cx="241200" cy="2296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482" name="CustomShape 88"/>
          <p:cNvSpPr/>
          <p:nvPr/>
        </p:nvSpPr>
        <p:spPr>
          <a:xfrm>
            <a:off x="2339640" y="2339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83" name="CustomShape 89"/>
          <p:cNvSpPr/>
          <p:nvPr/>
        </p:nvSpPr>
        <p:spPr>
          <a:xfrm>
            <a:off x="6847560" y="4038480"/>
            <a:ext cx="2157840" cy="1115280"/>
          </a:xfrm>
          <a:prstGeom prst="wedgeRoundRectCallout">
            <a:avLst>
              <a:gd name="adj1" fmla="val -325885"/>
              <a:gd name="adj2" fmla="val -52855"/>
              <a:gd name="adj3" fmla="val 16667"/>
            </a:avLst>
          </a:prstGeom>
          <a:gradFill>
            <a:gsLst>
              <a:gs pos="0">
                <a:srgbClr val="2988a1"/>
              </a:gs>
              <a:gs pos="100000">
                <a:srgbClr val="36b0d1"/>
              </a:gs>
            </a:gsLst>
            <a:lin ang="16200000"/>
          </a:gradFill>
          <a:ln w="9360">
            <a:solidFill>
              <a:srgbClr val="46aac4"/>
            </a:solidFill>
            <a:round/>
          </a:ln>
          <a:effectLst>
            <a:outerShdw dir="5400000" dist="23040">
              <a:srgbClr val="000000">
                <a:alpha val="35000"/>
              </a:srgbClr>
            </a:outerShdw>
          </a:effectLst>
        </p:spPr>
        <p:style>
          <a:lnRef idx="0"/>
          <a:fillRef idx="0"/>
          <a:effectRef idx="0"/>
          <a:fontRef idx="minor"/>
        </p:style>
        <p:txBody>
          <a:bodyPr lIns="90000" rIns="90000" tIns="45000" bIns="45000" anchor="ctr"/>
          <a:p>
            <a:pPr algn="r">
              <a:lnSpc>
                <a:spcPct val="93000"/>
              </a:lnSpc>
            </a:pPr>
            <a:r>
              <a:rPr b="1" lang="en-US" sz="1200" spc="-1" strike="noStrike">
                <a:solidFill>
                  <a:srgbClr val="c00000"/>
                </a:solidFill>
                <a:latin typeface="Calibri"/>
                <a:ea typeface="宋体"/>
              </a:rPr>
              <a:t>Call A.ownClient.chat() on Cell</a:t>
            </a:r>
            <a:endParaRPr b="0" lang="en-US" sz="1200" spc="-1" strike="noStrike">
              <a:latin typeface="Arial"/>
            </a:endParaRPr>
          </a:p>
        </p:txBody>
      </p:sp>
      <p:sp>
        <p:nvSpPr>
          <p:cNvPr id="1484" name="CustomShape 90"/>
          <p:cNvSpPr/>
          <p:nvPr/>
        </p:nvSpPr>
        <p:spPr>
          <a:xfrm>
            <a:off x="6782400" y="2759040"/>
            <a:ext cx="2223000" cy="942840"/>
          </a:xfrm>
          <a:prstGeom prst="wedgeRoundRectCallout">
            <a:avLst>
              <a:gd name="adj1" fmla="val -297006"/>
              <a:gd name="adj2" fmla="val -205344"/>
              <a:gd name="adj3" fmla="val 16667"/>
            </a:avLst>
          </a:prstGeom>
          <a:gradFill>
            <a:gsLst>
              <a:gs pos="0">
                <a:srgbClr val="2988a1"/>
              </a:gs>
              <a:gs pos="100000">
                <a:srgbClr val="36b0d1"/>
              </a:gs>
            </a:gsLst>
            <a:lin ang="16200000"/>
          </a:gradFill>
          <a:ln w="9360">
            <a:solidFill>
              <a:srgbClr val="46aac4"/>
            </a:solidFill>
            <a:round/>
          </a:ln>
          <a:effectLst>
            <a:outerShdw dir="5400000" dist="23040">
              <a:srgbClr val="000000">
                <a:alpha val="35000"/>
              </a:srgbClr>
            </a:outerShdw>
          </a:effectLst>
        </p:spPr>
        <p:style>
          <a:lnRef idx="0"/>
          <a:fillRef idx="0"/>
          <a:effectRef idx="0"/>
          <a:fontRef idx="minor"/>
        </p:style>
        <p:txBody>
          <a:bodyPr lIns="90000" rIns="90000" tIns="45000" bIns="45000" anchor="ctr"/>
          <a:p>
            <a:pPr>
              <a:lnSpc>
                <a:spcPct val="93000"/>
              </a:lnSpc>
            </a:pPr>
            <a:r>
              <a:rPr b="0" lang="en-US" sz="1800" spc="-1" strike="noStrike">
                <a:solidFill>
                  <a:srgbClr val="c00000"/>
                </a:solidFill>
                <a:latin typeface="Calibri"/>
                <a:ea typeface="宋体"/>
              </a:rPr>
              <a:t>Causes A.chat() to be called</a:t>
            </a:r>
            <a:endParaRPr b="0" lang="en-US" sz="1800" spc="-1" strike="noStrike">
              <a:latin typeface="Arial"/>
            </a:endParaRPr>
          </a:p>
        </p:txBody>
      </p:sp>
      <p:sp>
        <p:nvSpPr>
          <p:cNvPr id="1485" name="CustomShape 91"/>
          <p:cNvSpPr/>
          <p:nvPr/>
        </p:nvSpPr>
        <p:spPr>
          <a:xfrm flipV="1">
            <a:off x="849600" y="-2748960"/>
            <a:ext cx="598680" cy="81756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486" name="CustomShape 92"/>
          <p:cNvSpPr/>
          <p:nvPr/>
        </p:nvSpPr>
        <p:spPr>
          <a:xfrm>
            <a:off x="1636200" y="536652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87" name="CustomShape 93"/>
          <p:cNvSpPr/>
          <p:nvPr/>
        </p:nvSpPr>
        <p:spPr>
          <a:xfrm>
            <a:off x="1619640" y="5301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Tree>
  </p:cSld>
  <p:timing>
    <p:tnLst>
      <p:par>
        <p:cTn id="149" dur="indefinite" restart="never" nodeType="tmRoot">
          <p:childTnLst>
            <p:seq>
              <p:cTn id="150" nodeType="mainSeq"/>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8"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489"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Entity.allClients method invocation example</a:t>
            </a:r>
            <a:endParaRPr b="0" lang="en-US" sz="4900" spc="-1" strike="noStrike">
              <a:latin typeface="Arial"/>
            </a:endParaRPr>
          </a:p>
        </p:txBody>
      </p:sp>
      <p:sp>
        <p:nvSpPr>
          <p:cNvPr id="1490" name="CustomShape 3"/>
          <p:cNvSpPr/>
          <p:nvPr/>
        </p:nvSpPr>
        <p:spPr>
          <a:xfrm>
            <a:off x="89280" y="1196640"/>
            <a:ext cx="9052200" cy="532620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DejaVu Sans"/>
              </a:rPr>
              <a:t>self.allClients.chat() makes the chat() function of entity A on all players that can see A be called.</a:t>
            </a:r>
            <a:endParaRPr b="0" lang="en-US" sz="2000" spc="-1" strike="noStrike">
              <a:latin typeface="Arial"/>
            </a:endParaRPr>
          </a:p>
          <a:p>
            <a:pPr marL="181080" indent="-1785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If a player is in the same space as A, and A is in its AoI range, the the player’s client can see A.</a:t>
            </a:r>
            <a:endParaRPr b="0" lang="en-US" sz="2000" spc="-1" strike="noStrike">
              <a:latin typeface="Arial"/>
            </a:endParaRPr>
          </a:p>
        </p:txBody>
      </p:sp>
      <p:sp>
        <p:nvSpPr>
          <p:cNvPr id="1491" name="CustomShape 4"/>
          <p:cNvSpPr/>
          <p:nvPr/>
        </p:nvSpPr>
        <p:spPr>
          <a:xfrm>
            <a:off x="1425960" y="7850160"/>
            <a:ext cx="1836360" cy="257760"/>
          </a:xfrm>
          <a:prstGeom prst="rect">
            <a:avLst/>
          </a:prstGeom>
          <a:noFill/>
          <a:ln>
            <a:noFill/>
          </a:ln>
        </p:spPr>
        <p:style>
          <a:lnRef idx="0"/>
          <a:fillRef idx="0"/>
          <a:effectRef idx="0"/>
          <a:fontRef idx="minor"/>
        </p:style>
        <p:txBody>
          <a:bodyPr wrap="none" lIns="90000" rIns="90000" tIns="45000" bIns="45000"/>
          <a:p>
            <a:pPr>
              <a:lnSpc>
                <a:spcPct val="93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宋体"/>
              </a:rPr>
              <a:t>导致</a:t>
            </a:r>
            <a:r>
              <a:rPr b="0" lang="en-US" sz="1200" spc="-1" strike="noStrike">
                <a:solidFill>
                  <a:srgbClr val="000000"/>
                </a:solidFill>
                <a:latin typeface="Calibri"/>
                <a:ea typeface="宋体"/>
              </a:rPr>
              <a:t>A.chat()</a:t>
            </a:r>
            <a:r>
              <a:rPr b="0" lang="en-US" sz="1200" spc="-1" strike="noStrike">
                <a:solidFill>
                  <a:srgbClr val="000000"/>
                </a:solidFill>
                <a:latin typeface="Calibri"/>
                <a:ea typeface="宋体"/>
              </a:rPr>
              <a:t>被调用</a:t>
            </a:r>
            <a:endParaRPr b="0" lang="en-US" sz="1200" spc="-1" strike="noStrike">
              <a:latin typeface="Arial"/>
            </a:endParaRPr>
          </a:p>
        </p:txBody>
      </p:sp>
      <p:sp>
        <p:nvSpPr>
          <p:cNvPr id="1492" name="CustomShape 5"/>
          <p:cNvSpPr/>
          <p:nvPr/>
        </p:nvSpPr>
        <p:spPr>
          <a:xfrm>
            <a:off x="89280" y="2493000"/>
            <a:ext cx="9016920" cy="424584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93" name="Line 6"/>
          <p:cNvSpPr/>
          <p:nvPr/>
        </p:nvSpPr>
        <p:spPr>
          <a:xfrm flipV="1">
            <a:off x="4331160" y="3243600"/>
            <a:ext cx="2378160" cy="1901880"/>
          </a:xfrm>
          <a:prstGeom prst="line">
            <a:avLst/>
          </a:prstGeom>
          <a:ln w="25560">
            <a:solidFill>
              <a:srgbClr val="4f81bd"/>
            </a:solidFill>
            <a:round/>
            <a:tailEnd len="lg" type="stealth" w="lg"/>
          </a:ln>
        </p:spPr>
        <p:style>
          <a:lnRef idx="0"/>
          <a:fillRef idx="0"/>
          <a:effectRef idx="0"/>
          <a:fontRef idx="minor"/>
        </p:style>
      </p:sp>
      <p:sp>
        <p:nvSpPr>
          <p:cNvPr id="1494" name="Line 7"/>
          <p:cNvSpPr/>
          <p:nvPr/>
        </p:nvSpPr>
        <p:spPr>
          <a:xfrm flipV="1">
            <a:off x="4331160" y="4091400"/>
            <a:ext cx="2378160" cy="1054080"/>
          </a:xfrm>
          <a:prstGeom prst="line">
            <a:avLst/>
          </a:prstGeom>
          <a:ln w="25560">
            <a:solidFill>
              <a:srgbClr val="4f81bd"/>
            </a:solidFill>
            <a:round/>
            <a:tailEnd len="lg" type="stealth" w="lg"/>
          </a:ln>
        </p:spPr>
        <p:style>
          <a:lnRef idx="0"/>
          <a:fillRef idx="0"/>
          <a:effectRef idx="0"/>
          <a:fontRef idx="minor"/>
        </p:style>
      </p:sp>
      <p:sp>
        <p:nvSpPr>
          <p:cNvPr id="1495" name="Line 8"/>
          <p:cNvSpPr/>
          <p:nvPr/>
        </p:nvSpPr>
        <p:spPr>
          <a:xfrm>
            <a:off x="4331160" y="5147280"/>
            <a:ext cx="2351160" cy="360"/>
          </a:xfrm>
          <a:prstGeom prst="line">
            <a:avLst/>
          </a:prstGeom>
          <a:ln w="25560">
            <a:solidFill>
              <a:srgbClr val="4f81bd"/>
            </a:solidFill>
            <a:round/>
            <a:tailEnd len="lg" type="stealth" w="lg"/>
          </a:ln>
        </p:spPr>
        <p:style>
          <a:lnRef idx="0"/>
          <a:fillRef idx="0"/>
          <a:effectRef idx="0"/>
          <a:fontRef idx="minor"/>
        </p:style>
      </p:sp>
      <p:sp>
        <p:nvSpPr>
          <p:cNvPr id="1496" name="Line 9"/>
          <p:cNvSpPr/>
          <p:nvPr/>
        </p:nvSpPr>
        <p:spPr>
          <a:xfrm>
            <a:off x="1019520" y="5145480"/>
            <a:ext cx="3311640" cy="360"/>
          </a:xfrm>
          <a:prstGeom prst="line">
            <a:avLst/>
          </a:prstGeom>
          <a:ln w="25560">
            <a:solidFill>
              <a:srgbClr val="4f81bd"/>
            </a:solidFill>
            <a:round/>
          </a:ln>
        </p:spPr>
        <p:style>
          <a:lnRef idx="0"/>
          <a:fillRef idx="0"/>
          <a:effectRef idx="0"/>
          <a:fontRef idx="minor"/>
        </p:style>
      </p:sp>
      <p:sp>
        <p:nvSpPr>
          <p:cNvPr id="1497" name="Line 10"/>
          <p:cNvSpPr/>
          <p:nvPr/>
        </p:nvSpPr>
        <p:spPr>
          <a:xfrm>
            <a:off x="1019520" y="3413520"/>
            <a:ext cx="360" cy="1719360"/>
          </a:xfrm>
          <a:prstGeom prst="line">
            <a:avLst/>
          </a:prstGeom>
          <a:ln w="25560">
            <a:solidFill>
              <a:srgbClr val="4f81bd"/>
            </a:solidFill>
            <a:round/>
          </a:ln>
        </p:spPr>
        <p:style>
          <a:lnRef idx="0"/>
          <a:fillRef idx="0"/>
          <a:effectRef idx="0"/>
          <a:fontRef idx="minor"/>
        </p:style>
      </p:sp>
      <p:sp>
        <p:nvSpPr>
          <p:cNvPr id="1498" name="CustomShape 11"/>
          <p:cNvSpPr/>
          <p:nvPr/>
        </p:nvSpPr>
        <p:spPr>
          <a:xfrm>
            <a:off x="1159200" y="4871160"/>
            <a:ext cx="3015000" cy="272160"/>
          </a:xfrm>
          <a:prstGeom prst="rect">
            <a:avLst/>
          </a:prstGeom>
          <a:noFill/>
          <a:ln>
            <a:noFill/>
          </a:ln>
        </p:spPr>
        <p:style>
          <a:lnRef idx="0"/>
          <a:fillRef idx="0"/>
          <a:effectRef idx="0"/>
          <a:fontRef idx="minor"/>
        </p:style>
        <p:txBody>
          <a:bodyPr wrap="none" lIns="0" rIns="0" tIns="0" bIns="0"/>
          <a:p>
            <a:pPr>
              <a:lnSpc>
                <a:spcPct val="100000"/>
              </a:lnSpc>
            </a:pPr>
            <a:r>
              <a:rPr b="0" lang="en-US" sz="1800" spc="-1" strike="noStrike">
                <a:solidFill>
                  <a:srgbClr val="00007d"/>
                </a:solidFill>
                <a:latin typeface="Courier New"/>
                <a:ea typeface="宋体"/>
              </a:rPr>
              <a:t>self.allClients.chat()</a:t>
            </a:r>
            <a:endParaRPr b="0" lang="en-US" sz="1800" spc="-1" strike="noStrike">
              <a:latin typeface="Arial"/>
            </a:endParaRPr>
          </a:p>
        </p:txBody>
      </p:sp>
      <p:sp>
        <p:nvSpPr>
          <p:cNvPr id="1499" name="CustomShape 12"/>
          <p:cNvSpPr/>
          <p:nvPr/>
        </p:nvSpPr>
        <p:spPr>
          <a:xfrm>
            <a:off x="251640" y="2874240"/>
            <a:ext cx="1186560" cy="4816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Arial Black"/>
                <a:ea typeface="DejaVu Sans"/>
              </a:rPr>
              <a:t>Cellapp</a:t>
            </a:r>
            <a:endParaRPr b="0" lang="en-US" sz="1200" spc="-1" strike="noStrike">
              <a:latin typeface="Arial"/>
            </a:endParaRPr>
          </a:p>
          <a:p>
            <a:pPr algn="ctr">
              <a:lnSpc>
                <a:spcPct val="100000"/>
              </a:lnSpc>
            </a:pPr>
            <a:r>
              <a:rPr b="1" lang="en-US" sz="1200" spc="-1" strike="noStrike">
                <a:solidFill>
                  <a:srgbClr val="ffffff"/>
                </a:solidFill>
                <a:latin typeface="Arial Black"/>
                <a:ea typeface="DejaVu Sans"/>
              </a:rPr>
              <a:t>Player A</a:t>
            </a:r>
            <a:endParaRPr b="0" lang="en-US" sz="1200" spc="-1" strike="noStrike">
              <a:latin typeface="Arial"/>
            </a:endParaRPr>
          </a:p>
        </p:txBody>
      </p:sp>
      <p:sp>
        <p:nvSpPr>
          <p:cNvPr id="1500" name="CustomShape 13"/>
          <p:cNvSpPr/>
          <p:nvPr/>
        </p:nvSpPr>
        <p:spPr>
          <a:xfrm>
            <a:off x="6709320" y="2874240"/>
            <a:ext cx="1076400" cy="4816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A</a:t>
            </a:r>
            <a:endParaRPr b="0" lang="en-US" sz="1800" spc="-1" strike="noStrike">
              <a:latin typeface="Arial"/>
            </a:endParaRPr>
          </a:p>
        </p:txBody>
      </p:sp>
      <p:sp>
        <p:nvSpPr>
          <p:cNvPr id="1501" name="CustomShape 14"/>
          <p:cNvSpPr/>
          <p:nvPr/>
        </p:nvSpPr>
        <p:spPr>
          <a:xfrm>
            <a:off x="6708240" y="3880800"/>
            <a:ext cx="1076400" cy="4816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B</a:t>
            </a:r>
            <a:endParaRPr b="0" lang="en-US" sz="1800" spc="-1" strike="noStrike">
              <a:latin typeface="Arial"/>
            </a:endParaRPr>
          </a:p>
        </p:txBody>
      </p:sp>
      <p:sp>
        <p:nvSpPr>
          <p:cNvPr id="1502" name="CustomShape 15"/>
          <p:cNvSpPr/>
          <p:nvPr/>
        </p:nvSpPr>
        <p:spPr>
          <a:xfrm>
            <a:off x="7884360" y="2997000"/>
            <a:ext cx="1077480" cy="25560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DejaVu Sans"/>
              </a:rPr>
              <a:t>Player A</a:t>
            </a:r>
            <a:endParaRPr b="0" lang="en-US" sz="1100" spc="-1" strike="noStrike">
              <a:latin typeface="Arial"/>
            </a:endParaRPr>
          </a:p>
        </p:txBody>
      </p:sp>
      <p:sp>
        <p:nvSpPr>
          <p:cNvPr id="1503" name="CustomShape 16"/>
          <p:cNvSpPr/>
          <p:nvPr/>
        </p:nvSpPr>
        <p:spPr>
          <a:xfrm>
            <a:off x="7884360" y="4031640"/>
            <a:ext cx="1077480" cy="25560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DejaVu Sans"/>
              </a:rPr>
              <a:t>Player A</a:t>
            </a:r>
            <a:endParaRPr b="0" lang="en-US" sz="1100" spc="-1" strike="noStrike">
              <a:latin typeface="Arial"/>
            </a:endParaRPr>
          </a:p>
        </p:txBody>
      </p:sp>
      <p:sp>
        <p:nvSpPr>
          <p:cNvPr id="1504" name="CustomShape 17"/>
          <p:cNvSpPr/>
          <p:nvPr/>
        </p:nvSpPr>
        <p:spPr>
          <a:xfrm>
            <a:off x="6709320" y="4961160"/>
            <a:ext cx="1076400" cy="4816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C</a:t>
            </a:r>
            <a:endParaRPr b="0" lang="en-US" sz="1800" spc="-1" strike="noStrike">
              <a:latin typeface="Arial"/>
            </a:endParaRPr>
          </a:p>
        </p:txBody>
      </p:sp>
      <p:sp>
        <p:nvSpPr>
          <p:cNvPr id="1505" name="CustomShape 18"/>
          <p:cNvSpPr/>
          <p:nvPr/>
        </p:nvSpPr>
        <p:spPr>
          <a:xfrm>
            <a:off x="7920720" y="5111640"/>
            <a:ext cx="1041120" cy="25560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DejaVu Sans"/>
              </a:rPr>
              <a:t>Player A</a:t>
            </a:r>
            <a:endParaRPr b="0" lang="en-US" sz="1100" spc="-1" strike="noStrike">
              <a:latin typeface="Arial"/>
            </a:endParaRPr>
          </a:p>
        </p:txBody>
      </p:sp>
    </p:spTree>
  </p:cSld>
  <p:timing>
    <p:tnLst>
      <p:par>
        <p:cTn id="151" dur="indefinite" restart="never" nodeType="tmRoot">
          <p:childTnLst>
            <p:seq>
              <p:cTn id="152"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07" name="CustomShape 2"/>
          <p:cNvSpPr/>
          <p:nvPr/>
        </p:nvSpPr>
        <p:spPr>
          <a:xfrm>
            <a:off x="179640" y="132120"/>
            <a:ext cx="705420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Baseapp fault-tolerance processing</a:t>
            </a:r>
            <a:endParaRPr b="0" lang="en-US" sz="4400" spc="-1" strike="noStrike">
              <a:latin typeface="Arial"/>
            </a:endParaRPr>
          </a:p>
        </p:txBody>
      </p:sp>
      <p:sp>
        <p:nvSpPr>
          <p:cNvPr id="108" name="CustomShape 3"/>
          <p:cNvSpPr/>
          <p:nvPr/>
        </p:nvSpPr>
        <p:spPr>
          <a:xfrm>
            <a:off x="215640" y="1413000"/>
            <a:ext cx="8746200" cy="143748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Backup the entity to other Baseapps</a:t>
            </a:r>
            <a:endParaRPr b="0" lang="en-US" sz="3200" spc="-1" strike="noStrike">
              <a:latin typeface="Arial"/>
            </a:endParaRPr>
          </a:p>
        </p:txBody>
      </p:sp>
      <p:sp>
        <p:nvSpPr>
          <p:cNvPr id="109" name="CustomShape 4"/>
          <p:cNvSpPr/>
          <p:nvPr/>
        </p:nvSpPr>
        <p:spPr>
          <a:xfrm>
            <a:off x="5577840" y="5222520"/>
            <a:ext cx="3186720" cy="882360"/>
          </a:xfrm>
          <a:prstGeom prst="rect">
            <a:avLst/>
          </a:prstGeom>
          <a:solidFill>
            <a:srgbClr val="4f81bd"/>
          </a:solidFill>
          <a:ln w="9360">
            <a:solidFill>
              <a:srgbClr val="000000"/>
            </a:solidFill>
            <a:miter/>
          </a:ln>
        </p:spPr>
        <p:style>
          <a:lnRef idx="0"/>
          <a:fillRef idx="0"/>
          <a:effectRef idx="0"/>
          <a:fontRef idx="minor"/>
        </p:style>
      </p:sp>
      <p:sp>
        <p:nvSpPr>
          <p:cNvPr id="110" name="CustomShape 5"/>
          <p:cNvSpPr/>
          <p:nvPr/>
        </p:nvSpPr>
        <p:spPr>
          <a:xfrm>
            <a:off x="539640" y="2976480"/>
            <a:ext cx="1794600" cy="843480"/>
          </a:xfrm>
          <a:prstGeom prst="rect">
            <a:avLst/>
          </a:prstGeom>
          <a:solidFill>
            <a:srgbClr val="4f81bd"/>
          </a:solidFill>
          <a:ln w="9360">
            <a:solidFill>
              <a:srgbClr val="000000"/>
            </a:solidFill>
            <a:miter/>
          </a:ln>
        </p:spPr>
        <p:style>
          <a:lnRef idx="0"/>
          <a:fillRef idx="0"/>
          <a:effectRef idx="0"/>
          <a:fontRef idx="minor"/>
        </p:style>
      </p:sp>
      <p:sp>
        <p:nvSpPr>
          <p:cNvPr id="111" name="CustomShape 6"/>
          <p:cNvSpPr/>
          <p:nvPr/>
        </p:nvSpPr>
        <p:spPr>
          <a:xfrm>
            <a:off x="654480" y="3197520"/>
            <a:ext cx="1163520" cy="362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112" name="CustomShape 7"/>
          <p:cNvSpPr/>
          <p:nvPr/>
        </p:nvSpPr>
        <p:spPr>
          <a:xfrm>
            <a:off x="62244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13" name="CustomShape 8"/>
          <p:cNvSpPr/>
          <p:nvPr/>
        </p:nvSpPr>
        <p:spPr>
          <a:xfrm>
            <a:off x="95580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14" name="CustomShape 9"/>
          <p:cNvSpPr/>
          <p:nvPr/>
        </p:nvSpPr>
        <p:spPr>
          <a:xfrm>
            <a:off x="129096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15" name="CustomShape 10"/>
          <p:cNvSpPr/>
          <p:nvPr/>
        </p:nvSpPr>
        <p:spPr>
          <a:xfrm>
            <a:off x="162432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16" name="CustomShape 11"/>
          <p:cNvSpPr/>
          <p:nvPr/>
        </p:nvSpPr>
        <p:spPr>
          <a:xfrm>
            <a:off x="195948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17" name="CustomShape 12"/>
          <p:cNvSpPr/>
          <p:nvPr/>
        </p:nvSpPr>
        <p:spPr>
          <a:xfrm>
            <a:off x="2585520" y="2976480"/>
            <a:ext cx="1794600" cy="843480"/>
          </a:xfrm>
          <a:prstGeom prst="rect">
            <a:avLst/>
          </a:prstGeom>
          <a:solidFill>
            <a:srgbClr val="4f81bd"/>
          </a:solidFill>
          <a:ln w="9360">
            <a:solidFill>
              <a:srgbClr val="000000"/>
            </a:solidFill>
            <a:miter/>
          </a:ln>
        </p:spPr>
        <p:style>
          <a:lnRef idx="0"/>
          <a:fillRef idx="0"/>
          <a:effectRef idx="0"/>
          <a:fontRef idx="minor"/>
        </p:style>
      </p:sp>
      <p:sp>
        <p:nvSpPr>
          <p:cNvPr id="118" name="CustomShape 13"/>
          <p:cNvSpPr/>
          <p:nvPr/>
        </p:nvSpPr>
        <p:spPr>
          <a:xfrm>
            <a:off x="2700360" y="3197520"/>
            <a:ext cx="1163520" cy="362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119" name="CustomShape 14"/>
          <p:cNvSpPr/>
          <p:nvPr/>
        </p:nvSpPr>
        <p:spPr>
          <a:xfrm>
            <a:off x="266832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20" name="CustomShape 15"/>
          <p:cNvSpPr/>
          <p:nvPr/>
        </p:nvSpPr>
        <p:spPr>
          <a:xfrm>
            <a:off x="300168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21" name="CustomShape 16"/>
          <p:cNvSpPr/>
          <p:nvPr/>
        </p:nvSpPr>
        <p:spPr>
          <a:xfrm>
            <a:off x="333684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22" name="CustomShape 17"/>
          <p:cNvSpPr/>
          <p:nvPr/>
        </p:nvSpPr>
        <p:spPr>
          <a:xfrm>
            <a:off x="367020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23" name="CustomShape 18"/>
          <p:cNvSpPr/>
          <p:nvPr/>
        </p:nvSpPr>
        <p:spPr>
          <a:xfrm>
            <a:off x="400536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24" name="CustomShape 19"/>
          <p:cNvSpPr/>
          <p:nvPr/>
        </p:nvSpPr>
        <p:spPr>
          <a:xfrm>
            <a:off x="4590720" y="2976480"/>
            <a:ext cx="1794600" cy="843480"/>
          </a:xfrm>
          <a:prstGeom prst="rect">
            <a:avLst/>
          </a:prstGeom>
          <a:solidFill>
            <a:srgbClr val="4f81bd"/>
          </a:solidFill>
          <a:ln w="9360">
            <a:solidFill>
              <a:srgbClr val="000000"/>
            </a:solidFill>
            <a:miter/>
          </a:ln>
        </p:spPr>
        <p:style>
          <a:lnRef idx="0"/>
          <a:fillRef idx="0"/>
          <a:effectRef idx="0"/>
          <a:fontRef idx="minor"/>
        </p:style>
      </p:sp>
      <p:sp>
        <p:nvSpPr>
          <p:cNvPr id="125" name="CustomShape 20"/>
          <p:cNvSpPr/>
          <p:nvPr/>
        </p:nvSpPr>
        <p:spPr>
          <a:xfrm>
            <a:off x="4705560" y="3197520"/>
            <a:ext cx="1163520" cy="362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126" name="CustomShape 21"/>
          <p:cNvSpPr/>
          <p:nvPr/>
        </p:nvSpPr>
        <p:spPr>
          <a:xfrm>
            <a:off x="467352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27" name="CustomShape 22"/>
          <p:cNvSpPr/>
          <p:nvPr/>
        </p:nvSpPr>
        <p:spPr>
          <a:xfrm>
            <a:off x="500688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28" name="CustomShape 23"/>
          <p:cNvSpPr/>
          <p:nvPr/>
        </p:nvSpPr>
        <p:spPr>
          <a:xfrm>
            <a:off x="534204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29" name="CustomShape 24"/>
          <p:cNvSpPr/>
          <p:nvPr/>
        </p:nvSpPr>
        <p:spPr>
          <a:xfrm>
            <a:off x="567540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30" name="CustomShape 25"/>
          <p:cNvSpPr/>
          <p:nvPr/>
        </p:nvSpPr>
        <p:spPr>
          <a:xfrm>
            <a:off x="601056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31" name="CustomShape 26"/>
          <p:cNvSpPr/>
          <p:nvPr/>
        </p:nvSpPr>
        <p:spPr>
          <a:xfrm>
            <a:off x="2556000" y="4597200"/>
            <a:ext cx="1794600" cy="843480"/>
          </a:xfrm>
          <a:prstGeom prst="rect">
            <a:avLst/>
          </a:prstGeom>
          <a:solidFill>
            <a:srgbClr val="4f81bd"/>
          </a:solidFill>
          <a:ln w="9360">
            <a:solidFill>
              <a:srgbClr val="000000"/>
            </a:solidFill>
            <a:miter/>
          </a:ln>
        </p:spPr>
        <p:style>
          <a:lnRef idx="0"/>
          <a:fillRef idx="0"/>
          <a:effectRef idx="0"/>
          <a:fontRef idx="minor"/>
        </p:style>
      </p:sp>
      <p:sp>
        <p:nvSpPr>
          <p:cNvPr id="132" name="CustomShape 27"/>
          <p:cNvSpPr/>
          <p:nvPr/>
        </p:nvSpPr>
        <p:spPr>
          <a:xfrm>
            <a:off x="2700360" y="4817880"/>
            <a:ext cx="1163520" cy="362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133" name="CustomShape 28"/>
          <p:cNvSpPr/>
          <p:nvPr/>
        </p:nvSpPr>
        <p:spPr>
          <a:xfrm>
            <a:off x="2668320" y="463464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34" name="CustomShape 29"/>
          <p:cNvSpPr/>
          <p:nvPr/>
        </p:nvSpPr>
        <p:spPr>
          <a:xfrm>
            <a:off x="3001680" y="463464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35" name="CustomShape 30"/>
          <p:cNvSpPr/>
          <p:nvPr/>
        </p:nvSpPr>
        <p:spPr>
          <a:xfrm>
            <a:off x="3336840" y="463464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36" name="CustomShape 31"/>
          <p:cNvSpPr/>
          <p:nvPr/>
        </p:nvSpPr>
        <p:spPr>
          <a:xfrm>
            <a:off x="3670200" y="463464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37" name="CustomShape 32"/>
          <p:cNvSpPr/>
          <p:nvPr/>
        </p:nvSpPr>
        <p:spPr>
          <a:xfrm>
            <a:off x="4005360" y="463464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38" name="CustomShape 33"/>
          <p:cNvSpPr/>
          <p:nvPr/>
        </p:nvSpPr>
        <p:spPr>
          <a:xfrm>
            <a:off x="1959480" y="3566160"/>
            <a:ext cx="248040" cy="2181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39" name="CustomShape 34"/>
          <p:cNvSpPr/>
          <p:nvPr/>
        </p:nvSpPr>
        <p:spPr>
          <a:xfrm>
            <a:off x="4673520" y="3566160"/>
            <a:ext cx="248040" cy="2181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0" name="CustomShape 35"/>
          <p:cNvSpPr/>
          <p:nvPr/>
        </p:nvSpPr>
        <p:spPr>
          <a:xfrm>
            <a:off x="3003480" y="3566160"/>
            <a:ext cx="248040" cy="2181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1" name="CustomShape 36"/>
          <p:cNvSpPr/>
          <p:nvPr/>
        </p:nvSpPr>
        <p:spPr>
          <a:xfrm>
            <a:off x="3336840" y="3566160"/>
            <a:ext cx="248040" cy="2181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2" name="CustomShape 37"/>
          <p:cNvSpPr/>
          <p:nvPr/>
        </p:nvSpPr>
        <p:spPr>
          <a:xfrm>
            <a:off x="3670200" y="3566160"/>
            <a:ext cx="248040" cy="2181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3" name="Line 38"/>
          <p:cNvSpPr/>
          <p:nvPr/>
        </p:nvSpPr>
        <p:spPr>
          <a:xfrm flipV="1">
            <a:off x="3461760" y="3786840"/>
            <a:ext cx="360" cy="846000"/>
          </a:xfrm>
          <a:prstGeom prst="line">
            <a:avLst/>
          </a:prstGeom>
          <a:ln w="25560">
            <a:solidFill>
              <a:srgbClr val="4f81bd"/>
            </a:solidFill>
            <a:round/>
            <a:tailEnd len="lg" type="stealth" w="lg"/>
          </a:ln>
        </p:spPr>
        <p:style>
          <a:lnRef idx="0"/>
          <a:fillRef idx="0"/>
          <a:effectRef idx="0"/>
          <a:fontRef idx="minor"/>
        </p:style>
      </p:sp>
      <p:sp>
        <p:nvSpPr>
          <p:cNvPr id="144" name="Line 39"/>
          <p:cNvSpPr/>
          <p:nvPr/>
        </p:nvSpPr>
        <p:spPr>
          <a:xfrm flipV="1">
            <a:off x="3796920" y="3786840"/>
            <a:ext cx="360" cy="846000"/>
          </a:xfrm>
          <a:prstGeom prst="line">
            <a:avLst/>
          </a:prstGeom>
          <a:ln w="25560">
            <a:solidFill>
              <a:srgbClr val="4f81bd"/>
            </a:solidFill>
            <a:round/>
            <a:tailEnd len="lg" type="stealth" w="lg"/>
          </a:ln>
        </p:spPr>
        <p:style>
          <a:lnRef idx="0"/>
          <a:fillRef idx="0"/>
          <a:effectRef idx="0"/>
          <a:fontRef idx="minor"/>
        </p:style>
      </p:sp>
      <p:sp>
        <p:nvSpPr>
          <p:cNvPr id="145" name="Line 40"/>
          <p:cNvSpPr/>
          <p:nvPr/>
        </p:nvSpPr>
        <p:spPr>
          <a:xfrm flipV="1">
            <a:off x="3128400" y="3786840"/>
            <a:ext cx="360" cy="846000"/>
          </a:xfrm>
          <a:prstGeom prst="line">
            <a:avLst/>
          </a:prstGeom>
          <a:ln w="25560">
            <a:solidFill>
              <a:srgbClr val="4f81bd"/>
            </a:solidFill>
            <a:round/>
            <a:tailEnd len="lg" type="stealth" w="lg"/>
          </a:ln>
        </p:spPr>
        <p:style>
          <a:lnRef idx="0"/>
          <a:fillRef idx="0"/>
          <a:effectRef idx="0"/>
          <a:fontRef idx="minor"/>
        </p:style>
      </p:sp>
      <p:sp>
        <p:nvSpPr>
          <p:cNvPr id="146" name="Line 41"/>
          <p:cNvSpPr/>
          <p:nvPr/>
        </p:nvSpPr>
        <p:spPr>
          <a:xfrm flipV="1">
            <a:off x="4130280" y="3786840"/>
            <a:ext cx="668520" cy="846000"/>
          </a:xfrm>
          <a:prstGeom prst="line">
            <a:avLst/>
          </a:prstGeom>
          <a:ln w="25560">
            <a:solidFill>
              <a:srgbClr val="4f81bd"/>
            </a:solidFill>
            <a:round/>
            <a:tailEnd len="lg" type="stealth" w="lg"/>
          </a:ln>
        </p:spPr>
        <p:style>
          <a:lnRef idx="0"/>
          <a:fillRef idx="0"/>
          <a:effectRef idx="0"/>
          <a:fontRef idx="minor"/>
        </p:style>
      </p:sp>
      <p:sp>
        <p:nvSpPr>
          <p:cNvPr id="147" name="Line 42"/>
          <p:cNvSpPr/>
          <p:nvPr/>
        </p:nvSpPr>
        <p:spPr>
          <a:xfrm flipH="1" flipV="1">
            <a:off x="2084400" y="3786840"/>
            <a:ext cx="708840" cy="846000"/>
          </a:xfrm>
          <a:prstGeom prst="line">
            <a:avLst/>
          </a:prstGeom>
          <a:ln w="25560">
            <a:solidFill>
              <a:srgbClr val="4f81bd"/>
            </a:solidFill>
            <a:round/>
            <a:tailEnd len="lg" type="stealth" w="lg"/>
          </a:ln>
        </p:spPr>
        <p:style>
          <a:lnRef idx="0"/>
          <a:fillRef idx="0"/>
          <a:effectRef idx="0"/>
          <a:fontRef idx="minor"/>
        </p:style>
      </p:sp>
      <p:sp>
        <p:nvSpPr>
          <p:cNvPr id="148" name="CustomShape 43"/>
          <p:cNvSpPr/>
          <p:nvPr/>
        </p:nvSpPr>
        <p:spPr>
          <a:xfrm>
            <a:off x="5693400" y="5723280"/>
            <a:ext cx="248040" cy="2181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9" name="CustomShape 44"/>
          <p:cNvSpPr/>
          <p:nvPr/>
        </p:nvSpPr>
        <p:spPr>
          <a:xfrm>
            <a:off x="5943600" y="5394960"/>
            <a:ext cx="2820960" cy="605880"/>
          </a:xfrm>
          <a:prstGeom prst="rect">
            <a:avLst/>
          </a:prstGeom>
          <a:noFill/>
          <a:ln>
            <a:noFill/>
          </a:ln>
        </p:spPr>
        <p:style>
          <a:lnRef idx="0"/>
          <a:fillRef idx="0"/>
          <a:effectRef idx="0"/>
          <a:fontRef idx="minor"/>
        </p:style>
        <p:txBody>
          <a:bodyPr lIns="90000" rIns="90000" tIns="45000" bIns="45000"/>
          <a:p>
            <a:pPr>
              <a:lnSpc>
                <a:spcPct val="100000"/>
              </a:lnSpc>
              <a:spcBef>
                <a:spcPts val="720"/>
              </a:spcBef>
            </a:pPr>
            <a:r>
              <a:rPr b="0" lang="en-US" sz="1400" spc="-1" strike="noStrike">
                <a:solidFill>
                  <a:srgbClr val="eeece1"/>
                </a:solidFill>
                <a:latin typeface="Calibri"/>
                <a:ea typeface="宋体"/>
              </a:rPr>
              <a:t>Your own Base entity</a:t>
            </a:r>
            <a:endParaRPr b="0" lang="en-US" sz="1400" spc="-1" strike="noStrike">
              <a:latin typeface="Arial"/>
            </a:endParaRPr>
          </a:p>
          <a:p>
            <a:pPr>
              <a:lnSpc>
                <a:spcPct val="100000"/>
              </a:lnSpc>
              <a:spcBef>
                <a:spcPts val="720"/>
              </a:spcBef>
            </a:pPr>
            <a:r>
              <a:rPr b="0" lang="en-US" sz="1400" spc="-1" strike="noStrike">
                <a:solidFill>
                  <a:srgbClr val="eeece1"/>
                </a:solidFill>
                <a:latin typeface="Calibri"/>
                <a:ea typeface="宋体"/>
              </a:rPr>
              <a:t>Backups on other Baseapps</a:t>
            </a:r>
            <a:endParaRPr b="0" lang="en-US" sz="1400" spc="-1" strike="noStrike">
              <a:latin typeface="Arial"/>
            </a:endParaRPr>
          </a:p>
        </p:txBody>
      </p:sp>
      <p:sp>
        <p:nvSpPr>
          <p:cNvPr id="150" name="CustomShape 45"/>
          <p:cNvSpPr/>
          <p:nvPr/>
        </p:nvSpPr>
        <p:spPr>
          <a:xfrm>
            <a:off x="5689800" y="5394960"/>
            <a:ext cx="251640" cy="2214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6"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507"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Entity.allClients method invocation example</a:t>
            </a:r>
            <a:endParaRPr b="0" lang="en-US" sz="4900" spc="-1" strike="noStrike">
              <a:latin typeface="Arial"/>
            </a:endParaRPr>
          </a:p>
        </p:txBody>
      </p:sp>
      <p:sp>
        <p:nvSpPr>
          <p:cNvPr id="1508" name="Line 3"/>
          <p:cNvSpPr/>
          <p:nvPr/>
        </p:nvSpPr>
        <p:spPr>
          <a:xfrm>
            <a:off x="96120" y="4701960"/>
            <a:ext cx="6491880" cy="360"/>
          </a:xfrm>
          <a:prstGeom prst="line">
            <a:avLst/>
          </a:prstGeom>
          <a:ln w="38160">
            <a:solidFill>
              <a:srgbClr val="000000"/>
            </a:solidFill>
            <a:round/>
          </a:ln>
        </p:spPr>
        <p:style>
          <a:lnRef idx="0"/>
          <a:fillRef idx="0"/>
          <a:effectRef idx="0"/>
          <a:fontRef idx="minor"/>
        </p:style>
      </p:sp>
      <p:sp>
        <p:nvSpPr>
          <p:cNvPr id="1509" name="CustomShape 4"/>
          <p:cNvSpPr/>
          <p:nvPr/>
        </p:nvSpPr>
        <p:spPr>
          <a:xfrm>
            <a:off x="107640" y="966960"/>
            <a:ext cx="6478200" cy="366984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10" name="CustomShape 5"/>
          <p:cNvSpPr/>
          <p:nvPr/>
        </p:nvSpPr>
        <p:spPr>
          <a:xfrm>
            <a:off x="467640" y="3231720"/>
            <a:ext cx="5686200" cy="3387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11" name="CustomShape 6"/>
          <p:cNvSpPr/>
          <p:nvPr/>
        </p:nvSpPr>
        <p:spPr>
          <a:xfrm>
            <a:off x="467640" y="1863360"/>
            <a:ext cx="5686200" cy="3387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12" name="CustomShape 7"/>
          <p:cNvSpPr/>
          <p:nvPr/>
        </p:nvSpPr>
        <p:spPr>
          <a:xfrm>
            <a:off x="6876360" y="980640"/>
            <a:ext cx="2099880" cy="1407600"/>
          </a:xfrm>
          <a:prstGeom prst="rect">
            <a:avLst/>
          </a:prstGeom>
          <a:solidFill>
            <a:srgbClr val="9bbb59"/>
          </a:solidFill>
          <a:ln w="25560">
            <a:solidFill>
              <a:srgbClr val="728a41"/>
            </a:solidFill>
            <a:round/>
          </a:ln>
        </p:spPr>
        <p:style>
          <a:lnRef idx="0"/>
          <a:fillRef idx="0"/>
          <a:effectRef idx="0"/>
          <a:fontRef idx="minor"/>
        </p:style>
      </p:sp>
      <p:sp>
        <p:nvSpPr>
          <p:cNvPr id="1513" name="CustomShape 8"/>
          <p:cNvSpPr/>
          <p:nvPr/>
        </p:nvSpPr>
        <p:spPr>
          <a:xfrm>
            <a:off x="7001280" y="1223280"/>
            <a:ext cx="136800" cy="1080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514" name="CustomShape 9"/>
          <p:cNvSpPr/>
          <p:nvPr/>
        </p:nvSpPr>
        <p:spPr>
          <a:xfrm>
            <a:off x="7001280" y="1439280"/>
            <a:ext cx="13680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515" name="CustomShape 10"/>
          <p:cNvSpPr/>
          <p:nvPr/>
        </p:nvSpPr>
        <p:spPr>
          <a:xfrm>
            <a:off x="7001280" y="1621440"/>
            <a:ext cx="13680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16" name="CustomShape 11"/>
          <p:cNvSpPr/>
          <p:nvPr/>
        </p:nvSpPr>
        <p:spPr>
          <a:xfrm>
            <a:off x="7001280" y="1837800"/>
            <a:ext cx="136800" cy="1080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517" name="CustomShape 12"/>
          <p:cNvSpPr/>
          <p:nvPr/>
        </p:nvSpPr>
        <p:spPr>
          <a:xfrm>
            <a:off x="7001280" y="2053800"/>
            <a:ext cx="136800" cy="10800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518" name="CustomShape 13"/>
          <p:cNvSpPr/>
          <p:nvPr/>
        </p:nvSpPr>
        <p:spPr>
          <a:xfrm>
            <a:off x="7140600" y="1100880"/>
            <a:ext cx="1826640" cy="11538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eeece1"/>
                </a:solidFill>
                <a:latin typeface="Calibri"/>
                <a:ea typeface="宋体"/>
              </a:rPr>
              <a:t>Base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Real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Ghost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Player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Client Entity</a:t>
            </a:r>
            <a:endParaRPr b="0" lang="en-US" sz="1400" spc="-1" strike="noStrike">
              <a:latin typeface="Arial"/>
            </a:endParaRPr>
          </a:p>
        </p:txBody>
      </p:sp>
      <p:sp>
        <p:nvSpPr>
          <p:cNvPr id="1519" name="CustomShape 14"/>
          <p:cNvSpPr/>
          <p:nvPr/>
        </p:nvSpPr>
        <p:spPr>
          <a:xfrm>
            <a:off x="3420000" y="2349000"/>
            <a:ext cx="1653840" cy="645480"/>
          </a:xfrm>
          <a:prstGeom prst="rect">
            <a:avLst/>
          </a:prstGeom>
          <a:solidFill>
            <a:srgbClr val="4f81bd"/>
          </a:solidFill>
          <a:ln w="9360">
            <a:solidFill>
              <a:srgbClr val="000000"/>
            </a:solidFill>
            <a:miter/>
          </a:ln>
        </p:spPr>
        <p:style>
          <a:lnRef idx="0"/>
          <a:fillRef idx="0"/>
          <a:effectRef idx="0"/>
          <a:fontRef idx="minor"/>
        </p:style>
      </p:sp>
      <p:sp>
        <p:nvSpPr>
          <p:cNvPr id="1520" name="CustomShape 15"/>
          <p:cNvSpPr/>
          <p:nvPr/>
        </p:nvSpPr>
        <p:spPr>
          <a:xfrm>
            <a:off x="3780000" y="2699640"/>
            <a:ext cx="1221480" cy="636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Baseapp</a:t>
            </a:r>
            <a:endParaRPr b="0" lang="en-US" sz="1800" spc="-1" strike="noStrike">
              <a:latin typeface="Arial"/>
            </a:endParaRPr>
          </a:p>
        </p:txBody>
      </p:sp>
      <p:sp>
        <p:nvSpPr>
          <p:cNvPr id="1521" name="CustomShape 16"/>
          <p:cNvSpPr/>
          <p:nvPr/>
        </p:nvSpPr>
        <p:spPr>
          <a:xfrm>
            <a:off x="4068000" y="2414160"/>
            <a:ext cx="241200" cy="2296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522" name="CustomShape 17"/>
          <p:cNvSpPr/>
          <p:nvPr/>
        </p:nvSpPr>
        <p:spPr>
          <a:xfrm>
            <a:off x="4068000" y="2349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523" name="CustomShape 18"/>
          <p:cNvSpPr/>
          <p:nvPr/>
        </p:nvSpPr>
        <p:spPr>
          <a:xfrm>
            <a:off x="467640" y="1062000"/>
            <a:ext cx="1653840" cy="645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24" name="CustomShape 19"/>
          <p:cNvSpPr/>
          <p:nvPr/>
        </p:nvSpPr>
        <p:spPr>
          <a:xfrm>
            <a:off x="827640" y="1412640"/>
            <a:ext cx="1221480" cy="3625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525" name="CustomShape 20"/>
          <p:cNvSpPr/>
          <p:nvPr/>
        </p:nvSpPr>
        <p:spPr>
          <a:xfrm>
            <a:off x="1087920" y="1127160"/>
            <a:ext cx="241200" cy="2296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526" name="CustomShape 21"/>
          <p:cNvSpPr/>
          <p:nvPr/>
        </p:nvSpPr>
        <p:spPr>
          <a:xfrm>
            <a:off x="1087920" y="1062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27" name="CustomShape 22"/>
          <p:cNvSpPr/>
          <p:nvPr/>
        </p:nvSpPr>
        <p:spPr>
          <a:xfrm>
            <a:off x="2483640" y="1071360"/>
            <a:ext cx="1653840" cy="645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28" name="CustomShape 23"/>
          <p:cNvSpPr/>
          <p:nvPr/>
        </p:nvSpPr>
        <p:spPr>
          <a:xfrm>
            <a:off x="2843640" y="1422000"/>
            <a:ext cx="1221480" cy="3625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529" name="CustomShape 24"/>
          <p:cNvSpPr/>
          <p:nvPr/>
        </p:nvSpPr>
        <p:spPr>
          <a:xfrm>
            <a:off x="3132000" y="1136520"/>
            <a:ext cx="241200" cy="2296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530" name="CustomShape 25"/>
          <p:cNvSpPr/>
          <p:nvPr/>
        </p:nvSpPr>
        <p:spPr>
          <a:xfrm>
            <a:off x="3132000" y="1071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31" name="CustomShape 26"/>
          <p:cNvSpPr/>
          <p:nvPr/>
        </p:nvSpPr>
        <p:spPr>
          <a:xfrm>
            <a:off x="4500000" y="1062000"/>
            <a:ext cx="1653840" cy="654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32" name="CustomShape 27"/>
          <p:cNvSpPr/>
          <p:nvPr/>
        </p:nvSpPr>
        <p:spPr>
          <a:xfrm>
            <a:off x="4860000" y="1412640"/>
            <a:ext cx="1221480" cy="3625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533" name="CustomShape 28"/>
          <p:cNvSpPr/>
          <p:nvPr/>
        </p:nvSpPr>
        <p:spPr>
          <a:xfrm>
            <a:off x="5148000" y="1189800"/>
            <a:ext cx="241200" cy="2296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534" name="CustomShape 29"/>
          <p:cNvSpPr/>
          <p:nvPr/>
        </p:nvSpPr>
        <p:spPr>
          <a:xfrm>
            <a:off x="5148000" y="1124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535" name="CustomShape 30"/>
          <p:cNvSpPr/>
          <p:nvPr/>
        </p:nvSpPr>
        <p:spPr>
          <a:xfrm>
            <a:off x="539640" y="3798360"/>
            <a:ext cx="1653840" cy="645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36" name="CustomShape 31"/>
          <p:cNvSpPr/>
          <p:nvPr/>
        </p:nvSpPr>
        <p:spPr>
          <a:xfrm>
            <a:off x="727920" y="385416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537" name="CustomShape 32"/>
          <p:cNvSpPr/>
          <p:nvPr/>
        </p:nvSpPr>
        <p:spPr>
          <a:xfrm>
            <a:off x="539640" y="4149000"/>
            <a:ext cx="1581480" cy="636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Cellapp1-cell1</a:t>
            </a:r>
            <a:endParaRPr b="0" lang="en-US" sz="1800" spc="-1" strike="noStrike">
              <a:latin typeface="Arial"/>
            </a:endParaRPr>
          </a:p>
        </p:txBody>
      </p:sp>
      <p:sp>
        <p:nvSpPr>
          <p:cNvPr id="1538" name="CustomShape 33"/>
          <p:cNvSpPr/>
          <p:nvPr/>
        </p:nvSpPr>
        <p:spPr>
          <a:xfrm>
            <a:off x="727920" y="3789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39" name="CustomShape 34"/>
          <p:cNvSpPr/>
          <p:nvPr/>
        </p:nvSpPr>
        <p:spPr>
          <a:xfrm>
            <a:off x="1259640" y="386352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540" name="CustomShape 35"/>
          <p:cNvSpPr/>
          <p:nvPr/>
        </p:nvSpPr>
        <p:spPr>
          <a:xfrm>
            <a:off x="1259640" y="3798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41" name="CustomShape 36"/>
          <p:cNvSpPr/>
          <p:nvPr/>
        </p:nvSpPr>
        <p:spPr>
          <a:xfrm>
            <a:off x="2555640" y="3807720"/>
            <a:ext cx="1653840" cy="645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42" name="CustomShape 37"/>
          <p:cNvSpPr/>
          <p:nvPr/>
        </p:nvSpPr>
        <p:spPr>
          <a:xfrm>
            <a:off x="2583720" y="4158360"/>
            <a:ext cx="1553760" cy="636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Cellapp2-cell2</a:t>
            </a:r>
            <a:endParaRPr b="0" lang="en-US" sz="1800" spc="-1" strike="noStrike">
              <a:latin typeface="Arial"/>
            </a:endParaRPr>
          </a:p>
        </p:txBody>
      </p:sp>
      <p:sp>
        <p:nvSpPr>
          <p:cNvPr id="1543" name="CustomShape 38"/>
          <p:cNvSpPr/>
          <p:nvPr/>
        </p:nvSpPr>
        <p:spPr>
          <a:xfrm>
            <a:off x="1763640" y="387288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44" name="CustomShape 39"/>
          <p:cNvSpPr/>
          <p:nvPr/>
        </p:nvSpPr>
        <p:spPr>
          <a:xfrm>
            <a:off x="1763640" y="380772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545" name="CustomShape 40"/>
          <p:cNvSpPr/>
          <p:nvPr/>
        </p:nvSpPr>
        <p:spPr>
          <a:xfrm>
            <a:off x="4644000" y="3807720"/>
            <a:ext cx="1653840" cy="645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46" name="CustomShape 41"/>
          <p:cNvSpPr/>
          <p:nvPr/>
        </p:nvSpPr>
        <p:spPr>
          <a:xfrm>
            <a:off x="4710240" y="4139640"/>
            <a:ext cx="1515240" cy="636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Cellapp3-cell3</a:t>
            </a:r>
            <a:endParaRPr b="0" lang="en-US" sz="1800" spc="-1" strike="noStrike">
              <a:latin typeface="Arial"/>
            </a:endParaRPr>
          </a:p>
        </p:txBody>
      </p:sp>
      <p:sp>
        <p:nvSpPr>
          <p:cNvPr id="1547" name="CustomShape 42"/>
          <p:cNvSpPr/>
          <p:nvPr/>
        </p:nvSpPr>
        <p:spPr>
          <a:xfrm>
            <a:off x="2771640" y="38541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48" name="CustomShape 43"/>
          <p:cNvSpPr/>
          <p:nvPr/>
        </p:nvSpPr>
        <p:spPr>
          <a:xfrm>
            <a:off x="2771640" y="3789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49" name="CustomShape 44"/>
          <p:cNvSpPr/>
          <p:nvPr/>
        </p:nvSpPr>
        <p:spPr>
          <a:xfrm>
            <a:off x="3303720" y="386352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50" name="CustomShape 45"/>
          <p:cNvSpPr/>
          <p:nvPr/>
        </p:nvSpPr>
        <p:spPr>
          <a:xfrm>
            <a:off x="3303720" y="3798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51" name="CustomShape 46"/>
          <p:cNvSpPr/>
          <p:nvPr/>
        </p:nvSpPr>
        <p:spPr>
          <a:xfrm>
            <a:off x="3807720" y="387288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552" name="CustomShape 47"/>
          <p:cNvSpPr/>
          <p:nvPr/>
        </p:nvSpPr>
        <p:spPr>
          <a:xfrm>
            <a:off x="3807720" y="380772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553" name="CustomShape 48"/>
          <p:cNvSpPr/>
          <p:nvPr/>
        </p:nvSpPr>
        <p:spPr>
          <a:xfrm>
            <a:off x="4876560" y="38541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54" name="CustomShape 49"/>
          <p:cNvSpPr/>
          <p:nvPr/>
        </p:nvSpPr>
        <p:spPr>
          <a:xfrm>
            <a:off x="4876560" y="3789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55" name="CustomShape 50"/>
          <p:cNvSpPr/>
          <p:nvPr/>
        </p:nvSpPr>
        <p:spPr>
          <a:xfrm>
            <a:off x="5408280" y="386352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56" name="CustomShape 51"/>
          <p:cNvSpPr/>
          <p:nvPr/>
        </p:nvSpPr>
        <p:spPr>
          <a:xfrm>
            <a:off x="5408280" y="3798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57" name="CustomShape 52"/>
          <p:cNvSpPr/>
          <p:nvPr/>
        </p:nvSpPr>
        <p:spPr>
          <a:xfrm>
            <a:off x="5912280" y="387288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58" name="CustomShape 53"/>
          <p:cNvSpPr/>
          <p:nvPr/>
        </p:nvSpPr>
        <p:spPr>
          <a:xfrm>
            <a:off x="5912280" y="380772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559" name="CustomShape 54"/>
          <p:cNvSpPr/>
          <p:nvPr/>
        </p:nvSpPr>
        <p:spPr>
          <a:xfrm>
            <a:off x="96120" y="4751280"/>
            <a:ext cx="3254760" cy="95652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Cell1</a:t>
            </a:r>
            <a:endParaRPr b="0" lang="en-US" sz="1800" spc="-1" strike="noStrike">
              <a:latin typeface="Arial"/>
            </a:endParaRPr>
          </a:p>
        </p:txBody>
      </p:sp>
      <p:sp>
        <p:nvSpPr>
          <p:cNvPr id="1560" name="CustomShape 55"/>
          <p:cNvSpPr/>
          <p:nvPr/>
        </p:nvSpPr>
        <p:spPr>
          <a:xfrm>
            <a:off x="3375720" y="4751280"/>
            <a:ext cx="3210120" cy="95652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Cell2</a:t>
            </a:r>
            <a:endParaRPr b="0" lang="en-US" sz="1800" spc="-1" strike="noStrike">
              <a:latin typeface="Arial"/>
            </a:endParaRPr>
          </a:p>
        </p:txBody>
      </p:sp>
      <p:sp>
        <p:nvSpPr>
          <p:cNvPr id="1561" name="CustomShape 56"/>
          <p:cNvSpPr/>
          <p:nvPr/>
        </p:nvSpPr>
        <p:spPr>
          <a:xfrm>
            <a:off x="96120" y="5733360"/>
            <a:ext cx="6489360" cy="956520"/>
          </a:xfrm>
          <a:prstGeom prst="rect">
            <a:avLst/>
          </a:prstGeom>
          <a:solidFill>
            <a:srgbClr val="c0504d"/>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Cell3</a:t>
            </a:r>
            <a:endParaRPr b="0" lang="en-US" sz="1800" spc="-1" strike="noStrike">
              <a:latin typeface="Arial"/>
            </a:endParaRPr>
          </a:p>
        </p:txBody>
      </p:sp>
      <p:sp>
        <p:nvSpPr>
          <p:cNvPr id="1562" name="CustomShape 57"/>
          <p:cNvSpPr/>
          <p:nvPr/>
        </p:nvSpPr>
        <p:spPr>
          <a:xfrm>
            <a:off x="1043640" y="486216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563" name="CustomShape 58"/>
          <p:cNvSpPr/>
          <p:nvPr/>
        </p:nvSpPr>
        <p:spPr>
          <a:xfrm>
            <a:off x="1043640" y="4797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64" name="CustomShape 59"/>
          <p:cNvSpPr/>
          <p:nvPr/>
        </p:nvSpPr>
        <p:spPr>
          <a:xfrm>
            <a:off x="2167920" y="487152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565" name="CustomShape 60"/>
          <p:cNvSpPr/>
          <p:nvPr/>
        </p:nvSpPr>
        <p:spPr>
          <a:xfrm>
            <a:off x="2167920" y="4806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66" name="CustomShape 61"/>
          <p:cNvSpPr/>
          <p:nvPr/>
        </p:nvSpPr>
        <p:spPr>
          <a:xfrm>
            <a:off x="4887720" y="485316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567" name="CustomShape 62"/>
          <p:cNvSpPr/>
          <p:nvPr/>
        </p:nvSpPr>
        <p:spPr>
          <a:xfrm>
            <a:off x="4904280" y="4788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568" name="CustomShape 63"/>
          <p:cNvSpPr/>
          <p:nvPr/>
        </p:nvSpPr>
        <p:spPr>
          <a:xfrm>
            <a:off x="4644000" y="534780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69" name="CustomShape 64"/>
          <p:cNvSpPr/>
          <p:nvPr/>
        </p:nvSpPr>
        <p:spPr>
          <a:xfrm>
            <a:off x="4660200" y="5282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70" name="CustomShape 65"/>
          <p:cNvSpPr/>
          <p:nvPr/>
        </p:nvSpPr>
        <p:spPr>
          <a:xfrm>
            <a:off x="5192280" y="53571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71" name="CustomShape 66"/>
          <p:cNvSpPr/>
          <p:nvPr/>
        </p:nvSpPr>
        <p:spPr>
          <a:xfrm>
            <a:off x="5175720" y="5292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72" name="CustomShape 67"/>
          <p:cNvSpPr/>
          <p:nvPr/>
        </p:nvSpPr>
        <p:spPr>
          <a:xfrm>
            <a:off x="1735920" y="1117800"/>
            <a:ext cx="241200" cy="2296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573" name="CustomShape 68"/>
          <p:cNvSpPr/>
          <p:nvPr/>
        </p:nvSpPr>
        <p:spPr>
          <a:xfrm>
            <a:off x="1735920" y="1052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74" name="CustomShape 69"/>
          <p:cNvSpPr/>
          <p:nvPr/>
        </p:nvSpPr>
        <p:spPr>
          <a:xfrm>
            <a:off x="1735920" y="1396800"/>
            <a:ext cx="241200" cy="2296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575" name="CustomShape 70"/>
          <p:cNvSpPr/>
          <p:nvPr/>
        </p:nvSpPr>
        <p:spPr>
          <a:xfrm>
            <a:off x="1735920" y="1331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576" name="CustomShape 71"/>
          <p:cNvSpPr/>
          <p:nvPr/>
        </p:nvSpPr>
        <p:spPr>
          <a:xfrm>
            <a:off x="3780000" y="1117800"/>
            <a:ext cx="241200" cy="2296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577" name="CustomShape 72"/>
          <p:cNvSpPr/>
          <p:nvPr/>
        </p:nvSpPr>
        <p:spPr>
          <a:xfrm>
            <a:off x="3780000" y="1052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78" name="CustomShape 73"/>
          <p:cNvSpPr/>
          <p:nvPr/>
        </p:nvSpPr>
        <p:spPr>
          <a:xfrm>
            <a:off x="3780000" y="1396800"/>
            <a:ext cx="241200" cy="2296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579" name="CustomShape 74"/>
          <p:cNvSpPr/>
          <p:nvPr/>
        </p:nvSpPr>
        <p:spPr>
          <a:xfrm>
            <a:off x="3780000" y="1331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580" name="CustomShape 75"/>
          <p:cNvSpPr/>
          <p:nvPr/>
        </p:nvSpPr>
        <p:spPr>
          <a:xfrm>
            <a:off x="5768280" y="1117800"/>
            <a:ext cx="241200" cy="2296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581" name="CustomShape 76"/>
          <p:cNvSpPr/>
          <p:nvPr/>
        </p:nvSpPr>
        <p:spPr>
          <a:xfrm>
            <a:off x="5768280" y="1052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82" name="CustomShape 77"/>
          <p:cNvSpPr/>
          <p:nvPr/>
        </p:nvSpPr>
        <p:spPr>
          <a:xfrm>
            <a:off x="5768280" y="1396800"/>
            <a:ext cx="241200" cy="2296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583" name="CustomShape 78"/>
          <p:cNvSpPr/>
          <p:nvPr/>
        </p:nvSpPr>
        <p:spPr>
          <a:xfrm>
            <a:off x="5768280" y="1331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84" name="CustomShape 79"/>
          <p:cNvSpPr/>
          <p:nvPr/>
        </p:nvSpPr>
        <p:spPr>
          <a:xfrm>
            <a:off x="6660360" y="4748400"/>
            <a:ext cx="213480" cy="194148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1585" name="CustomShape 80"/>
          <p:cNvSpPr/>
          <p:nvPr/>
        </p:nvSpPr>
        <p:spPr>
          <a:xfrm>
            <a:off x="6943320" y="5538600"/>
            <a:ext cx="1965960" cy="33156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latin typeface="Calibri"/>
                <a:ea typeface="DejaVu Sans"/>
              </a:rPr>
              <a:t>In a space</a:t>
            </a:r>
            <a:endParaRPr b="0" lang="en-US" sz="1600" spc="-1" strike="noStrike">
              <a:latin typeface="Arial"/>
            </a:endParaRPr>
          </a:p>
        </p:txBody>
      </p:sp>
      <p:sp>
        <p:nvSpPr>
          <p:cNvPr id="1586" name="CustomShape 81"/>
          <p:cNvSpPr/>
          <p:nvPr/>
        </p:nvSpPr>
        <p:spPr>
          <a:xfrm>
            <a:off x="1310040" y="1380240"/>
            <a:ext cx="26640" cy="129240"/>
          </a:xfrm>
          <a:custGeom>
            <a:avLst/>
            <a:gdLst/>
            <a:ahLst/>
            <a:rect l="l" t="t" r="r" b="b"/>
            <a:pathLst>
              <a:path w="29051" h="131885">
                <a:moveTo>
                  <a:pt x="0" y="0"/>
                </a:moveTo>
                <a:cubicBezTo>
                  <a:pt x="41456" y="69093"/>
                  <a:pt x="26377" y="26873"/>
                  <a:pt x="26377" y="131885"/>
                </a:cubicBezTo>
              </a:path>
            </a:pathLst>
          </a:custGeom>
          <a:noFill/>
          <a:ln w="9360">
            <a:solidFill>
              <a:srgbClr val="4a7ebb"/>
            </a:solidFill>
            <a:round/>
          </a:ln>
        </p:spPr>
        <p:style>
          <a:lnRef idx="0"/>
          <a:fillRef idx="0"/>
          <a:effectRef idx="0"/>
          <a:fontRef idx="minor"/>
        </p:style>
      </p:sp>
      <p:sp>
        <p:nvSpPr>
          <p:cNvPr id="1587" name="CustomShape 82"/>
          <p:cNvSpPr/>
          <p:nvPr/>
        </p:nvSpPr>
        <p:spPr>
          <a:xfrm flipH="1" flipV="1">
            <a:off x="1285200" y="1378080"/>
            <a:ext cx="160560" cy="100800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588" name="CustomShape 83"/>
          <p:cNvSpPr/>
          <p:nvPr/>
        </p:nvSpPr>
        <p:spPr>
          <a:xfrm>
            <a:off x="1403640" y="2339640"/>
            <a:ext cx="1653840" cy="645480"/>
          </a:xfrm>
          <a:prstGeom prst="rect">
            <a:avLst/>
          </a:prstGeom>
          <a:solidFill>
            <a:srgbClr val="4f81bd"/>
          </a:solidFill>
          <a:ln w="9360">
            <a:solidFill>
              <a:srgbClr val="000000"/>
            </a:solidFill>
            <a:miter/>
          </a:ln>
        </p:spPr>
        <p:style>
          <a:lnRef idx="0"/>
          <a:fillRef idx="0"/>
          <a:effectRef idx="0"/>
          <a:fontRef idx="minor"/>
        </p:style>
      </p:sp>
      <p:sp>
        <p:nvSpPr>
          <p:cNvPr id="1589" name="CustomShape 84"/>
          <p:cNvSpPr/>
          <p:nvPr/>
        </p:nvSpPr>
        <p:spPr>
          <a:xfrm>
            <a:off x="1591920" y="2395440"/>
            <a:ext cx="241200" cy="2296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590" name="CustomShape 85"/>
          <p:cNvSpPr/>
          <p:nvPr/>
        </p:nvSpPr>
        <p:spPr>
          <a:xfrm>
            <a:off x="1763640" y="2690280"/>
            <a:ext cx="1221480" cy="636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Baseapp</a:t>
            </a:r>
            <a:endParaRPr b="0" lang="en-US" sz="1800" spc="-1" strike="noStrike">
              <a:latin typeface="Arial"/>
            </a:endParaRPr>
          </a:p>
        </p:txBody>
      </p:sp>
      <p:sp>
        <p:nvSpPr>
          <p:cNvPr id="1591" name="CustomShape 86"/>
          <p:cNvSpPr/>
          <p:nvPr/>
        </p:nvSpPr>
        <p:spPr>
          <a:xfrm>
            <a:off x="1591920" y="233028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92" name="CustomShape 87"/>
          <p:cNvSpPr/>
          <p:nvPr/>
        </p:nvSpPr>
        <p:spPr>
          <a:xfrm>
            <a:off x="2339640" y="2404800"/>
            <a:ext cx="241200" cy="2296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593" name="CustomShape 88"/>
          <p:cNvSpPr/>
          <p:nvPr/>
        </p:nvSpPr>
        <p:spPr>
          <a:xfrm>
            <a:off x="2339640" y="2339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94" name="CustomShape 89"/>
          <p:cNvSpPr/>
          <p:nvPr/>
        </p:nvSpPr>
        <p:spPr>
          <a:xfrm>
            <a:off x="6847560" y="4038480"/>
            <a:ext cx="2157840" cy="1115280"/>
          </a:xfrm>
          <a:prstGeom prst="wedgeRoundRectCallout">
            <a:avLst>
              <a:gd name="adj1" fmla="val -325885"/>
              <a:gd name="adj2" fmla="val -52855"/>
              <a:gd name="adj3" fmla="val 16667"/>
            </a:avLst>
          </a:prstGeom>
          <a:gradFill>
            <a:gsLst>
              <a:gs pos="0">
                <a:srgbClr val="2988a1"/>
              </a:gs>
              <a:gs pos="100000">
                <a:srgbClr val="36b0d1"/>
              </a:gs>
            </a:gsLst>
            <a:lin ang="16200000"/>
          </a:gradFill>
          <a:ln w="9360">
            <a:solidFill>
              <a:srgbClr val="46aac4"/>
            </a:solidFill>
            <a:round/>
          </a:ln>
          <a:effectLst>
            <a:outerShdw dir="5400000" dist="23040">
              <a:srgbClr val="000000">
                <a:alpha val="35000"/>
              </a:srgbClr>
            </a:outerShdw>
          </a:effectLst>
        </p:spPr>
        <p:style>
          <a:lnRef idx="0"/>
          <a:fillRef idx="0"/>
          <a:effectRef idx="0"/>
          <a:fontRef idx="minor"/>
        </p:style>
        <p:txBody>
          <a:bodyPr lIns="90000" rIns="90000" tIns="45000" bIns="45000" anchor="ctr"/>
          <a:p>
            <a:pPr algn="r">
              <a:lnSpc>
                <a:spcPct val="93000"/>
              </a:lnSpc>
            </a:pPr>
            <a:r>
              <a:rPr b="1" lang="en-US" sz="1400" spc="-1" strike="noStrike">
                <a:solidFill>
                  <a:srgbClr val="c00000"/>
                </a:solidFill>
                <a:latin typeface="Calibri"/>
                <a:ea typeface="宋体"/>
              </a:rPr>
              <a:t>Call A.allClients.chat() on cell</a:t>
            </a:r>
            <a:endParaRPr b="0" lang="en-US" sz="1400" spc="-1" strike="noStrike">
              <a:latin typeface="Arial"/>
            </a:endParaRPr>
          </a:p>
        </p:txBody>
      </p:sp>
      <p:sp>
        <p:nvSpPr>
          <p:cNvPr id="1595" name="CustomShape 90"/>
          <p:cNvSpPr/>
          <p:nvPr/>
        </p:nvSpPr>
        <p:spPr>
          <a:xfrm>
            <a:off x="6782400" y="2759040"/>
            <a:ext cx="2223000" cy="942840"/>
          </a:xfrm>
          <a:prstGeom prst="wedgeRoundRectCallout">
            <a:avLst>
              <a:gd name="adj1" fmla="val -206529"/>
              <a:gd name="adj2" fmla="val -132803"/>
              <a:gd name="adj3" fmla="val 16667"/>
            </a:avLst>
          </a:prstGeom>
          <a:gradFill>
            <a:gsLst>
              <a:gs pos="0">
                <a:srgbClr val="2988a1"/>
              </a:gs>
              <a:gs pos="100000">
                <a:srgbClr val="36b0d1"/>
              </a:gs>
            </a:gsLst>
            <a:lin ang="16200000"/>
          </a:gradFill>
          <a:ln w="9360">
            <a:solidFill>
              <a:srgbClr val="46aac4"/>
            </a:solidFill>
            <a:round/>
          </a:ln>
          <a:effectLst>
            <a:outerShdw dir="5400000" dist="23040">
              <a:srgbClr val="000000">
                <a:alpha val="35000"/>
              </a:srgbClr>
            </a:outerShdw>
          </a:effectLst>
        </p:spPr>
        <p:style>
          <a:lnRef idx="0"/>
          <a:fillRef idx="0"/>
          <a:effectRef idx="0"/>
          <a:fontRef idx="minor"/>
        </p:style>
        <p:txBody>
          <a:bodyPr lIns="90000" rIns="90000" tIns="45000" bIns="45000" anchor="ctr"/>
          <a:p>
            <a:pPr>
              <a:lnSpc>
                <a:spcPct val="93000"/>
              </a:lnSpc>
            </a:pPr>
            <a:r>
              <a:rPr b="1" lang="en-US" sz="1800" spc="-1" strike="noStrike">
                <a:solidFill>
                  <a:srgbClr val="c00000"/>
                </a:solidFill>
                <a:latin typeface="Calibri"/>
                <a:ea typeface="宋体"/>
              </a:rPr>
              <a:t>Causes A.chat on clients A,B,C to be called</a:t>
            </a:r>
            <a:endParaRPr b="0" lang="en-US" sz="1800" spc="-1" strike="noStrike">
              <a:latin typeface="Arial"/>
            </a:endParaRPr>
          </a:p>
        </p:txBody>
      </p:sp>
      <p:sp>
        <p:nvSpPr>
          <p:cNvPr id="1596" name="CustomShape 91"/>
          <p:cNvSpPr/>
          <p:nvPr/>
        </p:nvSpPr>
        <p:spPr>
          <a:xfrm flipV="1">
            <a:off x="1367640" y="-2682360"/>
            <a:ext cx="80640" cy="80856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597" name="CustomShape 92"/>
          <p:cNvSpPr/>
          <p:nvPr/>
        </p:nvSpPr>
        <p:spPr>
          <a:xfrm flipV="1">
            <a:off x="3060000" y="-6474600"/>
            <a:ext cx="717480" cy="109980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598" name="CustomShape 93"/>
          <p:cNvSpPr/>
          <p:nvPr/>
        </p:nvSpPr>
        <p:spPr>
          <a:xfrm flipV="1">
            <a:off x="1367640" y="-2107080"/>
            <a:ext cx="1005480" cy="73620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599" name="CustomShape 94"/>
          <p:cNvSpPr/>
          <p:nvPr/>
        </p:nvSpPr>
        <p:spPr>
          <a:xfrm flipV="1">
            <a:off x="1309680" y="-2682360"/>
            <a:ext cx="2935800" cy="80856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600" name="CustomShape 95"/>
          <p:cNvSpPr/>
          <p:nvPr/>
        </p:nvSpPr>
        <p:spPr>
          <a:xfrm flipV="1">
            <a:off x="4860000" y="-6757560"/>
            <a:ext cx="905760" cy="114156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Tree>
  </p:cSld>
  <p:timing>
    <p:tnLst>
      <p:par>
        <p:cTn id="153" dur="indefinite" restart="never" nodeType="tmRoot">
          <p:childTnLst>
            <p:seq>
              <p:cTn id="154" nodeType="mainSeq"/>
              <p:prevCondLst>
                <p:cond delay="0" evt="onPrev">
                  <p:tgtEl>
                    <p:sldTgt/>
                  </p:tgtEl>
                </p:cond>
              </p:prevCondLst>
              <p:nextCondLst>
                <p:cond delay="0"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1"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602" name="CustomShape 2"/>
          <p:cNvSpPr/>
          <p:nvPr/>
        </p:nvSpPr>
        <p:spPr>
          <a:xfrm>
            <a:off x="-9720" y="132120"/>
            <a:ext cx="921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Entity.otherClients method invocation example</a:t>
            </a:r>
            <a:endParaRPr b="0" lang="en-US" sz="4900" spc="-1" strike="noStrike">
              <a:latin typeface="Arial"/>
            </a:endParaRPr>
          </a:p>
        </p:txBody>
      </p:sp>
      <p:sp>
        <p:nvSpPr>
          <p:cNvPr id="1603" name="CustomShape 3"/>
          <p:cNvSpPr/>
          <p:nvPr/>
        </p:nvSpPr>
        <p:spPr>
          <a:xfrm>
            <a:off x="89280" y="1196640"/>
            <a:ext cx="9052200" cy="5326200"/>
          </a:xfrm>
          <a:prstGeom prst="rect">
            <a:avLst/>
          </a:prstGeom>
          <a:noFill/>
          <a:ln>
            <a:noFill/>
          </a:ln>
        </p:spPr>
        <p:style>
          <a:lnRef idx="0"/>
          <a:fillRef idx="0"/>
          <a:effectRef idx="0"/>
          <a:fontRef idx="minor"/>
        </p:style>
        <p:txBody>
          <a:bodyPr lIns="54000" rIns="36000" tIns="10800" bIns="45000"/>
          <a:p>
            <a:pPr marL="181080" indent="-178560">
              <a:lnSpc>
                <a:spcPct val="91000"/>
              </a:lnSpc>
              <a:spcBef>
                <a:spcPts val="400"/>
              </a:spcBef>
              <a:buClr>
                <a:srgbClr val="ff9933"/>
              </a:buClr>
              <a:buSzPct val="80000"/>
              <a:buFont typeface="Wingdings" charset="2"/>
              <a:buChar char=""/>
            </a:pPr>
            <a:r>
              <a:rPr b="0" lang="en-US" sz="2000" spc="-1" strike="noStrike">
                <a:solidFill>
                  <a:srgbClr val="00007d"/>
                </a:solidFill>
                <a:latin typeface="Calibri"/>
                <a:ea typeface="DejaVu Sans"/>
              </a:rPr>
              <a:t>self.otherClients.chat()</a:t>
            </a:r>
            <a:r>
              <a:rPr b="0" lang="en-US" sz="2000" spc="-1" strike="noStrike">
                <a:solidFill>
                  <a:srgbClr val="00007d"/>
                </a:solidFill>
                <a:latin typeface="Calibri"/>
                <a:ea typeface="宋体"/>
              </a:rPr>
              <a:t> calls all the Entity A chat() functions on the players clients that can see A, except for client A itself.</a:t>
            </a:r>
            <a:endParaRPr b="0" lang="en-US" sz="2000" spc="-1" strike="noStrike">
              <a:latin typeface="Arial"/>
            </a:endParaRPr>
          </a:p>
          <a:p>
            <a:pPr marL="181080" indent="-178560">
              <a:lnSpc>
                <a:spcPct val="91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If a player is in the same Space where A is, and A is in its AoI range, then the player’s client can see A.</a:t>
            </a:r>
            <a:endParaRPr b="0" lang="en-US" sz="2000" spc="-1" strike="noStrike">
              <a:latin typeface="Arial"/>
            </a:endParaRPr>
          </a:p>
          <a:p>
            <a:pPr marL="181080" indent="-178560">
              <a:lnSpc>
                <a:spcPct val="91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Usually used for the initial action of seeing the effect immediately at the player’s client, it broadcasts the action to other player’s clients using otherClients. For example: jump.</a:t>
            </a:r>
            <a:endParaRPr b="0" lang="en-US" sz="2000" spc="-1" strike="noStrike">
              <a:latin typeface="Arial"/>
            </a:endParaRPr>
          </a:p>
        </p:txBody>
      </p:sp>
      <p:sp>
        <p:nvSpPr>
          <p:cNvPr id="1604" name="CustomShape 4"/>
          <p:cNvSpPr/>
          <p:nvPr/>
        </p:nvSpPr>
        <p:spPr>
          <a:xfrm>
            <a:off x="1425960" y="7850160"/>
            <a:ext cx="1836360" cy="257760"/>
          </a:xfrm>
          <a:prstGeom prst="rect">
            <a:avLst/>
          </a:prstGeom>
          <a:noFill/>
          <a:ln>
            <a:noFill/>
          </a:ln>
        </p:spPr>
        <p:style>
          <a:lnRef idx="0"/>
          <a:fillRef idx="0"/>
          <a:effectRef idx="0"/>
          <a:fontRef idx="minor"/>
        </p:style>
        <p:txBody>
          <a:bodyPr wrap="none" lIns="90000" rIns="90000" tIns="45000" bIns="45000"/>
          <a:p>
            <a:pPr>
              <a:lnSpc>
                <a:spcPct val="93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宋体"/>
              </a:rPr>
              <a:t>导致</a:t>
            </a:r>
            <a:r>
              <a:rPr b="0" lang="en-US" sz="1200" spc="-1" strike="noStrike">
                <a:solidFill>
                  <a:srgbClr val="000000"/>
                </a:solidFill>
                <a:latin typeface="Calibri"/>
                <a:ea typeface="宋体"/>
              </a:rPr>
              <a:t>A.chat()</a:t>
            </a:r>
            <a:r>
              <a:rPr b="0" lang="en-US" sz="1200" spc="-1" strike="noStrike">
                <a:solidFill>
                  <a:srgbClr val="000000"/>
                </a:solidFill>
                <a:latin typeface="Calibri"/>
                <a:ea typeface="宋体"/>
              </a:rPr>
              <a:t>被调用</a:t>
            </a:r>
            <a:endParaRPr b="0" lang="en-US" sz="1200" spc="-1" strike="noStrike">
              <a:latin typeface="Arial"/>
            </a:endParaRPr>
          </a:p>
        </p:txBody>
      </p:sp>
      <p:sp>
        <p:nvSpPr>
          <p:cNvPr id="1605" name="CustomShape 5"/>
          <p:cNvSpPr/>
          <p:nvPr/>
        </p:nvSpPr>
        <p:spPr>
          <a:xfrm>
            <a:off x="89280" y="3285000"/>
            <a:ext cx="9016920" cy="345384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06" name="CustomShape 6"/>
          <p:cNvSpPr/>
          <p:nvPr/>
        </p:nvSpPr>
        <p:spPr>
          <a:xfrm>
            <a:off x="251640" y="3501000"/>
            <a:ext cx="1186560" cy="4816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Arial Black"/>
                <a:ea typeface="DejaVu Sans"/>
              </a:rPr>
              <a:t>Cellapp</a:t>
            </a:r>
            <a:endParaRPr b="0" lang="en-US" sz="1200" spc="-1" strike="noStrike">
              <a:latin typeface="Arial"/>
            </a:endParaRPr>
          </a:p>
          <a:p>
            <a:pPr algn="ctr">
              <a:lnSpc>
                <a:spcPct val="100000"/>
              </a:lnSpc>
            </a:pPr>
            <a:r>
              <a:rPr b="1" lang="en-US" sz="1200" spc="-1" strike="noStrike">
                <a:solidFill>
                  <a:srgbClr val="ffffff"/>
                </a:solidFill>
                <a:latin typeface="Arial Black"/>
                <a:ea typeface="DejaVu Sans"/>
              </a:rPr>
              <a:t>Player A</a:t>
            </a:r>
            <a:endParaRPr b="0" lang="en-US" sz="1200" spc="-1" strike="noStrike">
              <a:latin typeface="Arial"/>
            </a:endParaRPr>
          </a:p>
        </p:txBody>
      </p:sp>
      <p:sp>
        <p:nvSpPr>
          <p:cNvPr id="1607" name="Line 7"/>
          <p:cNvSpPr/>
          <p:nvPr/>
        </p:nvSpPr>
        <p:spPr>
          <a:xfrm>
            <a:off x="329040" y="6416640"/>
            <a:ext cx="6330960" cy="360"/>
          </a:xfrm>
          <a:prstGeom prst="line">
            <a:avLst/>
          </a:prstGeom>
          <a:ln w="25560">
            <a:solidFill>
              <a:srgbClr val="4f81bd"/>
            </a:solidFill>
            <a:round/>
            <a:tailEnd len="lg" type="stealth" w="lg"/>
          </a:ln>
        </p:spPr>
        <p:style>
          <a:lnRef idx="0"/>
          <a:fillRef idx="0"/>
          <a:effectRef idx="0"/>
          <a:fontRef idx="minor"/>
        </p:style>
      </p:sp>
      <p:sp>
        <p:nvSpPr>
          <p:cNvPr id="1608" name="Line 8"/>
          <p:cNvSpPr/>
          <p:nvPr/>
        </p:nvSpPr>
        <p:spPr>
          <a:xfrm>
            <a:off x="329040" y="3984840"/>
            <a:ext cx="360" cy="2431800"/>
          </a:xfrm>
          <a:prstGeom prst="line">
            <a:avLst/>
          </a:prstGeom>
          <a:ln w="25560">
            <a:solidFill>
              <a:srgbClr val="4f81bd"/>
            </a:solidFill>
            <a:round/>
          </a:ln>
        </p:spPr>
        <p:style>
          <a:lnRef idx="0"/>
          <a:fillRef idx="0"/>
          <a:effectRef idx="0"/>
          <a:fontRef idx="minor"/>
        </p:style>
      </p:sp>
      <p:sp>
        <p:nvSpPr>
          <p:cNvPr id="1609" name="CustomShape 9"/>
          <p:cNvSpPr/>
          <p:nvPr/>
        </p:nvSpPr>
        <p:spPr>
          <a:xfrm>
            <a:off x="1135440" y="6148440"/>
            <a:ext cx="4525200" cy="272520"/>
          </a:xfrm>
          <a:prstGeom prst="rect">
            <a:avLst/>
          </a:prstGeom>
          <a:noFill/>
          <a:ln>
            <a:noFill/>
          </a:ln>
        </p:spPr>
        <p:style>
          <a:lnRef idx="0"/>
          <a:fillRef idx="0"/>
          <a:effectRef idx="0"/>
          <a:fontRef idx="minor"/>
        </p:style>
        <p:txBody>
          <a:bodyPr wrap="none" lIns="0" rIns="0" tIns="0" bIns="0"/>
          <a:p>
            <a:pPr>
              <a:lnSpc>
                <a:spcPct val="100000"/>
              </a:lnSpc>
            </a:pPr>
            <a:r>
              <a:rPr b="0" lang="en-US" sz="1800" spc="-1" strike="noStrike">
                <a:solidFill>
                  <a:srgbClr val="00007d"/>
                </a:solidFill>
                <a:latin typeface="Courier New"/>
                <a:ea typeface="宋体"/>
              </a:rPr>
              <a:t>self.clientEntity(entityX).chat()</a:t>
            </a:r>
            <a:endParaRPr b="0" lang="en-US" sz="1800" spc="-1" strike="noStrike">
              <a:latin typeface="Arial"/>
            </a:endParaRPr>
          </a:p>
        </p:txBody>
      </p:sp>
      <p:sp>
        <p:nvSpPr>
          <p:cNvPr id="1610" name="CustomShape 10"/>
          <p:cNvSpPr/>
          <p:nvPr/>
        </p:nvSpPr>
        <p:spPr>
          <a:xfrm>
            <a:off x="6708240" y="6165360"/>
            <a:ext cx="1076400" cy="4816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A</a:t>
            </a:r>
            <a:endParaRPr b="0" lang="en-US" sz="1800" spc="-1" strike="noStrike">
              <a:latin typeface="Arial"/>
            </a:endParaRPr>
          </a:p>
        </p:txBody>
      </p:sp>
      <p:sp>
        <p:nvSpPr>
          <p:cNvPr id="1611" name="CustomShape 11"/>
          <p:cNvSpPr/>
          <p:nvPr/>
        </p:nvSpPr>
        <p:spPr>
          <a:xfrm>
            <a:off x="7920720" y="6289560"/>
            <a:ext cx="1041120" cy="255600"/>
          </a:xfrm>
          <a:prstGeom prst="rect">
            <a:avLst/>
          </a:prstGeom>
          <a:gradFill>
            <a:gsLst>
              <a:gs pos="0">
                <a:srgbClr val="9c2f2c"/>
              </a:gs>
              <a:gs pos="100000">
                <a:srgbClr val="cb3d39"/>
              </a:gs>
            </a:gsLst>
            <a:lin ang="16200000"/>
          </a:gradFill>
          <a:ln w="9360">
            <a:solidFill>
              <a:srgbClr val="be4b48"/>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宋体"/>
              </a:rPr>
              <a:t>entityX</a:t>
            </a:r>
            <a:endParaRPr b="0" lang="en-US" sz="1100" spc="-1" strike="noStrike">
              <a:latin typeface="Arial"/>
            </a:endParaRPr>
          </a:p>
        </p:txBody>
      </p:sp>
    </p:spTree>
  </p:cSld>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2"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613" name="CustomShape 2"/>
          <p:cNvSpPr/>
          <p:nvPr/>
        </p:nvSpPr>
        <p:spPr>
          <a:xfrm>
            <a:off x="0" y="132120"/>
            <a:ext cx="905040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Entity.otherClients method invocation example</a:t>
            </a:r>
            <a:endParaRPr b="0" lang="en-US" sz="4900" spc="-1" strike="noStrike">
              <a:latin typeface="Arial"/>
            </a:endParaRPr>
          </a:p>
        </p:txBody>
      </p:sp>
      <p:sp>
        <p:nvSpPr>
          <p:cNvPr id="1614" name="Line 3"/>
          <p:cNvSpPr/>
          <p:nvPr/>
        </p:nvSpPr>
        <p:spPr>
          <a:xfrm>
            <a:off x="96120" y="4701960"/>
            <a:ext cx="6491880" cy="360"/>
          </a:xfrm>
          <a:prstGeom prst="line">
            <a:avLst/>
          </a:prstGeom>
          <a:ln w="38160">
            <a:solidFill>
              <a:srgbClr val="000000"/>
            </a:solidFill>
            <a:round/>
          </a:ln>
        </p:spPr>
        <p:style>
          <a:lnRef idx="0"/>
          <a:fillRef idx="0"/>
          <a:effectRef idx="0"/>
          <a:fontRef idx="minor"/>
        </p:style>
      </p:sp>
      <p:sp>
        <p:nvSpPr>
          <p:cNvPr id="1615" name="CustomShape 4"/>
          <p:cNvSpPr/>
          <p:nvPr/>
        </p:nvSpPr>
        <p:spPr>
          <a:xfrm>
            <a:off x="107640" y="966960"/>
            <a:ext cx="6478200" cy="366984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16" name="CustomShape 5"/>
          <p:cNvSpPr/>
          <p:nvPr/>
        </p:nvSpPr>
        <p:spPr>
          <a:xfrm>
            <a:off x="467640" y="3231720"/>
            <a:ext cx="5686200" cy="3387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17" name="CustomShape 6"/>
          <p:cNvSpPr/>
          <p:nvPr/>
        </p:nvSpPr>
        <p:spPr>
          <a:xfrm>
            <a:off x="467640" y="1863360"/>
            <a:ext cx="5686200" cy="3387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18" name="CustomShape 7"/>
          <p:cNvSpPr/>
          <p:nvPr/>
        </p:nvSpPr>
        <p:spPr>
          <a:xfrm>
            <a:off x="6876360" y="980640"/>
            <a:ext cx="2099880" cy="1407600"/>
          </a:xfrm>
          <a:prstGeom prst="rect">
            <a:avLst/>
          </a:prstGeom>
          <a:solidFill>
            <a:srgbClr val="9bbb59"/>
          </a:solidFill>
          <a:ln w="25560">
            <a:solidFill>
              <a:srgbClr val="728a41"/>
            </a:solidFill>
            <a:round/>
          </a:ln>
        </p:spPr>
        <p:style>
          <a:lnRef idx="0"/>
          <a:fillRef idx="0"/>
          <a:effectRef idx="0"/>
          <a:fontRef idx="minor"/>
        </p:style>
      </p:sp>
      <p:sp>
        <p:nvSpPr>
          <p:cNvPr id="1619" name="CustomShape 8"/>
          <p:cNvSpPr/>
          <p:nvPr/>
        </p:nvSpPr>
        <p:spPr>
          <a:xfrm>
            <a:off x="7001280" y="1223280"/>
            <a:ext cx="136800" cy="1080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20" name="CustomShape 9"/>
          <p:cNvSpPr/>
          <p:nvPr/>
        </p:nvSpPr>
        <p:spPr>
          <a:xfrm>
            <a:off x="7001280" y="1439280"/>
            <a:ext cx="136800" cy="1080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621" name="CustomShape 10"/>
          <p:cNvSpPr/>
          <p:nvPr/>
        </p:nvSpPr>
        <p:spPr>
          <a:xfrm>
            <a:off x="7001280" y="1621440"/>
            <a:ext cx="136800" cy="1080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22" name="CustomShape 11"/>
          <p:cNvSpPr/>
          <p:nvPr/>
        </p:nvSpPr>
        <p:spPr>
          <a:xfrm>
            <a:off x="7001280" y="1837800"/>
            <a:ext cx="136800" cy="1080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623" name="CustomShape 12"/>
          <p:cNvSpPr/>
          <p:nvPr/>
        </p:nvSpPr>
        <p:spPr>
          <a:xfrm>
            <a:off x="7001280" y="2053800"/>
            <a:ext cx="136800" cy="10800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624" name="CustomShape 13"/>
          <p:cNvSpPr/>
          <p:nvPr/>
        </p:nvSpPr>
        <p:spPr>
          <a:xfrm>
            <a:off x="7140600" y="1100880"/>
            <a:ext cx="1826640" cy="11538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eeece1"/>
                </a:solidFill>
                <a:latin typeface="Calibri"/>
                <a:ea typeface="宋体"/>
              </a:rPr>
              <a:t>Base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Real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Ghost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Player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Client Entity</a:t>
            </a:r>
            <a:endParaRPr b="0" lang="en-US" sz="1400" spc="-1" strike="noStrike">
              <a:latin typeface="Arial"/>
            </a:endParaRPr>
          </a:p>
        </p:txBody>
      </p:sp>
      <p:sp>
        <p:nvSpPr>
          <p:cNvPr id="1625" name="CustomShape 14"/>
          <p:cNvSpPr/>
          <p:nvPr/>
        </p:nvSpPr>
        <p:spPr>
          <a:xfrm>
            <a:off x="3420000" y="2349000"/>
            <a:ext cx="1653840" cy="645480"/>
          </a:xfrm>
          <a:prstGeom prst="rect">
            <a:avLst/>
          </a:prstGeom>
          <a:solidFill>
            <a:srgbClr val="4f81bd"/>
          </a:solidFill>
          <a:ln w="9360">
            <a:solidFill>
              <a:srgbClr val="000000"/>
            </a:solidFill>
            <a:miter/>
          </a:ln>
        </p:spPr>
        <p:style>
          <a:lnRef idx="0"/>
          <a:fillRef idx="0"/>
          <a:effectRef idx="0"/>
          <a:fontRef idx="minor"/>
        </p:style>
      </p:sp>
      <p:sp>
        <p:nvSpPr>
          <p:cNvPr id="1626" name="CustomShape 15"/>
          <p:cNvSpPr/>
          <p:nvPr/>
        </p:nvSpPr>
        <p:spPr>
          <a:xfrm>
            <a:off x="3780000" y="2699640"/>
            <a:ext cx="1221480" cy="636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Baseapp</a:t>
            </a:r>
            <a:endParaRPr b="0" lang="en-US" sz="1800" spc="-1" strike="noStrike">
              <a:latin typeface="Arial"/>
            </a:endParaRPr>
          </a:p>
        </p:txBody>
      </p:sp>
      <p:sp>
        <p:nvSpPr>
          <p:cNvPr id="1627" name="CustomShape 16"/>
          <p:cNvSpPr/>
          <p:nvPr/>
        </p:nvSpPr>
        <p:spPr>
          <a:xfrm>
            <a:off x="4068000" y="2414160"/>
            <a:ext cx="241200" cy="2296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28" name="CustomShape 17"/>
          <p:cNvSpPr/>
          <p:nvPr/>
        </p:nvSpPr>
        <p:spPr>
          <a:xfrm>
            <a:off x="4068000" y="2349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629" name="CustomShape 18"/>
          <p:cNvSpPr/>
          <p:nvPr/>
        </p:nvSpPr>
        <p:spPr>
          <a:xfrm>
            <a:off x="467640" y="1062000"/>
            <a:ext cx="1653840" cy="645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30" name="CustomShape 19"/>
          <p:cNvSpPr/>
          <p:nvPr/>
        </p:nvSpPr>
        <p:spPr>
          <a:xfrm>
            <a:off x="827640" y="1412640"/>
            <a:ext cx="1221480" cy="3625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631" name="CustomShape 20"/>
          <p:cNvSpPr/>
          <p:nvPr/>
        </p:nvSpPr>
        <p:spPr>
          <a:xfrm>
            <a:off x="1087920" y="1127160"/>
            <a:ext cx="241200" cy="2296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632" name="CustomShape 21"/>
          <p:cNvSpPr/>
          <p:nvPr/>
        </p:nvSpPr>
        <p:spPr>
          <a:xfrm>
            <a:off x="1087920" y="1062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33" name="CustomShape 22"/>
          <p:cNvSpPr/>
          <p:nvPr/>
        </p:nvSpPr>
        <p:spPr>
          <a:xfrm>
            <a:off x="2483640" y="1071360"/>
            <a:ext cx="1653840" cy="645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34" name="CustomShape 23"/>
          <p:cNvSpPr/>
          <p:nvPr/>
        </p:nvSpPr>
        <p:spPr>
          <a:xfrm>
            <a:off x="2843640" y="1422000"/>
            <a:ext cx="1221480" cy="3625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635" name="CustomShape 24"/>
          <p:cNvSpPr/>
          <p:nvPr/>
        </p:nvSpPr>
        <p:spPr>
          <a:xfrm>
            <a:off x="3132000" y="1136520"/>
            <a:ext cx="241200" cy="2296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636" name="CustomShape 25"/>
          <p:cNvSpPr/>
          <p:nvPr/>
        </p:nvSpPr>
        <p:spPr>
          <a:xfrm>
            <a:off x="3132000" y="1071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37" name="CustomShape 26"/>
          <p:cNvSpPr/>
          <p:nvPr/>
        </p:nvSpPr>
        <p:spPr>
          <a:xfrm>
            <a:off x="4500000" y="1062000"/>
            <a:ext cx="1653840" cy="654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38" name="CustomShape 27"/>
          <p:cNvSpPr/>
          <p:nvPr/>
        </p:nvSpPr>
        <p:spPr>
          <a:xfrm>
            <a:off x="4860000" y="1412640"/>
            <a:ext cx="1221480" cy="3625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639" name="CustomShape 28"/>
          <p:cNvSpPr/>
          <p:nvPr/>
        </p:nvSpPr>
        <p:spPr>
          <a:xfrm>
            <a:off x="5148000" y="1189800"/>
            <a:ext cx="241200" cy="2296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640" name="CustomShape 29"/>
          <p:cNvSpPr/>
          <p:nvPr/>
        </p:nvSpPr>
        <p:spPr>
          <a:xfrm>
            <a:off x="5148000" y="1124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641" name="CustomShape 30"/>
          <p:cNvSpPr/>
          <p:nvPr/>
        </p:nvSpPr>
        <p:spPr>
          <a:xfrm>
            <a:off x="539640" y="3798360"/>
            <a:ext cx="1653840" cy="645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42" name="CustomShape 31"/>
          <p:cNvSpPr/>
          <p:nvPr/>
        </p:nvSpPr>
        <p:spPr>
          <a:xfrm>
            <a:off x="727920" y="385416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643" name="CustomShape 32"/>
          <p:cNvSpPr/>
          <p:nvPr/>
        </p:nvSpPr>
        <p:spPr>
          <a:xfrm>
            <a:off x="539640" y="4149000"/>
            <a:ext cx="1581480" cy="636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Cellapp1-cell1</a:t>
            </a:r>
            <a:endParaRPr b="0" lang="en-US" sz="1800" spc="-1" strike="noStrike">
              <a:latin typeface="Arial"/>
            </a:endParaRPr>
          </a:p>
        </p:txBody>
      </p:sp>
      <p:sp>
        <p:nvSpPr>
          <p:cNvPr id="1644" name="CustomShape 33"/>
          <p:cNvSpPr/>
          <p:nvPr/>
        </p:nvSpPr>
        <p:spPr>
          <a:xfrm>
            <a:off x="727920" y="3789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45" name="CustomShape 34"/>
          <p:cNvSpPr/>
          <p:nvPr/>
        </p:nvSpPr>
        <p:spPr>
          <a:xfrm>
            <a:off x="1259640" y="386352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646" name="CustomShape 35"/>
          <p:cNvSpPr/>
          <p:nvPr/>
        </p:nvSpPr>
        <p:spPr>
          <a:xfrm>
            <a:off x="1259640" y="3798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47" name="CustomShape 36"/>
          <p:cNvSpPr/>
          <p:nvPr/>
        </p:nvSpPr>
        <p:spPr>
          <a:xfrm>
            <a:off x="2555640" y="3807720"/>
            <a:ext cx="1653840" cy="645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48" name="CustomShape 37"/>
          <p:cNvSpPr/>
          <p:nvPr/>
        </p:nvSpPr>
        <p:spPr>
          <a:xfrm>
            <a:off x="2583720" y="4158360"/>
            <a:ext cx="1553760" cy="636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Cellapp2-cell2</a:t>
            </a:r>
            <a:endParaRPr b="0" lang="en-US" sz="1800" spc="-1" strike="noStrike">
              <a:latin typeface="Arial"/>
            </a:endParaRPr>
          </a:p>
        </p:txBody>
      </p:sp>
      <p:sp>
        <p:nvSpPr>
          <p:cNvPr id="1649" name="CustomShape 38"/>
          <p:cNvSpPr/>
          <p:nvPr/>
        </p:nvSpPr>
        <p:spPr>
          <a:xfrm>
            <a:off x="1763640" y="387288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50" name="CustomShape 39"/>
          <p:cNvSpPr/>
          <p:nvPr/>
        </p:nvSpPr>
        <p:spPr>
          <a:xfrm>
            <a:off x="1763640" y="380772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651" name="CustomShape 40"/>
          <p:cNvSpPr/>
          <p:nvPr/>
        </p:nvSpPr>
        <p:spPr>
          <a:xfrm>
            <a:off x="4644000" y="3807720"/>
            <a:ext cx="1653840" cy="645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52" name="CustomShape 41"/>
          <p:cNvSpPr/>
          <p:nvPr/>
        </p:nvSpPr>
        <p:spPr>
          <a:xfrm>
            <a:off x="4710240" y="4139640"/>
            <a:ext cx="1515240" cy="636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Cellapp3-cell3</a:t>
            </a:r>
            <a:endParaRPr b="0" lang="en-US" sz="1800" spc="-1" strike="noStrike">
              <a:latin typeface="Arial"/>
            </a:endParaRPr>
          </a:p>
        </p:txBody>
      </p:sp>
      <p:sp>
        <p:nvSpPr>
          <p:cNvPr id="1653" name="CustomShape 42"/>
          <p:cNvSpPr/>
          <p:nvPr/>
        </p:nvSpPr>
        <p:spPr>
          <a:xfrm>
            <a:off x="2771640" y="38541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54" name="CustomShape 43"/>
          <p:cNvSpPr/>
          <p:nvPr/>
        </p:nvSpPr>
        <p:spPr>
          <a:xfrm>
            <a:off x="2771640" y="3789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55" name="CustomShape 44"/>
          <p:cNvSpPr/>
          <p:nvPr/>
        </p:nvSpPr>
        <p:spPr>
          <a:xfrm>
            <a:off x="3303720" y="386352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56" name="CustomShape 45"/>
          <p:cNvSpPr/>
          <p:nvPr/>
        </p:nvSpPr>
        <p:spPr>
          <a:xfrm>
            <a:off x="3303720" y="3798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57" name="CustomShape 46"/>
          <p:cNvSpPr/>
          <p:nvPr/>
        </p:nvSpPr>
        <p:spPr>
          <a:xfrm>
            <a:off x="3807720" y="387288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658" name="CustomShape 47"/>
          <p:cNvSpPr/>
          <p:nvPr/>
        </p:nvSpPr>
        <p:spPr>
          <a:xfrm>
            <a:off x="3807720" y="380772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659" name="CustomShape 48"/>
          <p:cNvSpPr/>
          <p:nvPr/>
        </p:nvSpPr>
        <p:spPr>
          <a:xfrm>
            <a:off x="4876560" y="38541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60" name="CustomShape 49"/>
          <p:cNvSpPr/>
          <p:nvPr/>
        </p:nvSpPr>
        <p:spPr>
          <a:xfrm>
            <a:off x="4876560" y="3789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61" name="CustomShape 50"/>
          <p:cNvSpPr/>
          <p:nvPr/>
        </p:nvSpPr>
        <p:spPr>
          <a:xfrm>
            <a:off x="5408280" y="386352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62" name="CustomShape 51"/>
          <p:cNvSpPr/>
          <p:nvPr/>
        </p:nvSpPr>
        <p:spPr>
          <a:xfrm>
            <a:off x="5408280" y="3798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63" name="CustomShape 52"/>
          <p:cNvSpPr/>
          <p:nvPr/>
        </p:nvSpPr>
        <p:spPr>
          <a:xfrm>
            <a:off x="5912280" y="387288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64" name="CustomShape 53"/>
          <p:cNvSpPr/>
          <p:nvPr/>
        </p:nvSpPr>
        <p:spPr>
          <a:xfrm>
            <a:off x="5912280" y="380772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665" name="CustomShape 54"/>
          <p:cNvSpPr/>
          <p:nvPr/>
        </p:nvSpPr>
        <p:spPr>
          <a:xfrm>
            <a:off x="96120" y="4751280"/>
            <a:ext cx="3254760" cy="95652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Cell1</a:t>
            </a:r>
            <a:endParaRPr b="0" lang="en-US" sz="1800" spc="-1" strike="noStrike">
              <a:latin typeface="Arial"/>
            </a:endParaRPr>
          </a:p>
        </p:txBody>
      </p:sp>
      <p:sp>
        <p:nvSpPr>
          <p:cNvPr id="1666" name="CustomShape 55"/>
          <p:cNvSpPr/>
          <p:nvPr/>
        </p:nvSpPr>
        <p:spPr>
          <a:xfrm>
            <a:off x="3375720" y="4751280"/>
            <a:ext cx="3210120" cy="95652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Cell2</a:t>
            </a:r>
            <a:endParaRPr b="0" lang="en-US" sz="1800" spc="-1" strike="noStrike">
              <a:latin typeface="Arial"/>
            </a:endParaRPr>
          </a:p>
        </p:txBody>
      </p:sp>
      <p:sp>
        <p:nvSpPr>
          <p:cNvPr id="1667" name="CustomShape 56"/>
          <p:cNvSpPr/>
          <p:nvPr/>
        </p:nvSpPr>
        <p:spPr>
          <a:xfrm>
            <a:off x="96120" y="5733360"/>
            <a:ext cx="6489360" cy="956520"/>
          </a:xfrm>
          <a:prstGeom prst="rect">
            <a:avLst/>
          </a:prstGeom>
          <a:solidFill>
            <a:srgbClr val="c0504d"/>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Cell3</a:t>
            </a:r>
            <a:endParaRPr b="0" lang="en-US" sz="1800" spc="-1" strike="noStrike">
              <a:latin typeface="Arial"/>
            </a:endParaRPr>
          </a:p>
        </p:txBody>
      </p:sp>
      <p:sp>
        <p:nvSpPr>
          <p:cNvPr id="1668" name="CustomShape 57"/>
          <p:cNvSpPr/>
          <p:nvPr/>
        </p:nvSpPr>
        <p:spPr>
          <a:xfrm>
            <a:off x="1043640" y="486216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669" name="CustomShape 58"/>
          <p:cNvSpPr/>
          <p:nvPr/>
        </p:nvSpPr>
        <p:spPr>
          <a:xfrm>
            <a:off x="1043640" y="4797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70" name="CustomShape 59"/>
          <p:cNvSpPr/>
          <p:nvPr/>
        </p:nvSpPr>
        <p:spPr>
          <a:xfrm>
            <a:off x="2167920" y="487152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671" name="CustomShape 60"/>
          <p:cNvSpPr/>
          <p:nvPr/>
        </p:nvSpPr>
        <p:spPr>
          <a:xfrm>
            <a:off x="2167920" y="480636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72" name="CustomShape 61"/>
          <p:cNvSpPr/>
          <p:nvPr/>
        </p:nvSpPr>
        <p:spPr>
          <a:xfrm>
            <a:off x="4887720" y="4853160"/>
            <a:ext cx="241200" cy="2296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673" name="CustomShape 62"/>
          <p:cNvSpPr/>
          <p:nvPr/>
        </p:nvSpPr>
        <p:spPr>
          <a:xfrm>
            <a:off x="4904280" y="4788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674" name="CustomShape 63"/>
          <p:cNvSpPr/>
          <p:nvPr/>
        </p:nvSpPr>
        <p:spPr>
          <a:xfrm>
            <a:off x="4644000" y="534780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75" name="CustomShape 64"/>
          <p:cNvSpPr/>
          <p:nvPr/>
        </p:nvSpPr>
        <p:spPr>
          <a:xfrm>
            <a:off x="4660200" y="5282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76" name="CustomShape 65"/>
          <p:cNvSpPr/>
          <p:nvPr/>
        </p:nvSpPr>
        <p:spPr>
          <a:xfrm>
            <a:off x="5192280" y="53571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77" name="CustomShape 66"/>
          <p:cNvSpPr/>
          <p:nvPr/>
        </p:nvSpPr>
        <p:spPr>
          <a:xfrm>
            <a:off x="5175720" y="5292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78" name="CustomShape 67"/>
          <p:cNvSpPr/>
          <p:nvPr/>
        </p:nvSpPr>
        <p:spPr>
          <a:xfrm>
            <a:off x="1735920" y="1117800"/>
            <a:ext cx="241200" cy="2296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679" name="CustomShape 68"/>
          <p:cNvSpPr/>
          <p:nvPr/>
        </p:nvSpPr>
        <p:spPr>
          <a:xfrm>
            <a:off x="1735920" y="1052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80" name="CustomShape 69"/>
          <p:cNvSpPr/>
          <p:nvPr/>
        </p:nvSpPr>
        <p:spPr>
          <a:xfrm>
            <a:off x="1735920" y="1396800"/>
            <a:ext cx="241200" cy="2296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681" name="CustomShape 70"/>
          <p:cNvSpPr/>
          <p:nvPr/>
        </p:nvSpPr>
        <p:spPr>
          <a:xfrm>
            <a:off x="1735920" y="1331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682" name="CustomShape 71"/>
          <p:cNvSpPr/>
          <p:nvPr/>
        </p:nvSpPr>
        <p:spPr>
          <a:xfrm>
            <a:off x="3780000" y="1117800"/>
            <a:ext cx="241200" cy="2296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683" name="CustomShape 72"/>
          <p:cNvSpPr/>
          <p:nvPr/>
        </p:nvSpPr>
        <p:spPr>
          <a:xfrm>
            <a:off x="3780000" y="1052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84" name="CustomShape 73"/>
          <p:cNvSpPr/>
          <p:nvPr/>
        </p:nvSpPr>
        <p:spPr>
          <a:xfrm>
            <a:off x="3780000" y="1396800"/>
            <a:ext cx="241200" cy="2296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685" name="CustomShape 74"/>
          <p:cNvSpPr/>
          <p:nvPr/>
        </p:nvSpPr>
        <p:spPr>
          <a:xfrm>
            <a:off x="3780000" y="1331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686" name="CustomShape 75"/>
          <p:cNvSpPr/>
          <p:nvPr/>
        </p:nvSpPr>
        <p:spPr>
          <a:xfrm>
            <a:off x="5768280" y="1117800"/>
            <a:ext cx="241200" cy="2296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687" name="CustomShape 76"/>
          <p:cNvSpPr/>
          <p:nvPr/>
        </p:nvSpPr>
        <p:spPr>
          <a:xfrm>
            <a:off x="5768280" y="1052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88" name="CustomShape 77"/>
          <p:cNvSpPr/>
          <p:nvPr/>
        </p:nvSpPr>
        <p:spPr>
          <a:xfrm>
            <a:off x="5768280" y="1396800"/>
            <a:ext cx="241200" cy="2296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689" name="CustomShape 78"/>
          <p:cNvSpPr/>
          <p:nvPr/>
        </p:nvSpPr>
        <p:spPr>
          <a:xfrm>
            <a:off x="5768280" y="1331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90" name="CustomShape 79"/>
          <p:cNvSpPr/>
          <p:nvPr/>
        </p:nvSpPr>
        <p:spPr>
          <a:xfrm>
            <a:off x="6660360" y="4748400"/>
            <a:ext cx="213480" cy="194148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1691" name="CustomShape 80"/>
          <p:cNvSpPr/>
          <p:nvPr/>
        </p:nvSpPr>
        <p:spPr>
          <a:xfrm>
            <a:off x="6943320" y="5538600"/>
            <a:ext cx="1965960" cy="33156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latin typeface="Calibri"/>
                <a:ea typeface="DejaVu Sans"/>
              </a:rPr>
              <a:t>In a space</a:t>
            </a:r>
            <a:endParaRPr b="0" lang="en-US" sz="1600" spc="-1" strike="noStrike">
              <a:latin typeface="Arial"/>
            </a:endParaRPr>
          </a:p>
        </p:txBody>
      </p:sp>
      <p:sp>
        <p:nvSpPr>
          <p:cNvPr id="1692" name="CustomShape 81"/>
          <p:cNvSpPr/>
          <p:nvPr/>
        </p:nvSpPr>
        <p:spPr>
          <a:xfrm>
            <a:off x="1310040" y="1380240"/>
            <a:ext cx="26640" cy="129240"/>
          </a:xfrm>
          <a:custGeom>
            <a:avLst/>
            <a:gdLst/>
            <a:ahLst/>
            <a:rect l="l" t="t" r="r" b="b"/>
            <a:pathLst>
              <a:path w="29051" h="131885">
                <a:moveTo>
                  <a:pt x="0" y="0"/>
                </a:moveTo>
                <a:cubicBezTo>
                  <a:pt x="41456" y="69093"/>
                  <a:pt x="26377" y="26873"/>
                  <a:pt x="26377" y="131885"/>
                </a:cubicBezTo>
              </a:path>
            </a:pathLst>
          </a:custGeom>
          <a:noFill/>
          <a:ln w="9360">
            <a:solidFill>
              <a:srgbClr val="4a7ebb"/>
            </a:solidFill>
            <a:round/>
          </a:ln>
        </p:spPr>
        <p:style>
          <a:lnRef idx="0"/>
          <a:fillRef idx="0"/>
          <a:effectRef idx="0"/>
          <a:fontRef idx="minor"/>
        </p:style>
      </p:sp>
      <p:sp>
        <p:nvSpPr>
          <p:cNvPr id="1693" name="CustomShape 82"/>
          <p:cNvSpPr/>
          <p:nvPr/>
        </p:nvSpPr>
        <p:spPr>
          <a:xfrm>
            <a:off x="1403640" y="2339640"/>
            <a:ext cx="1653840" cy="645480"/>
          </a:xfrm>
          <a:prstGeom prst="rect">
            <a:avLst/>
          </a:prstGeom>
          <a:solidFill>
            <a:srgbClr val="4f81bd"/>
          </a:solidFill>
          <a:ln w="9360">
            <a:solidFill>
              <a:srgbClr val="000000"/>
            </a:solidFill>
            <a:miter/>
          </a:ln>
        </p:spPr>
        <p:style>
          <a:lnRef idx="0"/>
          <a:fillRef idx="0"/>
          <a:effectRef idx="0"/>
          <a:fontRef idx="minor"/>
        </p:style>
      </p:sp>
      <p:sp>
        <p:nvSpPr>
          <p:cNvPr id="1694" name="CustomShape 83"/>
          <p:cNvSpPr/>
          <p:nvPr/>
        </p:nvSpPr>
        <p:spPr>
          <a:xfrm>
            <a:off x="1591920" y="2395440"/>
            <a:ext cx="241200" cy="2296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95" name="CustomShape 84"/>
          <p:cNvSpPr/>
          <p:nvPr/>
        </p:nvSpPr>
        <p:spPr>
          <a:xfrm>
            <a:off x="1763640" y="2690280"/>
            <a:ext cx="1221480" cy="636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Baseapp</a:t>
            </a:r>
            <a:endParaRPr b="0" lang="en-US" sz="1800" spc="-1" strike="noStrike">
              <a:latin typeface="Arial"/>
            </a:endParaRPr>
          </a:p>
        </p:txBody>
      </p:sp>
      <p:sp>
        <p:nvSpPr>
          <p:cNvPr id="1696" name="CustomShape 85"/>
          <p:cNvSpPr/>
          <p:nvPr/>
        </p:nvSpPr>
        <p:spPr>
          <a:xfrm>
            <a:off x="1591920" y="233028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97" name="CustomShape 86"/>
          <p:cNvSpPr/>
          <p:nvPr/>
        </p:nvSpPr>
        <p:spPr>
          <a:xfrm>
            <a:off x="2339640" y="2404800"/>
            <a:ext cx="241200" cy="2296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98" name="CustomShape 87"/>
          <p:cNvSpPr/>
          <p:nvPr/>
        </p:nvSpPr>
        <p:spPr>
          <a:xfrm>
            <a:off x="2339640" y="233964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99" name="CustomShape 88"/>
          <p:cNvSpPr/>
          <p:nvPr/>
        </p:nvSpPr>
        <p:spPr>
          <a:xfrm>
            <a:off x="6847560" y="4038480"/>
            <a:ext cx="2157840" cy="1115280"/>
          </a:xfrm>
          <a:prstGeom prst="wedgeRoundRectCallout">
            <a:avLst>
              <a:gd name="adj1" fmla="val -325885"/>
              <a:gd name="adj2" fmla="val -52855"/>
              <a:gd name="adj3" fmla="val 16667"/>
            </a:avLst>
          </a:prstGeom>
          <a:gradFill>
            <a:gsLst>
              <a:gs pos="0">
                <a:srgbClr val="2988a1"/>
              </a:gs>
              <a:gs pos="100000">
                <a:srgbClr val="36b0d1"/>
              </a:gs>
            </a:gsLst>
            <a:lin ang="16200000"/>
          </a:gradFill>
          <a:ln w="9360">
            <a:solidFill>
              <a:srgbClr val="46aac4"/>
            </a:solidFill>
            <a:round/>
          </a:ln>
          <a:effectLst>
            <a:outerShdw dir="5400000" dist="23040">
              <a:srgbClr val="000000">
                <a:alpha val="35000"/>
              </a:srgbClr>
            </a:outerShdw>
          </a:effectLst>
        </p:spPr>
        <p:style>
          <a:lnRef idx="0"/>
          <a:fillRef idx="0"/>
          <a:effectRef idx="0"/>
          <a:fontRef idx="minor"/>
        </p:style>
        <p:txBody>
          <a:bodyPr lIns="90000" rIns="90000" tIns="45000" bIns="45000" anchor="ctr"/>
          <a:p>
            <a:pPr algn="r">
              <a:lnSpc>
                <a:spcPct val="93000"/>
              </a:lnSpc>
            </a:pPr>
            <a:r>
              <a:rPr b="1" lang="en-US" sz="1200" spc="-1" strike="noStrike">
                <a:solidFill>
                  <a:srgbClr val="c00000"/>
                </a:solidFill>
                <a:latin typeface="Calibri"/>
                <a:ea typeface="宋体"/>
              </a:rPr>
              <a:t>Call A.otherClients.jump() on cell</a:t>
            </a:r>
            <a:endParaRPr b="0" lang="en-US" sz="1200" spc="-1" strike="noStrike">
              <a:latin typeface="Arial"/>
            </a:endParaRPr>
          </a:p>
        </p:txBody>
      </p:sp>
      <p:sp>
        <p:nvSpPr>
          <p:cNvPr id="1700" name="CustomShape 89"/>
          <p:cNvSpPr/>
          <p:nvPr/>
        </p:nvSpPr>
        <p:spPr>
          <a:xfrm>
            <a:off x="6782400" y="2759040"/>
            <a:ext cx="2223000" cy="942840"/>
          </a:xfrm>
          <a:prstGeom prst="wedgeRoundRectCallout">
            <a:avLst>
              <a:gd name="adj1" fmla="val -206529"/>
              <a:gd name="adj2" fmla="val -132803"/>
              <a:gd name="adj3" fmla="val 16667"/>
            </a:avLst>
          </a:prstGeom>
          <a:gradFill>
            <a:gsLst>
              <a:gs pos="0">
                <a:srgbClr val="2988a1"/>
              </a:gs>
              <a:gs pos="100000">
                <a:srgbClr val="36b0d1"/>
              </a:gs>
            </a:gsLst>
            <a:lin ang="16200000"/>
          </a:gradFill>
          <a:ln w="9360">
            <a:solidFill>
              <a:srgbClr val="46aac4"/>
            </a:solidFill>
            <a:round/>
          </a:ln>
          <a:effectLst>
            <a:outerShdw dir="5400000" dist="23040">
              <a:srgbClr val="000000">
                <a:alpha val="35000"/>
              </a:srgbClr>
            </a:outerShdw>
          </a:effectLst>
        </p:spPr>
        <p:style>
          <a:lnRef idx="0"/>
          <a:fillRef idx="0"/>
          <a:effectRef idx="0"/>
          <a:fontRef idx="minor"/>
        </p:style>
        <p:txBody>
          <a:bodyPr lIns="90000" rIns="90000" tIns="45000" bIns="45000" anchor="ctr"/>
          <a:p>
            <a:pPr>
              <a:lnSpc>
                <a:spcPct val="93000"/>
              </a:lnSpc>
            </a:pPr>
            <a:r>
              <a:rPr b="1" lang="en-US" sz="1800" spc="-1" strike="noStrike">
                <a:solidFill>
                  <a:srgbClr val="c00000"/>
                </a:solidFill>
                <a:latin typeface="Calibri"/>
                <a:ea typeface="宋体"/>
              </a:rPr>
              <a:t>Makes A.jump() on both clients B and C called</a:t>
            </a:r>
            <a:endParaRPr b="0" lang="en-US" sz="1800" spc="-1" strike="noStrike">
              <a:latin typeface="Arial"/>
            </a:endParaRPr>
          </a:p>
        </p:txBody>
      </p:sp>
      <p:sp>
        <p:nvSpPr>
          <p:cNvPr id="1701" name="CustomShape 90"/>
          <p:cNvSpPr/>
          <p:nvPr/>
        </p:nvSpPr>
        <p:spPr>
          <a:xfrm flipV="1">
            <a:off x="3060000" y="-6474600"/>
            <a:ext cx="717480" cy="109980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702" name="CustomShape 91"/>
          <p:cNvSpPr/>
          <p:nvPr/>
        </p:nvSpPr>
        <p:spPr>
          <a:xfrm flipV="1">
            <a:off x="1367640" y="-2107080"/>
            <a:ext cx="1005480" cy="73620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703" name="CustomShape 92"/>
          <p:cNvSpPr/>
          <p:nvPr/>
        </p:nvSpPr>
        <p:spPr>
          <a:xfrm flipV="1">
            <a:off x="1309680" y="-2682360"/>
            <a:ext cx="2935800" cy="80856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704" name="CustomShape 93"/>
          <p:cNvSpPr/>
          <p:nvPr/>
        </p:nvSpPr>
        <p:spPr>
          <a:xfrm flipV="1">
            <a:off x="4860000" y="-6757560"/>
            <a:ext cx="905760" cy="114156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705" name="CustomShape 94"/>
          <p:cNvSpPr/>
          <p:nvPr/>
        </p:nvSpPr>
        <p:spPr>
          <a:xfrm>
            <a:off x="1636200" y="5357160"/>
            <a:ext cx="241200" cy="2296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706" name="CustomShape 95"/>
          <p:cNvSpPr/>
          <p:nvPr/>
        </p:nvSpPr>
        <p:spPr>
          <a:xfrm>
            <a:off x="1619640" y="5292000"/>
            <a:ext cx="9720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Tree>
  </p:cSld>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7" name="CustomShape 1"/>
          <p:cNvSpPr/>
          <p:nvPr/>
        </p:nvSpPr>
        <p:spPr>
          <a:xfrm>
            <a:off x="1403640" y="2846520"/>
            <a:ext cx="6838200" cy="1060920"/>
          </a:xfrm>
          <a:prstGeom prst="irregularSeal2">
            <a:avLst/>
          </a:prstGeom>
          <a:solidFill>
            <a:srgbClr val="f7964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708" name="CustomShape 2"/>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709" name="CustomShape 3"/>
          <p:cNvSpPr/>
          <p:nvPr/>
        </p:nvSpPr>
        <p:spPr>
          <a:xfrm>
            <a:off x="179640" y="132120"/>
            <a:ext cx="705420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4f81bd"/>
                </a:solidFill>
                <a:latin typeface="Calibri"/>
                <a:ea typeface="DejaVu Sans"/>
              </a:rPr>
              <a:t>Chapter Four</a:t>
            </a:r>
            <a:endParaRPr b="0" lang="en-US" sz="4400" spc="-1" strike="noStrike">
              <a:latin typeface="Arial"/>
            </a:endParaRPr>
          </a:p>
        </p:txBody>
      </p:sp>
      <p:sp>
        <p:nvSpPr>
          <p:cNvPr id="1710" name="CustomShape 4"/>
          <p:cNvSpPr/>
          <p:nvPr/>
        </p:nvSpPr>
        <p:spPr>
          <a:xfrm>
            <a:off x="1554480" y="3018600"/>
            <a:ext cx="633420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1f497d"/>
                </a:solidFill>
                <a:latin typeface="Verdana"/>
                <a:ea typeface="宋体"/>
              </a:rPr>
              <a:t>Core Entity Component</a:t>
            </a:r>
            <a:endParaRPr b="0" lang="en-US" sz="3600" spc="-1" strike="noStrike">
              <a:latin typeface="Arial"/>
            </a:endParaRPr>
          </a:p>
        </p:txBody>
      </p:sp>
    </p:spTree>
  </p:cSld>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1"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712"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 type on Baseapp</a:t>
            </a:r>
            <a:endParaRPr b="0" lang="en-US" sz="4900" spc="-1" strike="noStrike">
              <a:latin typeface="Arial"/>
            </a:endParaRPr>
          </a:p>
        </p:txBody>
      </p:sp>
      <p:sp>
        <p:nvSpPr>
          <p:cNvPr id="1713" name="CustomShape 3"/>
          <p:cNvSpPr/>
          <p:nvPr/>
        </p:nvSpPr>
        <p:spPr>
          <a:xfrm>
            <a:off x="89280" y="1196640"/>
            <a:ext cx="9052200" cy="5326200"/>
          </a:xfrm>
          <a:prstGeom prst="rect">
            <a:avLst/>
          </a:prstGeom>
          <a:noFill/>
          <a:ln>
            <a:noFill/>
          </a:ln>
        </p:spPr>
        <p:style>
          <a:lnRef idx="0"/>
          <a:fillRef idx="0"/>
          <a:effectRef idx="0"/>
          <a:fontRef idx="minor"/>
        </p:style>
        <p:txBody>
          <a:bodyPr lIns="54000" rIns="36000" tIns="10800" bIns="45000"/>
          <a:p>
            <a:pPr marL="181080" indent="-178560">
              <a:lnSpc>
                <a:spcPct val="90000"/>
              </a:lnSpc>
              <a:spcBef>
                <a:spcPts val="641"/>
              </a:spcBef>
              <a:buClr>
                <a:srgbClr val="ff9933"/>
              </a:buClr>
              <a:buSzPct val="80000"/>
              <a:buFont typeface="Wingdings" charset="2"/>
              <a:buChar char=""/>
            </a:pPr>
            <a:r>
              <a:rPr b="0" lang="en-US" sz="3200" spc="-1" strike="noStrike" u="sng">
                <a:solidFill>
                  <a:srgbClr val="00007d"/>
                </a:solidFill>
                <a:uFillTx/>
                <a:latin typeface="Calibri"/>
                <a:ea typeface="宋体"/>
              </a:rPr>
              <a:t>Entity</a:t>
            </a:r>
            <a:endParaRPr b="0" lang="en-US" sz="3200" spc="-1" strike="noStrike">
              <a:latin typeface="Arial"/>
            </a:endParaRPr>
          </a:p>
          <a:p>
            <a:pPr lvl="1" marL="343080" indent="-157680">
              <a:lnSpc>
                <a:spcPct val="90000"/>
              </a:lnSpc>
              <a:spcBef>
                <a:spcPts val="561"/>
              </a:spcBef>
              <a:buClr>
                <a:srgbClr val="ff9933"/>
              </a:buClr>
              <a:buSzPct val="90000"/>
              <a:buFont typeface="Wingdings" charset="2"/>
              <a:buChar char=""/>
            </a:pPr>
            <a:r>
              <a:rPr b="0" lang="en-US" sz="2600" spc="-1" strike="noStrike">
                <a:solidFill>
                  <a:srgbClr val="00007d"/>
                </a:solidFill>
                <a:latin typeface="Calibri"/>
                <a:ea typeface="宋体"/>
              </a:rPr>
              <a:t>In Python script, inherited from </a:t>
            </a:r>
            <a:r>
              <a:rPr b="1" lang="en-US" sz="2600" spc="-1" strike="noStrike">
                <a:solidFill>
                  <a:srgbClr val="00007d"/>
                </a:solidFill>
                <a:latin typeface="Courier New"/>
                <a:ea typeface="宋体"/>
              </a:rPr>
              <a:t>KBEngine.Entity</a:t>
            </a:r>
            <a:endParaRPr b="0" lang="en-US" sz="2600" spc="-1" strike="noStrike">
              <a:latin typeface="Arial"/>
            </a:endParaRPr>
          </a:p>
          <a:p>
            <a:pPr lvl="1" marL="343080" indent="-157680">
              <a:lnSpc>
                <a:spcPct val="90000"/>
              </a:lnSpc>
              <a:spcBef>
                <a:spcPts val="601"/>
              </a:spcBef>
              <a:buClr>
                <a:srgbClr val="ff9933"/>
              </a:buClr>
              <a:buSzPct val="90000"/>
              <a:buFont typeface="Wingdings" charset="2"/>
              <a:buChar char=""/>
            </a:pPr>
            <a:r>
              <a:rPr b="0" lang="en-US" sz="2600" spc="-1" strike="noStrike">
                <a:solidFill>
                  <a:srgbClr val="00007d"/>
                </a:solidFill>
                <a:latin typeface="Calibri"/>
                <a:ea typeface="宋体"/>
              </a:rPr>
              <a:t>Store large amounts of complex data</a:t>
            </a:r>
            <a:endParaRPr b="0" lang="en-US" sz="2600" spc="-1" strike="noStrike">
              <a:latin typeface="Arial"/>
            </a:endParaRPr>
          </a:p>
          <a:p>
            <a:pPr lvl="2" marL="1143000" indent="-226080">
              <a:lnSpc>
                <a:spcPct val="90000"/>
              </a:lnSpc>
              <a:spcBef>
                <a:spcPts val="499"/>
              </a:spcBef>
              <a:buClr>
                <a:srgbClr val="ff9933"/>
              </a:buClr>
              <a:buSzPct val="80000"/>
              <a:buFont typeface="Wingdings" charset="2"/>
              <a:buChar char=""/>
            </a:pPr>
            <a:r>
              <a:rPr b="0" lang="en-US" sz="2000" spc="-1" strike="noStrike">
                <a:solidFill>
                  <a:srgbClr val="00007d"/>
                </a:solidFill>
                <a:latin typeface="Calibri"/>
                <a:ea typeface="宋体"/>
              </a:rPr>
              <a:t>Reduce the burden on the system when the Cell entity crosses the boundary of the Cell</a:t>
            </a:r>
            <a:endParaRPr b="0" lang="en-US" sz="2000" spc="-1" strike="noStrike">
              <a:latin typeface="Arial"/>
            </a:endParaRPr>
          </a:p>
          <a:p>
            <a:pPr lvl="1" marL="343080" indent="-157680">
              <a:lnSpc>
                <a:spcPct val="90000"/>
              </a:lnSpc>
              <a:spcBef>
                <a:spcPts val="561"/>
              </a:spcBef>
              <a:buClr>
                <a:srgbClr val="ff9933"/>
              </a:buClr>
              <a:buSzPct val="90000"/>
              <a:buFont typeface="Wingdings" charset="2"/>
              <a:buChar char=""/>
            </a:pPr>
            <a:r>
              <a:rPr b="0" lang="en-US" sz="2600" spc="-1" strike="noStrike">
                <a:solidFill>
                  <a:srgbClr val="00007d"/>
                </a:solidFill>
                <a:latin typeface="Calibri"/>
                <a:ea typeface="宋体"/>
              </a:rPr>
              <a:t>Is a fixed Mailbox that receives method calls</a:t>
            </a:r>
            <a:endParaRPr b="0" lang="en-US" sz="2600" spc="-1" strike="noStrike">
              <a:latin typeface="Arial"/>
            </a:endParaRPr>
          </a:p>
          <a:p>
            <a:pPr marL="181080" indent="-178560">
              <a:lnSpc>
                <a:spcPct val="90000"/>
              </a:lnSpc>
              <a:spcBef>
                <a:spcPts val="641"/>
              </a:spcBef>
              <a:buClr>
                <a:srgbClr val="ff9933"/>
              </a:buClr>
              <a:buSzPct val="80000"/>
              <a:buFont typeface="Wingdings" charset="2"/>
              <a:buChar char=""/>
            </a:pPr>
            <a:r>
              <a:rPr b="0" lang="en-US" sz="3200" spc="-1" strike="noStrike" u="sng">
                <a:solidFill>
                  <a:srgbClr val="00007d"/>
                </a:solidFill>
                <a:uFillTx/>
                <a:latin typeface="Calibri"/>
                <a:ea typeface="宋体"/>
              </a:rPr>
              <a:t>Proxy</a:t>
            </a:r>
            <a:endParaRPr b="0" lang="en-US" sz="3200" spc="-1" strike="noStrike">
              <a:latin typeface="Arial"/>
            </a:endParaRPr>
          </a:p>
          <a:p>
            <a:pPr lvl="1" marL="343080" indent="-15768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In Python script, inherited from </a:t>
            </a:r>
            <a:r>
              <a:rPr b="1" lang="en-US" sz="2800" spc="-1" strike="noStrike">
                <a:solidFill>
                  <a:srgbClr val="00007d"/>
                </a:solidFill>
                <a:latin typeface="Courier New"/>
                <a:ea typeface="宋体"/>
              </a:rPr>
              <a:t>KBEngine.Proxy</a:t>
            </a:r>
            <a:endParaRPr b="0" lang="en-US" sz="2800" spc="-1" strike="noStrike">
              <a:latin typeface="Arial"/>
            </a:endParaRPr>
          </a:p>
          <a:p>
            <a:pPr lvl="1" marL="343080" indent="-157680">
              <a:lnSpc>
                <a:spcPct val="9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KBEngine.Proxy inherits internally from KBEngine.Entity</a:t>
            </a:r>
            <a:endParaRPr b="0" lang="en-US" sz="2800" spc="-1" strike="noStrike">
              <a:latin typeface="Arial"/>
            </a:endParaRPr>
          </a:p>
          <a:p>
            <a:pPr lvl="1" marL="343080" indent="-15768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It is the node that communicates with the Client</a:t>
            </a:r>
            <a:endParaRPr b="0" lang="en-US" sz="2800" spc="-1" strike="noStrike">
              <a:latin typeface="Arial"/>
            </a:endParaRPr>
          </a:p>
          <a:p>
            <a:pPr lvl="1" marL="343080" indent="-15768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Client can attach or remove Proxy as needed</a:t>
            </a:r>
            <a:endParaRPr b="0" lang="en-US" sz="2800" spc="-1" strike="noStrike">
              <a:latin typeface="Arial"/>
            </a:endParaRPr>
          </a:p>
        </p:txBody>
      </p:sp>
    </p:spTree>
  </p:cSld>
  <p:timing>
    <p:tnLst>
      <p:par>
        <p:cTn id="155" dur="indefinite" restart="never" nodeType="tmRoot">
          <p:childTnLst>
            <p:seq>
              <p:cTn id="156" nodeType="mainSeq"/>
              <p:prevCondLst>
                <p:cond delay="0" evt="onPrev">
                  <p:tgtEl>
                    <p:sldTgt/>
                  </p:tgtEl>
                </p:cond>
              </p:prevCondLst>
              <p:nextCondLst>
                <p:cond delay="0" evt="onNext">
                  <p:tgtEl>
                    <p:sldTgt/>
                  </p:tgtEl>
                </p:cond>
              </p:nextCondLst>
            </p:seq>
          </p:childTnLst>
        </p:cTn>
      </p:par>
    </p:tnLst>
  </p:timing>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4"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715"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 attribute on Baseapp</a:t>
            </a:r>
            <a:endParaRPr b="0" lang="en-US" sz="4900" spc="-1" strike="noStrike">
              <a:latin typeface="Arial"/>
            </a:endParaRPr>
          </a:p>
        </p:txBody>
      </p:sp>
      <p:sp>
        <p:nvSpPr>
          <p:cNvPr id="1716" name="CustomShape 3"/>
          <p:cNvSpPr/>
          <p:nvPr/>
        </p:nvSpPr>
        <p:spPr>
          <a:xfrm>
            <a:off x="89280" y="1196640"/>
            <a:ext cx="9052200" cy="86148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Inherited attributes from KBEngine.Entity</a:t>
            </a:r>
            <a:endParaRPr b="0" lang="en-US" sz="3200" spc="-1" strike="noStrike">
              <a:latin typeface="Arial"/>
            </a:endParaRPr>
          </a:p>
        </p:txBody>
      </p:sp>
      <p:sp>
        <p:nvSpPr>
          <p:cNvPr id="1717" name="CustomShape 4"/>
          <p:cNvSpPr/>
          <p:nvPr/>
        </p:nvSpPr>
        <p:spPr>
          <a:xfrm>
            <a:off x="323640" y="2529000"/>
            <a:ext cx="1618200" cy="3038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id</a:t>
            </a:r>
            <a:endParaRPr b="0" lang="en-US" sz="1900" spc="-1" strike="noStrike">
              <a:latin typeface="Arial"/>
            </a:endParaRPr>
          </a:p>
        </p:txBody>
      </p:sp>
      <p:sp>
        <p:nvSpPr>
          <p:cNvPr id="1718" name="CustomShape 5"/>
          <p:cNvSpPr/>
          <p:nvPr/>
        </p:nvSpPr>
        <p:spPr>
          <a:xfrm>
            <a:off x="1944360" y="2529000"/>
            <a:ext cx="6874920" cy="3038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Verdana"/>
                <a:ea typeface="宋体"/>
              </a:rPr>
              <a:t>Unique Entity ID, Cell, Base, Client share an id</a:t>
            </a:r>
            <a:endParaRPr b="0" lang="en-US" sz="1800" spc="-1" strike="noStrike">
              <a:latin typeface="Arial"/>
            </a:endParaRPr>
          </a:p>
        </p:txBody>
      </p:sp>
      <p:sp>
        <p:nvSpPr>
          <p:cNvPr id="1719" name="CustomShape 6"/>
          <p:cNvSpPr/>
          <p:nvPr/>
        </p:nvSpPr>
        <p:spPr>
          <a:xfrm>
            <a:off x="323640" y="2835360"/>
            <a:ext cx="1618200" cy="30384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databaseID</a:t>
            </a:r>
            <a:endParaRPr b="0" lang="en-US" sz="1900" spc="-1" strike="noStrike">
              <a:latin typeface="Arial"/>
            </a:endParaRPr>
          </a:p>
        </p:txBody>
      </p:sp>
      <p:sp>
        <p:nvSpPr>
          <p:cNvPr id="1720" name="CustomShape 7"/>
          <p:cNvSpPr/>
          <p:nvPr/>
        </p:nvSpPr>
        <p:spPr>
          <a:xfrm>
            <a:off x="1944360" y="2835360"/>
            <a:ext cx="6874920" cy="303840"/>
          </a:xfrm>
          <a:prstGeom prst="rect">
            <a:avLst/>
          </a:prstGeom>
          <a:solidFill>
            <a:srgbClr val="e6f1fe"/>
          </a:solidFill>
          <a:ln w="3240">
            <a:solidFill>
              <a:srgbClr val="00007d"/>
            </a:solidFill>
            <a:miter/>
          </a:ln>
        </p:spPr>
        <p:style>
          <a:lnRef idx="0"/>
          <a:fillRef idx="0"/>
          <a:effectRef idx="0"/>
          <a:fontRef idx="minor"/>
        </p:style>
        <p:txBody>
          <a:bodyPr lIns="72000" rIns="0" tIns="0" bIns="180000"/>
          <a:p>
            <a:pPr>
              <a:lnSpc>
                <a:spcPct val="100000"/>
              </a:lnSpc>
              <a:spcBef>
                <a:spcPts val="360"/>
              </a:spcBef>
            </a:pPr>
            <a:r>
              <a:rPr b="0" lang="en-US" sz="1400" spc="-1" strike="noStrike">
                <a:solidFill>
                  <a:srgbClr val="00007d"/>
                </a:solidFill>
                <a:latin typeface="Verdana"/>
                <a:ea typeface="宋体"/>
              </a:rPr>
              <a:t>The Entity’s permanent ID in the database. Zero if not permanent. 64 bit</a:t>
            </a:r>
            <a:endParaRPr b="0" lang="en-US" sz="1400" spc="-1" strike="noStrike">
              <a:latin typeface="Arial"/>
            </a:endParaRPr>
          </a:p>
        </p:txBody>
      </p:sp>
      <p:sp>
        <p:nvSpPr>
          <p:cNvPr id="1721" name="CustomShape 8"/>
          <p:cNvSpPr/>
          <p:nvPr/>
        </p:nvSpPr>
        <p:spPr>
          <a:xfrm>
            <a:off x="323640" y="3141720"/>
            <a:ext cx="1618200" cy="3038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cell</a:t>
            </a:r>
            <a:endParaRPr b="0" lang="en-US" sz="1900" spc="-1" strike="noStrike">
              <a:latin typeface="Arial"/>
            </a:endParaRPr>
          </a:p>
        </p:txBody>
      </p:sp>
      <p:sp>
        <p:nvSpPr>
          <p:cNvPr id="1722" name="CustomShape 9"/>
          <p:cNvSpPr/>
          <p:nvPr/>
        </p:nvSpPr>
        <p:spPr>
          <a:xfrm>
            <a:off x="1944360" y="3141720"/>
            <a:ext cx="6874920" cy="3038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60"/>
              </a:spcBef>
            </a:pPr>
            <a:r>
              <a:rPr b="0" lang="en-US" sz="1200" spc="-1" strike="noStrike">
                <a:solidFill>
                  <a:srgbClr val="00007d"/>
                </a:solidFill>
                <a:latin typeface="Verdana"/>
                <a:ea typeface="宋体"/>
              </a:rPr>
              <a:t>If there is a corresponding Cell entity, it means to point to the Cell EntityCall</a:t>
            </a:r>
            <a:endParaRPr b="0" lang="en-US" sz="1200" spc="-1" strike="noStrike">
              <a:latin typeface="Arial"/>
            </a:endParaRPr>
          </a:p>
        </p:txBody>
      </p:sp>
      <p:sp>
        <p:nvSpPr>
          <p:cNvPr id="1723" name="CustomShape 10"/>
          <p:cNvSpPr/>
          <p:nvPr/>
        </p:nvSpPr>
        <p:spPr>
          <a:xfrm>
            <a:off x="323640" y="3448080"/>
            <a:ext cx="1618200" cy="55296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cellData</a:t>
            </a:r>
            <a:endParaRPr b="0" lang="en-US" sz="1900" spc="-1" strike="noStrike">
              <a:latin typeface="Arial"/>
            </a:endParaRPr>
          </a:p>
        </p:txBody>
      </p:sp>
      <p:sp>
        <p:nvSpPr>
          <p:cNvPr id="1724" name="CustomShape 11"/>
          <p:cNvSpPr/>
          <p:nvPr/>
        </p:nvSpPr>
        <p:spPr>
          <a:xfrm>
            <a:off x="1944360" y="3448080"/>
            <a:ext cx="6874920" cy="55296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Arial"/>
                <a:ea typeface="宋体"/>
              </a:rPr>
              <a:t>If the Cell entity does not exist, it retains the data of the Cell part of the Entity as a Dictionary structure</a:t>
            </a:r>
            <a:endParaRPr b="0" lang="en-US" sz="1800" spc="-1" strike="noStrike">
              <a:latin typeface="Arial"/>
            </a:endParaRPr>
          </a:p>
        </p:txBody>
      </p:sp>
      <p:sp>
        <p:nvSpPr>
          <p:cNvPr id="1725" name="CustomShape 12"/>
          <p:cNvSpPr/>
          <p:nvPr/>
        </p:nvSpPr>
        <p:spPr>
          <a:xfrm>
            <a:off x="323640" y="2205000"/>
            <a:ext cx="1618200" cy="32148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Attributes</a:t>
            </a:r>
            <a:endParaRPr b="0" lang="en-US" sz="1900" spc="-1" strike="noStrike">
              <a:latin typeface="Arial"/>
            </a:endParaRPr>
          </a:p>
        </p:txBody>
      </p:sp>
      <p:sp>
        <p:nvSpPr>
          <p:cNvPr id="1726" name="CustomShape 13"/>
          <p:cNvSpPr/>
          <p:nvPr/>
        </p:nvSpPr>
        <p:spPr>
          <a:xfrm>
            <a:off x="1944360" y="2205000"/>
            <a:ext cx="6874920" cy="32148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Description</a:t>
            </a:r>
            <a:endParaRPr b="0" lang="en-US" sz="1900" spc="-1" strike="noStrike">
              <a:latin typeface="Arial"/>
            </a:endParaRPr>
          </a:p>
        </p:txBody>
      </p:sp>
      <p:sp>
        <p:nvSpPr>
          <p:cNvPr id="1727" name="Line 14"/>
          <p:cNvSpPr/>
          <p:nvPr/>
        </p:nvSpPr>
        <p:spPr>
          <a:xfrm flipV="1">
            <a:off x="1944360" y="2205000"/>
            <a:ext cx="360" cy="334800"/>
          </a:xfrm>
          <a:prstGeom prst="line">
            <a:avLst/>
          </a:prstGeom>
          <a:ln w="19080">
            <a:solidFill>
              <a:srgbClr val="000000"/>
            </a:solidFill>
            <a:round/>
          </a:ln>
        </p:spPr>
        <p:style>
          <a:lnRef idx="0"/>
          <a:fillRef idx="0"/>
          <a:effectRef idx="0"/>
          <a:fontRef idx="minor"/>
        </p:style>
      </p:sp>
    </p:spTree>
  </p:cSld>
  <p:timing>
    <p:tnLst>
      <p:par>
        <p:cTn id="157" dur="indefinite" restart="never" nodeType="tmRoot">
          <p:childTnLst>
            <p:seq>
              <p:cTn id="158" nodeType="mainSeq"/>
              <p:prevCondLst>
                <p:cond delay="0" evt="onPrev">
                  <p:tgtEl>
                    <p:sldTgt/>
                  </p:tgtEl>
                </p:cond>
              </p:prevCondLst>
              <p:nextCondLst>
                <p:cond delay="0"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8"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729"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Proxy properties on Baseapp</a:t>
            </a:r>
            <a:endParaRPr b="0" lang="en-US" sz="4900" spc="-1" strike="noStrike">
              <a:latin typeface="Arial"/>
            </a:endParaRPr>
          </a:p>
        </p:txBody>
      </p:sp>
      <p:sp>
        <p:nvSpPr>
          <p:cNvPr id="1730" name="CustomShape 3"/>
          <p:cNvSpPr/>
          <p:nvPr/>
        </p:nvSpPr>
        <p:spPr>
          <a:xfrm>
            <a:off x="89280" y="1196640"/>
            <a:ext cx="8944920" cy="861480"/>
          </a:xfrm>
          <a:prstGeom prst="rect">
            <a:avLst/>
          </a:prstGeom>
          <a:noFill/>
          <a:ln>
            <a:noFill/>
          </a:ln>
        </p:spPr>
        <p:style>
          <a:lnRef idx="0"/>
          <a:fillRef idx="0"/>
          <a:effectRef idx="0"/>
          <a:fontRef idx="minor"/>
        </p:style>
        <p:txBody>
          <a:bodyPr lIns="54000" rIns="36000" tIns="10800" bIns="45000"/>
          <a:p>
            <a:pPr marL="181080" indent="-178560">
              <a:lnSpc>
                <a:spcPct val="80000"/>
              </a:lnSpc>
              <a:spcBef>
                <a:spcPts val="641"/>
              </a:spcBef>
              <a:buClr>
                <a:srgbClr val="ff9933"/>
              </a:buClr>
              <a:buSzPct val="80000"/>
              <a:buFont typeface="Wingdings" charset="2"/>
              <a:buChar char=""/>
            </a:pPr>
            <a:r>
              <a:rPr b="1" lang="en-US" sz="3200" spc="-1" strike="noStrike">
                <a:solidFill>
                  <a:srgbClr val="00007d"/>
                </a:solidFill>
                <a:latin typeface="Courier New"/>
                <a:ea typeface="宋体"/>
              </a:rPr>
              <a:t>KBEngine.Proxy inherits from KBEngine.Entity, </a:t>
            </a:r>
            <a:r>
              <a:rPr b="0" lang="en-US" sz="3200" spc="-1" strike="noStrike">
                <a:solidFill>
                  <a:srgbClr val="00007d"/>
                </a:solidFill>
                <a:latin typeface="Calibri"/>
                <a:ea typeface="宋体"/>
              </a:rPr>
              <a:t>which is the parent of all Base entities that have Proxy</a:t>
            </a:r>
            <a:endParaRPr b="0" lang="en-US" sz="3200" spc="-1" strike="noStrike">
              <a:latin typeface="Arial"/>
            </a:endParaRPr>
          </a:p>
          <a:p>
            <a:pPr marL="181080" indent="-178560">
              <a:lnSpc>
                <a:spcPct val="80000"/>
              </a:lnSpc>
              <a:spcBef>
                <a:spcPts val="2560"/>
              </a:spcBef>
              <a:buClr>
                <a:srgbClr val="ff9933"/>
              </a:buClr>
              <a:buSzPct val="80000"/>
              <a:buFont typeface="Wingdings" charset="2"/>
              <a:buChar char=""/>
            </a:pPr>
            <a:r>
              <a:rPr b="0" lang="en-US" sz="3200" spc="-1" strike="noStrike">
                <a:solidFill>
                  <a:srgbClr val="00007d"/>
                </a:solidFill>
                <a:latin typeface="Calibri"/>
                <a:ea typeface="宋体"/>
              </a:rPr>
              <a:t>Additional attributes</a:t>
            </a:r>
            <a:r>
              <a:rPr b="0" lang="en-US" sz="3200" spc="-1" strike="noStrike">
                <a:solidFill>
                  <a:srgbClr val="00007d"/>
                </a:solidFill>
                <a:latin typeface="Calibri"/>
                <a:ea typeface="宋体"/>
              </a:rPr>
              <a:t>：</a:t>
            </a:r>
            <a:endParaRPr b="0" lang="en-US" sz="3200" spc="-1" strike="noStrike">
              <a:latin typeface="Arial"/>
            </a:endParaRPr>
          </a:p>
        </p:txBody>
      </p:sp>
      <p:sp>
        <p:nvSpPr>
          <p:cNvPr id="1731" name="CustomShape 4"/>
          <p:cNvSpPr/>
          <p:nvPr/>
        </p:nvSpPr>
        <p:spPr>
          <a:xfrm>
            <a:off x="89280" y="3825000"/>
            <a:ext cx="1852560" cy="3038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client</a:t>
            </a:r>
            <a:endParaRPr b="0" lang="en-US" sz="1900" spc="-1" strike="noStrike">
              <a:latin typeface="Arial"/>
            </a:endParaRPr>
          </a:p>
        </p:txBody>
      </p:sp>
      <p:sp>
        <p:nvSpPr>
          <p:cNvPr id="1732" name="CustomShape 5"/>
          <p:cNvSpPr/>
          <p:nvPr/>
        </p:nvSpPr>
        <p:spPr>
          <a:xfrm>
            <a:off x="1944360" y="3825000"/>
            <a:ext cx="6874920" cy="3038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60"/>
              </a:spcBef>
            </a:pPr>
            <a:r>
              <a:rPr b="0" lang="en-US" sz="1500" spc="-1" strike="noStrike">
                <a:solidFill>
                  <a:srgbClr val="00007d"/>
                </a:solidFill>
                <a:latin typeface="Verdana"/>
                <a:ea typeface="宋体"/>
              </a:rPr>
              <a:t>EntityCall for communication with the corresponding client’s Entitiy</a:t>
            </a:r>
            <a:endParaRPr b="0" lang="en-US" sz="1500" spc="-1" strike="noStrike">
              <a:latin typeface="Arial"/>
            </a:endParaRPr>
          </a:p>
        </p:txBody>
      </p:sp>
      <p:sp>
        <p:nvSpPr>
          <p:cNvPr id="1733" name="CustomShape 6"/>
          <p:cNvSpPr/>
          <p:nvPr/>
        </p:nvSpPr>
        <p:spPr>
          <a:xfrm>
            <a:off x="89280" y="4131360"/>
            <a:ext cx="1852560" cy="30384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clientAddr</a:t>
            </a:r>
            <a:endParaRPr b="0" lang="en-US" sz="1900" spc="-1" strike="noStrike">
              <a:latin typeface="Arial"/>
            </a:endParaRPr>
          </a:p>
        </p:txBody>
      </p:sp>
      <p:sp>
        <p:nvSpPr>
          <p:cNvPr id="1734" name="CustomShape 7"/>
          <p:cNvSpPr/>
          <p:nvPr/>
        </p:nvSpPr>
        <p:spPr>
          <a:xfrm>
            <a:off x="1944360" y="4131360"/>
            <a:ext cx="6874920" cy="303840"/>
          </a:xfrm>
          <a:prstGeom prst="rect">
            <a:avLst/>
          </a:prstGeom>
          <a:solidFill>
            <a:srgbClr val="e6f1fe"/>
          </a:solidFill>
          <a:ln w="3240">
            <a:solidFill>
              <a:srgbClr val="00007d"/>
            </a:solidFill>
            <a:miter/>
          </a:ln>
        </p:spPr>
        <p:style>
          <a:lnRef idx="0"/>
          <a:fillRef idx="0"/>
          <a:effectRef idx="0"/>
          <a:fontRef idx="minor"/>
        </p:style>
        <p:txBody>
          <a:bodyPr lIns="72000" rIns="0" tIns="0" bIns="180000"/>
          <a:p>
            <a:pPr>
              <a:lnSpc>
                <a:spcPct val="100000"/>
              </a:lnSpc>
              <a:spcBef>
                <a:spcPts val="360"/>
              </a:spcBef>
            </a:pPr>
            <a:r>
              <a:rPr b="0" lang="en-US" sz="1800" spc="-1" strike="noStrike">
                <a:solidFill>
                  <a:srgbClr val="00007d"/>
                </a:solidFill>
                <a:latin typeface="Verdana"/>
                <a:ea typeface="宋体"/>
              </a:rPr>
              <a:t>Corresponds to the client machine’s IP and port</a:t>
            </a:r>
            <a:endParaRPr b="0" lang="en-US" sz="1800" spc="-1" strike="noStrike">
              <a:latin typeface="Arial"/>
            </a:endParaRPr>
          </a:p>
        </p:txBody>
      </p:sp>
      <p:sp>
        <p:nvSpPr>
          <p:cNvPr id="1735" name="CustomShape 8"/>
          <p:cNvSpPr/>
          <p:nvPr/>
        </p:nvSpPr>
        <p:spPr>
          <a:xfrm>
            <a:off x="89280" y="4437720"/>
            <a:ext cx="1852560" cy="57312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bandwidthPerSecond</a:t>
            </a:r>
            <a:endParaRPr b="0" lang="en-US" sz="1900" spc="-1" strike="noStrike">
              <a:latin typeface="Arial"/>
            </a:endParaRPr>
          </a:p>
        </p:txBody>
      </p:sp>
      <p:sp>
        <p:nvSpPr>
          <p:cNvPr id="1736" name="CustomShape 9"/>
          <p:cNvSpPr/>
          <p:nvPr/>
        </p:nvSpPr>
        <p:spPr>
          <a:xfrm>
            <a:off x="1944360" y="4437720"/>
            <a:ext cx="6874920" cy="57312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Verdana"/>
                <a:ea typeface="宋体"/>
              </a:rPr>
              <a:t>Send the client’s message length every second</a:t>
            </a:r>
            <a:endParaRPr b="0" lang="en-US" sz="1800" spc="-1" strike="noStrike">
              <a:latin typeface="Arial"/>
            </a:endParaRPr>
          </a:p>
        </p:txBody>
      </p:sp>
      <p:sp>
        <p:nvSpPr>
          <p:cNvPr id="1737" name="CustomShape 10"/>
          <p:cNvSpPr/>
          <p:nvPr/>
        </p:nvSpPr>
        <p:spPr>
          <a:xfrm>
            <a:off x="89280" y="3501000"/>
            <a:ext cx="1852560" cy="32148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Attributes</a:t>
            </a:r>
            <a:endParaRPr b="0" lang="en-US" sz="1900" spc="-1" strike="noStrike">
              <a:latin typeface="Arial"/>
            </a:endParaRPr>
          </a:p>
        </p:txBody>
      </p:sp>
      <p:sp>
        <p:nvSpPr>
          <p:cNvPr id="1738" name="CustomShape 11"/>
          <p:cNvSpPr/>
          <p:nvPr/>
        </p:nvSpPr>
        <p:spPr>
          <a:xfrm>
            <a:off x="1944360" y="3501000"/>
            <a:ext cx="6874920" cy="32148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Description</a:t>
            </a:r>
            <a:endParaRPr b="0" lang="en-US" sz="1900" spc="-1" strike="noStrike">
              <a:latin typeface="Arial"/>
            </a:endParaRPr>
          </a:p>
        </p:txBody>
      </p:sp>
      <p:sp>
        <p:nvSpPr>
          <p:cNvPr id="1739" name="Line 12"/>
          <p:cNvSpPr/>
          <p:nvPr/>
        </p:nvSpPr>
        <p:spPr>
          <a:xfrm flipV="1">
            <a:off x="1944360" y="3501000"/>
            <a:ext cx="360" cy="334800"/>
          </a:xfrm>
          <a:prstGeom prst="line">
            <a:avLst/>
          </a:prstGeom>
          <a:ln w="19080">
            <a:solidFill>
              <a:srgbClr val="000000"/>
            </a:solidFill>
            <a:round/>
          </a:ln>
        </p:spPr>
        <p:style>
          <a:lnRef idx="0"/>
          <a:fillRef idx="0"/>
          <a:effectRef idx="0"/>
          <a:fontRef idx="minor"/>
        </p:style>
      </p:sp>
    </p:spTree>
  </p:cSld>
  <p:timing>
    <p:tnLst>
      <p:par>
        <p:cTn id="159" dur="indefinite" restart="never" nodeType="tmRoot">
          <p:childTnLst>
            <p:seq>
              <p:cTn id="160" nodeType="mainSeq"/>
              <p:prevCondLst>
                <p:cond delay="0" evt="onPrev">
                  <p:tgtEl>
                    <p:sldTgt/>
                  </p:tgtEl>
                </p:cond>
              </p:prevCondLst>
              <p:nextCondLst>
                <p:cond delay="0"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0"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741"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 methods on Baseapp</a:t>
            </a:r>
            <a:endParaRPr b="0" lang="en-US" sz="4900" spc="-1" strike="noStrike">
              <a:latin typeface="Arial"/>
            </a:endParaRPr>
          </a:p>
        </p:txBody>
      </p:sp>
      <p:sp>
        <p:nvSpPr>
          <p:cNvPr id="1742" name="CustomShape 3"/>
          <p:cNvSpPr/>
          <p:nvPr/>
        </p:nvSpPr>
        <p:spPr>
          <a:xfrm>
            <a:off x="179280" y="1600200"/>
            <a:ext cx="2265840" cy="58788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18000" rIns="0" tIns="72000" bIns="72000"/>
          <a:p>
            <a:pPr>
              <a:lnSpc>
                <a:spcPct val="85000"/>
              </a:lnSpc>
              <a:spcBef>
                <a:spcPts val="241"/>
              </a:spcBef>
            </a:pPr>
            <a:r>
              <a:rPr b="0" lang="en-US" sz="1200" spc="-1" strike="noStrike">
                <a:solidFill>
                  <a:srgbClr val="00007d"/>
                </a:solidFill>
                <a:latin typeface="Courier New"/>
                <a:ea typeface="宋体"/>
              </a:rPr>
              <a:t>addTimer(</a:t>
            </a:r>
            <a:r>
              <a:rPr b="0" i="1" lang="en-US" sz="1200" spc="-1" strike="noStrike">
                <a:solidFill>
                  <a:srgbClr val="00007d"/>
                </a:solidFill>
                <a:latin typeface="Courier New"/>
                <a:ea typeface="宋体"/>
              </a:rPr>
              <a:t>initOffset</a:t>
            </a:r>
            <a:br/>
            <a:r>
              <a:rPr b="0" lang="en-US" sz="1200" spc="-1" strike="noStrike">
                <a:solidFill>
                  <a:srgbClr val="00007d"/>
                </a:solidFill>
                <a:latin typeface="Courier New"/>
                <a:ea typeface="宋体"/>
              </a:rPr>
              <a:t>       [,</a:t>
            </a:r>
            <a:r>
              <a:rPr b="0" i="1" lang="en-US" sz="1200" spc="-1" strike="noStrike">
                <a:solidFill>
                  <a:srgbClr val="00007d"/>
                </a:solidFill>
                <a:latin typeface="Courier New"/>
                <a:ea typeface="宋体"/>
              </a:rPr>
              <a:t>repeatOffset</a:t>
            </a:r>
            <a:r>
              <a:rPr b="0" lang="en-US" sz="1200" spc="-1" strike="noStrike">
                <a:solidFill>
                  <a:srgbClr val="00007d"/>
                </a:solidFill>
                <a:latin typeface="Courier New"/>
                <a:ea typeface="宋体"/>
              </a:rPr>
              <a:t>,</a:t>
            </a:r>
            <a:br/>
            <a:r>
              <a:rPr b="0" lang="en-US" sz="1200" spc="-1" strike="noStrike">
                <a:solidFill>
                  <a:srgbClr val="00007d"/>
                </a:solidFill>
                <a:latin typeface="Courier New"/>
                <a:ea typeface="宋体"/>
              </a:rPr>
              <a:t>         </a:t>
            </a:r>
            <a:r>
              <a:rPr b="0" i="1" lang="en-US" sz="1200" spc="-1" strike="noStrike">
                <a:solidFill>
                  <a:srgbClr val="00007d"/>
                </a:solidFill>
                <a:latin typeface="Courier New"/>
                <a:ea typeface="宋体"/>
              </a:rPr>
              <a:t>userData</a:t>
            </a:r>
            <a:r>
              <a:rPr b="0" lang="en-US" sz="1200" spc="-1" strike="noStrike">
                <a:solidFill>
                  <a:srgbClr val="00007d"/>
                </a:solidFill>
                <a:latin typeface="Courier New"/>
                <a:ea typeface="宋体"/>
              </a:rPr>
              <a:t>] )</a:t>
            </a:r>
            <a:endParaRPr b="0" lang="en-US" sz="1200" spc="-1" strike="noStrike">
              <a:latin typeface="Arial"/>
            </a:endParaRPr>
          </a:p>
        </p:txBody>
      </p:sp>
      <p:sp>
        <p:nvSpPr>
          <p:cNvPr id="1743" name="CustomShape 4"/>
          <p:cNvSpPr/>
          <p:nvPr/>
        </p:nvSpPr>
        <p:spPr>
          <a:xfrm>
            <a:off x="179280" y="2478240"/>
            <a:ext cx="2265840" cy="71172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createCellEntity(</a:t>
            </a:r>
            <a:br/>
            <a:r>
              <a:rPr b="0" lang="en-US" sz="1300" spc="-1" strike="noStrike">
                <a:solidFill>
                  <a:srgbClr val="00007d"/>
                </a:solidFill>
                <a:latin typeface="Courier New"/>
                <a:ea typeface="宋体"/>
              </a:rPr>
              <a:t>        [</a:t>
            </a:r>
            <a:r>
              <a:rPr b="0" i="1" lang="en-US" sz="1300" spc="-1" strike="noStrike">
                <a:solidFill>
                  <a:srgbClr val="00007d"/>
                </a:solidFill>
                <a:latin typeface="Courier New"/>
                <a:ea typeface="宋体"/>
              </a:rPr>
              <a:t>cellMailBox</a:t>
            </a:r>
            <a:r>
              <a:rPr b="0" lang="en-US" sz="1300" spc="-1" strike="noStrike">
                <a:solidFill>
                  <a:srgbClr val="00007d"/>
                </a:solidFill>
                <a:latin typeface="Courier New"/>
                <a:ea typeface="宋体"/>
              </a:rPr>
              <a:t>])</a:t>
            </a:r>
            <a:endParaRPr b="0" lang="en-US" sz="1300" spc="-1" strike="noStrike">
              <a:latin typeface="Arial"/>
            </a:endParaRPr>
          </a:p>
        </p:txBody>
      </p:sp>
      <p:sp>
        <p:nvSpPr>
          <p:cNvPr id="1744" name="CustomShape 5"/>
          <p:cNvSpPr/>
          <p:nvPr/>
        </p:nvSpPr>
        <p:spPr>
          <a:xfrm>
            <a:off x="179280" y="1276200"/>
            <a:ext cx="2265840" cy="32148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Method</a:t>
            </a:r>
            <a:endParaRPr b="0" lang="en-US" sz="1900" spc="-1" strike="noStrike">
              <a:latin typeface="Arial"/>
            </a:endParaRPr>
          </a:p>
        </p:txBody>
      </p:sp>
      <p:sp>
        <p:nvSpPr>
          <p:cNvPr id="1745" name="CustomShape 6"/>
          <p:cNvSpPr/>
          <p:nvPr/>
        </p:nvSpPr>
        <p:spPr>
          <a:xfrm>
            <a:off x="2448000" y="1276200"/>
            <a:ext cx="6477480" cy="32148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Description</a:t>
            </a:r>
            <a:endParaRPr b="0" lang="en-US" sz="1900" spc="-1" strike="noStrike">
              <a:latin typeface="Arial"/>
            </a:endParaRPr>
          </a:p>
        </p:txBody>
      </p:sp>
      <p:sp>
        <p:nvSpPr>
          <p:cNvPr id="1746" name="Line 7"/>
          <p:cNvSpPr/>
          <p:nvPr/>
        </p:nvSpPr>
        <p:spPr>
          <a:xfrm flipV="1">
            <a:off x="2447640" y="1265040"/>
            <a:ext cx="3240" cy="335160"/>
          </a:xfrm>
          <a:prstGeom prst="line">
            <a:avLst/>
          </a:prstGeom>
          <a:ln w="19080">
            <a:solidFill>
              <a:srgbClr val="000000"/>
            </a:solidFill>
            <a:round/>
          </a:ln>
        </p:spPr>
        <p:style>
          <a:lnRef idx="0"/>
          <a:fillRef idx="0"/>
          <a:effectRef idx="0"/>
          <a:fontRef idx="minor"/>
        </p:style>
      </p:sp>
      <p:sp>
        <p:nvSpPr>
          <p:cNvPr id="1747" name="CustomShape 8"/>
          <p:cNvSpPr/>
          <p:nvPr/>
        </p:nvSpPr>
        <p:spPr>
          <a:xfrm>
            <a:off x="2448000" y="1600200"/>
            <a:ext cx="6477480" cy="58788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36000" rIns="0" tIns="36000" bIns="180000"/>
          <a:p>
            <a:pPr marL="85680" indent="-83160">
              <a:lnSpc>
                <a:spcPct val="100000"/>
              </a:lnSpc>
              <a:spcBef>
                <a:spcPts val="91"/>
              </a:spcBef>
              <a:buClr>
                <a:srgbClr val="ff9933"/>
              </a:buClr>
              <a:buSzPct val="80000"/>
              <a:buFont typeface="Wingdings" charset="2"/>
              <a:buChar char=""/>
            </a:pPr>
            <a:r>
              <a:rPr b="0" lang="en-US" sz="1400" spc="-1" strike="noStrike">
                <a:solidFill>
                  <a:srgbClr val="00007d"/>
                </a:solidFill>
                <a:latin typeface="Verdana"/>
                <a:ea typeface="宋体"/>
              </a:rPr>
              <a:t>Add a timer (offsets for seconds) and return its ID</a:t>
            </a:r>
            <a:endParaRPr b="0" lang="en-US" sz="1400" spc="-1" strike="noStrike">
              <a:latin typeface="Arial"/>
            </a:endParaRPr>
          </a:p>
          <a:p>
            <a:pPr marL="85680" indent="-83160">
              <a:lnSpc>
                <a:spcPct val="100000"/>
              </a:lnSpc>
              <a:spcBef>
                <a:spcPts val="71"/>
              </a:spcBef>
              <a:buClr>
                <a:srgbClr val="ff9933"/>
              </a:buClr>
              <a:buSzPct val="80000"/>
              <a:buFont typeface="Wingdings" charset="2"/>
              <a:buChar char=""/>
            </a:pPr>
            <a:r>
              <a:rPr b="0" lang="en-US" sz="1400" spc="-1" strike="noStrike">
                <a:solidFill>
                  <a:srgbClr val="00007d"/>
                </a:solidFill>
                <a:latin typeface="Verdana"/>
                <a:ea typeface="宋体"/>
              </a:rPr>
              <a:t>Entity must implement method </a:t>
            </a:r>
            <a:r>
              <a:rPr b="0" lang="en-US" sz="1400" spc="-1" strike="noStrike">
                <a:solidFill>
                  <a:srgbClr val="00007d"/>
                </a:solidFill>
                <a:latin typeface="Courier New"/>
                <a:ea typeface="宋体"/>
              </a:rPr>
              <a:t>onTimer(</a:t>
            </a:r>
            <a:r>
              <a:rPr b="0" i="1" lang="en-US" sz="1400" spc="-1" strike="noStrike">
                <a:solidFill>
                  <a:srgbClr val="00007d"/>
                </a:solidFill>
                <a:latin typeface="Courier New"/>
                <a:ea typeface="宋体"/>
              </a:rPr>
              <a:t>self</a:t>
            </a:r>
            <a:r>
              <a:rPr b="0" lang="en-US" sz="1400" spc="-1" strike="noStrike">
                <a:solidFill>
                  <a:srgbClr val="00007d"/>
                </a:solidFill>
                <a:latin typeface="Courier New"/>
                <a:ea typeface="宋体"/>
              </a:rPr>
              <a:t>, </a:t>
            </a:r>
            <a:r>
              <a:rPr b="0" i="1" lang="en-US" sz="1400" spc="-1" strike="noStrike">
                <a:solidFill>
                  <a:srgbClr val="00007d"/>
                </a:solidFill>
                <a:latin typeface="Courier New"/>
                <a:ea typeface="宋体"/>
              </a:rPr>
              <a:t>timerID</a:t>
            </a:r>
            <a:r>
              <a:rPr b="0" lang="en-US" sz="1400" spc="-1" strike="noStrike">
                <a:solidFill>
                  <a:srgbClr val="00007d"/>
                </a:solidFill>
                <a:latin typeface="Courier New"/>
                <a:ea typeface="宋体"/>
              </a:rPr>
              <a:t>, </a:t>
            </a:r>
            <a:r>
              <a:rPr b="0" i="1" lang="en-US" sz="1400" spc="-1" strike="noStrike">
                <a:solidFill>
                  <a:srgbClr val="00007d"/>
                </a:solidFill>
                <a:latin typeface="Courier New"/>
                <a:ea typeface="宋体"/>
              </a:rPr>
              <a:t>userData</a:t>
            </a:r>
            <a:r>
              <a:rPr b="0" lang="en-US" sz="1400" spc="-1" strike="noStrike">
                <a:solidFill>
                  <a:srgbClr val="00007d"/>
                </a:solidFill>
                <a:latin typeface="Courier New"/>
                <a:ea typeface="宋体"/>
              </a:rPr>
              <a:t>)</a:t>
            </a:r>
            <a:endParaRPr b="0" lang="en-US" sz="1400" spc="-1" strike="noStrike">
              <a:latin typeface="Arial"/>
            </a:endParaRPr>
          </a:p>
        </p:txBody>
      </p:sp>
      <p:sp>
        <p:nvSpPr>
          <p:cNvPr id="1748" name="CustomShape 9"/>
          <p:cNvSpPr/>
          <p:nvPr/>
        </p:nvSpPr>
        <p:spPr>
          <a:xfrm>
            <a:off x="2448000" y="2478240"/>
            <a:ext cx="6477480" cy="71172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36000" rIns="0" tIns="36000" bIns="180000"/>
          <a:p>
            <a:pPr marL="85680" indent="-83160">
              <a:lnSpc>
                <a:spcPct val="100000"/>
              </a:lnSpc>
              <a:spcBef>
                <a:spcPts val="91"/>
              </a:spcBef>
              <a:buClr>
                <a:srgbClr val="ff9933"/>
              </a:buClr>
              <a:buSzPct val="80000"/>
              <a:buFont typeface="Wingdings" charset="2"/>
              <a:buChar char=""/>
            </a:pPr>
            <a:r>
              <a:rPr b="0" lang="en-US" sz="1200" spc="-1" strike="noStrike">
                <a:solidFill>
                  <a:srgbClr val="00007d"/>
                </a:solidFill>
                <a:latin typeface="Arial"/>
                <a:ea typeface="宋体"/>
              </a:rPr>
              <a:t>Create an entity on the Cell pointed to by EntityCall</a:t>
            </a:r>
            <a:endParaRPr b="0" lang="en-US" sz="1200" spc="-1" strike="noStrike">
              <a:latin typeface="Arial"/>
            </a:endParaRPr>
          </a:p>
          <a:p>
            <a:pPr marL="85680" indent="-83160">
              <a:lnSpc>
                <a:spcPct val="100000"/>
              </a:lnSpc>
              <a:spcBef>
                <a:spcPts val="71"/>
              </a:spcBef>
              <a:buClr>
                <a:srgbClr val="ff9933"/>
              </a:buClr>
              <a:buSzPct val="80000"/>
              <a:buFont typeface="Wingdings" charset="2"/>
              <a:buChar char=""/>
            </a:pPr>
            <a:r>
              <a:rPr b="0" lang="en-US" sz="1200" spc="-1" strike="noStrike">
                <a:solidFill>
                  <a:srgbClr val="00007d"/>
                </a:solidFill>
                <a:latin typeface="Verdana"/>
                <a:ea typeface="宋体"/>
              </a:rPr>
              <a:t>Can be used to initialize a Cell entity on Cell when an Entity is created on Base</a:t>
            </a:r>
            <a:endParaRPr b="0" lang="en-US" sz="1200" spc="-1" strike="noStrike">
              <a:latin typeface="Arial"/>
            </a:endParaRPr>
          </a:p>
          <a:p>
            <a:pPr marL="85680" indent="-83160">
              <a:lnSpc>
                <a:spcPct val="100000"/>
              </a:lnSpc>
              <a:spcBef>
                <a:spcPts val="71"/>
              </a:spcBef>
              <a:buClr>
                <a:srgbClr val="ff9933"/>
              </a:buClr>
              <a:buSzPct val="80000"/>
              <a:buFont typeface="Wingdings" charset="2"/>
              <a:buChar char=""/>
            </a:pPr>
            <a:r>
              <a:rPr b="0" lang="en-US" sz="1200" spc="-1" strike="noStrike">
                <a:solidFill>
                  <a:srgbClr val="00007d"/>
                </a:solidFill>
                <a:latin typeface="Arial"/>
                <a:ea typeface="宋体"/>
              </a:rPr>
              <a:t>If you do not pass CellEntityCall, Base.cellData[spaceID] will be used</a:t>
            </a:r>
            <a:endParaRPr b="0" lang="en-US" sz="1200" spc="-1" strike="noStrike">
              <a:latin typeface="Arial"/>
            </a:endParaRPr>
          </a:p>
        </p:txBody>
      </p:sp>
      <p:sp>
        <p:nvSpPr>
          <p:cNvPr id="1749" name="CustomShape 10"/>
          <p:cNvSpPr/>
          <p:nvPr/>
        </p:nvSpPr>
        <p:spPr>
          <a:xfrm>
            <a:off x="179280" y="2190600"/>
            <a:ext cx="2265840" cy="284760"/>
          </a:xfrm>
          <a:prstGeom prst="rect">
            <a:avLst/>
          </a:prstGeom>
          <a:solidFill>
            <a:srgbClr val="e6f1fe"/>
          </a:solidFill>
          <a:ln w="3240">
            <a:solidFill>
              <a:srgbClr val="00007d"/>
            </a:solidFill>
            <a:miter/>
          </a:ln>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delTimer( </a:t>
            </a:r>
            <a:r>
              <a:rPr b="0" i="1" lang="en-US" sz="1300" spc="-1" strike="noStrike">
                <a:solidFill>
                  <a:srgbClr val="00007d"/>
                </a:solidFill>
                <a:latin typeface="Courier New"/>
                <a:ea typeface="宋体"/>
              </a:rPr>
              <a:t>timerID</a:t>
            </a:r>
            <a:r>
              <a:rPr b="0" lang="en-US" sz="1300" spc="-1" strike="noStrike">
                <a:solidFill>
                  <a:srgbClr val="00007d"/>
                </a:solidFill>
                <a:latin typeface="Courier New"/>
                <a:ea typeface="宋体"/>
              </a:rPr>
              <a:t> )</a:t>
            </a:r>
            <a:endParaRPr b="0" lang="en-US" sz="1300" spc="-1" strike="noStrike">
              <a:latin typeface="Arial"/>
            </a:endParaRPr>
          </a:p>
        </p:txBody>
      </p:sp>
      <p:sp>
        <p:nvSpPr>
          <p:cNvPr id="1750" name="CustomShape 11"/>
          <p:cNvSpPr/>
          <p:nvPr/>
        </p:nvSpPr>
        <p:spPr>
          <a:xfrm>
            <a:off x="2448000" y="2190600"/>
            <a:ext cx="6477480" cy="284760"/>
          </a:xfrm>
          <a:prstGeom prst="rect">
            <a:avLst/>
          </a:prstGeom>
          <a:solidFill>
            <a:srgbClr val="e6f1fe"/>
          </a:solidFill>
          <a:ln w="3240">
            <a:solidFill>
              <a:srgbClr val="00007d"/>
            </a:solidFill>
            <a:miter/>
          </a:ln>
        </p:spPr>
        <p:style>
          <a:lnRef idx="0"/>
          <a:fillRef idx="0"/>
          <a:effectRef idx="0"/>
          <a:fontRef idx="minor"/>
        </p:style>
        <p:txBody>
          <a:bodyPr lIns="36000" rIns="0" tIns="36000" bIns="180000"/>
          <a:p>
            <a:pPr marL="85680" indent="-83160">
              <a:lnSpc>
                <a:spcPct val="100000"/>
              </a:lnSpc>
              <a:spcBef>
                <a:spcPts val="281"/>
              </a:spcBef>
              <a:buClr>
                <a:srgbClr val="ff9933"/>
              </a:buClr>
              <a:buSzPct val="80000"/>
              <a:buFont typeface="Wingdings" charset="2"/>
              <a:buChar char=""/>
            </a:pPr>
            <a:r>
              <a:rPr b="0" lang="en-US" sz="1400" spc="-1" strike="noStrike">
                <a:solidFill>
                  <a:srgbClr val="00007d"/>
                </a:solidFill>
                <a:latin typeface="Verdana"/>
                <a:ea typeface="宋体"/>
              </a:rPr>
              <a:t>Deleted the specified timer</a:t>
            </a:r>
            <a:endParaRPr b="0" lang="en-US" sz="1400" spc="-1" strike="noStrike">
              <a:latin typeface="Arial"/>
            </a:endParaRPr>
          </a:p>
        </p:txBody>
      </p:sp>
      <p:sp>
        <p:nvSpPr>
          <p:cNvPr id="1751" name="CustomShape 12"/>
          <p:cNvSpPr/>
          <p:nvPr/>
        </p:nvSpPr>
        <p:spPr>
          <a:xfrm>
            <a:off x="179280" y="3213000"/>
            <a:ext cx="2265840" cy="705600"/>
          </a:xfrm>
          <a:prstGeom prst="rect">
            <a:avLst/>
          </a:prstGeom>
          <a:solidFill>
            <a:srgbClr val="dce6f2"/>
          </a:solidFill>
          <a:ln w="9360">
            <a:solidFill>
              <a:srgbClr val="46aac4"/>
            </a:solidFill>
            <a:round/>
          </a:ln>
          <a:effectLst>
            <a:outerShdw dir="5400000" dist="20160">
              <a:srgbClr val="000000">
                <a:alpha val="38000"/>
              </a:srgbClr>
            </a:outerShdw>
          </a:effectLst>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createInNewSpace()</a:t>
            </a:r>
            <a:endParaRPr b="0" lang="en-US" sz="1300" spc="-1" strike="noStrike">
              <a:latin typeface="Arial"/>
            </a:endParaRPr>
          </a:p>
        </p:txBody>
      </p:sp>
      <p:sp>
        <p:nvSpPr>
          <p:cNvPr id="1752" name="CustomShape 13"/>
          <p:cNvSpPr/>
          <p:nvPr/>
        </p:nvSpPr>
        <p:spPr>
          <a:xfrm>
            <a:off x="2448000" y="3213000"/>
            <a:ext cx="6477480" cy="707040"/>
          </a:xfrm>
          <a:prstGeom prst="rect">
            <a:avLst/>
          </a:prstGeom>
          <a:solidFill>
            <a:srgbClr val="dce6f2"/>
          </a:solidFill>
          <a:ln w="9360">
            <a:solidFill>
              <a:srgbClr val="46aac4"/>
            </a:solidFill>
            <a:round/>
          </a:ln>
          <a:effectLst>
            <a:outerShdw dir="5400000" dist="20160">
              <a:srgbClr val="000000">
                <a:alpha val="38000"/>
              </a:srgbClr>
            </a:outerShdw>
          </a:effectLst>
        </p:spPr>
        <p:style>
          <a:lnRef idx="0"/>
          <a:fillRef idx="0"/>
          <a:effectRef idx="0"/>
          <a:fontRef idx="minor"/>
        </p:style>
        <p:txBody>
          <a:bodyPr lIns="36000" rIns="0" tIns="36000" bIns="180000"/>
          <a:p>
            <a:pPr marL="85680" indent="-83160">
              <a:lnSpc>
                <a:spcPct val="100000"/>
              </a:lnSpc>
              <a:spcBef>
                <a:spcPts val="71"/>
              </a:spcBef>
              <a:buClr>
                <a:srgbClr val="ff9933"/>
              </a:buClr>
              <a:buSzPct val="80000"/>
              <a:buFont typeface="Wingdings" charset="2"/>
              <a:buChar char=""/>
            </a:pPr>
            <a:r>
              <a:rPr b="0" lang="en-US" sz="1200" spc="-1" strike="noStrike">
                <a:solidFill>
                  <a:srgbClr val="00007d"/>
                </a:solidFill>
                <a:latin typeface="Verdana"/>
                <a:ea typeface="宋体"/>
              </a:rPr>
              <a:t>Create a cell part of an entity in a new space (including a new cell to manage it)</a:t>
            </a:r>
            <a:endParaRPr b="0" lang="en-US" sz="1200" spc="-1" strike="noStrike">
              <a:latin typeface="Arial"/>
            </a:endParaRPr>
          </a:p>
          <a:p>
            <a:pPr marL="85680" indent="-83160">
              <a:lnSpc>
                <a:spcPct val="100000"/>
              </a:lnSpc>
              <a:spcBef>
                <a:spcPts val="71"/>
              </a:spcBef>
              <a:buClr>
                <a:srgbClr val="ff9933"/>
              </a:buClr>
              <a:buSzPct val="80000"/>
              <a:buFont typeface="Wingdings" charset="2"/>
              <a:buChar char=""/>
            </a:pPr>
            <a:r>
              <a:rPr b="0" lang="en-US" sz="1200" spc="-1" strike="noStrike">
                <a:solidFill>
                  <a:srgbClr val="00007d"/>
                </a:solidFill>
                <a:latin typeface="Verdana"/>
                <a:ea typeface="宋体"/>
              </a:rPr>
              <a:t>Can be used to create an entity to control a new space (e.g. Task manager)</a:t>
            </a:r>
            <a:endParaRPr b="0" lang="en-US" sz="1200" spc="-1" strike="noStrike">
              <a:latin typeface="Arial"/>
            </a:endParaRPr>
          </a:p>
        </p:txBody>
      </p:sp>
      <p:sp>
        <p:nvSpPr>
          <p:cNvPr id="1753" name="CustomShape 14"/>
          <p:cNvSpPr/>
          <p:nvPr/>
        </p:nvSpPr>
        <p:spPr>
          <a:xfrm>
            <a:off x="179280" y="3921120"/>
            <a:ext cx="2265840" cy="107856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destroyCellEntity()</a:t>
            </a:r>
            <a:endParaRPr b="0" lang="en-US" sz="1300" spc="-1" strike="noStrike">
              <a:latin typeface="Arial"/>
            </a:endParaRPr>
          </a:p>
        </p:txBody>
      </p:sp>
      <p:sp>
        <p:nvSpPr>
          <p:cNvPr id="1754" name="CustomShape 15"/>
          <p:cNvSpPr/>
          <p:nvPr/>
        </p:nvSpPr>
        <p:spPr>
          <a:xfrm>
            <a:off x="179280" y="5002200"/>
            <a:ext cx="2265840" cy="930960"/>
          </a:xfrm>
          <a:prstGeom prst="rect">
            <a:avLst/>
          </a:prstGeom>
          <a:solidFill>
            <a:srgbClr val="dce6f2"/>
          </a:solidFill>
          <a:ln w="9360">
            <a:solidFill>
              <a:srgbClr val="46aac4"/>
            </a:solidFill>
            <a:round/>
          </a:ln>
          <a:effectLst>
            <a:outerShdw dir="5400000" dist="20160">
              <a:srgbClr val="000000">
                <a:alpha val="38000"/>
              </a:srgbClr>
            </a:outerShdw>
          </a:effectLst>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destroy()</a:t>
            </a:r>
            <a:endParaRPr b="0" lang="en-US" sz="1300" spc="-1" strike="noStrike">
              <a:latin typeface="Arial"/>
            </a:endParaRPr>
          </a:p>
        </p:txBody>
      </p:sp>
      <p:sp>
        <p:nvSpPr>
          <p:cNvPr id="1755" name="CustomShape 16"/>
          <p:cNvSpPr/>
          <p:nvPr/>
        </p:nvSpPr>
        <p:spPr>
          <a:xfrm>
            <a:off x="2448000" y="3921120"/>
            <a:ext cx="6477480" cy="107856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36000" rIns="0" tIns="36000" bIns="180000"/>
          <a:p>
            <a:pPr marL="85680" indent="-83160">
              <a:lnSpc>
                <a:spcPct val="90000"/>
              </a:lnSpc>
              <a:spcBef>
                <a:spcPts val="210"/>
              </a:spcBef>
              <a:buClr>
                <a:srgbClr val="ff9933"/>
              </a:buClr>
              <a:buSzPct val="80000"/>
              <a:buFont typeface="Wingdings" charset="2"/>
              <a:buChar char=""/>
            </a:pPr>
            <a:r>
              <a:rPr b="0" lang="en-US" sz="1400" spc="-1" strike="noStrike">
                <a:solidFill>
                  <a:srgbClr val="00007d"/>
                </a:solidFill>
                <a:latin typeface="Calibri"/>
                <a:ea typeface="宋体"/>
              </a:rPr>
              <a:t>Delete Cell entity, keep base part</a:t>
            </a:r>
            <a:endParaRPr b="0" lang="en-US" sz="1400" spc="-1" strike="noStrike">
              <a:latin typeface="Arial"/>
            </a:endParaRPr>
          </a:p>
          <a:p>
            <a:pPr marL="85680" indent="-83160">
              <a:lnSpc>
                <a:spcPct val="90000"/>
              </a:lnSpc>
              <a:spcBef>
                <a:spcPts val="210"/>
              </a:spcBef>
              <a:buClr>
                <a:srgbClr val="ff9933"/>
              </a:buClr>
              <a:buSzPct val="80000"/>
              <a:buFont typeface="Wingdings" charset="2"/>
              <a:buChar char=""/>
            </a:pPr>
            <a:r>
              <a:rPr b="0" lang="en-US" sz="1400" spc="-1" strike="noStrike">
                <a:solidFill>
                  <a:srgbClr val="00007d"/>
                </a:solidFill>
                <a:latin typeface="Calibri"/>
                <a:ea typeface="宋体"/>
              </a:rPr>
              <a:t>If it is transferred between Spaces, it is recommended to use ‘teleport’ on CellApp to avoid frequent destruction and creation of Cell Entities.</a:t>
            </a:r>
            <a:endParaRPr b="0" lang="en-US" sz="1400" spc="-1" strike="noStrike">
              <a:latin typeface="Arial"/>
            </a:endParaRPr>
          </a:p>
          <a:p>
            <a:pPr marL="85680" indent="-83160">
              <a:lnSpc>
                <a:spcPct val="90000"/>
              </a:lnSpc>
              <a:spcBef>
                <a:spcPts val="210"/>
              </a:spcBef>
              <a:buClr>
                <a:srgbClr val="ff9933"/>
              </a:buClr>
              <a:buSzPct val="80000"/>
              <a:buFont typeface="Wingdings" charset="2"/>
              <a:buChar char=""/>
            </a:pPr>
            <a:r>
              <a:rPr b="0" lang="en-US" sz="1400" spc="-1" strike="noStrike">
                <a:solidFill>
                  <a:srgbClr val="00007d"/>
                </a:solidFill>
                <a:latin typeface="Arial"/>
                <a:ea typeface="宋体"/>
              </a:rPr>
              <a:t>The onLoseCell of the Base will be called back, and the Base.cellData property will be assigned to properties of the Cell Entity</a:t>
            </a:r>
            <a:endParaRPr b="0" lang="en-US" sz="1400" spc="-1" strike="noStrike">
              <a:latin typeface="Arial"/>
            </a:endParaRPr>
          </a:p>
        </p:txBody>
      </p:sp>
      <p:sp>
        <p:nvSpPr>
          <p:cNvPr id="1756" name="CustomShape 17"/>
          <p:cNvSpPr/>
          <p:nvPr/>
        </p:nvSpPr>
        <p:spPr>
          <a:xfrm>
            <a:off x="2448000" y="5002200"/>
            <a:ext cx="6477480" cy="930960"/>
          </a:xfrm>
          <a:prstGeom prst="rect">
            <a:avLst/>
          </a:prstGeom>
          <a:solidFill>
            <a:srgbClr val="dce6f2"/>
          </a:solidFill>
          <a:ln w="9360">
            <a:solidFill>
              <a:srgbClr val="46aac4"/>
            </a:solidFill>
            <a:round/>
          </a:ln>
          <a:effectLst>
            <a:outerShdw dir="5400000" dist="20160">
              <a:srgbClr val="000000">
                <a:alpha val="38000"/>
              </a:srgbClr>
            </a:outerShdw>
          </a:effectLst>
        </p:spPr>
        <p:style>
          <a:lnRef idx="0"/>
          <a:fillRef idx="0"/>
          <a:effectRef idx="0"/>
          <a:fontRef idx="minor"/>
        </p:style>
        <p:txBody>
          <a:bodyPr lIns="36000" rIns="0" tIns="36000" bIns="180000"/>
          <a:p>
            <a:pPr marL="85680" indent="-83160">
              <a:lnSpc>
                <a:spcPct val="100000"/>
              </a:lnSpc>
              <a:spcBef>
                <a:spcPts val="71"/>
              </a:spcBef>
              <a:buClr>
                <a:srgbClr val="ff9933"/>
              </a:buClr>
              <a:buSzPct val="80000"/>
              <a:buFont typeface="Wingdings" charset="2"/>
              <a:buChar char=""/>
            </a:pPr>
            <a:r>
              <a:rPr b="0" lang="en-US" sz="1400" spc="-1" strike="noStrike">
                <a:solidFill>
                  <a:srgbClr val="00007d"/>
                </a:solidFill>
                <a:latin typeface="Calibri"/>
                <a:ea typeface="宋体"/>
              </a:rPr>
              <a:t>Destroys the Base part of the Entity</a:t>
            </a:r>
            <a:endParaRPr b="0" lang="en-US" sz="1400" spc="-1" strike="noStrike">
              <a:latin typeface="Arial"/>
            </a:endParaRPr>
          </a:p>
          <a:p>
            <a:pPr marL="85680" indent="-83160">
              <a:lnSpc>
                <a:spcPct val="100000"/>
              </a:lnSpc>
              <a:spcBef>
                <a:spcPts val="71"/>
              </a:spcBef>
              <a:buClr>
                <a:srgbClr val="ff9933"/>
              </a:buClr>
              <a:buSzPct val="80000"/>
              <a:buFont typeface="Wingdings" charset="2"/>
              <a:buChar char=""/>
            </a:pPr>
            <a:r>
              <a:rPr b="0" lang="en-US" sz="1400" spc="-1" strike="noStrike">
                <a:solidFill>
                  <a:srgbClr val="00007d"/>
                </a:solidFill>
                <a:latin typeface="Calibri"/>
                <a:ea typeface="宋体"/>
              </a:rPr>
              <a:t>Cell Entity must have been destroyed first</a:t>
            </a:r>
            <a:endParaRPr b="0" lang="en-US" sz="1400" spc="-1" strike="noStrike">
              <a:latin typeface="Arial"/>
            </a:endParaRPr>
          </a:p>
          <a:p>
            <a:pPr marL="85680" indent="-83160">
              <a:lnSpc>
                <a:spcPct val="100000"/>
              </a:lnSpc>
              <a:spcBef>
                <a:spcPts val="71"/>
              </a:spcBef>
              <a:buClr>
                <a:srgbClr val="ff9933"/>
              </a:buClr>
              <a:buSzPct val="80000"/>
              <a:buFont typeface="Wingdings" charset="2"/>
              <a:buChar char=""/>
            </a:pPr>
            <a:r>
              <a:rPr b="0" lang="en-US" sz="1400" spc="-1" strike="noStrike">
                <a:solidFill>
                  <a:srgbClr val="00007d"/>
                </a:solidFill>
                <a:latin typeface="Calibri"/>
                <a:ea typeface="宋体"/>
              </a:rPr>
              <a:t>Suitable for removing Entity from the game</a:t>
            </a:r>
            <a:endParaRPr b="0" lang="en-US" sz="1400" spc="-1" strike="noStrike">
              <a:latin typeface="Arial"/>
            </a:endParaRPr>
          </a:p>
          <a:p>
            <a:pPr marL="85680" indent="-83160">
              <a:lnSpc>
                <a:spcPct val="100000"/>
              </a:lnSpc>
              <a:spcBef>
                <a:spcPts val="71"/>
              </a:spcBef>
              <a:buClr>
                <a:srgbClr val="ff9933"/>
              </a:buClr>
              <a:buSzPct val="80000"/>
              <a:buFont typeface="Wingdings" charset="2"/>
              <a:buChar char=""/>
            </a:pPr>
            <a:r>
              <a:rPr b="0" lang="en-US" sz="1400" spc="-1" strike="noStrike">
                <a:solidFill>
                  <a:srgbClr val="00007d"/>
                </a:solidFill>
                <a:latin typeface="Calibri"/>
                <a:ea typeface="宋体"/>
              </a:rPr>
              <a:t>Often used in the onLoseCell callback function</a:t>
            </a:r>
            <a:endParaRPr b="0" lang="en-US" sz="1400" spc="-1" strike="noStrike">
              <a:latin typeface="Arial"/>
            </a:endParaRPr>
          </a:p>
        </p:txBody>
      </p:sp>
      <p:sp>
        <p:nvSpPr>
          <p:cNvPr id="1757" name="CustomShape 18"/>
          <p:cNvSpPr/>
          <p:nvPr/>
        </p:nvSpPr>
        <p:spPr>
          <a:xfrm>
            <a:off x="179280" y="6310440"/>
            <a:ext cx="7316640" cy="545400"/>
          </a:xfrm>
          <a:prstGeom prst="rect">
            <a:avLst/>
          </a:prstGeom>
          <a:gradFill>
            <a:gsLst>
              <a:gs pos="0">
                <a:srgbClr val="ffc1be"/>
              </a:gs>
              <a:gs pos="100000">
                <a:srgbClr val="ffe5e5"/>
              </a:gs>
            </a:gsLst>
            <a:lin ang="16200000"/>
          </a:gradFill>
          <a:ln w="9360">
            <a:solidFill>
              <a:srgbClr val="be4b48"/>
            </a:solidFill>
            <a:round/>
          </a:ln>
          <a:effectLst>
            <a:outerShdw dir="5400000" dist="20160">
              <a:srgbClr val="000000">
                <a:alpha val="38000"/>
              </a:srgbClr>
            </a:outerShdw>
          </a:effectLst>
        </p:spPr>
        <p:style>
          <a:lnRef idx="0"/>
          <a:fillRef idx="0"/>
          <a:effectRef idx="0"/>
          <a:fontRef idx="minor"/>
        </p:style>
        <p:txBody>
          <a:bodyPr lIns="72000" rIns="0" tIns="36000" bIns="180000"/>
          <a:p>
            <a:pPr marL="85680" indent="-83160">
              <a:lnSpc>
                <a:spcPct val="100000"/>
              </a:lnSpc>
              <a:spcBef>
                <a:spcPts val="71"/>
              </a:spcBef>
            </a:pPr>
            <a:r>
              <a:rPr b="0" lang="en-US" sz="1400" spc="-1" strike="noStrike">
                <a:solidFill>
                  <a:srgbClr val="000000"/>
                </a:solidFill>
                <a:latin typeface="Calibri"/>
                <a:ea typeface="宋体"/>
              </a:rPr>
              <a:t>  </a:t>
            </a:r>
            <a:r>
              <a:rPr b="0" lang="en-US" sz="1400" spc="-1" strike="noStrike">
                <a:solidFill>
                  <a:srgbClr val="000000"/>
                </a:solidFill>
                <a:latin typeface="Calibri"/>
                <a:ea typeface="宋体"/>
              </a:rPr>
              <a:t>The Cell Entity attribute is fetched and transmitted from Base.cellData, and it becomes no longer accessible.</a:t>
            </a:r>
            <a:endParaRPr b="0" lang="en-US" sz="1400" spc="-1" strike="noStrike">
              <a:latin typeface="Arial"/>
            </a:endParaRPr>
          </a:p>
        </p:txBody>
      </p:sp>
      <p:sp>
        <p:nvSpPr>
          <p:cNvPr id="1758" name="CustomShape 19"/>
          <p:cNvSpPr/>
          <p:nvPr/>
        </p:nvSpPr>
        <p:spPr>
          <a:xfrm>
            <a:off x="2268360" y="2478240"/>
            <a:ext cx="176760" cy="210600"/>
          </a:xfrm>
          <a:prstGeom prst="rect">
            <a:avLst/>
          </a:prstGeom>
          <a:noFill/>
          <a:ln>
            <a:noFill/>
          </a:ln>
        </p:spPr>
        <p:style>
          <a:lnRef idx="0"/>
          <a:fillRef idx="0"/>
          <a:effectRef idx="0"/>
          <a:fontRef idx="minor"/>
        </p:style>
        <p:txBody>
          <a:bodyPr lIns="18000" rIns="0" tIns="0" bIns="0"/>
          <a:p>
            <a:pPr>
              <a:lnSpc>
                <a:spcPct val="100000"/>
              </a:lnSpc>
            </a:pPr>
            <a:r>
              <a:rPr b="0" lang="en-US" sz="1400" spc="-1" strike="noStrike">
                <a:solidFill>
                  <a:srgbClr val="ff6600"/>
                </a:solidFill>
                <a:latin typeface="Verdana"/>
                <a:ea typeface="DejaVu Sans"/>
              </a:rPr>
              <a:t>*</a:t>
            </a:r>
            <a:endParaRPr b="0" lang="en-US" sz="1400" spc="-1" strike="noStrike">
              <a:latin typeface="Arial"/>
            </a:endParaRPr>
          </a:p>
        </p:txBody>
      </p:sp>
      <p:sp>
        <p:nvSpPr>
          <p:cNvPr id="1759" name="CustomShape 20"/>
          <p:cNvSpPr/>
          <p:nvPr/>
        </p:nvSpPr>
        <p:spPr>
          <a:xfrm>
            <a:off x="2271600" y="3192480"/>
            <a:ext cx="176760" cy="210600"/>
          </a:xfrm>
          <a:prstGeom prst="rect">
            <a:avLst/>
          </a:prstGeom>
          <a:noFill/>
          <a:ln>
            <a:noFill/>
          </a:ln>
        </p:spPr>
        <p:style>
          <a:lnRef idx="0"/>
          <a:fillRef idx="0"/>
          <a:effectRef idx="0"/>
          <a:fontRef idx="minor"/>
        </p:style>
        <p:txBody>
          <a:bodyPr lIns="18000" rIns="0" tIns="0" bIns="0"/>
          <a:p>
            <a:pPr>
              <a:lnSpc>
                <a:spcPct val="100000"/>
              </a:lnSpc>
            </a:pPr>
            <a:r>
              <a:rPr b="0" lang="en-US" sz="1400" spc="-1" strike="noStrike">
                <a:solidFill>
                  <a:srgbClr val="ff6600"/>
                </a:solidFill>
                <a:latin typeface="Verdana"/>
                <a:ea typeface="DejaVu Sans"/>
              </a:rPr>
              <a:t>*</a:t>
            </a:r>
            <a:endParaRPr b="0" lang="en-US" sz="1400" spc="-1" strike="noStrike">
              <a:latin typeface="Arial"/>
            </a:endParaRPr>
          </a:p>
        </p:txBody>
      </p:sp>
      <p:sp>
        <p:nvSpPr>
          <p:cNvPr id="1760" name="CustomShape 21"/>
          <p:cNvSpPr/>
          <p:nvPr/>
        </p:nvSpPr>
        <p:spPr>
          <a:xfrm>
            <a:off x="2268360" y="3213000"/>
            <a:ext cx="176760" cy="210600"/>
          </a:xfrm>
          <a:prstGeom prst="rect">
            <a:avLst/>
          </a:prstGeom>
          <a:noFill/>
          <a:ln>
            <a:noFill/>
          </a:ln>
        </p:spPr>
        <p:style>
          <a:lnRef idx="0"/>
          <a:fillRef idx="0"/>
          <a:effectRef idx="0"/>
          <a:fontRef idx="minor"/>
        </p:style>
        <p:txBody>
          <a:bodyPr lIns="18000" rIns="0" tIns="0" bIns="0"/>
          <a:p>
            <a:pPr>
              <a:lnSpc>
                <a:spcPct val="100000"/>
              </a:lnSpc>
            </a:pPr>
            <a:r>
              <a:rPr b="0" lang="en-US" sz="1400" spc="-1" strike="noStrike">
                <a:solidFill>
                  <a:srgbClr val="ff6600"/>
                </a:solidFill>
                <a:latin typeface="Verdana"/>
                <a:ea typeface="DejaVu Sans"/>
              </a:rPr>
              <a:t>*</a:t>
            </a:r>
            <a:endParaRPr b="0" lang="en-US" sz="1400" spc="-1" strike="noStrike">
              <a:latin typeface="Arial"/>
            </a:endParaRPr>
          </a:p>
        </p:txBody>
      </p:sp>
      <p:sp>
        <p:nvSpPr>
          <p:cNvPr id="1761" name="CustomShape 22"/>
          <p:cNvSpPr/>
          <p:nvPr/>
        </p:nvSpPr>
        <p:spPr>
          <a:xfrm>
            <a:off x="179280" y="6381720"/>
            <a:ext cx="176760" cy="210600"/>
          </a:xfrm>
          <a:prstGeom prst="rect">
            <a:avLst/>
          </a:prstGeom>
          <a:noFill/>
          <a:ln>
            <a:noFill/>
          </a:ln>
        </p:spPr>
        <p:style>
          <a:lnRef idx="0"/>
          <a:fillRef idx="0"/>
          <a:effectRef idx="0"/>
          <a:fontRef idx="minor"/>
        </p:style>
        <p:txBody>
          <a:bodyPr lIns="18000" rIns="0" tIns="0" bIns="0"/>
          <a:p>
            <a:pPr>
              <a:lnSpc>
                <a:spcPct val="100000"/>
              </a:lnSpc>
            </a:pPr>
            <a:r>
              <a:rPr b="0" lang="en-US" sz="1400" spc="-1" strike="noStrike">
                <a:solidFill>
                  <a:srgbClr val="ff6600"/>
                </a:solidFill>
                <a:latin typeface="Verdana"/>
                <a:ea typeface="DejaVu Sans"/>
              </a:rPr>
              <a:t>*</a:t>
            </a:r>
            <a:endParaRPr b="0" lang="en-US" sz="1400" spc="-1" strike="noStrike">
              <a:latin typeface="Arial"/>
            </a:endParaRPr>
          </a:p>
        </p:txBody>
      </p:sp>
    </p:spTree>
  </p:cSld>
  <p:timing>
    <p:tnLst>
      <p:par>
        <p:cTn id="161" dur="indefinite" restart="never" nodeType="tmRoot">
          <p:childTnLst>
            <p:seq>
              <p:cTn id="162" nodeType="mainSeq"/>
              <p:prevCondLst>
                <p:cond delay="0" evt="onPrev">
                  <p:tgtEl>
                    <p:sldTgt/>
                  </p:tgtEl>
                </p:cond>
              </p:prevCondLst>
              <p:nextCondLst>
                <p:cond delay="0"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2"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763"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 attributes on Cellapp</a:t>
            </a:r>
            <a:endParaRPr b="0" lang="en-US" sz="4900" spc="-1" strike="noStrike">
              <a:latin typeface="Arial"/>
            </a:endParaRPr>
          </a:p>
        </p:txBody>
      </p:sp>
      <p:sp>
        <p:nvSpPr>
          <p:cNvPr id="1764" name="CustomShape 3"/>
          <p:cNvSpPr/>
          <p:nvPr/>
        </p:nvSpPr>
        <p:spPr>
          <a:xfrm>
            <a:off x="466560" y="2143080"/>
            <a:ext cx="1907280" cy="3038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id</a:t>
            </a:r>
            <a:endParaRPr b="0" lang="en-US" sz="1900" spc="-1" strike="noStrike">
              <a:latin typeface="Arial"/>
            </a:endParaRPr>
          </a:p>
        </p:txBody>
      </p:sp>
      <p:sp>
        <p:nvSpPr>
          <p:cNvPr id="1765" name="CustomShape 4"/>
          <p:cNvSpPr/>
          <p:nvPr/>
        </p:nvSpPr>
        <p:spPr>
          <a:xfrm>
            <a:off x="2376360" y="2143080"/>
            <a:ext cx="6331680" cy="3038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Verdana"/>
                <a:ea typeface="宋体"/>
              </a:rPr>
              <a:t>Unique Entity id, cell, base, client share an ID</a:t>
            </a:r>
            <a:endParaRPr b="0" lang="en-US" sz="1800" spc="-1" strike="noStrike">
              <a:latin typeface="Arial"/>
            </a:endParaRPr>
          </a:p>
        </p:txBody>
      </p:sp>
      <p:sp>
        <p:nvSpPr>
          <p:cNvPr id="1766" name="CustomShape 5"/>
          <p:cNvSpPr/>
          <p:nvPr/>
        </p:nvSpPr>
        <p:spPr>
          <a:xfrm>
            <a:off x="466560" y="2449440"/>
            <a:ext cx="1907280" cy="30384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spaceID</a:t>
            </a:r>
            <a:endParaRPr b="0" lang="en-US" sz="1900" spc="-1" strike="noStrike">
              <a:latin typeface="Arial"/>
            </a:endParaRPr>
          </a:p>
        </p:txBody>
      </p:sp>
      <p:sp>
        <p:nvSpPr>
          <p:cNvPr id="1767" name="CustomShape 6"/>
          <p:cNvSpPr/>
          <p:nvPr/>
        </p:nvSpPr>
        <p:spPr>
          <a:xfrm>
            <a:off x="2376360" y="2449440"/>
            <a:ext cx="6331680" cy="30384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Calibri"/>
                <a:ea typeface="宋体"/>
              </a:rPr>
              <a:t>Entity’s Space</a:t>
            </a:r>
            <a:endParaRPr b="0" lang="en-US" sz="1800" spc="-1" strike="noStrike">
              <a:latin typeface="Arial"/>
            </a:endParaRPr>
          </a:p>
        </p:txBody>
      </p:sp>
      <p:sp>
        <p:nvSpPr>
          <p:cNvPr id="1768" name="CustomShape 7"/>
          <p:cNvSpPr/>
          <p:nvPr/>
        </p:nvSpPr>
        <p:spPr>
          <a:xfrm>
            <a:off x="466560" y="3370320"/>
            <a:ext cx="1907280" cy="3038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roll</a:t>
            </a:r>
            <a:endParaRPr b="0" lang="en-US" sz="1900" spc="-1" strike="noStrike">
              <a:latin typeface="Arial"/>
            </a:endParaRPr>
          </a:p>
        </p:txBody>
      </p:sp>
      <p:sp>
        <p:nvSpPr>
          <p:cNvPr id="1769" name="CustomShape 8"/>
          <p:cNvSpPr/>
          <p:nvPr/>
        </p:nvSpPr>
        <p:spPr>
          <a:xfrm>
            <a:off x="2376360" y="3370320"/>
            <a:ext cx="6331680" cy="91656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0" anchor="ctr"/>
          <a:p>
            <a:pPr>
              <a:lnSpc>
                <a:spcPct val="100000"/>
              </a:lnSpc>
              <a:spcBef>
                <a:spcPts val="360"/>
              </a:spcBef>
            </a:pPr>
            <a:r>
              <a:rPr b="0" lang="en-US" sz="1800" spc="-1" strike="noStrike">
                <a:solidFill>
                  <a:srgbClr val="00007d"/>
                </a:solidFill>
                <a:latin typeface="Verdana"/>
                <a:ea typeface="宋体"/>
              </a:rPr>
              <a:t>Entity orientation</a:t>
            </a:r>
            <a:endParaRPr b="0" lang="en-US" sz="1800" spc="-1" strike="noStrike">
              <a:latin typeface="Arial"/>
            </a:endParaRPr>
          </a:p>
        </p:txBody>
      </p:sp>
      <p:sp>
        <p:nvSpPr>
          <p:cNvPr id="1770" name="CustomShape 9"/>
          <p:cNvSpPr/>
          <p:nvPr/>
        </p:nvSpPr>
        <p:spPr>
          <a:xfrm>
            <a:off x="466560" y="3676680"/>
            <a:ext cx="1907280" cy="30384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pitch</a:t>
            </a:r>
            <a:endParaRPr b="0" lang="en-US" sz="1900" spc="-1" strike="noStrike">
              <a:latin typeface="Arial"/>
            </a:endParaRPr>
          </a:p>
        </p:txBody>
      </p:sp>
      <p:sp>
        <p:nvSpPr>
          <p:cNvPr id="1771" name="CustomShape 10"/>
          <p:cNvSpPr/>
          <p:nvPr/>
        </p:nvSpPr>
        <p:spPr>
          <a:xfrm>
            <a:off x="466560" y="3983040"/>
            <a:ext cx="1907280" cy="3038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yaw</a:t>
            </a:r>
            <a:endParaRPr b="0" lang="en-US" sz="1900" spc="-1" strike="noStrike">
              <a:latin typeface="Arial"/>
            </a:endParaRPr>
          </a:p>
        </p:txBody>
      </p:sp>
      <p:sp>
        <p:nvSpPr>
          <p:cNvPr id="1772" name="CustomShape 11"/>
          <p:cNvSpPr/>
          <p:nvPr/>
        </p:nvSpPr>
        <p:spPr>
          <a:xfrm>
            <a:off x="466560" y="4289400"/>
            <a:ext cx="1907280" cy="30384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direction</a:t>
            </a:r>
            <a:endParaRPr b="0" lang="en-US" sz="1900" spc="-1" strike="noStrike">
              <a:latin typeface="Arial"/>
            </a:endParaRPr>
          </a:p>
        </p:txBody>
      </p:sp>
      <p:sp>
        <p:nvSpPr>
          <p:cNvPr id="1773" name="CustomShape 12"/>
          <p:cNvSpPr/>
          <p:nvPr/>
        </p:nvSpPr>
        <p:spPr>
          <a:xfrm>
            <a:off x="2376360" y="4289400"/>
            <a:ext cx="6331680" cy="30384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Arial"/>
                <a:ea typeface="宋体"/>
              </a:rPr>
              <a:t>Entity orientation represented by combination of roll,pitch,yaw</a:t>
            </a:r>
            <a:endParaRPr b="0" lang="en-US" sz="1800" spc="-1" strike="noStrike">
              <a:latin typeface="Arial"/>
            </a:endParaRPr>
          </a:p>
        </p:txBody>
      </p:sp>
      <p:sp>
        <p:nvSpPr>
          <p:cNvPr id="1774" name="CustomShape 13"/>
          <p:cNvSpPr/>
          <p:nvPr/>
        </p:nvSpPr>
        <p:spPr>
          <a:xfrm>
            <a:off x="466560" y="4595760"/>
            <a:ext cx="1907280" cy="3038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sp>
      <p:sp>
        <p:nvSpPr>
          <p:cNvPr id="1775" name="CustomShape 14"/>
          <p:cNvSpPr/>
          <p:nvPr/>
        </p:nvSpPr>
        <p:spPr>
          <a:xfrm>
            <a:off x="2376360" y="4595760"/>
            <a:ext cx="6331680" cy="3038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sp>
      <p:sp>
        <p:nvSpPr>
          <p:cNvPr id="1776" name="CustomShape 15"/>
          <p:cNvSpPr/>
          <p:nvPr/>
        </p:nvSpPr>
        <p:spPr>
          <a:xfrm>
            <a:off x="466560" y="4902120"/>
            <a:ext cx="1907280" cy="545040"/>
          </a:xfrm>
          <a:prstGeom prst="rect">
            <a:avLst/>
          </a:prstGeom>
          <a:solidFill>
            <a:srgbClr val="e6f1fe"/>
          </a:solidFill>
          <a:ln w="3240">
            <a:solidFill>
              <a:srgbClr val="00007d"/>
            </a:solidFill>
            <a:miter/>
          </a:ln>
        </p:spPr>
        <p:style>
          <a:lnRef idx="0"/>
          <a:fillRef idx="0"/>
          <a:effectRef idx="0"/>
          <a:fontRef idx="minor"/>
        </p:style>
        <p:txBody>
          <a:bodyPr lIns="72000" rIns="36000" tIns="0" bIns="0" anchor="ctr"/>
          <a:p>
            <a:pPr>
              <a:lnSpc>
                <a:spcPct val="100000"/>
              </a:lnSpc>
              <a:spcBef>
                <a:spcPts val="380"/>
              </a:spcBef>
            </a:pPr>
            <a:r>
              <a:rPr b="0" lang="en-US" sz="1900" spc="-1" strike="noStrike">
                <a:solidFill>
                  <a:srgbClr val="00007d"/>
                </a:solidFill>
                <a:latin typeface="Courier New"/>
                <a:ea typeface="DejaVu Sans"/>
              </a:rPr>
              <a:t>volatileInfo</a:t>
            </a:r>
            <a:endParaRPr b="0" lang="en-US" sz="1900" spc="-1" strike="noStrike">
              <a:latin typeface="Arial"/>
            </a:endParaRPr>
          </a:p>
        </p:txBody>
      </p:sp>
      <p:sp>
        <p:nvSpPr>
          <p:cNvPr id="1777" name="CustomShape 16"/>
          <p:cNvSpPr/>
          <p:nvPr/>
        </p:nvSpPr>
        <p:spPr>
          <a:xfrm>
            <a:off x="2376360" y="4902120"/>
            <a:ext cx="6331680" cy="54360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Verdana"/>
                <a:ea typeface="宋体"/>
              </a:rPr>
              <a:t>Used to determine the update frequency of roll,pitch,yaw. There is a default value in the .def file</a:t>
            </a:r>
            <a:endParaRPr b="0" lang="en-US" sz="1800" spc="-1" strike="noStrike">
              <a:latin typeface="Arial"/>
            </a:endParaRPr>
          </a:p>
        </p:txBody>
      </p:sp>
      <p:sp>
        <p:nvSpPr>
          <p:cNvPr id="1778" name="CustomShape 17"/>
          <p:cNvSpPr/>
          <p:nvPr/>
        </p:nvSpPr>
        <p:spPr>
          <a:xfrm>
            <a:off x="466560" y="5450040"/>
            <a:ext cx="1907280" cy="3038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sp>
      <p:sp>
        <p:nvSpPr>
          <p:cNvPr id="1779" name="CustomShape 18"/>
          <p:cNvSpPr/>
          <p:nvPr/>
        </p:nvSpPr>
        <p:spPr>
          <a:xfrm>
            <a:off x="2376360" y="5450040"/>
            <a:ext cx="6331680" cy="3038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sp>
      <p:sp>
        <p:nvSpPr>
          <p:cNvPr id="1780" name="CustomShape 19"/>
          <p:cNvSpPr/>
          <p:nvPr/>
        </p:nvSpPr>
        <p:spPr>
          <a:xfrm>
            <a:off x="466560" y="5756400"/>
            <a:ext cx="1907280" cy="55080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topSpeed</a:t>
            </a:r>
            <a:endParaRPr b="0" lang="en-US" sz="1900" spc="-1" strike="noStrike">
              <a:latin typeface="Arial"/>
            </a:endParaRPr>
          </a:p>
        </p:txBody>
      </p:sp>
      <p:sp>
        <p:nvSpPr>
          <p:cNvPr id="1781" name="CustomShape 20"/>
          <p:cNvSpPr/>
          <p:nvPr/>
        </p:nvSpPr>
        <p:spPr>
          <a:xfrm>
            <a:off x="2376360" y="5756400"/>
            <a:ext cx="6331680" cy="55080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Verdana"/>
                <a:ea typeface="宋体"/>
              </a:rPr>
              <a:t>The maximum speed of Entity. Used for physical inspection</a:t>
            </a:r>
            <a:endParaRPr b="0" lang="en-US" sz="1800" spc="-1" strike="noStrike">
              <a:latin typeface="Arial"/>
            </a:endParaRPr>
          </a:p>
        </p:txBody>
      </p:sp>
      <p:sp>
        <p:nvSpPr>
          <p:cNvPr id="1782" name="CustomShape 21"/>
          <p:cNvSpPr/>
          <p:nvPr/>
        </p:nvSpPr>
        <p:spPr>
          <a:xfrm>
            <a:off x="466560" y="1819440"/>
            <a:ext cx="1907280" cy="32148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Attribute</a:t>
            </a:r>
            <a:endParaRPr b="0" lang="en-US" sz="1900" spc="-1" strike="noStrike">
              <a:latin typeface="Arial"/>
            </a:endParaRPr>
          </a:p>
        </p:txBody>
      </p:sp>
      <p:sp>
        <p:nvSpPr>
          <p:cNvPr id="1783" name="CustomShape 22"/>
          <p:cNvSpPr/>
          <p:nvPr/>
        </p:nvSpPr>
        <p:spPr>
          <a:xfrm>
            <a:off x="2376360" y="1819440"/>
            <a:ext cx="6331680" cy="32148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Description</a:t>
            </a:r>
            <a:endParaRPr b="0" lang="en-US" sz="1900" spc="-1" strike="noStrike">
              <a:latin typeface="Arial"/>
            </a:endParaRPr>
          </a:p>
        </p:txBody>
      </p:sp>
      <p:sp>
        <p:nvSpPr>
          <p:cNvPr id="1784" name="Line 23"/>
          <p:cNvSpPr/>
          <p:nvPr/>
        </p:nvSpPr>
        <p:spPr>
          <a:xfrm flipV="1">
            <a:off x="2376360" y="1807920"/>
            <a:ext cx="360" cy="335160"/>
          </a:xfrm>
          <a:prstGeom prst="line">
            <a:avLst/>
          </a:prstGeom>
          <a:ln w="12600">
            <a:solidFill>
              <a:srgbClr val="000000"/>
            </a:solidFill>
            <a:round/>
          </a:ln>
        </p:spPr>
        <p:style>
          <a:lnRef idx="0"/>
          <a:fillRef idx="0"/>
          <a:effectRef idx="0"/>
          <a:fontRef idx="minor"/>
        </p:style>
      </p:sp>
      <p:sp>
        <p:nvSpPr>
          <p:cNvPr id="1785" name="CustomShape 24"/>
          <p:cNvSpPr/>
          <p:nvPr/>
        </p:nvSpPr>
        <p:spPr>
          <a:xfrm>
            <a:off x="466560" y="3063960"/>
            <a:ext cx="1907280" cy="30384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position</a:t>
            </a:r>
            <a:endParaRPr b="0" lang="en-US" sz="1900" spc="-1" strike="noStrike">
              <a:latin typeface="Arial"/>
            </a:endParaRPr>
          </a:p>
        </p:txBody>
      </p:sp>
      <p:sp>
        <p:nvSpPr>
          <p:cNvPr id="1786" name="CustomShape 25"/>
          <p:cNvSpPr/>
          <p:nvPr/>
        </p:nvSpPr>
        <p:spPr>
          <a:xfrm>
            <a:off x="2376360" y="3063960"/>
            <a:ext cx="6331680" cy="30384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Verdana"/>
                <a:ea typeface="宋体"/>
              </a:rPr>
              <a:t>Entity world coordinates location</a:t>
            </a:r>
            <a:endParaRPr b="0" lang="en-US" sz="1800" spc="-1" strike="noStrike">
              <a:latin typeface="Arial"/>
            </a:endParaRPr>
          </a:p>
        </p:txBody>
      </p:sp>
      <p:sp>
        <p:nvSpPr>
          <p:cNvPr id="1787" name="CustomShape 26"/>
          <p:cNvSpPr/>
          <p:nvPr/>
        </p:nvSpPr>
        <p:spPr>
          <a:xfrm>
            <a:off x="467640" y="2762640"/>
            <a:ext cx="1907280" cy="3038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sp>
      <p:sp>
        <p:nvSpPr>
          <p:cNvPr id="1788" name="CustomShape 27"/>
          <p:cNvSpPr/>
          <p:nvPr/>
        </p:nvSpPr>
        <p:spPr>
          <a:xfrm>
            <a:off x="2377440" y="2762640"/>
            <a:ext cx="6331680" cy="3038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sp>
    </p:spTree>
  </p:cSld>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9"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790"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 methods on Cellapp</a:t>
            </a:r>
            <a:endParaRPr b="0" lang="en-US" sz="4900" spc="-1" strike="noStrike">
              <a:latin typeface="Arial"/>
            </a:endParaRPr>
          </a:p>
        </p:txBody>
      </p:sp>
      <p:sp>
        <p:nvSpPr>
          <p:cNvPr id="1791" name="CustomShape 3"/>
          <p:cNvSpPr/>
          <p:nvPr/>
        </p:nvSpPr>
        <p:spPr>
          <a:xfrm>
            <a:off x="179280" y="5397840"/>
            <a:ext cx="8746200" cy="1078560"/>
          </a:xfrm>
          <a:prstGeom prst="rect">
            <a:avLst/>
          </a:prstGeom>
          <a:noFill/>
          <a:ln>
            <a:noFill/>
          </a:ln>
        </p:spPr>
        <p:style>
          <a:lnRef idx="0"/>
          <a:fillRef idx="0"/>
          <a:effectRef idx="0"/>
          <a:fontRef idx="minor"/>
        </p:style>
        <p:txBody>
          <a:bodyPr lIns="90000" rIns="90000" tIns="45000" bIns="45000">
            <a:normAutofit/>
          </a:bodyPr>
          <a:p>
            <a:pPr algn="ctr">
              <a:lnSpc>
                <a:spcPct val="80000"/>
              </a:lnSpc>
              <a:spcBef>
                <a:spcPts val="400"/>
              </a:spcBef>
            </a:pPr>
            <a:r>
              <a:rPr b="0" lang="en-US" sz="2000" spc="-1" strike="noStrike">
                <a:solidFill>
                  <a:srgbClr val="c00000"/>
                </a:solidFill>
                <a:latin typeface="Calibri"/>
                <a:ea typeface="宋体"/>
              </a:rPr>
              <a:t>All Entity properties and methods can be found in the Python API documentation:</a:t>
            </a:r>
            <a:endParaRPr b="0" lang="en-US" sz="2000" spc="-1" strike="noStrike">
              <a:latin typeface="Arial"/>
            </a:endParaRPr>
          </a:p>
          <a:p>
            <a:pPr marL="457200" algn="ctr">
              <a:lnSpc>
                <a:spcPct val="80000"/>
              </a:lnSpc>
              <a:spcBef>
                <a:spcPts val="281"/>
              </a:spcBef>
            </a:pPr>
            <a:r>
              <a:rPr b="1" lang="en-US" sz="1400" spc="-1" strike="noStrike" u="sng">
                <a:solidFill>
                  <a:srgbClr val="0000ff"/>
                </a:solidFill>
                <a:uFillTx/>
                <a:latin typeface="Courier New"/>
                <a:ea typeface="宋体"/>
                <a:hlinkClick r:id="rId1"/>
              </a:rPr>
              <a:t>kbengine</a:t>
            </a:r>
            <a:r>
              <a:rPr b="1" lang="en-US" sz="1400" spc="-1" strike="noStrike" u="sng">
                <a:solidFill>
                  <a:srgbClr val="0000ff"/>
                </a:solidFill>
                <a:uFillTx/>
                <a:latin typeface="Courier New"/>
                <a:ea typeface="宋体"/>
                <a:hlinkClick r:id="rId2"/>
              </a:rPr>
              <a:t>/doc/</a:t>
            </a:r>
            <a:r>
              <a:rPr b="1" lang="en-US" sz="1400" spc="-1" strike="noStrike" u="sng">
                <a:solidFill>
                  <a:srgbClr val="0000ff"/>
                </a:solidFill>
                <a:uFillTx/>
                <a:latin typeface="Courier New"/>
                <a:ea typeface="宋体"/>
                <a:hlinkClick r:id="rId3"/>
              </a:rPr>
              <a:t>api</a:t>
            </a:r>
            <a:r>
              <a:rPr b="1" lang="en-US" sz="1400" spc="-1" strike="noStrike" u="sng">
                <a:solidFill>
                  <a:srgbClr val="0000ff"/>
                </a:solidFill>
                <a:uFillTx/>
                <a:latin typeface="Courier New"/>
                <a:ea typeface="宋体"/>
                <a:hlinkClick r:id="rId4"/>
              </a:rPr>
              <a:t>/kbengine_api.chm</a:t>
            </a:r>
            <a:endParaRPr b="0" lang="en-US" sz="1400" spc="-1" strike="noStrike">
              <a:latin typeface="Arial"/>
            </a:endParaRPr>
          </a:p>
          <a:p>
            <a:pPr marL="457200" algn="ctr">
              <a:lnSpc>
                <a:spcPct val="80000"/>
              </a:lnSpc>
              <a:spcBef>
                <a:spcPts val="561"/>
              </a:spcBef>
            </a:pPr>
            <a:endParaRPr b="0" lang="en-US" sz="1400" spc="-1" strike="noStrike">
              <a:latin typeface="Arial"/>
            </a:endParaRPr>
          </a:p>
        </p:txBody>
      </p:sp>
      <p:sp>
        <p:nvSpPr>
          <p:cNvPr id="1792" name="CustomShape 4"/>
          <p:cNvSpPr/>
          <p:nvPr/>
        </p:nvSpPr>
        <p:spPr>
          <a:xfrm>
            <a:off x="179280" y="2428920"/>
            <a:ext cx="2697840" cy="95220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18000" rIns="0" tIns="72000" bIns="72000"/>
          <a:p>
            <a:pPr>
              <a:lnSpc>
                <a:spcPct val="85000"/>
              </a:lnSpc>
              <a:spcBef>
                <a:spcPts val="261"/>
              </a:spcBef>
            </a:pPr>
            <a:r>
              <a:rPr b="0" lang="en-US" sz="1300" spc="-1" strike="noStrike">
                <a:solidFill>
                  <a:srgbClr val="00007d"/>
                </a:solidFill>
                <a:latin typeface="Courier New"/>
                <a:ea typeface="宋体"/>
              </a:rPr>
              <a:t>entitiesInRange(</a:t>
            </a:r>
            <a:br/>
            <a:r>
              <a:rPr b="0" lang="en-US" sz="1300" spc="-1" strike="noStrike">
                <a:solidFill>
                  <a:srgbClr val="00007d"/>
                </a:solidFill>
                <a:latin typeface="Courier New"/>
                <a:ea typeface="宋体"/>
              </a:rPr>
              <a:t>        </a:t>
            </a:r>
            <a:r>
              <a:rPr b="0" i="1" lang="en-US" sz="1300" spc="-1" strike="noStrike">
                <a:solidFill>
                  <a:srgbClr val="00007d"/>
                </a:solidFill>
                <a:latin typeface="Courier New"/>
                <a:ea typeface="宋体"/>
              </a:rPr>
              <a:t>range</a:t>
            </a:r>
            <a:endParaRPr b="0" lang="en-US" sz="1300" spc="-1" strike="noStrike">
              <a:latin typeface="Arial"/>
            </a:endParaRPr>
          </a:p>
          <a:p>
            <a:pPr>
              <a:lnSpc>
                <a:spcPct val="85000"/>
              </a:lnSpc>
              <a:spcBef>
                <a:spcPts val="261"/>
              </a:spcBef>
            </a:pPr>
            <a:r>
              <a:rPr b="0" lang="en-US" sz="1300" spc="-1" strike="noStrike">
                <a:solidFill>
                  <a:srgbClr val="00007d"/>
                </a:solidFill>
                <a:latin typeface="Courier New"/>
                <a:ea typeface="宋体"/>
              </a:rPr>
              <a:t>        </a:t>
            </a:r>
            <a:r>
              <a:rPr b="0" lang="en-US" sz="1300" spc="-1" strike="noStrike">
                <a:solidFill>
                  <a:srgbClr val="00007d"/>
                </a:solidFill>
                <a:latin typeface="Courier New"/>
                <a:ea typeface="宋体"/>
              </a:rPr>
              <a:t>[,entityType,</a:t>
            </a:r>
            <a:endParaRPr b="0" lang="en-US" sz="1300" spc="-1" strike="noStrike">
              <a:latin typeface="Arial"/>
            </a:endParaRPr>
          </a:p>
          <a:p>
            <a:pPr>
              <a:lnSpc>
                <a:spcPct val="85000"/>
              </a:lnSpc>
              <a:spcBef>
                <a:spcPts val="261"/>
              </a:spcBef>
            </a:pPr>
            <a:r>
              <a:rPr b="0" lang="en-US" sz="1300" spc="-1" strike="noStrike">
                <a:solidFill>
                  <a:srgbClr val="00007d"/>
                </a:solidFill>
                <a:latin typeface="Courier New"/>
                <a:ea typeface="宋体"/>
              </a:rPr>
              <a:t>        </a:t>
            </a:r>
            <a:r>
              <a:rPr b="0" lang="en-US" sz="1300" spc="-1" strike="noStrike">
                <a:solidFill>
                  <a:srgbClr val="00007d"/>
                </a:solidFill>
                <a:latin typeface="Courier New"/>
                <a:ea typeface="宋体"/>
              </a:rPr>
              <a:t>position] )</a:t>
            </a:r>
            <a:endParaRPr b="0" lang="en-US" sz="1300" spc="-1" strike="noStrike">
              <a:latin typeface="Arial"/>
            </a:endParaRPr>
          </a:p>
        </p:txBody>
      </p:sp>
      <p:sp>
        <p:nvSpPr>
          <p:cNvPr id="1793" name="CustomShape 5"/>
          <p:cNvSpPr/>
          <p:nvPr/>
        </p:nvSpPr>
        <p:spPr>
          <a:xfrm>
            <a:off x="179280" y="3691440"/>
            <a:ext cx="2697840" cy="51660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setAoIRadius( radius</a:t>
            </a:r>
            <a:endParaRPr b="0" lang="en-US" sz="1300" spc="-1" strike="noStrike">
              <a:latin typeface="Arial"/>
            </a:endParaRPr>
          </a:p>
          <a:p>
            <a:pPr>
              <a:lnSpc>
                <a:spcPct val="100000"/>
              </a:lnSpc>
              <a:spcBef>
                <a:spcPts val="261"/>
              </a:spcBef>
            </a:pPr>
            <a:r>
              <a:rPr b="0" lang="en-US" sz="1300" spc="-1" strike="noStrike">
                <a:solidFill>
                  <a:srgbClr val="00007d"/>
                </a:solidFill>
                <a:latin typeface="Courier New"/>
                <a:ea typeface="宋体"/>
              </a:rPr>
              <a:t>        </a:t>
            </a:r>
            <a:r>
              <a:rPr b="0" lang="en-US" sz="1300" spc="-1" strike="noStrike">
                <a:solidFill>
                  <a:srgbClr val="00007d"/>
                </a:solidFill>
                <a:latin typeface="Courier New"/>
                <a:ea typeface="宋体"/>
              </a:rPr>
              <a:t>[, hysteresis] )</a:t>
            </a:r>
            <a:endParaRPr b="0" lang="en-US" sz="1300" spc="-1" strike="noStrike">
              <a:latin typeface="Arial"/>
            </a:endParaRPr>
          </a:p>
        </p:txBody>
      </p:sp>
      <p:sp>
        <p:nvSpPr>
          <p:cNvPr id="1794" name="CustomShape 6"/>
          <p:cNvSpPr/>
          <p:nvPr/>
        </p:nvSpPr>
        <p:spPr>
          <a:xfrm>
            <a:off x="179280" y="1276200"/>
            <a:ext cx="2697840" cy="32148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Method</a:t>
            </a:r>
            <a:endParaRPr b="0" lang="en-US" sz="1900" spc="-1" strike="noStrike">
              <a:latin typeface="Arial"/>
            </a:endParaRPr>
          </a:p>
        </p:txBody>
      </p:sp>
      <p:sp>
        <p:nvSpPr>
          <p:cNvPr id="1795" name="CustomShape 7"/>
          <p:cNvSpPr/>
          <p:nvPr/>
        </p:nvSpPr>
        <p:spPr>
          <a:xfrm>
            <a:off x="2879640" y="1276200"/>
            <a:ext cx="6045840" cy="32148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Description</a:t>
            </a:r>
            <a:endParaRPr b="0" lang="en-US" sz="1900" spc="-1" strike="noStrike">
              <a:latin typeface="Arial"/>
            </a:endParaRPr>
          </a:p>
        </p:txBody>
      </p:sp>
      <p:sp>
        <p:nvSpPr>
          <p:cNvPr id="1796" name="Line 8"/>
          <p:cNvSpPr/>
          <p:nvPr/>
        </p:nvSpPr>
        <p:spPr>
          <a:xfrm flipV="1">
            <a:off x="2879640" y="1265040"/>
            <a:ext cx="3240" cy="335160"/>
          </a:xfrm>
          <a:prstGeom prst="line">
            <a:avLst/>
          </a:prstGeom>
          <a:ln w="19080">
            <a:solidFill>
              <a:srgbClr val="000000"/>
            </a:solidFill>
            <a:round/>
          </a:ln>
        </p:spPr>
        <p:style>
          <a:lnRef idx="0"/>
          <a:fillRef idx="0"/>
          <a:effectRef idx="0"/>
          <a:fontRef idx="minor"/>
        </p:style>
      </p:sp>
      <p:sp>
        <p:nvSpPr>
          <p:cNvPr id="1797" name="CustomShape 9"/>
          <p:cNvSpPr/>
          <p:nvPr/>
        </p:nvSpPr>
        <p:spPr>
          <a:xfrm>
            <a:off x="2879640" y="2428920"/>
            <a:ext cx="6045840" cy="95220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36000" rIns="0" tIns="36000" bIns="180000"/>
          <a:p>
            <a:pPr marL="85680" indent="-83160">
              <a:lnSpc>
                <a:spcPct val="100000"/>
              </a:lnSpc>
              <a:spcBef>
                <a:spcPts val="71"/>
              </a:spcBef>
              <a:buClr>
                <a:srgbClr val="ff9933"/>
              </a:buClr>
              <a:buSzPct val="80000"/>
              <a:buFont typeface="Wingdings" charset="2"/>
              <a:buChar char=""/>
            </a:pPr>
            <a:r>
              <a:rPr b="0" lang="en-US" sz="1400" spc="-1" strike="noStrike">
                <a:solidFill>
                  <a:srgbClr val="00007d"/>
                </a:solidFill>
                <a:latin typeface="Verdana"/>
                <a:ea typeface="宋体"/>
              </a:rPr>
              <a:t>Search all Entity in the specified range</a:t>
            </a:r>
            <a:endParaRPr b="0" lang="en-US" sz="1400" spc="-1" strike="noStrike">
              <a:latin typeface="Arial"/>
            </a:endParaRPr>
          </a:p>
          <a:p>
            <a:pPr marL="85680" indent="-83160">
              <a:lnSpc>
                <a:spcPct val="100000"/>
              </a:lnSpc>
              <a:spcBef>
                <a:spcPts val="71"/>
              </a:spcBef>
              <a:buClr>
                <a:srgbClr val="ff9933"/>
              </a:buClr>
              <a:buSzPct val="80000"/>
              <a:buFont typeface="Wingdings" charset="2"/>
              <a:buChar char=""/>
            </a:pPr>
            <a:r>
              <a:rPr b="0" lang="en-US" sz="1400" spc="-1" strike="noStrike">
                <a:solidFill>
                  <a:srgbClr val="00007d"/>
                </a:solidFill>
                <a:latin typeface="Verdana"/>
                <a:ea typeface="宋体"/>
              </a:rPr>
              <a:t>Can find Entity outside AoI range but cannot find Entity outside of Cell</a:t>
            </a:r>
            <a:endParaRPr b="0" lang="en-US" sz="1400" spc="-1" strike="noStrike">
              <a:latin typeface="Arial"/>
            </a:endParaRPr>
          </a:p>
          <a:p>
            <a:pPr marL="85680" indent="-83160">
              <a:lnSpc>
                <a:spcPct val="100000"/>
              </a:lnSpc>
              <a:spcBef>
                <a:spcPts val="71"/>
              </a:spcBef>
              <a:buClr>
                <a:srgbClr val="ff9933"/>
              </a:buClr>
              <a:buSzPct val="80000"/>
              <a:buFont typeface="Wingdings" charset="2"/>
              <a:buChar char=""/>
            </a:pPr>
            <a:r>
              <a:rPr b="0" lang="en-US" sz="1400" spc="-1" strike="noStrike">
                <a:solidFill>
                  <a:srgbClr val="00007d"/>
                </a:solidFill>
                <a:latin typeface="Verdana"/>
                <a:ea typeface="宋体"/>
              </a:rPr>
              <a:t>Ball test</a:t>
            </a:r>
            <a:endParaRPr b="0" lang="en-US" sz="1400" spc="-1" strike="noStrike">
              <a:latin typeface="Arial"/>
            </a:endParaRPr>
          </a:p>
        </p:txBody>
      </p:sp>
      <p:sp>
        <p:nvSpPr>
          <p:cNvPr id="1798" name="CustomShape 10"/>
          <p:cNvSpPr/>
          <p:nvPr/>
        </p:nvSpPr>
        <p:spPr>
          <a:xfrm>
            <a:off x="2879640" y="3691440"/>
            <a:ext cx="6045840" cy="51660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36000" rIns="0" tIns="36000" bIns="180000"/>
          <a:p>
            <a:pPr marL="85680" indent="-83160">
              <a:lnSpc>
                <a:spcPct val="100000"/>
              </a:lnSpc>
              <a:spcBef>
                <a:spcPts val="71"/>
              </a:spcBef>
              <a:buClr>
                <a:srgbClr val="ff9933"/>
              </a:buClr>
              <a:buSzPct val="80000"/>
              <a:buFont typeface="Wingdings" charset="2"/>
              <a:buChar char=""/>
            </a:pPr>
            <a:r>
              <a:rPr b="0" lang="en-US" sz="1400" spc="-1" strike="noStrike">
                <a:solidFill>
                  <a:srgbClr val="00007d"/>
                </a:solidFill>
                <a:latin typeface="Verdana"/>
                <a:ea typeface="宋体"/>
              </a:rPr>
              <a:t>Change AoI radius, default is 500m</a:t>
            </a:r>
            <a:endParaRPr b="0" lang="en-US" sz="1400" spc="-1" strike="noStrike">
              <a:latin typeface="Arial"/>
            </a:endParaRPr>
          </a:p>
          <a:p>
            <a:pPr marL="85680" indent="-83160">
              <a:lnSpc>
                <a:spcPct val="100000"/>
              </a:lnSpc>
              <a:spcBef>
                <a:spcPts val="71"/>
              </a:spcBef>
              <a:buClr>
                <a:srgbClr val="ff9933"/>
              </a:buClr>
              <a:buSzPct val="80000"/>
              <a:buFont typeface="Wingdings" charset="2"/>
              <a:buChar char=""/>
            </a:pPr>
            <a:r>
              <a:rPr b="0" lang="en-US" sz="1400" spc="-1" strike="noStrike">
                <a:solidFill>
                  <a:srgbClr val="00007d"/>
                </a:solidFill>
                <a:latin typeface="Verdana"/>
                <a:ea typeface="宋体"/>
              </a:rPr>
              <a:t>Must be less than Ghost distance, default is 500m</a:t>
            </a:r>
            <a:endParaRPr b="0" lang="en-US" sz="1400" spc="-1" strike="noStrike">
              <a:latin typeface="Arial"/>
            </a:endParaRPr>
          </a:p>
        </p:txBody>
      </p:sp>
      <p:sp>
        <p:nvSpPr>
          <p:cNvPr id="1799" name="CustomShape 11"/>
          <p:cNvSpPr/>
          <p:nvPr/>
        </p:nvSpPr>
        <p:spPr>
          <a:xfrm>
            <a:off x="179280" y="3383280"/>
            <a:ext cx="2697840" cy="305280"/>
          </a:xfrm>
          <a:prstGeom prst="rect">
            <a:avLst/>
          </a:prstGeom>
          <a:solidFill>
            <a:srgbClr val="e6f1fe"/>
          </a:solidFill>
          <a:ln w="3240">
            <a:solidFill>
              <a:srgbClr val="00007d"/>
            </a:solidFill>
            <a:miter/>
          </a:ln>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isReal()</a:t>
            </a:r>
            <a:endParaRPr b="0" lang="en-US" sz="1300" spc="-1" strike="noStrike">
              <a:latin typeface="Arial"/>
            </a:endParaRPr>
          </a:p>
        </p:txBody>
      </p:sp>
      <p:sp>
        <p:nvSpPr>
          <p:cNvPr id="1800" name="CustomShape 12"/>
          <p:cNvSpPr/>
          <p:nvPr/>
        </p:nvSpPr>
        <p:spPr>
          <a:xfrm>
            <a:off x="2879640" y="3383280"/>
            <a:ext cx="6045840" cy="305280"/>
          </a:xfrm>
          <a:prstGeom prst="rect">
            <a:avLst/>
          </a:prstGeom>
          <a:solidFill>
            <a:srgbClr val="e6f1fe"/>
          </a:solidFill>
          <a:ln w="3240">
            <a:solidFill>
              <a:srgbClr val="00007d"/>
            </a:solidFill>
            <a:miter/>
          </a:ln>
        </p:spPr>
        <p:style>
          <a:lnRef idx="0"/>
          <a:fillRef idx="0"/>
          <a:effectRef idx="0"/>
          <a:fontRef idx="minor"/>
        </p:style>
        <p:txBody>
          <a:bodyPr lIns="36000" rIns="0" tIns="36000" bIns="180000"/>
          <a:p>
            <a:pPr marL="85680" indent="-83160">
              <a:lnSpc>
                <a:spcPct val="100000"/>
              </a:lnSpc>
              <a:spcBef>
                <a:spcPts val="281"/>
              </a:spcBef>
              <a:buClr>
                <a:srgbClr val="ff9933"/>
              </a:buClr>
              <a:buSzPct val="80000"/>
              <a:buFont typeface="Wingdings" charset="2"/>
              <a:buChar char=""/>
            </a:pPr>
            <a:r>
              <a:rPr b="0" lang="en-US" sz="1400" spc="-1" strike="noStrike">
                <a:solidFill>
                  <a:srgbClr val="00007d"/>
                </a:solidFill>
                <a:latin typeface="Verdana"/>
                <a:ea typeface="宋体"/>
              </a:rPr>
              <a:t>Returns whether this Entity is Real or Ghost</a:t>
            </a:r>
            <a:endParaRPr b="0" lang="en-US" sz="1400" spc="-1" strike="noStrike">
              <a:latin typeface="Arial"/>
            </a:endParaRPr>
          </a:p>
        </p:txBody>
      </p:sp>
      <p:sp>
        <p:nvSpPr>
          <p:cNvPr id="1801" name="CustomShape 13"/>
          <p:cNvSpPr/>
          <p:nvPr/>
        </p:nvSpPr>
        <p:spPr>
          <a:xfrm>
            <a:off x="179280" y="4210560"/>
            <a:ext cx="2697840" cy="934200"/>
          </a:xfrm>
          <a:prstGeom prst="rect">
            <a:avLst/>
          </a:prstGeom>
          <a:solidFill>
            <a:srgbClr val="e6f1fe"/>
          </a:solidFill>
          <a:ln w="3240">
            <a:solidFill>
              <a:srgbClr val="00007d"/>
            </a:solidFill>
            <a:miter/>
          </a:ln>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teleport( </a:t>
            </a:r>
            <a:endParaRPr b="0" lang="en-US" sz="1300" spc="-1" strike="noStrike">
              <a:latin typeface="Arial"/>
            </a:endParaRPr>
          </a:p>
          <a:p>
            <a:pPr>
              <a:lnSpc>
                <a:spcPct val="100000"/>
              </a:lnSpc>
              <a:spcBef>
                <a:spcPts val="261"/>
              </a:spcBef>
            </a:pPr>
            <a:r>
              <a:rPr b="0" lang="en-US" sz="1300" spc="-1" strike="noStrike">
                <a:solidFill>
                  <a:srgbClr val="00007d"/>
                </a:solidFill>
                <a:latin typeface="Courier New"/>
                <a:ea typeface="宋体"/>
              </a:rPr>
              <a:t>      </a:t>
            </a:r>
            <a:r>
              <a:rPr b="0" lang="en-US" sz="1300" spc="-1" strike="noStrike">
                <a:solidFill>
                  <a:srgbClr val="00007d"/>
                </a:solidFill>
                <a:latin typeface="Courier New"/>
                <a:ea typeface="宋体"/>
              </a:rPr>
              <a:t>nearbyEntityCallRef,</a:t>
            </a:r>
            <a:endParaRPr b="0" lang="en-US" sz="1300" spc="-1" strike="noStrike">
              <a:latin typeface="Arial"/>
            </a:endParaRPr>
          </a:p>
          <a:p>
            <a:pPr>
              <a:lnSpc>
                <a:spcPct val="100000"/>
              </a:lnSpc>
              <a:spcBef>
                <a:spcPts val="261"/>
              </a:spcBef>
            </a:pPr>
            <a:r>
              <a:rPr b="0" lang="en-US" sz="1300" spc="-1" strike="noStrike">
                <a:solidFill>
                  <a:srgbClr val="00007d"/>
                </a:solidFill>
                <a:latin typeface="Courier New"/>
                <a:ea typeface="宋体"/>
              </a:rPr>
              <a:t>         </a:t>
            </a:r>
            <a:r>
              <a:rPr b="0" lang="en-US" sz="1300" spc="-1" strike="noStrike">
                <a:solidFill>
                  <a:srgbClr val="00007d"/>
                </a:solidFill>
                <a:latin typeface="Courier New"/>
                <a:ea typeface="宋体"/>
              </a:rPr>
              <a:t>position,</a:t>
            </a:r>
            <a:endParaRPr b="0" lang="en-US" sz="1300" spc="-1" strike="noStrike">
              <a:latin typeface="Arial"/>
            </a:endParaRPr>
          </a:p>
          <a:p>
            <a:pPr>
              <a:lnSpc>
                <a:spcPct val="100000"/>
              </a:lnSpc>
              <a:spcBef>
                <a:spcPts val="261"/>
              </a:spcBef>
            </a:pPr>
            <a:r>
              <a:rPr b="0" lang="en-US" sz="1300" spc="-1" strike="noStrike">
                <a:solidFill>
                  <a:srgbClr val="00007d"/>
                </a:solidFill>
                <a:latin typeface="Courier New"/>
                <a:ea typeface="宋体"/>
              </a:rPr>
              <a:t>         </a:t>
            </a:r>
            <a:r>
              <a:rPr b="0" lang="en-US" sz="1300" spc="-1" strike="noStrike">
                <a:solidFill>
                  <a:srgbClr val="00007d"/>
                </a:solidFill>
                <a:latin typeface="Courier New"/>
                <a:ea typeface="宋体"/>
              </a:rPr>
              <a:t>direction )</a:t>
            </a:r>
            <a:endParaRPr b="0" lang="en-US" sz="1300" spc="-1" strike="noStrike">
              <a:latin typeface="Arial"/>
            </a:endParaRPr>
          </a:p>
        </p:txBody>
      </p:sp>
      <p:sp>
        <p:nvSpPr>
          <p:cNvPr id="1802" name="CustomShape 14"/>
          <p:cNvSpPr/>
          <p:nvPr/>
        </p:nvSpPr>
        <p:spPr>
          <a:xfrm>
            <a:off x="2879640" y="4210560"/>
            <a:ext cx="6045840" cy="934200"/>
          </a:xfrm>
          <a:prstGeom prst="rect">
            <a:avLst/>
          </a:prstGeom>
          <a:solidFill>
            <a:srgbClr val="e6f1fe"/>
          </a:solidFill>
          <a:ln w="3240">
            <a:solidFill>
              <a:srgbClr val="00007d"/>
            </a:solidFill>
            <a:miter/>
          </a:ln>
        </p:spPr>
        <p:style>
          <a:lnRef idx="0"/>
          <a:fillRef idx="0"/>
          <a:effectRef idx="0"/>
          <a:fontRef idx="minor"/>
        </p:style>
        <p:txBody>
          <a:bodyPr lIns="36000" rIns="0" tIns="36000" bIns="180000"/>
          <a:p>
            <a:pPr marL="85680" indent="-83160">
              <a:lnSpc>
                <a:spcPct val="100000"/>
              </a:lnSpc>
              <a:spcBef>
                <a:spcPts val="281"/>
              </a:spcBef>
              <a:buClr>
                <a:srgbClr val="ff9933"/>
              </a:buClr>
              <a:buSzPct val="80000"/>
              <a:buFont typeface="Wingdings" charset="2"/>
              <a:buChar char=""/>
            </a:pPr>
            <a:r>
              <a:rPr b="0" lang="en-US" sz="1400" spc="-1" strike="noStrike">
                <a:solidFill>
                  <a:srgbClr val="00007d"/>
                </a:solidFill>
                <a:latin typeface="Verdana"/>
                <a:ea typeface="宋体"/>
              </a:rPr>
              <a:t>Change the position of the Entity within the same space</a:t>
            </a:r>
            <a:endParaRPr b="0" lang="en-US" sz="1400" spc="-1" strike="noStrike">
              <a:latin typeface="Arial"/>
            </a:endParaRPr>
          </a:p>
          <a:p>
            <a:pPr marL="85680" indent="-83160">
              <a:lnSpc>
                <a:spcPct val="100000"/>
              </a:lnSpc>
              <a:spcBef>
                <a:spcPts val="281"/>
              </a:spcBef>
              <a:buClr>
                <a:srgbClr val="ff9933"/>
              </a:buClr>
              <a:buSzPct val="80000"/>
              <a:buFont typeface="Wingdings" charset="2"/>
              <a:buChar char=""/>
            </a:pPr>
            <a:r>
              <a:rPr b="0" lang="en-US" sz="1400" spc="-1" strike="noStrike">
                <a:solidFill>
                  <a:srgbClr val="00007d"/>
                </a:solidFill>
                <a:latin typeface="Arial"/>
                <a:ea typeface="宋体"/>
              </a:rPr>
              <a:t>Place an Entity into another Space – nearbyEntityMBRef points to the same Entity as the Space</a:t>
            </a:r>
            <a:endParaRPr b="0" lang="en-US" sz="1400" spc="-1" strike="noStrike">
              <a:latin typeface="Arial"/>
            </a:endParaRPr>
          </a:p>
        </p:txBody>
      </p:sp>
      <p:sp>
        <p:nvSpPr>
          <p:cNvPr id="1803" name="CustomShape 15"/>
          <p:cNvSpPr/>
          <p:nvPr/>
        </p:nvSpPr>
        <p:spPr>
          <a:xfrm>
            <a:off x="179280" y="1592280"/>
            <a:ext cx="2697840" cy="32148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destroySpace()</a:t>
            </a:r>
            <a:endParaRPr b="0" lang="en-US" sz="1300" spc="-1" strike="noStrike">
              <a:latin typeface="Arial"/>
            </a:endParaRPr>
          </a:p>
        </p:txBody>
      </p:sp>
      <p:sp>
        <p:nvSpPr>
          <p:cNvPr id="1804" name="CustomShape 16"/>
          <p:cNvSpPr/>
          <p:nvPr/>
        </p:nvSpPr>
        <p:spPr>
          <a:xfrm>
            <a:off x="2879640" y="1592280"/>
            <a:ext cx="6045840" cy="32148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36000" rIns="0" tIns="36000" bIns="180000"/>
          <a:p>
            <a:pPr marL="85680" indent="-83160">
              <a:lnSpc>
                <a:spcPct val="100000"/>
              </a:lnSpc>
              <a:spcBef>
                <a:spcPts val="71"/>
              </a:spcBef>
              <a:buClr>
                <a:srgbClr val="ff9933"/>
              </a:buClr>
              <a:buSzPct val="80000"/>
              <a:buFont typeface="Wingdings" charset="2"/>
              <a:buChar char=""/>
            </a:pPr>
            <a:r>
              <a:rPr b="0" lang="en-US" sz="1400" spc="-1" strike="noStrike">
                <a:solidFill>
                  <a:srgbClr val="00007d"/>
                </a:solidFill>
                <a:latin typeface="Calibri"/>
                <a:ea typeface="宋体"/>
              </a:rPr>
              <a:t>Delete all Entity in Space and delete Space</a:t>
            </a:r>
            <a:endParaRPr b="0" lang="en-US" sz="1400" spc="-1" strike="noStrike">
              <a:latin typeface="Arial"/>
            </a:endParaRPr>
          </a:p>
        </p:txBody>
      </p:sp>
      <p:sp>
        <p:nvSpPr>
          <p:cNvPr id="1805" name="CustomShape 17"/>
          <p:cNvSpPr/>
          <p:nvPr/>
        </p:nvSpPr>
        <p:spPr>
          <a:xfrm>
            <a:off x="179280" y="1916280"/>
            <a:ext cx="2697840" cy="537120"/>
          </a:xfrm>
          <a:prstGeom prst="rect">
            <a:avLst/>
          </a:prstGeom>
          <a:solidFill>
            <a:srgbClr val="e6f1fe"/>
          </a:solidFill>
          <a:ln w="3240">
            <a:solidFill>
              <a:srgbClr val="00007d"/>
            </a:solidFill>
            <a:miter/>
          </a:ln>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destroy()</a:t>
            </a:r>
            <a:endParaRPr b="0" lang="en-US" sz="1300" spc="-1" strike="noStrike">
              <a:latin typeface="Arial"/>
            </a:endParaRPr>
          </a:p>
        </p:txBody>
      </p:sp>
      <p:sp>
        <p:nvSpPr>
          <p:cNvPr id="1806" name="CustomShape 18"/>
          <p:cNvSpPr/>
          <p:nvPr/>
        </p:nvSpPr>
        <p:spPr>
          <a:xfrm>
            <a:off x="2879640" y="1916280"/>
            <a:ext cx="6045840" cy="537120"/>
          </a:xfrm>
          <a:prstGeom prst="rect">
            <a:avLst/>
          </a:prstGeom>
          <a:solidFill>
            <a:srgbClr val="e6f1fe"/>
          </a:solidFill>
          <a:ln w="3240">
            <a:solidFill>
              <a:srgbClr val="00007d"/>
            </a:solidFill>
            <a:miter/>
          </a:ln>
        </p:spPr>
        <p:style>
          <a:lnRef idx="0"/>
          <a:fillRef idx="0"/>
          <a:effectRef idx="0"/>
          <a:fontRef idx="minor"/>
        </p:style>
        <p:txBody>
          <a:bodyPr lIns="36000" rIns="0" tIns="36000" bIns="180000"/>
          <a:p>
            <a:pPr marL="85680" indent="-83160">
              <a:lnSpc>
                <a:spcPct val="100000"/>
              </a:lnSpc>
              <a:spcBef>
                <a:spcPts val="71"/>
              </a:spcBef>
              <a:buClr>
                <a:srgbClr val="ff9933"/>
              </a:buClr>
              <a:buSzPct val="80000"/>
              <a:buFont typeface="Wingdings" charset="2"/>
              <a:buChar char=""/>
            </a:pPr>
            <a:r>
              <a:rPr b="0" lang="en-US" sz="1400" spc="-1" strike="noStrike">
                <a:solidFill>
                  <a:srgbClr val="00007d"/>
                </a:solidFill>
                <a:latin typeface="Arial"/>
                <a:ea typeface="宋体"/>
              </a:rPr>
              <a:t>Delete the Cell section of the Entity</a:t>
            </a:r>
            <a:endParaRPr b="0" lang="en-US" sz="1400" spc="-1" strike="noStrike">
              <a:latin typeface="Arial"/>
            </a:endParaRPr>
          </a:p>
          <a:p>
            <a:pPr marL="85680" indent="-83160">
              <a:lnSpc>
                <a:spcPct val="100000"/>
              </a:lnSpc>
              <a:spcBef>
                <a:spcPts val="71"/>
              </a:spcBef>
              <a:buClr>
                <a:srgbClr val="ff9933"/>
              </a:buClr>
              <a:buSzPct val="80000"/>
              <a:buFont typeface="Wingdings" charset="2"/>
              <a:buChar char=""/>
            </a:pPr>
            <a:r>
              <a:rPr b="0" lang="en-US" sz="1400" spc="-1" strike="noStrike">
                <a:solidFill>
                  <a:srgbClr val="00007d"/>
                </a:solidFill>
                <a:latin typeface="Arial"/>
                <a:ea typeface="宋体"/>
              </a:rPr>
              <a:t>Delete Entity from Space</a:t>
            </a:r>
            <a:endParaRPr b="0" lang="en-US" sz="1400" spc="-1" strike="noStrike">
              <a:latin typeface="Arial"/>
            </a:endParaRPr>
          </a:p>
        </p:txBody>
      </p:sp>
    </p:spTree>
  </p:cSld>
  <p:timing>
    <p:tnLst>
      <p:par>
        <p:cTn id="163" dur="indefinite" restart="never" nodeType="tmRoot">
          <p:childTnLst>
            <p:seq>
              <p:cTn id="164"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52" name="CustomShape 2"/>
          <p:cNvSpPr/>
          <p:nvPr/>
        </p:nvSpPr>
        <p:spPr>
          <a:xfrm>
            <a:off x="179640" y="132120"/>
            <a:ext cx="705420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Baseapp fault-tolerance processing</a:t>
            </a:r>
            <a:endParaRPr b="0" lang="en-US" sz="4400" spc="-1" strike="noStrike">
              <a:latin typeface="Arial"/>
            </a:endParaRPr>
          </a:p>
        </p:txBody>
      </p:sp>
      <p:sp>
        <p:nvSpPr>
          <p:cNvPr id="153" name="CustomShape 3"/>
          <p:cNvSpPr/>
          <p:nvPr/>
        </p:nvSpPr>
        <p:spPr>
          <a:xfrm>
            <a:off x="215640" y="1413000"/>
            <a:ext cx="8746200" cy="143748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Entity becomes unavailable after Baseapp crash</a:t>
            </a:r>
            <a:endParaRPr b="0" lang="en-US" sz="3200" spc="-1" strike="noStrike">
              <a:latin typeface="Arial"/>
            </a:endParaRPr>
          </a:p>
        </p:txBody>
      </p:sp>
      <p:sp>
        <p:nvSpPr>
          <p:cNvPr id="154" name="CustomShape 4"/>
          <p:cNvSpPr/>
          <p:nvPr/>
        </p:nvSpPr>
        <p:spPr>
          <a:xfrm>
            <a:off x="539640" y="2976480"/>
            <a:ext cx="1794600" cy="843480"/>
          </a:xfrm>
          <a:prstGeom prst="rect">
            <a:avLst/>
          </a:prstGeom>
          <a:solidFill>
            <a:srgbClr val="4f81bd"/>
          </a:solidFill>
          <a:ln w="9360">
            <a:solidFill>
              <a:srgbClr val="000000"/>
            </a:solidFill>
            <a:miter/>
          </a:ln>
        </p:spPr>
        <p:style>
          <a:lnRef idx="0"/>
          <a:fillRef idx="0"/>
          <a:effectRef idx="0"/>
          <a:fontRef idx="minor"/>
        </p:style>
      </p:sp>
      <p:sp>
        <p:nvSpPr>
          <p:cNvPr id="155" name="CustomShape 5"/>
          <p:cNvSpPr/>
          <p:nvPr/>
        </p:nvSpPr>
        <p:spPr>
          <a:xfrm>
            <a:off x="654480" y="3197520"/>
            <a:ext cx="1163520" cy="362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156" name="CustomShape 6"/>
          <p:cNvSpPr/>
          <p:nvPr/>
        </p:nvSpPr>
        <p:spPr>
          <a:xfrm>
            <a:off x="62244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57" name="CustomShape 7"/>
          <p:cNvSpPr/>
          <p:nvPr/>
        </p:nvSpPr>
        <p:spPr>
          <a:xfrm>
            <a:off x="95580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58" name="CustomShape 8"/>
          <p:cNvSpPr/>
          <p:nvPr/>
        </p:nvSpPr>
        <p:spPr>
          <a:xfrm>
            <a:off x="129096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59" name="CustomShape 9"/>
          <p:cNvSpPr/>
          <p:nvPr/>
        </p:nvSpPr>
        <p:spPr>
          <a:xfrm>
            <a:off x="162432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0" name="CustomShape 10"/>
          <p:cNvSpPr/>
          <p:nvPr/>
        </p:nvSpPr>
        <p:spPr>
          <a:xfrm>
            <a:off x="195948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1" name="CustomShape 11"/>
          <p:cNvSpPr/>
          <p:nvPr/>
        </p:nvSpPr>
        <p:spPr>
          <a:xfrm>
            <a:off x="2585520" y="2976480"/>
            <a:ext cx="1794600" cy="843480"/>
          </a:xfrm>
          <a:prstGeom prst="rect">
            <a:avLst/>
          </a:prstGeom>
          <a:solidFill>
            <a:srgbClr val="4f81bd"/>
          </a:solidFill>
          <a:ln w="9360">
            <a:solidFill>
              <a:srgbClr val="000000"/>
            </a:solidFill>
            <a:miter/>
          </a:ln>
        </p:spPr>
        <p:style>
          <a:lnRef idx="0"/>
          <a:fillRef idx="0"/>
          <a:effectRef idx="0"/>
          <a:fontRef idx="minor"/>
        </p:style>
      </p:sp>
      <p:sp>
        <p:nvSpPr>
          <p:cNvPr id="162" name="CustomShape 12"/>
          <p:cNvSpPr/>
          <p:nvPr/>
        </p:nvSpPr>
        <p:spPr>
          <a:xfrm>
            <a:off x="2700360" y="3197520"/>
            <a:ext cx="1163520" cy="362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163" name="CustomShape 13"/>
          <p:cNvSpPr/>
          <p:nvPr/>
        </p:nvSpPr>
        <p:spPr>
          <a:xfrm>
            <a:off x="266832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4" name="CustomShape 14"/>
          <p:cNvSpPr/>
          <p:nvPr/>
        </p:nvSpPr>
        <p:spPr>
          <a:xfrm>
            <a:off x="300168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5" name="CustomShape 15"/>
          <p:cNvSpPr/>
          <p:nvPr/>
        </p:nvSpPr>
        <p:spPr>
          <a:xfrm>
            <a:off x="333684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6" name="CustomShape 16"/>
          <p:cNvSpPr/>
          <p:nvPr/>
        </p:nvSpPr>
        <p:spPr>
          <a:xfrm>
            <a:off x="367020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7" name="CustomShape 17"/>
          <p:cNvSpPr/>
          <p:nvPr/>
        </p:nvSpPr>
        <p:spPr>
          <a:xfrm>
            <a:off x="400536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8" name="CustomShape 18"/>
          <p:cNvSpPr/>
          <p:nvPr/>
        </p:nvSpPr>
        <p:spPr>
          <a:xfrm>
            <a:off x="4590720" y="2976480"/>
            <a:ext cx="1794600" cy="843480"/>
          </a:xfrm>
          <a:prstGeom prst="rect">
            <a:avLst/>
          </a:prstGeom>
          <a:solidFill>
            <a:srgbClr val="4f81bd"/>
          </a:solidFill>
          <a:ln w="9360">
            <a:solidFill>
              <a:srgbClr val="000000"/>
            </a:solidFill>
            <a:miter/>
          </a:ln>
        </p:spPr>
        <p:style>
          <a:lnRef idx="0"/>
          <a:fillRef idx="0"/>
          <a:effectRef idx="0"/>
          <a:fontRef idx="minor"/>
        </p:style>
      </p:sp>
      <p:sp>
        <p:nvSpPr>
          <p:cNvPr id="169" name="CustomShape 19"/>
          <p:cNvSpPr/>
          <p:nvPr/>
        </p:nvSpPr>
        <p:spPr>
          <a:xfrm>
            <a:off x="4705560" y="3197520"/>
            <a:ext cx="1163520" cy="362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170" name="CustomShape 20"/>
          <p:cNvSpPr/>
          <p:nvPr/>
        </p:nvSpPr>
        <p:spPr>
          <a:xfrm>
            <a:off x="467352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71" name="CustomShape 21"/>
          <p:cNvSpPr/>
          <p:nvPr/>
        </p:nvSpPr>
        <p:spPr>
          <a:xfrm>
            <a:off x="500688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72" name="CustomShape 22"/>
          <p:cNvSpPr/>
          <p:nvPr/>
        </p:nvSpPr>
        <p:spPr>
          <a:xfrm>
            <a:off x="534204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73" name="CustomShape 23"/>
          <p:cNvSpPr/>
          <p:nvPr/>
        </p:nvSpPr>
        <p:spPr>
          <a:xfrm>
            <a:off x="567540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74" name="CustomShape 24"/>
          <p:cNvSpPr/>
          <p:nvPr/>
        </p:nvSpPr>
        <p:spPr>
          <a:xfrm>
            <a:off x="6010560" y="3013920"/>
            <a:ext cx="248040" cy="2181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75" name="CustomShape 25"/>
          <p:cNvSpPr/>
          <p:nvPr/>
        </p:nvSpPr>
        <p:spPr>
          <a:xfrm>
            <a:off x="2556000" y="4597200"/>
            <a:ext cx="1794600" cy="843480"/>
          </a:xfrm>
          <a:prstGeom prst="rect">
            <a:avLst/>
          </a:prstGeom>
          <a:solidFill>
            <a:srgbClr val="bfbfbf"/>
          </a:solidFill>
          <a:ln w="9360">
            <a:solidFill>
              <a:srgbClr val="000000"/>
            </a:solidFill>
            <a:miter/>
          </a:ln>
        </p:spPr>
        <p:style>
          <a:lnRef idx="0"/>
          <a:fillRef idx="0"/>
          <a:effectRef idx="0"/>
          <a:fontRef idx="minor"/>
        </p:style>
      </p:sp>
      <p:sp>
        <p:nvSpPr>
          <p:cNvPr id="176" name="CustomShape 26"/>
          <p:cNvSpPr/>
          <p:nvPr/>
        </p:nvSpPr>
        <p:spPr>
          <a:xfrm>
            <a:off x="2700360" y="4817880"/>
            <a:ext cx="1163520" cy="362520"/>
          </a:xfrm>
          <a:prstGeom prst="rect">
            <a:avLst/>
          </a:prstGeom>
          <a:gradFill>
            <a:gsLst>
              <a:gs pos="0">
                <a:srgbClr val="9c2f2c"/>
              </a:gs>
              <a:gs pos="100000">
                <a:srgbClr val="cb3d39"/>
              </a:gs>
            </a:gsLst>
            <a:lin ang="16200000"/>
          </a:gradFill>
          <a:ln w="9360">
            <a:solidFill>
              <a:srgbClr val="be4b48"/>
            </a:solidFill>
            <a:round/>
          </a:ln>
          <a:effectLst>
            <a:outerShdw dir="5400000" dist="23040">
              <a:srgbClr val="000000">
                <a:alpha val="35000"/>
              </a:srgbClr>
            </a:outerShdw>
          </a:effectLst>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177" name="CustomShape 27"/>
          <p:cNvSpPr/>
          <p:nvPr/>
        </p:nvSpPr>
        <p:spPr>
          <a:xfrm>
            <a:off x="2668320" y="4634640"/>
            <a:ext cx="248040" cy="21816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178" name="CustomShape 28"/>
          <p:cNvSpPr/>
          <p:nvPr/>
        </p:nvSpPr>
        <p:spPr>
          <a:xfrm>
            <a:off x="3001680" y="4634640"/>
            <a:ext cx="248040" cy="21816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179" name="CustomShape 29"/>
          <p:cNvSpPr/>
          <p:nvPr/>
        </p:nvSpPr>
        <p:spPr>
          <a:xfrm>
            <a:off x="3336840" y="4634640"/>
            <a:ext cx="248040" cy="21816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180" name="CustomShape 30"/>
          <p:cNvSpPr/>
          <p:nvPr/>
        </p:nvSpPr>
        <p:spPr>
          <a:xfrm>
            <a:off x="3670200" y="4634640"/>
            <a:ext cx="248040" cy="21816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181" name="CustomShape 31"/>
          <p:cNvSpPr/>
          <p:nvPr/>
        </p:nvSpPr>
        <p:spPr>
          <a:xfrm>
            <a:off x="4005360" y="4634640"/>
            <a:ext cx="248040" cy="21816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182" name="CustomShape 32"/>
          <p:cNvSpPr/>
          <p:nvPr/>
        </p:nvSpPr>
        <p:spPr>
          <a:xfrm>
            <a:off x="1959480" y="3566160"/>
            <a:ext cx="248040" cy="2181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83" name="CustomShape 33"/>
          <p:cNvSpPr/>
          <p:nvPr/>
        </p:nvSpPr>
        <p:spPr>
          <a:xfrm>
            <a:off x="4673520" y="3566160"/>
            <a:ext cx="248040" cy="2181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84" name="CustomShape 34"/>
          <p:cNvSpPr/>
          <p:nvPr/>
        </p:nvSpPr>
        <p:spPr>
          <a:xfrm>
            <a:off x="3003480" y="3566160"/>
            <a:ext cx="248040" cy="2181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85" name="CustomShape 35"/>
          <p:cNvSpPr/>
          <p:nvPr/>
        </p:nvSpPr>
        <p:spPr>
          <a:xfrm>
            <a:off x="3336840" y="3566160"/>
            <a:ext cx="248040" cy="2181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86" name="CustomShape 36"/>
          <p:cNvSpPr/>
          <p:nvPr/>
        </p:nvSpPr>
        <p:spPr>
          <a:xfrm>
            <a:off x="3670200" y="3566160"/>
            <a:ext cx="248040" cy="2181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87" name="Line 37"/>
          <p:cNvSpPr/>
          <p:nvPr/>
        </p:nvSpPr>
        <p:spPr>
          <a:xfrm flipV="1">
            <a:off x="3461760" y="3786840"/>
            <a:ext cx="360" cy="846000"/>
          </a:xfrm>
          <a:prstGeom prst="line">
            <a:avLst/>
          </a:prstGeom>
          <a:ln w="25560">
            <a:solidFill>
              <a:srgbClr val="4f81bd"/>
            </a:solidFill>
            <a:round/>
            <a:tailEnd len="lg" type="stealth" w="lg"/>
          </a:ln>
        </p:spPr>
        <p:style>
          <a:lnRef idx="0"/>
          <a:fillRef idx="0"/>
          <a:effectRef idx="0"/>
          <a:fontRef idx="minor"/>
        </p:style>
      </p:sp>
      <p:sp>
        <p:nvSpPr>
          <p:cNvPr id="188" name="Line 38"/>
          <p:cNvSpPr/>
          <p:nvPr/>
        </p:nvSpPr>
        <p:spPr>
          <a:xfrm flipV="1">
            <a:off x="3796920" y="3786840"/>
            <a:ext cx="360" cy="846000"/>
          </a:xfrm>
          <a:prstGeom prst="line">
            <a:avLst/>
          </a:prstGeom>
          <a:ln w="25560">
            <a:solidFill>
              <a:srgbClr val="4f81bd"/>
            </a:solidFill>
            <a:round/>
            <a:tailEnd len="lg" type="stealth" w="lg"/>
          </a:ln>
        </p:spPr>
        <p:style>
          <a:lnRef idx="0"/>
          <a:fillRef idx="0"/>
          <a:effectRef idx="0"/>
          <a:fontRef idx="minor"/>
        </p:style>
      </p:sp>
      <p:sp>
        <p:nvSpPr>
          <p:cNvPr id="189" name="Line 39"/>
          <p:cNvSpPr/>
          <p:nvPr/>
        </p:nvSpPr>
        <p:spPr>
          <a:xfrm flipV="1">
            <a:off x="3128400" y="3786840"/>
            <a:ext cx="360" cy="846000"/>
          </a:xfrm>
          <a:prstGeom prst="line">
            <a:avLst/>
          </a:prstGeom>
          <a:ln w="25560">
            <a:solidFill>
              <a:srgbClr val="4f81bd"/>
            </a:solidFill>
            <a:round/>
            <a:tailEnd len="lg" type="stealth" w="lg"/>
          </a:ln>
        </p:spPr>
        <p:style>
          <a:lnRef idx="0"/>
          <a:fillRef idx="0"/>
          <a:effectRef idx="0"/>
          <a:fontRef idx="minor"/>
        </p:style>
      </p:sp>
      <p:sp>
        <p:nvSpPr>
          <p:cNvPr id="190" name="Line 40"/>
          <p:cNvSpPr/>
          <p:nvPr/>
        </p:nvSpPr>
        <p:spPr>
          <a:xfrm flipV="1">
            <a:off x="4130280" y="3786840"/>
            <a:ext cx="668520" cy="846000"/>
          </a:xfrm>
          <a:prstGeom prst="line">
            <a:avLst/>
          </a:prstGeom>
          <a:ln w="25560">
            <a:solidFill>
              <a:srgbClr val="4f81bd"/>
            </a:solidFill>
            <a:round/>
            <a:tailEnd len="lg" type="stealth" w="lg"/>
          </a:ln>
        </p:spPr>
        <p:style>
          <a:lnRef idx="0"/>
          <a:fillRef idx="0"/>
          <a:effectRef idx="0"/>
          <a:fontRef idx="minor"/>
        </p:style>
      </p:sp>
      <p:sp>
        <p:nvSpPr>
          <p:cNvPr id="191" name="Line 41"/>
          <p:cNvSpPr/>
          <p:nvPr/>
        </p:nvSpPr>
        <p:spPr>
          <a:xfrm flipH="1" flipV="1">
            <a:off x="2084400" y="3786840"/>
            <a:ext cx="708840" cy="846000"/>
          </a:xfrm>
          <a:prstGeom prst="line">
            <a:avLst/>
          </a:prstGeom>
          <a:ln w="25560">
            <a:solidFill>
              <a:srgbClr val="4f81bd"/>
            </a:solidFill>
            <a:round/>
            <a:tailEnd len="lg" type="stealth" w="lg"/>
          </a:ln>
        </p:spPr>
        <p:style>
          <a:lnRef idx="0"/>
          <a:fillRef idx="0"/>
          <a:effectRef idx="0"/>
          <a:fontRef idx="minor"/>
        </p:style>
      </p:sp>
      <p:sp>
        <p:nvSpPr>
          <p:cNvPr id="192" name="CustomShape 42"/>
          <p:cNvSpPr/>
          <p:nvPr/>
        </p:nvSpPr>
        <p:spPr>
          <a:xfrm>
            <a:off x="5577840" y="5222520"/>
            <a:ext cx="3186720" cy="882360"/>
          </a:xfrm>
          <a:prstGeom prst="rect">
            <a:avLst/>
          </a:prstGeom>
          <a:solidFill>
            <a:srgbClr val="4f81bd"/>
          </a:solidFill>
          <a:ln w="9360">
            <a:solidFill>
              <a:srgbClr val="000000"/>
            </a:solidFill>
            <a:miter/>
          </a:ln>
        </p:spPr>
        <p:style>
          <a:lnRef idx="0"/>
          <a:fillRef idx="0"/>
          <a:effectRef idx="0"/>
          <a:fontRef idx="minor"/>
        </p:style>
      </p:sp>
      <p:sp>
        <p:nvSpPr>
          <p:cNvPr id="193" name="CustomShape 43"/>
          <p:cNvSpPr/>
          <p:nvPr/>
        </p:nvSpPr>
        <p:spPr>
          <a:xfrm>
            <a:off x="5693400" y="5723280"/>
            <a:ext cx="248040" cy="2181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94" name="CustomShape 44"/>
          <p:cNvSpPr/>
          <p:nvPr/>
        </p:nvSpPr>
        <p:spPr>
          <a:xfrm>
            <a:off x="5943600" y="5394960"/>
            <a:ext cx="2820960" cy="605880"/>
          </a:xfrm>
          <a:prstGeom prst="rect">
            <a:avLst/>
          </a:prstGeom>
          <a:noFill/>
          <a:ln>
            <a:noFill/>
          </a:ln>
        </p:spPr>
        <p:style>
          <a:lnRef idx="0"/>
          <a:fillRef idx="0"/>
          <a:effectRef idx="0"/>
          <a:fontRef idx="minor"/>
        </p:style>
        <p:txBody>
          <a:bodyPr lIns="90000" rIns="90000" tIns="45000" bIns="45000"/>
          <a:p>
            <a:pPr>
              <a:lnSpc>
                <a:spcPct val="100000"/>
              </a:lnSpc>
              <a:spcBef>
                <a:spcPts val="720"/>
              </a:spcBef>
            </a:pPr>
            <a:r>
              <a:rPr b="0" lang="en-US" sz="1400" spc="-1" strike="noStrike">
                <a:solidFill>
                  <a:srgbClr val="eeece1"/>
                </a:solidFill>
                <a:latin typeface="Calibri"/>
                <a:ea typeface="宋体"/>
              </a:rPr>
              <a:t>Your own Base entity</a:t>
            </a:r>
            <a:endParaRPr b="0" lang="en-US" sz="1400" spc="-1" strike="noStrike">
              <a:latin typeface="Arial"/>
            </a:endParaRPr>
          </a:p>
          <a:p>
            <a:pPr>
              <a:lnSpc>
                <a:spcPct val="100000"/>
              </a:lnSpc>
              <a:spcBef>
                <a:spcPts val="720"/>
              </a:spcBef>
            </a:pPr>
            <a:r>
              <a:rPr b="0" lang="en-US" sz="1400" spc="-1" strike="noStrike">
                <a:solidFill>
                  <a:srgbClr val="eeece1"/>
                </a:solidFill>
                <a:latin typeface="Calibri"/>
                <a:ea typeface="宋体"/>
              </a:rPr>
              <a:t>Backups on other Baseapps</a:t>
            </a:r>
            <a:endParaRPr b="0" lang="en-US" sz="1400" spc="-1" strike="noStrike">
              <a:latin typeface="Arial"/>
            </a:endParaRPr>
          </a:p>
        </p:txBody>
      </p:sp>
      <p:sp>
        <p:nvSpPr>
          <p:cNvPr id="195" name="CustomShape 45"/>
          <p:cNvSpPr/>
          <p:nvPr/>
        </p:nvSpPr>
        <p:spPr>
          <a:xfrm>
            <a:off x="5689800" y="5394960"/>
            <a:ext cx="251640" cy="2214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7"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808"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a:t>
            </a:r>
            <a:r>
              <a:rPr b="1" lang="en-US" sz="4900" spc="-1" strike="noStrike">
                <a:solidFill>
                  <a:srgbClr val="4f81bd"/>
                </a:solidFill>
                <a:latin typeface="Chandas"/>
                <a:ea typeface="DejaVu Sans"/>
              </a:rPr>
              <a:t>’</a:t>
            </a:r>
            <a:r>
              <a:rPr b="1" lang="en-US" sz="4900" spc="-1" strike="noStrike">
                <a:solidFill>
                  <a:srgbClr val="4f81bd"/>
                </a:solidFill>
                <a:latin typeface="Calibri"/>
                <a:ea typeface="DejaVu Sans"/>
              </a:rPr>
              <a:t>s typical life cycle</a:t>
            </a:r>
            <a:endParaRPr b="0" lang="en-US" sz="4900" spc="-1" strike="noStrike">
              <a:latin typeface="Arial"/>
            </a:endParaRPr>
          </a:p>
        </p:txBody>
      </p:sp>
      <p:sp>
        <p:nvSpPr>
          <p:cNvPr id="1809" name="CustomShape 3"/>
          <p:cNvSpPr/>
          <p:nvPr/>
        </p:nvSpPr>
        <p:spPr>
          <a:xfrm>
            <a:off x="89280" y="1005840"/>
            <a:ext cx="9052200" cy="532620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Base part is created first</a:t>
            </a:r>
            <a:endParaRPr b="0" lang="en-US" sz="2800" spc="-1" strike="noStrike">
              <a:latin typeface="Arial"/>
            </a:endParaRPr>
          </a:p>
          <a:p>
            <a:pPr lvl="1" marL="333360" indent="-14832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Created from database or code</a:t>
            </a:r>
            <a:endParaRPr b="0" lang="en-US" sz="2400" spc="-1" strike="noStrike">
              <a:latin typeface="Arial"/>
            </a:endParaRPr>
          </a:p>
          <a:p>
            <a:pPr lvl="1" marL="333360" indent="-14832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Base entity can have no Cell section - cellData property</a:t>
            </a:r>
            <a:endParaRPr b="0" lang="en-US" sz="2400" spc="-1" strike="noStrike">
              <a:latin typeface="Arial"/>
            </a:endParaRPr>
          </a:p>
          <a:p>
            <a:pPr lvl="1" marL="333360" indent="-14832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Base entity cannot be destroyed when its Cell part exists</a:t>
            </a:r>
            <a:endParaRPr b="0" lang="en-US" sz="2400" spc="-1" strike="noStrike">
              <a:latin typeface="Arial"/>
            </a:endParaRPr>
          </a:p>
          <a:p>
            <a:pPr lvl="1" marL="333360" indent="-14832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Base entity usually decides to destroy itself in OnLoseCell() callback function</a:t>
            </a:r>
            <a:endParaRPr b="0" lang="en-US" sz="2400" spc="-1" strike="noStrike">
              <a:latin typeface="Arial"/>
            </a:endParaRPr>
          </a:p>
          <a:p>
            <a:pPr marL="181080" indent="-17856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Cell section created by Base section</a:t>
            </a:r>
            <a:endParaRPr b="0" lang="en-US" sz="2800" spc="-1" strike="noStrike">
              <a:latin typeface="Arial"/>
            </a:endParaRPr>
          </a:p>
          <a:p>
            <a:pPr lvl="1" marL="333360" indent="-14832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Cell-only entities can be created using scripts</a:t>
            </a:r>
            <a:endParaRPr b="0" lang="en-US" sz="2400" spc="-1" strike="noStrike">
              <a:latin typeface="Arial"/>
            </a:endParaRPr>
          </a:p>
          <a:p>
            <a:pPr marL="181080" indent="-17856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The Client part is usually created when the Entity enters the player’s AoI</a:t>
            </a:r>
            <a:endParaRPr b="0" lang="en-US" sz="2800" spc="-1" strike="noStrike">
              <a:latin typeface="Arial"/>
            </a:endParaRPr>
          </a:p>
          <a:p>
            <a:pPr lvl="1" marL="333360" indent="-14832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You should use the enterWorld()/leaveWorld() callback function as the initial and end instead of the __init__() function</a:t>
            </a:r>
            <a:endParaRPr b="0" lang="en-US" sz="2400" spc="-1" strike="noStrike">
              <a:latin typeface="Arial"/>
            </a:endParaRPr>
          </a:p>
        </p:txBody>
      </p:sp>
    </p:spTree>
  </p:cSld>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0"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811"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Creation of Entity</a:t>
            </a:r>
            <a:endParaRPr b="0" lang="en-US" sz="4900" spc="-1" strike="noStrike">
              <a:latin typeface="Arial"/>
            </a:endParaRPr>
          </a:p>
        </p:txBody>
      </p:sp>
      <p:sp>
        <p:nvSpPr>
          <p:cNvPr id="1812" name="CustomShape 3"/>
          <p:cNvSpPr/>
          <p:nvPr/>
        </p:nvSpPr>
        <p:spPr>
          <a:xfrm>
            <a:off x="89280" y="1196640"/>
            <a:ext cx="9052200" cy="532620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An instance of Entity on Cell will be published to the appropriate Client on the next network update</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Recommended method to create:</a:t>
            </a:r>
            <a:endParaRPr b="0" lang="en-US" sz="3200" spc="-1" strike="noStrike">
              <a:latin typeface="Arial"/>
            </a:endParaRPr>
          </a:p>
          <a:p>
            <a:pPr lvl="1" marL="333360" indent="-1483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Base Entity:</a:t>
            </a:r>
            <a:br/>
            <a:r>
              <a:rPr b="0" lang="en-US" sz="2400" spc="-1" strike="noStrike">
                <a:solidFill>
                  <a:srgbClr val="00007d"/>
                </a:solidFill>
                <a:latin typeface="Courier New"/>
                <a:ea typeface="宋体"/>
              </a:rPr>
              <a:t>KBEngine.createEntityAnywhere()</a:t>
            </a:r>
            <a:endParaRPr b="0" lang="en-US" sz="2400" spc="-1" strike="noStrike">
              <a:latin typeface="Arial"/>
            </a:endParaRPr>
          </a:p>
          <a:p>
            <a:pPr lvl="2" marL="581040" indent="-16884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or:</a:t>
            </a:r>
            <a:br/>
            <a:r>
              <a:rPr b="0" lang="en-US" sz="2400" spc="-1" strike="noStrike">
                <a:solidFill>
                  <a:srgbClr val="00007d"/>
                </a:solidFill>
                <a:latin typeface="Courier New"/>
                <a:ea typeface="宋体"/>
              </a:rPr>
              <a:t>createEntityLocally()</a:t>
            </a:r>
            <a:br/>
            <a:r>
              <a:rPr b="0" lang="en-US" sz="2400" spc="-1" strike="noStrike">
                <a:solidFill>
                  <a:srgbClr val="00007d"/>
                </a:solidFill>
                <a:latin typeface="Courier New"/>
                <a:ea typeface="宋体"/>
              </a:rPr>
              <a:t>createEntity...FromDB()</a:t>
            </a:r>
            <a:br/>
            <a:r>
              <a:rPr b="1" lang="en-US" sz="2400" spc="-1" strike="noStrike">
                <a:solidFill>
                  <a:srgbClr val="00007d"/>
                </a:solidFill>
                <a:latin typeface="Courier New"/>
                <a:ea typeface="DejaVu Sans"/>
              </a:rPr>
              <a:t> </a:t>
            </a:r>
            <a:endParaRPr b="0" lang="en-US" sz="2400" spc="-1" strike="noStrike">
              <a:latin typeface="Arial"/>
            </a:endParaRPr>
          </a:p>
        </p:txBody>
      </p:sp>
    </p:spTree>
  </p:cSld>
  <p:timing>
    <p:tnLst>
      <p:par>
        <p:cTn id="165" dur="indefinite" restart="never" nodeType="tmRoot">
          <p:childTnLst>
            <p:seq>
              <p:cTn id="166" nodeType="mainSeq"/>
              <p:prevCondLst>
                <p:cond delay="0" evt="onPrev">
                  <p:tgtEl>
                    <p:sldTgt/>
                  </p:tgtEl>
                </p:cond>
              </p:prevCondLst>
              <p:nextCondLst>
                <p:cond delay="0" evt="onNext">
                  <p:tgtEl>
                    <p:sldTgt/>
                  </p:tgtEl>
                </p:cond>
              </p:nextCondLst>
            </p:seq>
          </p:childTnLst>
        </p:cTn>
      </p:par>
    </p:tnLst>
  </p:timing>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3"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814"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 Creation</a:t>
            </a:r>
            <a:endParaRPr b="0" lang="en-US" sz="4900" spc="-1" strike="noStrike">
              <a:latin typeface="Arial"/>
            </a:endParaRPr>
          </a:p>
        </p:txBody>
      </p:sp>
      <p:sp>
        <p:nvSpPr>
          <p:cNvPr id="1815" name="CustomShape 3"/>
          <p:cNvSpPr/>
          <p:nvPr/>
        </p:nvSpPr>
        <p:spPr>
          <a:xfrm>
            <a:off x="89280" y="1196640"/>
            <a:ext cx="9052200" cy="532620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Recommended method of creation:</a:t>
            </a:r>
            <a:endParaRPr b="0" lang="en-US" sz="3200" spc="-1" strike="noStrike">
              <a:latin typeface="Arial"/>
            </a:endParaRPr>
          </a:p>
          <a:p>
            <a:pPr lvl="1" marL="333360" indent="-1483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Cell Entity:</a:t>
            </a:r>
            <a:br/>
            <a:r>
              <a:rPr b="0" lang="en-US" sz="2800" spc="-1" strike="noStrike">
                <a:solidFill>
                  <a:srgbClr val="00007d"/>
                </a:solidFill>
                <a:latin typeface="Courier New"/>
                <a:ea typeface="宋体"/>
              </a:rPr>
              <a:t>createCellEntity()</a:t>
            </a:r>
            <a:br/>
            <a:r>
              <a:rPr b="0" lang="en-US" sz="2800" spc="-1" strike="noStrike">
                <a:solidFill>
                  <a:srgbClr val="00007d"/>
                </a:solidFill>
                <a:latin typeface="Courier New"/>
                <a:ea typeface="宋体"/>
              </a:rPr>
              <a:t>createInNewSpace()</a:t>
            </a:r>
            <a:endParaRPr b="0" lang="en-US" sz="2800" spc="-1" strike="noStrike">
              <a:latin typeface="Arial"/>
            </a:endParaRPr>
          </a:p>
          <a:p>
            <a:pPr lvl="1" marL="333360" indent="-1483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Cell entity attribute can be modified before it is created from the database</a:t>
            </a:r>
            <a:endParaRPr b="0" lang="en-US" sz="2800" spc="-1" strike="noStrike">
              <a:latin typeface="Arial"/>
            </a:endParaRPr>
          </a:p>
          <a:p>
            <a:pPr lvl="1" marL="333360" indent="-148320">
              <a:lnSpc>
                <a:spcPct val="100000"/>
              </a:lnSpc>
              <a:spcBef>
                <a:spcPts val="561"/>
              </a:spcBef>
              <a:buClr>
                <a:srgbClr val="ff9933"/>
              </a:buClr>
              <a:buSzPct val="90000"/>
              <a:buFont typeface="Wingdings" charset="2"/>
              <a:buChar char=""/>
            </a:pPr>
            <a:r>
              <a:rPr b="0" lang="en-US" sz="2400" spc="-1" strike="noStrike">
                <a:solidFill>
                  <a:srgbClr val="00007d"/>
                </a:solidFill>
                <a:latin typeface="Calibri"/>
                <a:ea typeface="宋体"/>
              </a:rPr>
              <a:t>See Base API documentation: </a:t>
            </a:r>
            <a:r>
              <a:rPr b="0" lang="en-US" sz="2400" spc="-1" strike="noStrike">
                <a:solidFill>
                  <a:srgbClr val="00007d"/>
                </a:solidFill>
                <a:latin typeface="Courier New"/>
                <a:ea typeface="宋体"/>
              </a:rPr>
              <a:t>KBEngine.Base.cellData</a:t>
            </a:r>
            <a:endParaRPr b="0" lang="en-US" sz="2400" spc="-1" strike="noStrike">
              <a:latin typeface="Arial"/>
            </a:endParaRPr>
          </a:p>
          <a:p>
            <a:pPr lvl="1" marL="333360" indent="-1483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Cell Only Entity:</a:t>
            </a:r>
            <a:br/>
            <a:r>
              <a:rPr b="0" lang="en-US" sz="2800" spc="-1" strike="noStrike">
                <a:solidFill>
                  <a:srgbClr val="00007d"/>
                </a:solidFill>
                <a:latin typeface="Courier New"/>
                <a:ea typeface="宋体"/>
              </a:rPr>
              <a:t>createEntity()</a:t>
            </a:r>
            <a:endParaRPr b="0" lang="en-US" sz="2800" spc="-1" strike="noStrike">
              <a:latin typeface="Arial"/>
            </a:endParaRPr>
          </a:p>
          <a:p>
            <a:pPr lvl="2" marL="581040" indent="-16884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Call on Cell</a:t>
            </a:r>
            <a:endParaRPr b="0" lang="en-US" sz="2400" spc="-1" strike="noStrike">
              <a:latin typeface="Arial"/>
            </a:endParaRPr>
          </a:p>
          <a:p>
            <a:pPr lvl="2" marL="581040" indent="-16884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Can’t be fault tolerant</a:t>
            </a:r>
            <a:endParaRPr b="0" lang="en-US" sz="2400" spc="-1" strike="noStrike">
              <a:latin typeface="Arial"/>
            </a:endParaRPr>
          </a:p>
        </p:txBody>
      </p:sp>
    </p:spTree>
  </p:cSld>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6"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817"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Fault Tolerance</a:t>
            </a:r>
            <a:endParaRPr b="0" lang="en-US" sz="4900" spc="-1" strike="noStrike">
              <a:latin typeface="Arial"/>
            </a:endParaRPr>
          </a:p>
        </p:txBody>
      </p:sp>
      <p:sp>
        <p:nvSpPr>
          <p:cNvPr id="1818" name="CustomShape 3"/>
          <p:cNvSpPr/>
          <p:nvPr/>
        </p:nvSpPr>
        <p:spPr>
          <a:xfrm>
            <a:off x="89280" y="1196640"/>
            <a:ext cx="9052200" cy="532620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Cell’s attributes are backed up to Base</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Base’s properties are also backed up to another BaseApp</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Persistent properties backed to database</a:t>
            </a:r>
            <a:endParaRPr b="0" lang="en-US" sz="3200" spc="-1" strike="noStrike">
              <a:latin typeface="Arial"/>
            </a:endParaRPr>
          </a:p>
          <a:p>
            <a:pPr lvl="1" marL="333360" indent="-1483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Archive: continuously rotate scheduled archives</a:t>
            </a:r>
            <a:endParaRPr b="0" lang="en-US" sz="28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Fault tolerance vs. Disaster recovery</a:t>
            </a:r>
            <a:endParaRPr b="0" lang="en-US" sz="3200" spc="-1" strike="noStrike">
              <a:latin typeface="Arial"/>
            </a:endParaRPr>
          </a:p>
          <a:p>
            <a:pPr lvl="1" marL="333360" indent="-1483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Disaster = many server processes fail at the same time</a:t>
            </a:r>
            <a:endParaRPr b="0" lang="en-US" sz="2800" spc="-1" strike="noStrike">
              <a:latin typeface="Arial"/>
            </a:endParaRPr>
          </a:p>
        </p:txBody>
      </p:sp>
    </p:spTree>
  </p:cSld>
  <p:timing>
    <p:tnLst>
      <p:par>
        <p:cTn id="167" dur="indefinite" restart="never" nodeType="tmRoot">
          <p:childTnLst>
            <p:seq>
              <p:cTn id="168" nodeType="mainSeq"/>
              <p:prevCondLst>
                <p:cond delay="0" evt="onPrev">
                  <p:tgtEl>
                    <p:sldTgt/>
                  </p:tgtEl>
                </p:cond>
              </p:prevCondLst>
              <p:nextCondLst>
                <p:cond delay="0" evt="onNext">
                  <p:tgtEl>
                    <p:sldTgt/>
                  </p:tgtEl>
                </p:cond>
              </p:nextCondLst>
            </p:seq>
          </p:childTnLst>
        </p:cTn>
      </p:par>
    </p:tnLst>
  </p:timing>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9"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820"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 Destruction</a:t>
            </a:r>
            <a:endParaRPr b="0" lang="en-US" sz="4900" spc="-1" strike="noStrike">
              <a:latin typeface="Arial"/>
            </a:endParaRPr>
          </a:p>
        </p:txBody>
      </p:sp>
      <p:sp>
        <p:nvSpPr>
          <p:cNvPr id="1821" name="CustomShape 3"/>
          <p:cNvSpPr/>
          <p:nvPr/>
        </p:nvSpPr>
        <p:spPr>
          <a:xfrm>
            <a:off x="91440" y="981000"/>
            <a:ext cx="9052200" cy="5326200"/>
          </a:xfrm>
          <a:prstGeom prst="rect">
            <a:avLst/>
          </a:prstGeom>
          <a:noFill/>
          <a:ln>
            <a:noFill/>
          </a:ln>
        </p:spPr>
        <p:style>
          <a:lnRef idx="0"/>
          <a:fillRef idx="0"/>
          <a:effectRef idx="0"/>
          <a:fontRef idx="minor"/>
        </p:style>
        <p:txBody>
          <a:bodyPr lIns="54000" rIns="36000" tIns="10800" bIns="45000"/>
          <a:p>
            <a:pPr marL="181080" indent="-17856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DejaVu Sans"/>
              </a:rPr>
              <a:t>Cell entit</a:t>
            </a:r>
            <a:r>
              <a:rPr b="0" lang="en-US" sz="3200" spc="-1" strike="noStrike">
                <a:solidFill>
                  <a:srgbClr val="00007d"/>
                </a:solidFill>
                <a:latin typeface="Calibri"/>
                <a:ea typeface="宋体"/>
              </a:rPr>
              <a:t>y is destroyed as part of the game logic</a:t>
            </a:r>
            <a:endParaRPr b="0" lang="en-US" sz="3200" spc="-1" strike="noStrike">
              <a:latin typeface="Arial"/>
            </a:endParaRPr>
          </a:p>
          <a:p>
            <a:pPr marL="181080" indent="-17856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Base entity cannot be destroyed while its cell part still exists</a:t>
            </a:r>
            <a:endParaRPr b="0" lang="en-US" sz="3200" spc="-1" strike="noStrike">
              <a:latin typeface="Arial"/>
            </a:endParaRPr>
          </a:p>
          <a:p>
            <a:pPr marL="181080" indent="-17856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Destroy the Cell section:</a:t>
            </a:r>
            <a:endParaRPr b="0" lang="en-US" sz="3200" spc="-1" strike="noStrike">
              <a:latin typeface="Arial"/>
            </a:endParaRPr>
          </a:p>
          <a:p>
            <a:pPr lvl="1" marL="333360" indent="-14832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Cell </a:t>
            </a:r>
            <a:r>
              <a:rPr b="0" lang="en-US" sz="2800" spc="-1" strike="noStrike">
                <a:solidFill>
                  <a:srgbClr val="00007d"/>
                </a:solidFill>
                <a:latin typeface="Courier New"/>
                <a:ea typeface="宋体"/>
              </a:rPr>
              <a:t>Entity.destroy()</a:t>
            </a:r>
            <a:endParaRPr b="0" lang="en-US" sz="2800" spc="-1" strike="noStrike">
              <a:latin typeface="Arial"/>
            </a:endParaRPr>
          </a:p>
          <a:p>
            <a:pPr lvl="1" marL="333360" indent="-14832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Base: Entity</a:t>
            </a:r>
            <a:r>
              <a:rPr b="0" lang="en-US" sz="2800" spc="-1" strike="noStrike">
                <a:solidFill>
                  <a:srgbClr val="00007d"/>
                </a:solidFill>
                <a:latin typeface="Courier New"/>
                <a:ea typeface="宋体"/>
              </a:rPr>
              <a:t>.destroyCellEntity()</a:t>
            </a:r>
            <a:endParaRPr b="0" lang="en-US" sz="2800" spc="-1" strike="noStrike">
              <a:latin typeface="Arial"/>
            </a:endParaRPr>
          </a:p>
          <a:p>
            <a:pPr lvl="1" marL="333360" indent="-148320">
              <a:lnSpc>
                <a:spcPct val="9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Entity.onLoseCell()is called when the cell is partially destroyed</a:t>
            </a:r>
            <a:endParaRPr b="0" lang="en-US" sz="2800" spc="-1" strike="noStrike">
              <a:latin typeface="Arial"/>
            </a:endParaRPr>
          </a:p>
          <a:p>
            <a:pPr marL="181080" indent="-17856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Destroy the base part:</a:t>
            </a:r>
            <a:endParaRPr b="0" lang="en-US" sz="3200" spc="-1" strike="noStrike">
              <a:latin typeface="Arial"/>
            </a:endParaRPr>
          </a:p>
          <a:p>
            <a:pPr lvl="1" marL="333360" indent="-148320">
              <a:lnSpc>
                <a:spcPct val="9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Entity.destroy()</a:t>
            </a:r>
            <a:endParaRPr b="0" lang="en-US" sz="2800" spc="-1" strike="noStrike">
              <a:latin typeface="Arial"/>
            </a:endParaRPr>
          </a:p>
          <a:p>
            <a:pPr lvl="1" marL="333360" indent="-14832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If permanent data, will cause </a:t>
            </a:r>
            <a:r>
              <a:rPr b="0" lang="en-US" sz="2800" spc="-1" strike="noStrike">
                <a:solidFill>
                  <a:srgbClr val="00007d"/>
                </a:solidFill>
                <a:latin typeface="Courier New"/>
                <a:ea typeface="宋体"/>
              </a:rPr>
              <a:t>writeToDB() to be called</a:t>
            </a:r>
            <a:endParaRPr b="0" lang="en-US" sz="2800" spc="-1" strike="noStrike">
              <a:latin typeface="Arial"/>
            </a:endParaRPr>
          </a:p>
        </p:txBody>
      </p:sp>
    </p:spTree>
  </p:cSld>
  <p:timing>
    <p:tnLst>
      <p:par>
        <p:cTn id="169" dur="indefinite" restart="never" nodeType="tmRoot">
          <p:childTnLst>
            <p:seq>
              <p:cTn id="170" nodeType="mainSeq"/>
              <p:prevCondLst>
                <p:cond delay="0" evt="onPrev">
                  <p:tgtEl>
                    <p:sldTgt/>
                  </p:tgtEl>
                </p:cond>
              </p:prevCondLst>
              <p:nextCondLst>
                <p:cond delay="0" evt="onNext">
                  <p:tgtEl>
                    <p:sldTgt/>
                  </p:tgtEl>
                </p:cond>
              </p:nextCondLst>
            </p:seq>
          </p:childTnLst>
        </p:cTn>
      </p:par>
    </p:tnLst>
  </p:timing>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2" name="CustomShape 1"/>
          <p:cNvSpPr/>
          <p:nvPr/>
        </p:nvSpPr>
        <p:spPr>
          <a:xfrm>
            <a:off x="1403640" y="2846520"/>
            <a:ext cx="6838200" cy="1060920"/>
          </a:xfrm>
          <a:prstGeom prst="irregularSeal2">
            <a:avLst/>
          </a:prstGeom>
          <a:solidFill>
            <a:srgbClr val="f7964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823" name="CustomShape 2"/>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824" name="CustomShape 3"/>
          <p:cNvSpPr/>
          <p:nvPr/>
        </p:nvSpPr>
        <p:spPr>
          <a:xfrm>
            <a:off x="179640" y="132120"/>
            <a:ext cx="705420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4f81bd"/>
                </a:solidFill>
                <a:latin typeface="Calibri"/>
                <a:ea typeface="DejaVu Sans"/>
              </a:rPr>
              <a:t>Chapter Five</a:t>
            </a:r>
            <a:endParaRPr b="0" lang="en-US" sz="4400" spc="-1" strike="noStrike">
              <a:latin typeface="Arial"/>
            </a:endParaRPr>
          </a:p>
        </p:txBody>
      </p:sp>
      <p:sp>
        <p:nvSpPr>
          <p:cNvPr id="1825" name="CustomShape 4"/>
          <p:cNvSpPr/>
          <p:nvPr/>
        </p:nvSpPr>
        <p:spPr>
          <a:xfrm>
            <a:off x="887400" y="3049200"/>
            <a:ext cx="6334200" cy="69768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1f497d"/>
                </a:solidFill>
                <a:latin typeface="Verdana"/>
                <a:ea typeface="宋体"/>
              </a:rPr>
              <a:t>        </a:t>
            </a:r>
            <a:r>
              <a:rPr b="1" lang="en-US" sz="4000" spc="-1" strike="noStrike">
                <a:solidFill>
                  <a:srgbClr val="1f497d"/>
                </a:solidFill>
                <a:latin typeface="Verdana"/>
                <a:ea typeface="宋体"/>
              </a:rPr>
              <a:t>Cell Feature Set</a:t>
            </a:r>
            <a:endParaRPr b="0" lang="en-US" sz="4000" spc="-1" strike="noStrike">
              <a:latin typeface="Arial"/>
            </a:endParaRPr>
          </a:p>
        </p:txBody>
      </p:sp>
    </p:spTree>
  </p:cSld>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6"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827"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a:t>
            </a:r>
            <a:r>
              <a:rPr b="1" lang="en-US" sz="4900" spc="-1" strike="noStrike">
                <a:solidFill>
                  <a:srgbClr val="4f81bd"/>
                </a:solidFill>
                <a:latin typeface="aakar"/>
                <a:ea typeface="DejaVu Sans"/>
              </a:rPr>
              <a:t>’</a:t>
            </a:r>
            <a:r>
              <a:rPr b="1" lang="en-US" sz="4900" spc="-1" strike="noStrike">
                <a:solidFill>
                  <a:srgbClr val="4f81bd"/>
                </a:solidFill>
                <a:latin typeface="Calibri"/>
                <a:ea typeface="DejaVu Sans"/>
              </a:rPr>
              <a:t>s Cell Part Feature Set</a:t>
            </a:r>
            <a:endParaRPr b="0" lang="en-US" sz="4900" spc="-1" strike="noStrike">
              <a:latin typeface="Arial"/>
            </a:endParaRPr>
          </a:p>
        </p:txBody>
      </p:sp>
      <p:sp>
        <p:nvSpPr>
          <p:cNvPr id="1828" name="CustomShape 3"/>
          <p:cNvSpPr/>
          <p:nvPr/>
        </p:nvSpPr>
        <p:spPr>
          <a:xfrm>
            <a:off x="89280" y="1196640"/>
            <a:ext cx="9052200" cy="532620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There are many space-related features available in the Cell section of the Entity</a:t>
            </a:r>
            <a:endParaRPr b="0" lang="en-US" sz="3200" spc="-1" strike="noStrike">
              <a:latin typeface="Arial"/>
            </a:endParaRPr>
          </a:p>
          <a:p>
            <a:pPr lvl="1" marL="333360" indent="-1483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Navigate/MoveTo* navigation system</a:t>
            </a:r>
            <a:endParaRPr b="0" lang="en-US" sz="2800" spc="-1" strike="noStrike">
              <a:latin typeface="Arial"/>
            </a:endParaRPr>
          </a:p>
          <a:p>
            <a:pPr lvl="1" marL="333360" indent="-14832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Proximity Triggers (Traps)</a:t>
            </a:r>
            <a:endParaRPr b="0" lang="en-US" sz="28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These functions are all implemented by Controller</a:t>
            </a:r>
            <a:endParaRPr b="0" lang="en-US" sz="3200" spc="-1" strike="noStrike">
              <a:latin typeface="Arial"/>
            </a:endParaRPr>
          </a:p>
        </p:txBody>
      </p:sp>
    </p:spTree>
  </p:cSld>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9"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830"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 Controller</a:t>
            </a:r>
            <a:endParaRPr b="0" lang="en-US" sz="4900" spc="-1" strike="noStrike">
              <a:latin typeface="Arial"/>
            </a:endParaRPr>
          </a:p>
        </p:txBody>
      </p:sp>
      <p:sp>
        <p:nvSpPr>
          <p:cNvPr id="1831" name="CustomShape 3"/>
          <p:cNvSpPr/>
          <p:nvPr/>
        </p:nvSpPr>
        <p:spPr>
          <a:xfrm>
            <a:off x="35640" y="980640"/>
            <a:ext cx="9052200" cy="5830200"/>
          </a:xfrm>
          <a:prstGeom prst="rect">
            <a:avLst/>
          </a:prstGeom>
          <a:noFill/>
          <a:ln>
            <a:noFill/>
          </a:ln>
        </p:spPr>
        <p:style>
          <a:lnRef idx="0"/>
          <a:fillRef idx="0"/>
          <a:effectRef idx="0"/>
          <a:fontRef idx="minor"/>
        </p:style>
        <p:txBody>
          <a:bodyPr lIns="54000" rIns="36000" tIns="10800" bIns="45000"/>
          <a:p>
            <a:pPr marL="181080" indent="-178560">
              <a:lnSpc>
                <a:spcPct val="100000"/>
              </a:lnSpc>
              <a:spcBef>
                <a:spcPts val="641"/>
              </a:spcBef>
              <a:buClr>
                <a:srgbClr val="ff9933"/>
              </a:buClr>
              <a:buSzPct val="80000"/>
              <a:buFont typeface="Wingdings" charset="2"/>
              <a:buChar char=""/>
            </a:pPr>
            <a:r>
              <a:rPr b="0" lang="en-US" sz="2600" spc="-1" strike="noStrike">
                <a:solidFill>
                  <a:srgbClr val="00007d"/>
                </a:solidFill>
                <a:latin typeface="Calibri"/>
                <a:ea typeface="宋体"/>
              </a:rPr>
              <a:t>Implements features that require a lot of tick processing in the background</a:t>
            </a:r>
            <a:endParaRPr b="0" lang="en-US" sz="26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2600" spc="-1" strike="noStrike">
                <a:solidFill>
                  <a:srgbClr val="00007d"/>
                </a:solidFill>
                <a:latin typeface="Calibri"/>
                <a:ea typeface="宋体"/>
              </a:rPr>
              <a:t>Callback Python script when finished</a:t>
            </a:r>
            <a:endParaRPr b="0" lang="en-US" sz="26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2600" spc="-1" strike="noStrike">
                <a:solidFill>
                  <a:srgbClr val="00007d"/>
                </a:solidFill>
                <a:latin typeface="Calibri"/>
                <a:ea typeface="宋体"/>
              </a:rPr>
              <a:t>Used to implement complex logic</a:t>
            </a:r>
            <a:endParaRPr b="0" lang="en-US" sz="26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2600" spc="-1" strike="noStrike">
                <a:solidFill>
                  <a:srgbClr val="00007d"/>
                </a:solidFill>
                <a:latin typeface="Calibri"/>
                <a:ea typeface="宋体"/>
              </a:rPr>
              <a:t>Uses C/C++ for efficiency reasons (relative to script)</a:t>
            </a:r>
            <a:endParaRPr b="0" lang="en-US" sz="26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2600" spc="-1" strike="noStrike">
                <a:solidFill>
                  <a:srgbClr val="00007d"/>
                </a:solidFill>
                <a:latin typeface="Calibri"/>
                <a:ea typeface="宋体"/>
              </a:rPr>
              <a:t>The Controller also copies to the new Cell when the Entity crosses the Cell boundary</a:t>
            </a:r>
            <a:endParaRPr b="0" lang="en-US" sz="26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2600" spc="-1" strike="noStrike">
                <a:solidFill>
                  <a:srgbClr val="00007d"/>
                </a:solidFill>
                <a:latin typeface="Calibri"/>
                <a:ea typeface="宋体"/>
              </a:rPr>
              <a:t>There can be an unlimited number of Controllers per Entity</a:t>
            </a:r>
            <a:endParaRPr b="0" lang="en-US" sz="26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2600" spc="-1" strike="noStrike">
                <a:solidFill>
                  <a:srgbClr val="00007d"/>
                </a:solidFill>
                <a:latin typeface="Calibri"/>
                <a:ea typeface="宋体"/>
              </a:rPr>
              <a:t>Each real column returns a Controller ID</a:t>
            </a:r>
            <a:endParaRPr b="0" lang="en-US" sz="2600" spc="-1" strike="noStrike">
              <a:latin typeface="Arial"/>
            </a:endParaRPr>
          </a:p>
          <a:p>
            <a:pPr lvl="1" marL="333360" indent="-148320">
              <a:lnSpc>
                <a:spcPct val="100000"/>
              </a:lnSpc>
              <a:spcBef>
                <a:spcPts val="641"/>
              </a:spcBef>
              <a:buClr>
                <a:srgbClr val="ff9933"/>
              </a:buClr>
              <a:buSzPct val="90000"/>
              <a:buFont typeface="Wingdings" charset="2"/>
              <a:buChar char=""/>
            </a:pPr>
            <a:r>
              <a:rPr b="0" lang="en-US" sz="2600" spc="-1" strike="noStrike">
                <a:solidFill>
                  <a:srgbClr val="00007d"/>
                </a:solidFill>
                <a:latin typeface="Calibri"/>
                <a:ea typeface="宋体"/>
              </a:rPr>
              <a:t>Delete: </a:t>
            </a:r>
            <a:r>
              <a:rPr b="0" lang="en-US" sz="2600" spc="-1" strike="noStrike">
                <a:solidFill>
                  <a:srgbClr val="00007d"/>
                </a:solidFill>
                <a:latin typeface="Courier New"/>
                <a:ea typeface="宋体"/>
              </a:rPr>
              <a:t>Entity.cancel( id )</a:t>
            </a:r>
            <a:endParaRPr b="0" lang="en-US" sz="26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2600" spc="-1" strike="noStrike">
                <a:solidFill>
                  <a:srgbClr val="00007d"/>
                </a:solidFill>
                <a:latin typeface="Calibri"/>
                <a:ea typeface="宋体"/>
              </a:rPr>
              <a:t>Can activate callback functions on scripts of their entity</a:t>
            </a:r>
            <a:endParaRPr b="0" lang="en-US" sz="2600" spc="-1" strike="noStrike">
              <a:latin typeface="Arial"/>
            </a:endParaRPr>
          </a:p>
        </p:txBody>
      </p:sp>
    </p:spTree>
  </p:cSld>
  <p:timing>
    <p:tnLst>
      <p:par>
        <p:cTn id="171" dur="indefinite" restart="never" nodeType="tmRoot">
          <p:childTnLst>
            <p:seq>
              <p:cTn id="172" nodeType="mainSeq"/>
              <p:prevCondLst>
                <p:cond delay="0" evt="onPrev">
                  <p:tgtEl>
                    <p:sldTgt/>
                  </p:tgtEl>
                </p:cond>
              </p:prevCondLst>
              <p:nextCondLst>
                <p:cond delay="0"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2"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833"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a:t>
            </a:r>
            <a:r>
              <a:rPr b="1" lang="en-US" sz="4900" spc="-1" strike="noStrike">
                <a:solidFill>
                  <a:srgbClr val="4f81bd"/>
                </a:solidFill>
                <a:latin typeface="aakar"/>
                <a:ea typeface="DejaVu Sans"/>
              </a:rPr>
              <a:t>’</a:t>
            </a:r>
            <a:r>
              <a:rPr b="1" lang="en-US" sz="4900" spc="-1" strike="noStrike">
                <a:solidFill>
                  <a:srgbClr val="4f81bd"/>
                </a:solidFill>
                <a:latin typeface="Calibri"/>
                <a:ea typeface="DejaVu Sans"/>
              </a:rPr>
              <a:t>s navigation system</a:t>
            </a:r>
            <a:endParaRPr b="0" lang="en-US" sz="4900" spc="-1" strike="noStrike">
              <a:latin typeface="Arial"/>
            </a:endParaRPr>
          </a:p>
        </p:txBody>
      </p:sp>
      <p:sp>
        <p:nvSpPr>
          <p:cNvPr id="1834" name="CustomShape 3"/>
          <p:cNvSpPr/>
          <p:nvPr/>
        </p:nvSpPr>
        <p:spPr>
          <a:xfrm>
            <a:off x="89280" y="1196640"/>
            <a:ext cx="9052200" cy="5326200"/>
          </a:xfrm>
          <a:prstGeom prst="rect">
            <a:avLst/>
          </a:prstGeom>
          <a:noFill/>
          <a:ln>
            <a:noFill/>
          </a:ln>
        </p:spPr>
        <p:style>
          <a:lnRef idx="0"/>
          <a:fillRef idx="0"/>
          <a:effectRef idx="0"/>
          <a:fontRef idx="minor"/>
        </p:style>
        <p:txBody>
          <a:bodyPr lIns="54000" rIns="36000" tIns="10800" bIns="45000"/>
          <a:p>
            <a:pPr marL="181080" indent="-178560">
              <a:lnSpc>
                <a:spcPct val="80000"/>
              </a:lnSpc>
              <a:spcBef>
                <a:spcPts val="641"/>
              </a:spcBef>
              <a:buClr>
                <a:srgbClr val="ff9933"/>
              </a:buClr>
              <a:buSzPct val="80000"/>
              <a:buFont typeface="Wingdings" charset="2"/>
              <a:buChar char=""/>
            </a:pPr>
            <a:r>
              <a:rPr b="0" lang="en-US" sz="3200" spc="-1" strike="noStrike">
                <a:solidFill>
                  <a:srgbClr val="00007d"/>
                </a:solidFill>
                <a:latin typeface="Verdana"/>
                <a:ea typeface="宋体"/>
              </a:rPr>
              <a:t>The navigation system provides many functions for moving and finding paths for Entity</a:t>
            </a:r>
            <a:endParaRPr b="0" lang="en-US" sz="3200" spc="-1" strike="noStrike">
              <a:latin typeface="Arial"/>
            </a:endParaRPr>
          </a:p>
          <a:p>
            <a:pPr marL="181080" indent="-178560">
              <a:lnSpc>
                <a:spcPct val="100000"/>
              </a:lnSpc>
              <a:spcBef>
                <a:spcPts val="641"/>
              </a:spcBef>
              <a:buClr>
                <a:srgbClr val="ff9933"/>
              </a:buClr>
              <a:buSzPct val="80000"/>
              <a:buFont typeface="Wingdings" charset="2"/>
              <a:buChar char=""/>
            </a:pPr>
            <a:r>
              <a:rPr b="0" lang="en-US" sz="3200" spc="-1" strike="noStrike">
                <a:solidFill>
                  <a:srgbClr val="00007d"/>
                </a:solidFill>
                <a:latin typeface="Verdana"/>
                <a:ea typeface="宋体"/>
              </a:rPr>
              <a:t>Navigation Controller uses RecastNavigation to find paths from pre-generated NavMesh in static collision scenes</a:t>
            </a:r>
            <a:endParaRPr b="0" lang="en-US" sz="3200" spc="-1" strike="noStrike">
              <a:latin typeface="Arial"/>
            </a:endParaRPr>
          </a:p>
        </p:txBody>
      </p:sp>
    </p:spTree>
  </p:cSld>
  <p:timing>
    <p:tnLst>
      <p:par>
        <p:cTn id="173" dur="indefinite" restart="never" nodeType="tmRoot">
          <p:childTnLst>
            <p:seq>
              <p:cTn id="174" nodeType="mainSeq"/>
              <p:prevCondLst>
                <p:cond delay="0" evt="onPrev">
                  <p:tgtEl>
                    <p:sldTgt/>
                  </p:tgtEl>
                </p:cond>
              </p:prevCondLst>
              <p:nextCondLst>
                <p:cond delay="0" evt="onNext">
                  <p:tgtEl>
                    <p:sldTgt/>
                  </p:tgtEl>
                </p:cond>
              </p:nextCondLst>
            </p:seq>
          </p:childTnLst>
        </p:cTn>
      </p:par>
    </p:tnLst>
  </p:timing>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5" name="CustomShape 1"/>
          <p:cNvSpPr/>
          <p:nvPr/>
        </p:nvSpPr>
        <p:spPr>
          <a:xfrm>
            <a:off x="0" y="0"/>
            <a:ext cx="9141480" cy="911880"/>
          </a:xfrm>
          <a:prstGeom prst="rect">
            <a:avLst/>
          </a:prstGeom>
          <a:solidFill>
            <a:srgbClr val="f79646"/>
          </a:solidFill>
          <a:ln w="25560">
            <a:solidFill>
              <a:srgbClr val="b66e33"/>
            </a:solidFill>
            <a:round/>
          </a:ln>
        </p:spPr>
        <p:style>
          <a:lnRef idx="0"/>
          <a:fillRef idx="0"/>
          <a:effectRef idx="0"/>
          <a:fontRef idx="minor"/>
        </p:style>
      </p:sp>
      <p:sp>
        <p:nvSpPr>
          <p:cNvPr id="1836" name="CustomShape 2"/>
          <p:cNvSpPr/>
          <p:nvPr/>
        </p:nvSpPr>
        <p:spPr>
          <a:xfrm>
            <a:off x="179640" y="132120"/>
            <a:ext cx="8854560" cy="648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 Navigation System Methods</a:t>
            </a:r>
            <a:endParaRPr b="0" lang="en-US" sz="4900" spc="-1" strike="noStrike">
              <a:latin typeface="Arial"/>
            </a:endParaRPr>
          </a:p>
        </p:txBody>
      </p:sp>
      <p:sp>
        <p:nvSpPr>
          <p:cNvPr id="1837" name="CustomShape 3"/>
          <p:cNvSpPr/>
          <p:nvPr/>
        </p:nvSpPr>
        <p:spPr>
          <a:xfrm>
            <a:off x="89280" y="1196640"/>
            <a:ext cx="9052200" cy="5326200"/>
          </a:xfrm>
          <a:prstGeom prst="rect">
            <a:avLst/>
          </a:prstGeom>
          <a:noFill/>
          <a:ln>
            <a:noFill/>
          </a:ln>
        </p:spPr>
        <p:style>
          <a:lnRef idx="0"/>
          <a:fillRef idx="0"/>
          <a:effectRef idx="0"/>
          <a:fontRef idx="minor"/>
        </p:style>
        <p:txBody>
          <a:bodyPr lIns="54000" rIns="36000" tIns="10800" bIns="45000"/>
          <a:p>
            <a:pPr marL="181080" indent="-17856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Direct Linear Motion</a:t>
            </a:r>
            <a:endParaRPr b="0" lang="en-US" sz="3200" spc="-1" strike="noStrike">
              <a:latin typeface="Arial"/>
            </a:endParaRPr>
          </a:p>
          <a:p>
            <a:pPr lvl="1" marL="333360" indent="-148320">
              <a:lnSpc>
                <a:spcPct val="9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moveToPoint()</a:t>
            </a:r>
            <a:endParaRPr b="0" lang="en-US" sz="2800" spc="-1" strike="noStrike">
              <a:latin typeface="Arial"/>
            </a:endParaRPr>
          </a:p>
          <a:p>
            <a:pPr lvl="1" marL="333360" indent="-148320">
              <a:lnSpc>
                <a:spcPct val="9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moveToEntity()</a:t>
            </a:r>
            <a:endParaRPr b="0" lang="en-US" sz="2800" spc="-1" strike="noStrike">
              <a:latin typeface="Arial"/>
            </a:endParaRPr>
          </a:p>
          <a:p>
            <a:pPr marL="181080" indent="-17856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Navigation(with NavMesh)</a:t>
            </a:r>
            <a:endParaRPr b="0" lang="en-US" sz="3200" spc="-1" strike="noStrike">
              <a:latin typeface="Arial"/>
            </a:endParaRPr>
          </a:p>
          <a:p>
            <a:pPr lvl="1" marL="333360" indent="-148320">
              <a:lnSpc>
                <a:spcPct val="9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navigate()</a:t>
            </a:r>
            <a:endParaRPr b="0" lang="en-US" sz="2800" spc="-1" strike="noStrike">
              <a:latin typeface="Arial"/>
            </a:endParaRPr>
          </a:p>
          <a:p>
            <a:pPr marL="181080" indent="-17856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General</a:t>
            </a:r>
            <a:endParaRPr b="0" lang="en-US" sz="3200" spc="-1" strike="noStrike">
              <a:latin typeface="Arial"/>
            </a:endParaRPr>
          </a:p>
          <a:p>
            <a:pPr lvl="1" marL="333360" indent="-148320">
              <a:lnSpc>
                <a:spcPct val="9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canNavigateTo()</a:t>
            </a:r>
            <a:endParaRPr b="0" lang="en-US" sz="2800" spc="-1" strike="noStrike">
              <a:latin typeface="Arial"/>
            </a:endParaRPr>
          </a:p>
          <a:p>
            <a:pPr lvl="1" marL="333360" indent="-148320">
              <a:lnSpc>
                <a:spcPct val="9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getStopPoint()</a:t>
            </a:r>
            <a:endParaRPr b="0" lang="en-US" sz="2800" spc="-1" strike="noStrike">
              <a:latin typeface="Arial"/>
            </a:endParaRPr>
          </a:p>
        </p:txBody>
      </p:sp>
    </p:spTree>
  </p:cSld>
  <p:timing>
    <p:tnLst>
      <p:par>
        <p:cTn id="175" dur="indefinite" restart="never" nodeType="tmRoot">
          <p:childTnLst>
            <p:seq>
              <p:cTn id="17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2306</TotalTime>
  <Application>LibreOffice/5.4.5.1$Linux_X86_64 LibreOffice_project/40m0$Build-1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2015-01-23T05:56:17Z</dcterms:created>
  <dc:creator>Windows 用户</dc:creator>
  <dc:description/>
  <dc:language>en-US</dc:language>
  <cp:lastModifiedBy/>
  <dcterms:modified xsi:type="dcterms:W3CDTF">2018-03-31T12:35:04Z</dcterms:modified>
  <cp:revision>365</cp:revision>
  <dc:subject/>
  <dc:title>KBEngine 技术培训  服务端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全屏显示(4:3)</vt:lpwstr>
  </property>
  <property fmtid="{D5CDD505-2E9C-101B-9397-08002B2CF9AE}" pid="9" name="ScaleCrop">
    <vt:bool>0</vt:bool>
  </property>
  <property fmtid="{D5CDD505-2E9C-101B-9397-08002B2CF9AE}" pid="10" name="ShareDoc">
    <vt:bool>0</vt:bool>
  </property>
  <property fmtid="{D5CDD505-2E9C-101B-9397-08002B2CF9AE}" pid="11" name="Slides">
    <vt:i4>114</vt:i4>
  </property>
</Properties>
</file>