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398" r:id="rId2"/>
    <p:sldId id="399" r:id="rId3"/>
    <p:sldId id="484" r:id="rId4"/>
    <p:sldId id="485" r:id="rId5"/>
    <p:sldId id="501" r:id="rId6"/>
    <p:sldId id="502" r:id="rId7"/>
    <p:sldId id="503" r:id="rId8"/>
    <p:sldId id="504" r:id="rId9"/>
    <p:sldId id="512" r:id="rId10"/>
    <p:sldId id="513" r:id="rId11"/>
    <p:sldId id="519" r:id="rId12"/>
    <p:sldId id="520" r:id="rId13"/>
    <p:sldId id="521" r:id="rId14"/>
    <p:sldId id="433" r:id="rId15"/>
    <p:sldId id="434" r:id="rId16"/>
    <p:sldId id="514" r:id="rId17"/>
    <p:sldId id="517" r:id="rId18"/>
    <p:sldId id="518" r:id="rId19"/>
    <p:sldId id="516" r:id="rId20"/>
    <p:sldId id="515" r:id="rId21"/>
    <p:sldId id="411" r:id="rId22"/>
    <p:sldId id="4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A75"/>
    <a:srgbClr val="1E497D"/>
    <a:srgbClr val="D0A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5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Plot of Age vs Weight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rgbClr val="FF0000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Sheet1!$B$2:$B$11</c:f>
              <c:numCache>
                <c:formatCode>0.0</c:formatCode>
                <c:ptCount val="10"/>
                <c:pt idx="0">
                  <c:v>12</c:v>
                </c:pt>
                <c:pt idx="1">
                  <c:v>16</c:v>
                </c:pt>
                <c:pt idx="2">
                  <c:v>18.5</c:v>
                </c:pt>
                <c:pt idx="3">
                  <c:v>20.8</c:v>
                </c:pt>
                <c:pt idx="4">
                  <c:v>23.1</c:v>
                </c:pt>
                <c:pt idx="5">
                  <c:v>26</c:v>
                </c:pt>
                <c:pt idx="6">
                  <c:v>30</c:v>
                </c:pt>
                <c:pt idx="7">
                  <c:v>32</c:v>
                </c:pt>
                <c:pt idx="8">
                  <c:v>40</c:v>
                </c:pt>
                <c:pt idx="9">
                  <c:v>47.3</c:v>
                </c:pt>
              </c:numCache>
            </c:numRef>
          </c:xVal>
          <c:yVal>
            <c:numRef>
              <c:f>Sheet1!$A$2:$A$11</c:f>
              <c:numCache>
                <c:formatCode>0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  <c:pt idx="8">
                  <c:v>15</c:v>
                </c:pt>
                <c:pt idx="9">
                  <c:v>20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951-4F83-85D9-CE793B3A20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82622015"/>
        <c:axId val="1388285279"/>
      </c:scatterChart>
      <c:valAx>
        <c:axId val="1382622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Weight in</a:t>
                </a:r>
                <a:r>
                  <a:rPr lang="en-US" baseline="0" dirty="0"/>
                  <a:t> Newtons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8285279"/>
        <c:crosses val="autoZero"/>
        <c:crossBetween val="midCat"/>
      </c:valAx>
      <c:valAx>
        <c:axId val="1388285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Age in years</a:t>
                </a:r>
              </a:p>
            </c:rich>
          </c:tx>
          <c:layout>
            <c:manualLayout>
              <c:xMode val="edge"/>
              <c:yMode val="edge"/>
              <c:x val="1.9441072978841185E-2"/>
              <c:y val="0.358136595586495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8262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E8792-5370-453A-AC5E-BDCE46EBA30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8C984-9B6D-45FF-933F-A819B9EC2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90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8C984-9B6D-45FF-933F-A819B9EC2E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8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8C984-9B6D-45FF-933F-A819B9EC2E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6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8C984-9B6D-45FF-933F-A819B9EC2E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9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8C984-9B6D-45FF-933F-A819B9EC2E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84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2C1C3-BA3B-4588-A8DA-36AC7752D09F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66911-06A9-4DC2-B771-12F84852164B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6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DC65B-DC0B-47C7-BCAD-46FDCADA680D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058A0-C9A6-4075-B953-378518A4F985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00BB5-4EE6-4E70-8D3B-879C8F5D9877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7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159E5-1299-4CD2-AB8F-C3C0E4D819F9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2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DA640-E625-4287-B990-E461C502D622}" type="datetime1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4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D0E84-C531-4042-8F3C-CCE7F0A2F665}" type="datetime1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6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37EA-DC34-4EA8-A8F9-D9E27BC6CCD3}" type="datetime1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6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95B44-E460-4EDD-BC2C-1838AB001900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AA673-3081-4001-8F42-865703ADDA6E}" type="datetime1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3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6FC63-7C37-4E8E-B9E4-E3979EEB314E}" type="datetime1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839EF-44E3-4BF1-9839-DFC1890B8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4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325623"/>
            <a:ext cx="12192000" cy="216362"/>
          </a:xfrm>
          <a:prstGeom prst="rect">
            <a:avLst/>
          </a:prstGeom>
          <a:solidFill>
            <a:srgbClr val="D0A73B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1" y="0"/>
            <a:ext cx="12191995" cy="4396096"/>
          </a:xfrm>
          <a:prstGeom prst="rect">
            <a:avLst/>
          </a:prstGeom>
          <a:solidFill>
            <a:srgbClr val="2F4A7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GH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1076" y="4959513"/>
            <a:ext cx="6909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GH" sz="2800" dirty="0">
                <a:latin typeface="Franklin Gothic Book" panose="020B0503020102020204" pitchFamily="34" charset="0"/>
              </a:rPr>
              <a:t>Department of Computer Engineering</a:t>
            </a:r>
          </a:p>
          <a:p>
            <a:pPr algn="ctr">
              <a:spcBef>
                <a:spcPct val="0"/>
              </a:spcBef>
            </a:pPr>
            <a:r>
              <a:rPr lang="en-US" altLang="en-GH" sz="2800" dirty="0">
                <a:latin typeface="Franklin Gothic Book" panose="020B0503020102020204" pitchFamily="34" charset="0"/>
              </a:rPr>
              <a:t>School </a:t>
            </a:r>
            <a:r>
              <a:rPr lang="en-US" altLang="en-GH" sz="2800">
                <a:latin typeface="Franklin Gothic Book" panose="020B0503020102020204" pitchFamily="34" charset="0"/>
              </a:rPr>
              <a:t>of Engineering Sciences</a:t>
            </a:r>
            <a:endParaRPr lang="en-US" altLang="en-GH" sz="2800" dirty="0">
              <a:latin typeface="Franklin Gothic Book" panose="020B050302010202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GH" sz="2800" dirty="0">
                <a:latin typeface="Franklin Gothic Book" panose="020B0503020102020204" pitchFamily="34" charset="0"/>
              </a:rPr>
              <a:t>University of Ghana</a:t>
            </a:r>
          </a:p>
        </p:txBody>
      </p:sp>
      <p:sp>
        <p:nvSpPr>
          <p:cNvPr id="9" name="Text Box 1"/>
          <p:cNvSpPr txBox="1">
            <a:spLocks noChangeArrowheads="1"/>
          </p:cNvSpPr>
          <p:nvPr/>
        </p:nvSpPr>
        <p:spPr bwMode="auto">
          <a:xfrm>
            <a:off x="619022" y="1755222"/>
            <a:ext cx="10953947" cy="815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Droid Sans Fallback"/>
              </a:defRPr>
            </a:lvl1pPr>
            <a:lvl2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Droid Sans Fallback"/>
              </a:defRPr>
            </a:lvl2pPr>
            <a:lvl3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Droid Sans Fallback"/>
              </a:defRPr>
            </a:lvl3pPr>
            <a:lvl4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Droid Sans Fallback"/>
              </a:defRPr>
            </a:lvl4pPr>
            <a:lvl5pPr>
              <a:spcBef>
                <a:spcPts val="3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Droid Sans Fallback"/>
              </a:defRPr>
            </a:lvl5pPr>
            <a:lvl6pPr marL="25146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Droid Sans Fallback"/>
              </a:defRPr>
            </a:lvl6pPr>
            <a:lvl7pPr marL="29718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Droid Sans Fallback"/>
              </a:defRPr>
            </a:lvl7pPr>
            <a:lvl8pPr marL="34290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Droid Sans Fallback"/>
              </a:defRPr>
            </a:lvl8pPr>
            <a:lvl9pPr marL="3886200" indent="-228600" defTabSz="4572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Perpetua" panose="02020502060401020303" pitchFamily="18" charset="0"/>
                <a:ea typeface="ＭＳ Ｐゴシック" panose="020B0600070205080204" pitchFamily="34" charset="-128"/>
                <a:cs typeface="Droid Sans Fallback"/>
              </a:defRPr>
            </a:lvl9pPr>
          </a:lstStyle>
          <a:p>
            <a:pPr algn="ctr">
              <a:buClrTx/>
              <a:buSzPct val="85000"/>
              <a:buNone/>
            </a:pPr>
            <a:r>
              <a:rPr lang="en-US" sz="5400" b="1" dirty="0">
                <a:solidFill>
                  <a:schemeClr val="bg1"/>
                </a:solidFill>
              </a:rPr>
              <a:t>Introduction to Machine Learning</a:t>
            </a:r>
            <a:endParaRPr lang="en-US" altLang="en-GH" sz="5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1963" y="3814786"/>
            <a:ext cx="3622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GH" sz="2000" b="1" dirty="0">
                <a:solidFill>
                  <a:schemeClr val="bg1"/>
                </a:solidFill>
              </a:rPr>
              <a:t>24</a:t>
            </a:r>
            <a:r>
              <a:rPr lang="en-US" altLang="en-GH" sz="2000" b="1" baseline="30000" dirty="0">
                <a:solidFill>
                  <a:schemeClr val="bg1"/>
                </a:solidFill>
              </a:rPr>
              <a:t>th</a:t>
            </a:r>
            <a:r>
              <a:rPr lang="en-US" altLang="en-GH" sz="2000" b="1" dirty="0">
                <a:solidFill>
                  <a:schemeClr val="bg1"/>
                </a:solidFill>
              </a:rPr>
              <a:t> September, 2024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86228" y="3814786"/>
            <a:ext cx="2600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Kenneth Broni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0FF587-1902-42F1-89F0-7D9FC35F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06" y="4828242"/>
            <a:ext cx="1654477" cy="16557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D383D1-296A-4F32-988B-2C0CEA641D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699" y="4828242"/>
            <a:ext cx="1380762" cy="16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00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35B68-8A33-4FF3-A4F7-D2495096A62A}"/>
              </a:ext>
            </a:extLst>
          </p:cNvPr>
          <p:cNvSpPr txBox="1"/>
          <p:nvPr/>
        </p:nvSpPr>
        <p:spPr>
          <a:xfrm>
            <a:off x="587966" y="1237269"/>
            <a:ext cx="1116150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100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27A5F86-1007-4649-86C3-EAF70C35CCB6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708954" y="2476787"/>
          <a:ext cx="5226049" cy="295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FCA8655-E132-40AD-A971-D154A87C03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8283" y="2505410"/>
          <a:ext cx="3324734" cy="3117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2367">
                  <a:extLst>
                    <a:ext uri="{9D8B030D-6E8A-4147-A177-3AD203B41FA5}">
                      <a16:colId xmlns:a16="http://schemas.microsoft.com/office/drawing/2014/main" val="3668671863"/>
                    </a:ext>
                  </a:extLst>
                </a:gridCol>
                <a:gridCol w="1662367">
                  <a:extLst>
                    <a:ext uri="{9D8B030D-6E8A-4147-A177-3AD203B41FA5}">
                      <a16:colId xmlns:a16="http://schemas.microsoft.com/office/drawing/2014/main" val="333602453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Age (weeks)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Weight (N)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5384802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480275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6398946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4548687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809335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4804200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230930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9677117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3459236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7074745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47.3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4054350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E1B79B0-9AD0-4D0E-8EB1-85C785C3B3F3}"/>
              </a:ext>
            </a:extLst>
          </p:cNvPr>
          <p:cNvSpPr/>
          <p:nvPr/>
        </p:nvSpPr>
        <p:spPr>
          <a:xfrm>
            <a:off x="1756531" y="5837169"/>
            <a:ext cx="10165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266F04B-116D-4797-8F84-C40BB815D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09702" y="3222654"/>
            <a:ext cx="1683362" cy="168336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04A5EAB-ADB0-4D10-B277-B2610CEEE36F}"/>
              </a:ext>
            </a:extLst>
          </p:cNvPr>
          <p:cNvSpPr/>
          <p:nvPr/>
        </p:nvSpPr>
        <p:spPr>
          <a:xfrm>
            <a:off x="3827282" y="3956337"/>
            <a:ext cx="424207" cy="30368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AF98797-EEC4-40C8-932A-1CB2FBF24A44}"/>
              </a:ext>
            </a:extLst>
          </p:cNvPr>
          <p:cNvSpPr/>
          <p:nvPr/>
        </p:nvSpPr>
        <p:spPr>
          <a:xfrm>
            <a:off x="6246831" y="3956337"/>
            <a:ext cx="424207" cy="30368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F4CBF0-6F59-4FBC-9F8C-3F6E997E3AB8}"/>
              </a:ext>
            </a:extLst>
          </p:cNvPr>
          <p:cNvSpPr/>
          <p:nvPr/>
        </p:nvSpPr>
        <p:spPr>
          <a:xfrm>
            <a:off x="4277787" y="5080724"/>
            <a:ext cx="22206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Training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024474D-9FBA-49B2-9AB7-DA6FA83B69CB}"/>
              </a:ext>
            </a:extLst>
          </p:cNvPr>
          <p:cNvGrpSpPr/>
          <p:nvPr/>
        </p:nvGrpSpPr>
        <p:grpSpPr>
          <a:xfrm>
            <a:off x="8146102" y="5997055"/>
            <a:ext cx="2820441" cy="523220"/>
            <a:chOff x="7929285" y="6245191"/>
            <a:chExt cx="2820441" cy="5232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50779B7-1F29-4C1C-B472-D9E44E47765D}"/>
                </a:ext>
              </a:extLst>
            </p:cNvPr>
            <p:cNvSpPr/>
            <p:nvPr/>
          </p:nvSpPr>
          <p:spPr>
            <a:xfrm>
              <a:off x="9040305" y="6245191"/>
              <a:ext cx="170942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 sz="9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400" dirty="0"/>
                <a:t>y = 0.4843x - 4.2669</a:t>
              </a:r>
            </a:p>
            <a:p>
              <a:pPr>
                <a:defRPr sz="9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400" b="1" i="1" dirty="0"/>
                <a:t>y = mx + 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97B9223-F97B-454D-BB66-F746E851D925}"/>
                </a:ext>
              </a:extLst>
            </p:cNvPr>
            <p:cNvSpPr/>
            <p:nvPr/>
          </p:nvSpPr>
          <p:spPr>
            <a:xfrm>
              <a:off x="7929285" y="6264047"/>
              <a:ext cx="124585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 sz="9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r>
                <a:rPr lang="en-US" sz="1400" b="1" dirty="0"/>
                <a:t>Learning Rule:</a:t>
              </a: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4D9D881-73CA-463B-84A2-AAB9E642AB3C}"/>
              </a:ext>
            </a:extLst>
          </p:cNvPr>
          <p:cNvSpPr/>
          <p:nvPr/>
        </p:nvSpPr>
        <p:spPr>
          <a:xfrm rot="5400000">
            <a:off x="9359685" y="5612968"/>
            <a:ext cx="424207" cy="303683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9CDDC1-200D-426E-8777-395F0BA12EB2}"/>
              </a:ext>
            </a:extLst>
          </p:cNvPr>
          <p:cNvCxnSpPr/>
          <p:nvPr/>
        </p:nvCxnSpPr>
        <p:spPr>
          <a:xfrm>
            <a:off x="7268066" y="3946910"/>
            <a:ext cx="2903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A4EE11-3B9D-4463-B253-9E446FC661EE}"/>
              </a:ext>
            </a:extLst>
          </p:cNvPr>
          <p:cNvCxnSpPr/>
          <p:nvPr/>
        </p:nvCxnSpPr>
        <p:spPr>
          <a:xfrm>
            <a:off x="10152668" y="3965764"/>
            <a:ext cx="0" cy="857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6C452-991F-4D24-8D17-FB90A142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1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Graphic spid="10" grpId="0">
        <p:bldAsOne/>
      </p:bldGraphic>
      <p:bldP spid="12" grpId="0"/>
      <p:bldP spid="14" grpId="0" animBg="1"/>
      <p:bldP spid="15" grpId="0" animBg="1"/>
      <p:bldP spid="16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572444-FFC9-468C-B601-197EABC36AC7}"/>
              </a:ext>
            </a:extLst>
          </p:cNvPr>
          <p:cNvSpPr txBox="1"/>
          <p:nvPr/>
        </p:nvSpPr>
        <p:spPr>
          <a:xfrm>
            <a:off x="5283871" y="6319986"/>
            <a:ext cx="19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Section 1.1, page 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E59A6-7178-4568-9B5E-EEE53F4B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50" t="24806" r="9500" b="5629"/>
          <a:stretch/>
        </p:blipFill>
        <p:spPr>
          <a:xfrm>
            <a:off x="2447395" y="1079414"/>
            <a:ext cx="7650480" cy="51393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293820-FA62-4B26-B145-09BA6DE8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572444-FFC9-468C-B601-197EABC36AC7}"/>
              </a:ext>
            </a:extLst>
          </p:cNvPr>
          <p:cNvSpPr txBox="1"/>
          <p:nvPr/>
        </p:nvSpPr>
        <p:spPr>
          <a:xfrm>
            <a:off x="5268494" y="6319985"/>
            <a:ext cx="209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Section 1.1, page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997AC5-89F7-41D9-B5B8-1618E30AA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333" t="24805" r="10583" b="6518"/>
          <a:stretch/>
        </p:blipFill>
        <p:spPr>
          <a:xfrm>
            <a:off x="2631440" y="1111303"/>
            <a:ext cx="7368657" cy="50755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C24AB26-D096-4B6B-A046-CE6EAC385A80}"/>
              </a:ext>
            </a:extLst>
          </p:cNvPr>
          <p:cNvCxnSpPr>
            <a:cxnSpLocks/>
          </p:cNvCxnSpPr>
          <p:nvPr/>
        </p:nvCxnSpPr>
        <p:spPr>
          <a:xfrm>
            <a:off x="8168640" y="2062480"/>
            <a:ext cx="13309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607475-A31F-4A4F-95BE-8E03FF7ABBC1}"/>
              </a:ext>
            </a:extLst>
          </p:cNvPr>
          <p:cNvCxnSpPr>
            <a:cxnSpLocks/>
          </p:cNvCxnSpPr>
          <p:nvPr/>
        </p:nvCxnSpPr>
        <p:spPr>
          <a:xfrm>
            <a:off x="3167508" y="2428240"/>
            <a:ext cx="909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CE6DBE-80F9-4F18-A2F0-8E04BB424278}"/>
              </a:ext>
            </a:extLst>
          </p:cNvPr>
          <p:cNvCxnSpPr>
            <a:cxnSpLocks/>
          </p:cNvCxnSpPr>
          <p:nvPr/>
        </p:nvCxnSpPr>
        <p:spPr>
          <a:xfrm>
            <a:off x="4209175" y="2438400"/>
            <a:ext cx="9999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F8575C-7A4F-44BB-927A-910A76829871}"/>
              </a:ext>
            </a:extLst>
          </p:cNvPr>
          <p:cNvCxnSpPr>
            <a:cxnSpLocks/>
          </p:cNvCxnSpPr>
          <p:nvPr/>
        </p:nvCxnSpPr>
        <p:spPr>
          <a:xfrm>
            <a:off x="5321428" y="2438400"/>
            <a:ext cx="9090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5C2AF4B-4323-4D44-BC99-73DEEA63CA48}"/>
              </a:ext>
            </a:extLst>
          </p:cNvPr>
          <p:cNvCxnSpPr>
            <a:cxnSpLocks/>
          </p:cNvCxnSpPr>
          <p:nvPr/>
        </p:nvCxnSpPr>
        <p:spPr>
          <a:xfrm>
            <a:off x="6335791" y="2438400"/>
            <a:ext cx="19486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AA1A12-D218-4ACE-98AC-DD936FEC4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3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02ABE1E-A1D6-4B5E-9694-18BCE3C8C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09935"/>
              </p:ext>
            </p:extLst>
          </p:nvPr>
        </p:nvGraphicFramePr>
        <p:xfrm>
          <a:off x="809729" y="1683214"/>
          <a:ext cx="3324734" cy="31178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2367">
                  <a:extLst>
                    <a:ext uri="{9D8B030D-6E8A-4147-A177-3AD203B41FA5}">
                      <a16:colId xmlns:a16="http://schemas.microsoft.com/office/drawing/2014/main" val="3668671863"/>
                    </a:ext>
                  </a:extLst>
                </a:gridCol>
                <a:gridCol w="1662367">
                  <a:extLst>
                    <a:ext uri="{9D8B030D-6E8A-4147-A177-3AD203B41FA5}">
                      <a16:colId xmlns:a16="http://schemas.microsoft.com/office/drawing/2014/main" val="333602453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Age (weeks)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Weight (N)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5384802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480275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6398946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4548687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809335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4804200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230930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9677117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3459236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7074745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47.3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405435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86063B7-430A-4A20-99E2-AFDD56B05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455172"/>
              </p:ext>
            </p:extLst>
          </p:nvPr>
        </p:nvGraphicFramePr>
        <p:xfrm>
          <a:off x="6088912" y="1687478"/>
          <a:ext cx="5293359" cy="32227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668">
                  <a:extLst>
                    <a:ext uri="{9D8B030D-6E8A-4147-A177-3AD203B41FA5}">
                      <a16:colId xmlns:a16="http://schemas.microsoft.com/office/drawing/2014/main" val="3668671863"/>
                    </a:ext>
                  </a:extLst>
                </a:gridCol>
                <a:gridCol w="1338668">
                  <a:extLst>
                    <a:ext uri="{9D8B030D-6E8A-4147-A177-3AD203B41FA5}">
                      <a16:colId xmlns:a16="http://schemas.microsoft.com/office/drawing/2014/main" val="333602453"/>
                    </a:ext>
                  </a:extLst>
                </a:gridCol>
                <a:gridCol w="1338668">
                  <a:extLst>
                    <a:ext uri="{9D8B030D-6E8A-4147-A177-3AD203B41FA5}">
                      <a16:colId xmlns:a16="http://schemas.microsoft.com/office/drawing/2014/main" val="1325791188"/>
                    </a:ext>
                  </a:extLst>
                </a:gridCol>
                <a:gridCol w="1277355">
                  <a:extLst>
                    <a:ext uri="{9D8B030D-6E8A-4147-A177-3AD203B41FA5}">
                      <a16:colId xmlns:a16="http://schemas.microsoft.com/office/drawing/2014/main" val="4240347561"/>
                    </a:ext>
                  </a:extLst>
                </a:gridCol>
              </a:tblGrid>
              <a:tr h="416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Age (weeks)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Weight (N)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5384802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480275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6398946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4548687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809335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4804200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230930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9677117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3459236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7074745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47.3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4054350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0EE625-2198-4229-BFD1-7C4E6CCB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:\Users\Ken Broni\Desktop\BroniPapers\neuron_med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368" y="4247672"/>
            <a:ext cx="3945255" cy="19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Rectangle 10"/>
          <p:cNvSpPr/>
          <p:nvPr/>
        </p:nvSpPr>
        <p:spPr>
          <a:xfrm>
            <a:off x="510163" y="1311575"/>
            <a:ext cx="11171671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SzPct val="110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is a massively parallel and distributed network made up of simple processing units, also known as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neurons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SzPct val="110000"/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SzPct val="110000"/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(ANNs) are inspired by the structural and functional characteristics of the biological human brain. Thus, ANNs operate in a manner such that they mimic the operations of the human brain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SzPct val="110000"/>
            </a:pPr>
            <a:endParaRPr lang="en-US" sz="2800" dirty="0"/>
          </a:p>
        </p:txBody>
      </p:sp>
      <p:sp>
        <p:nvSpPr>
          <p:cNvPr id="12" name="Rectangle 11"/>
          <p:cNvSpPr/>
          <p:nvPr/>
        </p:nvSpPr>
        <p:spPr>
          <a:xfrm>
            <a:off x="4850473" y="6403202"/>
            <a:ext cx="24910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Biological neuron</a:t>
            </a:r>
            <a:endParaRPr lang="en-US" sz="1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CAC069-9F80-46F0-A09E-01F1FC290DA5}"/>
              </a:ext>
            </a:extLst>
          </p:cNvPr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F3F848-A695-415D-9B4C-3811D8E20EBD}"/>
              </a:ext>
            </a:extLst>
          </p:cNvPr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E22771-5B34-47B8-B162-0CC6294DA7CC}"/>
              </a:ext>
            </a:extLst>
          </p:cNvPr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D9F48A-9BC9-4834-83BA-41620AFA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7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A88093-F619-472C-B854-254AC6B54E6A}"/>
              </a:ext>
            </a:extLst>
          </p:cNvPr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C555F-D74E-40A2-82EB-EB09196A7CF1}"/>
              </a:ext>
            </a:extLst>
          </p:cNvPr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645D1-2C66-45D5-8B4E-FCE7D92A0457}"/>
              </a:ext>
            </a:extLst>
          </p:cNvPr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BA7B7-9F9D-4D49-B54A-574932DAD6C2}"/>
              </a:ext>
            </a:extLst>
          </p:cNvPr>
          <p:cNvSpPr txBox="1"/>
          <p:nvPr/>
        </p:nvSpPr>
        <p:spPr>
          <a:xfrm>
            <a:off x="2666158" y="5890033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F877D-7D43-4845-BF2C-29EFA8CE2D36}"/>
              </a:ext>
            </a:extLst>
          </p:cNvPr>
          <p:cNvSpPr txBox="1"/>
          <p:nvPr/>
        </p:nvSpPr>
        <p:spPr>
          <a:xfrm>
            <a:off x="5305519" y="5890033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F0159-F08E-4295-B4E4-EB158F9874E4}"/>
              </a:ext>
            </a:extLst>
          </p:cNvPr>
          <p:cNvSpPr txBox="1"/>
          <p:nvPr/>
        </p:nvSpPr>
        <p:spPr>
          <a:xfrm>
            <a:off x="8107438" y="5890033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A7F19E-D1D7-4E73-B027-39F46031A093}"/>
              </a:ext>
            </a:extLst>
          </p:cNvPr>
          <p:cNvSpPr txBox="1"/>
          <p:nvPr/>
        </p:nvSpPr>
        <p:spPr>
          <a:xfrm>
            <a:off x="4750589" y="6404625"/>
            <a:ext cx="2949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Figure 6: Artificial Neural Network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44EC-10DF-437E-A047-B3D5A799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83" y="1502978"/>
            <a:ext cx="6479611" cy="41200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6EAD30-FB1C-4BC0-A5E9-A35C8B486D47}"/>
              </a:ext>
            </a:extLst>
          </p:cNvPr>
          <p:cNvSpPr/>
          <p:nvPr/>
        </p:nvSpPr>
        <p:spPr>
          <a:xfrm>
            <a:off x="2689934" y="1117500"/>
            <a:ext cx="1191186" cy="4667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5FED44-106C-4B49-B386-DEC78E172EDC}"/>
              </a:ext>
            </a:extLst>
          </p:cNvPr>
          <p:cNvSpPr/>
          <p:nvPr/>
        </p:nvSpPr>
        <p:spPr>
          <a:xfrm>
            <a:off x="8216974" y="1107340"/>
            <a:ext cx="1191186" cy="4667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116AF6-3A09-41D6-A71C-EA5E2E1EA070}"/>
              </a:ext>
            </a:extLst>
          </p:cNvPr>
          <p:cNvSpPr/>
          <p:nvPr/>
        </p:nvSpPr>
        <p:spPr>
          <a:xfrm>
            <a:off x="4314556" y="1124937"/>
            <a:ext cx="3398597" cy="46672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5CE7DD-26B5-4971-8659-6C6458BC5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5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7" grpId="0" animBg="1"/>
      <p:bldP spid="21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096322"/>
              </p:ext>
            </p:extLst>
          </p:nvPr>
        </p:nvGraphicFramePr>
        <p:xfrm>
          <a:off x="865953" y="4138192"/>
          <a:ext cx="1816902" cy="74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4" imgW="965200" imgH="431800" progId="Equation.DSMT4">
                  <p:embed/>
                </p:oleObj>
              </mc:Choice>
              <mc:Fallback>
                <p:oleObj name="Equation" r:id="rId4" imgW="965200" imgH="4318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53" y="4138192"/>
                        <a:ext cx="1816902" cy="7490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BA88093-F619-472C-B854-254AC6B54E6A}"/>
              </a:ext>
            </a:extLst>
          </p:cNvPr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C555F-D74E-40A2-82EB-EB09196A7CF1}"/>
              </a:ext>
            </a:extLst>
          </p:cNvPr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645D1-2C66-45D5-8B4E-FCE7D92A0457}"/>
              </a:ext>
            </a:extLst>
          </p:cNvPr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Model of a Neuron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772E-2222-4F94-B88E-F85C0C18927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r="2924" b="17599"/>
          <a:stretch/>
        </p:blipFill>
        <p:spPr>
          <a:xfrm>
            <a:off x="886999" y="1701155"/>
            <a:ext cx="3934060" cy="1749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25304C-E786-4B7E-A359-6D1DFDAE931C}"/>
              </a:ext>
            </a:extLst>
          </p:cNvPr>
          <p:cNvSpPr txBox="1"/>
          <p:nvPr/>
        </p:nvSpPr>
        <p:spPr>
          <a:xfrm>
            <a:off x="2715184" y="436349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………….</a:t>
            </a:r>
            <a:r>
              <a:rPr lang="en-US" dirty="0" err="1"/>
              <a:t>eqn</a:t>
            </a:r>
            <a:r>
              <a:rPr lang="en-US" dirty="0"/>
              <a:t>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FABED6-5B4E-4618-98E5-224D4C4EB4C3}"/>
              </a:ext>
            </a:extLst>
          </p:cNvPr>
          <p:cNvSpPr txBox="1"/>
          <p:nvPr/>
        </p:nvSpPr>
        <p:spPr>
          <a:xfrm>
            <a:off x="6599508" y="1819006"/>
            <a:ext cx="37738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Parameters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Inputs features</a:t>
            </a:r>
          </a:p>
          <a:p>
            <a:r>
              <a:rPr lang="en-US" dirty="0"/>
              <a:t>Weights </a:t>
            </a:r>
          </a:p>
          <a:p>
            <a:r>
              <a:rPr lang="en-US" dirty="0"/>
              <a:t>Bias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B5ED17-FB75-4EE6-83CD-313E139F133F}"/>
              </a:ext>
            </a:extLst>
          </p:cNvPr>
          <p:cNvCxnSpPr/>
          <p:nvPr/>
        </p:nvCxnSpPr>
        <p:spPr>
          <a:xfrm>
            <a:off x="213360" y="1940560"/>
            <a:ext cx="663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978CD7-3955-4424-B280-97DD4477BABC}"/>
              </a:ext>
            </a:extLst>
          </p:cNvPr>
          <p:cNvCxnSpPr/>
          <p:nvPr/>
        </p:nvCxnSpPr>
        <p:spPr>
          <a:xfrm flipH="1">
            <a:off x="1869440" y="1280160"/>
            <a:ext cx="845744" cy="660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B90578-4139-4BBD-A3E6-40F5C96EA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5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A88093-F619-472C-B854-254AC6B54E6A}"/>
              </a:ext>
            </a:extLst>
          </p:cNvPr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C555F-D74E-40A2-82EB-EB09196A7CF1}"/>
              </a:ext>
            </a:extLst>
          </p:cNvPr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645D1-2C66-45D5-8B4E-FCE7D92A0457}"/>
              </a:ext>
            </a:extLst>
          </p:cNvPr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(</a:t>
            </a:r>
            <a:r>
              <a:rPr lang="en-U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E51BE2-1499-44C9-82CC-D61080EA7D35}"/>
              </a:ext>
            </a:extLst>
          </p:cNvPr>
          <p:cNvSpPr/>
          <p:nvPr/>
        </p:nvSpPr>
        <p:spPr>
          <a:xfrm>
            <a:off x="776605" y="1308576"/>
            <a:ext cx="10605667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 Artificial Neural Network (ANN), </a:t>
            </a:r>
            <a:r>
              <a:rPr lang="en-US" sz="2400" b="1" dirty="0"/>
              <a:t>input</a:t>
            </a:r>
            <a:r>
              <a:rPr lang="en-US" sz="2400" dirty="0"/>
              <a:t> refers to the data or features provided to the network for processing.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Each input corresponds to a feature or variable in the dataset that the ANN is attempting to learn from.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13C73E-0803-4FE9-B30A-29D4DCBE9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1061"/>
              </p:ext>
            </p:extLst>
          </p:nvPr>
        </p:nvGraphicFramePr>
        <p:xfrm>
          <a:off x="1190729" y="3992074"/>
          <a:ext cx="3324734" cy="14338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62367">
                  <a:extLst>
                    <a:ext uri="{9D8B030D-6E8A-4147-A177-3AD203B41FA5}">
                      <a16:colId xmlns:a16="http://schemas.microsoft.com/office/drawing/2014/main" val="3668671863"/>
                    </a:ext>
                  </a:extLst>
                </a:gridCol>
                <a:gridCol w="1662367">
                  <a:extLst>
                    <a:ext uri="{9D8B030D-6E8A-4147-A177-3AD203B41FA5}">
                      <a16:colId xmlns:a16="http://schemas.microsoft.com/office/drawing/2014/main" val="333602453"/>
                    </a:ext>
                  </a:extLst>
                </a:gridCol>
              </a:tblGrid>
              <a:tr h="2952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Age (weeks)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Weight (N)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5384802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480275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6398946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4548687"/>
                  </a:ext>
                </a:extLst>
              </a:tr>
              <a:tr h="26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8093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5E8D029-3B67-4E57-BC9C-95266FE51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357498"/>
              </p:ext>
            </p:extLst>
          </p:nvPr>
        </p:nvGraphicFramePr>
        <p:xfrm>
          <a:off x="5720612" y="3996338"/>
          <a:ext cx="5293359" cy="15386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8668">
                  <a:extLst>
                    <a:ext uri="{9D8B030D-6E8A-4147-A177-3AD203B41FA5}">
                      <a16:colId xmlns:a16="http://schemas.microsoft.com/office/drawing/2014/main" val="3668671863"/>
                    </a:ext>
                  </a:extLst>
                </a:gridCol>
                <a:gridCol w="1338668">
                  <a:extLst>
                    <a:ext uri="{9D8B030D-6E8A-4147-A177-3AD203B41FA5}">
                      <a16:colId xmlns:a16="http://schemas.microsoft.com/office/drawing/2014/main" val="333602453"/>
                    </a:ext>
                  </a:extLst>
                </a:gridCol>
                <a:gridCol w="1338668">
                  <a:extLst>
                    <a:ext uri="{9D8B030D-6E8A-4147-A177-3AD203B41FA5}">
                      <a16:colId xmlns:a16="http://schemas.microsoft.com/office/drawing/2014/main" val="1325791188"/>
                    </a:ext>
                  </a:extLst>
                </a:gridCol>
                <a:gridCol w="1277355">
                  <a:extLst>
                    <a:ext uri="{9D8B030D-6E8A-4147-A177-3AD203B41FA5}">
                      <a16:colId xmlns:a16="http://schemas.microsoft.com/office/drawing/2014/main" val="4240347561"/>
                    </a:ext>
                  </a:extLst>
                </a:gridCol>
              </a:tblGrid>
              <a:tr h="4160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Age (weeks)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Weight (N)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5384802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480275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6398946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4548687"/>
                  </a:ext>
                </a:extLst>
              </a:tr>
              <a:tr h="25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80933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4BE7A4B-46A9-4FB4-8F23-0357889CB841}"/>
              </a:ext>
            </a:extLst>
          </p:cNvPr>
          <p:cNvSpPr/>
          <p:nvPr/>
        </p:nvSpPr>
        <p:spPr>
          <a:xfrm>
            <a:off x="1178029" y="3992074"/>
            <a:ext cx="1590572" cy="300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4C0E47-4E0A-41AB-8BC0-3C8A3BCB2382}"/>
              </a:ext>
            </a:extLst>
          </p:cNvPr>
          <p:cNvSpPr/>
          <p:nvPr/>
        </p:nvSpPr>
        <p:spPr>
          <a:xfrm>
            <a:off x="2867129" y="4004774"/>
            <a:ext cx="1590572" cy="300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BAC5A-22CA-458F-9189-C10479FE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A88093-F619-472C-B854-254AC6B54E6A}"/>
              </a:ext>
            </a:extLst>
          </p:cNvPr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C555F-D74E-40A2-82EB-EB09196A7CF1}"/>
              </a:ext>
            </a:extLst>
          </p:cNvPr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645D1-2C66-45D5-8B4E-FCE7D92A0457}"/>
              </a:ext>
            </a:extLst>
          </p:cNvPr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Weights (</a:t>
            </a:r>
            <a:r>
              <a:rPr lang="en-U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FABED6-5B4E-4618-98E5-224D4C4EB4C3}"/>
              </a:ext>
            </a:extLst>
          </p:cNvPr>
          <p:cNvSpPr txBox="1"/>
          <p:nvPr/>
        </p:nvSpPr>
        <p:spPr>
          <a:xfrm>
            <a:off x="776605" y="1074262"/>
            <a:ext cx="106056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Research on Electoral Violence in Ghana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Sample size = 50</a:t>
            </a:r>
          </a:p>
          <a:p>
            <a:r>
              <a:rPr lang="en-US" dirty="0"/>
              <a:t>Cluster 1 = 40</a:t>
            </a:r>
          </a:p>
          <a:p>
            <a:r>
              <a:rPr lang="en-US" dirty="0"/>
              <a:t>Cluster 2 = 10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28A708C-2D74-4A35-9A74-881DF4773FB8}"/>
              </a:ext>
            </a:extLst>
          </p:cNvPr>
          <p:cNvGrpSpPr/>
          <p:nvPr/>
        </p:nvGrpSpPr>
        <p:grpSpPr>
          <a:xfrm>
            <a:off x="3749476" y="2953642"/>
            <a:ext cx="4219971" cy="2168031"/>
            <a:chOff x="2782526" y="2942194"/>
            <a:chExt cx="6080565" cy="33783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C8B739-7BCB-4B34-9A88-3E069439C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178" y="2985697"/>
              <a:ext cx="438150" cy="4762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3D2C76-C7AC-4613-B0B2-87D2AF949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3967" y="3656378"/>
              <a:ext cx="438150" cy="47625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BA5AD7C-73A7-4C4F-AE70-3D707328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756" y="3656378"/>
              <a:ext cx="438150" cy="4762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8CE376E0-BDD0-4029-B068-D087156EF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0756" y="2985697"/>
              <a:ext cx="438150" cy="4762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AD54B5A-6E94-423A-B0B1-4752C7B03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178" y="3656378"/>
              <a:ext cx="438150" cy="47625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C3D461D-2FAB-430D-B1A9-B1EBB3F42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89" y="3656378"/>
              <a:ext cx="438150" cy="4762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028B5D2-CEE1-4851-845A-EC7DA5593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653" y="2985697"/>
              <a:ext cx="438150" cy="47625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95DEF15-0D7A-4728-BA25-B9A131472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0389" y="2985697"/>
              <a:ext cx="438150" cy="47625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EE8ED29-C563-4590-859C-6BEC91D951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8859" y="3004561"/>
              <a:ext cx="438150" cy="476250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2A9262E-35B6-4D64-979F-FE3419B0E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8859" y="3656378"/>
              <a:ext cx="438150" cy="47625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3CF958D-BCB4-4DB7-9158-AAD36BF59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315" y="4330222"/>
              <a:ext cx="438150" cy="476250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22F892F-2D6B-435F-A01D-47763AE91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6104" y="5082183"/>
              <a:ext cx="438150" cy="476250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919DF3-AA9A-43E0-87DF-588CE1321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893" y="5082183"/>
              <a:ext cx="438150" cy="476250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D84DD4A-BA63-4F5F-A829-251D38864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893" y="4330222"/>
              <a:ext cx="438150" cy="476250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02C0DBDC-0DC0-4CC1-97CD-5D1F82EB8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315" y="5082183"/>
              <a:ext cx="438150" cy="47625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D8D32E12-5AA7-462E-967A-3E4C128A3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526" y="5082183"/>
              <a:ext cx="438150" cy="47625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9728D66-D494-435C-AEE2-6ACC9FE58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4790" y="4330222"/>
              <a:ext cx="438150" cy="476250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0E73F78-3D84-4416-850F-3725880D5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526" y="4330222"/>
              <a:ext cx="438150" cy="47625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FE8974A-6CE4-4810-9A30-0110BB038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996" y="4349086"/>
              <a:ext cx="438150" cy="47625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3908733A-51BC-4388-91E0-86BAE2B2F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0996" y="5082183"/>
              <a:ext cx="438150" cy="47625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2C4098BC-06F6-4A7B-88FA-0FDD36E23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3980" y="2942194"/>
              <a:ext cx="438150" cy="47625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1E8DD455-8E25-48EE-858C-6FC45C53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0769" y="3612875"/>
              <a:ext cx="438150" cy="47625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E806425C-A25F-4515-9EDE-CECB529C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558" y="3612875"/>
              <a:ext cx="438150" cy="476250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CB60F6F-0B91-44C8-A503-4AF4BE55B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558" y="2942194"/>
              <a:ext cx="438150" cy="47625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AC6963F-9A49-4E1C-8F72-DF845FD7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3980" y="3612875"/>
              <a:ext cx="438150" cy="47625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DAE2873-C5BB-4E09-A322-F74354D3B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191" y="3612875"/>
              <a:ext cx="438150" cy="47625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5973B15D-8454-4B25-8AFE-CC676626D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9455" y="2942194"/>
              <a:ext cx="438150" cy="476250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8575C7D-8BDC-4813-B39C-C3D91C73A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7191" y="2942194"/>
              <a:ext cx="438150" cy="476250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54BAD467-1B39-40CC-B58C-43A65EA2D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61" y="2961058"/>
              <a:ext cx="438150" cy="47625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D629625-B466-4F9D-9922-95FA710A4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5661" y="3612875"/>
              <a:ext cx="438150" cy="476250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8F52D66-C4E4-470B-8AC2-E75527476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260" y="4376804"/>
              <a:ext cx="438150" cy="476250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ED932D3-C5B3-43DE-B098-043350A4F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0049" y="5128765"/>
              <a:ext cx="438150" cy="476250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E9E501FA-3E0D-4903-B8D9-FEE025726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838" y="5128765"/>
              <a:ext cx="438150" cy="47625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EB3D9C4C-DF51-4BCD-8AC9-19756E31B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6838" y="4376804"/>
              <a:ext cx="438150" cy="476250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6770A494-0914-438D-9673-569655C50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260" y="5128765"/>
              <a:ext cx="438150" cy="476250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829923E4-310F-48AC-8BBB-EDDCC0563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471" y="5128765"/>
              <a:ext cx="438150" cy="476250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705EDF70-3652-47A3-88EB-B58083741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8735" y="4376804"/>
              <a:ext cx="438150" cy="476250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4602CE64-A62C-461F-90A2-03359E8DF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6471" y="4376804"/>
              <a:ext cx="438150" cy="476250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1D00997-3127-4911-9E1F-1BF8A7A72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941" y="4395668"/>
              <a:ext cx="438150" cy="47625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7A13990-1FAA-4CE5-B4E5-AAED919A3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941" y="5128765"/>
              <a:ext cx="438150" cy="476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34FDDF-36C2-4FCE-8C5E-02978CA10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3260" y="5829643"/>
              <a:ext cx="438150" cy="47625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4EC64C7-3F96-43ED-A55F-BD73FCDEB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75846" y="5810936"/>
              <a:ext cx="438150" cy="4762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BEDBB68E-D73C-4FD7-8D6F-770DD99C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3669" y="5803664"/>
              <a:ext cx="438150" cy="47625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F1EDAAE8-603D-444A-8844-65A613E62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2526" y="5803664"/>
              <a:ext cx="438150" cy="47625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9B456C5-B56B-47FB-BCDD-94C63BC84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72505" y="5841777"/>
              <a:ext cx="438150" cy="476250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6CB0BD7B-156D-45E1-9124-8D60CFDC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98023" y="5829643"/>
              <a:ext cx="438150" cy="476250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C956BA8-2BFC-4040-8950-7FA18702D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492" y="5806133"/>
              <a:ext cx="438150" cy="47625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75E77FDD-FFEF-4D44-9492-2B03D9169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9315" y="5803664"/>
              <a:ext cx="438150" cy="47625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885EA771-B671-495F-9403-E2963BAFE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941" y="5829643"/>
              <a:ext cx="438150" cy="476250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507C676-320A-4E32-9996-BCCE931B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2377" y="5844304"/>
              <a:ext cx="438150" cy="47625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A2938B7-F40B-492E-B6C7-A4E7CB0D4497}"/>
              </a:ext>
            </a:extLst>
          </p:cNvPr>
          <p:cNvSpPr/>
          <p:nvPr/>
        </p:nvSpPr>
        <p:spPr>
          <a:xfrm>
            <a:off x="3596640" y="2848418"/>
            <a:ext cx="4541806" cy="18565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7BC0005-9909-4D25-AD33-36F30292A64F}"/>
              </a:ext>
            </a:extLst>
          </p:cNvPr>
          <p:cNvSpPr/>
          <p:nvPr/>
        </p:nvSpPr>
        <p:spPr>
          <a:xfrm>
            <a:off x="3596640" y="4755569"/>
            <a:ext cx="4541806" cy="47045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690753A-61BF-40AB-9B78-8B751F4C4851}"/>
              </a:ext>
            </a:extLst>
          </p:cNvPr>
          <p:cNvSpPr txBox="1"/>
          <p:nvPr/>
        </p:nvSpPr>
        <p:spPr>
          <a:xfrm>
            <a:off x="706470" y="3361946"/>
            <a:ext cx="2390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Cluster 1 Profile</a:t>
            </a:r>
            <a:endParaRPr lang="en-US" sz="1400" u="sng" dirty="0"/>
          </a:p>
          <a:p>
            <a:r>
              <a:rPr lang="en-US" sz="1400" dirty="0"/>
              <a:t>Randomly selected students from UG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9BE32F5-1E65-4A08-9570-1E52582F0EB8}"/>
              </a:ext>
            </a:extLst>
          </p:cNvPr>
          <p:cNvSpPr txBox="1"/>
          <p:nvPr/>
        </p:nvSpPr>
        <p:spPr>
          <a:xfrm>
            <a:off x="8855789" y="2240998"/>
            <a:ext cx="302628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Cluster 2 Profile</a:t>
            </a:r>
          </a:p>
          <a:p>
            <a:r>
              <a:rPr lang="en-US" sz="1400" dirty="0"/>
              <a:t>Carefully selected individuals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Inspector General of Police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NCCE Boss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CHRAJ Boss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Chief Justice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Prof. </a:t>
            </a:r>
            <a:r>
              <a:rPr lang="en-US" sz="1400" dirty="0" err="1"/>
              <a:t>Gyampo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J.A </a:t>
            </a:r>
            <a:r>
              <a:rPr lang="en-US" sz="1400" dirty="0" err="1"/>
              <a:t>Kuffour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Nana Addo Danquah Akuffo Addo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John Mahama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Speaker of Parliament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 Mosquito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FE0AC20-2776-425C-91C8-D8E106BD37E5}"/>
              </a:ext>
            </a:extLst>
          </p:cNvPr>
          <p:cNvCxnSpPr>
            <a:cxnSpLocks/>
            <a:stCxn id="81" idx="3"/>
            <a:endCxn id="84" idx="1"/>
          </p:cNvCxnSpPr>
          <p:nvPr/>
        </p:nvCxnSpPr>
        <p:spPr>
          <a:xfrm flipV="1">
            <a:off x="8138446" y="3625993"/>
            <a:ext cx="717343" cy="1364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6C9BE39-FEF2-41E0-8A3B-C4C69D701ADF}"/>
              </a:ext>
            </a:extLst>
          </p:cNvPr>
          <p:cNvSpPr txBox="1"/>
          <p:nvPr/>
        </p:nvSpPr>
        <p:spPr>
          <a:xfrm>
            <a:off x="776605" y="5095593"/>
            <a:ext cx="23903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Unweighted</a:t>
            </a:r>
            <a:r>
              <a:rPr lang="en-US" sz="1400" dirty="0"/>
              <a:t>:</a:t>
            </a:r>
          </a:p>
          <a:p>
            <a:r>
              <a:rPr lang="en-US" sz="1400" dirty="0"/>
              <a:t>Total = 40</a:t>
            </a:r>
          </a:p>
          <a:p>
            <a:endParaRPr lang="en-US" sz="1400" dirty="0"/>
          </a:p>
          <a:p>
            <a:r>
              <a:rPr lang="en-US" sz="1400" b="1" dirty="0"/>
              <a:t>Weighted</a:t>
            </a:r>
            <a:r>
              <a:rPr lang="en-US" sz="1400" dirty="0"/>
              <a:t>:</a:t>
            </a:r>
          </a:p>
          <a:p>
            <a:r>
              <a:rPr lang="en-US" sz="1400" dirty="0"/>
              <a:t>Total = quantity x weight</a:t>
            </a:r>
          </a:p>
          <a:p>
            <a:r>
              <a:rPr lang="en-US" sz="1400" dirty="0"/>
              <a:t>              40 x 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</a:p>
          <a:p>
            <a:r>
              <a:rPr lang="en-US" sz="1400" b="1" dirty="0"/>
              <a:t>Total = 40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58CA741-3502-49AB-B430-DCF0E0E0E679}"/>
              </a:ext>
            </a:extLst>
          </p:cNvPr>
          <p:cNvCxnSpPr>
            <a:cxnSpLocks/>
            <a:stCxn id="9" idx="1"/>
            <a:endCxn id="82" idx="3"/>
          </p:cNvCxnSpPr>
          <p:nvPr/>
        </p:nvCxnSpPr>
        <p:spPr>
          <a:xfrm flipH="1">
            <a:off x="3096835" y="3776668"/>
            <a:ext cx="499805" cy="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3267362-F809-4772-8399-3BCF7A20B6EB}"/>
              </a:ext>
            </a:extLst>
          </p:cNvPr>
          <p:cNvSpPr txBox="1"/>
          <p:nvPr/>
        </p:nvSpPr>
        <p:spPr>
          <a:xfrm>
            <a:off x="8855789" y="5083903"/>
            <a:ext cx="239036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Unweighted</a:t>
            </a:r>
            <a:r>
              <a:rPr lang="en-US" sz="1400" dirty="0"/>
              <a:t>:</a:t>
            </a:r>
          </a:p>
          <a:p>
            <a:r>
              <a:rPr lang="en-US" sz="1400" dirty="0"/>
              <a:t>Total = 10</a:t>
            </a:r>
          </a:p>
          <a:p>
            <a:endParaRPr lang="en-US" sz="1400" dirty="0"/>
          </a:p>
          <a:p>
            <a:r>
              <a:rPr lang="en-US" sz="1400" b="1" dirty="0"/>
              <a:t>Weighted</a:t>
            </a:r>
            <a:r>
              <a:rPr lang="en-US" sz="1400" dirty="0"/>
              <a:t>:</a:t>
            </a:r>
          </a:p>
          <a:p>
            <a:r>
              <a:rPr lang="en-US" sz="1400" dirty="0"/>
              <a:t>Total = quantity x weight</a:t>
            </a:r>
          </a:p>
          <a:p>
            <a:r>
              <a:rPr lang="en-US" sz="1400" dirty="0"/>
              <a:t>              10 x </a:t>
            </a:r>
            <a:r>
              <a:rPr lang="en-US" sz="1400" b="1" dirty="0">
                <a:solidFill>
                  <a:srgbClr val="FF0000"/>
                </a:solidFill>
              </a:rPr>
              <a:t>5</a:t>
            </a:r>
          </a:p>
          <a:p>
            <a:r>
              <a:rPr lang="en-US" sz="1400" b="1" dirty="0"/>
              <a:t>Total = 50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4302051D-2197-4484-ADEB-CD6637417F58}"/>
              </a:ext>
            </a:extLst>
          </p:cNvPr>
          <p:cNvCxnSpPr>
            <a:stCxn id="9" idx="1"/>
            <a:endCxn id="104" idx="3"/>
          </p:cNvCxnSpPr>
          <p:nvPr/>
        </p:nvCxnSpPr>
        <p:spPr>
          <a:xfrm rot="10800000" flipV="1">
            <a:off x="3166970" y="3776668"/>
            <a:ext cx="429670" cy="211914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FEF962F1-7F22-4F76-BBBF-74542BD50F93}"/>
              </a:ext>
            </a:extLst>
          </p:cNvPr>
          <p:cNvCxnSpPr>
            <a:stCxn id="81" idx="3"/>
            <a:endCxn id="110" idx="1"/>
          </p:cNvCxnSpPr>
          <p:nvPr/>
        </p:nvCxnSpPr>
        <p:spPr>
          <a:xfrm>
            <a:off x="8138446" y="4990799"/>
            <a:ext cx="717343" cy="89332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103CF-0FD4-4B5D-9FDB-6EB05380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1059F-DD9B-445E-8096-D5DB9943C846}"/>
              </a:ext>
            </a:extLst>
          </p:cNvPr>
          <p:cNvSpPr txBox="1"/>
          <p:nvPr/>
        </p:nvSpPr>
        <p:spPr>
          <a:xfrm>
            <a:off x="2933364" y="1809568"/>
            <a:ext cx="397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money influence electoral violence?</a:t>
            </a:r>
          </a:p>
        </p:txBody>
      </p:sp>
    </p:spTree>
    <p:extLst>
      <p:ext uri="{BB962C8B-B14F-4D97-AF65-F5344CB8AC3E}">
        <p14:creationId xmlns:p14="http://schemas.microsoft.com/office/powerpoint/2010/main" val="89358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9" grpId="0" animBg="1"/>
      <p:bldP spid="81" grpId="0" animBg="1"/>
      <p:bldP spid="82" grpId="0"/>
      <p:bldP spid="84" grpId="0"/>
      <p:bldP spid="104" grpId="0"/>
      <p:bldP spid="1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572200"/>
              </p:ext>
            </p:extLst>
          </p:nvPr>
        </p:nvGraphicFramePr>
        <p:xfrm>
          <a:off x="469531" y="5673002"/>
          <a:ext cx="1496757" cy="749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Equation" r:id="rId4" imgW="965200" imgH="431800" progId="Equation.DSMT4">
                  <p:embed/>
                </p:oleObj>
              </mc:Choice>
              <mc:Fallback>
                <p:oleObj name="Equation" r:id="rId4" imgW="965200" imgH="431800" progId="Equation.DSMT4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31" y="5673002"/>
                        <a:ext cx="1496757" cy="74906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BA88093-F619-472C-B854-254AC6B54E6A}"/>
              </a:ext>
            </a:extLst>
          </p:cNvPr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C555F-D74E-40A2-82EB-EB09196A7CF1}"/>
              </a:ext>
            </a:extLst>
          </p:cNvPr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645D1-2C66-45D5-8B4E-FCE7D92A0457}"/>
              </a:ext>
            </a:extLst>
          </p:cNvPr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 Learning Process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0785D5-CF19-45DB-A42F-2403C841DD31}"/>
              </a:ext>
            </a:extLst>
          </p:cNvPr>
          <p:cNvSpPr/>
          <p:nvPr/>
        </p:nvSpPr>
        <p:spPr>
          <a:xfrm>
            <a:off x="5005095" y="1387899"/>
            <a:ext cx="3934060" cy="2264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SzPct val="1100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(x1*w1)+(x2*w2)+(x3*w3)</a:t>
            </a:r>
          </a:p>
          <a:p>
            <a:pPr algn="just">
              <a:lnSpc>
                <a:spcPct val="150000"/>
              </a:lnSpc>
              <a:buSzPct val="1100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(2*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(12*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-0.01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(5*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0.11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50000"/>
              </a:lnSpc>
              <a:buSzPct val="1100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0.83</a:t>
            </a:r>
          </a:p>
          <a:p>
            <a:pPr algn="just">
              <a:lnSpc>
                <a:spcPct val="150000"/>
              </a:lnSpc>
              <a:buSzPct val="1100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target – output</a:t>
            </a:r>
          </a:p>
          <a:p>
            <a:pPr algn="just">
              <a:lnSpc>
                <a:spcPct val="150000"/>
              </a:lnSpc>
              <a:buSzPct val="1100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1 – 0.83</a:t>
            </a:r>
          </a:p>
          <a:p>
            <a:pPr algn="just">
              <a:lnSpc>
                <a:spcPct val="150000"/>
              </a:lnSpc>
              <a:buSzPct val="110000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= 0.17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D0772E-2222-4F94-B88E-F85C0C18927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3" r="2924" b="17599"/>
          <a:stretch/>
        </p:blipFill>
        <p:spPr>
          <a:xfrm>
            <a:off x="863600" y="3914932"/>
            <a:ext cx="2893317" cy="1503153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D7A58A0-4E8E-4A0A-9A96-49DF0948F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878688"/>
              </p:ext>
            </p:extLst>
          </p:nvPr>
        </p:nvGraphicFramePr>
        <p:xfrm>
          <a:off x="450500" y="1387898"/>
          <a:ext cx="3934060" cy="21173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8539">
                  <a:extLst>
                    <a:ext uri="{9D8B030D-6E8A-4147-A177-3AD203B41FA5}">
                      <a16:colId xmlns:a16="http://schemas.microsoft.com/office/drawing/2014/main" val="3668671863"/>
                    </a:ext>
                  </a:extLst>
                </a:gridCol>
                <a:gridCol w="1006598">
                  <a:extLst>
                    <a:ext uri="{9D8B030D-6E8A-4147-A177-3AD203B41FA5}">
                      <a16:colId xmlns:a16="http://schemas.microsoft.com/office/drawing/2014/main" val="333602453"/>
                    </a:ext>
                  </a:extLst>
                </a:gridCol>
                <a:gridCol w="887764">
                  <a:extLst>
                    <a:ext uri="{9D8B030D-6E8A-4147-A177-3AD203B41FA5}">
                      <a16:colId xmlns:a16="http://schemas.microsoft.com/office/drawing/2014/main" val="1991360887"/>
                    </a:ext>
                  </a:extLst>
                </a:gridCol>
                <a:gridCol w="991159">
                  <a:extLst>
                    <a:ext uri="{9D8B030D-6E8A-4147-A177-3AD203B41FA5}">
                      <a16:colId xmlns:a16="http://schemas.microsoft.com/office/drawing/2014/main" val="2543521347"/>
                    </a:ext>
                  </a:extLst>
                </a:gridCol>
              </a:tblGrid>
              <a:tr h="5196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Age (weeks)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Weight (N)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 </a:t>
                      </a:r>
                    </a:p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 = 0 ; M = 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5384802"/>
                  </a:ext>
                </a:extLst>
              </a:tr>
              <a:tr h="31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480275"/>
                  </a:ext>
                </a:extLst>
              </a:tr>
              <a:tr h="31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16.0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6398946"/>
                  </a:ext>
                </a:extLst>
              </a:tr>
              <a:tr h="31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4548687"/>
                  </a:ext>
                </a:extLst>
              </a:tr>
              <a:tr h="31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809335"/>
                  </a:ext>
                </a:extLst>
              </a:tr>
              <a:tr h="3195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23.1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480420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4A46F9E-6AFB-4BE9-9969-6B87DAAD1123}"/>
              </a:ext>
            </a:extLst>
          </p:cNvPr>
          <p:cNvSpPr/>
          <p:nvPr/>
        </p:nvSpPr>
        <p:spPr>
          <a:xfrm>
            <a:off x="364067" y="1932094"/>
            <a:ext cx="4101187" cy="287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EAE095-1C3E-4F32-ADFC-B0AA50066A0C}"/>
              </a:ext>
            </a:extLst>
          </p:cNvPr>
          <p:cNvGrpSpPr/>
          <p:nvPr/>
        </p:nvGrpSpPr>
        <p:grpSpPr>
          <a:xfrm>
            <a:off x="5005095" y="3885895"/>
            <a:ext cx="3934060" cy="1749067"/>
            <a:chOff x="6965975" y="4221175"/>
            <a:chExt cx="3934060" cy="174906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72DA255-674D-4C1A-883F-DE52BA55FC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93" r="2924" b="17599"/>
            <a:stretch/>
          </p:blipFill>
          <p:spPr>
            <a:xfrm>
              <a:off x="6965975" y="4221175"/>
              <a:ext cx="3934060" cy="1749067"/>
            </a:xfrm>
            <a:prstGeom prst="rect">
              <a:avLst/>
            </a:prstGeom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7B023B1-5686-4407-B043-07B1F2188B8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09935" y="4304644"/>
              <a:ext cx="3039533" cy="406400"/>
            </a:xfrm>
            <a:prstGeom prst="bentConnector3">
              <a:avLst>
                <a:gd name="adj1" fmla="val -418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2DC8B64-5263-4799-B277-AE0763C83647}"/>
              </a:ext>
            </a:extLst>
          </p:cNvPr>
          <p:cNvSpPr/>
          <p:nvPr/>
        </p:nvSpPr>
        <p:spPr>
          <a:xfrm>
            <a:off x="8542388" y="4061714"/>
            <a:ext cx="59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25304C-E786-4B7E-A359-6D1DFDAE931C}"/>
              </a:ext>
            </a:extLst>
          </p:cNvPr>
          <p:cNvSpPr txBox="1"/>
          <p:nvPr/>
        </p:nvSpPr>
        <p:spPr>
          <a:xfrm>
            <a:off x="2014460" y="5883945"/>
            <a:ext cx="1599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………….</a:t>
            </a:r>
            <a:r>
              <a:rPr lang="en-US" dirty="0" err="1"/>
              <a:t>eqn</a:t>
            </a:r>
            <a:r>
              <a:rPr lang="en-US" dirty="0"/>
              <a:t> 1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6514781-645B-46BD-9577-3C33930C3CBE}"/>
              </a:ext>
            </a:extLst>
          </p:cNvPr>
          <p:cNvGrpSpPr/>
          <p:nvPr/>
        </p:nvGrpSpPr>
        <p:grpSpPr>
          <a:xfrm>
            <a:off x="5005095" y="5716188"/>
            <a:ext cx="3110594" cy="988449"/>
            <a:chOff x="6965975" y="5716188"/>
            <a:chExt cx="3110594" cy="98844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1FAD707-CBFF-4E2A-A3BE-C031EF7C8AFC}"/>
                </a:ext>
              </a:extLst>
            </p:cNvPr>
            <p:cNvGrpSpPr/>
            <p:nvPr/>
          </p:nvGrpSpPr>
          <p:grpSpPr>
            <a:xfrm>
              <a:off x="6965975" y="5824485"/>
              <a:ext cx="1816902" cy="880152"/>
              <a:chOff x="4595280" y="5503871"/>
              <a:chExt cx="1816902" cy="88015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0CB1696-9993-4BBC-B3AE-062FB9F0478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64" r="17903" b="80775"/>
              <a:stretch/>
            </p:blipFill>
            <p:spPr>
              <a:xfrm>
                <a:off x="4595280" y="5503871"/>
                <a:ext cx="1816902" cy="320461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2140F04-A8A3-48E0-ABD4-51DB259A26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864" t="35111" r="17903" b="38114"/>
              <a:stretch/>
            </p:blipFill>
            <p:spPr>
              <a:xfrm>
                <a:off x="4595280" y="5937723"/>
                <a:ext cx="1816902" cy="446300"/>
              </a:xfrm>
              <a:prstGeom prst="rect">
                <a:avLst/>
              </a:prstGeom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FABED6-5B4E-4618-98E5-224D4C4EB4C3}"/>
                </a:ext>
              </a:extLst>
            </p:cNvPr>
            <p:cNvSpPr txBox="1"/>
            <p:nvPr/>
          </p:nvSpPr>
          <p:spPr>
            <a:xfrm>
              <a:off x="8670415" y="5716188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………….</a:t>
              </a:r>
              <a:r>
                <a:rPr lang="en-US" dirty="0" err="1"/>
                <a:t>eqn</a:t>
              </a:r>
              <a:r>
                <a:rPr lang="en-US" dirty="0"/>
                <a:t> 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BFB43B-2050-44AB-8B83-7028A3139D7A}"/>
                </a:ext>
              </a:extLst>
            </p:cNvPr>
            <p:cNvSpPr txBox="1"/>
            <p:nvPr/>
          </p:nvSpPr>
          <p:spPr>
            <a:xfrm>
              <a:off x="8670415" y="6237397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………….</a:t>
              </a:r>
              <a:r>
                <a:rPr lang="en-US" dirty="0" err="1"/>
                <a:t>eqn</a:t>
              </a:r>
              <a:r>
                <a:rPr lang="en-US" dirty="0"/>
                <a:t> 3</a:t>
              </a: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10B044-488D-4936-B9AE-E1E7E20D5548}"/>
              </a:ext>
            </a:extLst>
          </p:cNvPr>
          <p:cNvCxnSpPr/>
          <p:nvPr/>
        </p:nvCxnSpPr>
        <p:spPr>
          <a:xfrm>
            <a:off x="4734560" y="1387898"/>
            <a:ext cx="0" cy="503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AFCCD3-90BC-4E1A-A9DB-305661556A3C}"/>
              </a:ext>
            </a:extLst>
          </p:cNvPr>
          <p:cNvCxnSpPr/>
          <p:nvPr/>
        </p:nvCxnSpPr>
        <p:spPr>
          <a:xfrm>
            <a:off x="9103360" y="1438698"/>
            <a:ext cx="0" cy="503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B4042BBD-488E-4DA1-9E40-A78BE559383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4" t="35111" r="17903" b="38114"/>
          <a:stretch/>
        </p:blipFill>
        <p:spPr>
          <a:xfrm>
            <a:off x="9193189" y="1468518"/>
            <a:ext cx="1816902" cy="4463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13EAFC7-B432-4EE8-A677-0CD08073FB2F}"/>
              </a:ext>
            </a:extLst>
          </p:cNvPr>
          <p:cNvSpPr/>
          <p:nvPr/>
        </p:nvSpPr>
        <p:spPr>
          <a:xfrm>
            <a:off x="9621657" y="1846991"/>
            <a:ext cx="179728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SzPct val="110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– 0.83) x 2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BA97A0-E69D-4E1F-A1A1-E99641D449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4" t="35111" r="66668" b="37407"/>
          <a:stretch/>
        </p:blipFill>
        <p:spPr>
          <a:xfrm>
            <a:off x="9217861" y="1932094"/>
            <a:ext cx="479179" cy="45807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EA06408-6B9C-49A6-9523-2E725ADD1381}"/>
              </a:ext>
            </a:extLst>
          </p:cNvPr>
          <p:cNvSpPr/>
          <p:nvPr/>
        </p:nvSpPr>
        <p:spPr>
          <a:xfrm>
            <a:off x="9640229" y="2176134"/>
            <a:ext cx="77777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SzPct val="110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C850B82-CBC2-4455-B5F8-02F10DD54B8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4" t="35111" r="17903" b="38114"/>
          <a:stretch/>
        </p:blipFill>
        <p:spPr>
          <a:xfrm>
            <a:off x="9193189" y="2982358"/>
            <a:ext cx="1816902" cy="4463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71B22660-5942-4C32-8CE8-E6C05D689E55}"/>
              </a:ext>
            </a:extLst>
          </p:cNvPr>
          <p:cNvSpPr/>
          <p:nvPr/>
        </p:nvSpPr>
        <p:spPr>
          <a:xfrm>
            <a:off x="9728135" y="3360831"/>
            <a:ext cx="197041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SzPct val="110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0.5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 – 0.83) x 2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A6289BB-BFA7-452E-9FE9-358AD3F9C73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4" t="35111" r="66668" b="37407"/>
          <a:stretch/>
        </p:blipFill>
        <p:spPr>
          <a:xfrm>
            <a:off x="9197541" y="3425614"/>
            <a:ext cx="479179" cy="45807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C74D030-D005-4EE3-B09D-C3C9C47F8BE8}"/>
              </a:ext>
            </a:extLst>
          </p:cNvPr>
          <p:cNvSpPr/>
          <p:nvPr/>
        </p:nvSpPr>
        <p:spPr>
          <a:xfrm>
            <a:off x="9762149" y="3689974"/>
            <a:ext cx="777777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buSzPct val="110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2D582E-5AF3-41F6-9938-83DAD2D73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7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33333E-6 L 2.08333E-7 -0.0375 C 2.08333E-7 -0.05416 -0.07148 -0.07477 -0.12943 -0.07477 L -0.25872 -0.07477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43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7" grpId="1"/>
      <p:bldP spid="13" grpId="0"/>
      <p:bldP spid="37" grpId="0"/>
      <p:bldP spid="39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35B68-8A33-4FF3-A4F7-D2495096A62A}"/>
              </a:ext>
            </a:extLst>
          </p:cNvPr>
          <p:cNvSpPr txBox="1"/>
          <p:nvPr/>
        </p:nvSpPr>
        <p:spPr>
          <a:xfrm>
            <a:off x="587966" y="1237269"/>
            <a:ext cx="11161506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Supervised Learning </a:t>
            </a: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Unsupervised Learning </a:t>
            </a:r>
          </a:p>
          <a:p>
            <a:pPr marL="457200" indent="-457200">
              <a:lnSpc>
                <a:spcPct val="150000"/>
              </a:lnSpc>
              <a:buSzPct val="110000"/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Algorithm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7971BE-DD38-414A-9CF6-8FE0A69E2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41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BA88093-F619-472C-B854-254AC6B54E6A}"/>
              </a:ext>
            </a:extLst>
          </p:cNvPr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5C555F-D74E-40A2-82EB-EB09196A7CF1}"/>
              </a:ext>
            </a:extLst>
          </p:cNvPr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A645D1-2C66-45D5-8B4E-FCE7D92A0457}"/>
              </a:ext>
            </a:extLst>
          </p:cNvPr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 Architecture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BA7B7-9F9D-4D49-B54A-574932DAD6C2}"/>
              </a:ext>
            </a:extLst>
          </p:cNvPr>
          <p:cNvSpPr txBox="1"/>
          <p:nvPr/>
        </p:nvSpPr>
        <p:spPr>
          <a:xfrm>
            <a:off x="2666158" y="5890033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CF877D-7D43-4845-BF2C-29EFA8CE2D36}"/>
              </a:ext>
            </a:extLst>
          </p:cNvPr>
          <p:cNvSpPr txBox="1"/>
          <p:nvPr/>
        </p:nvSpPr>
        <p:spPr>
          <a:xfrm>
            <a:off x="5305519" y="5890033"/>
            <a:ext cx="14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F0159-F08E-4295-B4E4-EB158F9874E4}"/>
              </a:ext>
            </a:extLst>
          </p:cNvPr>
          <p:cNvSpPr txBox="1"/>
          <p:nvPr/>
        </p:nvSpPr>
        <p:spPr>
          <a:xfrm>
            <a:off x="8107438" y="5890033"/>
            <a:ext cx="1410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A7F19E-D1D7-4E73-B027-39F46031A093}"/>
              </a:ext>
            </a:extLst>
          </p:cNvPr>
          <p:cNvSpPr txBox="1"/>
          <p:nvPr/>
        </p:nvSpPr>
        <p:spPr>
          <a:xfrm>
            <a:off x="4750589" y="6404625"/>
            <a:ext cx="29498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/>
              <a:t>Figure 6: Artificial Neural Network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544EC-10DF-437E-A047-B3D5A799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583" y="1502978"/>
            <a:ext cx="6479611" cy="412005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0585E63-A8B0-482B-80F7-93E50812332E}"/>
              </a:ext>
            </a:extLst>
          </p:cNvPr>
          <p:cNvSpPr/>
          <p:nvPr/>
        </p:nvSpPr>
        <p:spPr>
          <a:xfrm>
            <a:off x="2850983" y="243333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E0952D-2352-482E-B08F-984E7D3E9230}"/>
              </a:ext>
            </a:extLst>
          </p:cNvPr>
          <p:cNvSpPr/>
          <p:nvPr/>
        </p:nvSpPr>
        <p:spPr>
          <a:xfrm>
            <a:off x="2850983" y="324613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BA3243-7E07-4301-BF9B-C0B065E6B74B}"/>
              </a:ext>
            </a:extLst>
          </p:cNvPr>
          <p:cNvSpPr/>
          <p:nvPr/>
        </p:nvSpPr>
        <p:spPr>
          <a:xfrm>
            <a:off x="2830663" y="402845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0312E4-3164-4F77-829C-8A195E971A6D}"/>
              </a:ext>
            </a:extLst>
          </p:cNvPr>
          <p:cNvSpPr/>
          <p:nvPr/>
        </p:nvSpPr>
        <p:spPr>
          <a:xfrm>
            <a:off x="4761063" y="163069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70CA727-F637-4E67-907F-E73CF8713287}"/>
              </a:ext>
            </a:extLst>
          </p:cNvPr>
          <p:cNvSpPr/>
          <p:nvPr/>
        </p:nvSpPr>
        <p:spPr>
          <a:xfrm>
            <a:off x="4750903" y="242317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9B6463-A07A-4A99-A654-7A79EA8C92EB}"/>
              </a:ext>
            </a:extLst>
          </p:cNvPr>
          <p:cNvSpPr/>
          <p:nvPr/>
        </p:nvSpPr>
        <p:spPr>
          <a:xfrm>
            <a:off x="4740743" y="323597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BE448F-54FB-44A4-86A8-07C491F6D63A}"/>
              </a:ext>
            </a:extLst>
          </p:cNvPr>
          <p:cNvSpPr/>
          <p:nvPr/>
        </p:nvSpPr>
        <p:spPr>
          <a:xfrm>
            <a:off x="4771223" y="405893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FFE2E78-57D2-4A77-B885-9664471DB1F3}"/>
              </a:ext>
            </a:extLst>
          </p:cNvPr>
          <p:cNvSpPr/>
          <p:nvPr/>
        </p:nvSpPr>
        <p:spPr>
          <a:xfrm>
            <a:off x="4761063" y="486157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EEF7963-8DFE-4099-8EC0-8A3A66B5B4DD}"/>
              </a:ext>
            </a:extLst>
          </p:cNvPr>
          <p:cNvSpPr/>
          <p:nvPr/>
        </p:nvSpPr>
        <p:spPr>
          <a:xfrm>
            <a:off x="6681303" y="168149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45BEB6A-55F1-467A-841D-FC44F5B3288E}"/>
              </a:ext>
            </a:extLst>
          </p:cNvPr>
          <p:cNvSpPr/>
          <p:nvPr/>
        </p:nvSpPr>
        <p:spPr>
          <a:xfrm>
            <a:off x="6671143" y="231141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B590F29-6190-49EF-AC85-45E0F50B839D}"/>
              </a:ext>
            </a:extLst>
          </p:cNvPr>
          <p:cNvSpPr/>
          <p:nvPr/>
        </p:nvSpPr>
        <p:spPr>
          <a:xfrm>
            <a:off x="6681303" y="293117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A3FFD0A-04F0-4E17-8940-811DCF457173}"/>
              </a:ext>
            </a:extLst>
          </p:cNvPr>
          <p:cNvSpPr/>
          <p:nvPr/>
        </p:nvSpPr>
        <p:spPr>
          <a:xfrm>
            <a:off x="6681303" y="354077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4E501A5-224C-4FA2-B4B5-FD8638618D11}"/>
              </a:ext>
            </a:extLst>
          </p:cNvPr>
          <p:cNvSpPr/>
          <p:nvPr/>
        </p:nvSpPr>
        <p:spPr>
          <a:xfrm>
            <a:off x="6691463" y="417069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3FF23D-D5EC-4417-B254-FF9CA517CA91}"/>
              </a:ext>
            </a:extLst>
          </p:cNvPr>
          <p:cNvSpPr/>
          <p:nvPr/>
        </p:nvSpPr>
        <p:spPr>
          <a:xfrm>
            <a:off x="6671143" y="478029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70A39B6-407B-40AB-875B-35371D889995}"/>
              </a:ext>
            </a:extLst>
          </p:cNvPr>
          <p:cNvSpPr/>
          <p:nvPr/>
        </p:nvSpPr>
        <p:spPr>
          <a:xfrm>
            <a:off x="8571063" y="263653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DC7034C-F279-4023-A967-DEF13217268D}"/>
              </a:ext>
            </a:extLst>
          </p:cNvPr>
          <p:cNvSpPr/>
          <p:nvPr/>
        </p:nvSpPr>
        <p:spPr>
          <a:xfrm>
            <a:off x="8571063" y="3886219"/>
            <a:ext cx="511977" cy="5320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95572-3F67-4E7D-AD7E-B8679CC9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9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3" grpId="0"/>
      <p:bldP spid="24" grpId="0"/>
      <p:bldP spid="2" grpId="0" animBg="1"/>
      <p:bldP spid="17" grpId="0" animBg="1"/>
      <p:bldP spid="1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7797F5-FD07-4044-AF42-FA5D374A1D95}"/>
              </a:ext>
            </a:extLst>
          </p:cNvPr>
          <p:cNvSpPr/>
          <p:nvPr/>
        </p:nvSpPr>
        <p:spPr>
          <a:xfrm>
            <a:off x="1642446" y="6490879"/>
            <a:ext cx="402014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Fig.7 Machine Learning Model Development Flowchart</a:t>
            </a:r>
            <a:endParaRPr lang="en-US" sz="11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C9181-1AD5-4388-A4B6-69A94681B1AE}"/>
              </a:ext>
            </a:extLst>
          </p:cNvPr>
          <p:cNvSpPr/>
          <p:nvPr/>
        </p:nvSpPr>
        <p:spPr>
          <a:xfrm>
            <a:off x="4576085" y="1574275"/>
            <a:ext cx="1649691" cy="1762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7D311E-D89B-40B4-A1E5-E46B43538B09}"/>
              </a:ext>
            </a:extLst>
          </p:cNvPr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C05CAE-D9C3-44EF-A43B-D2FD53752486}"/>
              </a:ext>
            </a:extLst>
          </p:cNvPr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6A8AE-53F1-497C-BE32-1E6D67649213}"/>
              </a:ext>
            </a:extLst>
          </p:cNvPr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Development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3" descr="D:\PAPERS\Drawing2.png">
            <a:extLst>
              <a:ext uri="{FF2B5EF4-FFF2-40B4-BE49-F238E27FC236}">
                <a16:creationId xmlns:a16="http://schemas.microsoft.com/office/drawing/2014/main" id="{94B47256-6CA2-4230-BD85-6054B8A74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" y="1231280"/>
            <a:ext cx="5394961" cy="5109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9E30F892-BEEF-4E2C-AD12-08B46079234A}"/>
              </a:ext>
            </a:extLst>
          </p:cNvPr>
          <p:cNvSpPr/>
          <p:nvPr/>
        </p:nvSpPr>
        <p:spPr>
          <a:xfrm>
            <a:off x="4651587" y="1574275"/>
            <a:ext cx="592667" cy="321733"/>
          </a:xfrm>
          <a:prstGeom prst="foldedCorner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dataset</a:t>
            </a:r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48CBBC90-EFE2-4606-A48B-8E7CE24EF574}"/>
              </a:ext>
            </a:extLst>
          </p:cNvPr>
          <p:cNvSpPr/>
          <p:nvPr/>
        </p:nvSpPr>
        <p:spPr>
          <a:xfrm>
            <a:off x="4651586" y="2836682"/>
            <a:ext cx="592667" cy="321733"/>
          </a:xfrm>
          <a:prstGeom prst="foldedCorner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dataset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30318C61-CE5A-4F11-A12B-249CB35B3F80}"/>
              </a:ext>
            </a:extLst>
          </p:cNvPr>
          <p:cNvSpPr/>
          <p:nvPr/>
        </p:nvSpPr>
        <p:spPr>
          <a:xfrm>
            <a:off x="4651583" y="2836681"/>
            <a:ext cx="592667" cy="321733"/>
          </a:xfrm>
          <a:prstGeom prst="foldedCorner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dataset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0004B7ED-6280-4A74-A88F-FF7B1375A9BD}"/>
              </a:ext>
            </a:extLst>
          </p:cNvPr>
          <p:cNvSpPr/>
          <p:nvPr/>
        </p:nvSpPr>
        <p:spPr>
          <a:xfrm>
            <a:off x="4651580" y="2833548"/>
            <a:ext cx="592667" cy="321733"/>
          </a:xfrm>
          <a:prstGeom prst="foldedCorner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dataset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1B77CB0A-9C3A-4A1A-89A8-637D43C4B55E}"/>
              </a:ext>
            </a:extLst>
          </p:cNvPr>
          <p:cNvSpPr/>
          <p:nvPr/>
        </p:nvSpPr>
        <p:spPr>
          <a:xfrm>
            <a:off x="4651590" y="1574279"/>
            <a:ext cx="592667" cy="321733"/>
          </a:xfrm>
          <a:prstGeom prst="foldedCorner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dataset</a:t>
            </a:r>
          </a:p>
        </p:txBody>
      </p:sp>
      <p:sp>
        <p:nvSpPr>
          <p:cNvPr id="19" name="Rectangle: Folded Corner 18">
            <a:extLst>
              <a:ext uri="{FF2B5EF4-FFF2-40B4-BE49-F238E27FC236}">
                <a16:creationId xmlns:a16="http://schemas.microsoft.com/office/drawing/2014/main" id="{ED9C0EDB-4439-49EB-BEAC-46031D4F7192}"/>
              </a:ext>
            </a:extLst>
          </p:cNvPr>
          <p:cNvSpPr/>
          <p:nvPr/>
        </p:nvSpPr>
        <p:spPr>
          <a:xfrm>
            <a:off x="4651590" y="2036559"/>
            <a:ext cx="592667" cy="321733"/>
          </a:xfrm>
          <a:prstGeom prst="foldedCorner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dataset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C9B9A77F-23FC-40BF-8C40-59D060F2E759}"/>
              </a:ext>
            </a:extLst>
          </p:cNvPr>
          <p:cNvSpPr/>
          <p:nvPr/>
        </p:nvSpPr>
        <p:spPr>
          <a:xfrm>
            <a:off x="6490550" y="3349413"/>
            <a:ext cx="592667" cy="321733"/>
          </a:xfrm>
          <a:prstGeom prst="foldedCorner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dataset</a:t>
            </a:r>
          </a:p>
        </p:txBody>
      </p:sp>
      <p:sp>
        <p:nvSpPr>
          <p:cNvPr id="21" name="Rectangle: Folded Corner 20">
            <a:extLst>
              <a:ext uri="{FF2B5EF4-FFF2-40B4-BE49-F238E27FC236}">
                <a16:creationId xmlns:a16="http://schemas.microsoft.com/office/drawing/2014/main" id="{03671250-F39F-43C2-865F-481DF6F69AF6}"/>
              </a:ext>
            </a:extLst>
          </p:cNvPr>
          <p:cNvSpPr/>
          <p:nvPr/>
        </p:nvSpPr>
        <p:spPr>
          <a:xfrm>
            <a:off x="209973" y="3355059"/>
            <a:ext cx="592667" cy="321733"/>
          </a:xfrm>
          <a:prstGeom prst="foldedCorner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dataset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50CB4B-D77A-494C-9347-0733863E64B8}"/>
              </a:ext>
            </a:extLst>
          </p:cNvPr>
          <p:cNvCxnSpPr>
            <a:cxnSpLocks/>
          </p:cNvCxnSpPr>
          <p:nvPr/>
        </p:nvCxnSpPr>
        <p:spPr>
          <a:xfrm>
            <a:off x="7193280" y="1320800"/>
            <a:ext cx="0" cy="50202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E31EFB8-4067-4BF5-BD20-CCC90E8C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27293"/>
              </p:ext>
            </p:extLst>
          </p:nvPr>
        </p:nvGraphicFramePr>
        <p:xfrm>
          <a:off x="8332994" y="1696911"/>
          <a:ext cx="3334206" cy="3337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206">
                  <a:extLst>
                    <a:ext uri="{9D8B030D-6E8A-4147-A177-3AD203B41FA5}">
                      <a16:colId xmlns:a16="http://schemas.microsoft.com/office/drawing/2014/main" val="3668671863"/>
                    </a:ext>
                  </a:extLst>
                </a:gridCol>
                <a:gridCol w="843206">
                  <a:extLst>
                    <a:ext uri="{9D8B030D-6E8A-4147-A177-3AD203B41FA5}">
                      <a16:colId xmlns:a16="http://schemas.microsoft.com/office/drawing/2014/main" val="333602453"/>
                    </a:ext>
                  </a:extLst>
                </a:gridCol>
                <a:gridCol w="843206">
                  <a:extLst>
                    <a:ext uri="{9D8B030D-6E8A-4147-A177-3AD203B41FA5}">
                      <a16:colId xmlns:a16="http://schemas.microsoft.com/office/drawing/2014/main" val="1325791188"/>
                    </a:ext>
                  </a:extLst>
                </a:gridCol>
                <a:gridCol w="804588">
                  <a:extLst>
                    <a:ext uri="{9D8B030D-6E8A-4147-A177-3AD203B41FA5}">
                      <a16:colId xmlns:a16="http://schemas.microsoft.com/office/drawing/2014/main" val="4240347561"/>
                    </a:ext>
                  </a:extLst>
                </a:gridCol>
              </a:tblGrid>
              <a:tr h="5309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Weight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5384802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12.0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69480275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16.0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66398946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4548687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20.8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8809335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4804200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26.0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7230930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69677117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3459236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40.0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7074745"/>
                  </a:ext>
                </a:extLst>
              </a:tr>
              <a:tr h="2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47.3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4054350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43548E-235C-4F1E-907A-444DA9A8266B}"/>
              </a:ext>
            </a:extLst>
          </p:cNvPr>
          <p:cNvCxnSpPr/>
          <p:nvPr/>
        </p:nvCxnSpPr>
        <p:spPr>
          <a:xfrm>
            <a:off x="10866922" y="1696911"/>
            <a:ext cx="0" cy="333760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DC64CA-EA0A-4C3E-AA26-7097B60566BD}"/>
              </a:ext>
            </a:extLst>
          </p:cNvPr>
          <p:cNvCxnSpPr/>
          <p:nvPr/>
        </p:nvCxnSpPr>
        <p:spPr>
          <a:xfrm>
            <a:off x="8332994" y="4186989"/>
            <a:ext cx="333420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D0E8A5E-94D9-4EA8-BC8A-A29CCC5B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21</a:t>
            </a:fld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C32B680-1778-480D-950F-45345B34439C}"/>
              </a:ext>
            </a:extLst>
          </p:cNvPr>
          <p:cNvSpPr/>
          <p:nvPr/>
        </p:nvSpPr>
        <p:spPr>
          <a:xfrm>
            <a:off x="7945218" y="1696911"/>
            <a:ext cx="387776" cy="249007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952D7A-7723-43B4-80FF-494EF499A0C0}"/>
              </a:ext>
            </a:extLst>
          </p:cNvPr>
          <p:cNvSpPr txBox="1"/>
          <p:nvPr/>
        </p:nvSpPr>
        <p:spPr>
          <a:xfrm>
            <a:off x="7144941" y="2725699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x_train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120236-AEB9-4601-BB09-B3DB74FEAD46}"/>
              </a:ext>
            </a:extLst>
          </p:cNvPr>
          <p:cNvSpPr txBox="1"/>
          <p:nvPr/>
        </p:nvSpPr>
        <p:spPr>
          <a:xfrm>
            <a:off x="7193280" y="4426087"/>
            <a:ext cx="75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x_test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6B8C832-F38C-4D45-90AC-A1CDE3F9873B}"/>
              </a:ext>
            </a:extLst>
          </p:cNvPr>
          <p:cNvSpPr/>
          <p:nvPr/>
        </p:nvSpPr>
        <p:spPr>
          <a:xfrm>
            <a:off x="8012573" y="4186989"/>
            <a:ext cx="237347" cy="84752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2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40741E-7 L 8.33333E-7 0.0669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069 L 8.33333E-7 0.0560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96296E-6 L 0.075 2.96296E-6 C 0.10885 2.96296E-6 0.15065 0.02083 0.15065 0.03819 L 0.15065 0.07639 " pathEditMode="relative" rAng="0" ptsTypes="AAAA">
                                      <p:cBhvr>
                                        <p:cTn id="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3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07407E-6 L -0.18216 -4.07407E-6 C -0.2638 -4.07407E-6 -0.36393 0.02107 -0.36393 0.03843 L -0.36393 0.07686 " pathEditMode="relative" rAng="0" ptsTypes="AAAA">
                                      <p:cBhvr>
                                        <p:cTn id="4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03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022E-16 L 3.54167E-6 0.07014 C 3.54167E-6 0.10208 0.03893 0.14144 0.07057 0.14144 L 0.14114 0.14144 " pathEditMode="relative" rAng="0" ptsTypes="AA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57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0162 L -0.00013 0.11666 C -0.00013 0.16828 -0.0418 0.23194 -0.07552 0.23194 L -0.15078 0.23194 " pathEditMode="relative" rAng="0" ptsTypes="AAAA">
                                      <p:cBhvr>
                                        <p:cTn id="6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39" y="11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6" grpId="0" animBg="1"/>
      <p:bldP spid="7" grpId="0"/>
      <p:bldP spid="25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-16134"/>
            <a:ext cx="12192000" cy="994299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92000" cy="10653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35B68-8A33-4FF3-A4F7-D2495096A62A}"/>
              </a:ext>
            </a:extLst>
          </p:cNvPr>
          <p:cNvSpPr txBox="1"/>
          <p:nvPr/>
        </p:nvSpPr>
        <p:spPr>
          <a:xfrm>
            <a:off x="515247" y="2927484"/>
            <a:ext cx="11161506" cy="1003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SzPct val="110000"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470A2-45FF-4515-AC8B-A3451DE0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9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1F4AB-EB25-476B-A532-C82722F37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9" t="27208" r="13751" b="20592"/>
          <a:stretch/>
        </p:blipFill>
        <p:spPr>
          <a:xfrm>
            <a:off x="1336697" y="1508126"/>
            <a:ext cx="9518606" cy="3841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A9C5F9-DC6C-4111-9362-F9A01C6C9309}"/>
              </a:ext>
            </a:extLst>
          </p:cNvPr>
          <p:cNvSpPr txBox="1"/>
          <p:nvPr/>
        </p:nvSpPr>
        <p:spPr>
          <a:xfrm>
            <a:off x="5090160" y="5695168"/>
            <a:ext cx="19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Section 1.1, page 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0E41C8-3D9D-4BF6-A8F1-E1D4B781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9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DF4138-CA91-4540-8892-E393CF5F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078" y="2419678"/>
            <a:ext cx="9251764" cy="21803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E0CAD5-17AE-403D-8768-5745C1C401E2}"/>
              </a:ext>
            </a:extLst>
          </p:cNvPr>
          <p:cNvSpPr txBox="1"/>
          <p:nvPr/>
        </p:nvSpPr>
        <p:spPr>
          <a:xfrm>
            <a:off x="587966" y="1237269"/>
            <a:ext cx="1116150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100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Traditional Programming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3F7B92-F1E1-46F2-87F5-4E8F216073F4}"/>
              </a:ext>
            </a:extLst>
          </p:cNvPr>
          <p:cNvSpPr txBox="1"/>
          <p:nvPr/>
        </p:nvSpPr>
        <p:spPr>
          <a:xfrm>
            <a:off x="3402200" y="23461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654FD6-F207-456E-9CEB-6C399CEC48D2}"/>
              </a:ext>
            </a:extLst>
          </p:cNvPr>
          <p:cNvSpPr txBox="1"/>
          <p:nvPr/>
        </p:nvSpPr>
        <p:spPr>
          <a:xfrm>
            <a:off x="3553043" y="23461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976741-EA0A-4D4C-A1F3-0A7D12861404}"/>
              </a:ext>
            </a:extLst>
          </p:cNvPr>
          <p:cNvSpPr txBox="1"/>
          <p:nvPr/>
        </p:nvSpPr>
        <p:spPr>
          <a:xfrm>
            <a:off x="3403804" y="423069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9E362F-03AD-4DAC-ADB3-7F0878FB434D}"/>
              </a:ext>
            </a:extLst>
          </p:cNvPr>
          <p:cNvSpPr txBox="1"/>
          <p:nvPr/>
        </p:nvSpPr>
        <p:spPr>
          <a:xfrm>
            <a:off x="7659240" y="325126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5</a:t>
            </a:r>
            <a:endParaRPr lang="en-US" b="1" dirty="0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85F8EB-BA6F-4FCB-90C1-A2CE46B6F5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84" t="16529" r="29083" b="58904"/>
          <a:stretch/>
        </p:blipFill>
        <p:spPr>
          <a:xfrm>
            <a:off x="3553043" y="4753918"/>
            <a:ext cx="7660640" cy="1684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C26790-1C6D-4E45-81B7-7C42D780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0.14336 -2.59259E-6 C 0.20755 -2.59259E-6 0.28672 0.03773 0.28672 0.06829 L 0.28672 0.13681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36" y="6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59259E-6 L 0.1582 -2.59259E-6 C 0.2293 -2.59259E-6 0.31693 0.03704 0.31693 0.06713 L 0.31693 0.13542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46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0.01296 L 0.15417 -0.01296 C 0.22318 -0.01296 0.30846 -0.04907 0.30846 -0.07801 L 0.30846 -0.14282 " pathEditMode="relative" rAng="0" ptsTypes="AA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17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8148E-6 L 0.20677 1.48148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9" grpId="0"/>
      <p:bldP spid="19" grpId="1"/>
      <p:bldP spid="20" grpId="0"/>
      <p:bldP spid="20" grpId="1"/>
      <p:bldP spid="23" grpId="0"/>
      <p:bldP spid="2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0CAD5-17AE-403D-8768-5745C1C401E2}"/>
              </a:ext>
            </a:extLst>
          </p:cNvPr>
          <p:cNvSpPr txBox="1"/>
          <p:nvPr/>
        </p:nvSpPr>
        <p:spPr>
          <a:xfrm>
            <a:off x="587966" y="1237269"/>
            <a:ext cx="1116150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100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(Supervised Learning)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3AF08-C068-47EB-8508-0039218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30" y="2899073"/>
            <a:ext cx="9251764" cy="240514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AF7EA6-2841-489B-A129-5F72CE73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1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0CAD5-17AE-403D-8768-5745C1C401E2}"/>
              </a:ext>
            </a:extLst>
          </p:cNvPr>
          <p:cNvSpPr txBox="1"/>
          <p:nvPr/>
        </p:nvSpPr>
        <p:spPr>
          <a:xfrm>
            <a:off x="587966" y="1237269"/>
            <a:ext cx="1116150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100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(Supervised Learning)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8A43A3-0F09-429F-A487-7892C58C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95" y="3517424"/>
            <a:ext cx="3813636" cy="783272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9E5A546-B963-45D2-A4EB-9D09DB93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40878"/>
              </p:ext>
            </p:extLst>
          </p:nvPr>
        </p:nvGraphicFramePr>
        <p:xfrm>
          <a:off x="4582831" y="2824455"/>
          <a:ext cx="1177651" cy="216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261">
                  <a:extLst>
                    <a:ext uri="{9D8B030D-6E8A-4147-A177-3AD203B41FA5}">
                      <a16:colId xmlns:a16="http://schemas.microsoft.com/office/drawing/2014/main" val="1481958555"/>
                    </a:ext>
                  </a:extLst>
                </a:gridCol>
                <a:gridCol w="378195">
                  <a:extLst>
                    <a:ext uri="{9D8B030D-6E8A-4147-A177-3AD203B41FA5}">
                      <a16:colId xmlns:a16="http://schemas.microsoft.com/office/drawing/2014/main" val="1038878253"/>
                    </a:ext>
                  </a:extLst>
                </a:gridCol>
                <a:gridCol w="378195">
                  <a:extLst>
                    <a:ext uri="{9D8B030D-6E8A-4147-A177-3AD203B41FA5}">
                      <a16:colId xmlns:a16="http://schemas.microsoft.com/office/drawing/2014/main" val="3518541860"/>
                    </a:ext>
                  </a:extLst>
                </a:gridCol>
              </a:tblGrid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x2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22774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9196"/>
                  </a:ext>
                </a:extLst>
              </a:tr>
              <a:tr h="16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76207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45348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9706"/>
                  </a:ext>
                </a:extLst>
              </a:tr>
              <a:tr h="14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6186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F019A17-8FA6-477F-8582-0823B4065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806621"/>
              </p:ext>
            </p:extLst>
          </p:nvPr>
        </p:nvGraphicFramePr>
        <p:xfrm>
          <a:off x="8483906" y="1503680"/>
          <a:ext cx="799456" cy="216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261">
                  <a:extLst>
                    <a:ext uri="{9D8B030D-6E8A-4147-A177-3AD203B41FA5}">
                      <a16:colId xmlns:a16="http://schemas.microsoft.com/office/drawing/2014/main" val="1481958555"/>
                    </a:ext>
                  </a:extLst>
                </a:gridCol>
                <a:gridCol w="378195">
                  <a:extLst>
                    <a:ext uri="{9D8B030D-6E8A-4147-A177-3AD203B41FA5}">
                      <a16:colId xmlns:a16="http://schemas.microsoft.com/office/drawing/2014/main" val="1038878253"/>
                    </a:ext>
                  </a:extLst>
                </a:gridCol>
              </a:tblGrid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x2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22774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9196"/>
                  </a:ext>
                </a:extLst>
              </a:tr>
              <a:tr h="16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76207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45348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9706"/>
                  </a:ext>
                </a:extLst>
              </a:tr>
              <a:tr h="14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6186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EADF8F-2BA2-44B6-AFE5-77DBF0110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300751"/>
              </p:ext>
            </p:extLst>
          </p:nvPr>
        </p:nvGraphicFramePr>
        <p:xfrm>
          <a:off x="8726287" y="4486456"/>
          <a:ext cx="378195" cy="216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195">
                  <a:extLst>
                    <a:ext uri="{9D8B030D-6E8A-4147-A177-3AD203B41FA5}">
                      <a16:colId xmlns:a16="http://schemas.microsoft.com/office/drawing/2014/main" val="3518541860"/>
                    </a:ext>
                  </a:extLst>
                </a:gridCol>
              </a:tblGrid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22774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9196"/>
                  </a:ext>
                </a:extLst>
              </a:tr>
              <a:tr h="16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76207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45348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9706"/>
                  </a:ext>
                </a:extLst>
              </a:tr>
              <a:tr h="14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6186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15F82DD-C632-437D-ACF4-4ED8F567B953}"/>
              </a:ext>
            </a:extLst>
          </p:cNvPr>
          <p:cNvSpPr/>
          <p:nvPr/>
        </p:nvSpPr>
        <p:spPr>
          <a:xfrm>
            <a:off x="4576480" y="2824454"/>
            <a:ext cx="799455" cy="21692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C0E4E14-A604-45A2-B702-52F0F3325A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24673" y="971571"/>
            <a:ext cx="236169" cy="346959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6F0AA2D-838C-4E73-86D7-B0910759FBCA}"/>
              </a:ext>
            </a:extLst>
          </p:cNvPr>
          <p:cNvSpPr/>
          <p:nvPr/>
        </p:nvSpPr>
        <p:spPr>
          <a:xfrm>
            <a:off x="5378450" y="2824454"/>
            <a:ext cx="382033" cy="216921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7BBF510-6D74-4587-B790-78D324A5488B}"/>
              </a:ext>
            </a:extLst>
          </p:cNvPr>
          <p:cNvCxnSpPr>
            <a:stCxn id="15" idx="2"/>
            <a:endCxn id="12" idx="1"/>
          </p:cNvCxnSpPr>
          <p:nvPr/>
        </p:nvCxnSpPr>
        <p:spPr>
          <a:xfrm rot="16200000" flipH="1">
            <a:off x="6859179" y="3703952"/>
            <a:ext cx="577397" cy="3156820"/>
          </a:xfrm>
          <a:prstGeom prst="bentConnector2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240E24-CA61-4CCB-8F0B-7CCE276F0B50}"/>
              </a:ext>
            </a:extLst>
          </p:cNvPr>
          <p:cNvSpPr txBox="1"/>
          <p:nvPr/>
        </p:nvSpPr>
        <p:spPr>
          <a:xfrm>
            <a:off x="8296838" y="1116040"/>
            <a:ext cx="117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8FB6A4-A667-4543-B880-E01CCE1DC777}"/>
              </a:ext>
            </a:extLst>
          </p:cNvPr>
          <p:cNvSpPr txBox="1"/>
          <p:nvPr/>
        </p:nvSpPr>
        <p:spPr>
          <a:xfrm>
            <a:off x="8216378" y="4078328"/>
            <a:ext cx="139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32129-D81F-4DE0-9BCD-9DB989D7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5" grpId="0" animBg="1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3AF08-C068-47EB-8508-003921896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70" y="2878753"/>
            <a:ext cx="9251764" cy="2405142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2EBA08-B92F-450F-A95E-A68BEAB69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35682"/>
              </p:ext>
            </p:extLst>
          </p:nvPr>
        </p:nvGraphicFramePr>
        <p:xfrm>
          <a:off x="4494575" y="1313182"/>
          <a:ext cx="799456" cy="216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261">
                  <a:extLst>
                    <a:ext uri="{9D8B030D-6E8A-4147-A177-3AD203B41FA5}">
                      <a16:colId xmlns:a16="http://schemas.microsoft.com/office/drawing/2014/main" val="1481958555"/>
                    </a:ext>
                  </a:extLst>
                </a:gridCol>
                <a:gridCol w="378195">
                  <a:extLst>
                    <a:ext uri="{9D8B030D-6E8A-4147-A177-3AD203B41FA5}">
                      <a16:colId xmlns:a16="http://schemas.microsoft.com/office/drawing/2014/main" val="1038878253"/>
                    </a:ext>
                  </a:extLst>
                </a:gridCol>
              </a:tblGrid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x2</a:t>
                      </a:r>
                      <a:endParaRPr 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22774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9196"/>
                  </a:ext>
                </a:extLst>
              </a:tr>
              <a:tr h="16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76207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45348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9706"/>
                  </a:ext>
                </a:extLst>
              </a:tr>
              <a:tr h="14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618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74F46E-ECAC-4547-9ADF-4D3262091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138079"/>
              </p:ext>
            </p:extLst>
          </p:nvPr>
        </p:nvGraphicFramePr>
        <p:xfrm>
          <a:off x="4705204" y="4429733"/>
          <a:ext cx="378195" cy="21692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195">
                  <a:extLst>
                    <a:ext uri="{9D8B030D-6E8A-4147-A177-3AD203B41FA5}">
                      <a16:colId xmlns:a16="http://schemas.microsoft.com/office/drawing/2014/main" val="3518541860"/>
                    </a:ext>
                  </a:extLst>
                </a:gridCol>
              </a:tblGrid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y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222774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89196"/>
                  </a:ext>
                </a:extLst>
              </a:tr>
              <a:tr h="1696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076207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145348"/>
                  </a:ext>
                </a:extLst>
              </a:tr>
              <a:tr h="2864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399706"/>
                  </a:ext>
                </a:extLst>
              </a:tr>
              <a:tr h="1441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761865"/>
                  </a:ext>
                </a:extLst>
              </a:tr>
            </a:tbl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B17D83-01EC-4E50-93FC-B2B5154BBA0E}"/>
              </a:ext>
            </a:extLst>
          </p:cNvPr>
          <p:cNvSpPr/>
          <p:nvPr/>
        </p:nvSpPr>
        <p:spPr>
          <a:xfrm>
            <a:off x="5008881" y="1127760"/>
            <a:ext cx="3129280" cy="562472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19459B-AECF-4114-B4F8-EE91447461D7}"/>
              </a:ext>
            </a:extLst>
          </p:cNvPr>
          <p:cNvSpPr txBox="1"/>
          <p:nvPr/>
        </p:nvSpPr>
        <p:spPr>
          <a:xfrm>
            <a:off x="7284720" y="369853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2DC21-BF31-45BA-8B3A-20F935D87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13529 2.96296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4.81481E-6 L 0.14362 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44444E-6 L 0.23412 -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1F4AB-EB25-476B-A532-C82722F37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499" t="27208" r="13751" b="20592"/>
          <a:stretch/>
        </p:blipFill>
        <p:spPr>
          <a:xfrm>
            <a:off x="1336697" y="1508126"/>
            <a:ext cx="9518606" cy="3841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EF2965-4FFF-4C81-A971-A3315275ABE3}"/>
              </a:ext>
            </a:extLst>
          </p:cNvPr>
          <p:cNvSpPr txBox="1"/>
          <p:nvPr/>
        </p:nvSpPr>
        <p:spPr>
          <a:xfrm>
            <a:off x="5090160" y="5695168"/>
            <a:ext cx="1977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Section 1.1, page 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D52DF-A786-45C2-82DE-E192AA6B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45B6B-AC84-4ADD-98F1-945BB41F32F9}"/>
              </a:ext>
            </a:extLst>
          </p:cNvPr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80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7088" y="0"/>
            <a:ext cx="12192000" cy="978165"/>
          </a:xfrm>
          <a:prstGeom prst="rect">
            <a:avLst/>
          </a:prstGeom>
          <a:solidFill>
            <a:srgbClr val="1E49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1E497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887758"/>
            <a:ext cx="12184912" cy="9040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87966" y="105511"/>
            <a:ext cx="94121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E0CAD5-17AE-403D-8768-5745C1C401E2}"/>
              </a:ext>
            </a:extLst>
          </p:cNvPr>
          <p:cNvSpPr txBox="1"/>
          <p:nvPr/>
        </p:nvSpPr>
        <p:spPr>
          <a:xfrm>
            <a:off x="587966" y="1237269"/>
            <a:ext cx="1116150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110000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Making Predictions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97A86-1CA5-4E82-AF6E-D07D4D020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18" y="3429000"/>
            <a:ext cx="9968763" cy="767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D37ABD-B0FD-4399-AF21-BB2A0927F45D}"/>
              </a:ext>
            </a:extLst>
          </p:cNvPr>
          <p:cNvSpPr txBox="1"/>
          <p:nvPr/>
        </p:nvSpPr>
        <p:spPr>
          <a:xfrm>
            <a:off x="2346960" y="2978388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CB78A5-AC9F-4D89-8BC9-0BCF7B3D5126}"/>
              </a:ext>
            </a:extLst>
          </p:cNvPr>
          <p:cNvSpPr txBox="1"/>
          <p:nvPr/>
        </p:nvSpPr>
        <p:spPr>
          <a:xfrm>
            <a:off x="2435644" y="4261770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400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8AA76-94A3-4474-9D36-EA92283654AF}"/>
              </a:ext>
            </a:extLst>
          </p:cNvPr>
          <p:cNvSpPr txBox="1"/>
          <p:nvPr/>
        </p:nvSpPr>
        <p:spPr>
          <a:xfrm>
            <a:off x="5886647" y="3577074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500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963D80-D9A7-4628-8545-93B71D3C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839EF-44E3-4BF1-9839-DFC1890B8A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6 L 0.10807 -3.7037E-6 C 0.15638 -3.7037E-6 0.21627 0.01459 0.21627 0.02686 L 0.21627 0.05394 " pathEditMode="relative" rAng="0" ptsTypes="AA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07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-0.00972 L 0.10442 -0.00972 C 0.15351 -0.00972 0.21419 -0.02477 0.21419 -0.0368 L 0.21419 -0.06366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3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36133 0.0002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  <p:bldP spid="11" grpId="0"/>
      <p:bldP spid="11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26381</TotalTime>
  <Words>829</Words>
  <Application>Microsoft Office PowerPoint</Application>
  <PresentationFormat>Widescreen</PresentationFormat>
  <Paragraphs>404</Paragraphs>
  <Slides>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ＭＳ Ｐゴシック</vt:lpstr>
      <vt:lpstr>Arial</vt:lpstr>
      <vt:lpstr>Calibri</vt:lpstr>
      <vt:lpstr>Calibri Light</vt:lpstr>
      <vt:lpstr>Droid Sans Fallback</vt:lpstr>
      <vt:lpstr>Franklin Gothic Book</vt:lpstr>
      <vt:lpstr>Perpetua</vt:lpstr>
      <vt:lpstr>Times New Roman</vt:lpstr>
      <vt:lpstr>Wingdings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Broni</dc:creator>
  <cp:lastModifiedBy>Broni</cp:lastModifiedBy>
  <cp:revision>864</cp:revision>
  <dcterms:created xsi:type="dcterms:W3CDTF">2019-09-02T14:43:08Z</dcterms:created>
  <dcterms:modified xsi:type="dcterms:W3CDTF">2024-09-24T12:39:53Z</dcterms:modified>
</cp:coreProperties>
</file>