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7"/>
  </p:handout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7103745" cy="10234295"/>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tags" Target="tags/tag8.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handoutMaster" Target="handoutMasters/handoutMaster1.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tags" Target="../tags/tag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png"/><Relationship Id="rId1" Type="http://schemas.openxmlformats.org/officeDocument/2006/relationships/tags" Target="../tags/tag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2.png"/><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effectLst/>
              </a:rPr>
              <a:t>Regressions</a:t>
            </a:r>
            <a:endParaRPr lang="en-US" altLang="zh-CN" dirty="0">
              <a:effectLst/>
            </a:endParaRPr>
          </a:p>
        </p:txBody>
      </p:sp>
      <p:sp>
        <p:nvSpPr>
          <p:cNvPr id="5" name="副标题 4"/>
          <p:cNvSpPr>
            <a:spLocks noGrp="1"/>
          </p:cNvSpPr>
          <p:nvPr>
            <p:ph type="subTitle" idx="1"/>
          </p:nvPr>
        </p:nvSpPr>
        <p:spPr/>
        <p:txBody>
          <a:bodyPr/>
          <a:lstStyle/>
          <a:p>
            <a:r>
              <a:rPr lang="en-US" altLang="zh-CN" dirty="0">
                <a:latin typeface="+mn-lt"/>
              </a:rPr>
              <a:t>Teresa Zhu</a:t>
            </a:r>
            <a:endParaRPr lang="en-US" altLang="zh-CN" dirty="0">
              <a:latin typeface="+mn-l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dirty="0">
                <a:latin typeface="Roboto" panose="02000000000000000000" pitchFamily="2" charset="0"/>
                <a:ea typeface="Roboto" panose="02000000000000000000" pitchFamily="2" charset="0"/>
                <a:sym typeface="+mn-ea"/>
              </a:rPr>
              <a:t>What Is Wrong with Linear Regression?</a:t>
            </a:r>
            <a:endParaRPr lang="en-US"/>
          </a:p>
        </p:txBody>
      </p:sp>
      <p:sp>
        <p:nvSpPr>
          <p:cNvPr id="3" name="Content Placeholder 2"/>
          <p:cNvSpPr>
            <a:spLocks noGrp="1"/>
          </p:cNvSpPr>
          <p:nvPr>
            <p:ph idx="1"/>
          </p:nvPr>
        </p:nvSpPr>
        <p:spPr/>
        <p:txBody>
          <a:bodyPr/>
          <a:p>
            <a:pPr marL="0" indent="0">
              <a:buNone/>
            </a:pPr>
            <a:endParaRPr lang="en-US"/>
          </a:p>
        </p:txBody>
      </p:sp>
      <p:pic>
        <p:nvPicPr>
          <p:cNvPr id="4" name="Picture 3"/>
          <p:cNvPicPr>
            <a:picLocks noChangeAspect="1"/>
          </p:cNvPicPr>
          <p:nvPr>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400685" y="1125855"/>
            <a:ext cx="8080375" cy="4921250"/>
          </a:xfrm>
          <a:prstGeom prst="rect">
            <a:avLst/>
          </a:prstGeom>
        </p:spPr>
      </p:pic>
      <p:sp>
        <p:nvSpPr>
          <p:cNvPr id="5" name="Text Box 4"/>
          <p:cNvSpPr txBox="1"/>
          <p:nvPr/>
        </p:nvSpPr>
        <p:spPr>
          <a:xfrm>
            <a:off x="848360" y="6047105"/>
            <a:ext cx="6096000" cy="423545"/>
          </a:xfrm>
          <a:prstGeom prst="rect">
            <a:avLst/>
          </a:prstGeom>
          <a:noFill/>
        </p:spPr>
        <p:txBody>
          <a:bodyPr wrap="square" rtlCol="0" anchor="t">
            <a:spAutoFit/>
          </a:bodyPr>
          <a:p>
            <a:pPr marL="0" indent="0" algn="ctr">
              <a:lnSpc>
                <a:spcPct val="120000"/>
              </a:lnSpc>
              <a:buNone/>
            </a:pPr>
            <a:r>
              <a:rPr lang="en-US" dirty="0">
                <a:latin typeface="Helvetica" charset="0"/>
                <a:cs typeface="Helvetica" charset="0"/>
                <a:sym typeface="+mn-ea"/>
              </a:rPr>
              <a:t>Customers will not behave like this!</a:t>
            </a:r>
            <a:endParaRPr lang="en-US" dirty="0">
              <a:latin typeface="Helvetica" charset="0"/>
              <a:cs typeface="Helvetica" charset="0"/>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Roboto" panose="02000000000000000000" pitchFamily="2" charset="0"/>
                <a:ea typeface="Roboto" panose="02000000000000000000" pitchFamily="2" charset="0"/>
                <a:sym typeface="+mn-ea"/>
              </a:rPr>
              <a:t>S-shaped Curve</a:t>
            </a:r>
            <a:endParaRPr lang="en-US"/>
          </a:p>
        </p:txBody>
      </p:sp>
      <p:sp>
        <p:nvSpPr>
          <p:cNvPr id="3" name="Content Placeholder 2"/>
          <p:cNvSpPr>
            <a:spLocks noGrp="1"/>
          </p:cNvSpPr>
          <p:nvPr>
            <p:ph idx="1"/>
          </p:nvPr>
        </p:nvSpPr>
        <p:spPr/>
        <p:txBody>
          <a:bodyPr/>
          <a:p>
            <a:endParaRPr lang="en-US"/>
          </a:p>
        </p:txBody>
      </p:sp>
      <p:pic>
        <p:nvPicPr>
          <p:cNvPr id="4" name="Content Placeholder 3"/>
          <p:cNvPicPr>
            <a:picLocks noGrp="1" noChangeAspect="1"/>
          </p:cNvPicPr>
          <p:nvPr>
            <p:ph sz="quarter" idx="4294967295"/>
            <p:custDataLst>
              <p:tags r:id="rId1"/>
            </p:custDataLst>
          </p:nvPr>
        </p:nvPicPr>
        <p:blipFill>
          <a:blip r:embed="rId2">
            <a:extLst>
              <a:ext uri="{28A0092B-C50C-407E-A947-70E740481C1C}">
                <a14:useLocalDpi xmlns:a14="http://schemas.microsoft.com/office/drawing/2010/main" val="0"/>
              </a:ext>
            </a:extLst>
          </a:blip>
          <a:stretch>
            <a:fillRect/>
          </a:stretch>
        </p:blipFill>
        <p:spPr>
          <a:xfrm>
            <a:off x="488950" y="1466850"/>
            <a:ext cx="7709535" cy="5069205"/>
          </a:xfr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dirty="0">
                <a:latin typeface="Roboto" panose="02000000000000000000" pitchFamily="2" charset="0"/>
                <a:ea typeface="Roboto" panose="02000000000000000000" pitchFamily="2" charset="0"/>
                <a:sym typeface="+mn-ea"/>
              </a:rPr>
              <a:t>Logistic Regression Model</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fontScale="90000"/>
              </a:bodyPr>
              <a:p>
                <a:pPr marL="0" indent="0">
                  <a:buNone/>
                </a:pPr>
                <a:r>
                  <a:rPr lang="en-US" altLang="en-US" b="1" dirty="0">
                    <a:solidFill>
                      <a:srgbClr val="0070C0"/>
                    </a:solidFill>
                    <a:latin typeface="Helvetica" charset="0"/>
                    <a:ea typeface="Helvetica Neue" panose="02000503000000020004" charset="0"/>
                    <a:cs typeface="Helvetica" charset="0"/>
                    <a:sym typeface="+mn-ea"/>
                  </a:rPr>
                  <a:t>Data</a:t>
                </a:r>
                <a:r>
                  <a:rPr lang="en-US" altLang="en-US" dirty="0">
                    <a:solidFill>
                      <a:srgbClr val="0070C0"/>
                    </a:solidFill>
                    <a:latin typeface="Helvetica" charset="0"/>
                    <a:ea typeface="Helvetica Neue" panose="02000503000000020004" charset="0"/>
                    <a:cs typeface="Helvetica" charset="0"/>
                    <a:sym typeface="+mn-ea"/>
                  </a:rPr>
                  <a:t>:</a:t>
                </a:r>
                <a14:m>
                  <m:oMath xmlns:m="http://schemas.openxmlformats.org/officeDocument/2006/math">
                    <m:r>
                      <a:rPr lang="en-US" altLang="en-US">
                        <a:latin typeface="Cambria Math" panose="02040503050406030204" pitchFamily="18" charset="0"/>
                      </a:rPr>
                      <m:t>    </m:t>
                    </m:r>
                    <m:d>
                      <m:dPr>
                        <m:begChr m:val="{"/>
                        <m:endChr m:val="}"/>
                        <m:ctrlPr>
                          <a:rPr lang="en-US" altLang="en-US" i="1">
                            <a:latin typeface="Cambria Math" panose="02040503050406030204" pitchFamily="18" charset="0"/>
                          </a:rPr>
                        </m:ctrlPr>
                      </m:dPr>
                      <m:e>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b="1" i="1">
                                    <a:latin typeface="Cambria Math" panose="02040503050406030204" pitchFamily="18" charset="0"/>
                                  </a:rPr>
                                  <m:t>𝑿</m:t>
                                </m:r>
                              </m:e>
                              <m:sub>
                                <m:r>
                                  <a:rPr lang="en-US" altLang="en-US" i="1">
                                    <a:latin typeface="Cambria Math" panose="02040503050406030204" pitchFamily="18" charset="0"/>
                                  </a:rPr>
                                  <m:t>1</m:t>
                                </m:r>
                                <m:r>
                                  <a:rPr lang="en-US" altLang="en-US" i="1">
                                    <a:latin typeface="Cambria Math" panose="02040503050406030204" pitchFamily="18" charset="0"/>
                                  </a:rPr>
                                  <m:t>,</m:t>
                                </m:r>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b="1" i="1">
                                    <a:latin typeface="Cambria Math" panose="02040503050406030204" pitchFamily="18" charset="0"/>
                                  </a:rPr>
                                  <m:t>𝑿</m:t>
                                </m:r>
                              </m:e>
                              <m:sub>
                                <m:r>
                                  <a:rPr lang="en-US" altLang="en-US" i="1">
                                    <a:latin typeface="Cambria Math" panose="02040503050406030204" pitchFamily="18" charset="0"/>
                                  </a:rPr>
                                  <m:t>1</m:t>
                                </m:r>
                                <m:r>
                                  <a:rPr lang="en-US" altLang="en-US" i="1">
                                    <a:latin typeface="Cambria Math" panose="02040503050406030204" pitchFamily="18" charset="0"/>
                                  </a:rPr>
                                  <m:t>,</m:t>
                                </m:r>
                                <m:r>
                                  <a:rPr lang="en-US" altLang="en-US" i="1">
                                    <a:latin typeface="Cambria Math" panose="02040503050406030204" pitchFamily="18" charset="0"/>
                                  </a:rPr>
                                  <m:t>2</m:t>
                                </m:r>
                              </m:sub>
                            </m:sSub>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1" i="1">
                                    <a:latin typeface="Cambria Math" panose="02040503050406030204" pitchFamily="18" charset="0"/>
                                  </a:rPr>
                                  <m:t>𝑿</m:t>
                                </m:r>
                              </m:e>
                              <m:sub>
                                <m:r>
                                  <a:rPr lang="en-US" altLang="en-US" i="1">
                                    <a:latin typeface="Cambria Math" panose="02040503050406030204" pitchFamily="18" charset="0"/>
                                    <a:ea typeface="Cambria Math" panose="02040503050406030204" pitchFamily="18" charset="0"/>
                                  </a:rPr>
                                  <m:t>1</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𝑝</m:t>
                                </m:r>
                              </m:sub>
                            </m:sSub>
                          </m:e>
                        </m:d>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b="1" i="1">
                                <a:latin typeface="Cambria Math" panose="02040503050406030204" pitchFamily="18" charset="0"/>
                              </a:rPr>
                              <m:t>𝒀</m:t>
                            </m:r>
                          </m:e>
                          <m:sub>
                            <m:r>
                              <a:rPr lang="en-US" altLang="en-US" i="1">
                                <a:latin typeface="Cambria Math" panose="02040503050406030204" pitchFamily="18" charset="0"/>
                              </a:rPr>
                              <m:t>1</m:t>
                            </m:r>
                          </m:sub>
                        </m:sSub>
                      </m:e>
                    </m:d>
                    <m:r>
                      <a:rPr lang="en-US" altLang="en-US" i="1">
                        <a:latin typeface="Cambria Math" panose="02040503050406030204" pitchFamily="18" charset="0"/>
                      </a:rPr>
                      <m:t>,</m:t>
                    </m:r>
                    <m:d>
                      <m:dPr>
                        <m:begChr m:val="{"/>
                        <m:endChr m:val="}"/>
                        <m:ctrlPr>
                          <a:rPr lang="en-US" altLang="en-US" i="1">
                            <a:latin typeface="Cambria Math" panose="02040503050406030204" pitchFamily="18" charset="0"/>
                          </a:rPr>
                        </m:ctrlPr>
                      </m:dPr>
                      <m:e>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b="1" i="1">
                                    <a:latin typeface="Cambria Math" panose="02040503050406030204" pitchFamily="18" charset="0"/>
                                  </a:rPr>
                                  <m:t>𝑿</m:t>
                                </m:r>
                              </m:e>
                              <m:sub>
                                <m:r>
                                  <a:rPr lang="en-US" altLang="en-US" i="1">
                                    <a:latin typeface="Cambria Math" panose="02040503050406030204" pitchFamily="18" charset="0"/>
                                  </a:rPr>
                                  <m:t>2</m:t>
                                </m:r>
                                <m:r>
                                  <a:rPr lang="en-US" altLang="en-US" i="1">
                                    <a:latin typeface="Cambria Math" panose="02040503050406030204" pitchFamily="18" charset="0"/>
                                  </a:rPr>
                                  <m:t>,</m:t>
                                </m:r>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b="1" i="1">
                                    <a:latin typeface="Cambria Math" panose="02040503050406030204" pitchFamily="18" charset="0"/>
                                  </a:rPr>
                                  <m:t>𝑿</m:t>
                                </m:r>
                              </m:e>
                              <m:sub>
                                <m:r>
                                  <a:rPr lang="en-US" altLang="en-US" i="1">
                                    <a:latin typeface="Cambria Math" panose="02040503050406030204" pitchFamily="18" charset="0"/>
                                  </a:rPr>
                                  <m:t>2</m:t>
                                </m:r>
                                <m:r>
                                  <a:rPr lang="en-US" altLang="en-US" i="1">
                                    <a:latin typeface="Cambria Math" panose="02040503050406030204" pitchFamily="18" charset="0"/>
                                  </a:rPr>
                                  <m:t>,</m:t>
                                </m:r>
                                <m:r>
                                  <a:rPr lang="en-US" altLang="en-US" i="1">
                                    <a:latin typeface="Cambria Math" panose="02040503050406030204" pitchFamily="18" charset="0"/>
                                  </a:rPr>
                                  <m:t>2</m:t>
                                </m:r>
                              </m:sub>
                            </m:sSub>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1" i="1">
                                    <a:latin typeface="Cambria Math" panose="02040503050406030204" pitchFamily="18" charset="0"/>
                                  </a:rPr>
                                  <m:t>𝑿</m:t>
                                </m:r>
                              </m:e>
                              <m:sub>
                                <m:r>
                                  <a:rPr lang="en-US" altLang="en-US" i="1">
                                    <a:latin typeface="Cambria Math" panose="02040503050406030204" pitchFamily="18" charset="0"/>
                                    <a:ea typeface="Cambria Math" panose="02040503050406030204" pitchFamily="18" charset="0"/>
                                  </a:rPr>
                                  <m:t>2</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𝑝</m:t>
                                </m:r>
                              </m:sub>
                            </m:sSub>
                          </m:e>
                        </m:d>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b="1" i="1">
                                <a:latin typeface="Cambria Math" panose="02040503050406030204" pitchFamily="18" charset="0"/>
                              </a:rPr>
                              <m:t>𝒀</m:t>
                            </m:r>
                          </m:e>
                          <m:sub>
                            <m:r>
                              <a:rPr lang="en-US" altLang="en-US" i="1">
                                <a:latin typeface="Cambria Math" panose="02040503050406030204" pitchFamily="18" charset="0"/>
                              </a:rPr>
                              <m:t>2</m:t>
                            </m:r>
                          </m:sub>
                        </m:sSub>
                      </m:e>
                    </m:d>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m:t>
                    </m:r>
                    <m:d>
                      <m:dPr>
                        <m:begChr m:val="{"/>
                        <m:endChr m:val="}"/>
                        <m:ctrlPr>
                          <a:rPr lang="en-US" altLang="en-US" i="1">
                            <a:latin typeface="Cambria Math" panose="02040503050406030204" pitchFamily="18" charset="0"/>
                          </a:rPr>
                        </m:ctrlPr>
                      </m:dPr>
                      <m:e>
                        <m:d>
                          <m:dPr>
                            <m:ctrlPr>
                              <a:rPr lang="en-US" altLang="en-US" i="1">
                                <a:latin typeface="Cambria Math" panose="02040503050406030204" pitchFamily="18" charset="0"/>
                              </a:rPr>
                            </m:ctrlPr>
                          </m:dPr>
                          <m:e>
                            <m:sSub>
                              <m:sSubPr>
                                <m:ctrlPr>
                                  <a:rPr lang="en-US" altLang="en-US" i="1">
                                    <a:latin typeface="Cambria Math" panose="02040503050406030204" pitchFamily="18" charset="0"/>
                                  </a:rPr>
                                </m:ctrlPr>
                              </m:sSubPr>
                              <m:e>
                                <m:r>
                                  <a:rPr lang="en-US" altLang="en-US" b="1" i="1">
                                    <a:latin typeface="Cambria Math" panose="02040503050406030204" pitchFamily="18" charset="0"/>
                                  </a:rPr>
                                  <m:t>𝑿</m:t>
                                </m:r>
                              </m:e>
                              <m:sub>
                                <m:r>
                                  <a:rPr lang="en-US" altLang="en-US" i="1">
                                    <a:latin typeface="Cambria Math" panose="02040503050406030204" pitchFamily="18" charset="0"/>
                                  </a:rPr>
                                  <m:t>𝑛</m:t>
                                </m:r>
                                <m:r>
                                  <a:rPr lang="en-US" altLang="en-US" i="1">
                                    <a:latin typeface="Cambria Math" panose="02040503050406030204" pitchFamily="18" charset="0"/>
                                  </a:rPr>
                                  <m:t>,</m:t>
                                </m:r>
                                <m:r>
                                  <a:rPr lang="en-US" altLang="en-US" i="1">
                                    <a:latin typeface="Cambria Math" panose="02040503050406030204" pitchFamily="18" charset="0"/>
                                  </a:rPr>
                                  <m:t>1</m:t>
                                </m:r>
                              </m:sub>
                            </m:sSub>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b="1" i="1">
                                    <a:latin typeface="Cambria Math" panose="02040503050406030204" pitchFamily="18" charset="0"/>
                                  </a:rPr>
                                  <m:t>𝑿</m:t>
                                </m:r>
                              </m:e>
                              <m:sub>
                                <m:r>
                                  <a:rPr lang="en-US" altLang="en-US" i="1">
                                    <a:latin typeface="Cambria Math" panose="02040503050406030204" pitchFamily="18" charset="0"/>
                                  </a:rPr>
                                  <m:t>𝑛</m:t>
                                </m:r>
                                <m:r>
                                  <a:rPr lang="en-US" altLang="en-US" i="1">
                                    <a:latin typeface="Cambria Math" panose="02040503050406030204" pitchFamily="18" charset="0"/>
                                  </a:rPr>
                                  <m:t>,</m:t>
                                </m:r>
                                <m:r>
                                  <a:rPr lang="en-US" altLang="en-US" i="1">
                                    <a:latin typeface="Cambria Math" panose="02040503050406030204" pitchFamily="18" charset="0"/>
                                  </a:rPr>
                                  <m:t>2</m:t>
                                </m:r>
                              </m:sub>
                            </m:sSub>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ea typeface="Cambria Math" panose="02040503050406030204" pitchFamily="18" charset="0"/>
                                  </a:rPr>
                                </m:ctrlPr>
                              </m:sSubPr>
                              <m:e>
                                <m:r>
                                  <a:rPr lang="en-US" altLang="en-US" b="1" i="1">
                                    <a:latin typeface="Cambria Math" panose="02040503050406030204" pitchFamily="18" charset="0"/>
                                  </a:rPr>
                                  <m:t>𝑿</m:t>
                                </m:r>
                              </m:e>
                              <m:sub>
                                <m:r>
                                  <a:rPr lang="en-US" altLang="en-US" i="1">
                                    <a:latin typeface="Cambria Math" panose="02040503050406030204" pitchFamily="18" charset="0"/>
                                    <a:ea typeface="Cambria Math" panose="02040503050406030204" pitchFamily="18" charset="0"/>
                                  </a:rPr>
                                  <m:t>𝑛</m:t>
                                </m:r>
                                <m:r>
                                  <a:rPr lang="en-US" altLang="en-US" i="1">
                                    <a:latin typeface="Cambria Math" panose="02040503050406030204" pitchFamily="18" charset="0"/>
                                    <a:ea typeface="Cambria Math" panose="02040503050406030204" pitchFamily="18" charset="0"/>
                                  </a:rPr>
                                  <m:t>,</m:t>
                                </m:r>
                                <m:r>
                                  <a:rPr lang="en-US" altLang="en-US" i="1">
                                    <a:latin typeface="Cambria Math" panose="02040503050406030204" pitchFamily="18" charset="0"/>
                                    <a:ea typeface="Cambria Math" panose="02040503050406030204" pitchFamily="18" charset="0"/>
                                  </a:rPr>
                                  <m:t>𝑝</m:t>
                                </m:r>
                              </m:sub>
                            </m:sSub>
                          </m:e>
                        </m:d>
                        <m:r>
                          <a:rPr lang="en-US" altLang="en-US" i="1">
                            <a:latin typeface="Cambria Math" panose="02040503050406030204" pitchFamily="18" charset="0"/>
                          </a:rPr>
                          <m:t>,</m:t>
                        </m:r>
                        <m:sSub>
                          <m:sSubPr>
                            <m:ctrlPr>
                              <a:rPr lang="en-US" altLang="en-US" i="1">
                                <a:latin typeface="Cambria Math" panose="02040503050406030204" pitchFamily="18" charset="0"/>
                              </a:rPr>
                            </m:ctrlPr>
                          </m:sSubPr>
                          <m:e>
                            <m:r>
                              <a:rPr lang="en-US" altLang="en-US" b="1" i="1">
                                <a:latin typeface="Cambria Math" panose="02040503050406030204" pitchFamily="18" charset="0"/>
                              </a:rPr>
                              <m:t>𝒀</m:t>
                            </m:r>
                          </m:e>
                          <m:sub>
                            <m:r>
                              <a:rPr lang="en-US" altLang="en-US" i="1">
                                <a:latin typeface="Cambria Math" panose="02040503050406030204" pitchFamily="18" charset="0"/>
                              </a:rPr>
                              <m:t>𝑛</m:t>
                            </m:r>
                          </m:sub>
                        </m:sSub>
                      </m:e>
                    </m:d>
                  </m:oMath>
                </a14:m>
                <a:r>
                  <a:rPr lang="en-US" altLang="en-US" dirty="0">
                    <a:latin typeface="Helvetica" charset="0"/>
                    <a:ea typeface="Helvetica Neue" panose="02000503000000020004" charset="0"/>
                    <a:cs typeface="Helvetica" charset="0"/>
                    <a:sym typeface="+mn-ea"/>
                  </a:rPr>
                  <a:t>where </a:t>
                </a:r>
                <a14:m>
                  <m:oMath xmlns:m="http://schemas.openxmlformats.org/officeDocument/2006/math">
                    <m:sSub>
                      <m:sSubPr>
                        <m:ctrlPr>
                          <a:rPr lang="en-US" altLang="en-US" i="1">
                            <a:latin typeface="Cambria Math" panose="02040503050406030204" pitchFamily="18" charset="0"/>
                          </a:rPr>
                        </m:ctrlPr>
                      </m:sSubPr>
                      <m:e>
                        <m:r>
                          <a:rPr lang="en-US" altLang="en-US" b="1" i="1">
                            <a:latin typeface="Cambria Math" panose="02040503050406030204" pitchFamily="18" charset="0"/>
                          </a:rPr>
                          <m:t>𝒀</m:t>
                        </m:r>
                      </m:e>
                      <m:sub>
                        <m:r>
                          <a:rPr lang="en-US" altLang="en-US" i="1">
                            <a:latin typeface="Cambria Math" panose="02040503050406030204" pitchFamily="18" charset="0"/>
                          </a:rPr>
                          <m:t>1</m:t>
                        </m:r>
                      </m:sub>
                    </m:sSub>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1" i="1">
                            <a:latin typeface="Cambria Math" panose="02040503050406030204" pitchFamily="18" charset="0"/>
                          </a:rPr>
                          <m:t>𝒀</m:t>
                        </m:r>
                      </m:e>
                      <m:sub>
                        <m:r>
                          <a:rPr lang="en-US" altLang="en-US" i="1">
                            <a:latin typeface="Cambria Math" panose="02040503050406030204" pitchFamily="18" charset="0"/>
                          </a:rPr>
                          <m:t>𝑛</m:t>
                        </m:r>
                      </m:sub>
                    </m:sSub>
                  </m:oMath>
                </a14:m>
                <a:r>
                  <a:rPr lang="en-US" altLang="en-US" dirty="0">
                    <a:latin typeface="Helvetica Neue" panose="02000503000000020004" charset="0"/>
                    <a:ea typeface="Helvetica Neue" panose="02000503000000020004" charset="0"/>
                    <a:cs typeface="Helvetica Neue" panose="02000503000000020004" charset="0"/>
                    <a:sym typeface="+mn-ea"/>
                  </a:rPr>
                  <a:t> </a:t>
                </a:r>
                <a:r>
                  <a:rPr lang="en-US" altLang="en-US" dirty="0">
                    <a:latin typeface="Helvetica" charset="0"/>
                    <a:ea typeface="Helvetica Neue" panose="02000503000000020004" charset="0"/>
                    <a:cs typeface="Helvetica" charset="0"/>
                    <a:sym typeface="+mn-ea"/>
                  </a:rPr>
                  <a:t>are </a:t>
                </a:r>
                <a:r>
                  <a:rPr lang="en-US" altLang="en-US" i="1" dirty="0">
                    <a:latin typeface="Helvetica" charset="0"/>
                    <a:ea typeface="Helvetica Neue" panose="02000503000000020004" charset="0"/>
                    <a:cs typeface="Helvetica" charset="0"/>
                    <a:sym typeface="+mn-ea"/>
                  </a:rPr>
                  <a:t>binary</a:t>
                </a:r>
                <a:r>
                  <a:rPr lang="en-US" altLang="en-US" dirty="0">
                    <a:latin typeface="Helvetica" charset="0"/>
                    <a:ea typeface="Helvetica Neue" panose="02000503000000020004" charset="0"/>
                    <a:cs typeface="Helvetica" charset="0"/>
                    <a:sym typeface="+mn-ea"/>
                  </a:rPr>
                  <a:t> responses</a:t>
                </a:r>
                <a:endParaRPr lang="en-US" altLang="en-US" dirty="0">
                  <a:latin typeface="Helvetica" charset="0"/>
                  <a:ea typeface="Helvetica Neue" panose="02000503000000020004" charset="0"/>
                  <a:cs typeface="Helvetica" charset="0"/>
                  <a:sym typeface="+mn-ea"/>
                </a:endParaRPr>
              </a:p>
              <a:p>
                <a:pPr marL="0" indent="0">
                  <a:buNone/>
                </a:pPr>
                <a:endParaRPr lang="en-US"/>
              </a:p>
              <a:p>
                <a:pPr marL="0" indent="0">
                  <a:buNone/>
                </a:pPr>
                <a:r>
                  <a:rPr lang="en-US" b="1" dirty="0">
                    <a:solidFill>
                      <a:srgbClr val="0070C0"/>
                    </a:solidFill>
                    <a:latin typeface="Helvetica" charset="0"/>
                    <a:cs typeface="Helvetica" charset="0"/>
                    <a:sym typeface="+mn-ea"/>
                  </a:rPr>
                  <a:t>Model:</a:t>
                </a:r>
                <a:r>
                  <a:rPr lang="en-US" b="1" dirty="0">
                    <a:solidFill>
                      <a:srgbClr val="EEB211"/>
                    </a:solidFill>
                    <a:latin typeface="Helvetica" charset="0"/>
                    <a:cs typeface="Helvetica" charset="0"/>
                    <a:sym typeface="+mn-ea"/>
                  </a:rPr>
                  <a:t> </a:t>
                </a:r>
                <a:r>
                  <a:rPr lang="en-US" dirty="0">
                    <a:latin typeface="Helvetica" charset="0"/>
                    <a:cs typeface="Helvetica" charset="0"/>
                    <a:sym typeface="+mn-ea"/>
                  </a:rPr>
                  <a:t>We model the </a:t>
                </a:r>
                <a:r>
                  <a:rPr lang="en-US" i="1" dirty="0">
                    <a:latin typeface="Helvetica" charset="0"/>
                    <a:cs typeface="Helvetica" charset="0"/>
                    <a:sym typeface="+mn-ea"/>
                  </a:rPr>
                  <a:t>p</a:t>
                </a:r>
                <a:r>
                  <a:rPr lang="en-US" i="1" dirty="0">
                    <a:latin typeface="Helvetica" charset="0"/>
                    <a:ea typeface="Helvetica Neue" panose="02000503000000020004" charset="0"/>
                    <a:cs typeface="Helvetica" charset="0"/>
                    <a:sym typeface="+mn-ea"/>
                  </a:rPr>
                  <a:t>robability of success given the predictor(s)</a:t>
                </a:r>
                <a:endParaRPr lang="en-US" i="1" dirty="0">
                  <a:latin typeface="Helvetica" charset="0"/>
                  <a:ea typeface="Helvetica Neue" panose="02000503000000020004" charset="0"/>
                  <a:cs typeface="Helvetica" charset="0"/>
                </a:endParaRPr>
              </a:p>
              <a:p>
                <a:pPr marL="2743200" indent="0">
                  <a:buNone/>
                </a:pPr>
                <a14:m>
                  <m:oMathPara xmlns:m="http://schemas.openxmlformats.org/officeDocument/2006/math">
                    <m:oMathParaPr>
                      <m:jc m:val="left"/>
                    </m:oMathParaPr>
                    <m:oMath xmlns:m="http://schemas.openxmlformats.org/officeDocument/2006/math">
                      <m:r>
                        <m:rPr>
                          <m:sty m:val="p"/>
                        </m:rPr>
                        <a:rPr lang="en-US">
                          <a:solidFill>
                            <a:srgbClr val="000000"/>
                          </a:solidFill>
                          <a:latin typeface="Cambria Math" panose="02040503050406030204" pitchFamily="18" charset="0"/>
                          <a:cs typeface="Helvetica"/>
                        </a:rPr>
                        <m:t>p</m:t>
                      </m:r>
                      <m:r>
                        <a:rPr lang="en-US">
                          <a:solidFill>
                            <a:srgbClr val="000000"/>
                          </a:solidFill>
                          <a:latin typeface="Cambria Math" panose="02040503050406030204" pitchFamily="18" charset="0"/>
                          <a:cs typeface="Helvetica"/>
                        </a:rPr>
                        <m:t>=</m:t>
                      </m:r>
                      <m:r>
                        <m:rPr>
                          <m:sty m:val="p"/>
                        </m:rPr>
                        <a:rPr lang="en-US">
                          <a:solidFill>
                            <a:srgbClr val="000000"/>
                          </a:solidFill>
                          <a:latin typeface="Cambria Math" panose="02040503050406030204" pitchFamily="18" charset="0"/>
                          <a:cs typeface="Helvetica"/>
                        </a:rPr>
                        <m:t>p</m:t>
                      </m:r>
                      <m:d>
                        <m:dPr>
                          <m:ctrlPr>
                            <a:rPr lang="en-US" i="1">
                              <a:solidFill>
                                <a:srgbClr val="000000"/>
                              </a:solidFill>
                              <a:latin typeface="Cambria Math" panose="02040503050406030204" pitchFamily="18" charset="0"/>
                              <a:cs typeface="Helvetica"/>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𝑋</m:t>
                              </m:r>
                            </m:e>
                            <m:sub>
                              <m:r>
                                <a:rPr lang="en-US" altLang="en-US" i="1">
                                  <a:latin typeface="Cambria Math" panose="02040503050406030204" pitchFamily="18" charset="0"/>
                                </a:rPr>
                                <m:t>1</m:t>
                              </m:r>
                            </m:sub>
                          </m:sSub>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𝑋</m:t>
                              </m:r>
                            </m:e>
                            <m:sub>
                              <m:r>
                                <a:rPr lang="en-US" altLang="en-US" i="1">
                                  <a:latin typeface="Cambria Math" panose="02040503050406030204" pitchFamily="18" charset="0"/>
                                </a:rPr>
                                <m:t>𝑝</m:t>
                              </m:r>
                            </m:sub>
                          </m:sSub>
                        </m:e>
                      </m:d>
                      <m:r>
                        <a:rPr lang="en-US" i="1">
                          <a:solidFill>
                            <a:srgbClr val="000000"/>
                          </a:solidFill>
                          <a:latin typeface="Cambria Math" panose="02040503050406030204" pitchFamily="18" charset="0"/>
                          <a:cs typeface="Helvetica"/>
                        </a:rPr>
                        <m:t>=</m:t>
                      </m:r>
                      <m:r>
                        <m:rPr>
                          <m:sty m:val="p"/>
                        </m:rPr>
                        <a:rPr lang="en-US">
                          <a:solidFill>
                            <a:srgbClr val="000000"/>
                          </a:solidFill>
                          <a:latin typeface="Cambria Math" panose="02040503050406030204" pitchFamily="18" charset="0"/>
                          <a:cs typeface="Helvetica"/>
                        </a:rPr>
                        <m:t>Pr</m:t>
                      </m:r>
                      <m:d>
                        <m:dPr>
                          <m:ctrlPr>
                            <a:rPr lang="en-US" i="1">
                              <a:solidFill>
                                <a:srgbClr val="000000"/>
                              </a:solidFill>
                              <a:latin typeface="Cambria Math" panose="02040503050406030204" pitchFamily="18" charset="0"/>
                              <a:cs typeface="Helvetica"/>
                            </a:rPr>
                          </m:ctrlPr>
                        </m:dPr>
                        <m:e>
                          <m:r>
                            <a:rPr lang="en-US" i="1">
                              <a:solidFill>
                                <a:srgbClr val="000000"/>
                              </a:solidFill>
                              <a:latin typeface="Cambria Math" panose="02040503050406030204" pitchFamily="18" charset="0"/>
                              <a:cs typeface="Helvetica"/>
                            </a:rPr>
                            <m:t>𝑌</m:t>
                          </m:r>
                          <m:r>
                            <a:rPr lang="en-US" i="1">
                              <a:solidFill>
                                <a:srgbClr val="000000"/>
                              </a:solidFill>
                              <a:latin typeface="Cambria Math" panose="02040503050406030204" pitchFamily="18" charset="0"/>
                              <a:cs typeface="Helvetica"/>
                            </a:rPr>
                            <m:t>=</m:t>
                          </m:r>
                          <m:r>
                            <a:rPr lang="en-US" i="1">
                              <a:solidFill>
                                <a:srgbClr val="000000"/>
                              </a:solidFill>
                              <a:latin typeface="Cambria Math" panose="02040503050406030204" pitchFamily="18" charset="0"/>
                              <a:cs typeface="Helvetica"/>
                            </a:rPr>
                            <m:t>1</m:t>
                          </m:r>
                          <m:r>
                            <a:rPr lang="en-US" i="1">
                              <a:solidFill>
                                <a:srgbClr val="000000"/>
                              </a:solidFill>
                              <a:latin typeface="Cambria Math" panose="02040503050406030204" pitchFamily="18" charset="0"/>
                              <a:cs typeface="Helvetica"/>
                            </a:rPr>
                            <m:t> |</m:t>
                          </m:r>
                          <m:sSub>
                            <m:sSubPr>
                              <m:ctrlPr>
                                <a:rPr lang="en-US" altLang="en-US" i="1">
                                  <a:latin typeface="Cambria Math" panose="02040503050406030204" pitchFamily="18" charset="0"/>
                                </a:rPr>
                              </m:ctrlPr>
                            </m:sSubPr>
                            <m:e>
                              <m:r>
                                <a:rPr lang="en-US" altLang="en-US" i="1">
                                  <a:latin typeface="Cambria Math" panose="02040503050406030204" pitchFamily="18" charset="0"/>
                                </a:rPr>
                                <m:t> </m:t>
                              </m:r>
                              <m:r>
                                <a:rPr lang="en-US" altLang="en-US" i="1">
                                  <a:latin typeface="Cambria Math" panose="02040503050406030204" pitchFamily="18" charset="0"/>
                                </a:rPr>
                                <m:t>𝑋</m:t>
                              </m:r>
                            </m:e>
                            <m:sub>
                              <m:r>
                                <a:rPr lang="en-US" altLang="en-US" i="1">
                                  <a:latin typeface="Cambria Math" panose="02040503050406030204" pitchFamily="18" charset="0"/>
                                </a:rPr>
                                <m:t>1</m:t>
                              </m:r>
                            </m:sub>
                          </m:sSub>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𝑋</m:t>
                              </m:r>
                            </m:e>
                            <m:sub>
                              <m:r>
                                <a:rPr lang="en-US" altLang="en-US" i="1">
                                  <a:latin typeface="Cambria Math" panose="02040503050406030204" pitchFamily="18" charset="0"/>
                                </a:rPr>
                                <m:t>𝑝</m:t>
                              </m:r>
                            </m:sub>
                          </m:sSub>
                        </m:e>
                      </m:d>
                    </m:oMath>
                  </m:oMathPara>
                </a14:m>
                <a:endParaRPr lang="en-US" dirty="0">
                  <a:solidFill>
                    <a:srgbClr val="000000"/>
                  </a:solidFill>
                  <a:latin typeface="Helvetica"/>
                  <a:cs typeface="Helvetica"/>
                </a:endParaRPr>
              </a:p>
              <a:p>
                <a:pPr marL="1603375" indent="0">
                  <a:lnSpc>
                    <a:spcPct val="100000"/>
                  </a:lnSpc>
                  <a:spcBef>
                    <a:spcPts val="0"/>
                  </a:spcBef>
                  <a:spcAft>
                    <a:spcPts val="0"/>
                  </a:spcAft>
                  <a:buNone/>
                </a:pPr>
                <a:r>
                  <a:rPr lang="en-US" dirty="0">
                    <a:latin typeface="Helvetica" charset="0"/>
                    <a:ea typeface="Helvetica Neue" panose="02000503000000020004" charset="0"/>
                    <a:cs typeface="Helvetica" charset="0"/>
                    <a:sym typeface="+mn-ea"/>
                  </a:rPr>
                  <a:t>by linking </a:t>
                </a:r>
                <a14:m>
                  <m:oMath xmlns:m="http://schemas.openxmlformats.org/officeDocument/2006/math">
                    <m:r>
                      <m:rPr>
                        <m:sty m:val="p"/>
                      </m:rPr>
                      <a:rPr lang="en-US">
                        <a:solidFill>
                          <a:srgbClr val="000000"/>
                        </a:solidFill>
                        <a:latin typeface="Cambria Math" panose="02040503050406030204" pitchFamily="18" charset="0"/>
                        <a:cs typeface="Helvetica"/>
                      </a:rPr>
                      <m:t>p</m:t>
                    </m:r>
                  </m:oMath>
                </a14:m>
                <a:r>
                  <a:rPr lang="en-US" dirty="0">
                    <a:latin typeface="Helvetica" charset="0"/>
                    <a:ea typeface="Helvetica Neue" panose="02000503000000020004" charset="0"/>
                    <a:cs typeface="Helvetica" charset="0"/>
                    <a:sym typeface="+mn-ea"/>
                  </a:rPr>
                  <a:t> to the predicting variables through a nonlinear </a:t>
                </a:r>
                <a:r>
                  <a:rPr lang="en-US" i="1" dirty="0">
                    <a:latin typeface="Helvetica" charset="0"/>
                    <a:ea typeface="Helvetica Neue" panose="02000503000000020004" charset="0"/>
                    <a:cs typeface="Helvetica" charset="0"/>
                    <a:sym typeface="+mn-ea"/>
                  </a:rPr>
                  <a:t>link function</a:t>
                </a:r>
                <a:r>
                  <a:rPr lang="en-US" dirty="0">
                    <a:latin typeface="Helvetica" charset="0"/>
                    <a:ea typeface="Helvetica Neue" panose="02000503000000020004" charset="0"/>
                    <a:cs typeface="Helvetica" charset="0"/>
                    <a:sym typeface="+mn-ea"/>
                  </a:rPr>
                  <a:t> </a:t>
                </a:r>
                <a14:m>
                  <m:oMath xmlns:m="http://schemas.openxmlformats.org/officeDocument/2006/math">
                    <m:r>
                      <m:rPr>
                        <m:sty m:val="p"/>
                      </m:rPr>
                      <a:rPr lang="en-US">
                        <a:solidFill>
                          <a:srgbClr val="000000"/>
                        </a:solidFill>
                        <a:latin typeface="Cambria Math" panose="02040503050406030204" pitchFamily="18" charset="0"/>
                        <a:cs typeface="Helvetica"/>
                      </a:rPr>
                      <m:t>g</m:t>
                    </m:r>
                  </m:oMath>
                </a14:m>
                <a:r>
                  <a:rPr lang="en-US" dirty="0">
                    <a:solidFill>
                      <a:srgbClr val="000000"/>
                    </a:solidFill>
                    <a:latin typeface="Helvetica" charset="0"/>
                    <a:cs typeface="Helvetica" charset="0"/>
                    <a:sym typeface="+mn-ea"/>
                  </a:rPr>
                  <a:t>:</a:t>
                </a:r>
                <a:endParaRPr lang="en-US" dirty="0">
                  <a:solidFill>
                    <a:srgbClr val="000000"/>
                  </a:solidFill>
                  <a:latin typeface="Helvetica" charset="0"/>
                  <a:cs typeface="Helvetica" charset="0"/>
                </a:endParaRPr>
              </a:p>
              <a:p>
                <a:pPr marL="2743200" indent="0">
                  <a:lnSpc>
                    <a:spcPct val="100000"/>
                  </a:lnSpc>
                  <a:spcBef>
                    <a:spcPts val="0"/>
                  </a:spcBef>
                  <a:spcAft>
                    <a:spcPts val="0"/>
                  </a:spcAft>
                  <a:buNone/>
                </a:pPr>
                <a14:m>
                  <m:oMathPara xmlns:m="http://schemas.openxmlformats.org/officeDocument/2006/math">
                    <m:oMathParaPr>
                      <m:jc m:val="left"/>
                    </m:oMathParaPr>
                    <m:oMath xmlns:m="http://schemas.openxmlformats.org/officeDocument/2006/math">
                      <m:r>
                        <m:rPr>
                          <m:sty m:val="p"/>
                        </m:rPr>
                        <a:rPr lang="en-US" altLang="en-US" dirty="0">
                          <a:latin typeface="Cambria Math" panose="02040503050406030204" pitchFamily="18" charset="0"/>
                          <a:ea typeface="Cambria Math" panose="02040503050406030204" pitchFamily="18" charset="0"/>
                        </a:rPr>
                        <m:t>g</m:t>
                      </m:r>
                      <m:d>
                        <m:dPr>
                          <m:ctrlPr>
                            <a:rPr lang="en-US" altLang="en-US" i="1" dirty="0">
                              <a:latin typeface="Cambria Math" panose="02040503050406030204" pitchFamily="18" charset="0"/>
                              <a:ea typeface="Cambria Math" panose="02040503050406030204" pitchFamily="18" charset="0"/>
                            </a:rPr>
                          </m:ctrlPr>
                        </m:dPr>
                        <m:e>
                          <m:r>
                            <m:rPr>
                              <m:sty m:val="p"/>
                            </m:rPr>
                            <a:rPr lang="en-US" altLang="en-US" dirty="0">
                              <a:latin typeface="Cambria Math" panose="02040503050406030204" pitchFamily="18" charset="0"/>
                              <a:ea typeface="Cambria Math" panose="02040503050406030204" pitchFamily="18" charset="0"/>
                            </a:rPr>
                            <m:t>p</m:t>
                          </m:r>
                        </m:e>
                      </m:d>
                      <m:r>
                        <a:rPr lang="en-US" altLang="en-US" i="1" dirty="0">
                          <a:latin typeface="Cambria Math" panose="02040503050406030204" pitchFamily="18" charset="0"/>
                          <a:ea typeface="Cambria Math" panose="02040503050406030204" pitchFamily="18" charset="0"/>
                        </a:rPr>
                        <m:t>=+</m:t>
                      </m:r>
                      <m:r>
                        <m:rPr>
                          <m:sty m:val="p"/>
                        </m:rPr>
                        <a:rPr lang="en-US" altLang="en-US" dirty="0">
                          <a:latin typeface="Cambria Math" panose="02040503050406030204" pitchFamily="18" charset="0"/>
                          <a:ea typeface="Cambria Math" panose="02040503050406030204" pitchFamily="18" charset="0"/>
                        </a:rPr>
                        <m:t>g</m:t>
                      </m:r>
                      <m:d>
                        <m:dPr>
                          <m:ctrlPr>
                            <a:rPr lang="en-US" altLang="en-US" i="1" dirty="0">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cs typeface="Helvetica"/>
                            </a:rPr>
                            <m:t>p</m:t>
                          </m:r>
                          <m:d>
                            <m:dPr>
                              <m:ctrlPr>
                                <a:rPr lang="en-US" i="1">
                                  <a:solidFill>
                                    <a:srgbClr val="000000"/>
                                  </a:solidFill>
                                  <a:latin typeface="Cambria Math" panose="02040503050406030204" pitchFamily="18" charset="0"/>
                                  <a:cs typeface="Helvetica"/>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𝑋</m:t>
                                  </m:r>
                                </m:e>
                                <m:sub>
                                  <m:r>
                                    <a:rPr lang="en-US" altLang="en-US" i="1">
                                      <a:latin typeface="Cambria Math" panose="02040503050406030204" pitchFamily="18" charset="0"/>
                                    </a:rPr>
                                    <m:t>1</m:t>
                                  </m:r>
                                </m:sub>
                              </m:sSub>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𝑋</m:t>
                                  </m:r>
                                </m:e>
                                <m:sub>
                                  <m:r>
                                    <a:rPr lang="en-US" altLang="en-US" i="1">
                                      <a:latin typeface="Cambria Math" panose="02040503050406030204" pitchFamily="18" charset="0"/>
                                    </a:rPr>
                                    <m:t>𝑝</m:t>
                                  </m:r>
                                </m:sub>
                              </m:sSub>
                            </m:e>
                          </m:d>
                        </m:e>
                      </m:d>
                      <m:r>
                        <a:rPr lang="en-US" altLang="en-US" i="1" dirty="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𝛽</m:t>
                          </m:r>
                        </m:e>
                        <m:sub>
                          <m:r>
                            <a:rPr lang="en-US" altLang="en-US" i="1" dirty="0">
                              <a:latin typeface="Cambria Math" panose="02040503050406030204" pitchFamily="18" charset="0"/>
                              <a:ea typeface="Cambria Math" panose="02040503050406030204" pitchFamily="18" charset="0"/>
                            </a:rPr>
                            <m:t>0</m:t>
                          </m:r>
                        </m:sub>
                      </m:sSub>
                      <m:r>
                        <a:rPr lang="en-US" altLang="en-US" i="1" dirty="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𝛽</m:t>
                          </m:r>
                        </m:e>
                        <m:sub>
                          <m:r>
                            <a:rPr lang="en-US" altLang="en-US" i="1" dirty="0">
                              <a:latin typeface="Cambria Math" panose="02040503050406030204" pitchFamily="18" charset="0"/>
                              <a:ea typeface="Cambria Math" panose="02040503050406030204" pitchFamily="18" charset="0"/>
                            </a:rPr>
                            <m:t>1</m:t>
                          </m:r>
                        </m:sub>
                      </m:sSub>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𝑋</m:t>
                          </m:r>
                        </m:e>
                        <m:sub>
                          <m:r>
                            <a:rPr lang="en-US" altLang="en-US" i="1" dirty="0">
                              <a:latin typeface="Cambria Math" panose="02040503050406030204" pitchFamily="18" charset="0"/>
                              <a:ea typeface="Cambria Math" panose="02040503050406030204" pitchFamily="18" charset="0"/>
                            </a:rPr>
                            <m:t>1</m:t>
                          </m:r>
                        </m:sub>
                      </m:sSub>
                      <m:r>
                        <a:rPr lang="en-US" altLang="en-US" i="1" dirty="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𝛽</m:t>
                          </m:r>
                        </m:e>
                        <m:sub>
                          <m:r>
                            <a:rPr lang="en-US" altLang="en-US" i="1" dirty="0">
                              <a:latin typeface="Cambria Math" panose="02040503050406030204" pitchFamily="18" charset="0"/>
                              <a:ea typeface="Cambria Math" panose="02040503050406030204" pitchFamily="18" charset="0"/>
                            </a:rPr>
                            <m:t>𝑝</m:t>
                          </m:r>
                        </m:sub>
                      </m:sSub>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𝑋</m:t>
                          </m:r>
                        </m:e>
                        <m:sub>
                          <m:r>
                            <a:rPr lang="en-US" altLang="en-US" i="1" dirty="0">
                              <a:latin typeface="Cambria Math" panose="02040503050406030204" pitchFamily="18" charset="0"/>
                              <a:ea typeface="Cambria Math" panose="02040503050406030204" pitchFamily="18" charset="0"/>
                            </a:rPr>
                            <m:t>𝑝</m:t>
                          </m:r>
                        </m:sub>
                      </m:sSub>
                    </m:oMath>
                  </m:oMathPara>
                </a14:m>
                <a:endParaRPr lang="en-US" dirty="0">
                  <a:latin typeface="Cambria Math" panose="02040503050406030204" pitchFamily="18" charset="0"/>
                  <a:ea typeface="Cambria Math" panose="02040503050406030204" pitchFamily="18" charset="0"/>
                  <a:cs typeface="Cambria Math" panose="02040503050406030204" pitchFamily="18" charset="0"/>
                </a:endParaRPr>
              </a:p>
              <a:p>
                <a:pPr marL="0" indent="0">
                  <a:buNone/>
                </a:pPr>
                <a:endParaRPr lang="en-US"/>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r="-996" b="-416"/>
                </a:stretch>
              </a:blipFill>
            </p:spPr>
            <p:txBody>
              <a:bodyPr/>
              <a:lstStyle/>
              <a:p>
                <a:r>
                  <a:rPr lang="en-US"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dirty="0">
                <a:latin typeface="Roboto" panose="02000000000000000000" pitchFamily="2" charset="0"/>
                <a:ea typeface="Roboto" panose="02000000000000000000" pitchFamily="2" charset="0"/>
                <a:sym typeface="+mn-ea"/>
              </a:rPr>
              <a:t>Logistic Regression Model</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rmAutofit lnSpcReduction="20000"/>
              </a:bodyPr>
              <a:p>
                <a:pPr eaLnBrk="1" hangingPunct="1">
                  <a:spcBef>
                    <a:spcPct val="50000"/>
                  </a:spcBef>
                </a:pPr>
                <a:r>
                  <a:rPr lang="en-US" altLang="en-US" b="1" dirty="0">
                    <a:solidFill>
                      <a:srgbClr val="0070C0"/>
                    </a:solidFill>
                    <a:latin typeface="Helvetica" charset="0"/>
                    <a:ea typeface="Helvetica Neue" panose="02000503000000020004" charset="0"/>
                    <a:cs typeface="Helvetica" charset="0"/>
                    <a:sym typeface="+mn-ea"/>
                  </a:rPr>
                  <a:t>Assumptions</a:t>
                </a:r>
                <a:r>
                  <a:rPr lang="en-US" altLang="en-US" dirty="0">
                    <a:solidFill>
                      <a:srgbClr val="0070C0"/>
                    </a:solidFill>
                    <a:latin typeface="Helvetica" charset="0"/>
                    <a:ea typeface="Helvetica Neue" panose="02000503000000020004" charset="0"/>
                    <a:cs typeface="Helvetica" charset="0"/>
                    <a:sym typeface="+mn-ea"/>
                  </a:rPr>
                  <a:t>:  </a:t>
                </a:r>
                <a:endParaRPr lang="en-US" altLang="en-US" dirty="0">
                  <a:solidFill>
                    <a:srgbClr val="0070C0"/>
                  </a:solidFill>
                  <a:latin typeface="Helvetica" charset="0"/>
                  <a:ea typeface="Helvetica Neue" panose="02000503000000020004" charset="0"/>
                  <a:cs typeface="Helvetica" charset="0"/>
                </a:endParaRPr>
              </a:p>
              <a:p>
                <a:pPr marL="688975" indent="-688975">
                  <a:spcAft>
                    <a:spcPts val="2400"/>
                  </a:spcAft>
                  <a:buFontTx/>
                  <a:buChar char="•"/>
                </a:pPr>
                <a:r>
                  <a:rPr lang="en-US" altLang="en-US" i="1" dirty="0">
                    <a:latin typeface="Helvetica" charset="0"/>
                    <a:ea typeface="Helvetica Neue" panose="02000503000000020004" charset="0"/>
                    <a:cs typeface="Helvetica" charset="0"/>
                    <a:sym typeface="+mn-ea"/>
                  </a:rPr>
                  <a:t>“Linearity”</a:t>
                </a:r>
                <a:r>
                  <a:rPr lang="en-US" altLang="en-US" dirty="0">
                    <a:latin typeface="Helvetica" charset="0"/>
                    <a:ea typeface="Helvetica Neue" panose="02000503000000020004" charset="0"/>
                    <a:cs typeface="Helvetica" charset="0"/>
                    <a:sym typeface="+mn-ea"/>
                  </a:rPr>
                  <a:t> </a:t>
                </a:r>
                <a:r>
                  <a:rPr lang="en-US" altLang="en-US" i="1" dirty="0">
                    <a:latin typeface="Helvetica" charset="0"/>
                    <a:ea typeface="Helvetica Neue" panose="02000503000000020004" charset="0"/>
                    <a:cs typeface="Helvetica" charset="0"/>
                    <a:sym typeface="+mn-ea"/>
                  </a:rPr>
                  <a:t>Assumption</a:t>
                </a:r>
                <a:r>
                  <a:rPr lang="en-US" altLang="en-US" dirty="0">
                    <a:latin typeface="Helvetica" charset="0"/>
                    <a:ea typeface="Helvetica Neue" panose="02000503000000020004" charset="0"/>
                    <a:cs typeface="Helvetica" charset="0"/>
                    <a:sym typeface="+mn-ea"/>
                  </a:rPr>
                  <a:t>: </a:t>
                </a:r>
                <a14:m>
                  <m:oMath xmlns:m="http://schemas.openxmlformats.org/officeDocument/2006/math">
                    <m:r>
                      <m:rPr>
                        <m:sty m:val="p"/>
                      </m:rPr>
                      <a:rPr lang="en-US" altLang="en-US" dirty="0">
                        <a:latin typeface="Cambria Math" panose="02040503050406030204" pitchFamily="18" charset="0"/>
                        <a:ea typeface="Cambria Math" panose="02040503050406030204" pitchFamily="18" charset="0"/>
                      </a:rPr>
                      <m:t>g</m:t>
                    </m:r>
                    <m:d>
                      <m:dPr>
                        <m:ctrlPr>
                          <a:rPr lang="en-US" altLang="en-US" i="1" dirty="0">
                            <a:latin typeface="Cambria Math" panose="02040503050406030204" pitchFamily="18" charset="0"/>
                            <a:ea typeface="Cambria Math" panose="02040503050406030204" pitchFamily="18" charset="0"/>
                          </a:rPr>
                        </m:ctrlPr>
                      </m:dPr>
                      <m:e>
                        <m:r>
                          <m:rPr>
                            <m:sty m:val="p"/>
                          </m:rPr>
                          <a:rPr lang="en-US">
                            <a:solidFill>
                              <a:srgbClr val="000000"/>
                            </a:solidFill>
                            <a:latin typeface="Cambria Math" panose="02040503050406030204" pitchFamily="18" charset="0"/>
                            <a:cs typeface="Helvetica"/>
                          </a:rPr>
                          <m:t>p</m:t>
                        </m:r>
                        <m:d>
                          <m:dPr>
                            <m:ctrlPr>
                              <a:rPr lang="en-US" i="1">
                                <a:solidFill>
                                  <a:srgbClr val="000000"/>
                                </a:solidFill>
                                <a:latin typeface="Cambria Math" panose="02040503050406030204" pitchFamily="18" charset="0"/>
                                <a:cs typeface="Helvetica"/>
                              </a:rPr>
                            </m:ctrlPr>
                          </m:dPr>
                          <m:e>
                            <m:sSub>
                              <m:sSubPr>
                                <m:ctrlPr>
                                  <a:rPr lang="en-US" altLang="en-US" i="1">
                                    <a:latin typeface="Cambria Math" panose="02040503050406030204" pitchFamily="18" charset="0"/>
                                  </a:rPr>
                                </m:ctrlPr>
                              </m:sSubPr>
                              <m:e>
                                <m:r>
                                  <a:rPr lang="en-US" altLang="en-US" i="1">
                                    <a:latin typeface="Cambria Math" panose="02040503050406030204" pitchFamily="18" charset="0"/>
                                  </a:rPr>
                                  <m:t>𝑋</m:t>
                                </m:r>
                              </m:e>
                              <m:sub>
                                <m:r>
                                  <a:rPr lang="en-US" altLang="en-US" i="1">
                                    <a:latin typeface="Cambria Math" panose="02040503050406030204" pitchFamily="18" charset="0"/>
                                  </a:rPr>
                                  <m:t>1</m:t>
                                </m:r>
                              </m:sub>
                            </m:sSub>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i="1">
                                    <a:latin typeface="Cambria Math" panose="02040503050406030204" pitchFamily="18" charset="0"/>
                                  </a:rPr>
                                  <m:t>𝑋</m:t>
                                </m:r>
                              </m:e>
                              <m:sub>
                                <m:r>
                                  <a:rPr lang="en-US" altLang="en-US" i="1">
                                    <a:latin typeface="Cambria Math" panose="02040503050406030204" pitchFamily="18" charset="0"/>
                                  </a:rPr>
                                  <m:t>𝑝</m:t>
                                </m:r>
                              </m:sub>
                            </m:sSub>
                          </m:e>
                        </m:d>
                      </m:e>
                    </m:d>
                    <m:r>
                      <a:rPr lang="en-US" altLang="en-US" i="1" dirty="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𝛽</m:t>
                        </m:r>
                      </m:e>
                      <m:sub>
                        <m:r>
                          <a:rPr lang="en-US" altLang="en-US" i="1" dirty="0">
                            <a:latin typeface="Cambria Math" panose="02040503050406030204" pitchFamily="18" charset="0"/>
                            <a:ea typeface="Cambria Math" panose="02040503050406030204" pitchFamily="18" charset="0"/>
                          </a:rPr>
                          <m:t>0</m:t>
                        </m:r>
                      </m:sub>
                    </m:sSub>
                    <m:r>
                      <a:rPr lang="en-US" altLang="en-US" i="1" dirty="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𝛽</m:t>
                        </m:r>
                      </m:e>
                      <m:sub>
                        <m:r>
                          <a:rPr lang="en-US" altLang="en-US" i="1" dirty="0">
                            <a:latin typeface="Cambria Math" panose="02040503050406030204" pitchFamily="18" charset="0"/>
                            <a:ea typeface="Cambria Math" panose="02040503050406030204" pitchFamily="18" charset="0"/>
                          </a:rPr>
                          <m:t>1</m:t>
                        </m:r>
                      </m:sub>
                    </m:sSub>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𝑋</m:t>
                        </m:r>
                      </m:e>
                      <m:sub>
                        <m:r>
                          <a:rPr lang="en-US" altLang="en-US" i="1" dirty="0">
                            <a:latin typeface="Cambria Math" panose="02040503050406030204" pitchFamily="18" charset="0"/>
                            <a:ea typeface="Cambria Math" panose="02040503050406030204" pitchFamily="18" charset="0"/>
                          </a:rPr>
                          <m:t>1</m:t>
                        </m:r>
                      </m:sub>
                    </m:sSub>
                    <m:r>
                      <a:rPr lang="en-US" altLang="en-US" i="1" dirty="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𝛽</m:t>
                        </m:r>
                      </m:e>
                      <m:sub>
                        <m:r>
                          <a:rPr lang="en-US" altLang="en-US" i="1" dirty="0">
                            <a:latin typeface="Cambria Math" panose="02040503050406030204" pitchFamily="18" charset="0"/>
                            <a:ea typeface="Cambria Math" panose="02040503050406030204" pitchFamily="18" charset="0"/>
                          </a:rPr>
                          <m:t>𝑝</m:t>
                        </m:r>
                      </m:sub>
                    </m:sSub>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𝑋</m:t>
                        </m:r>
                      </m:e>
                      <m:sub>
                        <m:r>
                          <a:rPr lang="en-US" altLang="en-US" i="1" dirty="0">
                            <a:latin typeface="Cambria Math" panose="02040503050406030204" pitchFamily="18" charset="0"/>
                            <a:ea typeface="Cambria Math" panose="02040503050406030204" pitchFamily="18" charset="0"/>
                          </a:rPr>
                          <m:t>𝑝</m:t>
                        </m:r>
                      </m:sub>
                    </m:sSub>
                  </m:oMath>
                </a14:m>
                <a:endParaRPr lang="en-US" altLang="en-US" dirty="0">
                  <a:latin typeface="Helvetica Neue" panose="02000503000000020004"/>
                  <a:ea typeface="Cambria Math" panose="02040503050406030204" pitchFamily="18" charset="0"/>
                  <a:cs typeface="Cambria Math" panose="02040503050406030204" pitchFamily="18" charset="0"/>
                </a:endParaRPr>
              </a:p>
              <a:p>
                <a:pPr marL="688975" indent="-688975">
                  <a:spcAft>
                    <a:spcPts val="2400"/>
                  </a:spcAft>
                  <a:buFontTx/>
                  <a:buChar char="•"/>
                </a:pPr>
                <a:r>
                  <a:rPr lang="en-US" altLang="en-US" i="1" dirty="0">
                    <a:latin typeface="Helvetica" charset="0"/>
                    <a:ea typeface="Helvetica Neue" panose="02000503000000020004" charset="0"/>
                    <a:cs typeface="Helvetica" charset="0"/>
                    <a:sym typeface="+mn-ea"/>
                  </a:rPr>
                  <a:t>Independence</a:t>
                </a:r>
                <a:r>
                  <a:rPr lang="en-US" altLang="en-US" dirty="0">
                    <a:latin typeface="Helvetica" charset="0"/>
                    <a:ea typeface="Helvetica Neue" panose="02000503000000020004" charset="0"/>
                    <a:cs typeface="Helvetica" charset="0"/>
                    <a:sym typeface="+mn-ea"/>
                  </a:rPr>
                  <a:t> </a:t>
                </a:r>
                <a:r>
                  <a:rPr lang="en-US" altLang="en-US" i="1" dirty="0">
                    <a:latin typeface="Helvetica" charset="0"/>
                    <a:ea typeface="Helvetica Neue" panose="02000503000000020004" charset="0"/>
                    <a:cs typeface="Helvetica" charset="0"/>
                    <a:sym typeface="+mn-ea"/>
                  </a:rPr>
                  <a:t>Assumption</a:t>
                </a:r>
                <a:r>
                  <a:rPr lang="en-US" altLang="en-US" dirty="0">
                    <a:latin typeface="Helvetica" charset="0"/>
                    <a:ea typeface="Helvetica Neue" panose="02000503000000020004" charset="0"/>
                    <a:cs typeface="Helvetica" charset="0"/>
                    <a:sym typeface="+mn-ea"/>
                  </a:rPr>
                  <a:t>:</a:t>
                </a:r>
                <a:r>
                  <a:rPr lang="en-US" altLang="en-US" dirty="0">
                    <a:latin typeface="Helvetica Neue" panose="02000503000000020004"/>
                    <a:ea typeface="Helvetica Neue" panose="02000503000000020004" charset="0"/>
                    <a:cs typeface="Helvetica Neue" panose="02000503000000020004" charset="0"/>
                    <a:sym typeface="+mn-ea"/>
                  </a:rPr>
                  <a:t> </a:t>
                </a:r>
                <a14:m>
                  <m:oMath xmlns:m="http://schemas.openxmlformats.org/officeDocument/2006/math">
                    <m:sSub>
                      <m:sSubPr>
                        <m:ctrlPr>
                          <a:rPr lang="en-US" altLang="en-US" i="1">
                            <a:latin typeface="Cambria Math" panose="02040503050406030204" pitchFamily="18" charset="0"/>
                          </a:rPr>
                        </m:ctrlPr>
                      </m:sSubPr>
                      <m:e>
                        <m:r>
                          <a:rPr lang="en-US" altLang="en-US" b="1" i="1">
                            <a:latin typeface="Cambria Math" panose="02040503050406030204" pitchFamily="18" charset="0"/>
                          </a:rPr>
                          <m:t>𝒀</m:t>
                        </m:r>
                      </m:e>
                      <m:sub>
                        <m:r>
                          <a:rPr lang="en-US" altLang="en-US" i="1">
                            <a:latin typeface="Cambria Math" panose="02040503050406030204" pitchFamily="18" charset="0"/>
                          </a:rPr>
                          <m:t>1</m:t>
                        </m:r>
                      </m:sub>
                    </m:sSub>
                    <m:r>
                      <a:rPr lang="en-US" altLang="en-US" i="1">
                        <a:latin typeface="Cambria Math" panose="02040503050406030204" pitchFamily="18" charset="0"/>
                      </a:rPr>
                      <m:t>,</m:t>
                    </m:r>
                    <m:r>
                      <a:rPr lang="en-US" altLang="en-US" i="1">
                        <a:latin typeface="Cambria Math" panose="02040503050406030204" pitchFamily="18" charset="0"/>
                        <a:ea typeface="Cambria Math" panose="02040503050406030204" pitchFamily="18" charset="0"/>
                      </a:rPr>
                      <m:t>⋯,</m:t>
                    </m:r>
                    <m:sSub>
                      <m:sSubPr>
                        <m:ctrlPr>
                          <a:rPr lang="en-US" altLang="en-US" i="1">
                            <a:latin typeface="Cambria Math" panose="02040503050406030204" pitchFamily="18" charset="0"/>
                          </a:rPr>
                        </m:ctrlPr>
                      </m:sSubPr>
                      <m:e>
                        <m:r>
                          <a:rPr lang="en-US" altLang="en-US" b="1" i="1">
                            <a:latin typeface="Cambria Math" panose="02040503050406030204" pitchFamily="18" charset="0"/>
                          </a:rPr>
                          <m:t>𝒀</m:t>
                        </m:r>
                      </m:e>
                      <m:sub>
                        <m:r>
                          <a:rPr lang="en-US" altLang="en-US" i="1">
                            <a:latin typeface="Cambria Math" panose="02040503050406030204" pitchFamily="18" charset="0"/>
                          </a:rPr>
                          <m:t>𝑛</m:t>
                        </m:r>
                      </m:sub>
                    </m:sSub>
                    <m:r>
                      <a:rPr lang="en-US" altLang="en-US" i="1">
                        <a:latin typeface="Cambria Math" panose="02040503050406030204" pitchFamily="18" charset="0"/>
                      </a:rPr>
                      <m:t> </m:t>
                    </m:r>
                  </m:oMath>
                </a14:m>
                <a:r>
                  <a:rPr lang="en-US" altLang="en-US" dirty="0">
                    <a:latin typeface="Helvetica" charset="0"/>
                    <a:ea typeface="Helvetica Neue" panose="02000503000000020004" charset="0"/>
                    <a:cs typeface="Helvetica" charset="0"/>
                    <a:sym typeface="+mn-ea"/>
                  </a:rPr>
                  <a:t>are independent random variables</a:t>
                </a:r>
                <a:endParaRPr lang="en-US" altLang="en-US" dirty="0">
                  <a:latin typeface="Helvetica" charset="0"/>
                  <a:ea typeface="Helvetica Neue" panose="02000503000000020004" charset="0"/>
                  <a:cs typeface="Helvetica" charset="0"/>
                </a:endParaRPr>
              </a:p>
              <a:p>
                <a:pPr marL="688975" indent="-688975">
                  <a:spcBef>
                    <a:spcPts val="1200"/>
                  </a:spcBef>
                  <a:buFontTx/>
                  <a:buChar char="•"/>
                </a:pPr>
                <a:r>
                  <a:rPr lang="en-US" altLang="en-US" i="1" dirty="0">
                    <a:latin typeface="Helvetica" charset="0"/>
                    <a:ea typeface="Helvetica Neue" panose="02000503000000020004" charset="0"/>
                    <a:cs typeface="Helvetica" charset="0"/>
                    <a:sym typeface="+mn-ea"/>
                  </a:rPr>
                  <a:t>Logit Link Function (S-shaped function): </a:t>
                </a:r>
                <a:endParaRPr lang="en-US" altLang="en-US" i="1" dirty="0">
                  <a:latin typeface="Helvetica" charset="0"/>
                  <a:ea typeface="Helvetica Neue" panose="02000503000000020004" charset="0"/>
                  <a:cs typeface="Helvetica" charset="0"/>
                </a:endParaRPr>
              </a:p>
              <a:p>
                <a:pPr marL="1482725">
                  <a:spcBef>
                    <a:spcPct val="50000"/>
                  </a:spcBef>
                </a:pPr>
                <a:r>
                  <a:rPr lang="en-US" dirty="0">
                    <a:ea typeface="Cambria Math" panose="02040503050406030204" pitchFamily="18" charset="0"/>
                    <a:cs typeface="Helvetica Neue" panose="02000503000000020004" charset="0"/>
                    <a:sym typeface="+mn-ea"/>
                  </a:rPr>
                  <a:t>   </a:t>
                </a:r>
                <a14:m>
                  <m:oMath xmlns:m="http://schemas.openxmlformats.org/officeDocument/2006/math">
                    <m:func>
                      <m:funcPr>
                        <m:ctrlPr>
                          <a:rPr lang="en-US" i="1">
                            <a:latin typeface="Cambria Math" panose="02040503050406030204" pitchFamily="18" charset="0"/>
                            <a:ea typeface="Cambria Math" panose="02040503050406030204" pitchFamily="18" charset="0"/>
                            <a:cs typeface="Helvetica Neue" panose="02000503000000020004" charset="0"/>
                          </a:rPr>
                        </m:ctrlPr>
                      </m:funcPr>
                      <m:fName>
                        <m:r>
                          <m:rPr>
                            <m:nor/>
                          </m:rPr>
                          <a:rPr lang="en-US">
                            <a:latin typeface="Cambria Math" panose="02040503050406030204" pitchFamily="18" charset="0"/>
                            <a:ea typeface="Cambria Math" panose="02040503050406030204" pitchFamily="18" charset="0"/>
                            <a:cs typeface="Helvetica Neue" panose="02000503000000020004" charset="0"/>
                          </a:rPr>
                          <m:t>g</m:t>
                        </m:r>
                        <m:d>
                          <m:dPr>
                            <m:ctrlPr>
                              <a:rPr lang="en-US" i="1">
                                <a:latin typeface="Cambria Math" panose="02040503050406030204" pitchFamily="18" charset="0"/>
                                <a:ea typeface="Cambria Math" panose="02040503050406030204" pitchFamily="18" charset="0"/>
                                <a:cs typeface="Helvetica Neue" panose="02000503000000020004" charset="0"/>
                              </a:rPr>
                            </m:ctrlPr>
                          </m:dPr>
                          <m:e>
                            <m:r>
                              <m:rPr>
                                <m:nor/>
                              </m:rPr>
                              <a:rPr lang="en-US">
                                <a:latin typeface="Cambria Math" panose="02040503050406030204" pitchFamily="18" charset="0"/>
                                <a:ea typeface="Cambria Math" panose="02040503050406030204" pitchFamily="18" charset="0"/>
                                <a:cs typeface="Helvetica Neue" panose="02000503000000020004" charset="0"/>
                              </a:rPr>
                              <m:t>p</m:t>
                            </m:r>
                          </m:e>
                        </m:d>
                        <m:r>
                          <m:rPr>
                            <m:nor/>
                          </m:rPr>
                          <a:rPr lang="en-US">
                            <a:latin typeface="Cambria Math" panose="02040503050406030204" pitchFamily="18" charset="0"/>
                            <a:ea typeface="Cambria Math" panose="02040503050406030204" pitchFamily="18" charset="0"/>
                            <a:cs typeface="Helvetica Neue" panose="02000503000000020004" charset="0"/>
                          </a:rPr>
                          <m:t> = </m:t>
                        </m:r>
                        <m:r>
                          <m:rPr>
                            <m:nor/>
                          </m:rPr>
                          <a:rPr lang="en-US">
                            <a:latin typeface="Cambria Math" panose="02040503050406030204" pitchFamily="18" charset="0"/>
                            <a:ea typeface="Cambria Math" panose="02040503050406030204" pitchFamily="18" charset="0"/>
                            <a:cs typeface="Helvetica Neue" panose="02000503000000020004" charset="0"/>
                          </a:rPr>
                          <m:t>ln</m:t>
                        </m:r>
                      </m:fName>
                      <m:e>
                        <m:d>
                          <m:dPr>
                            <m:ctrlPr>
                              <a:rPr lang="en-US" i="1">
                                <a:latin typeface="Cambria Math" panose="02040503050406030204" pitchFamily="18" charset="0"/>
                                <a:ea typeface="Cambria Math" panose="02040503050406030204" pitchFamily="18" charset="0"/>
                                <a:cs typeface="Helvetica Neue" panose="02000503000000020004" charset="0"/>
                              </a:rPr>
                            </m:ctrlPr>
                          </m:dPr>
                          <m:e>
                            <m:f>
                              <m:fPr>
                                <m:ctrlPr>
                                  <a:rPr lang="en-US" i="1">
                                    <a:latin typeface="Cambria Math" panose="02040503050406030204" pitchFamily="18" charset="0"/>
                                    <a:ea typeface="Cambria Math" panose="02040503050406030204" pitchFamily="18" charset="0"/>
                                    <a:cs typeface="Helvetica Neue" panose="02000503000000020004" charset="0"/>
                                  </a:rPr>
                                </m:ctrlPr>
                              </m:fPr>
                              <m:num>
                                <m:r>
                                  <m:rPr>
                                    <m:nor/>
                                  </m:rPr>
                                  <a:rPr lang="en-US">
                                    <a:latin typeface="Cambria Math" panose="02040503050406030204" pitchFamily="18" charset="0"/>
                                    <a:ea typeface="Cambria Math" panose="02040503050406030204" pitchFamily="18" charset="0"/>
                                    <a:cs typeface="Helvetica Neue" panose="02000503000000020004" charset="0"/>
                                  </a:rPr>
                                  <m:t>p</m:t>
                                </m:r>
                              </m:num>
                              <m:den>
                                <m:r>
                                  <m:rPr>
                                    <m:nor/>
                                  </m:rPr>
                                  <a:rPr lang="en-US">
                                    <a:latin typeface="Cambria Math" panose="02040503050406030204" pitchFamily="18" charset="0"/>
                                    <a:ea typeface="Cambria Math" panose="02040503050406030204" pitchFamily="18" charset="0"/>
                                    <a:cs typeface="Helvetica Neue" panose="02000503000000020004" charset="0"/>
                                  </a:rPr>
                                  <m:t>1</m:t>
                                </m:r>
                                <m:r>
                                  <m:rPr>
                                    <m:nor/>
                                  </m:rPr>
                                  <a:rPr lang="en-US">
                                    <a:latin typeface="Cambria Math" panose="02040503050406030204" pitchFamily="18" charset="0"/>
                                    <a:ea typeface="Cambria Math" panose="02040503050406030204" pitchFamily="18" charset="0"/>
                                    <a:cs typeface="Helvetica Neue" panose="02000503000000020004" charset="0"/>
                                  </a:rPr>
                                  <m:t>−</m:t>
                                </m:r>
                                <m:r>
                                  <m:rPr>
                                    <m:nor/>
                                  </m:rPr>
                                  <a:rPr lang="en-US">
                                    <a:latin typeface="Cambria Math" panose="02040503050406030204" pitchFamily="18" charset="0"/>
                                    <a:ea typeface="Cambria Math" panose="02040503050406030204" pitchFamily="18" charset="0"/>
                                    <a:cs typeface="Helvetica Neue" panose="02000503000000020004" charset="0"/>
                                  </a:rPr>
                                  <m:t>p</m:t>
                                </m:r>
                              </m:den>
                            </m:f>
                          </m:e>
                        </m:d>
                      </m:e>
                    </m:func>
                  </m:oMath>
                </a14:m>
                <a:endParaRPr lang="en-US" altLang="en-US" dirty="0">
                  <a:latin typeface="Cambria Math" panose="02040503050406030204" pitchFamily="18" charset="0"/>
                  <a:ea typeface="Cambria Math" panose="02040503050406030204" pitchFamily="18" charset="0"/>
                  <a:cs typeface="Helvetica Neue" panose="02000503000000020004" charset="0"/>
                </a:endParaRPr>
              </a:p>
              <a:p>
                <a:endParaRPr lang="en-US"/>
              </a:p>
            </p:txBody>
          </p:sp>
        </mc:Choice>
        <mc:Fallback>
          <p:sp>
            <p:nvSpPr>
              <p:cNvPr id="3" name="Content Placeholder 2"/>
              <p:cNvSpPr>
                <a:spLocks noRot="1" noChangeAspect="1" noMove="1" noResize="1" noEditPoints="1" noAdjustHandles="1" noChangeArrowheads="1" noChangeShapeType="1" noTextEdit="1"/>
              </p:cNvSpPr>
              <p:nvPr>
                <p:ph idx="1"/>
              </p:nvPr>
            </p:nvSpPr>
            <p:spPr>
              <a:blipFill rotWithShape="1">
                <a:blip r:embed="rId1"/>
                <a:stretch>
                  <a:fillRect t="-1299" b="7"/>
                </a:stretch>
              </a:blipFill>
            </p:spPr>
            <p:txBody>
              <a:bodyPr/>
              <a:lstStyle/>
              <a:p>
                <a:r>
                  <a:rPr lang="en-US"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dirty="0">
                <a:latin typeface="Roboto" panose="02000000000000000000" pitchFamily="2" charset="0"/>
                <a:ea typeface="Roboto" panose="02000000000000000000" pitchFamily="2" charset="0"/>
                <a:sym typeface="+mn-ea"/>
              </a:rPr>
              <a:t>Regression – What Is It?</a:t>
            </a:r>
            <a:endParaRPr lang="en-US"/>
          </a:p>
        </p:txBody>
      </p:sp>
      <p:sp>
        <p:nvSpPr>
          <p:cNvPr id="3" name="Content Placeholder 2"/>
          <p:cNvSpPr>
            <a:spLocks noGrp="1"/>
          </p:cNvSpPr>
          <p:nvPr>
            <p:ph idx="1"/>
          </p:nvPr>
        </p:nvSpPr>
        <p:spPr/>
        <p:txBody>
          <a:bodyPr>
            <a:normAutofit lnSpcReduction="20000"/>
          </a:bodyPr>
          <a:p>
            <a:pPr marL="428625" indent="-428625">
              <a:buFont typeface="Arial" panose="020B0604020202090204" pitchFamily="34" charset="0"/>
              <a:buChar char="•"/>
            </a:pPr>
            <a:r>
              <a:rPr lang="en-US" i="1" dirty="0">
                <a:solidFill>
                  <a:srgbClr val="0070C0"/>
                </a:solidFill>
                <a:latin typeface="Helvetica"/>
                <a:ea typeface="Calibri" charset="0"/>
                <a:cs typeface="Helvetica"/>
                <a:sym typeface="+mn-ea"/>
              </a:rPr>
              <a:t>Regression</a:t>
            </a:r>
            <a:r>
              <a:rPr lang="en-US" i="1" dirty="0">
                <a:latin typeface="Helvetica"/>
                <a:ea typeface="Calibri" charset="0"/>
                <a:cs typeface="Helvetica"/>
                <a:sym typeface="+mn-ea"/>
              </a:rPr>
              <a:t> </a:t>
            </a:r>
            <a:r>
              <a:rPr lang="en-US" i="1" dirty="0">
                <a:solidFill>
                  <a:srgbClr val="0070C0"/>
                </a:solidFill>
                <a:latin typeface="Helvetica"/>
                <a:ea typeface="Calibri" charset="0"/>
                <a:cs typeface="Helvetica"/>
                <a:sym typeface="+mn-ea"/>
              </a:rPr>
              <a:t>modeling</a:t>
            </a:r>
            <a:r>
              <a:rPr lang="en-US" i="1" dirty="0">
                <a:latin typeface="Helvetica"/>
                <a:ea typeface="Calibri" charset="0"/>
                <a:cs typeface="Helvetica"/>
                <a:sym typeface="+mn-ea"/>
              </a:rPr>
              <a:t> </a:t>
            </a:r>
            <a:r>
              <a:rPr lang="en-US" dirty="0">
                <a:latin typeface="Helvetica"/>
                <a:ea typeface="Calibri" charset="0"/>
                <a:cs typeface="Helvetica"/>
                <a:sym typeface="+mn-ea"/>
              </a:rPr>
              <a:t>is a modeling technique that we use to analyze and estimate the values of a (</a:t>
            </a:r>
            <a:r>
              <a:rPr lang="en-US" i="1" dirty="0">
                <a:latin typeface="Helvetica"/>
                <a:ea typeface="Calibri" charset="0"/>
                <a:cs typeface="Helvetica"/>
                <a:sym typeface="+mn-ea"/>
              </a:rPr>
              <a:t>response</a:t>
            </a:r>
            <a:r>
              <a:rPr lang="en-US" dirty="0">
                <a:latin typeface="Helvetica"/>
                <a:ea typeface="Calibri" charset="0"/>
                <a:cs typeface="Helvetica"/>
                <a:sym typeface="+mn-ea"/>
              </a:rPr>
              <a:t>) variable by using other variables that it's correlated with. </a:t>
            </a:r>
            <a:endParaRPr lang="en-US" dirty="0">
              <a:latin typeface="Helvetica" charset="0"/>
              <a:ea typeface="Calibri" charset="0"/>
              <a:cs typeface="Helvetica" charset="0"/>
            </a:endParaRPr>
          </a:p>
          <a:p>
            <a:pPr marL="428625" indent="-428625">
              <a:buFont typeface="Arial" panose="020B0604020202090204" pitchFamily="34" charset="0"/>
              <a:buChar char="•"/>
            </a:pPr>
            <a:endParaRPr lang="en-US" dirty="0">
              <a:latin typeface="Helvetica" charset="0"/>
              <a:ea typeface="Calibri" charset="0"/>
              <a:cs typeface="Helvetica" charset="0"/>
            </a:endParaRPr>
          </a:p>
          <a:p>
            <a:pPr marL="428625" indent="-428625">
              <a:buFont typeface="Arial" panose="020B0604020202090204" pitchFamily="34" charset="0"/>
              <a:buChar char="•"/>
            </a:pPr>
            <a:r>
              <a:rPr lang="en-US" dirty="0">
                <a:latin typeface="Helvetica" charset="0"/>
                <a:ea typeface="Calibri" charset="0"/>
                <a:cs typeface="Helvetica" charset="0"/>
                <a:sym typeface="+mn-ea"/>
              </a:rPr>
              <a:t>Many problems in engineering and science involve exploring the relationships between two or more variables. Regression is a statistical technique that is very useful for these types of problems. </a:t>
            </a:r>
            <a:endParaRPr lang="en-US" dirty="0">
              <a:latin typeface="Helvetica Neue" panose="02000503000000020004" charset="0"/>
              <a:ea typeface="Helvetica Neue" panose="02000503000000020004" charset="0"/>
              <a:cs typeface="Helvetica Neue" panose="02000503000000020004" charset="0"/>
            </a:endParaRPr>
          </a:p>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dirty="0">
                <a:latin typeface="Roboto" panose="02000000000000000000" pitchFamily="2" charset="0"/>
                <a:ea typeface="Roboto" panose="02000000000000000000" pitchFamily="2" charset="0"/>
                <a:cs typeface="Vitesse" charset="0"/>
                <a:sym typeface="+mn-ea"/>
              </a:rPr>
              <a:t>Variables in Regression</a:t>
            </a:r>
            <a:endParaRPr lang="en-US"/>
          </a:p>
        </p:txBody>
      </p:sp>
      <p:sp>
        <p:nvSpPr>
          <p:cNvPr id="3" name="Content Placeholder 2"/>
          <p:cNvSpPr>
            <a:spLocks noGrp="1"/>
          </p:cNvSpPr>
          <p:nvPr>
            <p:ph idx="1"/>
          </p:nvPr>
        </p:nvSpPr>
        <p:spPr>
          <a:xfrm>
            <a:off x="298450" y="1293495"/>
            <a:ext cx="10864850" cy="4883785"/>
          </a:xfrm>
        </p:spPr>
        <p:txBody>
          <a:bodyPr>
            <a:normAutofit fontScale="80000"/>
          </a:bodyPr>
          <a:p>
            <a:pPr>
              <a:defRPr/>
            </a:pPr>
            <a:r>
              <a:rPr lang="en-US" dirty="0">
                <a:latin typeface="Helvetica Neue" panose="02000503000000020004" charset="0"/>
                <a:ea typeface="Helvetica Neue" panose="02000503000000020004" charset="0"/>
                <a:cs typeface="Helvetica Neue" panose="02000503000000020004" charset="0"/>
                <a:sym typeface="+mn-ea"/>
              </a:rPr>
              <a:t>The regression framework is characterized by the following:</a:t>
            </a:r>
            <a:endParaRPr lang="en-US" dirty="0">
              <a:latin typeface="Helvetica Neue" panose="02000503000000020004" charset="0"/>
              <a:ea typeface="Helvetica Neue" panose="02000503000000020004" charset="0"/>
              <a:cs typeface="Helvetica Neue" panose="02000503000000020004" charset="0"/>
            </a:endParaRPr>
          </a:p>
          <a:p>
            <a:pPr>
              <a:defRPr/>
            </a:pPr>
            <a:endParaRPr lang="en-US" dirty="0">
              <a:latin typeface="Helvetica Neue" panose="02000503000000020004" charset="0"/>
              <a:ea typeface="Helvetica Neue" panose="02000503000000020004" charset="0"/>
              <a:cs typeface="Helvetica Neue" panose="02000503000000020004" charset="0"/>
            </a:endParaRPr>
          </a:p>
          <a:p>
            <a:pPr marL="914400" indent="-914400">
              <a:buFontTx/>
              <a:buAutoNum type="arabicPeriod"/>
              <a:defRPr/>
            </a:pPr>
            <a:r>
              <a:rPr lang="en-US" dirty="0">
                <a:latin typeface="Helvetica Neue" panose="02000503000000020004" charset="0"/>
                <a:ea typeface="Helvetica Neue" panose="02000503000000020004" charset="0"/>
                <a:cs typeface="Helvetica Neue" panose="02000503000000020004" charset="0"/>
                <a:sym typeface="+mn-ea"/>
              </a:rPr>
              <a:t>We have one particular variable that we are interested in understanding or modelling, such as sales of a particular product, or the stock price of a publicly traded firm. This variable is called the </a:t>
            </a:r>
            <a:r>
              <a:rPr lang="en-US" b="1" dirty="0">
                <a:solidFill>
                  <a:srgbClr val="0070C0"/>
                </a:solidFill>
                <a:latin typeface="Helvetica Neue" panose="02000503000000020004" charset="0"/>
                <a:ea typeface="Helvetica Neue" panose="02000503000000020004" charset="0"/>
                <a:cs typeface="Helvetica Neue" panose="02000503000000020004" charset="0"/>
                <a:sym typeface="+mn-ea"/>
              </a:rPr>
              <a:t>response (dependent) variable</a:t>
            </a:r>
            <a:r>
              <a:rPr lang="en-US" dirty="0">
                <a:latin typeface="Helvetica Neue" panose="02000503000000020004" charset="0"/>
                <a:ea typeface="Helvetica Neue" panose="02000503000000020004" charset="0"/>
                <a:cs typeface="Helvetica Neue" panose="02000503000000020004" charset="0"/>
                <a:sym typeface="+mn-ea"/>
              </a:rPr>
              <a:t>, and is usually represented by Y.</a:t>
            </a:r>
            <a:endParaRPr lang="en-US" dirty="0">
              <a:latin typeface="Helvetica Neue" panose="02000503000000020004" charset="0"/>
              <a:ea typeface="Helvetica Neue" panose="02000503000000020004" charset="0"/>
              <a:cs typeface="Helvetica Neue" panose="02000503000000020004" charset="0"/>
            </a:endParaRPr>
          </a:p>
          <a:p>
            <a:pPr marL="914400" indent="-914400">
              <a:buFontTx/>
              <a:buAutoNum type="arabicPeriod"/>
              <a:defRPr/>
            </a:pPr>
            <a:endParaRPr lang="en-US" dirty="0">
              <a:latin typeface="Helvetica Neue" panose="02000503000000020004" charset="0"/>
              <a:ea typeface="Helvetica Neue" panose="02000503000000020004" charset="0"/>
              <a:cs typeface="Helvetica Neue" panose="02000503000000020004" charset="0"/>
            </a:endParaRPr>
          </a:p>
          <a:p>
            <a:pPr marL="914400" indent="-914400">
              <a:buFontTx/>
              <a:buAutoNum type="arabicPeriod"/>
              <a:defRPr/>
            </a:pPr>
            <a:r>
              <a:rPr lang="en-US" dirty="0">
                <a:latin typeface="Helvetica Neue" panose="02000503000000020004" charset="0"/>
                <a:ea typeface="Helvetica Neue" panose="02000503000000020004" charset="0"/>
                <a:cs typeface="Helvetica Neue" panose="02000503000000020004" charset="0"/>
                <a:sym typeface="+mn-ea"/>
              </a:rPr>
              <a:t>We have a set of other variables that we think might be useful in predicting or modelling the response variable (say the price of the product, the competitors’ price, and so on; or the profits, revenues, financial position of the firm, and so on). These are called the </a:t>
            </a:r>
            <a:r>
              <a:rPr lang="en-US" b="1" dirty="0">
                <a:solidFill>
                  <a:srgbClr val="0070C0"/>
                </a:solidFill>
                <a:latin typeface="Helvetica Neue" panose="02000503000000020004" charset="0"/>
                <a:ea typeface="Helvetica Neue" panose="02000503000000020004" charset="0"/>
                <a:cs typeface="Helvetica Neue" panose="02000503000000020004" charset="0"/>
                <a:sym typeface="+mn-ea"/>
              </a:rPr>
              <a:t>predicting</a:t>
            </a:r>
            <a:r>
              <a:rPr lang="en-US" i="1" dirty="0">
                <a:latin typeface="Helvetica Neue" panose="02000503000000020004" charset="0"/>
                <a:ea typeface="Helvetica Neue" panose="02000503000000020004" charset="0"/>
                <a:cs typeface="Helvetica Neue" panose="02000503000000020004" charset="0"/>
                <a:sym typeface="+mn-ea"/>
              </a:rPr>
              <a:t> or </a:t>
            </a:r>
            <a:r>
              <a:rPr lang="en-US" b="1" dirty="0">
                <a:solidFill>
                  <a:srgbClr val="0070C0"/>
                </a:solidFill>
                <a:latin typeface="Helvetica Neue" panose="02000503000000020004" charset="0"/>
                <a:ea typeface="Helvetica Neue" panose="02000503000000020004" charset="0"/>
                <a:cs typeface="Helvetica Neue" panose="02000503000000020004" charset="0"/>
                <a:sym typeface="+mn-ea"/>
              </a:rPr>
              <a:t>explanatory (independent) variables</a:t>
            </a:r>
            <a:r>
              <a:rPr lang="en-US" dirty="0">
                <a:latin typeface="Helvetica Neue" panose="02000503000000020004" charset="0"/>
                <a:ea typeface="Helvetica Neue" panose="02000503000000020004" charset="0"/>
                <a:cs typeface="Helvetica Neue" panose="02000503000000020004" charset="0"/>
                <a:sym typeface="+mn-ea"/>
              </a:rPr>
              <a:t>, and are usually represented by x1, x2, etc.</a:t>
            </a:r>
            <a:endParaRPr lang="en-US" dirty="0">
              <a:latin typeface="Helvetica Neue" panose="02000503000000020004" charset="0"/>
              <a:ea typeface="Helvetica Neue" panose="02000503000000020004" charset="0"/>
              <a:cs typeface="Helvetica Neue" panose="02000503000000020004" charset="0"/>
            </a:endParaRPr>
          </a:p>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US" dirty="0">
                <a:latin typeface="Roboto" panose="02000000000000000000" pitchFamily="2" charset="0"/>
                <a:ea typeface="Roboto" panose="02000000000000000000" pitchFamily="2" charset="0"/>
                <a:cs typeface="Vitesse" charset="0"/>
                <a:sym typeface="+mn-ea"/>
              </a:rPr>
              <a:t>Variables in Regression</a:t>
            </a:r>
            <a:endParaRPr lang="en-US"/>
          </a:p>
        </p:txBody>
      </p:sp>
      <p:sp>
        <p:nvSpPr>
          <p:cNvPr id="3" name="Content Placeholder 2"/>
          <p:cNvSpPr>
            <a:spLocks noGrp="1"/>
          </p:cNvSpPr>
          <p:nvPr>
            <p:ph idx="1"/>
          </p:nvPr>
        </p:nvSpPr>
        <p:spPr/>
        <p:txBody>
          <a:bodyPr>
            <a:normAutofit lnSpcReduction="20000"/>
          </a:bodyPr>
          <a:p>
            <a:pPr algn="ctr">
              <a:defRPr/>
            </a:pPr>
            <a:r>
              <a:rPr lang="en-US" b="1" dirty="0">
                <a:solidFill>
                  <a:srgbClr val="0070C0"/>
                </a:solidFill>
                <a:latin typeface="Helvetica" charset="0"/>
                <a:cs typeface="Helvetica" charset="0"/>
                <a:sym typeface="+mn-ea"/>
              </a:rPr>
              <a:t>RESPONSE VARIABLE</a:t>
            </a:r>
            <a:r>
              <a:rPr lang="en-US" b="1" dirty="0">
                <a:solidFill>
                  <a:srgbClr val="DFA70B"/>
                </a:solidFill>
                <a:latin typeface="Helvetica" charset="0"/>
                <a:cs typeface="Helvetica" charset="0"/>
                <a:sym typeface="+mn-ea"/>
              </a:rPr>
              <a:t> </a:t>
            </a:r>
            <a:r>
              <a:rPr lang="en-US" b="1" dirty="0">
                <a:solidFill>
                  <a:schemeClr val="bg2">
                    <a:lumMod val="10000"/>
                  </a:schemeClr>
                </a:solidFill>
                <a:latin typeface="Helvetica" charset="0"/>
                <a:cs typeface="Helvetica" charset="0"/>
                <a:sym typeface="+mn-ea"/>
              </a:rPr>
              <a:t>versus </a:t>
            </a:r>
            <a:r>
              <a:rPr lang="en-US" b="1" dirty="0">
                <a:solidFill>
                  <a:srgbClr val="0070C0"/>
                </a:solidFill>
                <a:latin typeface="Helvetica" charset="0"/>
                <a:cs typeface="Helvetica" charset="0"/>
                <a:sym typeface="+mn-ea"/>
              </a:rPr>
              <a:t>PREDICTING VARIABLE</a:t>
            </a:r>
            <a:r>
              <a:rPr lang="en-US" b="1" dirty="0">
                <a:solidFill>
                  <a:schemeClr val="bg2">
                    <a:lumMod val="10000"/>
                  </a:schemeClr>
                </a:solidFill>
                <a:latin typeface="Helvetica" charset="0"/>
                <a:cs typeface="Helvetica" charset="0"/>
                <a:sym typeface="+mn-ea"/>
              </a:rPr>
              <a:t>?</a:t>
            </a:r>
            <a:endParaRPr lang="en-US" b="1" dirty="0">
              <a:solidFill>
                <a:schemeClr val="bg2">
                  <a:lumMod val="10000"/>
                </a:schemeClr>
              </a:solidFill>
              <a:latin typeface="Helvetica" charset="0"/>
              <a:cs typeface="Helvetica" charset="0"/>
            </a:endParaRPr>
          </a:p>
          <a:p>
            <a:pPr algn="ctr">
              <a:defRPr/>
            </a:pPr>
            <a:endParaRPr lang="en-US" b="1" dirty="0">
              <a:solidFill>
                <a:schemeClr val="bg2">
                  <a:lumMod val="10000"/>
                </a:schemeClr>
              </a:solidFill>
              <a:latin typeface="Helvetica" charset="0"/>
              <a:cs typeface="Helvetica" charset="0"/>
            </a:endParaRPr>
          </a:p>
          <a:p>
            <a:pPr algn="just">
              <a:defRPr/>
            </a:pPr>
            <a:r>
              <a:rPr lang="en-US" b="1" dirty="0">
                <a:solidFill>
                  <a:schemeClr val="bg2">
                    <a:lumMod val="10000"/>
                  </a:schemeClr>
                </a:solidFill>
                <a:latin typeface="Helvetica" charset="0"/>
                <a:cs typeface="Helvetica" charset="0"/>
                <a:sym typeface="+mn-ea"/>
              </a:rPr>
              <a:t>Response Variable: It is a </a:t>
            </a:r>
            <a:r>
              <a:rPr lang="en-US" b="1" dirty="0">
                <a:solidFill>
                  <a:srgbClr val="0070C0"/>
                </a:solidFill>
                <a:latin typeface="Helvetica" charset="0"/>
                <a:cs typeface="Helvetica" charset="0"/>
                <a:sym typeface="+mn-ea"/>
              </a:rPr>
              <a:t>Random</a:t>
            </a:r>
            <a:r>
              <a:rPr lang="en-US" b="1" dirty="0">
                <a:solidFill>
                  <a:schemeClr val="bg2">
                    <a:lumMod val="10000"/>
                  </a:schemeClr>
                </a:solidFill>
                <a:latin typeface="Helvetica" charset="0"/>
                <a:cs typeface="Helvetica" charset="0"/>
                <a:sym typeface="+mn-ea"/>
              </a:rPr>
              <a:t> Variable. It varies with changes in the predictor/s along with other random changes.</a:t>
            </a:r>
            <a:endParaRPr lang="en-US" b="1" dirty="0">
              <a:solidFill>
                <a:schemeClr val="bg2">
                  <a:lumMod val="10000"/>
                </a:schemeClr>
              </a:solidFill>
              <a:latin typeface="Helvetica" charset="0"/>
              <a:cs typeface="Helvetica" charset="0"/>
            </a:endParaRPr>
          </a:p>
          <a:p>
            <a:pPr algn="just">
              <a:defRPr/>
            </a:pPr>
            <a:r>
              <a:rPr lang="en-US" b="1" dirty="0">
                <a:solidFill>
                  <a:schemeClr val="bg2">
                    <a:lumMod val="10000"/>
                  </a:schemeClr>
                </a:solidFill>
                <a:latin typeface="Helvetica" charset="0"/>
                <a:cs typeface="Helvetica" charset="0"/>
                <a:sym typeface="+mn-ea"/>
              </a:rPr>
              <a:t> </a:t>
            </a:r>
            <a:endParaRPr lang="en-US" b="1" dirty="0">
              <a:solidFill>
                <a:schemeClr val="bg2">
                  <a:lumMod val="10000"/>
                </a:schemeClr>
              </a:solidFill>
              <a:latin typeface="Helvetica" charset="0"/>
              <a:cs typeface="Helvetica" charset="0"/>
            </a:endParaRPr>
          </a:p>
          <a:p>
            <a:pPr algn="just">
              <a:defRPr/>
            </a:pPr>
            <a:r>
              <a:rPr lang="en-US" b="1" dirty="0">
                <a:solidFill>
                  <a:schemeClr val="bg2">
                    <a:lumMod val="10000"/>
                  </a:schemeClr>
                </a:solidFill>
                <a:latin typeface="Helvetica" charset="0"/>
                <a:cs typeface="Helvetica" charset="0"/>
                <a:sym typeface="+mn-ea"/>
              </a:rPr>
              <a:t>Predicting Variable: It is a </a:t>
            </a:r>
            <a:r>
              <a:rPr lang="en-US" b="1" dirty="0">
                <a:solidFill>
                  <a:srgbClr val="0070C0"/>
                </a:solidFill>
                <a:latin typeface="Helvetica" charset="0"/>
                <a:cs typeface="Helvetica" charset="0"/>
                <a:sym typeface="+mn-ea"/>
              </a:rPr>
              <a:t>Fixed</a:t>
            </a:r>
            <a:r>
              <a:rPr lang="en-US" b="1" dirty="0">
                <a:solidFill>
                  <a:schemeClr val="accent6">
                    <a:lumMod val="50000"/>
                  </a:schemeClr>
                </a:solidFill>
                <a:latin typeface="Helvetica" charset="0"/>
                <a:cs typeface="Helvetica" charset="0"/>
                <a:sym typeface="+mn-ea"/>
              </a:rPr>
              <a:t> </a:t>
            </a:r>
            <a:r>
              <a:rPr lang="en-US" b="1" dirty="0">
                <a:solidFill>
                  <a:schemeClr val="bg2">
                    <a:lumMod val="10000"/>
                  </a:schemeClr>
                </a:solidFill>
                <a:latin typeface="Helvetica" charset="0"/>
                <a:cs typeface="Helvetica" charset="0"/>
                <a:sym typeface="+mn-ea"/>
              </a:rPr>
              <a:t>Variable. It does not change with the response,  but it is set fixed before the response is measured.</a:t>
            </a:r>
            <a:endParaRPr lang="en-US" b="1" dirty="0">
              <a:solidFill>
                <a:schemeClr val="bg2">
                  <a:lumMod val="10000"/>
                </a:schemeClr>
              </a:solidFill>
              <a:latin typeface="Helvetica" charset="0"/>
              <a:cs typeface="Helvetica" charset="0"/>
            </a:endParaRPr>
          </a:p>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dirty="0">
                <a:latin typeface="Roboto" panose="02000000000000000000" pitchFamily="2" charset="0"/>
                <a:ea typeface="Roboto" panose="02000000000000000000" pitchFamily="2" charset="0"/>
                <a:cs typeface="Vitesse" charset="0"/>
                <a:sym typeface="+mn-ea"/>
              </a:rPr>
              <a:t>Response vs Predicting Variable</a:t>
            </a:r>
            <a:endParaRPr lang="en-US"/>
          </a:p>
        </p:txBody>
      </p:sp>
      <p:sp>
        <p:nvSpPr>
          <p:cNvPr id="3" name="Content Placeholder 2"/>
          <p:cNvSpPr>
            <a:spLocks noGrp="1"/>
          </p:cNvSpPr>
          <p:nvPr>
            <p:ph idx="1"/>
          </p:nvPr>
        </p:nvSpPr>
        <p:spPr>
          <a:xfrm>
            <a:off x="307340" y="1467485"/>
            <a:ext cx="11264900" cy="4982210"/>
          </a:xfrm>
        </p:spPr>
        <p:txBody>
          <a:bodyPr>
            <a:normAutofit fontScale="80000"/>
          </a:bodyPr>
          <a:p>
            <a:pPr marL="0" indent="0">
              <a:spcBef>
                <a:spcPct val="50000"/>
              </a:spcBef>
            </a:pPr>
            <a:r>
              <a:rPr lang="en-US" altLang="en-US" sz="2800" dirty="0">
                <a:latin typeface="Helvetica Neue" panose="02000503000000020004" charset="0"/>
                <a:ea typeface="Helvetica Neue" panose="02000503000000020004" charset="0"/>
                <a:cs typeface="Helvetica Neue" panose="02000503000000020004" charset="0"/>
                <a:sym typeface="+mn-ea"/>
              </a:rPr>
              <a:t>The </a:t>
            </a:r>
            <a:r>
              <a:rPr lang="en-US" altLang="en-US" sz="2800" b="1" dirty="0">
                <a:latin typeface="Helvetica Neue" panose="02000503000000020004" charset="0"/>
                <a:ea typeface="Helvetica Neue" panose="02000503000000020004" charset="0"/>
                <a:cs typeface="Helvetica Neue" panose="02000503000000020004" charset="0"/>
                <a:sym typeface="+mn-ea"/>
              </a:rPr>
              <a:t>effect </a:t>
            </a:r>
            <a:r>
              <a:rPr lang="en-US" altLang="en-US" sz="2800" dirty="0">
                <a:latin typeface="Helvetica Neue" panose="02000503000000020004" charset="0"/>
                <a:ea typeface="Helvetica Neue" panose="02000503000000020004" charset="0"/>
                <a:cs typeface="Helvetica Neue" panose="02000503000000020004" charset="0"/>
                <a:sym typeface="+mn-ea"/>
              </a:rPr>
              <a:t>of several types of cholesterol medications on LDL levels in humans.</a:t>
            </a:r>
            <a:endParaRPr lang="en-US" altLang="en-US" sz="2800" dirty="0">
              <a:latin typeface="Helvetica Neue" panose="02000503000000020004" charset="0"/>
              <a:ea typeface="Helvetica Neue" panose="02000503000000020004" charset="0"/>
              <a:cs typeface="Helvetica Neue" panose="02000503000000020004" charset="0"/>
            </a:endParaRPr>
          </a:p>
          <a:p>
            <a:pPr marL="1603375" lvl="1">
              <a:spcBef>
                <a:spcPct val="50000"/>
              </a:spcBef>
              <a:buClr>
                <a:schemeClr val="tx1"/>
              </a:buClr>
              <a:buFont typeface="Wingdings" panose="05000000000000000000" pitchFamily="2" charset="2"/>
              <a:buChar char="Ø"/>
            </a:pPr>
            <a:r>
              <a:rPr lang="en-US" altLang="en-US" sz="2800" b="1" dirty="0">
                <a:solidFill>
                  <a:srgbClr val="0070C0"/>
                </a:solidFill>
                <a:latin typeface="Helvetica Neue" panose="02000503000000020004" charset="0"/>
                <a:ea typeface="Helvetica Neue" panose="02000503000000020004" charset="0"/>
                <a:cs typeface="Helvetica Neue" panose="02000503000000020004" charset="0"/>
                <a:sym typeface="+mn-ea"/>
              </a:rPr>
              <a:t>Response Variable: </a:t>
            </a:r>
            <a:r>
              <a:rPr lang="en-US" altLang="en-US" sz="2800" dirty="0">
                <a:latin typeface="Helvetica Neue" panose="02000503000000020004" charset="0"/>
                <a:ea typeface="Helvetica Neue" panose="02000503000000020004" charset="0"/>
                <a:cs typeface="Helvetica Neue" panose="02000503000000020004" charset="0"/>
                <a:sym typeface="+mn-ea"/>
              </a:rPr>
              <a:t>Change in LDL levels</a:t>
            </a:r>
            <a:endParaRPr lang="en-US" altLang="en-US" sz="2800" dirty="0">
              <a:latin typeface="Helvetica Neue" panose="02000503000000020004" charset="0"/>
              <a:ea typeface="Helvetica Neue" panose="02000503000000020004" charset="0"/>
              <a:cs typeface="Helvetica Neue" panose="02000503000000020004" charset="0"/>
            </a:endParaRPr>
          </a:p>
          <a:p>
            <a:pPr marL="1603375" lvl="1">
              <a:spcBef>
                <a:spcPct val="50000"/>
              </a:spcBef>
              <a:buClr>
                <a:schemeClr val="tx1"/>
              </a:buClr>
              <a:buFont typeface="Wingdings" panose="05000000000000000000" pitchFamily="2" charset="2"/>
              <a:buChar char="Ø"/>
            </a:pPr>
            <a:r>
              <a:rPr lang="en-US" altLang="en-US" sz="2800" b="1" dirty="0">
                <a:solidFill>
                  <a:srgbClr val="0070C0"/>
                </a:solidFill>
                <a:latin typeface="Helvetica Neue" panose="02000503000000020004" charset="0"/>
                <a:ea typeface="Helvetica Neue" panose="02000503000000020004" charset="0"/>
                <a:cs typeface="Helvetica Neue" panose="02000503000000020004" charset="0"/>
                <a:sym typeface="+mn-ea"/>
              </a:rPr>
              <a:t>Predicting Variable: </a:t>
            </a:r>
            <a:r>
              <a:rPr lang="en-US" altLang="en-US" sz="2800" dirty="0">
                <a:latin typeface="Helvetica Neue" panose="02000503000000020004" charset="0"/>
                <a:ea typeface="Helvetica Neue" panose="02000503000000020004" charset="0"/>
                <a:cs typeface="Helvetica Neue" panose="02000503000000020004" charset="0"/>
                <a:sym typeface="+mn-ea"/>
              </a:rPr>
              <a:t>Type of Medication</a:t>
            </a:r>
            <a:endParaRPr lang="en-US" altLang="en-US" sz="2800" dirty="0">
              <a:latin typeface="Helvetica Neue" panose="02000503000000020004" charset="0"/>
              <a:ea typeface="Helvetica Neue" panose="02000503000000020004" charset="0"/>
              <a:cs typeface="Helvetica Neue" panose="02000503000000020004" charset="0"/>
            </a:endParaRPr>
          </a:p>
          <a:p>
            <a:pPr marL="0" indent="0">
              <a:spcBef>
                <a:spcPct val="50000"/>
              </a:spcBef>
              <a:buClr>
                <a:srgbClr val="EEB211"/>
              </a:buClr>
            </a:pPr>
            <a:r>
              <a:rPr lang="en-US" altLang="en-US" sz="2800" dirty="0">
                <a:latin typeface="Helvetica Neue" panose="02000503000000020004" charset="0"/>
                <a:ea typeface="Helvetica Neue" panose="02000503000000020004" charset="0"/>
                <a:cs typeface="Helvetica Neue" panose="02000503000000020004" charset="0"/>
                <a:sym typeface="+mn-ea"/>
              </a:rPr>
              <a:t>The </a:t>
            </a:r>
            <a:r>
              <a:rPr lang="en-US" altLang="en-US" sz="2800" b="1" dirty="0">
                <a:latin typeface="Helvetica Neue" panose="02000503000000020004" charset="0"/>
                <a:ea typeface="Helvetica Neue" panose="02000503000000020004" charset="0"/>
                <a:cs typeface="Helvetica Neue" panose="02000503000000020004" charset="0"/>
                <a:sym typeface="+mn-ea"/>
              </a:rPr>
              <a:t>relationship</a:t>
            </a:r>
            <a:r>
              <a:rPr lang="en-US" altLang="en-US" sz="2800" dirty="0">
                <a:latin typeface="Helvetica Neue" panose="02000503000000020004" charset="0"/>
                <a:ea typeface="Helvetica Neue" panose="02000503000000020004" charset="0"/>
                <a:cs typeface="Helvetica Neue" panose="02000503000000020004" charset="0"/>
                <a:sym typeface="+mn-ea"/>
              </a:rPr>
              <a:t> between driving habits and fuel efficiency</a:t>
            </a:r>
            <a:endParaRPr lang="en-US" altLang="en-US" sz="2800" dirty="0">
              <a:latin typeface="Helvetica Neue" panose="02000503000000020004" charset="0"/>
              <a:ea typeface="Helvetica Neue" panose="02000503000000020004" charset="0"/>
              <a:cs typeface="Helvetica Neue" panose="02000503000000020004" charset="0"/>
            </a:endParaRPr>
          </a:p>
          <a:p>
            <a:pPr marL="1603375" lvl="1">
              <a:spcBef>
                <a:spcPct val="50000"/>
              </a:spcBef>
              <a:buClr>
                <a:schemeClr val="tx1"/>
              </a:buClr>
              <a:buFont typeface="Wingdings" panose="05000000000000000000" pitchFamily="2" charset="2"/>
              <a:buChar char="Ø"/>
            </a:pPr>
            <a:r>
              <a:rPr lang="en-US" altLang="en-US" sz="2800" b="1" dirty="0">
                <a:solidFill>
                  <a:srgbClr val="0070C0"/>
                </a:solidFill>
                <a:latin typeface="Helvetica Neue" panose="02000503000000020004" charset="0"/>
                <a:ea typeface="Helvetica Neue" panose="02000503000000020004" charset="0"/>
                <a:cs typeface="Helvetica Neue" panose="02000503000000020004" charset="0"/>
                <a:sym typeface="+mn-ea"/>
              </a:rPr>
              <a:t>Response Variable: </a:t>
            </a:r>
            <a:r>
              <a:rPr lang="en-US" altLang="en-US" sz="2800" dirty="0">
                <a:latin typeface="Helvetica Neue" panose="02000503000000020004" charset="0"/>
                <a:ea typeface="Helvetica Neue" panose="02000503000000020004" charset="0"/>
                <a:cs typeface="Helvetica Neue" panose="02000503000000020004" charset="0"/>
                <a:sym typeface="+mn-ea"/>
              </a:rPr>
              <a:t>Miles Per Gallon </a:t>
            </a:r>
            <a:r>
              <a:rPr lang="en-US" altLang="en-US" sz="2800" b="1" dirty="0">
                <a:solidFill>
                  <a:srgbClr val="0070C0"/>
                </a:solidFill>
                <a:latin typeface="Helvetica Neue" panose="02000503000000020004" charset="0"/>
                <a:ea typeface="Helvetica Neue" panose="02000503000000020004" charset="0"/>
                <a:cs typeface="Helvetica Neue" panose="02000503000000020004" charset="0"/>
                <a:sym typeface="+mn-ea"/>
              </a:rPr>
              <a:t>(MPG) </a:t>
            </a:r>
            <a:r>
              <a:rPr lang="en-US" altLang="en-US" sz="2800" dirty="0">
                <a:latin typeface="Helvetica Neue" panose="02000503000000020004" charset="0"/>
                <a:ea typeface="Helvetica Neue" panose="02000503000000020004" charset="0"/>
                <a:cs typeface="Helvetica Neue" panose="02000503000000020004" charset="0"/>
                <a:sym typeface="+mn-ea"/>
              </a:rPr>
              <a:t>of Fuel</a:t>
            </a:r>
            <a:endParaRPr lang="en-US" altLang="en-US" sz="2800" dirty="0">
              <a:latin typeface="Helvetica Neue" panose="02000503000000020004" charset="0"/>
              <a:ea typeface="Helvetica Neue" panose="02000503000000020004" charset="0"/>
              <a:cs typeface="Helvetica Neue" panose="02000503000000020004" charset="0"/>
            </a:endParaRPr>
          </a:p>
          <a:p>
            <a:pPr marL="1603375" lvl="1">
              <a:spcBef>
                <a:spcPct val="50000"/>
              </a:spcBef>
              <a:buClr>
                <a:schemeClr val="tx1"/>
              </a:buClr>
              <a:buFont typeface="Wingdings" panose="05000000000000000000" pitchFamily="2" charset="2"/>
              <a:buChar char="Ø"/>
            </a:pPr>
            <a:r>
              <a:rPr lang="en-US" altLang="en-US" sz="2800" b="1" dirty="0">
                <a:solidFill>
                  <a:srgbClr val="0070C0"/>
                </a:solidFill>
                <a:latin typeface="Helvetica Neue" panose="02000503000000020004" charset="0"/>
                <a:ea typeface="Helvetica Neue" panose="02000503000000020004" charset="0"/>
                <a:cs typeface="Helvetica Neue" panose="02000503000000020004" charset="0"/>
                <a:sym typeface="+mn-ea"/>
              </a:rPr>
              <a:t>Predicting Variable: </a:t>
            </a:r>
            <a:r>
              <a:rPr lang="en-US" altLang="en-US" sz="2800" dirty="0">
                <a:latin typeface="Helvetica Neue" panose="02000503000000020004" charset="0"/>
                <a:ea typeface="Helvetica Neue" panose="02000503000000020004" charset="0"/>
                <a:cs typeface="Helvetica Neue" panose="02000503000000020004" charset="0"/>
                <a:sym typeface="+mn-ea"/>
              </a:rPr>
              <a:t>Average Driving Speed</a:t>
            </a:r>
            <a:endParaRPr lang="en-US" altLang="en-US" sz="2800" dirty="0">
              <a:latin typeface="Helvetica Neue" panose="02000503000000020004" charset="0"/>
              <a:ea typeface="Helvetica Neue" panose="02000503000000020004" charset="0"/>
              <a:cs typeface="Helvetica Neue" panose="02000503000000020004" charset="0"/>
            </a:endParaRPr>
          </a:p>
          <a:p>
            <a:pPr marL="0" indent="0">
              <a:spcBef>
                <a:spcPct val="50000"/>
              </a:spcBef>
              <a:buClr>
                <a:srgbClr val="EEB211"/>
              </a:buClr>
            </a:pPr>
            <a:r>
              <a:rPr lang="en-US" altLang="en-US" sz="2800" dirty="0">
                <a:latin typeface="Helvetica Neue" panose="02000503000000020004" charset="0"/>
                <a:ea typeface="Helvetica Neue" panose="02000503000000020004" charset="0"/>
                <a:cs typeface="Helvetica Neue" panose="02000503000000020004" charset="0"/>
                <a:sym typeface="+mn-ea"/>
              </a:rPr>
              <a:t>The </a:t>
            </a:r>
            <a:r>
              <a:rPr lang="en-US" altLang="en-US" sz="2800" b="1" dirty="0">
                <a:latin typeface="Helvetica Neue" panose="02000503000000020004" charset="0"/>
                <a:ea typeface="Helvetica Neue" panose="02000503000000020004" charset="0"/>
                <a:cs typeface="Helvetica Neue" panose="02000503000000020004" charset="0"/>
                <a:sym typeface="+mn-ea"/>
              </a:rPr>
              <a:t>relationship</a:t>
            </a:r>
            <a:r>
              <a:rPr lang="en-US" altLang="en-US" sz="2800" dirty="0">
                <a:latin typeface="Helvetica Neue" panose="02000503000000020004" charset="0"/>
                <a:ea typeface="Helvetica Neue" panose="02000503000000020004" charset="0"/>
                <a:cs typeface="Helvetica Neue" panose="02000503000000020004" charset="0"/>
                <a:sym typeface="+mn-ea"/>
              </a:rPr>
              <a:t> between college grade point average </a:t>
            </a:r>
            <a:r>
              <a:rPr lang="en-US" altLang="en-US" sz="2800" b="1" dirty="0">
                <a:solidFill>
                  <a:srgbClr val="0070C0"/>
                </a:solidFill>
                <a:latin typeface="Helvetica Neue" panose="02000503000000020004" charset="0"/>
                <a:ea typeface="Helvetica Neue" panose="02000503000000020004" charset="0"/>
                <a:cs typeface="Helvetica Neue" panose="02000503000000020004" charset="0"/>
                <a:sym typeface="+mn-ea"/>
              </a:rPr>
              <a:t>(GPA) </a:t>
            </a:r>
            <a:r>
              <a:rPr lang="en-US" altLang="en-US" sz="2800" dirty="0">
                <a:latin typeface="Helvetica Neue" panose="02000503000000020004" charset="0"/>
                <a:ea typeface="Helvetica Neue" panose="02000503000000020004" charset="0"/>
                <a:cs typeface="Helvetica Neue" panose="02000503000000020004" charset="0"/>
                <a:sym typeface="+mn-ea"/>
              </a:rPr>
              <a:t>and scores on the SAT</a:t>
            </a:r>
            <a:endParaRPr lang="en-US" altLang="en-US" sz="2800" dirty="0">
              <a:latin typeface="Helvetica Neue" panose="02000503000000020004" charset="0"/>
              <a:ea typeface="Helvetica Neue" panose="02000503000000020004" charset="0"/>
              <a:cs typeface="Helvetica Neue" panose="02000503000000020004" charset="0"/>
            </a:endParaRPr>
          </a:p>
          <a:p>
            <a:pPr marL="1603375" lvl="1">
              <a:spcBef>
                <a:spcPct val="50000"/>
              </a:spcBef>
              <a:buClr>
                <a:schemeClr val="tx1"/>
              </a:buClr>
              <a:buFont typeface="Wingdings" panose="05000000000000000000" pitchFamily="2" charset="2"/>
              <a:buChar char="Ø"/>
            </a:pPr>
            <a:r>
              <a:rPr lang="en-US" altLang="en-US" sz="2800" b="1" dirty="0">
                <a:solidFill>
                  <a:srgbClr val="0070C0"/>
                </a:solidFill>
                <a:latin typeface="Helvetica Neue" panose="02000503000000020004" charset="0"/>
                <a:ea typeface="Helvetica Neue" panose="02000503000000020004" charset="0"/>
                <a:cs typeface="Helvetica Neue" panose="02000503000000020004" charset="0"/>
                <a:sym typeface="+mn-ea"/>
              </a:rPr>
              <a:t>Response Variable: </a:t>
            </a:r>
            <a:r>
              <a:rPr lang="en-US" altLang="en-US" sz="2800" dirty="0">
                <a:latin typeface="Helvetica Neue" panose="02000503000000020004" charset="0"/>
                <a:ea typeface="Helvetica Neue" panose="02000503000000020004" charset="0"/>
                <a:cs typeface="Helvetica Neue" panose="02000503000000020004" charset="0"/>
                <a:sym typeface="+mn-ea"/>
              </a:rPr>
              <a:t>GPA</a:t>
            </a:r>
            <a:endParaRPr lang="en-US" altLang="en-US" sz="2800" b="1" dirty="0">
              <a:solidFill>
                <a:schemeClr val="accent6">
                  <a:lumMod val="50000"/>
                </a:schemeClr>
              </a:solidFill>
              <a:latin typeface="Helvetica Neue" panose="02000503000000020004" charset="0"/>
              <a:ea typeface="Helvetica Neue" panose="02000503000000020004" charset="0"/>
              <a:cs typeface="Helvetica Neue" panose="02000503000000020004" charset="0"/>
            </a:endParaRPr>
          </a:p>
          <a:p>
            <a:pPr marL="1603375" lvl="1">
              <a:spcBef>
                <a:spcPct val="50000"/>
              </a:spcBef>
              <a:buClr>
                <a:schemeClr val="tx1"/>
              </a:buClr>
              <a:buFont typeface="Wingdings" panose="05000000000000000000" pitchFamily="2" charset="2"/>
              <a:buChar char="Ø"/>
            </a:pPr>
            <a:r>
              <a:rPr lang="en-US" altLang="en-US" sz="2800" b="1" dirty="0">
                <a:solidFill>
                  <a:srgbClr val="0070C0"/>
                </a:solidFill>
                <a:latin typeface="Helvetica Neue" panose="02000503000000020004" charset="0"/>
                <a:ea typeface="Helvetica Neue" panose="02000503000000020004" charset="0"/>
                <a:cs typeface="Helvetica Neue" panose="02000503000000020004" charset="0"/>
                <a:sym typeface="+mn-ea"/>
              </a:rPr>
              <a:t>Predicting Variable: </a:t>
            </a:r>
            <a:r>
              <a:rPr lang="en-US" altLang="en-US" sz="2800" dirty="0">
                <a:latin typeface="Helvetica Neue" panose="02000503000000020004" charset="0"/>
                <a:ea typeface="Helvetica Neue" panose="02000503000000020004" charset="0"/>
                <a:cs typeface="Helvetica Neue" panose="02000503000000020004" charset="0"/>
                <a:sym typeface="+mn-ea"/>
              </a:rPr>
              <a:t>SAT score</a:t>
            </a: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altLang="en-US" dirty="0">
                <a:latin typeface="Roboto" panose="02000000000000000000" pitchFamily="2" charset="0"/>
                <a:ea typeface="Roboto" panose="02000000000000000000" pitchFamily="2" charset="0"/>
                <a:cs typeface="Vitesse" charset="0"/>
                <a:sym typeface="+mn-ea"/>
              </a:rPr>
              <a:t>Objectives in Regression Analysis</a:t>
            </a:r>
            <a:endParaRPr lang="en-US"/>
          </a:p>
        </p:txBody>
      </p:sp>
      <p:sp>
        <p:nvSpPr>
          <p:cNvPr id="3" name="Content Placeholder 2"/>
          <p:cNvSpPr>
            <a:spLocks noGrp="1"/>
          </p:cNvSpPr>
          <p:nvPr>
            <p:ph idx="1"/>
          </p:nvPr>
        </p:nvSpPr>
        <p:spPr>
          <a:xfrm>
            <a:off x="307340" y="1381760"/>
            <a:ext cx="11264265" cy="5170170"/>
          </a:xfrm>
        </p:spPr>
        <p:txBody>
          <a:bodyPr>
            <a:normAutofit fontScale="70000"/>
          </a:bodyPr>
          <a:p>
            <a:pPr eaLnBrk="1" hangingPunct="1"/>
            <a:r>
              <a:rPr lang="en-US" altLang="en-US" dirty="0">
                <a:latin typeface="Helvetica Neue" panose="02000503000000020004" charset="0"/>
                <a:ea typeface="Helvetica Neue" panose="02000503000000020004" charset="0"/>
                <a:cs typeface="Helvetica Neue" panose="02000503000000020004" charset="0"/>
                <a:sym typeface="+mn-ea"/>
              </a:rPr>
              <a:t>A regression analysis is used for:</a:t>
            </a:r>
            <a:endParaRPr lang="en-US" altLang="en-US" dirty="0">
              <a:latin typeface="Helvetica Neue" panose="02000503000000020004" charset="0"/>
              <a:ea typeface="Helvetica Neue" panose="02000503000000020004" charset="0"/>
              <a:cs typeface="Helvetica Neue" panose="02000503000000020004" charset="0"/>
            </a:endParaRPr>
          </a:p>
          <a:p>
            <a:pPr marL="914400" indent="-914400">
              <a:buFont typeface="+mj-lt"/>
              <a:buAutoNum type="arabicPeriod"/>
            </a:pPr>
            <a:r>
              <a:rPr lang="en-US" altLang="en-US" b="1" dirty="0">
                <a:solidFill>
                  <a:srgbClr val="0070C0"/>
                </a:solidFill>
                <a:latin typeface="Helvetica Neue" panose="02000503000000020004" charset="0"/>
                <a:ea typeface="Helvetica Neue" panose="02000503000000020004" charset="0"/>
                <a:cs typeface="Helvetica Neue" panose="02000503000000020004" charset="0"/>
                <a:sym typeface="+mn-ea"/>
              </a:rPr>
              <a:t>Prediction</a:t>
            </a:r>
            <a:r>
              <a:rPr lang="en-US" altLang="en-US" dirty="0">
                <a:latin typeface="Helvetica Neue" panose="02000503000000020004" charset="0"/>
                <a:ea typeface="Helvetica Neue" panose="02000503000000020004" charset="0"/>
                <a:cs typeface="Helvetica Neue" panose="02000503000000020004" charset="0"/>
                <a:sym typeface="+mn-ea"/>
              </a:rPr>
              <a:t> of the response variable;</a:t>
            </a:r>
            <a:endParaRPr lang="en-US" altLang="en-US" dirty="0">
              <a:latin typeface="Helvetica Neue" panose="02000503000000020004" charset="0"/>
              <a:ea typeface="Helvetica Neue" panose="02000503000000020004" charset="0"/>
              <a:cs typeface="Helvetica Neue" panose="02000503000000020004" charset="0"/>
            </a:endParaRPr>
          </a:p>
          <a:p>
            <a:pPr marL="914400" indent="-914400">
              <a:buFont typeface="+mj-lt"/>
              <a:buAutoNum type="arabicPeriod"/>
            </a:pPr>
            <a:r>
              <a:rPr lang="en-US" altLang="en-US" b="1" dirty="0">
                <a:solidFill>
                  <a:srgbClr val="0070C0"/>
                </a:solidFill>
                <a:latin typeface="Helvetica Neue" panose="02000503000000020004" charset="0"/>
                <a:ea typeface="Helvetica Neue" panose="02000503000000020004" charset="0"/>
                <a:cs typeface="Helvetica Neue" panose="02000503000000020004" charset="0"/>
                <a:sym typeface="+mn-ea"/>
              </a:rPr>
              <a:t>Modelling</a:t>
            </a:r>
            <a:r>
              <a:rPr lang="en-US" altLang="en-US" dirty="0">
                <a:latin typeface="Helvetica Neue" panose="02000503000000020004" charset="0"/>
                <a:ea typeface="Helvetica Neue" panose="02000503000000020004" charset="0"/>
                <a:cs typeface="Helvetica Neue" panose="02000503000000020004" charset="0"/>
                <a:sym typeface="+mn-ea"/>
              </a:rPr>
              <a:t> the relationship between the response variable and the explanatory variables;</a:t>
            </a:r>
            <a:r>
              <a:rPr lang="en-US" altLang="en-US" dirty="0">
                <a:solidFill>
                  <a:schemeClr val="accent6">
                    <a:lumMod val="75000"/>
                  </a:schemeClr>
                </a:solidFill>
                <a:latin typeface="Helvetica Neue" panose="02000503000000020004" charset="0"/>
                <a:ea typeface="Helvetica Neue" panose="02000503000000020004" charset="0"/>
                <a:cs typeface="Helvetica Neue" panose="02000503000000020004" charset="0"/>
                <a:sym typeface="+mn-ea"/>
              </a:rPr>
              <a:t> </a:t>
            </a:r>
            <a:r>
              <a:rPr lang="en-US" altLang="en-US" dirty="0">
                <a:latin typeface="Helvetica Neue" panose="02000503000000020004" charset="0"/>
                <a:ea typeface="Helvetica Neue" panose="02000503000000020004" charset="0"/>
                <a:cs typeface="Helvetica Neue" panose="02000503000000020004" charset="0"/>
                <a:sym typeface="+mn-ea"/>
              </a:rPr>
              <a:t>or</a:t>
            </a:r>
            <a:endParaRPr lang="en-US" altLang="en-US" dirty="0">
              <a:latin typeface="Helvetica Neue" panose="02000503000000020004" charset="0"/>
              <a:ea typeface="Helvetica Neue" panose="02000503000000020004" charset="0"/>
              <a:cs typeface="Helvetica Neue" panose="02000503000000020004" charset="0"/>
            </a:endParaRPr>
          </a:p>
          <a:p>
            <a:pPr marL="914400" indent="-914400">
              <a:buFont typeface="+mj-lt"/>
              <a:buAutoNum type="arabicPeriod"/>
            </a:pPr>
            <a:r>
              <a:rPr lang="en-US" altLang="en-US" b="1" dirty="0">
                <a:solidFill>
                  <a:srgbClr val="0070C0"/>
                </a:solidFill>
                <a:latin typeface="Helvetica Neue" panose="02000503000000020004" charset="0"/>
                <a:ea typeface="Helvetica Neue" panose="02000503000000020004" charset="0"/>
                <a:cs typeface="Helvetica Neue" panose="02000503000000020004" charset="0"/>
                <a:sym typeface="+mn-ea"/>
              </a:rPr>
              <a:t>Testing</a:t>
            </a:r>
            <a:r>
              <a:rPr lang="en-US" altLang="en-US" dirty="0">
                <a:latin typeface="Helvetica Neue" panose="02000503000000020004" charset="0"/>
                <a:ea typeface="Helvetica Neue" panose="02000503000000020004" charset="0"/>
                <a:cs typeface="Helvetica Neue" panose="02000503000000020004" charset="0"/>
                <a:sym typeface="+mn-ea"/>
              </a:rPr>
              <a:t> hypotheses of association relationships.</a:t>
            </a:r>
            <a:endParaRPr lang="en-US" altLang="en-US" dirty="0">
              <a:latin typeface="Helvetica Neue" panose="02000503000000020004" charset="0"/>
              <a:ea typeface="Helvetica Neue" panose="02000503000000020004" charset="0"/>
              <a:cs typeface="Helvetica Neue" panose="02000503000000020004" charset="0"/>
            </a:endParaRPr>
          </a:p>
          <a:p>
            <a:pPr eaLnBrk="1" hangingPunct="1">
              <a:buFontTx/>
              <a:buAutoNum type="arabicPeriod"/>
            </a:pPr>
            <a:endParaRPr lang="en-US" altLang="en-US" dirty="0">
              <a:latin typeface="Helvetica Neue" panose="02000503000000020004" charset="0"/>
              <a:ea typeface="Helvetica Neue" panose="02000503000000020004" charset="0"/>
              <a:cs typeface="Helvetica Neue" panose="02000503000000020004" charset="0"/>
            </a:endParaRPr>
          </a:p>
          <a:p>
            <a:pPr eaLnBrk="1" hangingPunct="1"/>
            <a:r>
              <a:rPr lang="en-US" altLang="en-US" b="1" dirty="0">
                <a:solidFill>
                  <a:srgbClr val="0070C0"/>
                </a:solidFill>
                <a:latin typeface="Helvetica Neue" panose="02000503000000020004" charset="0"/>
                <a:ea typeface="Helvetica Neue" panose="02000503000000020004" charset="0"/>
                <a:cs typeface="Helvetica Neue" panose="02000503000000020004" charset="0"/>
                <a:sym typeface="+mn-ea"/>
              </a:rPr>
              <a:t>Linear Regression: </a:t>
            </a:r>
            <a:r>
              <a:rPr lang="en-US" altLang="en-US" dirty="0">
                <a:latin typeface="Helvetica Neue" panose="02000503000000020004" charset="0"/>
                <a:ea typeface="Helvetica Neue" panose="02000503000000020004" charset="0"/>
                <a:cs typeface="Helvetica Neue" panose="02000503000000020004" charset="0"/>
                <a:sym typeface="+mn-ea"/>
              </a:rPr>
              <a:t>The basis of what we will be talking about most of this course is the linear model. Virtually all other methods for studying dependence among variables are variations on the idea of linear regression.</a:t>
            </a:r>
            <a:endParaRPr lang="en-US" altLang="en-US" dirty="0">
              <a:latin typeface="Helvetica Neue" panose="02000503000000020004" charset="0"/>
              <a:ea typeface="Helvetica Neue" panose="02000503000000020004" charset="0"/>
              <a:cs typeface="Helvetica Neue" panose="02000503000000020004" charset="0"/>
            </a:endParaRPr>
          </a:p>
          <a:p>
            <a:pPr algn="ctr" eaLnBrk="1" hangingPunct="1"/>
            <a:endParaRPr lang="en-US" altLang="en-US" dirty="0">
              <a:latin typeface="Helvetica Neue" panose="02000503000000020004" charset="0"/>
              <a:ea typeface="Helvetica Neue" panose="02000503000000020004" charset="0"/>
              <a:cs typeface="Helvetica Neue" panose="02000503000000020004" charset="0"/>
            </a:endParaRPr>
          </a:p>
          <a:p>
            <a:pPr algn="ctr" eaLnBrk="1" hangingPunct="1"/>
            <a:r>
              <a:rPr lang="en-US" altLang="ja-JP" i="1" dirty="0">
                <a:latin typeface="Helvetica Neue" panose="02000503000000020004" charset="0"/>
                <a:ea typeface="Helvetica Neue" panose="02000503000000020004" charset="0"/>
                <a:cs typeface="Helvetica Neue" panose="02000503000000020004" charset="0"/>
                <a:sym typeface="+mn-ea"/>
              </a:rPr>
              <a:t>“All models are wrong, but some are useful</a:t>
            </a:r>
            <a:r>
              <a:rPr lang="en-US" altLang="ja-JP" dirty="0">
                <a:latin typeface="Helvetica Neue" panose="02000503000000020004" charset="0"/>
                <a:ea typeface="Helvetica Neue" panose="02000503000000020004" charset="0"/>
                <a:cs typeface="Helvetica Neue" panose="02000503000000020004" charset="0"/>
                <a:sym typeface="+mn-ea"/>
              </a:rPr>
              <a:t>. “    George Box</a:t>
            </a:r>
            <a:endParaRPr lang="en-US" altLang="ja-JP" dirty="0">
              <a:latin typeface="Helvetica Neue" panose="02000503000000020004" charset="0"/>
              <a:ea typeface="Helvetica Neue" panose="02000503000000020004" charset="0"/>
              <a:cs typeface="Helvetica Neue" panose="02000503000000020004" charset="0"/>
            </a:endParaRPr>
          </a:p>
          <a:p>
            <a:pPr algn="ctr" eaLnBrk="1" hangingPunct="1"/>
            <a:endParaRPr lang="en-US" altLang="en-US" dirty="0">
              <a:latin typeface="Helvetica Neue" panose="02000503000000020004" charset="0"/>
              <a:ea typeface="Helvetica Neue" panose="02000503000000020004" charset="0"/>
              <a:cs typeface="Helvetica Neue" panose="02000503000000020004" charset="0"/>
            </a:endParaRPr>
          </a:p>
          <a:p>
            <a:pPr algn="ctr" eaLnBrk="1" hangingPunct="1"/>
            <a:r>
              <a:rPr lang="en-US" altLang="ja-JP" i="1" dirty="0">
                <a:latin typeface="Helvetica Neue" panose="02000503000000020004" charset="0"/>
                <a:ea typeface="Helvetica Neue" panose="02000503000000020004" charset="0"/>
                <a:cs typeface="Helvetica Neue" panose="02000503000000020004" charset="0"/>
                <a:sym typeface="+mn-ea"/>
              </a:rPr>
              <a:t>“Embrace your data, not your models</a:t>
            </a:r>
            <a:r>
              <a:rPr lang="en-US" altLang="ja-JP" dirty="0">
                <a:latin typeface="Helvetica Neue" panose="02000503000000020004" charset="0"/>
                <a:ea typeface="Helvetica Neue" panose="02000503000000020004" charset="0"/>
                <a:cs typeface="Helvetica Neue" panose="02000503000000020004" charset="0"/>
                <a:sym typeface="+mn-ea"/>
              </a:rPr>
              <a:t>.”</a:t>
            </a:r>
            <a:r>
              <a:rPr lang="en-US" altLang="ja-JP" dirty="0">
                <a:solidFill>
                  <a:srgbClr val="7030A0"/>
                </a:solidFill>
                <a:latin typeface="Helvetica Neue" panose="02000503000000020004" charset="0"/>
                <a:ea typeface="Helvetica Neue" panose="02000503000000020004" charset="0"/>
                <a:cs typeface="Helvetica Neue" panose="02000503000000020004" charset="0"/>
                <a:sym typeface="+mn-ea"/>
              </a:rPr>
              <a:t>  </a:t>
            </a:r>
            <a:r>
              <a:rPr lang="en-US" altLang="ja-JP" dirty="0">
                <a:latin typeface="Helvetica Neue" panose="02000503000000020004" charset="0"/>
                <a:ea typeface="Helvetica Neue" panose="02000503000000020004" charset="0"/>
                <a:cs typeface="Helvetica Neue" panose="02000503000000020004" charset="0"/>
                <a:sym typeface="+mn-ea"/>
              </a:rPr>
              <a:t> John Tukey</a:t>
            </a: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endParaRPr lang="en-US"/>
          </a:p>
        </p:txBody>
      </p:sp>
      <p:pic>
        <p:nvPicPr>
          <p:cNvPr id="4" name="Content Placeholder 3"/>
          <p:cNvPicPr>
            <a:picLocks noChangeAspect="1"/>
          </p:cNvPicPr>
          <p:nvPr>
            <p:ph idx="1"/>
            <p:custDataLst>
              <p:tags r:id="rId1"/>
            </p:custDataLst>
          </p:nvPr>
        </p:nvPicPr>
        <p:blipFill>
          <a:blip r:embed="rId2"/>
          <a:stretch>
            <a:fillRect/>
          </a:stretch>
        </p:blipFill>
        <p:spPr>
          <a:xfrm>
            <a:off x="-172720" y="0"/>
            <a:ext cx="10340975" cy="6807835"/>
          </a:xfrm>
          <a:prstGeom prst="rect">
            <a:avLst/>
          </a:prstGeom>
        </p:spPr>
      </p:pic>
      <p:sp>
        <p:nvSpPr>
          <p:cNvPr id="5" name="Text Box 4"/>
          <p:cNvSpPr txBox="1"/>
          <p:nvPr/>
        </p:nvSpPr>
        <p:spPr>
          <a:xfrm>
            <a:off x="8486775" y="2390140"/>
            <a:ext cx="2840355" cy="3288665"/>
          </a:xfrm>
          <a:prstGeom prst="rect">
            <a:avLst/>
          </a:prstGeom>
          <a:noFill/>
        </p:spPr>
        <p:txBody>
          <a:bodyPr wrap="square" rtlCol="0" anchor="t">
            <a:noAutofit/>
          </a:bodyPr>
          <a:p>
            <a:pPr>
              <a:defRPr/>
            </a:pPr>
            <a:r>
              <a:rPr lang="en-US" b="1" dirty="0">
                <a:solidFill>
                  <a:schemeClr val="bg2">
                    <a:lumMod val="10000"/>
                  </a:schemeClr>
                </a:solidFill>
                <a:latin typeface="Helvetica Neue" panose="02000503000000020004" charset="0"/>
                <a:ea typeface="Helvetica Neue" panose="02000503000000020004" charset="0"/>
                <a:cs typeface="Helvetica Neue" panose="02000503000000020004" charset="0"/>
                <a:sym typeface="+mn-ea"/>
              </a:rPr>
              <a:t>Whether a linear or polynomial model in X, we can estimate the relationship using linear regression.</a:t>
            </a:r>
            <a:endParaRPr lang="en-US" b="1" dirty="0">
              <a:solidFill>
                <a:schemeClr val="bg2">
                  <a:lumMod val="10000"/>
                </a:schemeClr>
              </a:solidFill>
              <a:latin typeface="Helvetica Neue" panose="02000503000000020004" charset="0"/>
              <a:ea typeface="Helvetica Neue" panose="02000503000000020004" charset="0"/>
              <a:cs typeface="Helvetica Neue" panose="0200050300000002000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custDataLst>
              <p:tags r:id="rId1"/>
            </p:custDataLst>
          </p:nvPr>
        </p:nvSpPr>
        <p:spPr/>
        <p:txBody>
          <a:bodyPr/>
          <a:p>
            <a:r>
              <a:rPr lang="en-US" dirty="0">
                <a:latin typeface="Roboto" panose="02000000000000000000" pitchFamily="2" charset="0"/>
                <a:ea typeface="Roboto" panose="02000000000000000000" pitchFamily="2" charset="0"/>
                <a:sym typeface="+mn-ea"/>
              </a:rPr>
              <a:t>Linear Regression</a:t>
            </a:r>
            <a:endParaRPr lang="en-US"/>
          </a:p>
        </p:txBody>
      </p:sp>
      <mc:AlternateContent xmlns:mc="http://schemas.openxmlformats.org/markup-compatibility/2006">
        <mc:Choice xmlns:a14="http://schemas.microsoft.com/office/drawing/2010/main" Requires="a14">
          <p:sp>
            <p:nvSpPr>
              <p:cNvPr id="3" name="Content Placeholder 2"/>
              <p:cNvSpPr>
                <a:spLocks noGrp="1"/>
              </p:cNvSpPr>
              <p:nvPr>
                <p:ph idx="1"/>
                <p:custDataLst>
                  <p:tags r:id="rId2"/>
                </p:custDataLst>
              </p:nvPr>
            </p:nvSpPr>
            <p:spPr/>
            <p:txBody>
              <a:bodyPr/>
              <a:p>
                <a:pPr marL="0" indent="0" eaLnBrk="1" hangingPunct="1">
                  <a:spcBef>
                    <a:spcPct val="50000"/>
                  </a:spcBef>
                  <a:buNone/>
                </a:pPr>
                <a14:m>
                  <m:oMathPara xmlns:m="http://schemas.openxmlformats.org/officeDocument/2006/math">
                    <m:oMathParaPr>
                      <m:jc m:val="centerGroup"/>
                    </m:oMathParaPr>
                    <m:oMath xmlns:m="http://schemas.openxmlformats.org/officeDocument/2006/math">
                      <m:r>
                        <m:rPr>
                          <m:nor/>
                        </m:rPr>
                        <a:rPr lang="en-US" altLang="en-US" b="1" dirty="0" smtClean="0">
                          <a:solidFill>
                            <a:srgbClr val="0070C0"/>
                          </a:solidFill>
                          <a:latin typeface="Helvetica" charset="0"/>
                          <a:ea typeface="Cambria Math" panose="02040503050406030204" pitchFamily="18" charset="0"/>
                          <a:cs typeface="Helvetica" charset="0"/>
                        </a:rPr>
                        <m:t>Model</m:t>
                      </m:r>
                      <m:r>
                        <m:rPr>
                          <m:nor/>
                        </m:rPr>
                        <a:rPr lang="en-US" altLang="en-US" dirty="0" smtClean="0">
                          <a:solidFill>
                            <a:srgbClr val="0070C0"/>
                          </a:solidFill>
                          <a:latin typeface="Helvetica" charset="0"/>
                          <a:ea typeface="Cambria Math" panose="02040503050406030204" pitchFamily="18" charset="0"/>
                          <a:cs typeface="Helvetica" charset="0"/>
                        </a:rPr>
                        <m:t>:</m:t>
                      </m:r>
                      <m:r>
                        <m:rPr>
                          <m:nor/>
                        </m:rPr>
                        <a:rPr lang="en-US" altLang="en-US" dirty="0">
                          <a:latin typeface="Cambria Math" panose="02040503050406030204" pitchFamily="18" charset="0"/>
                          <a:ea typeface="Cambria Math" panose="02040503050406030204" pitchFamily="18" charset="0"/>
                          <a:cs typeface="Helvetica Neue" panose="02000503000000020004" charset="0"/>
                        </a:rPr>
                        <m:t> </m:t>
                      </m:r>
                      <m:sSub>
                        <m:sSubPr>
                          <m:ctrlPr>
                            <a:rPr lang="en-US" altLang="en-US" i="1" dirty="0">
                              <a:latin typeface="Cambria Math" panose="02040503050406030204" pitchFamily="18" charset="0"/>
                              <a:ea typeface="Cambria Math" panose="02040503050406030204" pitchFamily="18" charset="0"/>
                            </a:rPr>
                          </m:ctrlPr>
                        </m:sSubPr>
                        <m:e>
                          <m:sSub>
                            <m:sSubPr>
                              <m:ctrlPr>
                                <a:rPr lang="en-US" altLang="en-US" i="1" dirty="0">
                                  <a:latin typeface="Cambria Math" panose="02040503050406030204" pitchFamily="18" charset="0"/>
                                  <a:ea typeface="Cambria Math" panose="02040503050406030204" pitchFamily="18" charset="0"/>
                                </a:rPr>
                              </m:ctrlPr>
                            </m:sSubPr>
                            <m:e>
                              <m:r>
                                <a:rPr lang="en-US" altLang="en-US" b="1" i="1" dirty="0">
                                  <a:latin typeface="Cambria Math" panose="02040503050406030204" pitchFamily="18" charset="0"/>
                                  <a:ea typeface="Cambria Math" panose="02040503050406030204" pitchFamily="18" charset="0"/>
                                </a:rPr>
                                <m:t>𝒀</m:t>
                              </m:r>
                            </m:e>
                            <m:sub>
                              <m:r>
                                <a:rPr lang="en-US" altLang="en-US" i="1" dirty="0">
                                  <a:latin typeface="Cambria Math" panose="02040503050406030204" pitchFamily="18" charset="0"/>
                                  <a:ea typeface="Cambria Math" panose="02040503050406030204" pitchFamily="18" charset="0"/>
                                </a:rPr>
                                <m:t>𝑖</m:t>
                              </m:r>
                            </m:sub>
                          </m:sSub>
                          <m:r>
                            <a:rPr lang="en-US" altLang="en-US" i="1" dirty="0">
                              <a:latin typeface="Cambria Math" panose="02040503050406030204" pitchFamily="18" charset="0"/>
                              <a:ea typeface="Cambria Math" panose="02040503050406030204" pitchFamily="18" charset="0"/>
                            </a:rPr>
                            <m:t>=</m:t>
                          </m:r>
                          <m:r>
                            <a:rPr lang="en-US" altLang="en-US" i="1" dirty="0">
                              <a:latin typeface="Cambria Math" panose="02040503050406030204" pitchFamily="18" charset="0"/>
                              <a:ea typeface="Cambria Math" panose="02040503050406030204" pitchFamily="18" charset="0"/>
                            </a:rPr>
                            <m:t>𝛽</m:t>
                          </m:r>
                        </m:e>
                        <m:sub>
                          <m:r>
                            <a:rPr lang="en-US" altLang="en-US" i="1" dirty="0">
                              <a:latin typeface="Cambria Math" panose="02040503050406030204" pitchFamily="18" charset="0"/>
                              <a:ea typeface="Cambria Math" panose="02040503050406030204" pitchFamily="18" charset="0"/>
                            </a:rPr>
                            <m:t>0</m:t>
                          </m:r>
                        </m:sub>
                      </m:sSub>
                      <m:r>
                        <a:rPr lang="en-US" altLang="en-US" i="1" dirty="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𝛽</m:t>
                          </m:r>
                        </m:e>
                        <m:sub>
                          <m:r>
                            <a:rPr lang="en-US" altLang="en-US" i="1" dirty="0">
                              <a:latin typeface="Cambria Math" panose="02040503050406030204" pitchFamily="18" charset="0"/>
                              <a:ea typeface="Cambria Math" panose="02040503050406030204" pitchFamily="18" charset="0"/>
                            </a:rPr>
                            <m:t>1</m:t>
                          </m:r>
                        </m:sub>
                      </m:sSub>
                      <m:sSub>
                        <m:sSubPr>
                          <m:ctrlPr>
                            <a:rPr lang="en-US" altLang="en-US" i="1" dirty="0">
                              <a:latin typeface="Cambria Math" panose="02040503050406030204" pitchFamily="18" charset="0"/>
                              <a:ea typeface="Cambria Math" panose="02040503050406030204" pitchFamily="18" charset="0"/>
                            </a:rPr>
                          </m:ctrlPr>
                        </m:sSubPr>
                        <m:e>
                          <m:r>
                            <a:rPr lang="en-US" altLang="en-US" b="1" i="1" dirty="0">
                              <a:latin typeface="Cambria Math" panose="02040503050406030204" pitchFamily="18" charset="0"/>
                              <a:ea typeface="Cambria Math" panose="02040503050406030204" pitchFamily="18" charset="0"/>
                            </a:rPr>
                            <m:t>𝑿</m:t>
                          </m:r>
                        </m:e>
                        <m:sub>
                          <m:r>
                            <a:rPr lang="en-US" altLang="en-US" i="1" dirty="0">
                              <a:latin typeface="Cambria Math" panose="02040503050406030204" pitchFamily="18" charset="0"/>
                              <a:ea typeface="Cambria Math" panose="02040503050406030204" pitchFamily="18" charset="0"/>
                            </a:rPr>
                            <m:t>𝑖</m:t>
                          </m:r>
                          <m:r>
                            <a:rPr lang="en-US" altLang="en-US" i="1" dirty="0">
                              <a:latin typeface="Cambria Math" panose="02040503050406030204" pitchFamily="18" charset="0"/>
                              <a:ea typeface="Cambria Math" panose="02040503050406030204" pitchFamily="18" charset="0"/>
                            </a:rPr>
                            <m:t>,</m:t>
                          </m:r>
                          <m:r>
                            <a:rPr lang="en-US" altLang="en-US" i="1" dirty="0">
                              <a:latin typeface="Cambria Math" panose="02040503050406030204" pitchFamily="18" charset="0"/>
                              <a:ea typeface="Cambria Math" panose="02040503050406030204" pitchFamily="18" charset="0"/>
                            </a:rPr>
                            <m:t>1</m:t>
                          </m:r>
                        </m:sub>
                      </m:sSub>
                      <m:r>
                        <a:rPr lang="en-US" altLang="en-US" i="1" dirty="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𝛽</m:t>
                          </m:r>
                        </m:e>
                        <m:sub>
                          <m:r>
                            <a:rPr lang="en-US" altLang="en-US" i="1" dirty="0">
                              <a:latin typeface="Cambria Math" panose="02040503050406030204" pitchFamily="18" charset="0"/>
                              <a:ea typeface="Cambria Math" panose="02040503050406030204" pitchFamily="18" charset="0"/>
                            </a:rPr>
                            <m:t>2</m:t>
                          </m:r>
                        </m:sub>
                      </m:sSub>
                      <m:sSub>
                        <m:sSubPr>
                          <m:ctrlPr>
                            <a:rPr lang="en-US" altLang="en-US" i="1" dirty="0">
                              <a:latin typeface="Cambria Math" panose="02040503050406030204" pitchFamily="18" charset="0"/>
                              <a:ea typeface="Cambria Math" panose="02040503050406030204" pitchFamily="18" charset="0"/>
                            </a:rPr>
                          </m:ctrlPr>
                        </m:sSubPr>
                        <m:e>
                          <m:r>
                            <a:rPr lang="en-US" altLang="en-US" b="1" i="1" dirty="0">
                              <a:latin typeface="Cambria Math" panose="02040503050406030204" pitchFamily="18" charset="0"/>
                              <a:ea typeface="Cambria Math" panose="02040503050406030204" pitchFamily="18" charset="0"/>
                            </a:rPr>
                            <m:t>𝑿</m:t>
                          </m:r>
                        </m:e>
                        <m:sub>
                          <m:r>
                            <a:rPr lang="en-US" altLang="en-US" i="1" dirty="0">
                              <a:latin typeface="Cambria Math" panose="02040503050406030204" pitchFamily="18" charset="0"/>
                              <a:ea typeface="Cambria Math" panose="02040503050406030204" pitchFamily="18" charset="0"/>
                            </a:rPr>
                            <m:t>𝑖</m:t>
                          </m:r>
                          <m:r>
                            <a:rPr lang="en-US" altLang="en-US" i="1" dirty="0">
                              <a:latin typeface="Cambria Math" panose="02040503050406030204" pitchFamily="18" charset="0"/>
                              <a:ea typeface="Cambria Math" panose="02040503050406030204" pitchFamily="18" charset="0"/>
                            </a:rPr>
                            <m:t>,</m:t>
                          </m:r>
                          <m:r>
                            <a:rPr lang="en-US" altLang="en-US" i="1" dirty="0">
                              <a:latin typeface="Cambria Math" panose="02040503050406030204" pitchFamily="18" charset="0"/>
                              <a:ea typeface="Cambria Math" panose="02040503050406030204" pitchFamily="18" charset="0"/>
                            </a:rPr>
                            <m:t>2</m:t>
                          </m:r>
                        </m:sub>
                      </m:sSub>
                      <m:r>
                        <a:rPr lang="en-US" altLang="en-US" i="1" dirty="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𝛽</m:t>
                          </m:r>
                        </m:e>
                        <m:sub>
                          <m:r>
                            <a:rPr lang="en-US" altLang="en-US" i="1" dirty="0">
                              <a:latin typeface="Cambria Math" panose="02040503050406030204" pitchFamily="18" charset="0"/>
                              <a:ea typeface="Cambria Math" panose="02040503050406030204" pitchFamily="18" charset="0"/>
                            </a:rPr>
                            <m:t>𝑝</m:t>
                          </m:r>
                        </m:sub>
                      </m:sSub>
                      <m:sSub>
                        <m:sSubPr>
                          <m:ctrlPr>
                            <a:rPr lang="en-US" altLang="en-US" i="1" dirty="0">
                              <a:latin typeface="Cambria Math" panose="02040503050406030204" pitchFamily="18" charset="0"/>
                              <a:ea typeface="Cambria Math" panose="02040503050406030204" pitchFamily="18" charset="0"/>
                            </a:rPr>
                          </m:ctrlPr>
                        </m:sSubPr>
                        <m:e>
                          <m:r>
                            <a:rPr lang="en-US" altLang="en-US" b="1" i="1" dirty="0">
                              <a:latin typeface="Cambria Math" panose="02040503050406030204" pitchFamily="18" charset="0"/>
                              <a:ea typeface="Cambria Math" panose="02040503050406030204" pitchFamily="18" charset="0"/>
                            </a:rPr>
                            <m:t>𝑿</m:t>
                          </m:r>
                        </m:e>
                        <m:sub>
                          <m:r>
                            <a:rPr lang="en-US" altLang="en-US" i="1" dirty="0">
                              <a:latin typeface="Cambria Math" panose="02040503050406030204" pitchFamily="18" charset="0"/>
                              <a:ea typeface="Cambria Math" panose="02040503050406030204" pitchFamily="18" charset="0"/>
                            </a:rPr>
                            <m:t>𝑖</m:t>
                          </m:r>
                          <m:r>
                            <a:rPr lang="en-US" altLang="en-US" i="1" dirty="0">
                              <a:latin typeface="Cambria Math" panose="02040503050406030204" pitchFamily="18" charset="0"/>
                              <a:ea typeface="Cambria Math" panose="02040503050406030204" pitchFamily="18" charset="0"/>
                            </a:rPr>
                            <m:t>,</m:t>
                          </m:r>
                          <m:r>
                            <a:rPr lang="en-US" altLang="en-US" i="1" dirty="0">
                              <a:latin typeface="Cambria Math" panose="02040503050406030204" pitchFamily="18" charset="0"/>
                              <a:ea typeface="Cambria Math" panose="02040503050406030204" pitchFamily="18" charset="0"/>
                            </a:rPr>
                            <m:t>𝑝</m:t>
                          </m:r>
                        </m:sub>
                      </m:sSub>
                      <m:r>
                        <a:rPr lang="en-US" altLang="en-US" i="1" dirty="0">
                          <a:latin typeface="Cambria Math" panose="02040503050406030204" pitchFamily="18" charset="0"/>
                          <a:ea typeface="Cambria Math" panose="02040503050406030204" pitchFamily="18" charset="0"/>
                        </a:rPr>
                        <m:t>+</m:t>
                      </m:r>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𝜀</m:t>
                          </m:r>
                        </m:e>
                        <m:sub>
                          <m:r>
                            <a:rPr lang="en-US" altLang="en-US" i="1" dirty="0">
                              <a:latin typeface="Cambria Math" panose="02040503050406030204" pitchFamily="18" charset="0"/>
                              <a:ea typeface="Cambria Math" panose="02040503050406030204" pitchFamily="18" charset="0"/>
                            </a:rPr>
                            <m:t>𝑖</m:t>
                          </m:r>
                        </m:sub>
                      </m:sSub>
                      <m:r>
                        <a:rPr lang="en-US" altLang="en-US" i="1" dirty="0">
                          <a:latin typeface="Cambria Math" panose="02040503050406030204" pitchFamily="18" charset="0"/>
                          <a:ea typeface="Cambria Math" panose="02040503050406030204" pitchFamily="18" charset="0"/>
                        </a:rPr>
                        <m:t> </m:t>
                      </m:r>
                      <m:r>
                        <a:rPr lang="en-US" altLang="en-US" i="1" dirty="0">
                          <a:latin typeface="Cambria Math" panose="02040503050406030204" pitchFamily="18" charset="0"/>
                          <a:ea typeface="Cambria Math" panose="02040503050406030204" pitchFamily="18" charset="0"/>
                        </a:rPr>
                        <m:t>𝑖</m:t>
                      </m:r>
                      <m:r>
                        <a:rPr lang="en-US" altLang="en-US" i="1" dirty="0">
                          <a:latin typeface="Cambria Math" panose="02040503050406030204" pitchFamily="18" charset="0"/>
                          <a:ea typeface="Cambria Math" panose="02040503050406030204" pitchFamily="18" charset="0"/>
                        </a:rPr>
                        <m:t>=</m:t>
                      </m:r>
                      <m:r>
                        <a:rPr lang="en-US" altLang="en-US" i="1" dirty="0">
                          <a:latin typeface="Cambria Math" panose="02040503050406030204" pitchFamily="18" charset="0"/>
                          <a:ea typeface="Cambria Math" panose="02040503050406030204" pitchFamily="18" charset="0"/>
                        </a:rPr>
                        <m:t>1</m:t>
                      </m:r>
                      <m:r>
                        <a:rPr lang="en-US" altLang="en-US" i="1" dirty="0">
                          <a:latin typeface="Cambria Math" panose="02040503050406030204" pitchFamily="18" charset="0"/>
                          <a:ea typeface="Cambria Math" panose="02040503050406030204" pitchFamily="18" charset="0"/>
                        </a:rPr>
                        <m:t>,⋯,</m:t>
                      </m:r>
                      <m:r>
                        <a:rPr lang="en-US" altLang="en-US" i="1" dirty="0">
                          <a:latin typeface="Cambria Math" panose="02040503050406030204" pitchFamily="18" charset="0"/>
                          <a:ea typeface="Cambria Math" panose="02040503050406030204" pitchFamily="18" charset="0"/>
                        </a:rPr>
                        <m:t>𝑛</m:t>
                      </m:r>
                    </m:oMath>
                  </m:oMathPara>
                </a14:m>
                <a:endParaRPr lang="en-US" dirty="0">
                  <a:solidFill>
                    <a:srgbClr val="000000"/>
                  </a:solidFill>
                  <a:latin typeface="Cambria Math" panose="02040503050406030204" pitchFamily="18" charset="0"/>
                  <a:ea typeface="Cambria Math" panose="02040503050406030204" pitchFamily="18" charset="0"/>
                  <a:cs typeface="Helvetica"/>
                </a:endParaRPr>
              </a:p>
              <a:p>
                <a:pPr eaLnBrk="1" hangingPunct="1">
                  <a:spcBef>
                    <a:spcPct val="50000"/>
                  </a:spcBef>
                </a:pPr>
                <a:r>
                  <a:rPr lang="en-US" altLang="en-US" b="1" dirty="0">
                    <a:latin typeface="Helvetica" charset="0"/>
                    <a:ea typeface="Helvetica Neue" panose="02000503000000020004" charset="0"/>
                    <a:cs typeface="Helvetica" charset="0"/>
                    <a:sym typeface="+mn-ea"/>
                  </a:rPr>
                  <a:t>Assumptions</a:t>
                </a:r>
                <a:r>
                  <a:rPr lang="en-US" altLang="en-US" dirty="0">
                    <a:latin typeface="Helvetica" charset="0"/>
                    <a:ea typeface="Helvetica Neue" panose="02000503000000020004" charset="0"/>
                    <a:cs typeface="Helvetica" charset="0"/>
                    <a:sym typeface="+mn-ea"/>
                  </a:rPr>
                  <a:t>:  </a:t>
                </a:r>
                <a:endParaRPr lang="en-US" altLang="en-US" dirty="0">
                  <a:latin typeface="Helvetica" charset="0"/>
                  <a:ea typeface="Helvetica Neue" panose="02000503000000020004" charset="0"/>
                  <a:cs typeface="Helvetica" charset="0"/>
                </a:endParaRPr>
              </a:p>
              <a:p>
                <a:pPr marL="688975" indent="-688975">
                  <a:spcBef>
                    <a:spcPct val="50000"/>
                  </a:spcBef>
                  <a:buFontTx/>
                  <a:buChar char="•"/>
                </a:pPr>
                <a:r>
                  <a:rPr lang="en-US" altLang="en-US" i="1" dirty="0">
                    <a:latin typeface="Helvetica" charset="0"/>
                    <a:ea typeface="Helvetica Neue" panose="02000503000000020004" charset="0"/>
                    <a:cs typeface="Helvetica" charset="0"/>
                    <a:sym typeface="+mn-ea"/>
                  </a:rPr>
                  <a:t>Linearity</a:t>
                </a:r>
                <a:r>
                  <a:rPr lang="en-US" altLang="en-US" dirty="0">
                    <a:latin typeface="Helvetica" charset="0"/>
                    <a:ea typeface="Helvetica Neue" panose="02000503000000020004" charset="0"/>
                    <a:cs typeface="Helvetica" charset="0"/>
                    <a:sym typeface="+mn-ea"/>
                  </a:rPr>
                  <a:t>/</a:t>
                </a:r>
                <a:r>
                  <a:rPr lang="en-US" altLang="en-US" i="1" dirty="0">
                    <a:latin typeface="Helvetica" charset="0"/>
                    <a:ea typeface="Helvetica Neue" panose="02000503000000020004" charset="0"/>
                    <a:cs typeface="Helvetica" charset="0"/>
                    <a:sym typeface="+mn-ea"/>
                  </a:rPr>
                  <a:t>Mean Zero Assumption</a:t>
                </a:r>
                <a:r>
                  <a:rPr lang="en-US" altLang="en-US" dirty="0">
                    <a:latin typeface="Helvetica" charset="0"/>
                    <a:ea typeface="Helvetica Neue" panose="02000503000000020004" charset="0"/>
                    <a:cs typeface="Helvetica" charset="0"/>
                    <a:sym typeface="+mn-ea"/>
                  </a:rPr>
                  <a:t>: </a:t>
                </a:r>
                <a:r>
                  <a:rPr lang="en-US" altLang="en-US" dirty="0">
                    <a:latin typeface="Cambria Math" panose="02040503050406030204" pitchFamily="18" charset="0"/>
                    <a:ea typeface="Cambria Math" panose="02040503050406030204" pitchFamily="18" charset="0"/>
                    <a:cs typeface="Helvetica Neue" panose="02000503000000020004" charset="0"/>
                    <a:sym typeface="+mn-ea"/>
                  </a:rPr>
                  <a:t>E(</a:t>
                </a:r>
                <a14:m>
                  <m:oMath xmlns:m="http://schemas.openxmlformats.org/officeDocument/2006/math">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𝜀</m:t>
                        </m:r>
                      </m:e>
                      <m:sub>
                        <m:r>
                          <a:rPr lang="en-US" altLang="en-US" i="1" dirty="0">
                            <a:latin typeface="Cambria Math" panose="02040503050406030204" pitchFamily="18" charset="0"/>
                            <a:ea typeface="Cambria Math" panose="02040503050406030204" pitchFamily="18" charset="0"/>
                          </a:rPr>
                          <m:t>𝑖</m:t>
                        </m:r>
                      </m:sub>
                    </m:sSub>
                  </m:oMath>
                </a14:m>
                <a:r>
                  <a:rPr lang="en-US" altLang="en-US" dirty="0">
                    <a:latin typeface="Cambria Math" panose="02040503050406030204" pitchFamily="18" charset="0"/>
                    <a:ea typeface="Cambria Math" panose="02040503050406030204" pitchFamily="18" charset="0"/>
                    <a:cs typeface="Helvetica Neue" panose="02000503000000020004" charset="0"/>
                    <a:sym typeface="+mn-ea"/>
                  </a:rPr>
                  <a:t>) = 0</a:t>
                </a:r>
                <a:endParaRPr lang="en-US" altLang="en-US" dirty="0">
                  <a:latin typeface="Cambria Math" panose="02040503050406030204" pitchFamily="18" charset="0"/>
                  <a:ea typeface="Cambria Math" panose="02040503050406030204" pitchFamily="18" charset="0"/>
                  <a:cs typeface="Helvetica Neue" panose="02000503000000020004" charset="0"/>
                </a:endParaRPr>
              </a:p>
              <a:p>
                <a:pPr marL="688975" indent="-688975">
                  <a:spcBef>
                    <a:spcPct val="50000"/>
                  </a:spcBef>
                  <a:buFontTx/>
                  <a:buChar char="•"/>
                </a:pPr>
                <a:r>
                  <a:rPr lang="en-US" altLang="en-US" i="1" dirty="0">
                    <a:latin typeface="Helvetica" charset="0"/>
                    <a:ea typeface="Helvetica Neue" panose="02000503000000020004" charset="0"/>
                    <a:cs typeface="Helvetica" charset="0"/>
                    <a:sym typeface="+mn-ea"/>
                  </a:rPr>
                  <a:t>Constant</a:t>
                </a:r>
                <a:r>
                  <a:rPr lang="en-US" altLang="en-US" dirty="0">
                    <a:latin typeface="Helvetica" charset="0"/>
                    <a:ea typeface="Helvetica Neue" panose="02000503000000020004" charset="0"/>
                    <a:cs typeface="Helvetica" charset="0"/>
                    <a:sym typeface="+mn-ea"/>
                  </a:rPr>
                  <a:t> </a:t>
                </a:r>
                <a:r>
                  <a:rPr lang="en-US" altLang="en-US" i="1" dirty="0">
                    <a:latin typeface="Helvetica" charset="0"/>
                    <a:ea typeface="Helvetica Neue" panose="02000503000000020004" charset="0"/>
                    <a:cs typeface="Helvetica" charset="0"/>
                    <a:sym typeface="+mn-ea"/>
                  </a:rPr>
                  <a:t>Variance Assumption</a:t>
                </a:r>
                <a:r>
                  <a:rPr lang="en-US" altLang="en-US" dirty="0">
                    <a:latin typeface="Helvetica" charset="0"/>
                    <a:ea typeface="Helvetica Neue" panose="02000503000000020004" charset="0"/>
                    <a:cs typeface="Helvetica" charset="0"/>
                    <a:sym typeface="+mn-ea"/>
                  </a:rPr>
                  <a:t>: </a:t>
                </a:r>
                <a:r>
                  <a:rPr lang="en-US" altLang="en-US" dirty="0">
                    <a:latin typeface="Cambria Math" panose="02040503050406030204" pitchFamily="18" charset="0"/>
                    <a:ea typeface="Cambria Math" panose="02040503050406030204" pitchFamily="18" charset="0"/>
                    <a:cs typeface="Helvetica Neue" panose="02000503000000020004" charset="0"/>
                    <a:sym typeface="+mn-ea"/>
                  </a:rPr>
                  <a:t>Var(</a:t>
                </a:r>
                <a14:m>
                  <m:oMath xmlns:m="http://schemas.openxmlformats.org/officeDocument/2006/math">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𝜀</m:t>
                        </m:r>
                      </m:e>
                      <m:sub>
                        <m:r>
                          <a:rPr lang="en-US" altLang="en-US" i="1" dirty="0">
                            <a:latin typeface="Cambria Math" panose="02040503050406030204" pitchFamily="18" charset="0"/>
                            <a:ea typeface="Cambria Math" panose="02040503050406030204" pitchFamily="18" charset="0"/>
                          </a:rPr>
                          <m:t>𝑖</m:t>
                        </m:r>
                      </m:sub>
                    </m:sSub>
                  </m:oMath>
                </a14:m>
                <a:r>
                  <a:rPr lang="en-US" altLang="en-US" dirty="0">
                    <a:latin typeface="Cambria Math" panose="02040503050406030204" pitchFamily="18" charset="0"/>
                    <a:ea typeface="Cambria Math" panose="02040503050406030204" pitchFamily="18" charset="0"/>
                    <a:cs typeface="Helvetica Neue" panose="02000503000000020004" charset="0"/>
                    <a:sym typeface="+mn-ea"/>
                  </a:rPr>
                  <a:t>) =</a:t>
                </a:r>
                <a:r>
                  <a:rPr lang="en-US" altLang="en-US" dirty="0">
                    <a:latin typeface="Cambria Math" panose="02040503050406030204" pitchFamily="18" charset="0"/>
                    <a:ea typeface="Cambria Math" panose="02040503050406030204" pitchFamily="18" charset="0"/>
                    <a:cs typeface="Cambria Math" panose="02040503050406030204" pitchFamily="18" charset="0"/>
                    <a:sym typeface="+mn-ea"/>
                  </a:rPr>
                  <a:t> </a:t>
                </a:r>
                <a:r>
                  <a:rPr lang="el-GR" altLang="en-US" dirty="0">
                    <a:latin typeface="Cambria Math" panose="02040503050406030204" pitchFamily="18" charset="0"/>
                    <a:ea typeface="Cambria Math" panose="02040503050406030204" pitchFamily="18" charset="0"/>
                    <a:sym typeface="+mn-ea"/>
                  </a:rPr>
                  <a:t>σ</a:t>
                </a:r>
                <a:r>
                  <a:rPr lang="en-US" altLang="en-US" baseline="30000" dirty="0">
                    <a:latin typeface="Cambria Math" panose="02040503050406030204" pitchFamily="18" charset="0"/>
                    <a:ea typeface="Cambria Math" panose="02040503050406030204" pitchFamily="18" charset="0"/>
                    <a:cs typeface="Helvetica Neue" panose="02000503000000020004" charset="0"/>
                    <a:sym typeface="+mn-ea"/>
                  </a:rPr>
                  <a:t>2</a:t>
                </a:r>
                <a:endParaRPr lang="en-US" altLang="en-US" baseline="30000" dirty="0">
                  <a:latin typeface="Cambria Math" panose="02040503050406030204" pitchFamily="18" charset="0"/>
                  <a:ea typeface="Cambria Math" panose="02040503050406030204" pitchFamily="18" charset="0"/>
                  <a:cs typeface="Helvetica Neue" panose="02000503000000020004" charset="0"/>
                </a:endParaRPr>
              </a:p>
              <a:p>
                <a:pPr marL="688975" indent="-688975">
                  <a:spcBef>
                    <a:spcPct val="50000"/>
                  </a:spcBef>
                  <a:buFontTx/>
                  <a:buChar char="•"/>
                </a:pPr>
                <a:r>
                  <a:rPr lang="en-US" altLang="en-US" i="1" dirty="0">
                    <a:latin typeface="Helvetica" charset="0"/>
                    <a:ea typeface="Helvetica Neue" panose="02000503000000020004" charset="0"/>
                    <a:cs typeface="Helvetica" charset="0"/>
                    <a:sym typeface="+mn-ea"/>
                  </a:rPr>
                  <a:t>Independence</a:t>
                </a:r>
                <a:r>
                  <a:rPr lang="en-US" altLang="en-US" dirty="0">
                    <a:latin typeface="Helvetica" charset="0"/>
                    <a:ea typeface="Helvetica Neue" panose="02000503000000020004" charset="0"/>
                    <a:cs typeface="Helvetica" charset="0"/>
                    <a:sym typeface="+mn-ea"/>
                  </a:rPr>
                  <a:t> </a:t>
                </a:r>
                <a:r>
                  <a:rPr lang="en-US" altLang="en-US" i="1" dirty="0">
                    <a:latin typeface="Helvetica" charset="0"/>
                    <a:ea typeface="Helvetica Neue" panose="02000503000000020004" charset="0"/>
                    <a:cs typeface="Helvetica" charset="0"/>
                    <a:sym typeface="+mn-ea"/>
                  </a:rPr>
                  <a:t>Assumption</a:t>
                </a:r>
                <a:r>
                  <a:rPr lang="en-US" altLang="en-US" dirty="0">
                    <a:latin typeface="Helvetica" charset="0"/>
                    <a:ea typeface="Helvetica Neue" panose="02000503000000020004" charset="0"/>
                    <a:cs typeface="Helvetica" charset="0"/>
                    <a:sym typeface="+mn-ea"/>
                  </a:rPr>
                  <a:t>: </a:t>
                </a:r>
                <a:r>
                  <a:rPr lang="en-US" altLang="en-US" dirty="0">
                    <a:latin typeface="Cambria Math" panose="02040503050406030204" pitchFamily="18" charset="0"/>
                    <a:ea typeface="Cambria Math" panose="02040503050406030204" pitchFamily="18" charset="0"/>
                    <a:cs typeface="Helvetica Neue" panose="02000503000000020004" charset="0"/>
                    <a:sym typeface="+mn-ea"/>
                  </a:rPr>
                  <a:t>{</a:t>
                </a:r>
                <a14:m>
                  <m:oMath xmlns:m="http://schemas.openxmlformats.org/officeDocument/2006/math">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𝜀</m:t>
                        </m:r>
                      </m:e>
                      <m:sub>
                        <m:r>
                          <a:rPr lang="en-US" altLang="en-US" i="1" dirty="0">
                            <a:latin typeface="Cambria Math" panose="02040503050406030204" pitchFamily="18" charset="0"/>
                            <a:ea typeface="Cambria Math" panose="02040503050406030204" pitchFamily="18" charset="0"/>
                          </a:rPr>
                          <m:t>1</m:t>
                        </m:r>
                      </m:sub>
                    </m:sSub>
                  </m:oMath>
                </a14:m>
                <a:r>
                  <a:rPr lang="en-US" altLang="en-US" dirty="0">
                    <a:latin typeface="Cambria Math" panose="02040503050406030204" pitchFamily="18" charset="0"/>
                    <a:ea typeface="Cambria Math" panose="02040503050406030204" pitchFamily="18" charset="0"/>
                    <a:cs typeface="Helvetica Neue" panose="02000503000000020004" charset="0"/>
                    <a:sym typeface="+mn-ea"/>
                  </a:rPr>
                  <a:t>, … , </a:t>
                </a:r>
                <a14:m>
                  <m:oMath xmlns:m="http://schemas.openxmlformats.org/officeDocument/2006/math">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𝜀</m:t>
                        </m:r>
                      </m:e>
                      <m:sub>
                        <m:r>
                          <a:rPr lang="en-US" altLang="en-US" i="1" dirty="0">
                            <a:latin typeface="Cambria Math" panose="02040503050406030204" pitchFamily="18" charset="0"/>
                            <a:ea typeface="Cambria Math" panose="02040503050406030204" pitchFamily="18" charset="0"/>
                          </a:rPr>
                          <m:t>𝑛</m:t>
                        </m:r>
                      </m:sub>
                    </m:sSub>
                  </m:oMath>
                </a14:m>
                <a:r>
                  <a:rPr lang="en-US" altLang="en-US" dirty="0">
                    <a:latin typeface="Cambria Math" panose="02040503050406030204" pitchFamily="18" charset="0"/>
                    <a:ea typeface="Cambria Math" panose="02040503050406030204" pitchFamily="18" charset="0"/>
                    <a:cs typeface="Helvetica Neue" panose="02000503000000020004" charset="0"/>
                    <a:sym typeface="+mn-ea"/>
                  </a:rPr>
                  <a:t>} </a:t>
                </a:r>
                <a:r>
                  <a:rPr lang="en-US" altLang="en-US" dirty="0">
                    <a:latin typeface="Helvetica" charset="0"/>
                    <a:ea typeface="Helvetica Neue" panose="02000503000000020004" charset="0"/>
                    <a:cs typeface="Helvetica" charset="0"/>
                    <a:sym typeface="+mn-ea"/>
                  </a:rPr>
                  <a:t>are independent random variables</a:t>
                </a:r>
                <a:endParaRPr lang="en-US" altLang="en-US" dirty="0">
                  <a:latin typeface="Helvetica" charset="0"/>
                  <a:ea typeface="Helvetica Neue" panose="02000503000000020004" charset="0"/>
                  <a:cs typeface="Helvetica" charset="0"/>
                </a:endParaRPr>
              </a:p>
              <a:p>
                <a:pPr marL="688975" indent="-688975">
                  <a:spcBef>
                    <a:spcPct val="50000"/>
                  </a:spcBef>
                  <a:buFontTx/>
                  <a:buChar char="•"/>
                </a:pPr>
                <a:r>
                  <a:rPr lang="en-US" altLang="en-US" i="1" dirty="0">
                    <a:latin typeface="Helvetica" charset="0"/>
                    <a:ea typeface="Helvetica Neue" panose="02000503000000020004" charset="0"/>
                    <a:cs typeface="Helvetica" charset="0"/>
                    <a:sym typeface="+mn-ea"/>
                  </a:rPr>
                  <a:t>Normality Assumption</a:t>
                </a:r>
                <a:r>
                  <a:rPr lang="en-US" altLang="en-US" dirty="0">
                    <a:latin typeface="Helvetica" charset="0"/>
                    <a:ea typeface="Helvetica Neue" panose="02000503000000020004" charset="0"/>
                    <a:cs typeface="Helvetica" charset="0"/>
                    <a:sym typeface="+mn-ea"/>
                  </a:rPr>
                  <a:t>: </a:t>
                </a:r>
                <a14:m>
                  <m:oMath xmlns:m="http://schemas.openxmlformats.org/officeDocument/2006/math">
                    <m:sSub>
                      <m:sSubPr>
                        <m:ctrlPr>
                          <a:rPr lang="en-US" altLang="en-US" i="1" dirty="0">
                            <a:latin typeface="Cambria Math" panose="02040503050406030204" pitchFamily="18" charset="0"/>
                            <a:ea typeface="Cambria Math" panose="02040503050406030204" pitchFamily="18" charset="0"/>
                          </a:rPr>
                        </m:ctrlPr>
                      </m:sSubPr>
                      <m:e>
                        <m:r>
                          <a:rPr lang="en-US" altLang="en-US" i="1" dirty="0">
                            <a:latin typeface="Cambria Math" panose="02040503050406030204" pitchFamily="18" charset="0"/>
                            <a:ea typeface="Cambria Math" panose="02040503050406030204" pitchFamily="18" charset="0"/>
                          </a:rPr>
                          <m:t>𝜀</m:t>
                        </m:r>
                      </m:e>
                      <m:sub>
                        <m:r>
                          <a:rPr lang="en-US" altLang="en-US" i="1" dirty="0">
                            <a:latin typeface="Cambria Math" panose="02040503050406030204" pitchFamily="18" charset="0"/>
                            <a:ea typeface="Cambria Math" panose="02040503050406030204" pitchFamily="18" charset="0"/>
                          </a:rPr>
                          <m:t>𝑖</m:t>
                        </m:r>
                      </m:sub>
                    </m:sSub>
                  </m:oMath>
                </a14:m>
                <a:r>
                  <a:rPr lang="en-US" altLang="en-US" dirty="0">
                    <a:latin typeface="Cambria Math" panose="02040503050406030204" pitchFamily="18" charset="0"/>
                    <a:ea typeface="Cambria Math" panose="02040503050406030204" pitchFamily="18" charset="0"/>
                    <a:sym typeface="+mn-ea"/>
                  </a:rPr>
                  <a:t> </a:t>
                </a:r>
                <a:r>
                  <a:rPr lang="en-US" altLang="en-US" dirty="0">
                    <a:latin typeface="Cambria Math" panose="02040503050406030204" pitchFamily="18" charset="0"/>
                    <a:ea typeface="Cambria Math" panose="02040503050406030204" pitchFamily="18" charset="0"/>
                    <a:cs typeface="Helvetica Neue" panose="02000503000000020004" charset="0"/>
                    <a:sym typeface="+mn-ea"/>
                  </a:rPr>
                  <a:t>~ Normal</a:t>
                </a:r>
                <a:endParaRPr lang="en-US"/>
              </a:p>
            </p:txBody>
          </p:sp>
        </mc:Choice>
        <mc:Fallback>
          <p:sp>
            <p:nvSpPr>
              <p:cNvPr id="3" name="Content Placeholder 2"/>
              <p:cNvSpPr>
                <a:spLocks noRot="1" noChangeAspect="1" noMove="1" noResize="1" noEditPoints="1" noAdjustHandles="1" noChangeArrowheads="1" noChangeShapeType="1" noTextEdit="1"/>
              </p:cNvSpPr>
              <p:nvPr>
                <p:ph idx="1"/>
                <p:custDataLst>
                  <p:tags r:id="rId3"/>
                </p:custDataLst>
              </p:nvPr>
            </p:nvSpPr>
            <p:spPr>
              <a:blipFill rotWithShape="1">
                <a:blip r:embed="rId4"/>
                <a:stretch>
                  <a:fillRect b="7"/>
                </a:stretch>
              </a:blipFill>
            </p:spPr>
            <p:txBody>
              <a:bodyPr/>
              <a:lstStyle/>
              <a:p>
                <a:r>
                  <a:rPr lang="en-US" alt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normAutofit/>
          </a:bodyPr>
          <a:p>
            <a:r>
              <a:rPr lang="en-US" dirty="0">
                <a:latin typeface="Roboto" panose="02000000000000000000" pitchFamily="2" charset="0"/>
                <a:ea typeface="Roboto" panose="02000000000000000000" pitchFamily="2" charset="0"/>
                <a:sym typeface="+mn-ea"/>
              </a:rPr>
              <a:t>Linear Regression for Yes/No Question? </a:t>
            </a:r>
            <a:endParaRPr lang="en-US"/>
          </a:p>
        </p:txBody>
      </p:sp>
      <p:sp>
        <p:nvSpPr>
          <p:cNvPr id="3" name="Content Placeholder 2"/>
          <p:cNvSpPr>
            <a:spLocks noGrp="1"/>
          </p:cNvSpPr>
          <p:nvPr>
            <p:ph idx="1"/>
          </p:nvPr>
        </p:nvSpPr>
        <p:spPr>
          <a:xfrm>
            <a:off x="647700" y="1583690"/>
            <a:ext cx="10515600" cy="4593590"/>
          </a:xfrm>
        </p:spPr>
        <p:txBody>
          <a:bodyPr>
            <a:normAutofit fontScale="90000"/>
          </a:bodyPr>
          <a:p>
            <a:pPr marL="685800" indent="-685800">
              <a:buFont typeface="Arial" panose="020B0604020202090204" pitchFamily="34" charset="0"/>
              <a:buChar char="•"/>
            </a:pPr>
            <a:r>
              <a:rPr lang="en-US" dirty="0">
                <a:latin typeface="Helvetica" charset="0"/>
                <a:cs typeface="Helvetica" charset="0"/>
                <a:sym typeface="+mn-ea"/>
              </a:rPr>
              <a:t>Uber recently changed their logo.</a:t>
            </a:r>
            <a:endParaRPr lang="en-US" dirty="0">
              <a:latin typeface="Helvetica" charset="0"/>
              <a:cs typeface="Helvetica" charset="0"/>
            </a:endParaRPr>
          </a:p>
          <a:p>
            <a:pPr marL="685800" indent="-685800">
              <a:buFont typeface="Arial" panose="020B0604020202090204" pitchFamily="34" charset="0"/>
              <a:buChar char="•"/>
            </a:pPr>
            <a:endParaRPr lang="en-US" dirty="0">
              <a:latin typeface="Helvetica" charset="0"/>
              <a:cs typeface="Helvetica" charset="0"/>
            </a:endParaRPr>
          </a:p>
          <a:p>
            <a:pPr marL="685800" indent="-685800">
              <a:buFont typeface="Arial" panose="020B0604020202090204" pitchFamily="34" charset="0"/>
              <a:buChar char="•"/>
            </a:pPr>
            <a:endParaRPr lang="en-US" dirty="0">
              <a:latin typeface="Helvetica" charset="0"/>
              <a:cs typeface="Helvetica" charset="0"/>
            </a:endParaRPr>
          </a:p>
          <a:p>
            <a:pPr marL="685800" indent="-685800">
              <a:buFont typeface="Arial" panose="020B0604020202090204" pitchFamily="34" charset="0"/>
              <a:buChar char="•"/>
            </a:pPr>
            <a:endParaRPr lang="en-US" dirty="0">
              <a:latin typeface="Helvetica" charset="0"/>
              <a:cs typeface="Helvetica" charset="0"/>
            </a:endParaRPr>
          </a:p>
          <a:p>
            <a:pPr marL="685800" indent="-685800">
              <a:buFont typeface="Arial" panose="020B0604020202090204" pitchFamily="34" charset="0"/>
              <a:buChar char="•"/>
            </a:pPr>
            <a:endParaRPr lang="en-US" dirty="0">
              <a:latin typeface="Helvetica" charset="0"/>
              <a:cs typeface="Helvetica" charset="0"/>
            </a:endParaRPr>
          </a:p>
          <a:p>
            <a:pPr marL="685800" indent="-685800">
              <a:buFont typeface="Arial" panose="020B0604020202090204" pitchFamily="34" charset="0"/>
              <a:buChar char="•"/>
            </a:pPr>
            <a:endParaRPr lang="en-US" dirty="0">
              <a:latin typeface="Helvetica" charset="0"/>
              <a:cs typeface="Helvetica" charset="0"/>
            </a:endParaRPr>
          </a:p>
          <a:p>
            <a:endParaRPr lang="en-US" dirty="0">
              <a:latin typeface="Helvetica" charset="0"/>
              <a:cs typeface="Helvetica" charset="0"/>
            </a:endParaRPr>
          </a:p>
          <a:p>
            <a:pPr marL="685800" indent="-685800">
              <a:buFont typeface="Arial" panose="020B0604020202090204" pitchFamily="34" charset="0"/>
              <a:buChar char="•"/>
            </a:pPr>
            <a:r>
              <a:rPr lang="en-US" dirty="0">
                <a:latin typeface="Helvetica" charset="0"/>
                <a:cs typeface="Helvetica" charset="0"/>
                <a:sym typeface="+mn-ea"/>
              </a:rPr>
              <a:t>You are asked to model whether Uber users will like the new logo based on how much they spent using Uber 3 months after the logo changed.</a:t>
            </a:r>
            <a:endParaRPr lang="en-US" dirty="0">
              <a:latin typeface="Helvetica" charset="0"/>
              <a:cs typeface="Helvetica" charset="0"/>
            </a:endParaRPr>
          </a:p>
          <a:p>
            <a:endParaRPr lang="en-US"/>
          </a:p>
        </p:txBody>
      </p:sp>
      <p:pic>
        <p:nvPicPr>
          <p:cNvPr id="6" name="Picture 5"/>
          <p:cNvPicPr>
            <a:picLocks noChangeAspect="1"/>
          </p:cNvPicPr>
          <p:nvPr>
            <p:custDataLst>
              <p:tags r:id="rId1"/>
            </p:custDataLst>
          </p:nvPr>
        </p:nvPicPr>
        <p:blipFill>
          <a:blip r:embed="rId2"/>
          <a:stretch>
            <a:fillRect/>
          </a:stretch>
        </p:blipFill>
        <p:spPr>
          <a:xfrm>
            <a:off x="1479550" y="2220595"/>
            <a:ext cx="5152390" cy="2487930"/>
          </a:xfrm>
          <a:prstGeom prst="rect">
            <a:avLst/>
          </a:prstGeom>
        </p:spPr>
      </p:pic>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commondata" val="eyJoZGlkIjoiYjdkYmZjNGQ2NDE3MmU2ZGUxMGQ4YjRmZWY3MmJhNDYifQ=="/>
</p:tagLst>
</file>

<file path=ppt/theme/theme1.xml><?xml version="1.0" encoding="utf-8"?>
<a:theme xmlns:a="http://schemas.openxmlformats.org/drawingml/2006/main" name="WPS">
  <a:themeElements>
    <a:clrScheme name="WPS">
      <a:dk1>
        <a:sysClr val="windowText" lastClr="000000"/>
      </a:dk1>
      <a:lt1>
        <a:sysClr val="window" lastClr="FFFFFF"/>
      </a:lt1>
      <a:dk2>
        <a:srgbClr val="0F1423"/>
      </a:dk2>
      <a:lt2>
        <a:srgbClr val="FFFFFF"/>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宋体"/>
        <a:cs typeface=""/>
      </a:majorFont>
      <a:minorFont>
        <a:latin typeface="Calibri"/>
        <a:ea typeface="宋体"/>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3927</Words>
  <Application>WPS Presentation</Application>
  <PresentationFormat>宽屏</PresentationFormat>
  <Paragraphs>102</Paragraphs>
  <Slides>13</Slides>
  <Notes>1</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13</vt:i4>
      </vt:variant>
    </vt:vector>
  </HeadingPairs>
  <TitlesOfParts>
    <vt:vector size="33" baseType="lpstr">
      <vt:lpstr>Arial</vt:lpstr>
      <vt:lpstr>宋体</vt:lpstr>
      <vt:lpstr>Wingdings</vt:lpstr>
      <vt:lpstr>Calibri</vt:lpstr>
      <vt:lpstr>Helvetica Neue</vt:lpstr>
      <vt:lpstr>汉仪书宋二KW</vt:lpstr>
      <vt:lpstr>微软雅黑</vt:lpstr>
      <vt:lpstr>汉仪旗黑</vt:lpstr>
      <vt:lpstr>宋体</vt:lpstr>
      <vt:lpstr>Arial Unicode MS</vt:lpstr>
      <vt:lpstr>Roboto</vt:lpstr>
      <vt:lpstr>苹方-简</vt:lpstr>
      <vt:lpstr>Vitesse</vt:lpstr>
      <vt:lpstr>Helvetica</vt:lpstr>
      <vt:lpstr>Helvetica</vt:lpstr>
      <vt:lpstr>Cambria Math</vt:lpstr>
      <vt:lpstr>Kingsoft Math</vt:lpstr>
      <vt:lpstr>DejaVu Math TeX Gyre</vt:lpstr>
      <vt:lpstr>Helvetica Neue</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
  <cp:lastModifiedBy>Teresa Zhu</cp:lastModifiedBy>
  <cp:revision>9</cp:revision>
  <dcterms:created xsi:type="dcterms:W3CDTF">2025-03-22T14:12:27Z</dcterms:created>
  <dcterms:modified xsi:type="dcterms:W3CDTF">2025-03-22T14:12:27Z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1033-6.10.2.8876</vt:lpwstr>
  </property>
  <property fmtid="{D5CDD505-2E9C-101B-9397-08002B2CF9AE}" pid="3" name="ICV">
    <vt:lpwstr>35B2BC90209FC5D534C3DE67B7637EEB_41</vt:lpwstr>
  </property>
</Properties>
</file>