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8" r:id="rId2"/>
  </p:sldMasterIdLst>
  <p:notesMasterIdLst>
    <p:notesMasterId r:id="rId28"/>
  </p:notesMasterIdLst>
  <p:sldIdLst>
    <p:sldId id="435" r:id="rId3"/>
    <p:sldId id="432" r:id="rId4"/>
    <p:sldId id="394" r:id="rId5"/>
    <p:sldId id="395" r:id="rId6"/>
    <p:sldId id="425" r:id="rId7"/>
    <p:sldId id="396" r:id="rId8"/>
    <p:sldId id="397" r:id="rId9"/>
    <p:sldId id="427" r:id="rId10"/>
    <p:sldId id="426" r:id="rId11"/>
    <p:sldId id="398" r:id="rId12"/>
    <p:sldId id="399" r:id="rId13"/>
    <p:sldId id="400" r:id="rId14"/>
    <p:sldId id="401" r:id="rId15"/>
    <p:sldId id="402" r:id="rId16"/>
    <p:sldId id="428" r:id="rId17"/>
    <p:sldId id="403" r:id="rId18"/>
    <p:sldId id="404" r:id="rId19"/>
    <p:sldId id="405" r:id="rId20"/>
    <p:sldId id="408" r:id="rId21"/>
    <p:sldId id="409" r:id="rId22"/>
    <p:sldId id="413" r:id="rId23"/>
    <p:sldId id="414" r:id="rId24"/>
    <p:sldId id="416" r:id="rId25"/>
    <p:sldId id="420" r:id="rId26"/>
    <p:sldId id="422" r:id="rId2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5" autoAdjust="0"/>
    <p:restoredTop sz="77606" autoAdjust="0"/>
  </p:normalViewPr>
  <p:slideViewPr>
    <p:cSldViewPr>
      <p:cViewPr varScale="1">
        <p:scale>
          <a:sx n="94" d="100"/>
          <a:sy n="94" d="100"/>
        </p:scale>
        <p:origin x="384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DD538-6ECB-4BAA-AE97-A95517F85D67}" type="doc">
      <dgm:prSet loTypeId="urn:microsoft.com/office/officeart/2005/8/layout/h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07EDD45-521E-4437-BFA9-3C2B334A89B3}">
      <dgm:prSet custT="1"/>
      <dgm:spPr/>
      <dgm:t>
        <a:bodyPr/>
        <a:lstStyle/>
        <a:p>
          <a:pPr rtl="0"/>
          <a:r>
            <a:rPr lang="en-US" sz="1600" b="1" dirty="0"/>
            <a:t>Display an alert when the button with ID = ouch is clicked</a:t>
          </a:r>
        </a:p>
      </dgm:t>
    </dgm:pt>
    <dgm:pt modelId="{F74D1E8C-F5F1-4D70-9F35-36C7BF1A8539}" type="parTrans" cxnId="{ED5B2BA6-04F3-4336-AA51-997143BF999B}">
      <dgm:prSet/>
      <dgm:spPr/>
      <dgm:t>
        <a:bodyPr/>
        <a:lstStyle/>
        <a:p>
          <a:endParaRPr lang="en-US"/>
        </a:p>
      </dgm:t>
    </dgm:pt>
    <dgm:pt modelId="{A87D9CFC-B0E5-4ABC-B3AE-1DD145B3FAE4}" type="sibTrans" cxnId="{ED5B2BA6-04F3-4336-AA51-997143BF999B}">
      <dgm:prSet/>
      <dgm:spPr/>
      <dgm:t>
        <a:bodyPr/>
        <a:lstStyle/>
        <a:p>
          <a:endParaRPr lang="en-US"/>
        </a:p>
      </dgm:t>
    </dgm:pt>
    <dgm:pt modelId="{01BBF0AA-2895-4493-83D6-04C0444F0123}" type="pres">
      <dgm:prSet presAssocID="{81CDD538-6ECB-4BAA-AE97-A95517F85D67}" presName="Name0" presStyleCnt="0">
        <dgm:presLayoutVars>
          <dgm:dir/>
          <dgm:animLvl val="lvl"/>
          <dgm:resizeHandles val="exact"/>
        </dgm:presLayoutVars>
      </dgm:prSet>
      <dgm:spPr/>
    </dgm:pt>
    <dgm:pt modelId="{CECCC7FC-C2C0-4D8A-A051-2031D84F4347}" type="pres">
      <dgm:prSet presAssocID="{81CDD538-6ECB-4BAA-AE97-A95517F85D67}" presName="dummy" presStyleCnt="0"/>
      <dgm:spPr/>
    </dgm:pt>
    <dgm:pt modelId="{4380D7A3-A697-455E-A123-68A322B92ACD}" type="pres">
      <dgm:prSet presAssocID="{81CDD538-6ECB-4BAA-AE97-A95517F85D67}" presName="linH" presStyleCnt="0"/>
      <dgm:spPr/>
    </dgm:pt>
    <dgm:pt modelId="{D5A3A581-6D49-4A0C-A953-F57E0B5E445F}" type="pres">
      <dgm:prSet presAssocID="{81CDD538-6ECB-4BAA-AE97-A95517F85D67}" presName="padding1" presStyleCnt="0"/>
      <dgm:spPr/>
    </dgm:pt>
    <dgm:pt modelId="{0983FAFD-2D60-470B-BFF0-543F5FC31C00}" type="pres">
      <dgm:prSet presAssocID="{D07EDD45-521E-4437-BFA9-3C2B334A89B3}" presName="linV" presStyleCnt="0"/>
      <dgm:spPr/>
    </dgm:pt>
    <dgm:pt modelId="{C650EE65-9F34-41E8-BB6B-BD6E65B92C5A}" type="pres">
      <dgm:prSet presAssocID="{D07EDD45-521E-4437-BFA9-3C2B334A89B3}" presName="spVertical1" presStyleCnt="0"/>
      <dgm:spPr/>
    </dgm:pt>
    <dgm:pt modelId="{72D5EE56-4A8A-421F-A90D-43F21157DFE7}" type="pres">
      <dgm:prSet presAssocID="{D07EDD45-521E-4437-BFA9-3C2B334A89B3}" presName="parTx" presStyleLbl="revTx" presStyleIdx="0" presStyleCnt="1" custScaleX="83075" custLinFactNeighborX="-9845" custLinFactNeighborY="673">
        <dgm:presLayoutVars>
          <dgm:chMax val="0"/>
          <dgm:chPref val="0"/>
          <dgm:bulletEnabled val="1"/>
        </dgm:presLayoutVars>
      </dgm:prSet>
      <dgm:spPr/>
    </dgm:pt>
    <dgm:pt modelId="{2302C6E2-4BA1-4B29-A6EC-97D0731D89BE}" type="pres">
      <dgm:prSet presAssocID="{D07EDD45-521E-4437-BFA9-3C2B334A89B3}" presName="spVertical2" presStyleCnt="0"/>
      <dgm:spPr/>
    </dgm:pt>
    <dgm:pt modelId="{B985AFF6-DE74-4703-B5AD-9EB4C718E7D6}" type="pres">
      <dgm:prSet presAssocID="{D07EDD45-521E-4437-BFA9-3C2B334A89B3}" presName="spVertical3" presStyleCnt="0"/>
      <dgm:spPr/>
    </dgm:pt>
    <dgm:pt modelId="{7543962A-7563-41AC-8246-32044C1C20DD}" type="pres">
      <dgm:prSet presAssocID="{81CDD538-6ECB-4BAA-AE97-A95517F85D67}" presName="padding2" presStyleCnt="0"/>
      <dgm:spPr/>
    </dgm:pt>
    <dgm:pt modelId="{EDB58A91-06E0-4B14-86CA-7268BFF54FD4}" type="pres">
      <dgm:prSet presAssocID="{81CDD538-6ECB-4BAA-AE97-A95517F85D67}" presName="negArrow" presStyleCnt="0"/>
      <dgm:spPr/>
    </dgm:pt>
    <dgm:pt modelId="{2540A557-A4CE-4FD2-A0C4-EAD99E782988}" type="pres">
      <dgm:prSet presAssocID="{81CDD538-6ECB-4BAA-AE97-A95517F85D67}" presName="backgroundArrow" presStyleLbl="node1" presStyleIdx="0" presStyleCnt="1" custLinFactNeighborY="-4162"/>
      <dgm:spPr>
        <a:solidFill>
          <a:schemeClr val="accent1">
            <a:lumMod val="60000"/>
            <a:lumOff val="40000"/>
          </a:schemeClr>
        </a:solidFill>
      </dgm:spPr>
    </dgm:pt>
  </dgm:ptLst>
  <dgm:cxnLst>
    <dgm:cxn modelId="{D74EFF11-170A-4970-9BB9-8A7AF9059FB5}" type="presOf" srcId="{D07EDD45-521E-4437-BFA9-3C2B334A89B3}" destId="{72D5EE56-4A8A-421F-A90D-43F21157DFE7}" srcOrd="0" destOrd="0" presId="urn:microsoft.com/office/officeart/2005/8/layout/hProcess3"/>
    <dgm:cxn modelId="{F6F20A66-C762-497D-94B0-E329EBD5ADCE}" type="presOf" srcId="{81CDD538-6ECB-4BAA-AE97-A95517F85D67}" destId="{01BBF0AA-2895-4493-83D6-04C0444F0123}" srcOrd="0" destOrd="0" presId="urn:microsoft.com/office/officeart/2005/8/layout/hProcess3"/>
    <dgm:cxn modelId="{ED5B2BA6-04F3-4336-AA51-997143BF999B}" srcId="{81CDD538-6ECB-4BAA-AE97-A95517F85D67}" destId="{D07EDD45-521E-4437-BFA9-3C2B334A89B3}" srcOrd="0" destOrd="0" parTransId="{F74D1E8C-F5F1-4D70-9F35-36C7BF1A8539}" sibTransId="{A87D9CFC-B0E5-4ABC-B3AE-1DD145B3FAE4}"/>
    <dgm:cxn modelId="{3AF1A1D3-49A0-4A07-96DC-1230AC1EAD12}" type="presParOf" srcId="{01BBF0AA-2895-4493-83D6-04C0444F0123}" destId="{CECCC7FC-C2C0-4D8A-A051-2031D84F4347}" srcOrd="0" destOrd="0" presId="urn:microsoft.com/office/officeart/2005/8/layout/hProcess3"/>
    <dgm:cxn modelId="{7A48B3E4-B676-4B8D-BC60-DACBE2051467}" type="presParOf" srcId="{01BBF0AA-2895-4493-83D6-04C0444F0123}" destId="{4380D7A3-A697-455E-A123-68A322B92ACD}" srcOrd="1" destOrd="0" presId="urn:microsoft.com/office/officeart/2005/8/layout/hProcess3"/>
    <dgm:cxn modelId="{E7612CE1-6AF3-4F88-8F23-28E2F0E5C765}" type="presParOf" srcId="{4380D7A3-A697-455E-A123-68A322B92ACD}" destId="{D5A3A581-6D49-4A0C-A953-F57E0B5E445F}" srcOrd="0" destOrd="0" presId="urn:microsoft.com/office/officeart/2005/8/layout/hProcess3"/>
    <dgm:cxn modelId="{0E7C1846-085E-47C7-823C-49AE5D1DDA08}" type="presParOf" srcId="{4380D7A3-A697-455E-A123-68A322B92ACD}" destId="{0983FAFD-2D60-470B-BFF0-543F5FC31C00}" srcOrd="1" destOrd="0" presId="urn:microsoft.com/office/officeart/2005/8/layout/hProcess3"/>
    <dgm:cxn modelId="{431C595E-9A95-4D1D-9F8B-E957177FF04A}" type="presParOf" srcId="{0983FAFD-2D60-470B-BFF0-543F5FC31C00}" destId="{C650EE65-9F34-41E8-BB6B-BD6E65B92C5A}" srcOrd="0" destOrd="0" presId="urn:microsoft.com/office/officeart/2005/8/layout/hProcess3"/>
    <dgm:cxn modelId="{3E5F0567-EA6B-4D54-99D1-25992333F30B}" type="presParOf" srcId="{0983FAFD-2D60-470B-BFF0-543F5FC31C00}" destId="{72D5EE56-4A8A-421F-A90D-43F21157DFE7}" srcOrd="1" destOrd="0" presId="urn:microsoft.com/office/officeart/2005/8/layout/hProcess3"/>
    <dgm:cxn modelId="{43F0050E-1211-4B65-9FB2-C7811AA9761A}" type="presParOf" srcId="{0983FAFD-2D60-470B-BFF0-543F5FC31C00}" destId="{2302C6E2-4BA1-4B29-A6EC-97D0731D89BE}" srcOrd="2" destOrd="0" presId="urn:microsoft.com/office/officeart/2005/8/layout/hProcess3"/>
    <dgm:cxn modelId="{444C5CFD-D6CE-41B7-BD70-7F6D6E5F889D}" type="presParOf" srcId="{0983FAFD-2D60-470B-BFF0-543F5FC31C00}" destId="{B985AFF6-DE74-4703-B5AD-9EB4C718E7D6}" srcOrd="3" destOrd="0" presId="urn:microsoft.com/office/officeart/2005/8/layout/hProcess3"/>
    <dgm:cxn modelId="{8F32BAF0-585A-4D18-83C3-0C8DBE2F48E2}" type="presParOf" srcId="{4380D7A3-A697-455E-A123-68A322B92ACD}" destId="{7543962A-7563-41AC-8246-32044C1C20DD}" srcOrd="2" destOrd="0" presId="urn:microsoft.com/office/officeart/2005/8/layout/hProcess3"/>
    <dgm:cxn modelId="{47F36DF1-8DEC-450C-B8F7-3685C2869E9B}" type="presParOf" srcId="{4380D7A3-A697-455E-A123-68A322B92ACD}" destId="{EDB58A91-06E0-4B14-86CA-7268BFF54FD4}" srcOrd="3" destOrd="0" presId="urn:microsoft.com/office/officeart/2005/8/layout/hProcess3"/>
    <dgm:cxn modelId="{9EEED394-A7BB-4313-B352-A853C60060CF}" type="presParOf" srcId="{4380D7A3-A697-455E-A123-68A322B92ACD}" destId="{2540A557-A4CE-4FD2-A0C4-EAD99E78298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CDD538-6ECB-4BAA-AE97-A95517F85D67}" type="doc">
      <dgm:prSet loTypeId="urn:microsoft.com/office/officeart/2005/8/layout/h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07EDD45-521E-4437-BFA9-3C2B334A89B3}">
      <dgm:prSet custT="1"/>
      <dgm:spPr/>
      <dgm:t>
        <a:bodyPr/>
        <a:lstStyle/>
        <a:p>
          <a:pPr rtl="0"/>
          <a:r>
            <a:rPr lang="en-US" sz="1600" b="1" dirty="0"/>
            <a:t>Displays all the elements with the later class, when the text with ID= showImages clicked</a:t>
          </a:r>
        </a:p>
      </dgm:t>
    </dgm:pt>
    <dgm:pt modelId="{F74D1E8C-F5F1-4D70-9F35-36C7BF1A8539}" type="parTrans" cxnId="{ED5B2BA6-04F3-4336-AA51-997143BF999B}">
      <dgm:prSet/>
      <dgm:spPr/>
      <dgm:t>
        <a:bodyPr/>
        <a:lstStyle/>
        <a:p>
          <a:endParaRPr lang="en-US"/>
        </a:p>
      </dgm:t>
    </dgm:pt>
    <dgm:pt modelId="{A87D9CFC-B0E5-4ABC-B3AE-1DD145B3FAE4}" type="sibTrans" cxnId="{ED5B2BA6-04F3-4336-AA51-997143BF999B}">
      <dgm:prSet/>
      <dgm:spPr/>
      <dgm:t>
        <a:bodyPr/>
        <a:lstStyle/>
        <a:p>
          <a:endParaRPr lang="en-US"/>
        </a:p>
      </dgm:t>
    </dgm:pt>
    <dgm:pt modelId="{01BBF0AA-2895-4493-83D6-04C0444F0123}" type="pres">
      <dgm:prSet presAssocID="{81CDD538-6ECB-4BAA-AE97-A95517F85D67}" presName="Name0" presStyleCnt="0">
        <dgm:presLayoutVars>
          <dgm:dir/>
          <dgm:animLvl val="lvl"/>
          <dgm:resizeHandles val="exact"/>
        </dgm:presLayoutVars>
      </dgm:prSet>
      <dgm:spPr/>
    </dgm:pt>
    <dgm:pt modelId="{CECCC7FC-C2C0-4D8A-A051-2031D84F4347}" type="pres">
      <dgm:prSet presAssocID="{81CDD538-6ECB-4BAA-AE97-A95517F85D67}" presName="dummy" presStyleCnt="0"/>
      <dgm:spPr/>
    </dgm:pt>
    <dgm:pt modelId="{4380D7A3-A697-455E-A123-68A322B92ACD}" type="pres">
      <dgm:prSet presAssocID="{81CDD538-6ECB-4BAA-AE97-A95517F85D67}" presName="linH" presStyleCnt="0"/>
      <dgm:spPr/>
    </dgm:pt>
    <dgm:pt modelId="{D5A3A581-6D49-4A0C-A953-F57E0B5E445F}" type="pres">
      <dgm:prSet presAssocID="{81CDD538-6ECB-4BAA-AE97-A95517F85D67}" presName="padding1" presStyleCnt="0"/>
      <dgm:spPr/>
    </dgm:pt>
    <dgm:pt modelId="{0983FAFD-2D60-470B-BFF0-543F5FC31C00}" type="pres">
      <dgm:prSet presAssocID="{D07EDD45-521E-4437-BFA9-3C2B334A89B3}" presName="linV" presStyleCnt="0"/>
      <dgm:spPr/>
    </dgm:pt>
    <dgm:pt modelId="{C650EE65-9F34-41E8-BB6B-BD6E65B92C5A}" type="pres">
      <dgm:prSet presAssocID="{D07EDD45-521E-4437-BFA9-3C2B334A89B3}" presName="spVertical1" presStyleCnt="0"/>
      <dgm:spPr/>
    </dgm:pt>
    <dgm:pt modelId="{72D5EE56-4A8A-421F-A90D-43F21157DFE7}" type="pres">
      <dgm:prSet presAssocID="{D07EDD45-521E-4437-BFA9-3C2B334A89B3}" presName="parTx" presStyleLbl="revTx" presStyleIdx="0" presStyleCnt="1" custScaleX="83075" custLinFactNeighborX="-9845" custLinFactNeighborY="673">
        <dgm:presLayoutVars>
          <dgm:chMax val="0"/>
          <dgm:chPref val="0"/>
          <dgm:bulletEnabled val="1"/>
        </dgm:presLayoutVars>
      </dgm:prSet>
      <dgm:spPr/>
    </dgm:pt>
    <dgm:pt modelId="{2302C6E2-4BA1-4B29-A6EC-97D0731D89BE}" type="pres">
      <dgm:prSet presAssocID="{D07EDD45-521E-4437-BFA9-3C2B334A89B3}" presName="spVertical2" presStyleCnt="0"/>
      <dgm:spPr/>
    </dgm:pt>
    <dgm:pt modelId="{B985AFF6-DE74-4703-B5AD-9EB4C718E7D6}" type="pres">
      <dgm:prSet presAssocID="{D07EDD45-521E-4437-BFA9-3C2B334A89B3}" presName="spVertical3" presStyleCnt="0"/>
      <dgm:spPr/>
    </dgm:pt>
    <dgm:pt modelId="{7543962A-7563-41AC-8246-32044C1C20DD}" type="pres">
      <dgm:prSet presAssocID="{81CDD538-6ECB-4BAA-AE97-A95517F85D67}" presName="padding2" presStyleCnt="0"/>
      <dgm:spPr/>
    </dgm:pt>
    <dgm:pt modelId="{EDB58A91-06E0-4B14-86CA-7268BFF54FD4}" type="pres">
      <dgm:prSet presAssocID="{81CDD538-6ECB-4BAA-AE97-A95517F85D67}" presName="negArrow" presStyleCnt="0"/>
      <dgm:spPr/>
    </dgm:pt>
    <dgm:pt modelId="{2540A557-A4CE-4FD2-A0C4-EAD99E782988}" type="pres">
      <dgm:prSet presAssocID="{81CDD538-6ECB-4BAA-AE97-A95517F85D67}" presName="backgroundArrow" presStyleLbl="node1" presStyleIdx="0" presStyleCnt="1" custLinFactNeighborX="874" custLinFactNeighborY="-5162"/>
      <dgm:spPr>
        <a:solidFill>
          <a:schemeClr val="accent1">
            <a:lumMod val="60000"/>
            <a:lumOff val="40000"/>
          </a:schemeClr>
        </a:solidFill>
      </dgm:spPr>
    </dgm:pt>
  </dgm:ptLst>
  <dgm:cxnLst>
    <dgm:cxn modelId="{D74EFF11-170A-4970-9BB9-8A7AF9059FB5}" type="presOf" srcId="{D07EDD45-521E-4437-BFA9-3C2B334A89B3}" destId="{72D5EE56-4A8A-421F-A90D-43F21157DFE7}" srcOrd="0" destOrd="0" presId="urn:microsoft.com/office/officeart/2005/8/layout/hProcess3"/>
    <dgm:cxn modelId="{F6F20A66-C762-497D-94B0-E329EBD5ADCE}" type="presOf" srcId="{81CDD538-6ECB-4BAA-AE97-A95517F85D67}" destId="{01BBF0AA-2895-4493-83D6-04C0444F0123}" srcOrd="0" destOrd="0" presId="urn:microsoft.com/office/officeart/2005/8/layout/hProcess3"/>
    <dgm:cxn modelId="{ED5B2BA6-04F3-4336-AA51-997143BF999B}" srcId="{81CDD538-6ECB-4BAA-AE97-A95517F85D67}" destId="{D07EDD45-521E-4437-BFA9-3C2B334A89B3}" srcOrd="0" destOrd="0" parTransId="{F74D1E8C-F5F1-4D70-9F35-36C7BF1A8539}" sibTransId="{A87D9CFC-B0E5-4ABC-B3AE-1DD145B3FAE4}"/>
    <dgm:cxn modelId="{3AF1A1D3-49A0-4A07-96DC-1230AC1EAD12}" type="presParOf" srcId="{01BBF0AA-2895-4493-83D6-04C0444F0123}" destId="{CECCC7FC-C2C0-4D8A-A051-2031D84F4347}" srcOrd="0" destOrd="0" presId="urn:microsoft.com/office/officeart/2005/8/layout/hProcess3"/>
    <dgm:cxn modelId="{7A48B3E4-B676-4B8D-BC60-DACBE2051467}" type="presParOf" srcId="{01BBF0AA-2895-4493-83D6-04C0444F0123}" destId="{4380D7A3-A697-455E-A123-68A322B92ACD}" srcOrd="1" destOrd="0" presId="urn:microsoft.com/office/officeart/2005/8/layout/hProcess3"/>
    <dgm:cxn modelId="{E7612CE1-6AF3-4F88-8F23-28E2F0E5C765}" type="presParOf" srcId="{4380D7A3-A697-455E-A123-68A322B92ACD}" destId="{D5A3A581-6D49-4A0C-A953-F57E0B5E445F}" srcOrd="0" destOrd="0" presId="urn:microsoft.com/office/officeart/2005/8/layout/hProcess3"/>
    <dgm:cxn modelId="{0E7C1846-085E-47C7-823C-49AE5D1DDA08}" type="presParOf" srcId="{4380D7A3-A697-455E-A123-68A322B92ACD}" destId="{0983FAFD-2D60-470B-BFF0-543F5FC31C00}" srcOrd="1" destOrd="0" presId="urn:microsoft.com/office/officeart/2005/8/layout/hProcess3"/>
    <dgm:cxn modelId="{431C595E-9A95-4D1D-9F8B-E957177FF04A}" type="presParOf" srcId="{0983FAFD-2D60-470B-BFF0-543F5FC31C00}" destId="{C650EE65-9F34-41E8-BB6B-BD6E65B92C5A}" srcOrd="0" destOrd="0" presId="urn:microsoft.com/office/officeart/2005/8/layout/hProcess3"/>
    <dgm:cxn modelId="{3E5F0567-EA6B-4D54-99D1-25992333F30B}" type="presParOf" srcId="{0983FAFD-2D60-470B-BFF0-543F5FC31C00}" destId="{72D5EE56-4A8A-421F-A90D-43F21157DFE7}" srcOrd="1" destOrd="0" presId="urn:microsoft.com/office/officeart/2005/8/layout/hProcess3"/>
    <dgm:cxn modelId="{43F0050E-1211-4B65-9FB2-C7811AA9761A}" type="presParOf" srcId="{0983FAFD-2D60-470B-BFF0-543F5FC31C00}" destId="{2302C6E2-4BA1-4B29-A6EC-97D0731D89BE}" srcOrd="2" destOrd="0" presId="urn:microsoft.com/office/officeart/2005/8/layout/hProcess3"/>
    <dgm:cxn modelId="{444C5CFD-D6CE-41B7-BD70-7F6D6E5F889D}" type="presParOf" srcId="{0983FAFD-2D60-470B-BFF0-543F5FC31C00}" destId="{B985AFF6-DE74-4703-B5AD-9EB4C718E7D6}" srcOrd="3" destOrd="0" presId="urn:microsoft.com/office/officeart/2005/8/layout/hProcess3"/>
    <dgm:cxn modelId="{8F32BAF0-585A-4D18-83C3-0C8DBE2F48E2}" type="presParOf" srcId="{4380D7A3-A697-455E-A123-68A322B92ACD}" destId="{7543962A-7563-41AC-8246-32044C1C20DD}" srcOrd="2" destOrd="0" presId="urn:microsoft.com/office/officeart/2005/8/layout/hProcess3"/>
    <dgm:cxn modelId="{47F36DF1-8DEC-450C-B8F7-3685C2869E9B}" type="presParOf" srcId="{4380D7A3-A697-455E-A123-68A322B92ACD}" destId="{EDB58A91-06E0-4B14-86CA-7268BFF54FD4}" srcOrd="3" destOrd="0" presId="urn:microsoft.com/office/officeart/2005/8/layout/hProcess3"/>
    <dgm:cxn modelId="{9EEED394-A7BB-4313-B352-A853C60060CF}" type="presParOf" srcId="{4380D7A3-A697-455E-A123-68A322B92ACD}" destId="{2540A557-A4CE-4FD2-A0C4-EAD99E782988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A557-A4CE-4FD2-A0C4-EAD99E782988}">
      <dsp:nvSpPr>
        <dsp:cNvPr id="0" name=""/>
        <dsp:cNvSpPr/>
      </dsp:nvSpPr>
      <dsp:spPr>
        <a:xfrm>
          <a:off x="0" y="0"/>
          <a:ext cx="3048000" cy="2376000"/>
        </a:xfrm>
        <a:prstGeom prst="rightArrow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5EE56-4A8A-421F-A90D-43F21157DFE7}">
      <dsp:nvSpPr>
        <dsp:cNvPr id="0" name=""/>
        <dsp:cNvSpPr/>
      </dsp:nvSpPr>
      <dsp:spPr>
        <a:xfrm>
          <a:off x="211338" y="618392"/>
          <a:ext cx="2074661" cy="11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Display an alert when the button with ID = ouch is clicked</a:t>
          </a:r>
        </a:p>
      </dsp:txBody>
      <dsp:txXfrm>
        <a:off x="211338" y="618392"/>
        <a:ext cx="2074661" cy="1188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40A557-A4CE-4FD2-A0C4-EAD99E782988}">
      <dsp:nvSpPr>
        <dsp:cNvPr id="0" name=""/>
        <dsp:cNvSpPr/>
      </dsp:nvSpPr>
      <dsp:spPr>
        <a:xfrm>
          <a:off x="0" y="0"/>
          <a:ext cx="3048000" cy="2376000"/>
        </a:xfrm>
        <a:prstGeom prst="rightArrow">
          <a:avLst/>
        </a:prstGeom>
        <a:solidFill>
          <a:schemeClr val="accent1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5EE56-4A8A-421F-A90D-43F21157DFE7}">
      <dsp:nvSpPr>
        <dsp:cNvPr id="0" name=""/>
        <dsp:cNvSpPr/>
      </dsp:nvSpPr>
      <dsp:spPr>
        <a:xfrm>
          <a:off x="211338" y="618392"/>
          <a:ext cx="2074661" cy="118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Displays all the elements with the later class, when the text with ID= showImages clicked</a:t>
          </a:r>
        </a:p>
      </dsp:txBody>
      <dsp:txXfrm>
        <a:off x="211338" y="618392"/>
        <a:ext cx="2074661" cy="118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9A394-7E99-4DD3-9166-27009CFBB7A8}" type="datetimeFigureOut">
              <a:rPr lang="en-ZA" smtClean="0"/>
              <a:t>2025/05/08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A8FD3-E78B-4F94-A8EC-E6B8987FFF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629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3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4148226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Check</a:t>
            </a:r>
            <a:r>
              <a:rPr lang="en-ZA" baseline="0" dirty="0"/>
              <a:t> and add something about parameters for these methods – especially check </a:t>
            </a:r>
            <a:r>
              <a:rPr lang="en-ZA" baseline="0" dirty="0" err="1"/>
              <a:t>fadeTo</a:t>
            </a:r>
            <a:r>
              <a:rPr lang="en-ZA" baseline="0" dirty="0"/>
              <a:t> – it seems to need a speed parameter before the </a:t>
            </a:r>
            <a:r>
              <a:rPr lang="en-ZA" baseline="0"/>
              <a:t>opacity value</a:t>
            </a: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17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1974875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19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892245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20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2351553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21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2128597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22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1688520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23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2764417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24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22201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25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65754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for programming logic</a:t>
            </a:r>
          </a:p>
          <a:p>
            <a:r>
              <a:rPr lang="en-US" dirty="0"/>
              <a:t>jQuery</a:t>
            </a:r>
            <a:r>
              <a:rPr lang="en-US" baseline="0" dirty="0"/>
              <a:t> for effects and formatting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4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2763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5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023424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10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913348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11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770764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12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239790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13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4093024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93716-310E-4D6C-8556-F153D305BE24}" type="slidenum">
              <a:rPr lang="en-ZA" altLang="en-US" smtClean="0"/>
              <a:pPr/>
              <a:t>14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182983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2943" indent="-232943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0F7B2-F4D0-44F3-A152-F3CB1EF867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5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117"/>
            <a:ext cx="12192000" cy="6860117"/>
          </a:xfrm>
          <a:prstGeom prst="rect">
            <a:avLst/>
          </a:prstGeom>
          <a:solidFill>
            <a:srgbClr val="00102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34" y="992718"/>
            <a:ext cx="5052484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5413" y="3717032"/>
            <a:ext cx="10465163" cy="648072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5413" y="4509120"/>
            <a:ext cx="10465163" cy="194429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2195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197" y="404664"/>
            <a:ext cx="10838036" cy="7921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394" y="1484785"/>
            <a:ext cx="10849205" cy="4641379"/>
          </a:xfrm>
        </p:spPr>
        <p:txBody>
          <a:bodyPr vert="eaVert"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863020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208" y="332657"/>
            <a:ext cx="2691401" cy="57935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395" y="332657"/>
            <a:ext cx="7885263" cy="5793507"/>
          </a:xfrm>
        </p:spPr>
        <p:txBody>
          <a:bodyPr vert="eaVert"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82566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117"/>
            <a:ext cx="12192000" cy="6921501"/>
          </a:xfrm>
          <a:prstGeom prst="rect">
            <a:avLst/>
          </a:prstGeom>
          <a:solidFill>
            <a:srgbClr val="FEC0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en-US" sz="2400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206753" y="319701"/>
            <a:ext cx="5835649" cy="6331827"/>
          </a:xfrm>
          <a:prstGeom prst="rect">
            <a:avLst/>
          </a:prstGeom>
        </p:spPr>
        <p:txBody>
          <a:bodyPr tIns="0" bIns="748800" anchor="ctr" anchorCtr="1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>
                <a:solidFill>
                  <a:schemeClr val="bg1"/>
                </a:solidFill>
                <a:latin typeface="Avenir Medium"/>
                <a:cs typeface="Avenir Medium"/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198473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52967" y="-256118"/>
            <a:ext cx="13097933" cy="7370235"/>
          </a:xfrm>
          <a:prstGeom prst="rect">
            <a:avLst/>
          </a:prstGeom>
          <a:solidFill>
            <a:srgbClr val="001027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206753" y="967979"/>
            <a:ext cx="5835649" cy="5683548"/>
          </a:xfrm>
          <a:prstGeom prst="rect">
            <a:avLst/>
          </a:prstGeom>
        </p:spPr>
        <p:txBody>
          <a:bodyPr tIns="0" bIns="748800" anchor="ctr" anchorCtr="1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267">
                <a:solidFill>
                  <a:schemeClr val="bg1"/>
                </a:solidFill>
                <a:latin typeface="Avenir Medium"/>
                <a:cs typeface="Avenir Medium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897559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Slogan Slide (16-9)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267" y="-40218"/>
            <a:ext cx="12321117" cy="693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04076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MU Title Slide">
    <p:bg>
      <p:bgPr>
        <a:solidFill>
          <a:srgbClr val="071B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585" y="1056218"/>
            <a:ext cx="3788833" cy="677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8476"/>
            <a:ext cx="10515600" cy="757904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>
                <a:solidFill>
                  <a:schemeClr val="bg1"/>
                </a:solidFill>
                <a:latin typeface="Avenir LT 45 Book" panose="020B05030200000200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4360946"/>
            <a:ext cx="10515600" cy="4297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venir LT 45 Book" panose="020B05030200000200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838200" y="5018579"/>
            <a:ext cx="10515600" cy="3658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rgbClr val="FEC000"/>
                </a:solidFill>
                <a:latin typeface="Avenir LT 45 Book" panose="020B05030200000200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38200" y="5472359"/>
            <a:ext cx="10515600" cy="3658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EC000"/>
                </a:solidFill>
                <a:latin typeface="Avenir LT 45 Book" panose="020B05030200000200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838200" y="5926140"/>
            <a:ext cx="10515600" cy="435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venir LT 45 Book" panose="020B0503020000020003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61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469654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59195-78F1-431F-A976-3157A2318205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0470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F6546-E483-4219-94BA-0FDB6B02F522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3928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475232" y="2386744"/>
            <a:ext cx="925372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8604F-DDE7-45CF-BCC0-D04A26E965A0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327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3" y="2638044"/>
            <a:ext cx="438403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6" y="2638044"/>
            <a:ext cx="4387355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B5DEE3-C903-4B78-827D-A00B10E49AD4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94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EC000"/>
              </a:buClr>
              <a:buSzPct val="80000"/>
              <a:defRPr sz="2600">
                <a:latin typeface="Avenir Book"/>
              </a:defRPr>
            </a:lvl1pPr>
            <a:lvl2pPr>
              <a:buClr>
                <a:srgbClr val="FEC000"/>
              </a:buClr>
              <a:buSzPct val="80000"/>
              <a:defRPr sz="2400">
                <a:latin typeface="Avenir Book"/>
              </a:defRPr>
            </a:lvl2pPr>
            <a:lvl3pPr>
              <a:buClr>
                <a:srgbClr val="FEC000"/>
              </a:buClr>
              <a:buSzPct val="80000"/>
              <a:defRPr sz="2200">
                <a:latin typeface="Avenir Book"/>
              </a:defRPr>
            </a:lvl3pPr>
            <a:lvl4pPr marL="1074738" indent="-303213">
              <a:buClr>
                <a:srgbClr val="FEC000"/>
              </a:buClr>
              <a:buSzPct val="80000"/>
              <a:defRPr sz="2000">
                <a:latin typeface="Avenir Book"/>
              </a:defRPr>
            </a:lvl4pPr>
            <a:lvl5pPr marL="1346200" indent="-303213">
              <a:buClr>
                <a:srgbClr val="FEC000"/>
              </a:buClr>
              <a:buSzPct val="80000"/>
              <a:defRPr sz="1800">
                <a:latin typeface="Avenir Book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9513535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5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5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80EC-06B7-4B4A-8C46-41DEA67851B9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1320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5AE5D1-B860-4F50-A55A-955DBBFA15E0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19661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653AA-9A4D-48AF-9D54-570E3C2DD345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19509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54271" y="2243830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54271" y="6236208"/>
            <a:ext cx="5075197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87490-F329-4030-8397-9C49E23E2F3B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4513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53440" y="2243828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1" y="-42172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3549920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53440" y="6236208"/>
            <a:ext cx="5071872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286B7-AC5F-4022-824D-FF4EB205B46D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4881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7E6B9B-255C-4C58-B341-0378734692D7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4948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0219E8-EA3F-42DD-8464-157593AF32B6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704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0" i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2356078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371" y="404664"/>
            <a:ext cx="11137237" cy="792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371" y="1340768"/>
            <a:ext cx="5376763" cy="4785395"/>
          </a:xfrm>
        </p:spPr>
        <p:txBody>
          <a:bodyPr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5" y="1340768"/>
            <a:ext cx="5568951" cy="4785395"/>
          </a:xfrm>
        </p:spPr>
        <p:txBody>
          <a:bodyPr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38441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933780"/>
          </a:xfrm>
        </p:spPr>
        <p:txBody>
          <a:bodyPr anchor="ctr"/>
          <a:lstStyle>
            <a:lvl1pPr marL="0" indent="0">
              <a:buNone/>
              <a:defRPr sz="2933" b="0" i="0" baseline="0">
                <a:solidFill>
                  <a:srgbClr val="FEC000"/>
                </a:solidFill>
                <a:latin typeface="Avenir Black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68894"/>
            <a:ext cx="5386917" cy="3657269"/>
          </a:xfrm>
        </p:spPr>
        <p:txBody>
          <a:bodyPr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933780"/>
          </a:xfrm>
        </p:spPr>
        <p:txBody>
          <a:bodyPr anchor="ctr"/>
          <a:lstStyle>
            <a:lvl1pPr marL="0" indent="0">
              <a:buNone/>
              <a:defRPr sz="2933" b="0" i="0" baseline="0">
                <a:solidFill>
                  <a:srgbClr val="FEC000"/>
                </a:solidFill>
                <a:latin typeface="Avenir Black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468894"/>
            <a:ext cx="5389033" cy="3657269"/>
          </a:xfrm>
        </p:spPr>
        <p:txBody>
          <a:bodyPr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3754914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61026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394046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5" y="620688"/>
            <a:ext cx="3836663" cy="1093032"/>
          </a:xfrm>
        </p:spPr>
        <p:txBody>
          <a:bodyPr anchor="t"/>
          <a:lstStyle>
            <a:lvl1pPr algn="l">
              <a:defRPr sz="2933" b="1">
                <a:solidFill>
                  <a:srgbClr val="FEC000"/>
                </a:solidFill>
                <a:latin typeface="Avenir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309" y="620689"/>
            <a:ext cx="6519289" cy="5505475"/>
          </a:xfrm>
        </p:spPr>
        <p:txBody>
          <a:bodyPr/>
          <a:lstStyle>
            <a:lvl1pPr>
              <a:buClr>
                <a:srgbClr val="FEC000"/>
              </a:buClr>
              <a:defRPr sz="2667">
                <a:latin typeface="Avenir Book"/>
              </a:defRPr>
            </a:lvl1pPr>
            <a:lvl2pPr>
              <a:buClr>
                <a:srgbClr val="FEC000"/>
              </a:buClr>
              <a:defRPr sz="2667">
                <a:latin typeface="Avenir Book"/>
              </a:defRPr>
            </a:lvl2pPr>
            <a:lvl3pPr>
              <a:buClr>
                <a:srgbClr val="FEC000"/>
              </a:buClr>
              <a:defRPr sz="2667">
                <a:latin typeface="Avenir Book"/>
              </a:defRPr>
            </a:lvl3pPr>
            <a:lvl4pPr>
              <a:buClr>
                <a:srgbClr val="FEC000"/>
              </a:buClr>
              <a:defRPr sz="2667">
                <a:latin typeface="Avenir Book"/>
              </a:defRPr>
            </a:lvl4pPr>
            <a:lvl5pPr>
              <a:buClr>
                <a:srgbClr val="FEC000"/>
              </a:buClr>
              <a:defRPr sz="2667">
                <a:latin typeface="Avenir Book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403" y="1713721"/>
            <a:ext cx="3836663" cy="441244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211785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/>
          <a:lstStyle>
            <a:lvl1pPr algn="l">
              <a:defRPr sz="2667" b="0" i="0" baseline="0">
                <a:solidFill>
                  <a:srgbClr val="FEC000"/>
                </a:solidFill>
                <a:latin typeface="Avenir Black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084128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404285"/>
            <a:ext cx="11328400" cy="791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1483785"/>
            <a:ext cx="11341100" cy="464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11333"/>
            <a:ext cx="12192000" cy="84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5333">
          <a:solidFill>
            <a:srgbClr val="001027"/>
          </a:solidFill>
          <a:latin typeface="Avenir Medium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333">
          <a:solidFill>
            <a:srgbClr val="001027"/>
          </a:solidFill>
          <a:latin typeface="Avenir Medium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333">
          <a:solidFill>
            <a:srgbClr val="001027"/>
          </a:solidFill>
          <a:latin typeface="Avenir Medium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333">
          <a:solidFill>
            <a:srgbClr val="001027"/>
          </a:solidFill>
          <a:latin typeface="Avenir Medium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333">
          <a:solidFill>
            <a:srgbClr val="001027"/>
          </a:solidFill>
          <a:latin typeface="Avenir Medium" charset="0"/>
          <a:ea typeface="ＭＳ Ｐゴシック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bg1"/>
          </a:solidFill>
          <a:latin typeface="Arial" charset="0"/>
        </a:defRPr>
      </a:lvl9pPr>
    </p:titleStyle>
    <p:bodyStyle>
      <a:lvl1pPr marL="230712" indent="-230712" algn="l" rtl="0" eaLnBrk="1" fontAlgn="base" hangingPunct="1">
        <a:spcBef>
          <a:spcPct val="20000"/>
        </a:spcBef>
        <a:spcAft>
          <a:spcPct val="0"/>
        </a:spcAft>
        <a:buClr>
          <a:srgbClr val="FEC000"/>
        </a:buClr>
        <a:buSzPct val="75000"/>
        <a:buFont typeface="Wingdings" panose="05000000000000000000" pitchFamily="2" charset="2"/>
        <a:buChar char="§"/>
        <a:defRPr sz="2667">
          <a:solidFill>
            <a:schemeClr val="tx1"/>
          </a:solidFill>
          <a:latin typeface="Avenir Book"/>
          <a:ea typeface="ＭＳ Ｐゴシック" charset="0"/>
          <a:cs typeface="+mn-cs"/>
        </a:defRPr>
      </a:lvl1pPr>
      <a:lvl2pPr marL="463539" indent="-230712" algn="l" rtl="0" eaLnBrk="1" fontAlgn="base" hangingPunct="1">
        <a:spcBef>
          <a:spcPct val="20000"/>
        </a:spcBef>
        <a:spcAft>
          <a:spcPct val="0"/>
        </a:spcAft>
        <a:buClr>
          <a:srgbClr val="FEC000"/>
        </a:buClr>
        <a:buSzPct val="75000"/>
        <a:buChar char="•"/>
        <a:defRPr sz="2667">
          <a:solidFill>
            <a:schemeClr val="tx1"/>
          </a:solidFill>
          <a:latin typeface="Avenir Book"/>
          <a:ea typeface="ＭＳ Ｐゴシック" charset="0"/>
        </a:defRPr>
      </a:lvl2pPr>
      <a:lvl3pPr marL="730232" indent="-264577" algn="l" rtl="0" eaLnBrk="1" fontAlgn="base" hangingPunct="1">
        <a:spcBef>
          <a:spcPct val="20000"/>
        </a:spcBef>
        <a:spcAft>
          <a:spcPct val="0"/>
        </a:spcAft>
        <a:buClr>
          <a:srgbClr val="FEC000"/>
        </a:buClr>
        <a:buSzPct val="75000"/>
        <a:buFont typeface="Arial" panose="020B0604020202020204" pitchFamily="34" charset="0"/>
        <a:buChar char="-"/>
        <a:defRPr sz="2667">
          <a:solidFill>
            <a:schemeClr val="tx1"/>
          </a:solidFill>
          <a:latin typeface="Avenir Book"/>
          <a:ea typeface="ＭＳ Ｐゴシック" charset="0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Clr>
          <a:srgbClr val="003057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ＭＳ Ｐゴシック" charset="0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Clr>
          <a:srgbClr val="003057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ＭＳ Ｐゴシック" charset="0"/>
        </a:defRPr>
      </a:lvl5pPr>
      <a:lvl6pPr marL="3352716" indent="-304792" algn="l" rtl="0" eaLnBrk="1" fontAlgn="base" hangingPunct="1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</a:defRPr>
      </a:lvl6pPr>
      <a:lvl7pPr marL="3962301" indent="-304792" algn="l" rtl="0" eaLnBrk="1" fontAlgn="base" hangingPunct="1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</a:defRPr>
      </a:lvl7pPr>
      <a:lvl8pPr marL="4571886" indent="-304792" algn="l" rtl="0" eaLnBrk="1" fontAlgn="base" hangingPunct="1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</a:defRPr>
      </a:lvl8pPr>
      <a:lvl9pPr marL="5181470" indent="-304792" algn="l" rtl="0" eaLnBrk="1" fontAlgn="base" hangingPunct="1">
        <a:spcBef>
          <a:spcPct val="20000"/>
        </a:spcBef>
        <a:spcAft>
          <a:spcPct val="0"/>
        </a:spcAft>
        <a:buClr>
          <a:srgbClr val="003057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35360" y="188640"/>
            <a:ext cx="11521280" cy="79208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1" y="1196753"/>
            <a:ext cx="11521279" cy="4543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71924" y="6238816"/>
            <a:ext cx="2753747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9652" y="6236208"/>
            <a:ext cx="60755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86816" y="6217920"/>
            <a:ext cx="48768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B280EC-06B7-4B4A-8C46-41DEA67851B9}" type="slidenum">
              <a:rPr lang="en-ZA" smtClean="0"/>
              <a:pPr>
                <a:defRPr/>
              </a:pPr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707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200" baseline="0">
          <a:solidFill>
            <a:srgbClr val="262626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jquer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Download the Lecture 9 Website folder from Funda </a:t>
            </a:r>
          </a:p>
          <a:p>
            <a:r>
              <a:rPr lang="en-ZA" dirty="0"/>
              <a:t>Open the web site folder in VSCode</a:t>
            </a:r>
          </a:p>
          <a:p>
            <a:r>
              <a:rPr lang="en-ZA" dirty="0"/>
              <a:t>View the Home page in the Browser</a:t>
            </a:r>
          </a:p>
          <a:p>
            <a:r>
              <a:rPr lang="en-ZA" dirty="0"/>
              <a:t>Click on the button – </a:t>
            </a:r>
            <a:r>
              <a:rPr lang="en-ZA" i="1" dirty="0">
                <a:solidFill>
                  <a:schemeClr val="accent1">
                    <a:lumMod val="75000"/>
                  </a:schemeClr>
                </a:solidFill>
              </a:rPr>
              <a:t>what happens</a:t>
            </a:r>
            <a:r>
              <a:rPr lang="en-ZA" dirty="0"/>
              <a:t>?</a:t>
            </a:r>
          </a:p>
          <a:p>
            <a:r>
              <a:rPr lang="en-ZA" dirty="0"/>
              <a:t>Click on the options available in the footer – </a:t>
            </a:r>
            <a:r>
              <a:rPr lang="en-ZA" i="1" dirty="0">
                <a:solidFill>
                  <a:schemeClr val="accent1">
                    <a:lumMod val="75000"/>
                  </a:schemeClr>
                </a:solidFill>
              </a:rPr>
              <a:t>what happens</a:t>
            </a:r>
            <a:r>
              <a:rPr lang="en-Z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2593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836" y="1520181"/>
            <a:ext cx="11304364" cy="4069059"/>
          </a:xfrm>
        </p:spPr>
        <p:txBody>
          <a:bodyPr>
            <a:normAutofit/>
          </a:bodyPr>
          <a:lstStyle/>
          <a:p>
            <a:r>
              <a:rPr lang="en-US" sz="2800" dirty="0"/>
              <a:t>$("#ouch") selects the element with ID </a:t>
            </a:r>
            <a:r>
              <a:rPr lang="en-US" sz="2800" i="1" dirty="0"/>
              <a:t>ouch</a:t>
            </a:r>
          </a:p>
          <a:p>
            <a:r>
              <a:rPr lang="en-US" sz="2800" dirty="0"/>
              <a:t>.click() binds a click event to selected element</a:t>
            </a:r>
          </a:p>
          <a:p>
            <a:r>
              <a:rPr lang="en-US" sz="2800" dirty="0"/>
              <a:t>The function executes when the click event is fired – and the alert is displayed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74497317"/>
              </p:ext>
            </p:extLst>
          </p:nvPr>
        </p:nvGraphicFramePr>
        <p:xfrm>
          <a:off x="1847528" y="3501008"/>
          <a:ext cx="3048000" cy="2416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63952" y="4325360"/>
            <a:ext cx="5589209" cy="1051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1089" y="3355812"/>
            <a:ext cx="4773550" cy="3977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07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jQuery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2400" dirty="0"/>
              <a:t>$(selector).</a:t>
            </a:r>
            <a:r>
              <a:rPr lang="en-ZA" sz="2400" i="1" dirty="0"/>
              <a:t>event</a:t>
            </a:r>
            <a:r>
              <a:rPr lang="en-ZA" sz="2400" dirty="0">
                <a:solidFill>
                  <a:srgbClr val="FF0000"/>
                </a:solidFill>
              </a:rPr>
              <a:t>(</a:t>
            </a:r>
            <a:r>
              <a:rPr lang="en-ZA" sz="2400" dirty="0"/>
              <a:t>function() {</a:t>
            </a:r>
            <a:r>
              <a:rPr lang="en-ZA" sz="2400" dirty="0">
                <a:solidFill>
                  <a:srgbClr val="0070C0"/>
                </a:solidFill>
              </a:rPr>
              <a:t>$(selector).</a:t>
            </a:r>
            <a:r>
              <a:rPr lang="en-ZA" sz="2400" i="1" dirty="0">
                <a:solidFill>
                  <a:srgbClr val="0070C0"/>
                </a:solidFill>
              </a:rPr>
              <a:t>action</a:t>
            </a:r>
            <a:r>
              <a:rPr lang="en-ZA" sz="2400" dirty="0">
                <a:solidFill>
                  <a:srgbClr val="0070C0"/>
                </a:solidFill>
              </a:rPr>
              <a:t>();}</a:t>
            </a:r>
            <a:r>
              <a:rPr lang="en-ZA" sz="2400" dirty="0">
                <a:solidFill>
                  <a:srgbClr val="FF0000"/>
                </a:solidFill>
              </a:rPr>
              <a:t>)</a:t>
            </a:r>
            <a:r>
              <a:rPr lang="en-ZA" sz="24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n-ZA" sz="2000" dirty="0"/>
              <a:t>$ to define/access jQuery</a:t>
            </a:r>
          </a:p>
          <a:p>
            <a:pPr lvl="1"/>
            <a:r>
              <a:rPr lang="en-ZA" sz="2000" dirty="0"/>
              <a:t>A (selector) to query (or find) the HTML elements</a:t>
            </a:r>
          </a:p>
          <a:p>
            <a:pPr lvl="1"/>
            <a:r>
              <a:rPr lang="en-ZA" sz="2000" dirty="0"/>
              <a:t>The event which will trigger the execution of the function</a:t>
            </a:r>
          </a:p>
          <a:p>
            <a:pPr lvl="1"/>
            <a:r>
              <a:rPr lang="en-ZA" sz="2000" dirty="0"/>
              <a:t>Another </a:t>
            </a:r>
            <a:r>
              <a:rPr lang="en-ZA" dirty="0">
                <a:solidFill>
                  <a:srgbClr val="0070C0"/>
                </a:solidFill>
                <a:cs typeface="+mn-cs"/>
              </a:rPr>
              <a:t>selector</a:t>
            </a:r>
            <a:r>
              <a:rPr lang="en-ZA" sz="2000" dirty="0"/>
              <a:t> to find the HTML elements on which the function will be applied</a:t>
            </a:r>
          </a:p>
          <a:p>
            <a:pPr lvl="1"/>
            <a:r>
              <a:rPr lang="en-ZA" sz="2000" dirty="0"/>
              <a:t>A jQuery </a:t>
            </a:r>
            <a:r>
              <a:rPr lang="en-ZA" dirty="0">
                <a:solidFill>
                  <a:srgbClr val="0070C0"/>
                </a:solidFill>
                <a:cs typeface="+mn-cs"/>
              </a:rPr>
              <a:t>action() </a:t>
            </a:r>
            <a:r>
              <a:rPr lang="en-ZA" sz="2000" dirty="0"/>
              <a:t>to be performed on the elements / applied to the elements</a:t>
            </a:r>
          </a:p>
          <a:p>
            <a:endParaRPr lang="en-ZA" sz="2400" dirty="0"/>
          </a:p>
          <a:p>
            <a:r>
              <a:rPr lang="en-ZA" sz="2400" dirty="0"/>
              <a:t>It is possible to apply the action to the same element(s) on which the event was performed</a:t>
            </a:r>
          </a:p>
          <a:p>
            <a:pPr lvl="1"/>
            <a:r>
              <a:rPr lang="en-ZA" sz="2200" dirty="0"/>
              <a:t>But not the only way, e.g. is possible to click on one element, to have something happen to another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5598906"/>
            <a:ext cx="4845893" cy="1053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02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1384" y="1378103"/>
            <a:ext cx="11208816" cy="4715193"/>
          </a:xfrm>
        </p:spPr>
        <p:txBody>
          <a:bodyPr>
            <a:normAutofit/>
          </a:bodyPr>
          <a:lstStyle/>
          <a:p>
            <a:r>
              <a:rPr lang="en-US" sz="2800" dirty="0"/>
              <a:t>$("#showImages") finds the element with ID </a:t>
            </a:r>
            <a:r>
              <a:rPr lang="en-US" sz="2800" i="1" dirty="0"/>
              <a:t>showImages</a:t>
            </a:r>
          </a:p>
          <a:p>
            <a:r>
              <a:rPr lang="en-US" sz="2800" dirty="0"/>
              <a:t>.click() binds a click event to located element</a:t>
            </a:r>
          </a:p>
          <a:p>
            <a:r>
              <a:rPr lang="en-US" sz="2800" dirty="0"/>
              <a:t>The function executes when the click event is fired – and all elements with class </a:t>
            </a:r>
            <a:r>
              <a:rPr lang="en-US" sz="2800" i="1" dirty="0"/>
              <a:t>later </a:t>
            </a:r>
            <a:r>
              <a:rPr lang="en-US" sz="2800" dirty="0"/>
              <a:t>is displayed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688789978"/>
              </p:ext>
            </p:extLst>
          </p:nvPr>
        </p:nvGraphicFramePr>
        <p:xfrm>
          <a:off x="1847528" y="4441210"/>
          <a:ext cx="3048000" cy="2416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7928" y="3388786"/>
            <a:ext cx="5397129" cy="8612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9466" y="4368741"/>
            <a:ext cx="7534052" cy="7484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9976" y="5235949"/>
            <a:ext cx="3864522" cy="928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27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531190"/>
              </p:ext>
            </p:extLst>
          </p:nvPr>
        </p:nvGraphicFramePr>
        <p:xfrm>
          <a:off x="2028229" y="2103120"/>
          <a:ext cx="8229600" cy="20726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54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Event Method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Description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37">
                <a:tc>
                  <a:txBody>
                    <a:bodyPr/>
                    <a:lstStyle/>
                    <a:p>
                      <a:r>
                        <a:rPr lang="en-US" sz="1600" dirty="0"/>
                        <a:t>$(selector).click(function)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a function when the selected elements are clicked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937">
                <a:tc>
                  <a:txBody>
                    <a:bodyPr/>
                    <a:lstStyle/>
                    <a:p>
                      <a:r>
                        <a:rPr lang="en-US" sz="1600" dirty="0"/>
                        <a:t>$(selector).</a:t>
                      </a:r>
                      <a:r>
                        <a:rPr lang="en-US" sz="1600" dirty="0" err="1"/>
                        <a:t>dblclick</a:t>
                      </a:r>
                      <a:r>
                        <a:rPr lang="en-US" sz="1600" dirty="0"/>
                        <a:t>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a function when the selected elements are double-clicked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937">
                <a:tc>
                  <a:txBody>
                    <a:bodyPr/>
                    <a:lstStyle/>
                    <a:p>
                      <a:r>
                        <a:rPr lang="en-US" sz="1600" dirty="0"/>
                        <a:t>$(selector).</a:t>
                      </a:r>
                      <a:r>
                        <a:rPr lang="en-US" sz="1600" dirty="0" err="1"/>
                        <a:t>mouseover</a:t>
                      </a:r>
                      <a:r>
                        <a:rPr lang="en-US" sz="1600" dirty="0"/>
                        <a:t>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Invokes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a function when the mouse is over the selected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415480" y="5157192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 full jQuery event reference, see jQuery Events Reference - </a:t>
            </a:r>
          </a:p>
          <a:p>
            <a:endParaRPr lang="en-US" dirty="0"/>
          </a:p>
          <a:p>
            <a:r>
              <a:rPr lang="en-ZA" dirty="0"/>
              <a:t>https://www.w3schools.com/jquery/jquery_ref_events.asp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0BD249D-073A-4AAF-829F-1FB257224538}"/>
              </a:ext>
            </a:extLst>
          </p:cNvPr>
          <p:cNvSpPr txBox="1">
            <a:spLocks/>
          </p:cNvSpPr>
          <p:nvPr/>
        </p:nvSpPr>
        <p:spPr>
          <a:xfrm>
            <a:off x="551384" y="1412776"/>
            <a:ext cx="8153400" cy="5257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Mouse events</a:t>
            </a:r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r>
              <a:rPr lang="en-US" sz="2800" i="1" dirty="0"/>
              <a:t>Also keyboard, form and document events</a:t>
            </a:r>
          </a:p>
        </p:txBody>
      </p:sp>
    </p:spTree>
    <p:extLst>
      <p:ext uri="{BB962C8B-B14F-4D97-AF65-F5344CB8AC3E}">
        <p14:creationId xmlns:p14="http://schemas.microsoft.com/office/powerpoint/2010/main" val="25599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Selectors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920093"/>
              </p:ext>
            </p:extLst>
          </p:nvPr>
        </p:nvGraphicFramePr>
        <p:xfrm>
          <a:off x="479376" y="1340768"/>
          <a:ext cx="11161240" cy="493776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100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0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Syntax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r>
                        <a:rPr lang="en-US" dirty="0"/>
                        <a:t>$(this)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r>
                        <a:rPr lang="en-US" dirty="0"/>
                        <a:t>$("p")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&lt;p&gt;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r>
                        <a:rPr lang="en-US" dirty="0"/>
                        <a:t>$("</a:t>
                      </a:r>
                      <a:r>
                        <a:rPr lang="en-US" dirty="0" err="1"/>
                        <a:t>p.intro</a:t>
                      </a:r>
                      <a:r>
                        <a:rPr lang="en-US" dirty="0"/>
                        <a:t>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&lt;p&gt; elements with class="intro"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r>
                        <a:rPr lang="en-US"/>
                        <a:t>$(".intro")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elements with class="intro"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r>
                        <a:rPr lang="en-US" dirty="0"/>
                        <a:t>$("#intro")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element with id="intro"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r>
                        <a:rPr lang="en-US" dirty="0"/>
                        <a:t>$(“</a:t>
                      </a:r>
                      <a:r>
                        <a:rPr lang="en-US" dirty="0" err="1"/>
                        <a:t>tr:even</a:t>
                      </a:r>
                      <a:r>
                        <a:rPr lang="en-US" dirty="0"/>
                        <a:t>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even &lt;</a:t>
                      </a:r>
                      <a:r>
                        <a:rPr lang="en-US" dirty="0" err="1"/>
                        <a:t>tr</a:t>
                      </a:r>
                      <a:r>
                        <a:rPr lang="en-US" dirty="0"/>
                        <a:t>&gt;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r>
                        <a:rPr lang="en-US" dirty="0"/>
                        <a:t>$("</a:t>
                      </a:r>
                      <a:r>
                        <a:rPr lang="en-US" dirty="0" err="1"/>
                        <a:t>ul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li:first</a:t>
                      </a:r>
                      <a:r>
                        <a:rPr lang="en-US" dirty="0"/>
                        <a:t>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&lt;li&gt; element of each &lt;</a:t>
                      </a:r>
                      <a:r>
                        <a:rPr lang="en-US" dirty="0" err="1"/>
                        <a:t>ul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716">
                <a:tc>
                  <a:txBody>
                    <a:bodyPr/>
                    <a:lstStyle/>
                    <a:p>
                      <a:r>
                        <a:rPr lang="en-US" dirty="0"/>
                        <a:t>$("[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]")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with an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 attribute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04089">
                <a:tc>
                  <a:txBody>
                    <a:bodyPr/>
                    <a:lstStyle/>
                    <a:p>
                      <a:r>
                        <a:rPr lang="en-US"/>
                        <a:t>$("div#intro .head")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with class="head" inside a &lt;div&gt; element with id="intro"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879976" y="18864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 full reference please see jQuery Selectors Reference - </a:t>
            </a:r>
          </a:p>
          <a:p>
            <a:endParaRPr lang="en-US" dirty="0"/>
          </a:p>
          <a:p>
            <a:r>
              <a:rPr lang="en-ZA" dirty="0"/>
              <a:t>https://www.w3schools.com/jquery/jquery_ref_selectors.asp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JavaScript vs jQuery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In your JavaScript self study activities, you might have found that JavaScript is often used for interactive web pages / formatting</a:t>
            </a:r>
          </a:p>
          <a:p>
            <a:pPr lvl="1"/>
            <a:r>
              <a:rPr lang="en-ZA" i="1" dirty="0"/>
              <a:t>But</a:t>
            </a:r>
          </a:p>
          <a:p>
            <a:r>
              <a:rPr lang="en-ZA" dirty="0"/>
              <a:t>We use JavaScript for programming logic</a:t>
            </a:r>
          </a:p>
          <a:p>
            <a:pPr lvl="1"/>
            <a:r>
              <a:rPr lang="en-ZA" i="1" dirty="0"/>
              <a:t>And</a:t>
            </a:r>
          </a:p>
          <a:p>
            <a:r>
              <a:rPr lang="en-ZA" dirty="0"/>
              <a:t>jQuery for interactive web pages/formatting</a:t>
            </a:r>
          </a:p>
          <a:p>
            <a:endParaRPr lang="en-ZA" dirty="0"/>
          </a:p>
          <a:p>
            <a:r>
              <a:rPr lang="en-ZA" i="1" dirty="0"/>
              <a:t>Why? – </a:t>
            </a:r>
            <a:r>
              <a:rPr lang="en-ZA" dirty="0"/>
              <a:t>Consider the following task</a:t>
            </a:r>
          </a:p>
          <a:p>
            <a:pPr lvl="1"/>
            <a:r>
              <a:rPr lang="en-US" dirty="0"/>
              <a:t>Display a message whenever any link is clicked</a:t>
            </a:r>
          </a:p>
          <a:p>
            <a:pPr marL="719138" lvl="1" indent="-354013">
              <a:buNone/>
            </a:pPr>
            <a:r>
              <a:rPr lang="en-US" i="1" dirty="0"/>
              <a:t>(remember that a web page often contains many links)</a:t>
            </a:r>
          </a:p>
          <a:p>
            <a:pPr marL="719138" lvl="1" indent="-273050"/>
            <a:endParaRPr lang="en-ZA" i="1" dirty="0"/>
          </a:p>
        </p:txBody>
      </p:sp>
    </p:spTree>
    <p:extLst>
      <p:ext uri="{BB962C8B-B14F-4D97-AF65-F5344CB8AC3E}">
        <p14:creationId xmlns:p14="http://schemas.microsoft.com/office/powerpoint/2010/main" val="183896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Comparison: JavaScript vs jQuery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1800" y="1268760"/>
            <a:ext cx="11424840" cy="48965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Task: Display a message whenever any link is clicked</a:t>
            </a:r>
          </a:p>
          <a:p>
            <a:r>
              <a:rPr lang="en-US" dirty="0"/>
              <a:t>Using JavaScript</a:t>
            </a:r>
          </a:p>
          <a:p>
            <a:pPr lvl="1"/>
            <a:r>
              <a:rPr lang="en-US" sz="2400" dirty="0"/>
              <a:t>Need </a:t>
            </a:r>
            <a:r>
              <a:rPr lang="en-US" sz="2400" dirty="0" err="1"/>
              <a:t>onclick</a:t>
            </a:r>
            <a:r>
              <a:rPr lang="en-US" sz="2400" dirty="0"/>
              <a:t> event for </a:t>
            </a:r>
            <a:r>
              <a:rPr lang="en-US" sz="2400" dirty="0">
                <a:solidFill>
                  <a:srgbClr val="00B0F0"/>
                </a:solidFill>
              </a:rPr>
              <a:t>every</a:t>
            </a:r>
            <a:r>
              <a:rPr lang="en-US" sz="2400" dirty="0"/>
              <a:t> &lt;a&gt;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/>
              <a:t>		</a:t>
            </a:r>
          </a:p>
          <a:p>
            <a:r>
              <a:rPr lang="en-US" dirty="0"/>
              <a:t>Using jQuery</a:t>
            </a:r>
          </a:p>
          <a:p>
            <a:pPr lvl="1"/>
            <a:r>
              <a:rPr lang="en-US" sz="2400" dirty="0"/>
              <a:t>Specify in </a:t>
            </a:r>
            <a:r>
              <a:rPr lang="en-US" sz="2400" dirty="0" err="1"/>
              <a:t>js</a:t>
            </a:r>
            <a:r>
              <a:rPr lang="en-US" sz="2400" dirty="0"/>
              <a:t> code that a message must be displayed</a:t>
            </a:r>
          </a:p>
          <a:p>
            <a:pPr marL="457200" lvl="1" indent="0">
              <a:buNone/>
            </a:pPr>
            <a:endParaRPr lang="en-US" sz="2000" dirty="0"/>
          </a:p>
          <a:p>
            <a:pPr marL="433387" indent="-342900"/>
            <a:endParaRPr lang="en-US" dirty="0"/>
          </a:p>
          <a:p>
            <a:pPr marL="433387" indent="-342900"/>
            <a:endParaRPr lang="en-US" dirty="0"/>
          </a:p>
          <a:p>
            <a:pPr marL="263525" indent="-263525"/>
            <a:r>
              <a:rPr lang="en-US" dirty="0"/>
              <a:t>Once again (as with HTML and CSS) this also helps with</a:t>
            </a:r>
          </a:p>
          <a:p>
            <a:pPr marL="629285" lvl="1" indent="-263525"/>
            <a:r>
              <a:rPr lang="en-US" dirty="0"/>
              <a:t>Separation of structure (HTML) and behavior(JS)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15680" y="3980913"/>
            <a:ext cx="4104456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$("</a:t>
            </a:r>
            <a:r>
              <a:rPr lang="en-US" sz="2000" dirty="0">
                <a:solidFill>
                  <a:srgbClr val="00B0F0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</a:rPr>
              <a:t>").click(function(){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	alert("You clicked a link!");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5560" y="2460380"/>
            <a:ext cx="7258697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2000" dirty="0">
                <a:solidFill>
                  <a:schemeClr val="tx1"/>
                </a:solidFill>
              </a:rPr>
              <a:t>&lt;a </a:t>
            </a:r>
            <a:r>
              <a:rPr lang="en-US" sz="2000" dirty="0" err="1">
                <a:solidFill>
                  <a:schemeClr val="tx1"/>
                </a:solidFill>
              </a:rPr>
              <a:t>href</a:t>
            </a:r>
            <a:r>
              <a:rPr lang="en-US" sz="2000" dirty="0">
                <a:solidFill>
                  <a:schemeClr val="tx1"/>
                </a:solidFill>
              </a:rPr>
              <a:t>="#" </a:t>
            </a:r>
            <a:r>
              <a:rPr lang="en-US" sz="2000" dirty="0" err="1">
                <a:solidFill>
                  <a:schemeClr val="tx1"/>
                </a:solidFill>
              </a:rPr>
              <a:t>onclick</a:t>
            </a:r>
            <a:r>
              <a:rPr lang="en-US" sz="2000" dirty="0">
                <a:solidFill>
                  <a:schemeClr val="tx1"/>
                </a:solidFill>
              </a:rPr>
              <a:t>="alert(‘You clicked a link!')"&gt;Link&lt;/a&gt;</a:t>
            </a:r>
          </a:p>
        </p:txBody>
      </p:sp>
    </p:spTree>
    <p:extLst>
      <p:ext uri="{BB962C8B-B14F-4D97-AF65-F5344CB8AC3E}">
        <p14:creationId xmlns:p14="http://schemas.microsoft.com/office/powerpoint/2010/main" val="128960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Effects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638725"/>
              </p:ext>
            </p:extLst>
          </p:nvPr>
        </p:nvGraphicFramePr>
        <p:xfrm>
          <a:off x="419101" y="2132856"/>
          <a:ext cx="11341099" cy="3990083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622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83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Function</a:t>
                      </a:r>
                      <a:endParaRPr lang="en-US" sz="1600" b="1" dirty="0"/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Description</a:t>
                      </a:r>
                      <a:endParaRPr lang="en-US" sz="1600" b="1" dirty="0"/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r>
                        <a:rPr lang="en-US" sz="1600"/>
                        <a:t>$(selector).hide()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Hide selected elements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r>
                        <a:rPr lang="en-US" sz="1600"/>
                        <a:t>$(selector).show()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Show selected elements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772">
                <a:tc>
                  <a:txBody>
                    <a:bodyPr/>
                    <a:lstStyle/>
                    <a:p>
                      <a:r>
                        <a:rPr lang="en-US" sz="1600"/>
                        <a:t>$(selector).toggle()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Toggle (between hide and show) selected elements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r>
                        <a:rPr lang="en-US" sz="1600" dirty="0"/>
                        <a:t>$(selector).</a:t>
                      </a:r>
                      <a:r>
                        <a:rPr lang="en-US" sz="1600" dirty="0" err="1"/>
                        <a:t>slideDown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Slide-down (show) selected elements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r>
                        <a:rPr lang="en-US" sz="1600"/>
                        <a:t>$(selector).slideUp()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Slide-up (hide) selected elements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en-US" sz="1600"/>
                        <a:t>$(selector).slideToggle()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Toggle slide-up and slide-down of selected elements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r>
                        <a:rPr lang="en-US" sz="1600"/>
                        <a:t>$(selector).fadeIn()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Fade in selected elements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r>
                        <a:rPr lang="en-US" sz="1600"/>
                        <a:t>$(selector).fadeOut()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Fade out selected elements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906">
                <a:tc>
                  <a:txBody>
                    <a:bodyPr/>
                    <a:lstStyle/>
                    <a:p>
                      <a:r>
                        <a:rPr lang="en-US" sz="1600"/>
                        <a:t>$(selector).fadeTo()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Fade out selected elements to a given opacity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600" dirty="0"/>
                        <a:t>$(selector).</a:t>
                      </a:r>
                      <a:r>
                        <a:rPr lang="en-US" sz="1600" dirty="0" err="1"/>
                        <a:t>fadeToggle</a:t>
                      </a:r>
                      <a:r>
                        <a:rPr lang="en-US" sz="1600" dirty="0"/>
                        <a:t>()</a:t>
                      </a:r>
                    </a:p>
                  </a:txBody>
                  <a:tcPr marL="80821" marR="80821" marT="40410" marB="4041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Toggle between fade in and fade out</a:t>
                      </a:r>
                    </a:p>
                  </a:txBody>
                  <a:tcPr marL="80821" marR="80821" marT="40410" marB="4041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AF6A4C-DC1F-47C2-B095-107EA17DC5EA}"/>
              </a:ext>
            </a:extLst>
          </p:cNvPr>
          <p:cNvSpPr txBox="1">
            <a:spLocks/>
          </p:cNvSpPr>
          <p:nvPr/>
        </p:nvSpPr>
        <p:spPr bwMode="auto">
          <a:xfrm>
            <a:off x="431801" y="1483785"/>
            <a:ext cx="11341100" cy="50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712" indent="-2307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EC000"/>
              </a:buClr>
              <a:buSzPct val="80000"/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venir Book"/>
                <a:ea typeface="ＭＳ Ｐゴシック" charset="0"/>
                <a:cs typeface="+mn-cs"/>
              </a:defRPr>
            </a:lvl1pPr>
            <a:lvl2pPr marL="463539" indent="-23071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EC000"/>
              </a:buClr>
              <a:buSzPct val="80000"/>
              <a:buChar char="•"/>
              <a:defRPr sz="2400">
                <a:solidFill>
                  <a:schemeClr val="tx1"/>
                </a:solidFill>
                <a:latin typeface="Avenir Book"/>
                <a:ea typeface="ＭＳ Ｐゴシック" charset="0"/>
              </a:defRPr>
            </a:lvl2pPr>
            <a:lvl3pPr marL="730232" indent="-26457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EC000"/>
              </a:buClr>
              <a:buSzPct val="80000"/>
              <a:buFont typeface="Arial" panose="020B0604020202020204" pitchFamily="34" charset="0"/>
              <a:buChar char="-"/>
              <a:defRPr sz="2200">
                <a:solidFill>
                  <a:schemeClr val="tx1"/>
                </a:solidFill>
                <a:latin typeface="Avenir Book"/>
                <a:ea typeface="ＭＳ Ｐゴシック" charset="0"/>
              </a:defRPr>
            </a:lvl3pPr>
            <a:lvl4pPr marL="1074738" indent="-303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EC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venir Book"/>
                <a:ea typeface="ＭＳ Ｐゴシック" charset="0"/>
              </a:defRPr>
            </a:lvl4pPr>
            <a:lvl5pPr marL="1346200" indent="-303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EC000"/>
              </a:buClr>
              <a:buSzPct val="80000"/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venir Book"/>
                <a:ea typeface="ＭＳ Ｐゴシック" charset="0"/>
              </a:defRPr>
            </a:lvl5pPr>
            <a:lvl6pPr marL="335271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5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</a:defRPr>
            </a:lvl6pPr>
            <a:lvl7pPr marL="3962301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5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</a:defRPr>
            </a:lvl7pPr>
            <a:lvl8pPr marL="4571886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5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</a:defRPr>
            </a:lvl8pPr>
            <a:lvl9pPr marL="5181470" indent="-30479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57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ZA" kern="0" dirty="0"/>
              <a:t>Adding some interactivity to your website</a:t>
            </a:r>
          </a:p>
        </p:txBody>
      </p:sp>
    </p:spTree>
    <p:extLst>
      <p:ext uri="{BB962C8B-B14F-4D97-AF65-F5344CB8AC3E}">
        <p14:creationId xmlns:p14="http://schemas.microsoft.com/office/powerpoint/2010/main" val="240694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Just showing .hide() here, but all the effects can be used in this way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7557"/>
          <a:stretch/>
        </p:blipFill>
        <p:spPr>
          <a:xfrm>
            <a:off x="1271464" y="2708920"/>
            <a:ext cx="6036941" cy="18278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B6CD7-C66B-4E8F-ADAB-C507721AB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296" y="2132856"/>
            <a:ext cx="23907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Using optional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$(selector).hide(speed, </a:t>
            </a:r>
            <a:r>
              <a:rPr lang="en-ZA" dirty="0" err="1"/>
              <a:t>callback</a:t>
            </a:r>
            <a:r>
              <a:rPr lang="en-ZA" dirty="0"/>
              <a:t>)</a:t>
            </a:r>
          </a:p>
          <a:p>
            <a:r>
              <a:rPr lang="en-ZA" dirty="0"/>
              <a:t>$(selector).show(speed, </a:t>
            </a:r>
            <a:r>
              <a:rPr lang="en-ZA" dirty="0" err="1"/>
              <a:t>callback</a:t>
            </a:r>
            <a:r>
              <a:rPr lang="en-ZA" dirty="0"/>
              <a:t>)</a:t>
            </a:r>
          </a:p>
          <a:p>
            <a:pPr lvl="1"/>
            <a:r>
              <a:rPr lang="en-ZA" dirty="0"/>
              <a:t>Speed: “slow”, “fast” or value in milliseconds</a:t>
            </a:r>
          </a:p>
          <a:p>
            <a:pPr lvl="1"/>
            <a:r>
              <a:rPr lang="en-ZA" dirty="0" err="1"/>
              <a:t>Callback</a:t>
            </a:r>
            <a:r>
              <a:rPr lang="en-ZA" dirty="0"/>
              <a:t>: function to be executed after the effect has executed</a:t>
            </a:r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i="1" dirty="0"/>
              <a:t>When the user clicks on the button, the paragraph will slowly be hidden, and then an alert will be displayed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3429000"/>
            <a:ext cx="6128389" cy="1599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41302-29F9-47D7-8AD3-ACE5B44CA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066" y="1161249"/>
            <a:ext cx="23907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6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413" y="2834934"/>
            <a:ext cx="10465163" cy="648072"/>
          </a:xfrm>
        </p:spPr>
        <p:txBody>
          <a:bodyPr/>
          <a:lstStyle/>
          <a:p>
            <a:r>
              <a:rPr lang="en-ZA" sz="3600" b="1" dirty="0">
                <a:latin typeface="Avenir Book"/>
                <a:cs typeface="+mn-cs"/>
              </a:rPr>
              <a:t>Using jQuery for interactivity and formatting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Lecturer:</a:t>
            </a:r>
          </a:p>
          <a:p>
            <a:r>
              <a:rPr lang="en-ZA" dirty="0"/>
              <a:t>Ms Isabelle Taljaard</a:t>
            </a:r>
          </a:p>
        </p:txBody>
      </p:sp>
    </p:spTree>
    <p:extLst>
      <p:ext uri="{BB962C8B-B14F-4D97-AF65-F5344CB8AC3E}">
        <p14:creationId xmlns:p14="http://schemas.microsoft.com/office/powerpoint/2010/main" val="2966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562643"/>
              </p:ext>
            </p:extLst>
          </p:nvPr>
        </p:nvGraphicFramePr>
        <p:xfrm>
          <a:off x="623392" y="1412776"/>
          <a:ext cx="11017224" cy="4078405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539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20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CSS Properties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7764">
                <a:tc>
                  <a:txBody>
                    <a:bodyPr/>
                    <a:lstStyle/>
                    <a:p>
                      <a:r>
                        <a:rPr lang="en-US" dirty="0"/>
                        <a:t>$(selector).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propertyName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the style property value of the  </a:t>
                      </a:r>
                      <a:r>
                        <a:rPr lang="en-US" baseline="0" dirty="0"/>
                        <a:t>selected </a:t>
                      </a:r>
                      <a:r>
                        <a:rPr lang="en-US" dirty="0"/>
                        <a:t>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325">
                <a:tc>
                  <a:txBody>
                    <a:bodyPr/>
                    <a:lstStyle/>
                    <a:p>
                      <a:r>
                        <a:rPr lang="en-US" dirty="0"/>
                        <a:t>$(selector).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propertyName,value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the value of one style property for </a:t>
                      </a:r>
                      <a:r>
                        <a:rPr lang="en-US" baseline="0" dirty="0"/>
                        <a:t>selected </a:t>
                      </a:r>
                      <a:r>
                        <a:rPr lang="en-US" dirty="0"/>
                        <a:t>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7764">
                <a:tc>
                  <a:txBody>
                    <a:bodyPr/>
                    <a:lstStyle/>
                    <a:p>
                      <a:r>
                        <a:rPr lang="en-US" dirty="0"/>
                        <a:t>$(selector).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({properties})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multiple style properties for </a:t>
                      </a:r>
                      <a:r>
                        <a:rPr lang="en-US" baseline="0" dirty="0"/>
                        <a:t>selected </a:t>
                      </a:r>
                      <a:r>
                        <a:rPr lang="en-US" dirty="0"/>
                        <a:t>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764">
                <a:tc>
                  <a:txBody>
                    <a:bodyPr/>
                    <a:lstStyle/>
                    <a:p>
                      <a:r>
                        <a:rPr lang="en-US" dirty="0"/>
                        <a:t>$(selector).</a:t>
                      </a:r>
                      <a:r>
                        <a:rPr lang="en-US" dirty="0" err="1"/>
                        <a:t>addClass</a:t>
                      </a:r>
                      <a:r>
                        <a:rPr lang="en-US" dirty="0"/>
                        <a:t>(class)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 style</a:t>
                      </a:r>
                      <a:r>
                        <a:rPr lang="en-US" baseline="0" dirty="0"/>
                        <a:t> class to the selected elements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99656" y="5491181"/>
            <a:ext cx="775725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For a full jQuery CSS reference, please see jQuery HTML/CSS Methods Reference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ZA" sz="1600" dirty="0"/>
              <a:t>https://www.w3schools.com/jquery/jquery_ref_html.asp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81201" y="34046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Setting multiple </a:t>
            </a:r>
            <a:r>
              <a:rPr lang="en-ZA" dirty="0" err="1"/>
              <a:t>css</a:t>
            </a:r>
            <a:r>
              <a:rPr lang="en-ZA" dirty="0"/>
              <a:t>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556792"/>
            <a:ext cx="8291264" cy="4873752"/>
          </a:xfrm>
        </p:spPr>
        <p:txBody>
          <a:bodyPr/>
          <a:lstStyle/>
          <a:p>
            <a:r>
              <a:rPr lang="en-ZA" sz="2200" dirty="0" err="1"/>
              <a:t>css</a:t>
            </a:r>
            <a:r>
              <a:rPr lang="en-ZA" sz="2200" dirty="0"/>
              <a:t>({“</a:t>
            </a:r>
            <a:r>
              <a:rPr lang="en-ZA" sz="2200" i="1" dirty="0" err="1"/>
              <a:t>propertyname</a:t>
            </a:r>
            <a:r>
              <a:rPr lang="en-ZA" sz="2200" dirty="0"/>
              <a:t>”:”value”,”</a:t>
            </a:r>
            <a:r>
              <a:rPr lang="en-ZA" sz="2200" i="1" dirty="0" err="1"/>
              <a:t>propertyname</a:t>
            </a:r>
            <a:r>
              <a:rPr lang="en-ZA" sz="2200" dirty="0"/>
              <a:t>”:”value”,…});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2564904"/>
            <a:ext cx="7657678" cy="4320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64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HTML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848717"/>
              </p:ext>
            </p:extLst>
          </p:nvPr>
        </p:nvGraphicFramePr>
        <p:xfrm>
          <a:off x="551384" y="1628800"/>
          <a:ext cx="11089232" cy="3188785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723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30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342">
                <a:tc>
                  <a:txBody>
                    <a:bodyPr/>
                    <a:lstStyle/>
                    <a:p>
                      <a:r>
                        <a:rPr lang="en-US" dirty="0"/>
                        <a:t>$(selector).html(content)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Changes the (inner) HTML of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342">
                <a:tc>
                  <a:txBody>
                    <a:bodyPr/>
                    <a:lstStyle/>
                    <a:p>
                      <a:r>
                        <a:rPr lang="en-US"/>
                        <a:t>$(selector).append(content)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Appends content to the (inner) HTML of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0342">
                <a:tc>
                  <a:txBody>
                    <a:bodyPr/>
                    <a:lstStyle/>
                    <a:p>
                      <a:r>
                        <a:rPr lang="en-US"/>
                        <a:t>$(selector).after(content)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HTML after selected elements </a:t>
                      </a:r>
                      <a:r>
                        <a:rPr lang="en-US" sz="2000" i="1" dirty="0"/>
                        <a:t>(not changing the </a:t>
                      </a:r>
                      <a:r>
                        <a:rPr lang="en-US" sz="2000" i="1" dirty="0" err="1"/>
                        <a:t>innerHTML</a:t>
                      </a:r>
                      <a:r>
                        <a:rPr lang="en-US" sz="2000" i="1" dirty="0"/>
                        <a:t> of existing elements, but adding additional HTML)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C65EA92-44CD-4A74-AA1E-ACC695C6C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5085184"/>
            <a:ext cx="775725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For a full jQuery CSS reference, please see jQuery HTML/CSS Methods Reference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ZA" sz="1600" dirty="0"/>
              <a:t>https://www.w3schools.com/jquery/jquery_ref_html.asp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Chaining jQuery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  <a:p>
            <a:endParaRPr lang="en-ZA" dirty="0"/>
          </a:p>
          <a:p>
            <a:r>
              <a:rPr lang="en-ZA" dirty="0"/>
              <a:t>Equivalent 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1803788"/>
            <a:ext cx="7350968" cy="5450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601" y="3068960"/>
            <a:ext cx="3772593" cy="1080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7838172" y="306896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Speed in milliseconds</a:t>
            </a:r>
            <a:endParaRPr lang="en-ZA" b="1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H="1" flipV="1">
            <a:off x="7392144" y="2276872"/>
            <a:ext cx="1750231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9142375" y="2204864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6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Narrow the search for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Get the first or last element of a specific kind</a:t>
            </a:r>
          </a:p>
          <a:p>
            <a:r>
              <a:rPr lang="en-ZA" dirty="0"/>
              <a:t>jQuery methods first() and last()</a:t>
            </a:r>
          </a:p>
          <a:p>
            <a:r>
              <a:rPr lang="en-ZA" dirty="0"/>
              <a:t>Select the first &lt;p&gt; element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Selects the last &lt;p&gt; element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Then apply required changes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1584" y="3212977"/>
            <a:ext cx="72008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dirty="0"/>
              <a:t>	$("p").first();</a:t>
            </a:r>
          </a:p>
        </p:txBody>
      </p:sp>
      <p:sp>
        <p:nvSpPr>
          <p:cNvPr id="8" name="Rectangle 7"/>
          <p:cNvSpPr/>
          <p:nvPr/>
        </p:nvSpPr>
        <p:spPr>
          <a:xfrm>
            <a:off x="2311499" y="4483255"/>
            <a:ext cx="72008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dirty="0"/>
              <a:t>	$("p").last();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2311499" y="5781454"/>
            <a:ext cx="7200800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400" dirty="0"/>
              <a:t>	</a:t>
            </a:r>
            <a:r>
              <a:rPr lang="en-ZA" sz="2400" dirty="0"/>
              <a:t>$("p").first().</a:t>
            </a:r>
            <a:r>
              <a:rPr lang="en-ZA" sz="2400" dirty="0" err="1"/>
              <a:t>css</a:t>
            </a:r>
            <a:r>
              <a:rPr lang="en-ZA" sz="2400" dirty="0"/>
              <a:t>("</a:t>
            </a:r>
            <a:r>
              <a:rPr lang="en-ZA" sz="2400" dirty="0" err="1"/>
              <a:t>color</a:t>
            </a:r>
            <a:r>
              <a:rPr lang="en-ZA" sz="2400" dirty="0"/>
              <a:t>", "yellow");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09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hlinkClick r:id="rId3"/>
              </a:rPr>
              <a:t>http://jquery.com/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  <a:hlinkClick r:id="rId4"/>
              </a:rPr>
              <a:t>http://www.w3schools.com/jquery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8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for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jQuery - library of JavaScript functions</a:t>
            </a:r>
          </a:p>
          <a:p>
            <a:r>
              <a:rPr lang="en-US" dirty="0"/>
              <a:t>Two ways to access</a:t>
            </a:r>
          </a:p>
          <a:p>
            <a:pPr lvl="1"/>
            <a:r>
              <a:rPr lang="en-ZA" dirty="0"/>
              <a:t>Download and use local version</a:t>
            </a:r>
          </a:p>
          <a:p>
            <a:pPr lvl="1"/>
            <a:r>
              <a:rPr lang="en-ZA" dirty="0"/>
              <a:t>Online URL, e.g. http://code.jquery.com/jquery.js</a:t>
            </a:r>
          </a:p>
          <a:p>
            <a:pPr lvl="1"/>
            <a:endParaRPr lang="en-ZA" dirty="0"/>
          </a:p>
          <a:p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Select and manipulate HTML</a:t>
            </a:r>
          </a:p>
          <a:p>
            <a:pPr lvl="1"/>
            <a:r>
              <a:rPr lang="en-US" dirty="0"/>
              <a:t>Manipulate CSS</a:t>
            </a:r>
          </a:p>
          <a:p>
            <a:pPr lvl="1"/>
            <a:r>
              <a:rPr lang="en-US" dirty="0"/>
              <a:t>JavaScript Effects and animations</a:t>
            </a:r>
          </a:p>
          <a:p>
            <a:pPr lvl="1"/>
            <a:r>
              <a:rPr lang="en-US" dirty="0"/>
              <a:t>HTML DOM traversal and modification</a:t>
            </a:r>
          </a:p>
        </p:txBody>
      </p:sp>
    </p:spTree>
    <p:extLst>
      <p:ext uri="{BB962C8B-B14F-4D97-AF65-F5344CB8AC3E}">
        <p14:creationId xmlns:p14="http://schemas.microsoft.com/office/powerpoint/2010/main" val="25698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to use jQuery (Step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340768"/>
            <a:ext cx="11449272" cy="4536504"/>
          </a:xfrm>
        </p:spPr>
        <p:txBody>
          <a:bodyPr/>
          <a:lstStyle/>
          <a:p>
            <a:r>
              <a:rPr lang="en-ZA" dirty="0"/>
              <a:t>In your HTML file(s):</a:t>
            </a:r>
          </a:p>
          <a:p>
            <a:r>
              <a:rPr lang="en-ZA" dirty="0"/>
              <a:t>Add script tag to &lt;body&gt; section – after last html instruction, before your JavaScript file, specify the correct source (URL)</a:t>
            </a:r>
          </a:p>
          <a:p>
            <a:pPr lvl="1"/>
            <a:r>
              <a:rPr lang="en-ZA" dirty="0"/>
              <a:t>Local downloaded version</a:t>
            </a:r>
          </a:p>
          <a:p>
            <a:pPr lvl="1"/>
            <a:r>
              <a:rPr lang="en-ZA" dirty="0"/>
              <a:t>Online URL</a:t>
            </a:r>
          </a:p>
          <a:p>
            <a:r>
              <a:rPr lang="en-ZA" dirty="0"/>
              <a:t>Add a second script tag (link to external </a:t>
            </a:r>
            <a:r>
              <a:rPr lang="en-ZA" dirty="0" err="1"/>
              <a:t>js</a:t>
            </a:r>
            <a:r>
              <a:rPr lang="en-ZA" dirty="0"/>
              <a:t> file) – </a:t>
            </a:r>
            <a:r>
              <a:rPr lang="en-ZA" b="1" dirty="0"/>
              <a:t>below</a:t>
            </a:r>
            <a:r>
              <a:rPr lang="en-ZA" dirty="0"/>
              <a:t> the link to the jQuery library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4588317"/>
            <a:ext cx="8928992" cy="14768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0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How to use jQuery (Step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556792"/>
            <a:ext cx="11208816" cy="4464496"/>
          </a:xfrm>
        </p:spPr>
        <p:txBody>
          <a:bodyPr/>
          <a:lstStyle/>
          <a:p>
            <a:r>
              <a:rPr lang="en-ZA" dirty="0"/>
              <a:t>In your external </a:t>
            </a:r>
            <a:r>
              <a:rPr lang="en-ZA" dirty="0" err="1"/>
              <a:t>js</a:t>
            </a:r>
            <a:r>
              <a:rPr lang="en-ZA" dirty="0"/>
              <a:t> file:</a:t>
            </a:r>
          </a:p>
          <a:p>
            <a:pPr lvl="1"/>
            <a:r>
              <a:rPr lang="en-ZA" dirty="0"/>
              <a:t>Write jQuery instructions using the available selectors and events</a:t>
            </a:r>
          </a:p>
          <a:p>
            <a:pPr lvl="1"/>
            <a:r>
              <a:rPr lang="en-ZA" i="1" dirty="0"/>
              <a:t>(this is where you say </a:t>
            </a:r>
            <a:r>
              <a:rPr lang="en-ZA" b="1" i="1" dirty="0">
                <a:solidFill>
                  <a:srgbClr val="00B050"/>
                </a:solidFill>
              </a:rPr>
              <a:t>how</a:t>
            </a:r>
            <a:r>
              <a:rPr lang="en-ZA" i="1" dirty="0"/>
              <a:t> you are using the library of JavaScript functions)</a:t>
            </a:r>
          </a:p>
        </p:txBody>
      </p:sp>
    </p:spTree>
    <p:extLst>
      <p:ext uri="{BB962C8B-B14F-4D97-AF65-F5344CB8AC3E}">
        <p14:creationId xmlns:p14="http://schemas.microsoft.com/office/powerpoint/2010/main" val="22861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Download the Lecture 9 Website folder from Funda</a:t>
            </a:r>
          </a:p>
          <a:p>
            <a:r>
              <a:rPr lang="en-ZA" dirty="0"/>
              <a:t>Open the web site folder in Visual studio or </a:t>
            </a:r>
            <a:r>
              <a:rPr lang="en-ZA" dirty="0" err="1"/>
              <a:t>VSCode</a:t>
            </a:r>
            <a:endParaRPr lang="en-ZA" dirty="0"/>
          </a:p>
          <a:p>
            <a:r>
              <a:rPr lang="en-ZA" dirty="0"/>
              <a:t>View the Home page in the Browser</a:t>
            </a:r>
          </a:p>
          <a:p>
            <a:r>
              <a:rPr lang="en-ZA" dirty="0"/>
              <a:t>Click on the button – </a:t>
            </a:r>
            <a:r>
              <a:rPr lang="en-ZA" b="1" i="1" dirty="0">
                <a:solidFill>
                  <a:srgbClr val="00B050"/>
                </a:solidFill>
              </a:rPr>
              <a:t>what happens</a:t>
            </a:r>
            <a:r>
              <a:rPr lang="en-ZA" dirty="0"/>
              <a:t>?</a:t>
            </a:r>
          </a:p>
          <a:p>
            <a:r>
              <a:rPr lang="en-ZA" dirty="0"/>
              <a:t>Click on the options available in the footer – </a:t>
            </a:r>
            <a:r>
              <a:rPr lang="en-ZA" b="1" i="1" dirty="0">
                <a:solidFill>
                  <a:srgbClr val="00B050"/>
                </a:solidFill>
              </a:rPr>
              <a:t>what happens</a:t>
            </a:r>
            <a:r>
              <a:rPr lang="en-Z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167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161240" cy="1080120"/>
          </a:xfrm>
        </p:spPr>
        <p:txBody>
          <a:bodyPr/>
          <a:lstStyle/>
          <a:p>
            <a:r>
              <a:rPr lang="en-ZA" dirty="0"/>
              <a:t>Investigate the files - </a:t>
            </a:r>
            <a:r>
              <a:rPr lang="en-ZA" b="1" dirty="0">
                <a:solidFill>
                  <a:srgbClr val="7030A0"/>
                </a:solidFill>
              </a:rPr>
              <a:t>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7368" y="1772816"/>
            <a:ext cx="5112568" cy="3878500"/>
          </a:xfrm>
        </p:spPr>
        <p:txBody>
          <a:bodyPr>
            <a:normAutofit/>
          </a:bodyPr>
          <a:lstStyle/>
          <a:p>
            <a:r>
              <a:rPr lang="en-ZA" sz="2300" dirty="0"/>
              <a:t>Two scripts tags just above the &lt;/body&gt; tag</a:t>
            </a:r>
          </a:p>
          <a:p>
            <a:r>
              <a:rPr lang="en-ZA" sz="2300" dirty="0"/>
              <a:t>Use of class </a:t>
            </a:r>
            <a:r>
              <a:rPr lang="en-ZA" sz="2300" i="1" dirty="0"/>
              <a:t>later</a:t>
            </a:r>
            <a:r>
              <a:rPr lang="en-ZA" sz="2300" dirty="0"/>
              <a:t> </a:t>
            </a:r>
          </a:p>
          <a:p>
            <a:r>
              <a:rPr lang="en-ZA" sz="2300" dirty="0"/>
              <a:t>Use of id’s in footer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901" y="1340768"/>
            <a:ext cx="5951984" cy="51301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879976" y="5877272"/>
            <a:ext cx="41044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Rectangle 9"/>
          <p:cNvSpPr/>
          <p:nvPr/>
        </p:nvSpPr>
        <p:spPr>
          <a:xfrm>
            <a:off x="6590997" y="4977172"/>
            <a:ext cx="188126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/>
          <p:cNvSpPr/>
          <p:nvPr/>
        </p:nvSpPr>
        <p:spPr>
          <a:xfrm>
            <a:off x="6744073" y="3576656"/>
            <a:ext cx="1440160" cy="500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99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8568952" cy="1047971"/>
          </a:xfrm>
        </p:spPr>
        <p:txBody>
          <a:bodyPr/>
          <a:lstStyle/>
          <a:p>
            <a:r>
              <a:rPr lang="en-ZA" dirty="0"/>
              <a:t>Investigate the files - </a:t>
            </a:r>
            <a:r>
              <a:rPr lang="en-ZA" b="1" dirty="0">
                <a:solidFill>
                  <a:srgbClr val="7030A0"/>
                </a:solidFill>
              </a:rPr>
              <a:t>CSS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3392" y="1556792"/>
            <a:ext cx="7632848" cy="4032448"/>
          </a:xfrm>
        </p:spPr>
        <p:txBody>
          <a:bodyPr>
            <a:normAutofit/>
          </a:bodyPr>
          <a:lstStyle/>
          <a:p>
            <a:r>
              <a:rPr lang="en-US" dirty="0"/>
              <a:t>Standard formatting that the website loads with</a:t>
            </a:r>
            <a:endParaRPr lang="en-ZA" dirty="0"/>
          </a:p>
          <a:p>
            <a:r>
              <a:rPr lang="en-ZA" dirty="0"/>
              <a:t>Usual tag formatting</a:t>
            </a:r>
          </a:p>
          <a:p>
            <a:r>
              <a:rPr lang="en-ZA" dirty="0"/>
              <a:t>Class </a:t>
            </a:r>
            <a:r>
              <a:rPr lang="en-ZA" i="1" dirty="0"/>
              <a:t>later</a:t>
            </a:r>
            <a:r>
              <a:rPr lang="en-ZA" dirty="0"/>
              <a:t> initially hidden (lines 62 – 64)</a:t>
            </a:r>
          </a:p>
          <a:p>
            <a:r>
              <a:rPr lang="en-ZA" dirty="0"/>
              <a:t>Two paragraphs in footer displayed next to one another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159990"/>
            <a:ext cx="3707403" cy="5691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507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11305256" cy="1080120"/>
          </a:xfrm>
        </p:spPr>
        <p:txBody>
          <a:bodyPr/>
          <a:lstStyle/>
          <a:p>
            <a:r>
              <a:rPr lang="en-ZA" dirty="0"/>
              <a:t>Investigate the files - </a:t>
            </a:r>
            <a:r>
              <a:rPr lang="en-ZA" b="1" dirty="0">
                <a:solidFill>
                  <a:srgbClr val="7030A0"/>
                </a:solidFill>
              </a:rPr>
              <a:t>JS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7408" y="1340768"/>
            <a:ext cx="11161240" cy="1584176"/>
          </a:xfrm>
        </p:spPr>
        <p:txBody>
          <a:bodyPr>
            <a:normAutofit/>
          </a:bodyPr>
          <a:lstStyle/>
          <a:p>
            <a:r>
              <a:rPr lang="en-ZA" dirty="0"/>
              <a:t>Three sets of code</a:t>
            </a:r>
          </a:p>
          <a:p>
            <a:r>
              <a:rPr lang="en-ZA" dirty="0"/>
              <a:t>All three linked to a click event</a:t>
            </a:r>
          </a:p>
          <a:p>
            <a:pPr lvl="1"/>
            <a:r>
              <a:rPr lang="en-ZA" dirty="0"/>
              <a:t>When the user clicks on something, a function call is made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2924944"/>
            <a:ext cx="5638936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83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NMU 202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MU 2021" id="{59C45C21-6334-47F8-9D10-9231430322FA}" vid="{4047B2D8-3752-441D-854A-B5C303B7603D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6791</TotalTime>
  <Words>1522</Words>
  <Application>Microsoft Macintosh PowerPoint</Application>
  <PresentationFormat>Widescreen</PresentationFormat>
  <Paragraphs>246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Avenir Black</vt:lpstr>
      <vt:lpstr>Avenir Book</vt:lpstr>
      <vt:lpstr>Avenir LT 45 Book</vt:lpstr>
      <vt:lpstr>Avenir Medium</vt:lpstr>
      <vt:lpstr>Calibri</vt:lpstr>
      <vt:lpstr>Franklin Gothic Book</vt:lpstr>
      <vt:lpstr>Wingdings</vt:lpstr>
      <vt:lpstr>1_NMU 2021</vt:lpstr>
      <vt:lpstr>Parcel</vt:lpstr>
      <vt:lpstr>Getting Started</vt:lpstr>
      <vt:lpstr>Using jQuery for interactivity and formatting</vt:lpstr>
      <vt:lpstr>JavaScript for formatting</vt:lpstr>
      <vt:lpstr>How to use jQuery (Step 1)</vt:lpstr>
      <vt:lpstr>How to use jQuery (Step 2)</vt:lpstr>
      <vt:lpstr>Getting Started</vt:lpstr>
      <vt:lpstr>Investigate the files - HTML</vt:lpstr>
      <vt:lpstr>Investigate the files - CSS</vt:lpstr>
      <vt:lpstr>Investigate the files - JS</vt:lpstr>
      <vt:lpstr>A Closer Look</vt:lpstr>
      <vt:lpstr>jQuery Syntax</vt:lpstr>
      <vt:lpstr>A Closer Look</vt:lpstr>
      <vt:lpstr>jQuery Events</vt:lpstr>
      <vt:lpstr>jQuery Selectors</vt:lpstr>
      <vt:lpstr>Comparison: JavaScript vs jQuery</vt:lpstr>
      <vt:lpstr>Comparison: JavaScript vs jQuery</vt:lpstr>
      <vt:lpstr>jQuery Effects</vt:lpstr>
      <vt:lpstr>Examples</vt:lpstr>
      <vt:lpstr>Using optional Parameters</vt:lpstr>
      <vt:lpstr>Manipulating CSS</vt:lpstr>
      <vt:lpstr>Setting multiple css properties</vt:lpstr>
      <vt:lpstr>Manipulating HTML</vt:lpstr>
      <vt:lpstr>Chaining jQuery commands</vt:lpstr>
      <vt:lpstr>Narrow the search for elements</vt:lpstr>
      <vt:lpstr>Resources</vt:lpstr>
    </vt:vector>
  </TitlesOfParts>
  <Company>Dept. of CS &amp; IS, NMMU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systems 201</dc:title>
  <dc:creator>Taljaard</dc:creator>
  <cp:lastModifiedBy>Taljaard, Isabelle, (Miss) (s216087686)</cp:lastModifiedBy>
  <cp:revision>259</cp:revision>
  <cp:lastPrinted>2016-04-08T05:44:28Z</cp:lastPrinted>
  <dcterms:created xsi:type="dcterms:W3CDTF">2010-02-04T06:50:29Z</dcterms:created>
  <dcterms:modified xsi:type="dcterms:W3CDTF">2025-05-08T15:58:40Z</dcterms:modified>
</cp:coreProperties>
</file>