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2" autoAdjust="0"/>
    <p:restoredTop sz="81549" autoAdjust="0"/>
  </p:normalViewPr>
  <p:slideViewPr>
    <p:cSldViewPr>
      <p:cViewPr varScale="1">
        <p:scale>
          <a:sx n="98" d="100"/>
          <a:sy n="98" d="100"/>
        </p:scale>
        <p:origin x="224" y="2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9A394-7E99-4DD3-9166-27009CFBB7A8}" type="datetimeFigureOut">
              <a:rPr lang="en-ZA" smtClean="0"/>
              <a:t>2025/05/22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8FD3-E78B-4F94-A8EC-E6B8987FF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629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8FD3-E78B-4F94-A8EC-E6B8987FFFD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636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8FD3-E78B-4F94-A8EC-E6B8987FFFD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75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117"/>
            <a:ext cx="12192000" cy="6860117"/>
          </a:xfrm>
          <a:prstGeom prst="rect">
            <a:avLst/>
          </a:prstGeom>
          <a:solidFill>
            <a:srgbClr val="0010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4" y="992718"/>
            <a:ext cx="5052484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3" y="3717032"/>
            <a:ext cx="10465163" cy="648072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5413" y="4509120"/>
            <a:ext cx="10465163" cy="194429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232787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97" y="404664"/>
            <a:ext cx="10838036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394" y="1484785"/>
            <a:ext cx="10849205" cy="4641379"/>
          </a:xfrm>
        </p:spPr>
        <p:txBody>
          <a:bodyPr vert="eaVert"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664644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208" y="332657"/>
            <a:ext cx="2691401" cy="57935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395" y="332657"/>
            <a:ext cx="7885263" cy="5793507"/>
          </a:xfrm>
        </p:spPr>
        <p:txBody>
          <a:bodyPr vert="eaVert"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91841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117"/>
            <a:ext cx="12192000" cy="6921501"/>
          </a:xfrm>
          <a:prstGeom prst="rect">
            <a:avLst/>
          </a:prstGeom>
          <a:solidFill>
            <a:srgbClr val="FEC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206753" y="319701"/>
            <a:ext cx="5835649" cy="6331827"/>
          </a:xfrm>
          <a:prstGeom prst="rect">
            <a:avLst/>
          </a:prstGeom>
        </p:spPr>
        <p:txBody>
          <a:bodyPr tIns="0" bIns="748800" anchor="ctr" anchorCtr="1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bg1"/>
                </a:solidFill>
                <a:latin typeface="Avenir Medium"/>
                <a:cs typeface="Avenir Medium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5209104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52967" y="-256118"/>
            <a:ext cx="13097933" cy="7370235"/>
          </a:xfrm>
          <a:prstGeom prst="rect">
            <a:avLst/>
          </a:prstGeom>
          <a:solidFill>
            <a:srgbClr val="00102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206753" y="967979"/>
            <a:ext cx="5835649" cy="5683548"/>
          </a:xfrm>
          <a:prstGeom prst="rect">
            <a:avLst/>
          </a:prstGeom>
        </p:spPr>
        <p:txBody>
          <a:bodyPr tIns="0" bIns="748800" anchor="ctr" anchorCtr="1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267">
                <a:solidFill>
                  <a:schemeClr val="bg1"/>
                </a:solidFill>
                <a:latin typeface="Avenir Medium"/>
                <a:cs typeface="Avenir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47377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logan Slide (16-9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67" y="-40218"/>
            <a:ext cx="12321117" cy="693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904644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U Title Slide">
    <p:bg>
      <p:bgPr>
        <a:solidFill>
          <a:srgbClr val="071B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85" y="1056218"/>
            <a:ext cx="37888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8476"/>
            <a:ext cx="10515600" cy="75790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Avenir LT 45 Book" panose="020B050302000002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4360946"/>
            <a:ext cx="10515600" cy="4297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venir LT 45 Book" panose="020B05030200000200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838200" y="5018579"/>
            <a:ext cx="10515600" cy="3658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FEC000"/>
                </a:solidFill>
                <a:latin typeface="Avenir LT 45 Book" panose="020B05030200000200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8200" y="5472359"/>
            <a:ext cx="10515600" cy="3658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EC000"/>
                </a:solidFill>
                <a:latin typeface="Avenir LT 45 Book" panose="020B05030200000200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838200" y="5926140"/>
            <a:ext cx="10515600" cy="435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venir LT 45 Book" panose="020B05030200000200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7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EC000"/>
              </a:buClr>
              <a:buSzPct val="80000"/>
              <a:defRPr sz="2600">
                <a:latin typeface="Avenir Book"/>
              </a:defRPr>
            </a:lvl1pPr>
            <a:lvl2pPr>
              <a:buClr>
                <a:srgbClr val="FEC000"/>
              </a:buClr>
              <a:buSzPct val="80000"/>
              <a:defRPr sz="2400">
                <a:latin typeface="Avenir Book"/>
              </a:defRPr>
            </a:lvl2pPr>
            <a:lvl3pPr>
              <a:buClr>
                <a:srgbClr val="FEC000"/>
              </a:buClr>
              <a:buSzPct val="80000"/>
              <a:defRPr sz="2200">
                <a:latin typeface="Avenir Book"/>
              </a:defRPr>
            </a:lvl3pPr>
            <a:lvl4pPr marL="1074738" indent="-303213">
              <a:buClr>
                <a:srgbClr val="FEC000"/>
              </a:buClr>
              <a:buSzPct val="80000"/>
              <a:defRPr sz="2000">
                <a:latin typeface="Avenir Book"/>
              </a:defRPr>
            </a:lvl4pPr>
            <a:lvl5pPr marL="1346200" indent="-303213">
              <a:buClr>
                <a:srgbClr val="FEC000"/>
              </a:buClr>
              <a:buSzPct val="80000"/>
              <a:defRPr sz="1800">
                <a:latin typeface="Avenir Book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4457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0" i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04486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404664"/>
            <a:ext cx="11137237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371" y="1340768"/>
            <a:ext cx="5376763" cy="4785395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5" y="1340768"/>
            <a:ext cx="5568951" cy="4785395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0924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933780"/>
          </a:xfrm>
        </p:spPr>
        <p:txBody>
          <a:bodyPr anchor="ctr"/>
          <a:lstStyle>
            <a:lvl1pPr marL="0" indent="0">
              <a:buNone/>
              <a:defRPr sz="2933" b="0" i="0" baseline="0">
                <a:solidFill>
                  <a:srgbClr val="FEC000"/>
                </a:solidFill>
                <a:latin typeface="Avenir Black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68894"/>
            <a:ext cx="5386917" cy="3657269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933780"/>
          </a:xfrm>
        </p:spPr>
        <p:txBody>
          <a:bodyPr anchor="ctr"/>
          <a:lstStyle>
            <a:lvl1pPr marL="0" indent="0">
              <a:buNone/>
              <a:defRPr sz="2933" b="0" i="0" baseline="0">
                <a:solidFill>
                  <a:srgbClr val="FEC000"/>
                </a:solidFill>
                <a:latin typeface="Avenir Black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68894"/>
            <a:ext cx="5389033" cy="3657269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478639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80123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37800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5" y="620688"/>
            <a:ext cx="3836663" cy="1093032"/>
          </a:xfrm>
        </p:spPr>
        <p:txBody>
          <a:bodyPr anchor="t"/>
          <a:lstStyle>
            <a:lvl1pPr algn="l">
              <a:defRPr sz="2933" b="1">
                <a:solidFill>
                  <a:srgbClr val="FEC000"/>
                </a:solidFill>
                <a:latin typeface="Avenir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309" y="620689"/>
            <a:ext cx="6519289" cy="5505475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403" y="1713721"/>
            <a:ext cx="3836663" cy="441244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689818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0" i="0" baseline="0">
                <a:solidFill>
                  <a:srgbClr val="FEC000"/>
                </a:solidFill>
                <a:latin typeface="Avenir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157700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404285"/>
            <a:ext cx="11328400" cy="79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483785"/>
            <a:ext cx="11341100" cy="464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1333"/>
            <a:ext cx="12192000" cy="8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27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 charset="0"/>
          <a:ea typeface="ＭＳ Ｐゴシック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9pPr>
    </p:titleStyle>
    <p:bodyStyle>
      <a:lvl1pPr marL="230712" indent="-230712" algn="l" rtl="0" eaLnBrk="1" fontAlgn="base" hangingPunct="1">
        <a:spcBef>
          <a:spcPct val="20000"/>
        </a:spcBef>
        <a:spcAft>
          <a:spcPct val="0"/>
        </a:spcAft>
        <a:buClr>
          <a:srgbClr val="FEC000"/>
        </a:buClr>
        <a:buSzPct val="75000"/>
        <a:buFont typeface="Wingdings" panose="05000000000000000000" pitchFamily="2" charset="2"/>
        <a:buChar char="§"/>
        <a:defRPr sz="2667">
          <a:solidFill>
            <a:schemeClr val="tx1"/>
          </a:solidFill>
          <a:latin typeface="Avenir Book"/>
          <a:ea typeface="ＭＳ Ｐゴシック" charset="0"/>
          <a:cs typeface="+mn-cs"/>
        </a:defRPr>
      </a:lvl1pPr>
      <a:lvl2pPr marL="463539" indent="-230712" algn="l" rtl="0" eaLnBrk="1" fontAlgn="base" hangingPunct="1">
        <a:spcBef>
          <a:spcPct val="20000"/>
        </a:spcBef>
        <a:spcAft>
          <a:spcPct val="0"/>
        </a:spcAft>
        <a:buClr>
          <a:srgbClr val="FEC000"/>
        </a:buClr>
        <a:buSzPct val="75000"/>
        <a:buChar char="•"/>
        <a:defRPr sz="2667">
          <a:solidFill>
            <a:schemeClr val="tx1"/>
          </a:solidFill>
          <a:latin typeface="Avenir Book"/>
          <a:ea typeface="ＭＳ Ｐゴシック" charset="0"/>
        </a:defRPr>
      </a:lvl2pPr>
      <a:lvl3pPr marL="730232" indent="-264577" algn="l" rtl="0" eaLnBrk="1" fontAlgn="base" hangingPunct="1">
        <a:spcBef>
          <a:spcPct val="20000"/>
        </a:spcBef>
        <a:spcAft>
          <a:spcPct val="0"/>
        </a:spcAft>
        <a:buClr>
          <a:srgbClr val="FEC000"/>
        </a:buClr>
        <a:buSzPct val="75000"/>
        <a:buFont typeface="Arial" panose="020B0604020202020204" pitchFamily="34" charset="0"/>
        <a:buChar char="-"/>
        <a:defRPr sz="2667">
          <a:solidFill>
            <a:schemeClr val="tx1"/>
          </a:solidFill>
          <a:latin typeface="Avenir Book"/>
          <a:ea typeface="ＭＳ Ｐゴシック" charset="0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ＭＳ Ｐゴシック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ＭＳ Ｐゴシック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4492-AFE6-4AB3-B98E-FF75A3E3E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WRWV201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FD1B3-CB28-4409-BF51-01EB5EF0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Designing and creating a website – from scratch, from beginning to end</a:t>
            </a:r>
          </a:p>
        </p:txBody>
      </p:sp>
    </p:spTree>
    <p:extLst>
      <p:ext uri="{BB962C8B-B14F-4D97-AF65-F5344CB8AC3E}">
        <p14:creationId xmlns:p14="http://schemas.microsoft.com/office/powerpoint/2010/main" val="39793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Interaction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340768"/>
            <a:ext cx="10873208" cy="4248472"/>
          </a:xfrm>
        </p:spPr>
        <p:txBody>
          <a:bodyPr/>
          <a:lstStyle/>
          <a:p>
            <a:r>
              <a:rPr lang="en-ZA" dirty="0"/>
              <a:t>Navigation must be clearly laid out and consistent</a:t>
            </a:r>
          </a:p>
          <a:p>
            <a:r>
              <a:rPr lang="en-ZA" dirty="0"/>
              <a:t>Intuitive – should not need be announced as MENU</a:t>
            </a:r>
          </a:p>
          <a:p>
            <a:r>
              <a:rPr lang="en-ZA" dirty="0"/>
              <a:t>Include prominent “home” link on menu</a:t>
            </a:r>
          </a:p>
          <a:p>
            <a:r>
              <a:rPr lang="en-ZA" dirty="0"/>
              <a:t>Avoid saying: click here</a:t>
            </a:r>
          </a:p>
          <a:p>
            <a:r>
              <a:rPr lang="en-ZA" dirty="0"/>
              <a:t>All links should be working</a:t>
            </a:r>
          </a:p>
        </p:txBody>
      </p:sp>
    </p:spTree>
    <p:extLst>
      <p:ext uri="{BB962C8B-B14F-4D97-AF65-F5344CB8AC3E}">
        <p14:creationId xmlns:p14="http://schemas.microsoft.com/office/powerpoint/2010/main" val="112786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Information Design (the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340768"/>
            <a:ext cx="11017224" cy="4464496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Precedence (Guiding the eye) – visual hierarchy (text, graphics, whitespace) – visual scanning</a:t>
            </a:r>
          </a:p>
          <a:p>
            <a:pPr lvl="1"/>
            <a:r>
              <a:rPr lang="en-ZA" dirty="0"/>
              <a:t>What is important (e.g. size of headings)</a:t>
            </a:r>
          </a:p>
          <a:p>
            <a:pPr lvl="1"/>
            <a:r>
              <a:rPr lang="en-ZA" dirty="0"/>
              <a:t>What is peripheral</a:t>
            </a:r>
          </a:p>
          <a:p>
            <a:r>
              <a:rPr lang="en-ZA" dirty="0"/>
              <a:t>Structure</a:t>
            </a:r>
          </a:p>
          <a:p>
            <a:pPr lvl="1"/>
            <a:r>
              <a:rPr lang="en-ZA" dirty="0"/>
              <a:t>Content logically presented</a:t>
            </a:r>
          </a:p>
          <a:p>
            <a:r>
              <a:rPr lang="en-ZA" dirty="0"/>
              <a:t>Effective writing (e.g. no long text blocks)</a:t>
            </a:r>
          </a:p>
          <a:p>
            <a:pPr lvl="1"/>
            <a:r>
              <a:rPr lang="en-ZA" dirty="0"/>
              <a:t>Short and concise information</a:t>
            </a:r>
          </a:p>
          <a:p>
            <a:pPr lvl="1"/>
            <a:r>
              <a:rPr lang="en-ZA" dirty="0"/>
              <a:t>Good use of language and no spelling/grammar errors</a:t>
            </a:r>
          </a:p>
          <a:p>
            <a:r>
              <a:rPr lang="en-ZA" dirty="0"/>
              <a:t>Minimalistic – few meaningful visuals, rather than many small pictures</a:t>
            </a:r>
          </a:p>
          <a:p>
            <a:r>
              <a:rPr lang="en-ZA" dirty="0"/>
              <a:t>Consider load time</a:t>
            </a:r>
          </a:p>
        </p:txBody>
      </p:sp>
    </p:spTree>
    <p:extLst>
      <p:ext uri="{BB962C8B-B14F-4D97-AF65-F5344CB8AC3E}">
        <p14:creationId xmlns:p14="http://schemas.microsoft.com/office/powerpoint/2010/main" val="35215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Common elements of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1800" dirty="0"/>
              <a:t>Page header</a:t>
            </a:r>
          </a:p>
          <a:p>
            <a:pPr lvl="1"/>
            <a:r>
              <a:rPr lang="en-ZA" sz="1800" dirty="0"/>
              <a:t>First thing user sees – </a:t>
            </a:r>
            <a:r>
              <a:rPr lang="en-ZA" sz="1800" i="1" dirty="0"/>
              <a:t>so plan it well</a:t>
            </a:r>
          </a:p>
          <a:p>
            <a:pPr lvl="1"/>
            <a:r>
              <a:rPr lang="en-ZA" sz="1800" dirty="0"/>
              <a:t>Should be common theme throughout site</a:t>
            </a:r>
          </a:p>
          <a:p>
            <a:pPr lvl="1"/>
            <a:r>
              <a:rPr lang="en-ZA" sz="1800" dirty="0"/>
              <a:t>Top 100 – 150 pixels</a:t>
            </a:r>
          </a:p>
          <a:p>
            <a:r>
              <a:rPr lang="en-ZA" sz="1800" dirty="0"/>
              <a:t>Main navigation</a:t>
            </a:r>
          </a:p>
          <a:p>
            <a:pPr lvl="1"/>
            <a:r>
              <a:rPr lang="en-ZA" sz="1800" dirty="0"/>
              <a:t>Usually 5 – 6 links</a:t>
            </a:r>
          </a:p>
          <a:p>
            <a:pPr lvl="1"/>
            <a:r>
              <a:rPr lang="en-ZA" sz="1800" dirty="0"/>
              <a:t>Typically near top or at left of page</a:t>
            </a:r>
          </a:p>
          <a:p>
            <a:r>
              <a:rPr lang="en-ZA" sz="1800" dirty="0"/>
              <a:t>Secondary navigation</a:t>
            </a:r>
          </a:p>
          <a:p>
            <a:pPr lvl="1"/>
            <a:r>
              <a:rPr lang="en-ZA" sz="1800" dirty="0"/>
              <a:t>Second level of links</a:t>
            </a:r>
          </a:p>
          <a:p>
            <a:r>
              <a:rPr lang="en-ZA" sz="1800" dirty="0"/>
              <a:t>Page title (main heading)</a:t>
            </a:r>
          </a:p>
          <a:p>
            <a:r>
              <a:rPr lang="en-ZA" sz="1800" dirty="0"/>
              <a:t>Page footer</a:t>
            </a:r>
          </a:p>
          <a:p>
            <a:pPr lvl="1"/>
            <a:r>
              <a:rPr lang="en-ZA" sz="1800" dirty="0"/>
              <a:t>Usually contains links to things like terms and conditions</a:t>
            </a:r>
          </a:p>
          <a:p>
            <a:pPr lvl="1"/>
            <a:r>
              <a:rPr lang="en-ZA" sz="1800" dirty="0"/>
              <a:t>Should not be a repeat of main navigation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597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Font size and line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For ideal reading text should have 30 – 50 characters per line</a:t>
            </a:r>
          </a:p>
          <a:p>
            <a:pPr lvl="1"/>
            <a:r>
              <a:rPr lang="en-ZA" dirty="0"/>
              <a:t>Longer lines makes text harder to read</a:t>
            </a:r>
          </a:p>
          <a:p>
            <a:pPr lvl="1"/>
            <a:r>
              <a:rPr lang="en-ZA" dirty="0"/>
              <a:t>Therefore page width is usually divided into columns to limit line length</a:t>
            </a:r>
          </a:p>
          <a:p>
            <a:r>
              <a:rPr lang="en-ZA" dirty="0"/>
              <a:t>Typically</a:t>
            </a:r>
          </a:p>
          <a:p>
            <a:pPr lvl="1"/>
            <a:r>
              <a:rPr lang="en-ZA" dirty="0"/>
              <a:t>Main text in middle column</a:t>
            </a:r>
          </a:p>
          <a:p>
            <a:pPr lvl="1"/>
            <a:r>
              <a:rPr lang="en-ZA" dirty="0"/>
              <a:t>Second and third (narrower) columns for additional, related text</a:t>
            </a:r>
          </a:p>
          <a:p>
            <a:r>
              <a:rPr lang="en-ZA" dirty="0"/>
              <a:t>Beware of having font size too small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3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Page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If page takes up 100% of screen width, page alignment is irrelevant</a:t>
            </a:r>
          </a:p>
          <a:p>
            <a:pPr lvl="1"/>
            <a:r>
              <a:rPr lang="en-ZA" dirty="0"/>
              <a:t>But then the layout must contain a number of columns</a:t>
            </a:r>
          </a:p>
          <a:p>
            <a:pPr lvl="1"/>
            <a:r>
              <a:rPr lang="en-ZA" dirty="0"/>
              <a:t>Do not force your audience to read left to right – using the full width of the screen for a single column</a:t>
            </a:r>
          </a:p>
          <a:p>
            <a:r>
              <a:rPr lang="en-ZA" dirty="0"/>
              <a:t>For pages less than 100% width, </a:t>
            </a:r>
            <a:r>
              <a:rPr lang="en-ZA" dirty="0" err="1"/>
              <a:t>center</a:t>
            </a:r>
            <a:r>
              <a:rPr lang="en-ZA" dirty="0"/>
              <a:t> alignment is more balanced, especially on wide screens</a:t>
            </a:r>
          </a:p>
          <a:p>
            <a:pPr lvl="1"/>
            <a:r>
              <a:rPr lang="en-ZA" dirty="0"/>
              <a:t>Might still need at least 2 columns anyway to make it easier on the eye</a:t>
            </a:r>
          </a:p>
          <a:p>
            <a:pPr lvl="1"/>
            <a:endParaRPr lang="en-ZA" dirty="0"/>
          </a:p>
          <a:p>
            <a:r>
              <a:rPr lang="en-ZA" i="1" dirty="0"/>
              <a:t>This is not referring to text alignment – DO NOT make all your text </a:t>
            </a:r>
            <a:r>
              <a:rPr lang="en-ZA" i="1" dirty="0" err="1"/>
              <a:t>centered</a:t>
            </a:r>
            <a:r>
              <a:rPr lang="en-ZA" i="1" dirty="0"/>
              <a:t> on your page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139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Using 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Can be used to help that your page elements does not seem cluttered</a:t>
            </a:r>
          </a:p>
          <a:p>
            <a:r>
              <a:rPr lang="en-ZA" dirty="0"/>
              <a:t>Padding</a:t>
            </a:r>
          </a:p>
          <a:p>
            <a:pPr lvl="1"/>
            <a:r>
              <a:rPr lang="en-ZA" dirty="0"/>
              <a:t>Adds space between element and its border</a:t>
            </a:r>
          </a:p>
          <a:p>
            <a:r>
              <a:rPr lang="en-ZA" dirty="0"/>
              <a:t>Margin</a:t>
            </a:r>
          </a:p>
          <a:p>
            <a:pPr lvl="1"/>
            <a:r>
              <a:rPr lang="en-ZA" dirty="0"/>
              <a:t>Adds space between elements (outside the border)</a:t>
            </a:r>
          </a:p>
          <a:p>
            <a:r>
              <a:rPr lang="en-ZA" dirty="0"/>
              <a:t>If there is no border, margin and padding often have the same effect (but not always).</a:t>
            </a:r>
          </a:p>
          <a:p>
            <a:endParaRPr lang="en-ZA" dirty="0"/>
          </a:p>
          <a:p>
            <a:r>
              <a:rPr lang="en-ZA" dirty="0"/>
              <a:t>Beware of wasted “prime” screen area – because of too much padding/margin around elements</a:t>
            </a:r>
          </a:p>
        </p:txBody>
      </p:sp>
    </p:spTree>
    <p:extLst>
      <p:ext uri="{BB962C8B-B14F-4D97-AF65-F5344CB8AC3E}">
        <p14:creationId xmlns:p14="http://schemas.microsoft.com/office/powerpoint/2010/main" val="214848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2BE7-6B02-49EA-A7E9-BF0890E1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Measuring your website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1801" y="1412776"/>
            <a:ext cx="3954402" cy="464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Mark allocation</a:t>
            </a:r>
          </a:p>
          <a:p>
            <a:r>
              <a:rPr lang="en-ZA" dirty="0"/>
              <a:t>Average website will give you around 50%</a:t>
            </a:r>
          </a:p>
          <a:p>
            <a:pPr marL="0" indent="0">
              <a:buNone/>
            </a:pPr>
            <a:r>
              <a:rPr lang="en-ZA" dirty="0"/>
              <a:t>Rubric items:</a:t>
            </a:r>
          </a:p>
          <a:p>
            <a:r>
              <a:rPr lang="en-ZA" dirty="0"/>
              <a:t>Information design</a:t>
            </a:r>
          </a:p>
          <a:p>
            <a:r>
              <a:rPr lang="en-ZA" dirty="0"/>
              <a:t>Interaction design</a:t>
            </a:r>
          </a:p>
          <a:p>
            <a:r>
              <a:rPr lang="en-ZA" dirty="0"/>
              <a:t>Presentation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740F5-BE5F-C752-3DD2-6A5DA045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032" y="1214123"/>
            <a:ext cx="7254167" cy="50391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22935" y="1700808"/>
            <a:ext cx="7254167" cy="298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520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2BE7-6B02-49EA-A7E9-BF0890E1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Measuring your website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801" y="1412776"/>
            <a:ext cx="3954402" cy="464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Rubric items:</a:t>
            </a:r>
          </a:p>
          <a:p>
            <a:r>
              <a:rPr lang="en-ZA" dirty="0"/>
              <a:t>HTML and CSS usage</a:t>
            </a:r>
          </a:p>
          <a:p>
            <a:r>
              <a:rPr lang="en-ZA" dirty="0"/>
              <a:t>Responsive design</a:t>
            </a:r>
          </a:p>
          <a:p>
            <a:r>
              <a:rPr lang="en-ZA" dirty="0"/>
              <a:t>Use of JS &amp; jQuery</a:t>
            </a:r>
          </a:p>
          <a:p>
            <a:r>
              <a:rPr lang="en-ZA" dirty="0"/>
              <a:t>Effort</a:t>
            </a:r>
          </a:p>
          <a:p>
            <a:r>
              <a:rPr lang="en-ZA" dirty="0"/>
              <a:t>Logistics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44D4A-8F27-D5B4-3036-6CC01586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43" y="1412776"/>
            <a:ext cx="7426002" cy="487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D4F8-D0E6-4905-9CF1-FC2EF517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Submitting your capstone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2908-206C-4A68-9B21-7EF845B5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556792"/>
            <a:ext cx="11208816" cy="4464496"/>
          </a:xfrm>
        </p:spPr>
        <p:txBody>
          <a:bodyPr/>
          <a:lstStyle/>
          <a:p>
            <a:r>
              <a:rPr lang="en-ZA" dirty="0"/>
              <a:t>Due </a:t>
            </a:r>
            <a:r>
              <a:rPr lang="en-ZA" b="1" dirty="0">
                <a:solidFill>
                  <a:srgbClr val="00B050"/>
                </a:solidFill>
              </a:rPr>
              <a:t>Friday 13 June (14:00)</a:t>
            </a:r>
          </a:p>
          <a:p>
            <a:r>
              <a:rPr lang="en-ZA" dirty="0"/>
              <a:t>Remember to check the following</a:t>
            </a:r>
          </a:p>
          <a:p>
            <a:pPr lvl="1"/>
            <a:r>
              <a:rPr lang="en-ZA" dirty="0"/>
              <a:t>Your name, surname and student number must be somewhere on the home page</a:t>
            </a:r>
          </a:p>
          <a:p>
            <a:pPr lvl="1"/>
            <a:r>
              <a:rPr lang="en-ZA" dirty="0"/>
              <a:t>One of the other pages must contain a declaration that the project is your own work (</a:t>
            </a:r>
            <a:r>
              <a:rPr lang="en-ZA" i="1" dirty="0"/>
              <a:t>blank declaration available on Funda</a:t>
            </a:r>
            <a:r>
              <a:rPr lang="en-ZA" dirty="0"/>
              <a:t>)</a:t>
            </a:r>
          </a:p>
          <a:p>
            <a:r>
              <a:rPr lang="en-ZA" dirty="0"/>
              <a:t>Submit on Funda– </a:t>
            </a:r>
            <a:r>
              <a:rPr lang="en-ZA" b="1" u="sng" dirty="0"/>
              <a:t>test your site before you zip and submit</a:t>
            </a:r>
          </a:p>
          <a:p>
            <a:r>
              <a:rPr lang="en-ZA" dirty="0"/>
              <a:t>After submission</a:t>
            </a:r>
          </a:p>
          <a:p>
            <a:pPr lvl="1"/>
            <a:r>
              <a:rPr lang="en-ZA" dirty="0"/>
              <a:t>Keep an eye on your emails – you may be contacted to book a review meeting</a:t>
            </a:r>
          </a:p>
        </p:txBody>
      </p:sp>
    </p:spTree>
    <p:extLst>
      <p:ext uri="{BB962C8B-B14F-4D97-AF65-F5344CB8AC3E}">
        <p14:creationId xmlns:p14="http://schemas.microsoft.com/office/powerpoint/2010/main" val="191541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Almost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65" y="1340768"/>
            <a:ext cx="11341100" cy="4700250"/>
          </a:xfrm>
        </p:spPr>
        <p:txBody>
          <a:bodyPr/>
          <a:lstStyle/>
          <a:p>
            <a:r>
              <a:rPr lang="en-ZA" dirty="0"/>
              <a:t>No more Friday sessions for WRWV201</a:t>
            </a:r>
          </a:p>
          <a:p>
            <a:r>
              <a:rPr lang="en-ZA" dirty="0"/>
              <a:t>Put the due date for the capstone project in your calendar – submit on time</a:t>
            </a:r>
          </a:p>
          <a:p>
            <a:pPr lvl="1"/>
            <a:r>
              <a:rPr lang="en-ZA" dirty="0"/>
              <a:t>Give the project the time it should get:</a:t>
            </a:r>
          </a:p>
          <a:p>
            <a:pPr lvl="2"/>
            <a:r>
              <a:rPr lang="en-ZA" dirty="0"/>
              <a:t>Time to plan the design</a:t>
            </a:r>
          </a:p>
          <a:p>
            <a:pPr lvl="2"/>
            <a:r>
              <a:rPr lang="en-ZA" dirty="0"/>
              <a:t>Time to implement (average project vs effort….)</a:t>
            </a:r>
          </a:p>
          <a:p>
            <a:pPr lvl="1"/>
            <a:r>
              <a:rPr lang="en-ZA" dirty="0"/>
              <a:t>Check at least the following</a:t>
            </a:r>
          </a:p>
          <a:p>
            <a:pPr lvl="2"/>
            <a:r>
              <a:rPr lang="en-ZA" dirty="0"/>
              <a:t>All links should work</a:t>
            </a:r>
          </a:p>
          <a:p>
            <a:pPr lvl="2"/>
            <a:r>
              <a:rPr lang="en-ZA" dirty="0"/>
              <a:t>All images should show (use relative paths)</a:t>
            </a:r>
          </a:p>
          <a:p>
            <a:pPr lvl="2"/>
            <a:r>
              <a:rPr lang="en-ZA" dirty="0"/>
              <a:t>Does it still look good on a smaller screen?</a:t>
            </a:r>
          </a:p>
          <a:p>
            <a:pPr lvl="1"/>
            <a:r>
              <a:rPr lang="en-ZA" dirty="0"/>
              <a:t>Add signed declaration to a page on your site</a:t>
            </a:r>
          </a:p>
        </p:txBody>
      </p:sp>
    </p:spTree>
    <p:extLst>
      <p:ext uri="{BB962C8B-B14F-4D97-AF65-F5344CB8AC3E}">
        <p14:creationId xmlns:p14="http://schemas.microsoft.com/office/powerpoint/2010/main" val="161127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Web site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 lecture 1 we said:</a:t>
            </a:r>
          </a:p>
          <a:p>
            <a:r>
              <a:rPr lang="en-ZA" dirty="0"/>
              <a:t>Web site creation is more than </a:t>
            </a:r>
          </a:p>
          <a:p>
            <a:pPr lvl="1"/>
            <a:r>
              <a:rPr lang="en-ZA" dirty="0"/>
              <a:t>“Just throw all the buttons on the screen....” / “fill the screen with stuff”</a:t>
            </a:r>
          </a:p>
          <a:p>
            <a:r>
              <a:rPr lang="en-ZA" dirty="0"/>
              <a:t>Web sites are usually NOT created FOR the designer/coder – you are doing it for a client</a:t>
            </a:r>
          </a:p>
          <a:p>
            <a:pPr lvl="1"/>
            <a:r>
              <a:rPr lang="en-ZA" dirty="0"/>
              <a:t>So listen to the client</a:t>
            </a:r>
          </a:p>
          <a:p>
            <a:pPr lvl="1"/>
            <a:r>
              <a:rPr lang="en-ZA" dirty="0"/>
              <a:t>Keep the audience in mind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424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Web site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230380"/>
            <a:ext cx="11208816" cy="4574884"/>
          </a:xfrm>
        </p:spPr>
        <p:txBody>
          <a:bodyPr/>
          <a:lstStyle/>
          <a:p>
            <a:r>
              <a:rPr lang="en-ZA" dirty="0"/>
              <a:t>Get the topic</a:t>
            </a:r>
          </a:p>
          <a:p>
            <a:pPr lvl="1"/>
            <a:r>
              <a:rPr lang="en-ZA" dirty="0"/>
              <a:t>Investigate the topic and the target audience</a:t>
            </a:r>
          </a:p>
          <a:p>
            <a:r>
              <a:rPr lang="en-ZA" dirty="0"/>
              <a:t>Plan designs which suits the topic and the target audience</a:t>
            </a:r>
          </a:p>
          <a:p>
            <a:r>
              <a:rPr lang="en-ZA" dirty="0"/>
              <a:t>Design process needs planning for</a:t>
            </a:r>
          </a:p>
          <a:p>
            <a:pPr lvl="1"/>
            <a:r>
              <a:rPr lang="en-ZA" dirty="0"/>
              <a:t>Content</a:t>
            </a:r>
          </a:p>
          <a:p>
            <a:pPr lvl="1"/>
            <a:r>
              <a:rPr lang="en-ZA" dirty="0"/>
              <a:t>Interaction</a:t>
            </a:r>
          </a:p>
          <a:p>
            <a:pPr lvl="1"/>
            <a:r>
              <a:rPr lang="en-ZA" dirty="0"/>
              <a:t>Presentation</a:t>
            </a:r>
          </a:p>
          <a:p>
            <a:r>
              <a:rPr lang="en-ZA" dirty="0"/>
              <a:t>Discuss the designs with the project leader/client, decide on which design to implement, how to adjust the selected design</a:t>
            </a:r>
          </a:p>
        </p:txBody>
      </p:sp>
    </p:spTree>
    <p:extLst>
      <p:ext uri="{BB962C8B-B14F-4D97-AF65-F5344CB8AC3E}">
        <p14:creationId xmlns:p14="http://schemas.microsoft.com/office/powerpoint/2010/main" val="12948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Web site coding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340768"/>
            <a:ext cx="11208816" cy="4464496"/>
          </a:xfrm>
        </p:spPr>
        <p:txBody>
          <a:bodyPr/>
          <a:lstStyle/>
          <a:p>
            <a:r>
              <a:rPr lang="en-ZA" dirty="0"/>
              <a:t>Get the topic </a:t>
            </a:r>
            <a:r>
              <a:rPr lang="en-ZA" b="1" dirty="0"/>
              <a:t>content</a:t>
            </a:r>
            <a:r>
              <a:rPr lang="en-ZA" dirty="0"/>
              <a:t> together</a:t>
            </a:r>
          </a:p>
          <a:p>
            <a:pPr lvl="1"/>
            <a:r>
              <a:rPr lang="en-ZA" dirty="0"/>
              <a:t>Plan how content is best grouped and/or divided</a:t>
            </a:r>
          </a:p>
          <a:p>
            <a:r>
              <a:rPr lang="en-ZA" dirty="0"/>
              <a:t>Code the selected designs</a:t>
            </a:r>
          </a:p>
          <a:p>
            <a:r>
              <a:rPr lang="en-ZA" dirty="0"/>
              <a:t>Have regular discussions with the client</a:t>
            </a:r>
          </a:p>
          <a:p>
            <a:pPr lvl="1"/>
            <a:r>
              <a:rPr lang="en-ZA" dirty="0"/>
              <a:t>Are your client still happy / would he like changes?</a:t>
            </a:r>
          </a:p>
          <a:p>
            <a:r>
              <a:rPr lang="en-ZA" dirty="0"/>
              <a:t>Keep to your deadlines</a:t>
            </a:r>
          </a:p>
          <a:p>
            <a:r>
              <a:rPr lang="en-ZA" dirty="0"/>
              <a:t>When completed – ask the following questions:</a:t>
            </a:r>
          </a:p>
          <a:p>
            <a:pPr lvl="1"/>
            <a:r>
              <a:rPr lang="en-ZA" dirty="0"/>
              <a:t>Will client handle the publishing process, or do you have to help with that?</a:t>
            </a:r>
          </a:p>
          <a:p>
            <a:pPr lvl="1"/>
            <a:r>
              <a:rPr lang="en-ZA" dirty="0"/>
              <a:t>Will client handle keeping the web site updated, or do you have to help with that?</a:t>
            </a:r>
          </a:p>
        </p:txBody>
      </p:sp>
    </p:spTree>
    <p:extLst>
      <p:ext uri="{BB962C8B-B14F-4D97-AF65-F5344CB8AC3E}">
        <p14:creationId xmlns:p14="http://schemas.microsoft.com/office/powerpoint/2010/main" val="10922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Publishing a 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Find a web hosting service</a:t>
            </a:r>
          </a:p>
          <a:p>
            <a:pPr lvl="1"/>
            <a:r>
              <a:rPr lang="en-ZA" dirty="0"/>
              <a:t>Price linked to size, requirements</a:t>
            </a:r>
          </a:p>
          <a:p>
            <a:r>
              <a:rPr lang="en-ZA" dirty="0"/>
              <a:t>Buy a domain name and hosting</a:t>
            </a:r>
          </a:p>
          <a:p>
            <a:r>
              <a:rPr lang="en-ZA" dirty="0"/>
              <a:t>Have all your website files together</a:t>
            </a:r>
          </a:p>
          <a:p>
            <a:pPr lvl="1"/>
            <a:r>
              <a:rPr lang="en-ZA" dirty="0"/>
              <a:t>Needs to be uploaded to the host server</a:t>
            </a:r>
          </a:p>
          <a:p>
            <a:pPr lvl="1"/>
            <a:r>
              <a:rPr lang="en-ZA" dirty="0"/>
              <a:t>Can be done through a control panel or FTP</a:t>
            </a:r>
          </a:p>
          <a:p>
            <a:r>
              <a:rPr lang="en-ZA" dirty="0"/>
              <a:t>Server needs to be able to identify your home page</a:t>
            </a:r>
          </a:p>
          <a:p>
            <a:pPr lvl="1"/>
            <a:r>
              <a:rPr lang="en-ZA" dirty="0"/>
              <a:t>Save as home, index or default</a:t>
            </a:r>
          </a:p>
          <a:p>
            <a:r>
              <a:rPr lang="en-ZA" dirty="0"/>
              <a:t>All links and paths must be relative</a:t>
            </a:r>
          </a:p>
          <a:p>
            <a:pPr lvl="1"/>
            <a:r>
              <a:rPr lang="en-ZA" dirty="0"/>
              <a:t>As everything is now saved on server</a:t>
            </a:r>
          </a:p>
          <a:p>
            <a:r>
              <a:rPr lang="en-ZA" dirty="0"/>
              <a:t>Check whether everything works</a:t>
            </a:r>
          </a:p>
          <a:p>
            <a:r>
              <a:rPr lang="en-ZA" dirty="0"/>
              <a:t>Important to keep a web site up to date</a:t>
            </a:r>
          </a:p>
        </p:txBody>
      </p:sp>
    </p:spTree>
    <p:extLst>
      <p:ext uri="{BB962C8B-B14F-4D97-AF65-F5344CB8AC3E}">
        <p14:creationId xmlns:p14="http://schemas.microsoft.com/office/powerpoint/2010/main" val="387216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503" y="116632"/>
            <a:ext cx="11328400" cy="791633"/>
          </a:xfrm>
        </p:spPr>
        <p:txBody>
          <a:bodyPr/>
          <a:lstStyle/>
          <a:p>
            <a:r>
              <a:rPr lang="en-ZA" dirty="0"/>
              <a:t>Capstone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03" y="908264"/>
            <a:ext cx="11303103" cy="5329047"/>
          </a:xfrm>
        </p:spPr>
        <p:txBody>
          <a:bodyPr/>
          <a:lstStyle/>
          <a:p>
            <a:r>
              <a:rPr lang="en-ZA" dirty="0"/>
              <a:t>For the capstone project you will have to go through most of the steps discussed in the previous slides</a:t>
            </a:r>
          </a:p>
          <a:p>
            <a:r>
              <a:rPr lang="en-ZA" dirty="0"/>
              <a:t>I (the lecturer) will be the client</a:t>
            </a:r>
          </a:p>
          <a:p>
            <a:pPr lvl="1"/>
            <a:r>
              <a:rPr lang="en-ZA" dirty="0"/>
              <a:t>I will not request regular communication about the project</a:t>
            </a:r>
          </a:p>
          <a:p>
            <a:pPr lvl="1"/>
            <a:r>
              <a:rPr lang="en-ZA" dirty="0"/>
              <a:t>But I will be available for consultation/discussion (email to setup a meeting time)</a:t>
            </a:r>
          </a:p>
          <a:p>
            <a:r>
              <a:rPr lang="en-ZA" dirty="0"/>
              <a:t>Due date: </a:t>
            </a:r>
            <a:r>
              <a:rPr lang="en-ZA" b="1" dirty="0">
                <a:solidFill>
                  <a:srgbClr val="C00000"/>
                </a:solidFill>
              </a:rPr>
              <a:t>Friday 13 June (9:00am)</a:t>
            </a:r>
          </a:p>
          <a:p>
            <a:pPr lvl="1"/>
            <a:r>
              <a:rPr lang="en-ZA" dirty="0"/>
              <a:t>More than 3 Weeks to work on this</a:t>
            </a:r>
          </a:p>
          <a:p>
            <a:pPr lvl="1"/>
            <a:r>
              <a:rPr lang="en-ZA" dirty="0"/>
              <a:t>No more lecture and other pracs, so you can use that time for working on the capstone – consider this your exam for this module </a:t>
            </a:r>
          </a:p>
        </p:txBody>
      </p:sp>
    </p:spTree>
    <p:extLst>
      <p:ext uri="{BB962C8B-B14F-4D97-AF65-F5344CB8AC3E}">
        <p14:creationId xmlns:p14="http://schemas.microsoft.com/office/powerpoint/2010/main" val="110596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Capstone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60" y="1195918"/>
            <a:ext cx="11303139" cy="4537338"/>
          </a:xfrm>
        </p:spPr>
        <p:txBody>
          <a:bodyPr>
            <a:normAutofit lnSpcReduction="10000"/>
          </a:bodyPr>
          <a:lstStyle/>
          <a:p>
            <a:r>
              <a:rPr lang="en-ZA" dirty="0"/>
              <a:t>Topic – </a:t>
            </a:r>
            <a:r>
              <a:rPr lang="en-ZA" b="1" dirty="0">
                <a:solidFill>
                  <a:srgbClr val="C00000"/>
                </a:solidFill>
              </a:rPr>
              <a:t>select one of the following:</a:t>
            </a:r>
          </a:p>
          <a:p>
            <a:pPr lvl="1"/>
            <a:r>
              <a:rPr lang="en-ZA" b="1" dirty="0"/>
              <a:t>A country or city, </a:t>
            </a:r>
          </a:p>
          <a:p>
            <a:pPr lvl="1"/>
            <a:r>
              <a:rPr lang="en-ZA" b="1" dirty="0"/>
              <a:t>A celebrity (or fictional character),</a:t>
            </a:r>
          </a:p>
          <a:p>
            <a:pPr lvl="1"/>
            <a:r>
              <a:rPr lang="en-ZA" b="1" dirty="0"/>
              <a:t>A musician/band. </a:t>
            </a:r>
          </a:p>
          <a:p>
            <a:r>
              <a:rPr lang="en-ZA" dirty="0"/>
              <a:t>Goal: </a:t>
            </a:r>
            <a:r>
              <a:rPr lang="en-ZA" b="1" dirty="0">
                <a:solidFill>
                  <a:srgbClr val="C00000"/>
                </a:solidFill>
              </a:rPr>
              <a:t>Showcase</a:t>
            </a:r>
            <a:r>
              <a:rPr lang="en-ZA" dirty="0"/>
              <a:t> your HTML, CSS, JavaScript, jQuery knowledge </a:t>
            </a:r>
          </a:p>
          <a:p>
            <a:pPr lvl="1"/>
            <a:r>
              <a:rPr lang="en-ZA" dirty="0"/>
              <a:t>Showcase implies that you must use a variety of tags, formatting and functionality</a:t>
            </a:r>
          </a:p>
          <a:p>
            <a:pPr lvl="1"/>
            <a:r>
              <a:rPr lang="en-ZA" dirty="0"/>
              <a:t>Conforming to general acceptable web design principles and guidelines  (</a:t>
            </a:r>
            <a:r>
              <a:rPr lang="en-ZA" i="1" dirty="0"/>
              <a:t>i.e. </a:t>
            </a:r>
            <a:r>
              <a:rPr lang="en-ZA" b="1" i="1" dirty="0"/>
              <a:t>it must look good</a:t>
            </a:r>
            <a:r>
              <a:rPr lang="en-ZA" dirty="0"/>
              <a:t>)</a:t>
            </a:r>
          </a:p>
          <a:p>
            <a:pPr lvl="1"/>
            <a:r>
              <a:rPr lang="en-ZA" dirty="0"/>
              <a:t>Incorporating aspects that was not directly discussed in class indicates additional effort</a:t>
            </a:r>
          </a:p>
          <a:p>
            <a:pPr lvl="1"/>
            <a:endParaRPr lang="en-ZA" altLang="en-US" dirty="0"/>
          </a:p>
          <a:p>
            <a:pPr marL="982980" lvl="2" indent="-342900">
              <a:buFont typeface="+mj-lt"/>
              <a:buAutoNum type="arabicPeriod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91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Website 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Keep the following in mind when working on your  capstone project:</a:t>
            </a:r>
          </a:p>
          <a:p>
            <a:endParaRPr lang="en-ZA" dirty="0"/>
          </a:p>
          <a:p>
            <a:r>
              <a:rPr lang="en-ZA" dirty="0"/>
              <a:t>Presentation</a:t>
            </a:r>
          </a:p>
          <a:p>
            <a:r>
              <a:rPr lang="en-ZA" dirty="0"/>
              <a:t>Interaction</a:t>
            </a:r>
          </a:p>
          <a:p>
            <a:r>
              <a:rPr lang="en-ZA" dirty="0"/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270279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Presentation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1" y="1483785"/>
            <a:ext cx="6744319" cy="4641849"/>
          </a:xfrm>
        </p:spPr>
        <p:txBody>
          <a:bodyPr/>
          <a:lstStyle/>
          <a:p>
            <a:r>
              <a:rPr lang="en-ZA" sz="2000" dirty="0"/>
              <a:t>Text must be easily readable (font size, contrast)</a:t>
            </a:r>
          </a:p>
          <a:p>
            <a:r>
              <a:rPr lang="en-ZA" sz="2000" dirty="0"/>
              <a:t>Whitespace; uncluttered</a:t>
            </a:r>
          </a:p>
          <a:p>
            <a:r>
              <a:rPr lang="en-ZA" sz="2000" dirty="0"/>
              <a:t>Consistency</a:t>
            </a:r>
          </a:p>
          <a:p>
            <a:r>
              <a:rPr lang="en-ZA" sz="2000" dirty="0"/>
              <a:t>Alignment</a:t>
            </a:r>
          </a:p>
          <a:p>
            <a:r>
              <a:rPr lang="en-ZA" sz="2000" dirty="0"/>
              <a:t>Design proportions (balance)</a:t>
            </a:r>
          </a:p>
          <a:p>
            <a:r>
              <a:rPr lang="en-ZA" sz="2000" dirty="0"/>
              <a:t>Simplicity</a:t>
            </a:r>
          </a:p>
          <a:p>
            <a:r>
              <a:rPr lang="en-ZA" sz="2000" dirty="0"/>
              <a:t>Use of colours</a:t>
            </a:r>
          </a:p>
          <a:p>
            <a:pPr lvl="1"/>
            <a:r>
              <a:rPr lang="en-ZA" sz="1800" dirty="0"/>
              <a:t>Limited - linked to theme/topic</a:t>
            </a:r>
          </a:p>
          <a:p>
            <a:r>
              <a:rPr lang="en-ZA" sz="2000" dirty="0"/>
              <a:t>Minimize scrolling</a:t>
            </a:r>
          </a:p>
          <a:p>
            <a:r>
              <a:rPr lang="en-ZA" sz="2000" dirty="0"/>
              <a:t>Test in different browsers</a:t>
            </a:r>
          </a:p>
          <a:p>
            <a:pPr lvl="1"/>
            <a:r>
              <a:rPr lang="en-ZA" sz="1800" dirty="0"/>
              <a:t>Plan for monitor and mobile devices</a:t>
            </a:r>
          </a:p>
          <a:p>
            <a:pPr lvl="1"/>
            <a:r>
              <a:rPr lang="en-ZA" sz="1800" dirty="0"/>
              <a:t>Remember that you have no idea on what size screen I will be assessing your site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90" y="1596701"/>
            <a:ext cx="5064636" cy="366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NMU 202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MU 2021" id="{59C45C21-6334-47F8-9D10-9231430322FA}" vid="{4047B2D8-3752-441D-854A-B5C303B76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7136</TotalTime>
  <Words>1204</Words>
  <Application>Microsoft Macintosh PowerPoint</Application>
  <PresentationFormat>Widescreen</PresentationFormat>
  <Paragraphs>169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Black</vt:lpstr>
      <vt:lpstr>Avenir Book</vt:lpstr>
      <vt:lpstr>Avenir LT 45 Book</vt:lpstr>
      <vt:lpstr>Avenir Medium</vt:lpstr>
      <vt:lpstr>Calibri</vt:lpstr>
      <vt:lpstr>Wingdings</vt:lpstr>
      <vt:lpstr>1_NMU 2021</vt:lpstr>
      <vt:lpstr>WRWV201 Capstone project</vt:lpstr>
      <vt:lpstr>Web site design process</vt:lpstr>
      <vt:lpstr>Web site design process</vt:lpstr>
      <vt:lpstr>Web site coding process</vt:lpstr>
      <vt:lpstr>Publishing a web site</vt:lpstr>
      <vt:lpstr>Capstone Project</vt:lpstr>
      <vt:lpstr>Capstone Project</vt:lpstr>
      <vt:lpstr>Website design guidelines</vt:lpstr>
      <vt:lpstr>Presentation Design</vt:lpstr>
      <vt:lpstr>Interaction Design</vt:lpstr>
      <vt:lpstr>Information Design (the content)</vt:lpstr>
      <vt:lpstr>Common elements of a page</vt:lpstr>
      <vt:lpstr>Font size and line length</vt:lpstr>
      <vt:lpstr>Page alignment</vt:lpstr>
      <vt:lpstr>Using Whitespace</vt:lpstr>
      <vt:lpstr>Measuring your website</vt:lpstr>
      <vt:lpstr>Measuring your website</vt:lpstr>
      <vt:lpstr>Submitting your capstone project</vt:lpstr>
      <vt:lpstr>Almost done</vt:lpstr>
    </vt:vector>
  </TitlesOfParts>
  <Company>Dept. of CS &amp; IS, NMMU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systems 201</dc:title>
  <dc:creator>Taljaard</dc:creator>
  <cp:lastModifiedBy>Taljaard, Isabelle, (Miss) (s216087686)</cp:lastModifiedBy>
  <cp:revision>281</cp:revision>
  <cp:lastPrinted>2016-04-08T05:44:28Z</cp:lastPrinted>
  <dcterms:created xsi:type="dcterms:W3CDTF">2010-02-04T06:50:29Z</dcterms:created>
  <dcterms:modified xsi:type="dcterms:W3CDTF">2025-05-22T19:18:55Z</dcterms:modified>
</cp:coreProperties>
</file>