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0386F-BD7C-481B-A606-C0F04BAC0B27}" v="5" dt="2020-10-30T21:09:39.265"/>
    <p1510:client id="{3C5B17E8-8EF0-435C-996B-7522759548C9}" v="1731" dt="2020-10-30T23:04:39.180"/>
    <p1510:client id="{4D575BA4-5D0E-48A3-918C-8957A6E9F843}" v="46" dt="2020-10-30T21:02:33.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EE6D-A521-4AAB-ADF6-980B965A50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5CF600-02CB-4411-8014-E32DF99C3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5851C5-13C9-40AA-80DB-AA742CC5D7A9}"/>
              </a:ext>
            </a:extLst>
          </p:cNvPr>
          <p:cNvSpPr>
            <a:spLocks noGrp="1"/>
          </p:cNvSpPr>
          <p:nvPr>
            <p:ph type="dt" sz="half" idx="10"/>
          </p:nvPr>
        </p:nvSpPr>
        <p:spPr/>
        <p:txBody>
          <a:bodyPr/>
          <a:lstStyle/>
          <a:p>
            <a:fld id="{0DAF61AA-5A98-4049-A93E-477E5505141A}" type="datetimeFigureOut">
              <a:rPr lang="en-US" smtClean="0"/>
              <a:t>10/31/2020</a:t>
            </a:fld>
            <a:endParaRPr lang="en-US" dirty="0"/>
          </a:p>
        </p:txBody>
      </p:sp>
      <p:sp>
        <p:nvSpPr>
          <p:cNvPr id="5" name="Footer Placeholder 4">
            <a:extLst>
              <a:ext uri="{FF2B5EF4-FFF2-40B4-BE49-F238E27FC236}">
                <a16:creationId xmlns:a16="http://schemas.microsoft.com/office/drawing/2014/main" id="{49D786C6-B891-4A5D-BF12-14392F36B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C23AA-1FD3-424C-BD8E-BD14DD723D3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477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1FAA-98AE-41C9-8FB3-3B86A89A2A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0DABCB-EDE7-4AC1-ACC5-6253D85D4D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80F02-1B67-4293-81AB-01FC33AF2ABA}"/>
              </a:ext>
            </a:extLst>
          </p:cNvPr>
          <p:cNvSpPr>
            <a:spLocks noGrp="1"/>
          </p:cNvSpPr>
          <p:nvPr>
            <p:ph type="dt" sz="half" idx="10"/>
          </p:nvPr>
        </p:nvSpPr>
        <p:spPr/>
        <p:txBody>
          <a:bodyPr/>
          <a:lstStyle/>
          <a:p>
            <a:fld id="{0DAF61AA-5A98-4049-A93E-477E5505141A}" type="datetimeFigureOut">
              <a:rPr lang="en-US" smtClean="0"/>
              <a:pPr/>
              <a:t>10/31/2020</a:t>
            </a:fld>
            <a:endParaRPr lang="en-US" dirty="0"/>
          </a:p>
        </p:txBody>
      </p:sp>
      <p:sp>
        <p:nvSpPr>
          <p:cNvPr id="5" name="Footer Placeholder 4">
            <a:extLst>
              <a:ext uri="{FF2B5EF4-FFF2-40B4-BE49-F238E27FC236}">
                <a16:creationId xmlns:a16="http://schemas.microsoft.com/office/drawing/2014/main" id="{DC5EC2D6-8D55-4BAA-97B0-61550FFD8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392A8-DFB4-4AE6-85CA-3CBC13D6D6E7}"/>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5925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E11248-5E6F-4AC7-88BB-99B19B5E3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95B3B4-FAD2-4DE2-8EA2-B2BD562C3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61BBB-36BD-4929-BE8A-2CAB27E41207}"/>
              </a:ext>
            </a:extLst>
          </p:cNvPr>
          <p:cNvSpPr>
            <a:spLocks noGrp="1"/>
          </p:cNvSpPr>
          <p:nvPr>
            <p:ph type="dt" sz="half" idx="10"/>
          </p:nvPr>
        </p:nvSpPr>
        <p:spPr/>
        <p:txBody>
          <a:bodyPr/>
          <a:lstStyle/>
          <a:p>
            <a:fld id="{0DAF61AA-5A98-4049-A93E-477E5505141A}" type="datetimeFigureOut">
              <a:rPr lang="en-US" smtClean="0"/>
              <a:pPr/>
              <a:t>10/31/2020</a:t>
            </a:fld>
            <a:endParaRPr lang="en-US" dirty="0"/>
          </a:p>
        </p:txBody>
      </p:sp>
      <p:sp>
        <p:nvSpPr>
          <p:cNvPr id="5" name="Footer Placeholder 4">
            <a:extLst>
              <a:ext uri="{FF2B5EF4-FFF2-40B4-BE49-F238E27FC236}">
                <a16:creationId xmlns:a16="http://schemas.microsoft.com/office/drawing/2014/main" id="{DE62D8A5-62C5-4332-8F76-79A27B788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BB235-9FF1-45BC-ADEC-1B68EC9564CE}"/>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39364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20A0-BED4-45C7-8A01-EF21FE0EEA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55FA0-0598-4E99-830C-F2F469EE53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61A4F-56AF-4699-B094-BEA311B84A72}"/>
              </a:ext>
            </a:extLst>
          </p:cNvPr>
          <p:cNvSpPr>
            <a:spLocks noGrp="1"/>
          </p:cNvSpPr>
          <p:nvPr>
            <p:ph type="dt" sz="half" idx="10"/>
          </p:nvPr>
        </p:nvSpPr>
        <p:spPr/>
        <p:txBody>
          <a:bodyPr/>
          <a:lstStyle/>
          <a:p>
            <a:fld id="{0DAF61AA-5A98-4049-A93E-477E5505141A}" type="datetimeFigureOut">
              <a:rPr lang="en-US" smtClean="0"/>
              <a:pPr/>
              <a:t>10/31/2020</a:t>
            </a:fld>
            <a:endParaRPr lang="en-US" dirty="0"/>
          </a:p>
        </p:txBody>
      </p:sp>
      <p:sp>
        <p:nvSpPr>
          <p:cNvPr id="5" name="Footer Placeholder 4">
            <a:extLst>
              <a:ext uri="{FF2B5EF4-FFF2-40B4-BE49-F238E27FC236}">
                <a16:creationId xmlns:a16="http://schemas.microsoft.com/office/drawing/2014/main" id="{E881C9CF-749C-4C7E-997F-B84B81131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684F6-1592-4D63-A960-970412A383D2}"/>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8798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B2A0-A439-4E41-9C07-D518B72DB2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4869F6-FE63-41CB-AECA-B1D61422D6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3A890-7C5A-4A5D-84E5-B74937F871EB}"/>
              </a:ext>
            </a:extLst>
          </p:cNvPr>
          <p:cNvSpPr>
            <a:spLocks noGrp="1"/>
          </p:cNvSpPr>
          <p:nvPr>
            <p:ph type="dt" sz="half" idx="10"/>
          </p:nvPr>
        </p:nvSpPr>
        <p:spPr/>
        <p:txBody>
          <a:bodyPr/>
          <a:lstStyle/>
          <a:p>
            <a:fld id="{0DAF61AA-5A98-4049-A93E-477E5505141A}" type="datetimeFigureOut">
              <a:rPr lang="en-US" smtClean="0"/>
              <a:pPr/>
              <a:t>10/31/2020</a:t>
            </a:fld>
            <a:endParaRPr lang="en-US" dirty="0"/>
          </a:p>
        </p:txBody>
      </p:sp>
      <p:sp>
        <p:nvSpPr>
          <p:cNvPr id="5" name="Footer Placeholder 4">
            <a:extLst>
              <a:ext uri="{FF2B5EF4-FFF2-40B4-BE49-F238E27FC236}">
                <a16:creationId xmlns:a16="http://schemas.microsoft.com/office/drawing/2014/main" id="{14DE0B33-6B6E-4AED-977C-9FDAA0F16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81930-C9E0-455B-8995-88AA69BAC9F0}"/>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68043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E48F-29E0-4EEA-91EE-BB97C23FC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283C53-F599-45AC-A7F5-4AEB512B85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A222EA-477C-4F64-BE17-6297E8B100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BE32B4-A246-483F-82B4-B0B0C7D6E2AB}"/>
              </a:ext>
            </a:extLst>
          </p:cNvPr>
          <p:cNvSpPr>
            <a:spLocks noGrp="1"/>
          </p:cNvSpPr>
          <p:nvPr>
            <p:ph type="dt" sz="half" idx="10"/>
          </p:nvPr>
        </p:nvSpPr>
        <p:spPr/>
        <p:txBody>
          <a:bodyPr/>
          <a:lstStyle/>
          <a:p>
            <a:fld id="{0DAF61AA-5A98-4049-A93E-477E5505141A}" type="datetimeFigureOut">
              <a:rPr lang="en-US" smtClean="0"/>
              <a:pPr/>
              <a:t>10/31/2020</a:t>
            </a:fld>
            <a:endParaRPr lang="en-US" dirty="0"/>
          </a:p>
        </p:txBody>
      </p:sp>
      <p:sp>
        <p:nvSpPr>
          <p:cNvPr id="6" name="Footer Placeholder 5">
            <a:extLst>
              <a:ext uri="{FF2B5EF4-FFF2-40B4-BE49-F238E27FC236}">
                <a16:creationId xmlns:a16="http://schemas.microsoft.com/office/drawing/2014/main" id="{A6A67570-C3C1-4DDC-B9AB-79FB1A5D8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C2978-4B8F-413F-918E-48E5F7CC20A5}"/>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24120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095A-AFB9-49BC-9259-C2F7FF5BFD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4871BD-2787-4E22-9683-16246673F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C98CE-0873-4ED9-BA1B-742EDDC3D7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768985-776A-4A6B-8197-4F4449719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EEA8B-2953-4A1F-8401-19CBC45BBE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8DC355-E916-4283-BDB0-C77C5AE3AD73}"/>
              </a:ext>
            </a:extLst>
          </p:cNvPr>
          <p:cNvSpPr>
            <a:spLocks noGrp="1"/>
          </p:cNvSpPr>
          <p:nvPr>
            <p:ph type="dt" sz="half" idx="10"/>
          </p:nvPr>
        </p:nvSpPr>
        <p:spPr/>
        <p:txBody>
          <a:bodyPr/>
          <a:lstStyle/>
          <a:p>
            <a:fld id="{0DAF61AA-5A98-4049-A93E-477E5505141A}" type="datetimeFigureOut">
              <a:rPr lang="en-US" smtClean="0"/>
              <a:pPr/>
              <a:t>10/31/2020</a:t>
            </a:fld>
            <a:endParaRPr lang="en-US" dirty="0"/>
          </a:p>
        </p:txBody>
      </p:sp>
      <p:sp>
        <p:nvSpPr>
          <p:cNvPr id="8" name="Footer Placeholder 7">
            <a:extLst>
              <a:ext uri="{FF2B5EF4-FFF2-40B4-BE49-F238E27FC236}">
                <a16:creationId xmlns:a16="http://schemas.microsoft.com/office/drawing/2014/main" id="{51FA63D0-A3B2-4348-95BC-4F07FF891F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520B21-8137-4F08-B53F-B2105A850F0F}"/>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29324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084E-7D8F-493A-B901-B6FCDCE617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896E89-82FD-48B6-9283-A66184A33353}"/>
              </a:ext>
            </a:extLst>
          </p:cNvPr>
          <p:cNvSpPr>
            <a:spLocks noGrp="1"/>
          </p:cNvSpPr>
          <p:nvPr>
            <p:ph type="dt" sz="half" idx="10"/>
          </p:nvPr>
        </p:nvSpPr>
        <p:spPr/>
        <p:txBody>
          <a:bodyPr/>
          <a:lstStyle/>
          <a:p>
            <a:fld id="{0DAF61AA-5A98-4049-A93E-477E5505141A}" type="datetimeFigureOut">
              <a:rPr lang="en-US" smtClean="0"/>
              <a:pPr/>
              <a:t>10/31/2020</a:t>
            </a:fld>
            <a:endParaRPr lang="en-US" dirty="0"/>
          </a:p>
        </p:txBody>
      </p:sp>
      <p:sp>
        <p:nvSpPr>
          <p:cNvPr id="4" name="Footer Placeholder 3">
            <a:extLst>
              <a:ext uri="{FF2B5EF4-FFF2-40B4-BE49-F238E27FC236}">
                <a16:creationId xmlns:a16="http://schemas.microsoft.com/office/drawing/2014/main" id="{D667BBDC-406E-409E-8202-2E8FD012CC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3EF0B3-1B69-4B7E-93E1-292A2C6C8875}"/>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15129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0C009-914C-426E-A931-F76C0AEA7551}"/>
              </a:ext>
            </a:extLst>
          </p:cNvPr>
          <p:cNvSpPr>
            <a:spLocks noGrp="1"/>
          </p:cNvSpPr>
          <p:nvPr>
            <p:ph type="dt" sz="half" idx="10"/>
          </p:nvPr>
        </p:nvSpPr>
        <p:spPr/>
        <p:txBody>
          <a:bodyPr/>
          <a:lstStyle/>
          <a:p>
            <a:fld id="{0DAF61AA-5A98-4049-A93E-477E5505141A}" type="datetimeFigureOut">
              <a:rPr lang="en-US" smtClean="0"/>
              <a:pPr/>
              <a:t>10/31/2020</a:t>
            </a:fld>
            <a:endParaRPr lang="en-US" dirty="0"/>
          </a:p>
        </p:txBody>
      </p:sp>
      <p:sp>
        <p:nvSpPr>
          <p:cNvPr id="3" name="Footer Placeholder 2">
            <a:extLst>
              <a:ext uri="{FF2B5EF4-FFF2-40B4-BE49-F238E27FC236}">
                <a16:creationId xmlns:a16="http://schemas.microsoft.com/office/drawing/2014/main" id="{1B42D96C-CD9A-40B3-B7EC-1BB92C1A33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2AD0A8-7F82-4602-AF48-AAEED50461C6}"/>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86054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4376-81D4-4D35-9193-E82AEE4F3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1100E4-9E7D-44EF-950A-55135DC24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44BD8A-BA18-4498-BF30-3DBD4AC7D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0F499-F1BD-414B-A117-639F75EB320E}"/>
              </a:ext>
            </a:extLst>
          </p:cNvPr>
          <p:cNvSpPr>
            <a:spLocks noGrp="1"/>
          </p:cNvSpPr>
          <p:nvPr>
            <p:ph type="dt" sz="half" idx="10"/>
          </p:nvPr>
        </p:nvSpPr>
        <p:spPr/>
        <p:txBody>
          <a:bodyPr/>
          <a:lstStyle/>
          <a:p>
            <a:fld id="{0DAF61AA-5A98-4049-A93E-477E5505141A}" type="datetimeFigureOut">
              <a:rPr lang="en-US" smtClean="0"/>
              <a:pPr/>
              <a:t>10/31/2020</a:t>
            </a:fld>
            <a:endParaRPr lang="en-US" dirty="0"/>
          </a:p>
        </p:txBody>
      </p:sp>
      <p:sp>
        <p:nvSpPr>
          <p:cNvPr id="6" name="Footer Placeholder 5">
            <a:extLst>
              <a:ext uri="{FF2B5EF4-FFF2-40B4-BE49-F238E27FC236}">
                <a16:creationId xmlns:a16="http://schemas.microsoft.com/office/drawing/2014/main" id="{5099E261-6372-42F8-9983-8B50B78DE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C7CF5-5684-4413-9272-C4493C5CD3DB}"/>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14233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AAC5-776C-41FC-8755-BE7D0C50C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52910C-2B29-4B5C-A186-A3935213B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806C10-8D5C-4DB9-9021-F522366AE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482692-CEFE-4686-8194-B7256C19D5E3}"/>
              </a:ext>
            </a:extLst>
          </p:cNvPr>
          <p:cNvSpPr>
            <a:spLocks noGrp="1"/>
          </p:cNvSpPr>
          <p:nvPr>
            <p:ph type="dt" sz="half" idx="10"/>
          </p:nvPr>
        </p:nvSpPr>
        <p:spPr/>
        <p:txBody>
          <a:bodyPr/>
          <a:lstStyle/>
          <a:p>
            <a:fld id="{0DAF61AA-5A98-4049-A93E-477E5505141A}" type="datetimeFigureOut">
              <a:rPr lang="en-US" smtClean="0"/>
              <a:pPr/>
              <a:t>10/31/2020</a:t>
            </a:fld>
            <a:endParaRPr lang="en-US" dirty="0"/>
          </a:p>
        </p:txBody>
      </p:sp>
      <p:sp>
        <p:nvSpPr>
          <p:cNvPr id="6" name="Footer Placeholder 5">
            <a:extLst>
              <a:ext uri="{FF2B5EF4-FFF2-40B4-BE49-F238E27FC236}">
                <a16:creationId xmlns:a16="http://schemas.microsoft.com/office/drawing/2014/main" id="{909BF611-3829-4933-8D88-BF2E56FAA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1F273-13BE-46CF-9209-04AC4F161697}"/>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81732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E09E9D-A8B1-43D5-929F-B12B811E9A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8FAF87-F7B5-4906-95D8-6A6047D3D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02556-EE38-4A0B-AE0E-6A7FC1263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10/31/2020</a:t>
            </a:fld>
            <a:endParaRPr lang="en-US" dirty="0"/>
          </a:p>
        </p:txBody>
      </p:sp>
      <p:sp>
        <p:nvSpPr>
          <p:cNvPr id="5" name="Footer Placeholder 4">
            <a:extLst>
              <a:ext uri="{FF2B5EF4-FFF2-40B4-BE49-F238E27FC236}">
                <a16:creationId xmlns:a16="http://schemas.microsoft.com/office/drawing/2014/main" id="{17F5320A-4289-4E37-A83B-5482BAE07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ABCB12-BFBD-4BC0-B37D-6967EB28F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901173542"/>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ngineersedge.com/" TargetMode="External"/><Relationship Id="rId2" Type="http://schemas.openxmlformats.org/officeDocument/2006/relationships/hyperlink" Target="http://skontrol.ru/"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18793098_Optimization_of_Heavy_Vehicle_Suspension_System_Using_Composites" TargetMode="External"/><Relationship Id="rId5" Type="http://schemas.openxmlformats.org/officeDocument/2006/relationships/hyperlink" Target="https://www.researchgate.net/" TargetMode="External"/><Relationship Id="rId4" Type="http://schemas.openxmlformats.org/officeDocument/2006/relationships/hyperlink" Target="https://www.jv-technoton.com/products/wireless_axle_load_sensor_d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B4A217-74EE-4243-AFD0-E72902C7E3F9}"/>
              </a:ext>
            </a:extLst>
          </p:cNvPr>
          <p:cNvPicPr>
            <a:picLocks noChangeAspect="1"/>
          </p:cNvPicPr>
          <p:nvPr/>
        </p:nvPicPr>
        <p:blipFill rotWithShape="1">
          <a:blip r:embed="rId2">
            <a:extLst>
              <a:ext uri="{28A0092B-C50C-407E-A947-70E740481C1C}">
                <a14:useLocalDpi xmlns:a14="http://schemas.microsoft.com/office/drawing/2010/main" val="0"/>
              </a:ext>
            </a:extLst>
          </a:blip>
          <a:srcRect l="23509" r="23509"/>
          <a:stretch/>
        </p:blipFill>
        <p:spPr>
          <a:xfrm>
            <a:off x="4117521" y="-478"/>
            <a:ext cx="8074479" cy="6857990"/>
          </a:xfrm>
          <a:prstGeom prst="rect">
            <a:avLst/>
          </a:prstGeom>
        </p:spPr>
      </p:pic>
      <p:sp>
        <p:nvSpPr>
          <p:cNvPr id="12" name="Freeform: Shape 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3D9409-B298-47BC-985C-445BAFCA4535}"/>
              </a:ext>
            </a:extLst>
          </p:cNvPr>
          <p:cNvSpPr>
            <a:spLocks noGrp="1"/>
          </p:cNvSpPr>
          <p:nvPr>
            <p:ph type="ctrTitle"/>
          </p:nvPr>
        </p:nvSpPr>
        <p:spPr>
          <a:xfrm>
            <a:off x="128553" y="158371"/>
            <a:ext cx="8140105" cy="1705381"/>
          </a:xfrm>
        </p:spPr>
        <p:txBody>
          <a:bodyPr vert="horz" lIns="91440" tIns="45720" rIns="91440" bIns="45720" rtlCol="0" anchor="ctr">
            <a:normAutofit fontScale="90000"/>
          </a:bodyPr>
          <a:lstStyle/>
          <a:p>
            <a:pPr algn="l"/>
            <a:r>
              <a:rPr lang="en-US" sz="3600" dirty="0">
                <a:latin typeface="Arial Black" panose="020B0A04020102020204" pitchFamily="34" charset="0"/>
                <a:cs typeface="Aharoni" panose="02010803020104030203" pitchFamily="2" charset="-79"/>
              </a:rPr>
              <a:t>Team Fierce – STM009</a:t>
            </a:r>
            <a:br>
              <a:rPr lang="en-US" sz="3600" dirty="0">
                <a:latin typeface="Arial Black" panose="020B0A04020102020204" pitchFamily="34" charset="0"/>
                <a:cs typeface="Aharoni" panose="02010803020104030203" pitchFamily="2" charset="-79"/>
              </a:rPr>
            </a:br>
            <a:br>
              <a:rPr lang="en-US" sz="3600" dirty="0">
                <a:latin typeface="Arial Black" panose="020B0A04020102020204" pitchFamily="34" charset="0"/>
                <a:cs typeface="Aharoni" panose="02010803020104030203" pitchFamily="2" charset="-79"/>
              </a:rPr>
            </a:br>
            <a:r>
              <a:rPr lang="en-US" sz="3600" dirty="0">
                <a:latin typeface="Arial Black" panose="020B0A04020102020204" pitchFamily="34" charset="0"/>
                <a:cs typeface="Aharoni" panose="02010803020104030203" pitchFamily="2" charset="-79"/>
              </a:rPr>
              <a:t>Smart Transportation &amp; Mobility</a:t>
            </a:r>
          </a:p>
        </p:txBody>
      </p:sp>
      <p:sp>
        <p:nvSpPr>
          <p:cNvPr id="3" name="Subtitle 2">
            <a:extLst>
              <a:ext uri="{FF2B5EF4-FFF2-40B4-BE49-F238E27FC236}">
                <a16:creationId xmlns:a16="http://schemas.microsoft.com/office/drawing/2014/main" id="{D718C234-8642-4D3F-8F72-EDCD936B2F07}"/>
              </a:ext>
            </a:extLst>
          </p:cNvPr>
          <p:cNvSpPr>
            <a:spLocks noGrp="1"/>
          </p:cNvSpPr>
          <p:nvPr>
            <p:ph type="subTitle" idx="1"/>
          </p:nvPr>
        </p:nvSpPr>
        <p:spPr>
          <a:xfrm>
            <a:off x="1339244" y="2280304"/>
            <a:ext cx="3941499" cy="4154361"/>
          </a:xfrm>
        </p:spPr>
        <p:txBody>
          <a:bodyPr vert="horz" lIns="91440" tIns="45720" rIns="91440" bIns="45720" rtlCol="0" anchor="t">
            <a:normAutofit/>
          </a:bodyPr>
          <a:lstStyle/>
          <a:p>
            <a:pPr algn="l"/>
            <a:r>
              <a:rPr lang="en-US" sz="2800" b="1" dirty="0"/>
              <a:t>Team Members:</a:t>
            </a:r>
          </a:p>
          <a:p>
            <a:pPr indent="-228600" algn="l">
              <a:buFont typeface="Arial" panose="020B0604020202020204" pitchFamily="34" charset="0"/>
              <a:buChar char="•"/>
            </a:pPr>
            <a:r>
              <a:rPr lang="en-US" sz="2800" b="1" dirty="0" err="1"/>
              <a:t>Chandine</a:t>
            </a:r>
            <a:r>
              <a:rPr lang="en-US" sz="2800" b="1" dirty="0"/>
              <a:t> .S </a:t>
            </a:r>
            <a:endParaRPr lang="en-US" sz="2800" b="1" dirty="0">
              <a:cs typeface="Calibri"/>
            </a:endParaRPr>
          </a:p>
          <a:p>
            <a:pPr indent="-228600" algn="l">
              <a:buFont typeface="Arial" panose="020B0604020202020204" pitchFamily="34" charset="0"/>
              <a:buChar char="•"/>
            </a:pPr>
            <a:r>
              <a:rPr lang="en-US" sz="2800" b="1" dirty="0"/>
              <a:t>Richie </a:t>
            </a:r>
            <a:r>
              <a:rPr lang="en-US" sz="2800" b="1" dirty="0" err="1"/>
              <a:t>soshan</a:t>
            </a:r>
            <a:r>
              <a:rPr lang="en-US" sz="2800" b="1" dirty="0"/>
              <a:t> E</a:t>
            </a:r>
            <a:endParaRPr lang="en-US" sz="2800" b="1" dirty="0">
              <a:cs typeface="Calibri"/>
            </a:endParaRPr>
          </a:p>
          <a:p>
            <a:pPr indent="-228600" algn="l">
              <a:buFont typeface="Arial" panose="020B0604020202020204" pitchFamily="34" charset="0"/>
              <a:buChar char="•"/>
            </a:pPr>
            <a:r>
              <a:rPr lang="en-US" sz="2800" b="1" dirty="0" err="1"/>
              <a:t>Ashwanth</a:t>
            </a:r>
            <a:r>
              <a:rPr lang="en-US" sz="2800" b="1" dirty="0"/>
              <a:t> Nitin</a:t>
            </a:r>
            <a:endParaRPr lang="en-US" sz="2800" b="1" dirty="0">
              <a:cs typeface="Calibri"/>
            </a:endParaRPr>
          </a:p>
          <a:p>
            <a:pPr indent="-228600" algn="l">
              <a:buFont typeface="Arial" panose="020B0604020202020204" pitchFamily="34" charset="0"/>
              <a:buChar char="•"/>
            </a:pPr>
            <a:r>
              <a:rPr lang="en-US" sz="2800" b="1" dirty="0" err="1"/>
              <a:t>Darsana</a:t>
            </a:r>
            <a:r>
              <a:rPr lang="en-US" sz="2800" b="1" dirty="0"/>
              <a:t> </a:t>
            </a:r>
            <a:r>
              <a:rPr lang="en-US" sz="2800" b="1" dirty="0" err="1"/>
              <a:t>Barathi</a:t>
            </a:r>
            <a:endParaRPr lang="en-US" sz="2800" b="1" dirty="0"/>
          </a:p>
        </p:txBody>
      </p:sp>
    </p:spTree>
    <p:extLst>
      <p:ext uri="{BB962C8B-B14F-4D97-AF65-F5344CB8AC3E}">
        <p14:creationId xmlns:p14="http://schemas.microsoft.com/office/powerpoint/2010/main" val="12602824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718D-4DD3-4DB7-9EA5-6F12CFF1C483}"/>
              </a:ext>
            </a:extLst>
          </p:cNvPr>
          <p:cNvSpPr>
            <a:spLocks noGrp="1"/>
          </p:cNvSpPr>
          <p:nvPr>
            <p:ph type="title"/>
          </p:nvPr>
        </p:nvSpPr>
        <p:spPr/>
        <p:txBody>
          <a:bodyPr/>
          <a:lstStyle/>
          <a:p>
            <a:r>
              <a:rPr lang="en-US" b="1" dirty="0">
                <a:solidFill>
                  <a:schemeClr val="accent1">
                    <a:lumMod val="75000"/>
                  </a:schemeClr>
                </a:solidFill>
                <a:latin typeface="Abadi" panose="020B0604020104020204" pitchFamily="34" charset="0"/>
              </a:rPr>
              <a:t>Reference</a:t>
            </a:r>
          </a:p>
        </p:txBody>
      </p:sp>
      <p:sp>
        <p:nvSpPr>
          <p:cNvPr id="3" name="Content Placeholder 2">
            <a:extLst>
              <a:ext uri="{FF2B5EF4-FFF2-40B4-BE49-F238E27FC236}">
                <a16:creationId xmlns:a16="http://schemas.microsoft.com/office/drawing/2014/main" id="{A6E63E95-F986-4319-8E36-6E83ABC7B576}"/>
              </a:ext>
            </a:extLst>
          </p:cNvPr>
          <p:cNvSpPr>
            <a:spLocks noGrp="1"/>
          </p:cNvSpPr>
          <p:nvPr>
            <p:ph idx="1"/>
          </p:nvPr>
        </p:nvSpPr>
        <p:spPr>
          <a:xfrm>
            <a:off x="558800" y="1515127"/>
            <a:ext cx="13867356" cy="5160724"/>
          </a:xfrm>
        </p:spPr>
        <p:txBody>
          <a:bodyPr>
            <a:normAutofit/>
          </a:bodyPr>
          <a:lstStyle/>
          <a:p>
            <a:r>
              <a:rPr lang="en-US" sz="2400" dirty="0"/>
              <a:t>Leaf spring suspensions-</a:t>
            </a:r>
            <a:r>
              <a:rPr lang="en-US" sz="2400" dirty="0">
                <a:hlinkClick r:id="rId2"/>
              </a:rPr>
              <a:t>http://skontrol.ru</a:t>
            </a:r>
            <a:r>
              <a:rPr lang="en-US" sz="2400" dirty="0"/>
              <a:t>  ; </a:t>
            </a:r>
            <a:r>
              <a:rPr lang="en-US" sz="2400" dirty="0">
                <a:hlinkClick r:id="rId3"/>
              </a:rPr>
              <a:t>https://www.engineersedge.com/</a:t>
            </a:r>
            <a:endParaRPr lang="en-US" sz="2400" dirty="0"/>
          </a:p>
          <a:p>
            <a:r>
              <a:rPr lang="en-US" sz="2400" dirty="0">
                <a:hlinkClick r:id="rId4"/>
              </a:rPr>
              <a:t>https://www.jv-technoton.com/products/wireless_axle_load_sensor_dde/</a:t>
            </a:r>
            <a:endParaRPr lang="en-US" sz="2400" dirty="0"/>
          </a:p>
          <a:p>
            <a:r>
              <a:rPr lang="en-US" sz="2400" dirty="0" err="1"/>
              <a:t>Optimization_of_Heavy</a:t>
            </a:r>
            <a:r>
              <a:rPr lang="en-US" sz="2400" dirty="0"/>
              <a:t> </a:t>
            </a:r>
            <a:r>
              <a:rPr lang="en-US" sz="2400" dirty="0" err="1"/>
              <a:t>Vehicle_Suspension</a:t>
            </a:r>
            <a:r>
              <a:rPr lang="en-US" sz="2400" dirty="0"/>
              <a:t>_</a:t>
            </a:r>
          </a:p>
          <a:p>
            <a:pPr marL="0" indent="0">
              <a:buNone/>
            </a:pPr>
            <a:r>
              <a:rPr lang="en-US" sz="2400" dirty="0"/>
              <a:t>System : </a:t>
            </a:r>
            <a:r>
              <a:rPr lang="en-US" sz="2400" dirty="0">
                <a:hlinkClick r:id="rId5"/>
              </a:rPr>
              <a:t>//www.researchgate.net/</a:t>
            </a:r>
            <a:r>
              <a:rPr lang="en-US" sz="2400" dirty="0">
                <a:hlinkClick r:id="rId6"/>
              </a:rPr>
              <a:t>publication/318793098_</a:t>
            </a:r>
            <a:endParaRPr lang="en-US" sz="2400" dirty="0"/>
          </a:p>
          <a:p>
            <a:r>
              <a:rPr lang="en-US" sz="2400" dirty="0"/>
              <a:t>Vehicle-tracking-system -https://www.mobilesalesforceautomation.net</a:t>
            </a:r>
          </a:p>
          <a:p>
            <a:r>
              <a:rPr lang="en-US" sz="2400" dirty="0"/>
              <a:t>Data </a:t>
            </a:r>
            <a:r>
              <a:rPr lang="en-US" sz="2400" dirty="0" err="1"/>
              <a:t>Visulisation</a:t>
            </a:r>
            <a:r>
              <a:rPr lang="en-US" sz="2400" dirty="0"/>
              <a:t> : https://powerbi.microsoft.com/en-us/</a:t>
            </a:r>
          </a:p>
          <a:p>
            <a:endParaRPr lang="en-US" sz="2400" dirty="0"/>
          </a:p>
        </p:txBody>
      </p:sp>
    </p:spTree>
    <p:extLst>
      <p:ext uri="{BB962C8B-B14F-4D97-AF65-F5344CB8AC3E}">
        <p14:creationId xmlns:p14="http://schemas.microsoft.com/office/powerpoint/2010/main" val="328381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FBD0-8E52-4567-8F53-340EBF853426}"/>
              </a:ext>
            </a:extLst>
          </p:cNvPr>
          <p:cNvSpPr>
            <a:spLocks noGrp="1"/>
          </p:cNvSpPr>
          <p:nvPr>
            <p:ph type="ctrTitle"/>
          </p:nvPr>
        </p:nvSpPr>
        <p:spPr>
          <a:xfrm>
            <a:off x="365760" y="14068"/>
            <a:ext cx="2063262" cy="1188794"/>
          </a:xfrm>
        </p:spPr>
        <p:txBody>
          <a:bodyPr/>
          <a:lstStyle/>
          <a:p>
            <a:r>
              <a:rPr lang="en-US" dirty="0">
                <a:solidFill>
                  <a:schemeClr val="accent1">
                    <a:lumMod val="75000"/>
                  </a:schemeClr>
                </a:solidFill>
                <a:latin typeface="Abadi" panose="020B0604020104020204" pitchFamily="34" charset="0"/>
              </a:rPr>
              <a:t>Index</a:t>
            </a:r>
          </a:p>
        </p:txBody>
      </p:sp>
      <p:sp>
        <p:nvSpPr>
          <p:cNvPr id="3" name="Subtitle 2">
            <a:extLst>
              <a:ext uri="{FF2B5EF4-FFF2-40B4-BE49-F238E27FC236}">
                <a16:creationId xmlns:a16="http://schemas.microsoft.com/office/drawing/2014/main" id="{DC954D28-BBD7-4913-8458-C31CD687DC37}"/>
              </a:ext>
            </a:extLst>
          </p:cNvPr>
          <p:cNvSpPr>
            <a:spLocks noGrp="1"/>
          </p:cNvSpPr>
          <p:nvPr>
            <p:ph type="subTitle" idx="1"/>
          </p:nvPr>
        </p:nvSpPr>
        <p:spPr>
          <a:xfrm>
            <a:off x="2100195" y="1296444"/>
            <a:ext cx="11114763" cy="5561556"/>
          </a:xfrm>
        </p:spPr>
        <p:txBody>
          <a:bodyPr>
            <a:normAutofit/>
          </a:bodyPr>
          <a:lstStyle/>
          <a:p>
            <a:pPr marL="342900" indent="-342900" algn="l">
              <a:buFont typeface="Arial" panose="020B0604020202020204" pitchFamily="34" charset="0"/>
              <a:buChar char="•"/>
            </a:pPr>
            <a:r>
              <a:rPr lang="en-US" sz="2800" dirty="0"/>
              <a:t>Motivation </a:t>
            </a:r>
          </a:p>
          <a:p>
            <a:pPr marL="342900" indent="-342900" algn="l">
              <a:buFont typeface="Arial" panose="020B0604020202020204" pitchFamily="34" charset="0"/>
              <a:buChar char="•"/>
            </a:pPr>
            <a:r>
              <a:rPr lang="en-US" sz="2800" dirty="0"/>
              <a:t>Problem Statement</a:t>
            </a:r>
          </a:p>
          <a:p>
            <a:pPr marL="342900" indent="-342900" algn="l">
              <a:buFont typeface="Arial" panose="020B0604020202020204" pitchFamily="34" charset="0"/>
              <a:buChar char="•"/>
            </a:pPr>
            <a:r>
              <a:rPr lang="en-US" sz="2800" dirty="0"/>
              <a:t>Introduction</a:t>
            </a:r>
          </a:p>
          <a:p>
            <a:pPr marL="342900" indent="-342900" algn="l">
              <a:buFont typeface="Arial" panose="020B0604020202020204" pitchFamily="34" charset="0"/>
              <a:buChar char="•"/>
            </a:pPr>
            <a:r>
              <a:rPr lang="en-US" sz="2800" dirty="0"/>
              <a:t>Novelty</a:t>
            </a:r>
          </a:p>
          <a:p>
            <a:pPr marL="342900" indent="-342900" algn="l">
              <a:buFont typeface="Arial" panose="020B0604020202020204" pitchFamily="34" charset="0"/>
              <a:buChar char="•"/>
            </a:pPr>
            <a:r>
              <a:rPr lang="en-US" sz="2800" dirty="0"/>
              <a:t>Architecture</a:t>
            </a:r>
          </a:p>
          <a:p>
            <a:pPr marL="342900" indent="-342900" algn="l">
              <a:buFont typeface="Arial" panose="020B0604020202020204" pitchFamily="34" charset="0"/>
              <a:buChar char="•"/>
            </a:pPr>
            <a:r>
              <a:rPr lang="en-US" sz="2800" dirty="0"/>
              <a:t>Demo</a:t>
            </a:r>
          </a:p>
          <a:p>
            <a:pPr marL="342900" indent="-342900" algn="l">
              <a:buFont typeface="Arial" panose="020B0604020202020204" pitchFamily="34" charset="0"/>
              <a:buChar char="•"/>
            </a:pPr>
            <a:r>
              <a:rPr lang="en-US" sz="2800" dirty="0"/>
              <a:t>Features</a:t>
            </a:r>
          </a:p>
          <a:p>
            <a:pPr marL="342900" indent="-342900" algn="l">
              <a:buFont typeface="Arial" panose="020B0604020202020204" pitchFamily="34" charset="0"/>
              <a:buChar char="•"/>
            </a:pPr>
            <a:r>
              <a:rPr lang="en-US" sz="2800" dirty="0"/>
              <a:t>References</a:t>
            </a:r>
          </a:p>
        </p:txBody>
      </p:sp>
    </p:spTree>
    <p:extLst>
      <p:ext uri="{BB962C8B-B14F-4D97-AF65-F5344CB8AC3E}">
        <p14:creationId xmlns:p14="http://schemas.microsoft.com/office/powerpoint/2010/main" val="125934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Chart, line chart&#10;&#10;Description automatically generated">
            <a:extLst>
              <a:ext uri="{FF2B5EF4-FFF2-40B4-BE49-F238E27FC236}">
                <a16:creationId xmlns:a16="http://schemas.microsoft.com/office/drawing/2014/main" id="{26073C8C-0C4B-4082-B51B-359AED8BC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93" y="4196219"/>
            <a:ext cx="7476195" cy="2528713"/>
          </a:xfrm>
          <a:prstGeom prst="rect">
            <a:avLst/>
          </a:prstGeom>
        </p:spPr>
      </p:pic>
      <p:pic>
        <p:nvPicPr>
          <p:cNvPr id="13" name="Picture 12" descr="A picture containing timeline&#10;&#10;Description automatically generated">
            <a:extLst>
              <a:ext uri="{FF2B5EF4-FFF2-40B4-BE49-F238E27FC236}">
                <a16:creationId xmlns:a16="http://schemas.microsoft.com/office/drawing/2014/main" id="{081907A5-D421-4C2E-B738-FBA1338D06E5}"/>
              </a:ext>
            </a:extLst>
          </p:cNvPr>
          <p:cNvPicPr>
            <a:picLocks noChangeAspect="1"/>
          </p:cNvPicPr>
          <p:nvPr/>
        </p:nvPicPr>
        <p:blipFill rotWithShape="1">
          <a:blip r:embed="rId3">
            <a:extLst>
              <a:ext uri="{28A0092B-C50C-407E-A947-70E740481C1C}">
                <a14:useLocalDpi xmlns:a14="http://schemas.microsoft.com/office/drawing/2010/main" val="0"/>
              </a:ext>
            </a:extLst>
          </a:blip>
          <a:srcRect t="21536"/>
          <a:stretch/>
        </p:blipFill>
        <p:spPr>
          <a:xfrm>
            <a:off x="8323499" y="3567318"/>
            <a:ext cx="3409888" cy="2249673"/>
          </a:xfrm>
          <a:prstGeom prst="rect">
            <a:avLst/>
          </a:prstGeom>
        </p:spPr>
      </p:pic>
      <p:sp>
        <p:nvSpPr>
          <p:cNvPr id="2" name="Title 1">
            <a:extLst>
              <a:ext uri="{FF2B5EF4-FFF2-40B4-BE49-F238E27FC236}">
                <a16:creationId xmlns:a16="http://schemas.microsoft.com/office/drawing/2014/main" id="{9E1CD1E1-E77C-46A5-96E1-34A533C5E452}"/>
              </a:ext>
            </a:extLst>
          </p:cNvPr>
          <p:cNvSpPr>
            <a:spLocks noGrp="1"/>
          </p:cNvSpPr>
          <p:nvPr>
            <p:ph type="title"/>
          </p:nvPr>
        </p:nvSpPr>
        <p:spPr>
          <a:xfrm>
            <a:off x="424842" y="284836"/>
            <a:ext cx="2656562" cy="617038"/>
          </a:xfrm>
        </p:spPr>
        <p:txBody>
          <a:bodyPr>
            <a:normAutofit/>
          </a:bodyPr>
          <a:lstStyle/>
          <a:p>
            <a:r>
              <a:rPr lang="en-GB" sz="2800" b="1" dirty="0">
                <a:solidFill>
                  <a:schemeClr val="accent1">
                    <a:lumMod val="75000"/>
                  </a:schemeClr>
                </a:solidFill>
                <a:latin typeface="Abadi" panose="020B0604020104020204" pitchFamily="34" charset="0"/>
                <a:cs typeface="Calibri Light"/>
              </a:rPr>
              <a:t>MOTIVATION</a:t>
            </a:r>
            <a:r>
              <a:rPr lang="en-GB" sz="2800" dirty="0">
                <a:solidFill>
                  <a:srgbClr val="0070C0"/>
                </a:solidFill>
                <a:latin typeface="Arial Rounded MT Bold" panose="020F0704030504030204" pitchFamily="34" charset="0"/>
                <a:cs typeface="Calibri Light"/>
              </a:rPr>
              <a:t> :</a:t>
            </a:r>
            <a:endParaRPr lang="en-GB" sz="2800" dirty="0">
              <a:solidFill>
                <a:srgbClr val="0070C0"/>
              </a:solidFill>
              <a:latin typeface="Arial Rounded MT Bold" panose="020F0704030504030204" pitchFamily="34" charset="0"/>
            </a:endParaRPr>
          </a:p>
        </p:txBody>
      </p:sp>
      <p:pic>
        <p:nvPicPr>
          <p:cNvPr id="10" name="Content Placeholder 9" descr="A truck driving down a dirt road&#10;&#10;Description automatically generated">
            <a:extLst>
              <a:ext uri="{FF2B5EF4-FFF2-40B4-BE49-F238E27FC236}">
                <a16:creationId xmlns:a16="http://schemas.microsoft.com/office/drawing/2014/main" id="{B4287372-E160-4990-AB97-D93A168BC59F}"/>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430" b="-9430"/>
          <a:stretch/>
        </p:blipFill>
        <p:spPr>
          <a:xfrm>
            <a:off x="1699228" y="3310065"/>
            <a:ext cx="1791468" cy="1382090"/>
          </a:xfrm>
        </p:spPr>
      </p:pic>
      <p:sp>
        <p:nvSpPr>
          <p:cNvPr id="11" name="TextBox 10">
            <a:extLst>
              <a:ext uri="{FF2B5EF4-FFF2-40B4-BE49-F238E27FC236}">
                <a16:creationId xmlns:a16="http://schemas.microsoft.com/office/drawing/2014/main" id="{8B7F716A-5FE2-46DF-A01C-8B16ACAFE114}"/>
              </a:ext>
            </a:extLst>
          </p:cNvPr>
          <p:cNvSpPr txBox="1"/>
          <p:nvPr/>
        </p:nvSpPr>
        <p:spPr>
          <a:xfrm>
            <a:off x="424842" y="1041009"/>
            <a:ext cx="11424780" cy="1815882"/>
          </a:xfrm>
          <a:prstGeom prst="rect">
            <a:avLst/>
          </a:prstGeom>
          <a:noFill/>
        </p:spPr>
        <p:txBody>
          <a:bodyPr wrap="square" rtlCol="0">
            <a:spAutoFit/>
          </a:bodyPr>
          <a:lstStyle/>
          <a:p>
            <a:pPr marL="285750" indent="-285750">
              <a:buFont typeface="Wingdings" panose="05000000000000000000" pitchFamily="2" charset="2"/>
              <a:buChar char="§"/>
            </a:pPr>
            <a:r>
              <a:rPr lang="en-US" sz="2800" b="1" dirty="0">
                <a:solidFill>
                  <a:schemeClr val="accent6">
                    <a:lumMod val="75000"/>
                  </a:schemeClr>
                </a:solidFill>
              </a:rPr>
              <a:t>Overloading contribute about 20.8% of the road accidents every year…..</a:t>
            </a:r>
          </a:p>
          <a:p>
            <a:pPr marL="285750" indent="-285750">
              <a:buFont typeface="Wingdings" panose="05000000000000000000" pitchFamily="2" charset="2"/>
              <a:buChar char="§"/>
            </a:pPr>
            <a:r>
              <a:rPr lang="en-US" sz="2800" b="1" dirty="0">
                <a:solidFill>
                  <a:schemeClr val="accent6">
                    <a:lumMod val="75000"/>
                  </a:schemeClr>
                </a:solidFill>
              </a:rPr>
              <a:t> Logistic thefts contribute major loss to the economy </a:t>
            </a:r>
          </a:p>
          <a:p>
            <a:pPr marL="285750" indent="-285750">
              <a:buFont typeface="Wingdings" panose="05000000000000000000" pitchFamily="2" charset="2"/>
              <a:buChar char="§"/>
            </a:pPr>
            <a:r>
              <a:rPr lang="en-US" sz="2800" b="1" dirty="0">
                <a:solidFill>
                  <a:schemeClr val="accent6">
                    <a:lumMod val="75000"/>
                  </a:schemeClr>
                </a:solidFill>
              </a:rPr>
              <a:t> Due to lack of proper communication drivers tend to take traffic routes and tend to cause heavy traffic jam and collision</a:t>
            </a:r>
          </a:p>
        </p:txBody>
      </p:sp>
      <p:pic>
        <p:nvPicPr>
          <p:cNvPr id="23" name="Picture 22" descr="A truck that is driving down the road&#10;&#10;Description automatically generated">
            <a:extLst>
              <a:ext uri="{FF2B5EF4-FFF2-40B4-BE49-F238E27FC236}">
                <a16:creationId xmlns:a16="http://schemas.microsoft.com/office/drawing/2014/main" id="{146AE73D-A826-4F0C-B6A5-15CCF3172D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3386" y="3309543"/>
            <a:ext cx="2364527" cy="1253916"/>
          </a:xfrm>
          <a:prstGeom prst="rect">
            <a:avLst/>
          </a:prstGeom>
        </p:spPr>
      </p:pic>
      <p:sp>
        <p:nvSpPr>
          <p:cNvPr id="25" name="Oval 24">
            <a:extLst>
              <a:ext uri="{FF2B5EF4-FFF2-40B4-BE49-F238E27FC236}">
                <a16:creationId xmlns:a16="http://schemas.microsoft.com/office/drawing/2014/main" id="{70C1F61B-9A71-438D-B335-293888C6679B}"/>
              </a:ext>
            </a:extLst>
          </p:cNvPr>
          <p:cNvSpPr/>
          <p:nvPr/>
        </p:nvSpPr>
        <p:spPr>
          <a:xfrm>
            <a:off x="8468628" y="3886396"/>
            <a:ext cx="3395441" cy="7179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7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5E67-93DC-4D82-BC84-251C1A77782B}"/>
              </a:ext>
            </a:extLst>
          </p:cNvPr>
          <p:cNvSpPr>
            <a:spLocks noGrp="1"/>
          </p:cNvSpPr>
          <p:nvPr>
            <p:ph type="title"/>
          </p:nvPr>
        </p:nvSpPr>
        <p:spPr>
          <a:xfrm>
            <a:off x="387263" y="114604"/>
            <a:ext cx="10515600" cy="1325563"/>
          </a:xfrm>
        </p:spPr>
        <p:txBody>
          <a:bodyPr/>
          <a:lstStyle/>
          <a:p>
            <a:r>
              <a:rPr lang="en-US" dirty="0">
                <a:solidFill>
                  <a:schemeClr val="accent1">
                    <a:lumMod val="75000"/>
                  </a:schemeClr>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F4A9A412-429B-4D43-9CBD-15D0A33EA809}"/>
              </a:ext>
            </a:extLst>
          </p:cNvPr>
          <p:cNvSpPr>
            <a:spLocks noGrp="1"/>
          </p:cNvSpPr>
          <p:nvPr>
            <p:ph idx="1"/>
          </p:nvPr>
        </p:nvSpPr>
        <p:spPr>
          <a:xfrm>
            <a:off x="838199" y="1266092"/>
            <a:ext cx="10966537" cy="1448973"/>
          </a:xfrm>
        </p:spPr>
        <p:txBody>
          <a:bodyPr>
            <a:normAutofit fontScale="92500" lnSpcReduction="20000"/>
          </a:bodyPr>
          <a:lstStyle/>
          <a:p>
            <a:r>
              <a:rPr lang="en-US" sz="3200" b="1" dirty="0"/>
              <a:t>An application is required for networking/logistics in an area for all load carrying vehicles. The problem to be addressed are monitoring availability of load vehicles, free routes, toll payment, and etc.</a:t>
            </a:r>
            <a:endParaRPr lang="en-US" sz="3200" dirty="0"/>
          </a:p>
        </p:txBody>
      </p:sp>
      <p:pic>
        <p:nvPicPr>
          <p:cNvPr id="5" name="Picture 4" descr="Diagram&#10;&#10;Description automatically generated">
            <a:extLst>
              <a:ext uri="{FF2B5EF4-FFF2-40B4-BE49-F238E27FC236}">
                <a16:creationId xmlns:a16="http://schemas.microsoft.com/office/drawing/2014/main" id="{B8400B74-A4EB-4525-8CBA-3E16530F5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659" y="2715065"/>
            <a:ext cx="5566808" cy="3852032"/>
          </a:xfrm>
          <a:prstGeom prst="rect">
            <a:avLst/>
          </a:prstGeom>
        </p:spPr>
      </p:pic>
    </p:spTree>
    <p:extLst>
      <p:ext uri="{BB962C8B-B14F-4D97-AF65-F5344CB8AC3E}">
        <p14:creationId xmlns:p14="http://schemas.microsoft.com/office/powerpoint/2010/main" val="219596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70D2-DD3C-4B42-94BD-B47808CACF97}"/>
              </a:ext>
            </a:extLst>
          </p:cNvPr>
          <p:cNvSpPr>
            <a:spLocks noGrp="1"/>
          </p:cNvSpPr>
          <p:nvPr>
            <p:ph type="title"/>
          </p:nvPr>
        </p:nvSpPr>
        <p:spPr>
          <a:xfrm>
            <a:off x="637783" y="255315"/>
            <a:ext cx="3921690" cy="851444"/>
          </a:xfrm>
        </p:spPr>
        <p:txBody>
          <a:bodyPr>
            <a:normAutofit/>
          </a:bodyPr>
          <a:lstStyle/>
          <a:p>
            <a:r>
              <a:rPr lang="en-US" b="1" dirty="0">
                <a:solidFill>
                  <a:schemeClr val="accent1">
                    <a:lumMod val="75000"/>
                  </a:schemeClr>
                </a:solidFill>
                <a:latin typeface="Abadi" panose="020B0604020104020204" pitchFamily="34" charset="0"/>
              </a:rPr>
              <a:t>Introduction</a:t>
            </a:r>
          </a:p>
        </p:txBody>
      </p:sp>
      <p:sp>
        <p:nvSpPr>
          <p:cNvPr id="3" name="Content Placeholder 2">
            <a:extLst>
              <a:ext uri="{FF2B5EF4-FFF2-40B4-BE49-F238E27FC236}">
                <a16:creationId xmlns:a16="http://schemas.microsoft.com/office/drawing/2014/main" id="{2EC369EF-516D-4465-9C97-DF325B00377E}"/>
              </a:ext>
            </a:extLst>
          </p:cNvPr>
          <p:cNvSpPr>
            <a:spLocks noGrp="1"/>
          </p:cNvSpPr>
          <p:nvPr>
            <p:ph idx="1"/>
          </p:nvPr>
        </p:nvSpPr>
        <p:spPr>
          <a:xfrm>
            <a:off x="838200" y="1253331"/>
            <a:ext cx="10515600" cy="4351338"/>
          </a:xfrm>
        </p:spPr>
        <p:txBody>
          <a:bodyPr>
            <a:normAutofit/>
          </a:bodyPr>
          <a:lstStyle/>
          <a:p>
            <a:pPr marL="0" indent="0">
              <a:buNone/>
            </a:pPr>
            <a:r>
              <a:rPr lang="en-US" sz="2400" dirty="0"/>
              <a:t>As the population of the country and number of vehicles have increased enormously on the nation's roads, new traffic control methods and easy access to roads has become the need of the hour. An app will be developed on this purpose to control the logistics/ networking. The prime goal is to check if the engine, the vehicle and the driver are fit enough for the road. Engine check, brake check and if the driver is non-alcoholic is ensured through the app with the database stored . Three logins are provided namely : Center login, driver login and the public login. Each with its own purpose. GPS tracker showing the feasible route to the driver to the toll that is on the way will be shown to the driver. The owner will be efficiently able to track the driver and his location along with the weight of the load.  The public login allows the users to check upon the loaded and the unloaded vehicles on road.</a:t>
            </a:r>
          </a:p>
        </p:txBody>
      </p:sp>
    </p:spTree>
    <p:extLst>
      <p:ext uri="{BB962C8B-B14F-4D97-AF65-F5344CB8AC3E}">
        <p14:creationId xmlns:p14="http://schemas.microsoft.com/office/powerpoint/2010/main" val="66279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8924-AD32-46CD-973C-3285C95F346A}"/>
              </a:ext>
            </a:extLst>
          </p:cNvPr>
          <p:cNvSpPr>
            <a:spLocks noGrp="1"/>
          </p:cNvSpPr>
          <p:nvPr>
            <p:ph type="title"/>
          </p:nvPr>
        </p:nvSpPr>
        <p:spPr>
          <a:xfrm>
            <a:off x="474945" y="224000"/>
            <a:ext cx="2330885" cy="914074"/>
          </a:xfrm>
        </p:spPr>
        <p:txBody>
          <a:bodyPr/>
          <a:lstStyle/>
          <a:p>
            <a:r>
              <a:rPr lang="en-US" b="1" dirty="0">
                <a:solidFill>
                  <a:schemeClr val="accent1">
                    <a:lumMod val="75000"/>
                  </a:schemeClr>
                </a:solidFill>
                <a:latin typeface="Abadi" panose="020B0604020104020204" pitchFamily="34" charset="0"/>
              </a:rPr>
              <a:t>Novelty</a:t>
            </a:r>
          </a:p>
        </p:txBody>
      </p:sp>
      <p:pic>
        <p:nvPicPr>
          <p:cNvPr id="6" name="Picture 5" descr="A close up of a basketball hoop&#10;&#10;Description automatically generated">
            <a:extLst>
              <a:ext uri="{FF2B5EF4-FFF2-40B4-BE49-F238E27FC236}">
                <a16:creationId xmlns:a16="http://schemas.microsoft.com/office/drawing/2014/main" id="{1545F8DA-D5E8-45E9-A01B-603D6286D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259" y="2966222"/>
            <a:ext cx="1118426" cy="1118426"/>
          </a:xfrm>
          <a:prstGeom prst="rect">
            <a:avLst/>
          </a:prstGeom>
        </p:spPr>
      </p:pic>
      <p:sp>
        <p:nvSpPr>
          <p:cNvPr id="3" name="Content Placeholder 2">
            <a:extLst>
              <a:ext uri="{FF2B5EF4-FFF2-40B4-BE49-F238E27FC236}">
                <a16:creationId xmlns:a16="http://schemas.microsoft.com/office/drawing/2014/main" id="{29FE5DC2-6A3D-436F-B3D5-8C8BE37CD928}"/>
              </a:ext>
            </a:extLst>
          </p:cNvPr>
          <p:cNvSpPr>
            <a:spLocks noGrp="1"/>
          </p:cNvSpPr>
          <p:nvPr>
            <p:ph idx="1"/>
          </p:nvPr>
        </p:nvSpPr>
        <p:spPr>
          <a:xfrm>
            <a:off x="2129424" y="2052148"/>
            <a:ext cx="11248373" cy="3872175"/>
          </a:xfrm>
        </p:spPr>
        <p:txBody>
          <a:bodyPr>
            <a:normAutofit/>
          </a:bodyPr>
          <a:lstStyle/>
          <a:p>
            <a:pPr marL="0" indent="0" algn="ctr">
              <a:buNone/>
            </a:pPr>
            <a:r>
              <a:rPr lang="en-US" sz="3200"/>
              <a:t> </a:t>
            </a:r>
          </a:p>
          <a:p>
            <a:pPr>
              <a:buFont typeface="Wingdings" panose="05000000000000000000" pitchFamily="2" charset="2"/>
              <a:buChar char="§"/>
            </a:pPr>
            <a:r>
              <a:rPr lang="en-US" sz="3600">
                <a:solidFill>
                  <a:schemeClr val="accent4">
                    <a:lumMod val="75000"/>
                  </a:schemeClr>
                </a:solidFill>
              </a:rPr>
              <a:t>  Live freight monitoring </a:t>
            </a:r>
          </a:p>
          <a:p>
            <a:pPr>
              <a:buFont typeface="Wingdings" panose="05000000000000000000" pitchFamily="2" charset="2"/>
              <a:buChar char="§"/>
            </a:pPr>
            <a:r>
              <a:rPr lang="en-US" sz="3600">
                <a:solidFill>
                  <a:schemeClr val="accent4">
                    <a:lumMod val="75000"/>
                  </a:schemeClr>
                </a:solidFill>
              </a:rPr>
              <a:t>  Anti- theft </a:t>
            </a:r>
          </a:p>
          <a:p>
            <a:pPr>
              <a:buFont typeface="Wingdings" panose="05000000000000000000" pitchFamily="2" charset="2"/>
              <a:buChar char="§"/>
            </a:pPr>
            <a:r>
              <a:rPr lang="en-US" sz="3600">
                <a:solidFill>
                  <a:schemeClr val="accent4">
                    <a:lumMod val="75000"/>
                  </a:schemeClr>
                </a:solidFill>
              </a:rPr>
              <a:t> Traffic view with toll gate alert</a:t>
            </a:r>
          </a:p>
          <a:p>
            <a:pPr>
              <a:buFont typeface="Wingdings" panose="05000000000000000000" pitchFamily="2" charset="2"/>
              <a:buChar char="§"/>
            </a:pPr>
            <a:r>
              <a:rPr lang="en-US" sz="3600">
                <a:solidFill>
                  <a:schemeClr val="accent4">
                    <a:lumMod val="75000"/>
                  </a:schemeClr>
                </a:solidFill>
              </a:rPr>
              <a:t> Rest mode – allow drivers to pit stop </a:t>
            </a:r>
          </a:p>
          <a:p>
            <a:pPr>
              <a:buFont typeface="Wingdings" panose="05000000000000000000" pitchFamily="2" charset="2"/>
              <a:buChar char="§"/>
            </a:pPr>
            <a:r>
              <a:rPr lang="en-US" sz="3600">
                <a:solidFill>
                  <a:schemeClr val="accent4">
                    <a:lumMod val="75000"/>
                  </a:schemeClr>
                </a:solidFill>
              </a:rPr>
              <a:t> Public Domained Service</a:t>
            </a:r>
            <a:endParaRPr lang="en-US" sz="3600" dirty="0">
              <a:solidFill>
                <a:schemeClr val="accent4">
                  <a:lumMod val="75000"/>
                </a:schemeClr>
              </a:solidFill>
            </a:endParaRPr>
          </a:p>
        </p:txBody>
      </p:sp>
      <p:sp>
        <p:nvSpPr>
          <p:cNvPr id="4" name="TextBox 3">
            <a:extLst>
              <a:ext uri="{FF2B5EF4-FFF2-40B4-BE49-F238E27FC236}">
                <a16:creationId xmlns:a16="http://schemas.microsoft.com/office/drawing/2014/main" id="{4B7D71D9-5E5C-4273-9FEA-8F1876DAB5DF}"/>
              </a:ext>
            </a:extLst>
          </p:cNvPr>
          <p:cNvSpPr txBox="1"/>
          <p:nvPr/>
        </p:nvSpPr>
        <p:spPr>
          <a:xfrm>
            <a:off x="697281" y="1513539"/>
            <a:ext cx="7127310" cy="1077218"/>
          </a:xfrm>
          <a:prstGeom prst="rect">
            <a:avLst/>
          </a:prstGeom>
          <a:noFill/>
        </p:spPr>
        <p:txBody>
          <a:bodyPr wrap="square" rtlCol="0">
            <a:spAutoFit/>
          </a:bodyPr>
          <a:lstStyle/>
          <a:p>
            <a:r>
              <a:rPr lang="en-US" sz="3200" b="1">
                <a:solidFill>
                  <a:schemeClr val="tx1">
                    <a:lumMod val="95000"/>
                    <a:lumOff val="5000"/>
                  </a:schemeClr>
                </a:solidFill>
              </a:rPr>
              <a:t>User friendly application that allows</a:t>
            </a:r>
          </a:p>
          <a:p>
            <a:endParaRPr lang="en-US" sz="3200" b="1" dirty="0">
              <a:solidFill>
                <a:schemeClr val="tx1">
                  <a:lumMod val="95000"/>
                  <a:lumOff val="5000"/>
                </a:schemeClr>
              </a:solidFill>
            </a:endParaRPr>
          </a:p>
        </p:txBody>
      </p:sp>
      <p:pic>
        <p:nvPicPr>
          <p:cNvPr id="8" name="Picture 7" descr="Map&#10;&#10;Description automatically generated">
            <a:extLst>
              <a:ext uri="{FF2B5EF4-FFF2-40B4-BE49-F238E27FC236}">
                <a16:creationId xmlns:a16="http://schemas.microsoft.com/office/drawing/2014/main" id="{87C02B77-3A96-4F27-8FAD-B5364E9FD4F5}"/>
              </a:ext>
            </a:extLst>
          </p:cNvPr>
          <p:cNvPicPr>
            <a:picLocks noChangeAspect="1"/>
          </p:cNvPicPr>
          <p:nvPr/>
        </p:nvPicPr>
        <p:blipFill rotWithShape="1">
          <a:blip r:embed="rId3">
            <a:extLst>
              <a:ext uri="{28A0092B-C50C-407E-A947-70E740481C1C}">
                <a14:useLocalDpi xmlns:a14="http://schemas.microsoft.com/office/drawing/2010/main" val="0"/>
              </a:ext>
            </a:extLst>
          </a:blip>
          <a:srcRect t="11487" b="22070"/>
          <a:stretch/>
        </p:blipFill>
        <p:spPr>
          <a:xfrm>
            <a:off x="8558571" y="1220419"/>
            <a:ext cx="2613846" cy="3087504"/>
          </a:xfrm>
          <a:prstGeom prst="rect">
            <a:avLst/>
          </a:prstGeom>
        </p:spPr>
      </p:pic>
      <p:pic>
        <p:nvPicPr>
          <p:cNvPr id="10" name="Picture 9" descr="Icon&#10;&#10;Description automatically generated">
            <a:extLst>
              <a:ext uri="{FF2B5EF4-FFF2-40B4-BE49-F238E27FC236}">
                <a16:creationId xmlns:a16="http://schemas.microsoft.com/office/drawing/2014/main" id="{36BE9A30-B1C7-40BB-AC45-25B79DDB1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3265" y="4376049"/>
            <a:ext cx="740073" cy="740073"/>
          </a:xfrm>
          <a:prstGeom prst="rect">
            <a:avLst/>
          </a:prstGeom>
        </p:spPr>
      </p:pic>
    </p:spTree>
    <p:extLst>
      <p:ext uri="{BB962C8B-B14F-4D97-AF65-F5344CB8AC3E}">
        <p14:creationId xmlns:p14="http://schemas.microsoft.com/office/powerpoint/2010/main" val="395326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778A-C9F2-4248-9647-4F373771CA95}"/>
              </a:ext>
            </a:extLst>
          </p:cNvPr>
          <p:cNvSpPr>
            <a:spLocks noGrp="1"/>
          </p:cNvSpPr>
          <p:nvPr>
            <p:ph type="title"/>
          </p:nvPr>
        </p:nvSpPr>
        <p:spPr>
          <a:xfrm>
            <a:off x="562627" y="255315"/>
            <a:ext cx="3583488" cy="851444"/>
          </a:xfrm>
        </p:spPr>
        <p:txBody>
          <a:bodyPr>
            <a:normAutofit/>
          </a:bodyPr>
          <a:lstStyle/>
          <a:p>
            <a:r>
              <a:rPr lang="en-US" b="1" dirty="0">
                <a:solidFill>
                  <a:schemeClr val="accent1">
                    <a:lumMod val="75000"/>
                  </a:schemeClr>
                </a:solidFill>
                <a:latin typeface="Abadi" panose="020B0604020202020204" pitchFamily="34" charset="0"/>
              </a:rPr>
              <a:t>Architecture</a:t>
            </a:r>
          </a:p>
        </p:txBody>
      </p:sp>
      <p:pic>
        <p:nvPicPr>
          <p:cNvPr id="10" name="Picture 9" descr="A close up of a device&#10;&#10;Description automatically generated">
            <a:extLst>
              <a:ext uri="{FF2B5EF4-FFF2-40B4-BE49-F238E27FC236}">
                <a16:creationId xmlns:a16="http://schemas.microsoft.com/office/drawing/2014/main" id="{2E358E11-D876-41A2-B7F1-15BF193C8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953" y="2264183"/>
            <a:ext cx="2101261" cy="1260756"/>
          </a:xfrm>
          <a:prstGeom prst="rect">
            <a:avLst/>
          </a:prstGeom>
        </p:spPr>
      </p:pic>
      <p:sp>
        <p:nvSpPr>
          <p:cNvPr id="4" name="Rectangle: Rounded Corners 3">
            <a:extLst>
              <a:ext uri="{FF2B5EF4-FFF2-40B4-BE49-F238E27FC236}">
                <a16:creationId xmlns:a16="http://schemas.microsoft.com/office/drawing/2014/main" id="{8D3F1FF2-780C-4A4F-898E-1775911D6F10}"/>
              </a:ext>
            </a:extLst>
          </p:cNvPr>
          <p:cNvSpPr/>
          <p:nvPr/>
        </p:nvSpPr>
        <p:spPr>
          <a:xfrm>
            <a:off x="750518" y="2031119"/>
            <a:ext cx="3207706" cy="2292263"/>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7" name="Picture 16" descr="Icon&#10;&#10;Description automatically generated">
            <a:extLst>
              <a:ext uri="{FF2B5EF4-FFF2-40B4-BE49-F238E27FC236}">
                <a16:creationId xmlns:a16="http://schemas.microsoft.com/office/drawing/2014/main" id="{37EC3303-CCCD-46FF-A7C0-635EA899D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2158" y="2959992"/>
            <a:ext cx="2468064" cy="1929366"/>
          </a:xfrm>
          <a:prstGeom prst="rect">
            <a:avLst/>
          </a:prstGeom>
        </p:spPr>
      </p:pic>
      <p:pic>
        <p:nvPicPr>
          <p:cNvPr id="8" name="Picture 7" descr="Icon&#10;&#10;Description automatically generated">
            <a:extLst>
              <a:ext uri="{FF2B5EF4-FFF2-40B4-BE49-F238E27FC236}">
                <a16:creationId xmlns:a16="http://schemas.microsoft.com/office/drawing/2014/main" id="{6E5FB9AE-60BD-40F5-9A2B-1AE214AAB6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884" y="2459564"/>
            <a:ext cx="1323948" cy="1059593"/>
          </a:xfrm>
          <a:prstGeom prst="rect">
            <a:avLst/>
          </a:prstGeom>
        </p:spPr>
      </p:pic>
      <p:sp>
        <p:nvSpPr>
          <p:cNvPr id="11" name="TextBox 10">
            <a:extLst>
              <a:ext uri="{FF2B5EF4-FFF2-40B4-BE49-F238E27FC236}">
                <a16:creationId xmlns:a16="http://schemas.microsoft.com/office/drawing/2014/main" id="{A16C33FA-AE4A-40DD-9248-173B8C4E7C21}"/>
              </a:ext>
            </a:extLst>
          </p:cNvPr>
          <p:cNvSpPr txBox="1"/>
          <p:nvPr/>
        </p:nvSpPr>
        <p:spPr>
          <a:xfrm>
            <a:off x="1152395" y="3481166"/>
            <a:ext cx="828927" cy="307777"/>
          </a:xfrm>
          <a:prstGeom prst="rect">
            <a:avLst/>
          </a:prstGeom>
          <a:noFill/>
        </p:spPr>
        <p:txBody>
          <a:bodyPr wrap="square" rtlCol="0">
            <a:spAutoFit/>
          </a:bodyPr>
          <a:lstStyle/>
          <a:p>
            <a:r>
              <a:rPr lang="en-US" sz="1400" b="1" dirty="0">
                <a:latin typeface="Arial Black" panose="020B0A04020102020204" pitchFamily="34" charset="0"/>
              </a:rPr>
              <a:t>GPS</a:t>
            </a:r>
          </a:p>
        </p:txBody>
      </p:sp>
      <p:sp>
        <p:nvSpPr>
          <p:cNvPr id="12" name="TextBox 11">
            <a:extLst>
              <a:ext uri="{FF2B5EF4-FFF2-40B4-BE49-F238E27FC236}">
                <a16:creationId xmlns:a16="http://schemas.microsoft.com/office/drawing/2014/main" id="{A7888951-FAB8-48EC-A0A5-D2D415C88DCA}"/>
              </a:ext>
            </a:extLst>
          </p:cNvPr>
          <p:cNvSpPr txBox="1"/>
          <p:nvPr/>
        </p:nvSpPr>
        <p:spPr>
          <a:xfrm>
            <a:off x="2272266" y="3508662"/>
            <a:ext cx="1516633" cy="276999"/>
          </a:xfrm>
          <a:prstGeom prst="rect">
            <a:avLst/>
          </a:prstGeom>
          <a:noFill/>
        </p:spPr>
        <p:txBody>
          <a:bodyPr wrap="square" rtlCol="0">
            <a:spAutoFit/>
          </a:bodyPr>
          <a:lstStyle/>
          <a:p>
            <a:r>
              <a:rPr lang="en-US" sz="1200" b="1" dirty="0">
                <a:latin typeface="Arial Rounded MT Bold" panose="020F0704030504030204" pitchFamily="34" charset="0"/>
              </a:rPr>
              <a:t>Axle Load </a:t>
            </a:r>
            <a:r>
              <a:rPr lang="en-US" sz="1050" b="1" dirty="0">
                <a:latin typeface="Arial Black" panose="020B0A04020102020204" pitchFamily="34" charset="0"/>
              </a:rPr>
              <a:t>Sensor</a:t>
            </a:r>
            <a:endParaRPr lang="en-US" sz="1200" b="1" dirty="0">
              <a:latin typeface="Arial Black" panose="020B0A04020102020204" pitchFamily="34" charset="0"/>
            </a:endParaRPr>
          </a:p>
        </p:txBody>
      </p:sp>
      <p:cxnSp>
        <p:nvCxnSpPr>
          <p:cNvPr id="14" name="Straight Arrow Connector 13">
            <a:extLst>
              <a:ext uri="{FF2B5EF4-FFF2-40B4-BE49-F238E27FC236}">
                <a16:creationId xmlns:a16="http://schemas.microsoft.com/office/drawing/2014/main" id="{311447D9-88A5-4F90-B9D2-C422D7F01A4B}"/>
              </a:ext>
            </a:extLst>
          </p:cNvPr>
          <p:cNvCxnSpPr>
            <a:cxnSpLocks/>
            <a:stCxn id="10" idx="3"/>
          </p:cNvCxnSpPr>
          <p:nvPr/>
        </p:nvCxnSpPr>
        <p:spPr>
          <a:xfrm>
            <a:off x="4081214" y="2894561"/>
            <a:ext cx="1029079" cy="467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21E00E3-509E-4A0A-B353-38A945AC977B}"/>
              </a:ext>
            </a:extLst>
          </p:cNvPr>
          <p:cNvSpPr txBox="1"/>
          <p:nvPr/>
        </p:nvSpPr>
        <p:spPr>
          <a:xfrm>
            <a:off x="4697403" y="4722312"/>
            <a:ext cx="1817573" cy="369332"/>
          </a:xfrm>
          <a:prstGeom prst="rect">
            <a:avLst/>
          </a:prstGeom>
          <a:noFill/>
        </p:spPr>
        <p:txBody>
          <a:bodyPr wrap="square" rtlCol="0">
            <a:spAutoFit/>
          </a:bodyPr>
          <a:lstStyle/>
          <a:p>
            <a:r>
              <a:rPr lang="en-US" dirty="0"/>
              <a:t>Micro Controller</a:t>
            </a:r>
          </a:p>
        </p:txBody>
      </p:sp>
      <p:pic>
        <p:nvPicPr>
          <p:cNvPr id="24" name="Picture 23" descr="A picture containing logo&#10;&#10;Description automatically generated">
            <a:extLst>
              <a:ext uri="{FF2B5EF4-FFF2-40B4-BE49-F238E27FC236}">
                <a16:creationId xmlns:a16="http://schemas.microsoft.com/office/drawing/2014/main" id="{4839034C-9F8E-4FFC-AFFE-288F799B0930}"/>
              </a:ext>
            </a:extLst>
          </p:cNvPr>
          <p:cNvPicPr>
            <a:picLocks noChangeAspect="1"/>
          </p:cNvPicPr>
          <p:nvPr/>
        </p:nvPicPr>
        <p:blipFill rotWithShape="1">
          <a:blip r:embed="rId5">
            <a:extLst>
              <a:ext uri="{28A0092B-C50C-407E-A947-70E740481C1C}">
                <a14:useLocalDpi xmlns:a14="http://schemas.microsoft.com/office/drawing/2010/main" val="0"/>
              </a:ext>
            </a:extLst>
          </a:blip>
          <a:srcRect t="21745" b="29815"/>
          <a:stretch/>
        </p:blipFill>
        <p:spPr>
          <a:xfrm>
            <a:off x="7177394" y="3428781"/>
            <a:ext cx="1690461" cy="851445"/>
          </a:xfrm>
          <a:prstGeom prst="rect">
            <a:avLst/>
          </a:prstGeom>
        </p:spPr>
      </p:pic>
      <p:cxnSp>
        <p:nvCxnSpPr>
          <p:cNvPr id="30" name="Straight Arrow Connector 29">
            <a:extLst>
              <a:ext uri="{FF2B5EF4-FFF2-40B4-BE49-F238E27FC236}">
                <a16:creationId xmlns:a16="http://schemas.microsoft.com/office/drawing/2014/main" id="{975DF487-F020-438B-9F08-02A02C005AA1}"/>
              </a:ext>
            </a:extLst>
          </p:cNvPr>
          <p:cNvCxnSpPr>
            <a:cxnSpLocks/>
          </p:cNvCxnSpPr>
          <p:nvPr/>
        </p:nvCxnSpPr>
        <p:spPr>
          <a:xfrm flipV="1">
            <a:off x="3231715" y="4555923"/>
            <a:ext cx="1640910" cy="1244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3" name="Picture 32" descr="A close up of electronics&#10;&#10;Description automatically generated">
            <a:extLst>
              <a:ext uri="{FF2B5EF4-FFF2-40B4-BE49-F238E27FC236}">
                <a16:creationId xmlns:a16="http://schemas.microsoft.com/office/drawing/2014/main" id="{FDDCBFFD-237B-4E97-A1DE-9F6BF0EA28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2013" y="5247742"/>
            <a:ext cx="1966782" cy="1105082"/>
          </a:xfrm>
          <a:prstGeom prst="rect">
            <a:avLst/>
          </a:prstGeom>
        </p:spPr>
      </p:pic>
      <p:sp>
        <p:nvSpPr>
          <p:cNvPr id="35" name="TextBox 34">
            <a:extLst>
              <a:ext uri="{FF2B5EF4-FFF2-40B4-BE49-F238E27FC236}">
                <a16:creationId xmlns:a16="http://schemas.microsoft.com/office/drawing/2014/main" id="{BD0A16D3-C77C-46CE-BFE2-EEE0077C3A86}"/>
              </a:ext>
            </a:extLst>
          </p:cNvPr>
          <p:cNvSpPr txBox="1"/>
          <p:nvPr/>
        </p:nvSpPr>
        <p:spPr>
          <a:xfrm>
            <a:off x="2053746" y="6233353"/>
            <a:ext cx="601250" cy="369332"/>
          </a:xfrm>
          <a:prstGeom prst="rect">
            <a:avLst/>
          </a:prstGeom>
          <a:noFill/>
        </p:spPr>
        <p:txBody>
          <a:bodyPr wrap="square" rtlCol="0">
            <a:spAutoFit/>
          </a:bodyPr>
          <a:lstStyle/>
          <a:p>
            <a:r>
              <a:rPr lang="en-US" b="1" dirty="0">
                <a:latin typeface="Abadi" panose="020B0604020104020204" pitchFamily="34" charset="0"/>
              </a:rPr>
              <a:t>ECU</a:t>
            </a:r>
          </a:p>
        </p:txBody>
      </p:sp>
      <p:pic>
        <p:nvPicPr>
          <p:cNvPr id="46" name="Picture 45" descr="Icon&#10;&#10;Description automatically generated">
            <a:extLst>
              <a:ext uri="{FF2B5EF4-FFF2-40B4-BE49-F238E27FC236}">
                <a16:creationId xmlns:a16="http://schemas.microsoft.com/office/drawing/2014/main" id="{A916F306-A231-4F7F-A85F-8D5F8EDD66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59753" y="2630846"/>
            <a:ext cx="1214398" cy="2258512"/>
          </a:xfrm>
          <a:prstGeom prst="rect">
            <a:avLst/>
          </a:prstGeom>
        </p:spPr>
      </p:pic>
      <p:cxnSp>
        <p:nvCxnSpPr>
          <p:cNvPr id="48" name="Straight Arrow Connector 47">
            <a:extLst>
              <a:ext uri="{FF2B5EF4-FFF2-40B4-BE49-F238E27FC236}">
                <a16:creationId xmlns:a16="http://schemas.microsoft.com/office/drawing/2014/main" id="{80BD0A10-900E-4510-85A2-3F3EB58F415C}"/>
              </a:ext>
            </a:extLst>
          </p:cNvPr>
          <p:cNvCxnSpPr>
            <a:cxnSpLocks/>
          </p:cNvCxnSpPr>
          <p:nvPr/>
        </p:nvCxnSpPr>
        <p:spPr>
          <a:xfrm>
            <a:off x="6763460" y="3924675"/>
            <a:ext cx="413934" cy="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103852AC-0C8E-43F1-92E4-36815E6D31EE}"/>
              </a:ext>
            </a:extLst>
          </p:cNvPr>
          <p:cNvSpPr txBox="1"/>
          <p:nvPr/>
        </p:nvSpPr>
        <p:spPr>
          <a:xfrm>
            <a:off x="10215667" y="4993437"/>
            <a:ext cx="1502570" cy="369332"/>
          </a:xfrm>
          <a:prstGeom prst="rect">
            <a:avLst/>
          </a:prstGeom>
          <a:noFill/>
        </p:spPr>
        <p:txBody>
          <a:bodyPr wrap="square" rtlCol="0">
            <a:spAutoFit/>
          </a:bodyPr>
          <a:lstStyle/>
          <a:p>
            <a:r>
              <a:rPr lang="en-US" b="1" dirty="0">
                <a:latin typeface="Aharoni" panose="02010803020104030203" pitchFamily="2" charset="-79"/>
                <a:cs typeface="Aharoni" panose="02010803020104030203" pitchFamily="2" charset="-79"/>
              </a:rPr>
              <a:t>Mobile App</a:t>
            </a:r>
          </a:p>
        </p:txBody>
      </p:sp>
      <p:cxnSp>
        <p:nvCxnSpPr>
          <p:cNvPr id="59" name="Straight Connector 58">
            <a:extLst>
              <a:ext uri="{FF2B5EF4-FFF2-40B4-BE49-F238E27FC236}">
                <a16:creationId xmlns:a16="http://schemas.microsoft.com/office/drawing/2014/main" id="{D92925AF-4022-4C2F-9723-7753B21EBA0A}"/>
              </a:ext>
            </a:extLst>
          </p:cNvPr>
          <p:cNvCxnSpPr>
            <a:cxnSpLocks/>
          </p:cNvCxnSpPr>
          <p:nvPr/>
        </p:nvCxnSpPr>
        <p:spPr>
          <a:xfrm>
            <a:off x="7980665" y="2264183"/>
            <a:ext cx="20296" cy="1097815"/>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7" name="Picture 66" descr="Shape, circle&#10;&#10;Description automatically generated">
            <a:extLst>
              <a:ext uri="{FF2B5EF4-FFF2-40B4-BE49-F238E27FC236}">
                <a16:creationId xmlns:a16="http://schemas.microsoft.com/office/drawing/2014/main" id="{4246CAEF-AFAD-4F09-8B36-F21C5AFA3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6801" y="736291"/>
            <a:ext cx="893760" cy="1019347"/>
          </a:xfrm>
          <a:prstGeom prst="rect">
            <a:avLst/>
          </a:prstGeom>
        </p:spPr>
      </p:pic>
      <p:sp>
        <p:nvSpPr>
          <p:cNvPr id="68" name="TextBox 67">
            <a:extLst>
              <a:ext uri="{FF2B5EF4-FFF2-40B4-BE49-F238E27FC236}">
                <a16:creationId xmlns:a16="http://schemas.microsoft.com/office/drawing/2014/main" id="{0A0A9070-564D-4463-BE15-F4E920FF65D5}"/>
              </a:ext>
            </a:extLst>
          </p:cNvPr>
          <p:cNvSpPr txBox="1"/>
          <p:nvPr/>
        </p:nvSpPr>
        <p:spPr>
          <a:xfrm>
            <a:off x="7316482" y="1755638"/>
            <a:ext cx="1214398" cy="369332"/>
          </a:xfrm>
          <a:prstGeom prst="rect">
            <a:avLst/>
          </a:prstGeom>
          <a:noFill/>
        </p:spPr>
        <p:txBody>
          <a:bodyPr wrap="square" rtlCol="0">
            <a:spAutoFit/>
          </a:bodyPr>
          <a:lstStyle/>
          <a:p>
            <a:r>
              <a:rPr lang="en-US" dirty="0"/>
              <a:t>Database</a:t>
            </a:r>
          </a:p>
        </p:txBody>
      </p:sp>
      <p:cxnSp>
        <p:nvCxnSpPr>
          <p:cNvPr id="71" name="Straight Arrow Connector 70">
            <a:extLst>
              <a:ext uri="{FF2B5EF4-FFF2-40B4-BE49-F238E27FC236}">
                <a16:creationId xmlns:a16="http://schemas.microsoft.com/office/drawing/2014/main" id="{0EF59E16-5F26-41AE-8D1A-C76EAAA3DD8E}"/>
              </a:ext>
            </a:extLst>
          </p:cNvPr>
          <p:cNvCxnSpPr>
            <a:cxnSpLocks/>
          </p:cNvCxnSpPr>
          <p:nvPr/>
        </p:nvCxnSpPr>
        <p:spPr>
          <a:xfrm>
            <a:off x="9024603" y="3895134"/>
            <a:ext cx="946115" cy="2954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4265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044A-DC75-4A54-B6E4-6A5571FD0DB5}"/>
              </a:ext>
            </a:extLst>
          </p:cNvPr>
          <p:cNvSpPr>
            <a:spLocks noGrp="1"/>
          </p:cNvSpPr>
          <p:nvPr>
            <p:ph type="title"/>
          </p:nvPr>
        </p:nvSpPr>
        <p:spPr>
          <a:xfrm>
            <a:off x="650310" y="436942"/>
            <a:ext cx="2418567" cy="488189"/>
          </a:xfrm>
        </p:spPr>
        <p:txBody>
          <a:bodyPr>
            <a:normAutofit fontScale="90000"/>
          </a:bodyPr>
          <a:lstStyle/>
          <a:p>
            <a:r>
              <a:rPr lang="en-US" sz="3200" b="1" dirty="0">
                <a:solidFill>
                  <a:schemeClr val="accent1">
                    <a:lumMod val="75000"/>
                  </a:schemeClr>
                </a:solidFill>
                <a:latin typeface="Abadi" panose="020B0604020104020204" pitchFamily="34" charset="0"/>
                <a:cs typeface="Aharoni" panose="02010803020104030203" pitchFamily="2" charset="-79"/>
              </a:rPr>
              <a:t>Mobile App</a:t>
            </a:r>
          </a:p>
        </p:txBody>
      </p:sp>
      <p:pic>
        <p:nvPicPr>
          <p:cNvPr id="9" name="Picture 8" descr="A picture containing map&#10;&#10;Description automatically generated">
            <a:extLst>
              <a:ext uri="{FF2B5EF4-FFF2-40B4-BE49-F238E27FC236}">
                <a16:creationId xmlns:a16="http://schemas.microsoft.com/office/drawing/2014/main" id="{F18747A2-6046-401D-8591-AD37521A7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144" y="1649962"/>
            <a:ext cx="5795962" cy="2909887"/>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88219618-556D-4174-B798-A352B17E2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31" y="1599790"/>
            <a:ext cx="5340291" cy="3010233"/>
          </a:xfrm>
          <a:prstGeom prst="rect">
            <a:avLst/>
          </a:prstGeom>
        </p:spPr>
      </p:pic>
    </p:spTree>
    <p:extLst>
      <p:ext uri="{BB962C8B-B14F-4D97-AF65-F5344CB8AC3E}">
        <p14:creationId xmlns:p14="http://schemas.microsoft.com/office/powerpoint/2010/main" val="146589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8A4C-2A71-4949-865A-A0CB7F1023CD}"/>
              </a:ext>
            </a:extLst>
          </p:cNvPr>
          <p:cNvSpPr>
            <a:spLocks noGrp="1"/>
          </p:cNvSpPr>
          <p:nvPr>
            <p:ph type="title"/>
          </p:nvPr>
        </p:nvSpPr>
        <p:spPr/>
        <p:txBody>
          <a:bodyPr>
            <a:normAutofit/>
          </a:bodyPr>
          <a:lstStyle/>
          <a:p>
            <a:r>
              <a:rPr lang="en-US" sz="4800" b="1" dirty="0">
                <a:solidFill>
                  <a:schemeClr val="accent1">
                    <a:lumMod val="75000"/>
                  </a:schemeClr>
                </a:solidFill>
                <a:latin typeface="Abadi" panose="020B0604020104020204" pitchFamily="34" charset="0"/>
                <a:cs typeface="Aharoni" panose="02010803020104030203" pitchFamily="2" charset="-79"/>
              </a:rPr>
              <a:t>Features</a:t>
            </a:r>
          </a:p>
        </p:txBody>
      </p:sp>
      <p:sp>
        <p:nvSpPr>
          <p:cNvPr id="3" name="Content Placeholder 2">
            <a:extLst>
              <a:ext uri="{FF2B5EF4-FFF2-40B4-BE49-F238E27FC236}">
                <a16:creationId xmlns:a16="http://schemas.microsoft.com/office/drawing/2014/main" id="{48D95245-5185-4F66-9399-6C56C4F04DA8}"/>
              </a:ext>
            </a:extLst>
          </p:cNvPr>
          <p:cNvSpPr>
            <a:spLocks noGrp="1"/>
          </p:cNvSpPr>
          <p:nvPr>
            <p:ph idx="1"/>
          </p:nvPr>
        </p:nvSpPr>
        <p:spPr>
          <a:xfrm>
            <a:off x="838200" y="1465219"/>
            <a:ext cx="10515600" cy="5248732"/>
          </a:xfrm>
        </p:spPr>
        <p:txBody>
          <a:bodyPr>
            <a:normAutofit/>
          </a:bodyPr>
          <a:lstStyle/>
          <a:p>
            <a:pPr marL="0" indent="0">
              <a:buNone/>
            </a:pPr>
            <a:r>
              <a:rPr lang="en-US" b="1" dirty="0"/>
              <a:t>Pros:</a:t>
            </a:r>
          </a:p>
          <a:p>
            <a:r>
              <a:rPr lang="en-US" dirty="0"/>
              <a:t>Measurements of empty, full-loaded, overloaded of weight.</a:t>
            </a:r>
          </a:p>
          <a:p>
            <a:r>
              <a:rPr lang="en-US" dirty="0"/>
              <a:t>Loading/unloading events’ ,location on map is updated live</a:t>
            </a:r>
          </a:p>
          <a:p>
            <a:r>
              <a:rPr lang="en-US" dirty="0"/>
              <a:t>Keep a tight rein on the drivers, who could carry underhand loads</a:t>
            </a:r>
          </a:p>
          <a:p>
            <a:r>
              <a:rPr lang="en-US" dirty="0"/>
              <a:t>Engine check, and brake system check is thoroughly monitored before starting.</a:t>
            </a:r>
          </a:p>
          <a:p>
            <a:pPr marL="0" indent="0">
              <a:buNone/>
            </a:pPr>
            <a:r>
              <a:rPr lang="en-US" b="1" dirty="0"/>
              <a:t>Cons:</a:t>
            </a:r>
          </a:p>
          <a:p>
            <a:r>
              <a:rPr lang="en-US" dirty="0"/>
              <a:t>Access in Remote areas is difficult</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85935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5031326D06E743BF16916576F63E44" ma:contentTypeVersion="4" ma:contentTypeDescription="Create a new document." ma:contentTypeScope="" ma:versionID="8fbf1c6c7068e5493aa266bec3ff0daa">
  <xsd:schema xmlns:xsd="http://www.w3.org/2001/XMLSchema" xmlns:xs="http://www.w3.org/2001/XMLSchema" xmlns:p="http://schemas.microsoft.com/office/2006/metadata/properties" xmlns:ns3="5ef99138-6e85-49fc-b1fe-9d0963e997b3" targetNamespace="http://schemas.microsoft.com/office/2006/metadata/properties" ma:root="true" ma:fieldsID="0bdaaa1018b7b1fef88f4b1c80feb383" ns3:_="">
    <xsd:import namespace="5ef99138-6e85-49fc-b1fe-9d0963e997b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f99138-6e85-49fc-b1fe-9d0963e997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235463-4CA8-435A-B0FC-2202C3EA8C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f99138-6e85-49fc-b1fe-9d0963e997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0786AF-7254-426A-9AE5-ADC03989D19B}">
  <ds:schemaRefs>
    <ds:schemaRef ds:uri="http://schemas.microsoft.com/sharepoint/v3/contenttype/forms"/>
  </ds:schemaRefs>
</ds:datastoreItem>
</file>

<file path=customXml/itemProps3.xml><?xml version="1.0" encoding="utf-8"?>
<ds:datastoreItem xmlns:ds="http://schemas.openxmlformats.org/officeDocument/2006/customXml" ds:itemID="{58CDF67F-72FC-4CBA-BC81-045313B504E3}">
  <ds:schemaRefs>
    <ds:schemaRef ds:uri="5ef99138-6e85-49fc-b1fe-9d0963e997b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61</TotalTime>
  <Words>485</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Abadi</vt:lpstr>
      <vt:lpstr>Aharoni</vt:lpstr>
      <vt:lpstr>Arial</vt:lpstr>
      <vt:lpstr>Arial Black</vt:lpstr>
      <vt:lpstr>Arial Rounded MT Bold</vt:lpstr>
      <vt:lpstr>Calibri</vt:lpstr>
      <vt:lpstr>Calibri Light</vt:lpstr>
      <vt:lpstr>Wingdings</vt:lpstr>
      <vt:lpstr>Office Theme</vt:lpstr>
      <vt:lpstr>Team Fierce – STM009  Smart Transportation &amp; Mobility</vt:lpstr>
      <vt:lpstr>Index</vt:lpstr>
      <vt:lpstr>MOTIVATION :</vt:lpstr>
      <vt:lpstr>Problem Statement:</vt:lpstr>
      <vt:lpstr>Introduction</vt:lpstr>
      <vt:lpstr>Novelty</vt:lpstr>
      <vt:lpstr>Architecture</vt:lpstr>
      <vt:lpstr>Mobile App</vt:lpstr>
      <vt:lpstr>Features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Fierce – STM009  Smart Transportation &amp; Mobility</dc:title>
  <dc:creator>33066</dc:creator>
  <cp:lastModifiedBy>33066</cp:lastModifiedBy>
  <cp:revision>1</cp:revision>
  <dcterms:created xsi:type="dcterms:W3CDTF">2020-10-30T22:41:43Z</dcterms:created>
  <dcterms:modified xsi:type="dcterms:W3CDTF">2020-10-30T23:42:47Z</dcterms:modified>
</cp:coreProperties>
</file>