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5" r:id="rId8"/>
    <p:sldId id="267" r:id="rId9"/>
    <p:sldId id="266"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4660"/>
  </p:normalViewPr>
  <p:slideViewPr>
    <p:cSldViewPr snapToGrid="0">
      <p:cViewPr>
        <p:scale>
          <a:sx n="90" d="100"/>
          <a:sy n="90" d="100"/>
        </p:scale>
        <p:origin x="-466"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5FB7BC-8032-4EE2-8218-56203122D9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526CC73-61F2-460A-A8A5-2692C9D10F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259C99C-EBEF-47D6-A0CA-B21E242238CC}"/>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a:extLst>
              <a:ext uri="{FF2B5EF4-FFF2-40B4-BE49-F238E27FC236}">
                <a16:creationId xmlns:a16="http://schemas.microsoft.com/office/drawing/2014/main" xmlns="" id="{89F63201-B607-4C63-BA86-7B8323014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550238-A719-46FE-88C3-5AE5FD9AC8F6}"/>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109742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87A56-BB3D-4BC8-BBAC-26D68328AC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7D5690C-1848-410C-888C-591E8C5E6C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054071E-4C6C-43CD-9F8D-F48BE9F2FD92}"/>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a:extLst>
              <a:ext uri="{FF2B5EF4-FFF2-40B4-BE49-F238E27FC236}">
                <a16:creationId xmlns:a16="http://schemas.microsoft.com/office/drawing/2014/main" xmlns="" id="{3EC006C1-AFA1-4F4D-A828-4D8B34567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98ECDDD-C5A0-4163-BA4D-A0D01DF2F39E}"/>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6711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9ACAD70-904E-4C84-991C-6352B7196A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0B81206-70A2-41D4-8B68-079DEAC453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EB1BA05-8A53-4E0E-86BE-E48A8F6D32B0}"/>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a:extLst>
              <a:ext uri="{FF2B5EF4-FFF2-40B4-BE49-F238E27FC236}">
                <a16:creationId xmlns:a16="http://schemas.microsoft.com/office/drawing/2014/main" xmlns="" id="{02B4832C-39FE-402E-9725-5D9DF9801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63F4F84-8E23-41AA-9112-6D659CE8B066}"/>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12924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0CA345-CDB5-48E3-9F6A-F3E77E0AE5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E8152C2-C8E4-4DD1-8954-CC3D547F58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23A6DB-F615-4A55-8D38-033068A555A8}"/>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a:extLst>
              <a:ext uri="{FF2B5EF4-FFF2-40B4-BE49-F238E27FC236}">
                <a16:creationId xmlns:a16="http://schemas.microsoft.com/office/drawing/2014/main" xmlns="" id="{BE4C85E2-FADE-4F8F-9F97-D4C854680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F86C9E3-80E7-4858-A2A1-012611806CB5}"/>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189833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3A1379-5B6F-4AA5-942D-9F75EA9DE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2B10B88-E113-40CC-918F-247B4F75A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6272C22-C492-4BB7-9CDF-F6142A9AC45C}"/>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a:extLst>
              <a:ext uri="{FF2B5EF4-FFF2-40B4-BE49-F238E27FC236}">
                <a16:creationId xmlns:a16="http://schemas.microsoft.com/office/drawing/2014/main" xmlns="" id="{8EF9B565-C665-4C35-A935-B768B35C4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F549B9-6E84-4E65-9A69-F40F56071A85}"/>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51666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23604-9D04-41C4-9D9D-7987643FCB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9D90B1A-D088-4851-A1CD-B2A666248F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2452FFF-0B25-49C7-ADFC-42478B37BB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5C24DA8-FBEA-454C-91BA-BB272E56C66E}"/>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6" name="Footer Placeholder 5">
            <a:extLst>
              <a:ext uri="{FF2B5EF4-FFF2-40B4-BE49-F238E27FC236}">
                <a16:creationId xmlns:a16="http://schemas.microsoft.com/office/drawing/2014/main" xmlns="" id="{973DF934-BFBC-4C69-B293-3E5019B9E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DADFCF0-9A8E-4667-9E3D-248EFAC4C3E6}"/>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293566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81353D-BA34-4FE4-9E90-87178A3BFA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525B92E-1E40-4DB5-9368-2D37D0D816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A3CDC0B-EC0A-41D3-9DEB-B433E9B2FA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519C463-FF05-46B8-96A2-7D562B6CB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E9437B-36CE-43F3-8AED-9B88868CC3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33068E3-6E8C-4ACD-9516-964D9AE60535}"/>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8" name="Footer Placeholder 7">
            <a:extLst>
              <a:ext uri="{FF2B5EF4-FFF2-40B4-BE49-F238E27FC236}">
                <a16:creationId xmlns:a16="http://schemas.microsoft.com/office/drawing/2014/main" xmlns="" id="{98FE527A-0953-49E2-812F-FEE0670369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C06534F-C5E8-416F-A791-24443584F467}"/>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159719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534F56-156A-4F90-9C1A-137478F8CD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D61C845-6FFB-4F89-BA4E-818DD7D84408}"/>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4" name="Footer Placeholder 3">
            <a:extLst>
              <a:ext uri="{FF2B5EF4-FFF2-40B4-BE49-F238E27FC236}">
                <a16:creationId xmlns:a16="http://schemas.microsoft.com/office/drawing/2014/main" xmlns="" id="{D166EE05-3DD8-4F4E-8363-D0D0126013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51DBDA2-92C2-46DB-BF3C-65BC1346823F}"/>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201519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32955A6-6921-4808-B3DE-06A7E9F8E108}"/>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3" name="Footer Placeholder 2">
            <a:extLst>
              <a:ext uri="{FF2B5EF4-FFF2-40B4-BE49-F238E27FC236}">
                <a16:creationId xmlns:a16="http://schemas.microsoft.com/office/drawing/2014/main" xmlns="" id="{18036393-3322-457F-B6B7-C29004944B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88005CF-7420-4FBA-9787-7CE571A07D81}"/>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55531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D2BE6B-536B-4CD3-A72D-B5302F3D7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FD11018-A1B0-41B9-B22B-07DAD8763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ABABD2-0D71-4211-B253-871A44491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53C243A-0A09-4AB7-B5EA-95C1036930C7}"/>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6" name="Footer Placeholder 5">
            <a:extLst>
              <a:ext uri="{FF2B5EF4-FFF2-40B4-BE49-F238E27FC236}">
                <a16:creationId xmlns:a16="http://schemas.microsoft.com/office/drawing/2014/main" xmlns="" id="{10DD0652-7EAE-432D-91BF-7462A095C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6E9B539-C934-4A73-920F-299159147994}"/>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421322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0CF606-516A-4428-932E-FA9E8558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F8878F2-B27D-440D-BAA1-AD1849DACF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D627202-73C7-422B-93A4-04589D3CB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16272D9-1E52-480D-A884-63E2E9326224}"/>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6" name="Footer Placeholder 5">
            <a:extLst>
              <a:ext uri="{FF2B5EF4-FFF2-40B4-BE49-F238E27FC236}">
                <a16:creationId xmlns:a16="http://schemas.microsoft.com/office/drawing/2014/main" xmlns="" id="{DCB43A53-FCD1-4F8D-A393-78D374A6A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B63001-252C-41E5-A98B-662994100A11}"/>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222303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8B3D404-AE94-4921-A3F9-E4C68B2AA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DE573D7-76BF-48CD-8F3D-D72692442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077F42A-1E82-4DE2-A873-4F621269BF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E3B2A-0B46-44E9-9454-55C3B735F721}" type="datetimeFigureOut">
              <a:rPr lang="en-US" smtClean="0"/>
              <a:t>10/31/2020</a:t>
            </a:fld>
            <a:endParaRPr lang="en-US"/>
          </a:p>
        </p:txBody>
      </p:sp>
      <p:sp>
        <p:nvSpPr>
          <p:cNvPr id="5" name="Footer Placeholder 4">
            <a:extLst>
              <a:ext uri="{FF2B5EF4-FFF2-40B4-BE49-F238E27FC236}">
                <a16:creationId xmlns:a16="http://schemas.microsoft.com/office/drawing/2014/main" xmlns="" id="{422F2241-F898-4201-A2E5-7CB5DA84C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954E3CD-8DE6-4F12-AED3-170758B77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9E03F-F03E-4135-880A-41D056B9F287}" type="slidenum">
              <a:rPr lang="en-US" smtClean="0"/>
              <a:t>‹#›</a:t>
            </a:fld>
            <a:endParaRPr lang="en-US"/>
          </a:p>
        </p:txBody>
      </p:sp>
    </p:spTree>
    <p:extLst>
      <p:ext uri="{BB962C8B-B14F-4D97-AF65-F5344CB8AC3E}">
        <p14:creationId xmlns:p14="http://schemas.microsoft.com/office/powerpoint/2010/main" val="4224764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xmlns="" id="{FB287311-DC31-4FDC-9B44-B45E14A07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17" y="200164"/>
            <a:ext cx="10595766" cy="1505843"/>
          </a:xfrm>
          <a:prstGeom prst="rect">
            <a:avLst/>
          </a:prstGeom>
        </p:spPr>
      </p:pic>
      <p:sp>
        <p:nvSpPr>
          <p:cNvPr id="6" name="TextBox 5">
            <a:extLst>
              <a:ext uri="{FF2B5EF4-FFF2-40B4-BE49-F238E27FC236}">
                <a16:creationId xmlns:a16="http://schemas.microsoft.com/office/drawing/2014/main" xmlns="" id="{30D48C20-4928-4948-9214-12A03B828F85}"/>
              </a:ext>
            </a:extLst>
          </p:cNvPr>
          <p:cNvSpPr txBox="1"/>
          <p:nvPr/>
        </p:nvSpPr>
        <p:spPr>
          <a:xfrm>
            <a:off x="798117" y="1544569"/>
            <a:ext cx="10595766" cy="1323439"/>
          </a:xfrm>
          <a:prstGeom prst="rect">
            <a:avLst/>
          </a:prstGeom>
          <a:noFill/>
        </p:spPr>
        <p:txBody>
          <a:bodyPr wrap="square" rtlCol="0">
            <a:spAutoFit/>
          </a:bodyPr>
          <a:lstStyle/>
          <a:p>
            <a:pPr algn="ctr"/>
            <a:r>
              <a:rPr lang="en-US" sz="3200" b="1" u="sng" dirty="0"/>
              <a:t>YAADHUM OORAE GLOBAL CONCLAVE HACKATHON</a:t>
            </a:r>
          </a:p>
          <a:p>
            <a:pPr algn="ctr"/>
            <a:r>
              <a:rPr lang="en-US" sz="2400" b="1" dirty="0"/>
              <a:t>(An Initiative by Chief Minister of Tamil Nadu, India)</a:t>
            </a:r>
          </a:p>
          <a:p>
            <a:pPr algn="ctr"/>
            <a:endParaRPr lang="en-US" sz="2400" b="1" dirty="0"/>
          </a:p>
        </p:txBody>
      </p:sp>
      <p:sp>
        <p:nvSpPr>
          <p:cNvPr id="7" name="TextBox 6">
            <a:extLst>
              <a:ext uri="{FF2B5EF4-FFF2-40B4-BE49-F238E27FC236}">
                <a16:creationId xmlns:a16="http://schemas.microsoft.com/office/drawing/2014/main" xmlns="" id="{5F46CF14-1080-4648-9C50-717D0394ABFF}"/>
              </a:ext>
            </a:extLst>
          </p:cNvPr>
          <p:cNvSpPr txBox="1"/>
          <p:nvPr/>
        </p:nvSpPr>
        <p:spPr>
          <a:xfrm>
            <a:off x="798117" y="2473475"/>
            <a:ext cx="10595766" cy="3785652"/>
          </a:xfrm>
          <a:prstGeom prst="rect">
            <a:avLst/>
          </a:prstGeom>
          <a:noFill/>
          <a:ln>
            <a:solidFill>
              <a:schemeClr val="tx1"/>
            </a:solidFill>
          </a:ln>
        </p:spPr>
        <p:txBody>
          <a:bodyPr wrap="square" rtlCol="0">
            <a:spAutoFit/>
          </a:bodyPr>
          <a:lstStyle/>
          <a:p>
            <a:r>
              <a:rPr lang="en-US" sz="2000" b="1" u="sng" dirty="0"/>
              <a:t>TEAM </a:t>
            </a:r>
            <a:r>
              <a:rPr lang="en-US" sz="2000" b="1" u="sng" dirty="0" smtClean="0"/>
              <a:t>NAME</a:t>
            </a:r>
            <a:r>
              <a:rPr lang="en-US" sz="2000" b="1" dirty="0" smtClean="0"/>
              <a:t>             :  </a:t>
            </a:r>
            <a:r>
              <a:rPr lang="en-IN" sz="2000" b="1" dirty="0" smtClean="0">
                <a:latin typeface="Times New Roman" pitchFamily="18" charset="0"/>
                <a:cs typeface="Times New Roman" pitchFamily="18" charset="0"/>
              </a:rPr>
              <a:t>ALL_in_CAPS</a:t>
            </a:r>
            <a:endParaRPr lang="en-US" sz="2000" b="1" dirty="0" smtClean="0">
              <a:latin typeface="Times New Roman" pitchFamily="18" charset="0"/>
              <a:cs typeface="Times New Roman" pitchFamily="18" charset="0"/>
            </a:endParaRPr>
          </a:p>
          <a:p>
            <a:endParaRPr lang="en-US" sz="2000" b="1" u="sng" dirty="0"/>
          </a:p>
          <a:p>
            <a:r>
              <a:rPr lang="en-US" sz="2000" b="1" u="sng" dirty="0"/>
              <a:t>TEAM LEAD </a:t>
            </a:r>
            <a:r>
              <a:rPr lang="en-US" sz="2000" b="1" u="sng" dirty="0" smtClean="0"/>
              <a:t>NAME</a:t>
            </a:r>
            <a:r>
              <a:rPr lang="en-US" sz="2000" b="1" dirty="0" smtClean="0"/>
              <a:t>  :  Prakash Chandrasing Borade</a:t>
            </a:r>
            <a:endParaRPr lang="en-US" sz="2000" b="1" dirty="0"/>
          </a:p>
          <a:p>
            <a:endParaRPr lang="en-US" sz="2000" b="1" dirty="0"/>
          </a:p>
          <a:p>
            <a:r>
              <a:rPr lang="en-US" sz="2000" b="1" u="sng" dirty="0"/>
              <a:t>TEAM </a:t>
            </a:r>
            <a:r>
              <a:rPr lang="en-US" sz="2000" b="1" u="sng" dirty="0" smtClean="0"/>
              <a:t>MEMBERS</a:t>
            </a:r>
            <a:r>
              <a:rPr lang="en-US" sz="2000" b="1" dirty="0" smtClean="0"/>
              <a:t>     :  1.Rushikesh Arun Chaudhari</a:t>
            </a:r>
            <a:endParaRPr lang="en-US" sz="2000" b="1" dirty="0"/>
          </a:p>
          <a:p>
            <a:r>
              <a:rPr lang="en-US" sz="2000" b="1" dirty="0"/>
              <a:t>                                  </a:t>
            </a:r>
            <a:r>
              <a:rPr lang="en-US" sz="2000" b="1" dirty="0" smtClean="0"/>
              <a:t>     2.Ashutosh Nandkishor Patil </a:t>
            </a:r>
            <a:endParaRPr lang="en-US" sz="2000" b="1" dirty="0"/>
          </a:p>
          <a:p>
            <a:r>
              <a:rPr lang="en-US" sz="2000" b="1" dirty="0"/>
              <a:t>                                  </a:t>
            </a:r>
            <a:r>
              <a:rPr lang="en-US" sz="2000" b="1" dirty="0" smtClean="0"/>
              <a:t>     3.Ankush Sanjaysing Jadhao</a:t>
            </a:r>
            <a:endParaRPr lang="en-US" sz="2000" b="1" dirty="0"/>
          </a:p>
          <a:p>
            <a:endParaRPr lang="en-US" sz="2000" b="1" u="sng" dirty="0" smtClean="0"/>
          </a:p>
          <a:p>
            <a:r>
              <a:rPr lang="en-US" sz="2000" b="1" u="sng" dirty="0" smtClean="0"/>
              <a:t>TEAM ID</a:t>
            </a:r>
            <a:r>
              <a:rPr lang="en-US" sz="2000" b="1" dirty="0" smtClean="0"/>
              <a:t>                    :  </a:t>
            </a:r>
            <a:r>
              <a:rPr lang="en-IN" sz="2000" b="1" dirty="0" smtClean="0"/>
              <a:t>STM017</a:t>
            </a:r>
            <a:r>
              <a:rPr lang="en-US" sz="2000" b="1" u="sng" dirty="0" smtClean="0"/>
              <a:t>   </a:t>
            </a:r>
            <a:endParaRPr lang="en-US" sz="2000" b="1" u="sng" dirty="0"/>
          </a:p>
          <a:p>
            <a:endParaRPr lang="en-US" sz="2000" b="1" dirty="0"/>
          </a:p>
          <a:p>
            <a:r>
              <a:rPr lang="en-US" sz="2000" b="1" u="sng" dirty="0"/>
              <a:t>TRACK </a:t>
            </a:r>
            <a:r>
              <a:rPr lang="en-US" sz="2000" b="1" u="sng" dirty="0" smtClean="0"/>
              <a:t>NAME </a:t>
            </a:r>
            <a:r>
              <a:rPr lang="en-US" sz="2000" b="1" dirty="0" smtClean="0"/>
              <a:t>          : </a:t>
            </a:r>
            <a:r>
              <a:rPr lang="en-IN" sz="2000" b="1" dirty="0"/>
              <a:t>Smart Transportation &amp; </a:t>
            </a:r>
            <a:r>
              <a:rPr lang="en-IN" sz="2000" b="1" dirty="0" smtClean="0"/>
              <a:t>Mobility</a:t>
            </a:r>
            <a:endParaRPr lang="en-US" sz="2000" b="1" dirty="0"/>
          </a:p>
          <a:p>
            <a:pPr algn="ctr"/>
            <a:endParaRPr lang="en-US" sz="2000" b="1" dirty="0"/>
          </a:p>
        </p:txBody>
      </p:sp>
      <p:pic>
        <p:nvPicPr>
          <p:cNvPr id="9" name="Picture 8" descr="Text&#10;&#10;Description automatically generated">
            <a:extLst>
              <a:ext uri="{FF2B5EF4-FFF2-40B4-BE49-F238E27FC236}">
                <a16:creationId xmlns:a16="http://schemas.microsoft.com/office/drawing/2014/main" xmlns="" id="{845940E9-D177-4E4E-947E-D40565255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grpSp>
        <p:nvGrpSpPr>
          <p:cNvPr id="16" name="Group 15">
            <a:extLst>
              <a:ext uri="{FF2B5EF4-FFF2-40B4-BE49-F238E27FC236}">
                <a16:creationId xmlns:a16="http://schemas.microsoft.com/office/drawing/2014/main" xmlns="" id="{A19499B2-B75A-4104-B36F-7C9E7518FCA4}"/>
              </a:ext>
            </a:extLst>
          </p:cNvPr>
          <p:cNvGrpSpPr/>
          <p:nvPr/>
        </p:nvGrpSpPr>
        <p:grpSpPr>
          <a:xfrm>
            <a:off x="3249636" y="5770379"/>
            <a:ext cx="6333161" cy="1323440"/>
            <a:chOff x="2676841" y="4795859"/>
            <a:chExt cx="6523430" cy="1523874"/>
          </a:xfrm>
        </p:grpSpPr>
        <p:pic>
          <p:nvPicPr>
            <p:cNvPr id="11" name="Picture 10" descr="Logo&#10;&#10;Description automatically generated">
              <a:extLst>
                <a:ext uri="{FF2B5EF4-FFF2-40B4-BE49-F238E27FC236}">
                  <a16:creationId xmlns:a16="http://schemas.microsoft.com/office/drawing/2014/main" xmlns="" id="{F656D23B-2962-4DCF-870C-AE47797323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841" y="4795859"/>
              <a:ext cx="1523874" cy="1523874"/>
            </a:xfrm>
            <a:prstGeom prst="rect">
              <a:avLst/>
            </a:prstGeom>
          </p:spPr>
        </p:pic>
        <p:pic>
          <p:nvPicPr>
            <p:cNvPr id="13" name="Picture 12" descr="Graphical user interface, logo&#10;&#10;Description automatically generated">
              <a:extLst>
                <a:ext uri="{FF2B5EF4-FFF2-40B4-BE49-F238E27FC236}">
                  <a16:creationId xmlns:a16="http://schemas.microsoft.com/office/drawing/2014/main" xmlns="" id="{8FDEBB46-D1D2-4EC4-98DF-F3E32D787C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8922" y="5120875"/>
              <a:ext cx="3234156" cy="1023169"/>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xmlns="" id="{5A1B3E76-D095-4298-BF82-31BAD6BD2B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91285" y="5120875"/>
              <a:ext cx="1208986" cy="873842"/>
            </a:xfrm>
            <a:prstGeom prst="rect">
              <a:avLst/>
            </a:prstGeom>
          </p:spPr>
        </p:pic>
      </p:grpSp>
    </p:spTree>
    <p:extLst>
      <p:ext uri="{BB962C8B-B14F-4D97-AF65-F5344CB8AC3E}">
        <p14:creationId xmlns:p14="http://schemas.microsoft.com/office/powerpoint/2010/main" val="137087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06CDF09-B49D-4666-A0B8-01FCC16914D3}"/>
              </a:ext>
            </a:extLst>
          </p:cNvPr>
          <p:cNvSpPr txBox="1"/>
          <p:nvPr/>
        </p:nvSpPr>
        <p:spPr>
          <a:xfrm>
            <a:off x="798116" y="75756"/>
            <a:ext cx="10595766" cy="523220"/>
          </a:xfrm>
          <a:prstGeom prst="rect">
            <a:avLst/>
          </a:prstGeom>
          <a:noFill/>
        </p:spPr>
        <p:txBody>
          <a:bodyPr wrap="square" rtlCol="0">
            <a:spAutoFit/>
          </a:bodyPr>
          <a:lstStyle/>
          <a:p>
            <a:pPr algn="ctr"/>
            <a:r>
              <a:rPr lang="en-US" sz="2800" b="1" u="sng" dirty="0"/>
              <a:t>PROS &amp; CONS OF PROPOSED MODEL:</a:t>
            </a:r>
          </a:p>
        </p:txBody>
      </p:sp>
      <p:pic>
        <p:nvPicPr>
          <p:cNvPr id="5" name="Picture 4" descr="Text&#10;&#10;Description automatically generated">
            <a:extLst>
              <a:ext uri="{FF2B5EF4-FFF2-40B4-BE49-F238E27FC236}">
                <a16:creationId xmlns:a16="http://schemas.microsoft.com/office/drawing/2014/main" xmlns=""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
        <p:nvSpPr>
          <p:cNvPr id="2" name="TextBox 1"/>
          <p:cNvSpPr txBox="1"/>
          <p:nvPr/>
        </p:nvSpPr>
        <p:spPr>
          <a:xfrm>
            <a:off x="1583267" y="1134533"/>
            <a:ext cx="9304866" cy="2031325"/>
          </a:xfrm>
          <a:prstGeom prst="rect">
            <a:avLst/>
          </a:prstGeom>
          <a:noFill/>
        </p:spPr>
        <p:txBody>
          <a:bodyPr wrap="square" rtlCol="0">
            <a:spAutoFit/>
          </a:bodyPr>
          <a:lstStyle/>
          <a:p>
            <a:r>
              <a:rPr lang="en-IN" b="1" dirty="0" smtClean="0">
                <a:latin typeface="Times New Roman" pitchFamily="18" charset="0"/>
                <a:cs typeface="Times New Roman" pitchFamily="18" charset="0"/>
              </a:rPr>
              <a:t>PROS : </a:t>
            </a:r>
          </a:p>
          <a:p>
            <a:r>
              <a:rPr lang="en-IN" b="1" dirty="0" smtClean="0">
                <a:latin typeface="Times New Roman" pitchFamily="18" charset="0"/>
                <a:cs typeface="Times New Roman" pitchFamily="18" charset="0"/>
              </a:rPr>
              <a:t> </a:t>
            </a:r>
          </a:p>
          <a:p>
            <a:pPr marL="285750" indent="-285750">
              <a:buFont typeface="Wingdings" pitchFamily="2" charset="2"/>
              <a:buChar char="v"/>
            </a:pPr>
            <a:r>
              <a:rPr lang="en-IN" dirty="0" smtClean="0">
                <a:latin typeface="Times New Roman" pitchFamily="18" charset="0"/>
                <a:cs typeface="Times New Roman" pitchFamily="18" charset="0"/>
              </a:rPr>
              <a:t>Simple Graphical User Interface (GUI).</a:t>
            </a:r>
          </a:p>
          <a:p>
            <a:pPr marL="285750" indent="-285750">
              <a:buFont typeface="Wingdings" pitchFamily="2" charset="2"/>
              <a:buChar char="v"/>
            </a:pPr>
            <a:r>
              <a:rPr lang="en-IN" dirty="0" smtClean="0">
                <a:latin typeface="Times New Roman" pitchFamily="18" charset="0"/>
                <a:cs typeface="Times New Roman" pitchFamily="18" charset="0"/>
              </a:rPr>
              <a:t>Easy to Understand .</a:t>
            </a:r>
          </a:p>
          <a:p>
            <a:pPr marL="285750" indent="-285750">
              <a:buFont typeface="Wingdings" pitchFamily="2" charset="2"/>
              <a:buChar char="v"/>
            </a:pPr>
            <a:r>
              <a:rPr lang="en-IN" dirty="0" smtClean="0">
                <a:latin typeface="Times New Roman" pitchFamily="18" charset="0"/>
                <a:cs typeface="Times New Roman" pitchFamily="18" charset="0"/>
              </a:rPr>
              <a:t>Location</a:t>
            </a:r>
          </a:p>
          <a:p>
            <a:pPr marL="285750" indent="-285750">
              <a:buFont typeface="Wingdings" pitchFamily="2" charset="2"/>
              <a:buChar char="v"/>
            </a:pPr>
            <a:endParaRPr lang="en-IN" dirty="0" smtClean="0">
              <a:latin typeface="Times New Roman" pitchFamily="18" charset="0"/>
              <a:cs typeface="Times New Roman" pitchFamily="18" charset="0"/>
            </a:endParaRPr>
          </a:p>
          <a:p>
            <a:pPr marL="285750" indent="-285750">
              <a:buFont typeface="Wingdings" pitchFamily="2" charset="2"/>
              <a:buChar char="v"/>
            </a:pPr>
            <a:endParaRPr lang="en-IN" dirty="0">
              <a:latin typeface="Times New Roman" pitchFamily="18" charset="0"/>
              <a:cs typeface="Times New Roman" pitchFamily="18" charset="0"/>
            </a:endParaRPr>
          </a:p>
        </p:txBody>
      </p:sp>
      <p:sp>
        <p:nvSpPr>
          <p:cNvPr id="3" name="TextBox 2"/>
          <p:cNvSpPr txBox="1"/>
          <p:nvPr/>
        </p:nvSpPr>
        <p:spPr>
          <a:xfrm>
            <a:off x="1583267" y="3158066"/>
            <a:ext cx="5909733" cy="1754326"/>
          </a:xfrm>
          <a:prstGeom prst="rect">
            <a:avLst/>
          </a:prstGeom>
          <a:noFill/>
        </p:spPr>
        <p:txBody>
          <a:bodyPr wrap="square" rtlCol="0">
            <a:spAutoFit/>
          </a:bodyPr>
          <a:lstStyle/>
          <a:p>
            <a:r>
              <a:rPr lang="en-IN" b="1" dirty="0" smtClean="0">
                <a:latin typeface="Times New Roman" pitchFamily="18" charset="0"/>
                <a:cs typeface="Times New Roman" pitchFamily="18" charset="0"/>
              </a:rPr>
              <a:t>CONS : </a:t>
            </a:r>
          </a:p>
          <a:p>
            <a:endParaRPr lang="en-IN" b="1" dirty="0">
              <a:latin typeface="Times New Roman" pitchFamily="18" charset="0"/>
              <a:cs typeface="Times New Roman" pitchFamily="18" charset="0"/>
            </a:endParaRPr>
          </a:p>
          <a:p>
            <a:pPr marL="285750" indent="-285750">
              <a:buFont typeface="Wingdings" pitchFamily="2" charset="2"/>
              <a:buChar char="v"/>
            </a:pPr>
            <a:r>
              <a:rPr lang="en-IN" dirty="0" smtClean="0">
                <a:latin typeface="Times New Roman" pitchFamily="18" charset="0"/>
                <a:cs typeface="Times New Roman" pitchFamily="18" charset="0"/>
              </a:rPr>
              <a:t>There is no Live Support for Queries.</a:t>
            </a:r>
          </a:p>
          <a:p>
            <a:pPr marL="285750" indent="-285750">
              <a:buFont typeface="Wingdings" pitchFamily="2" charset="2"/>
              <a:buChar char="v"/>
            </a:pPr>
            <a:r>
              <a:rPr lang="en-IN" dirty="0" smtClean="0">
                <a:latin typeface="Times New Roman" pitchFamily="18" charset="0"/>
                <a:cs typeface="Times New Roman" pitchFamily="18" charset="0"/>
              </a:rPr>
              <a:t>Live Tracking </a:t>
            </a: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 </a:t>
            </a:r>
          </a:p>
          <a:p>
            <a:endParaRPr lang="en-IN" dirty="0"/>
          </a:p>
        </p:txBody>
      </p:sp>
    </p:spTree>
    <p:extLst>
      <p:ext uri="{BB962C8B-B14F-4D97-AF65-F5344CB8AC3E}">
        <p14:creationId xmlns:p14="http://schemas.microsoft.com/office/powerpoint/2010/main" val="131224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xmlns=""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
        <p:nvSpPr>
          <p:cNvPr id="6" name="Rectangle 5">
            <a:extLst>
              <a:ext uri="{FF2B5EF4-FFF2-40B4-BE49-F238E27FC236}">
                <a16:creationId xmlns:a16="http://schemas.microsoft.com/office/drawing/2014/main" xmlns="" id="{E4B098C1-1E42-43F3-A549-8FE9E21084BF}"/>
              </a:ext>
            </a:extLst>
          </p:cNvPr>
          <p:cNvSpPr/>
          <p:nvPr/>
        </p:nvSpPr>
        <p:spPr>
          <a:xfrm>
            <a:off x="168813" y="59303"/>
            <a:ext cx="11465169" cy="523220"/>
          </a:xfrm>
          <a:prstGeom prst="rect">
            <a:avLst/>
          </a:prstGeom>
        </p:spPr>
        <p:txBody>
          <a:bodyPr wrap="square">
            <a:spAutoFit/>
          </a:bodyPr>
          <a:lstStyle/>
          <a:p>
            <a:pPr algn="ctr"/>
            <a:r>
              <a:rPr lang="en-US" sz="2800" b="1" u="sng" dirty="0">
                <a:latin typeface="CIDFont+F5"/>
              </a:rPr>
              <a:t>REFERENCES:</a:t>
            </a:r>
          </a:p>
        </p:txBody>
      </p:sp>
      <p:sp>
        <p:nvSpPr>
          <p:cNvPr id="2" name="TextBox 1"/>
          <p:cNvSpPr txBox="1"/>
          <p:nvPr/>
        </p:nvSpPr>
        <p:spPr>
          <a:xfrm>
            <a:off x="1439333" y="1270000"/>
            <a:ext cx="8043333" cy="461665"/>
          </a:xfrm>
          <a:prstGeom prst="rect">
            <a:avLst/>
          </a:prstGeom>
          <a:noFill/>
        </p:spPr>
        <p:txBody>
          <a:bodyPr wrap="square" rtlCol="0">
            <a:spAutoFit/>
          </a:bodyPr>
          <a:lstStyle/>
          <a:p>
            <a:pPr marL="285750" indent="-285750">
              <a:buFont typeface="Wingdings" pitchFamily="2" charset="2"/>
              <a:buChar char="Ø"/>
            </a:pPr>
            <a:r>
              <a:rPr lang="en-IN" sz="2400" dirty="0"/>
              <a:t>https://</a:t>
            </a:r>
            <a:r>
              <a:rPr lang="en-IN" sz="2400" dirty="0" smtClean="0"/>
              <a:t>www.w3schools.com</a:t>
            </a:r>
            <a:endParaRPr lang="en-IN" sz="2400" dirty="0"/>
          </a:p>
        </p:txBody>
      </p:sp>
    </p:spTree>
    <p:extLst>
      <p:ext uri="{BB962C8B-B14F-4D97-AF65-F5344CB8AC3E}">
        <p14:creationId xmlns:p14="http://schemas.microsoft.com/office/powerpoint/2010/main" val="225129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261A66A-5D33-450F-82E4-5134276191CB}"/>
              </a:ext>
            </a:extLst>
          </p:cNvPr>
          <p:cNvSpPr txBox="1"/>
          <p:nvPr/>
        </p:nvSpPr>
        <p:spPr>
          <a:xfrm>
            <a:off x="798117" y="126610"/>
            <a:ext cx="10595766" cy="523220"/>
          </a:xfrm>
          <a:prstGeom prst="rect">
            <a:avLst/>
          </a:prstGeom>
          <a:noFill/>
        </p:spPr>
        <p:txBody>
          <a:bodyPr wrap="square" rtlCol="0">
            <a:spAutoFit/>
          </a:bodyPr>
          <a:lstStyle/>
          <a:p>
            <a:pPr algn="ctr"/>
            <a:r>
              <a:rPr lang="en-US" sz="2800" b="1" u="sng" dirty="0"/>
              <a:t>INDEX TERMS:</a:t>
            </a:r>
          </a:p>
        </p:txBody>
      </p:sp>
      <p:pic>
        <p:nvPicPr>
          <p:cNvPr id="7" name="Picture 6" descr="Text&#10;&#10;Description automatically generated">
            <a:extLst>
              <a:ext uri="{FF2B5EF4-FFF2-40B4-BE49-F238E27FC236}">
                <a16:creationId xmlns:a16="http://schemas.microsoft.com/office/drawing/2014/main" xmlns="" id="{DC1D317E-6896-495A-B2E1-115DFAF98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
        <p:nvSpPr>
          <p:cNvPr id="2" name="TextBox 1">
            <a:extLst>
              <a:ext uri="{FF2B5EF4-FFF2-40B4-BE49-F238E27FC236}">
                <a16:creationId xmlns:a16="http://schemas.microsoft.com/office/drawing/2014/main" xmlns="" id="{73C7F2BC-4EBF-4518-9743-7235527896D5}"/>
              </a:ext>
            </a:extLst>
          </p:cNvPr>
          <p:cNvSpPr txBox="1"/>
          <p:nvPr/>
        </p:nvSpPr>
        <p:spPr>
          <a:xfrm>
            <a:off x="652146" y="944056"/>
            <a:ext cx="10595766" cy="4216539"/>
          </a:xfrm>
          <a:prstGeom prst="rect">
            <a:avLst/>
          </a:prstGeom>
          <a:noFill/>
          <a:ln>
            <a:noFill/>
          </a:ln>
        </p:spPr>
        <p:txBody>
          <a:bodyPr wrap="square" rtlCol="0">
            <a:spAutoFit/>
          </a:bodyPr>
          <a:lstStyle/>
          <a:p>
            <a:r>
              <a:rPr lang="en-US" sz="2000" b="1" u="sng" smtClean="0"/>
              <a:t>PROBLEM STATEMENT</a:t>
            </a:r>
            <a:endParaRPr lang="en-US" sz="2000" b="1" u="sng" dirty="0" smtClean="0"/>
          </a:p>
          <a:p>
            <a:r>
              <a:rPr lang="en-US" sz="2000" b="1" u="sng" dirty="0" smtClean="0"/>
              <a:t>INTRODUCTION</a:t>
            </a:r>
          </a:p>
          <a:p>
            <a:r>
              <a:rPr lang="en-US" sz="2000" b="1" u="sng" dirty="0" smtClean="0"/>
              <a:t>NOVELTY</a:t>
            </a:r>
          </a:p>
          <a:p>
            <a:r>
              <a:rPr lang="en-US" sz="2000" b="1" u="sng" dirty="0"/>
              <a:t>LIVE WORKING </a:t>
            </a:r>
            <a:r>
              <a:rPr lang="en-US" sz="2000" b="1" u="sng" dirty="0" smtClean="0"/>
              <a:t>SESSION</a:t>
            </a:r>
          </a:p>
          <a:p>
            <a:r>
              <a:rPr lang="en-US" sz="2000" b="1" u="sng" dirty="0"/>
              <a:t>PROS &amp; CONS OF PROPOSED </a:t>
            </a:r>
            <a:r>
              <a:rPr lang="en-US" sz="2000" b="1" u="sng" dirty="0" smtClean="0"/>
              <a:t>MODEL</a:t>
            </a:r>
          </a:p>
          <a:p>
            <a:r>
              <a:rPr lang="en-US" sz="2000" b="1" u="sng" dirty="0" smtClean="0"/>
              <a:t>REFERENCES</a:t>
            </a:r>
            <a:endParaRPr lang="en-US" sz="2000" b="1" u="sng" dirty="0"/>
          </a:p>
          <a:p>
            <a:endParaRPr lang="en-US" sz="2000" b="1" u="sng" dirty="0"/>
          </a:p>
          <a:p>
            <a:endParaRPr lang="en-US" sz="2000" b="1" u="sng" dirty="0"/>
          </a:p>
          <a:p>
            <a:endParaRPr lang="en-US" sz="2000" b="1" u="sng" dirty="0"/>
          </a:p>
          <a:p>
            <a:endParaRPr lang="en-US" sz="2000" b="1" u="sng" dirty="0" smtClean="0"/>
          </a:p>
          <a:p>
            <a:endParaRPr lang="en-US" sz="2000" b="1" u="sng" dirty="0"/>
          </a:p>
          <a:p>
            <a:endParaRPr lang="en-US" sz="2000" b="1" u="sng" dirty="0"/>
          </a:p>
          <a:p>
            <a:endParaRPr lang="en-US" sz="2000" b="1" u="sng" dirty="0"/>
          </a:p>
        </p:txBody>
      </p:sp>
    </p:spTree>
    <p:extLst>
      <p:ext uri="{BB962C8B-B14F-4D97-AF65-F5344CB8AC3E}">
        <p14:creationId xmlns:p14="http://schemas.microsoft.com/office/powerpoint/2010/main" val="305962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06CDF09-B49D-4666-A0B8-01FCC16914D3}"/>
              </a:ext>
            </a:extLst>
          </p:cNvPr>
          <p:cNvSpPr txBox="1"/>
          <p:nvPr/>
        </p:nvSpPr>
        <p:spPr>
          <a:xfrm>
            <a:off x="901967" y="225084"/>
            <a:ext cx="10595766" cy="523220"/>
          </a:xfrm>
          <a:prstGeom prst="rect">
            <a:avLst/>
          </a:prstGeom>
          <a:noFill/>
        </p:spPr>
        <p:txBody>
          <a:bodyPr wrap="square" rtlCol="0">
            <a:spAutoFit/>
          </a:bodyPr>
          <a:lstStyle/>
          <a:p>
            <a:r>
              <a:rPr lang="en-US" sz="2800" b="1" u="sng" dirty="0"/>
              <a:t>PROBLEM STATEMENT:</a:t>
            </a:r>
          </a:p>
        </p:txBody>
      </p:sp>
      <p:pic>
        <p:nvPicPr>
          <p:cNvPr id="5" name="Picture 4" descr="Text&#10;&#10;Description automatically generated">
            <a:extLst>
              <a:ext uri="{FF2B5EF4-FFF2-40B4-BE49-F238E27FC236}">
                <a16:creationId xmlns:a16="http://schemas.microsoft.com/office/drawing/2014/main" xmlns=""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
        <p:nvSpPr>
          <p:cNvPr id="12" name="TextBox 11">
            <a:extLst>
              <a:ext uri="{FF2B5EF4-FFF2-40B4-BE49-F238E27FC236}">
                <a16:creationId xmlns:a16="http://schemas.microsoft.com/office/drawing/2014/main" xmlns="" id="{9E1E4C4F-574E-4A61-AB20-C9509908FADD}"/>
              </a:ext>
            </a:extLst>
          </p:cNvPr>
          <p:cNvSpPr txBox="1"/>
          <p:nvPr/>
        </p:nvSpPr>
        <p:spPr>
          <a:xfrm>
            <a:off x="798117" y="2284194"/>
            <a:ext cx="10595766" cy="523220"/>
          </a:xfrm>
          <a:prstGeom prst="rect">
            <a:avLst/>
          </a:prstGeom>
          <a:noFill/>
        </p:spPr>
        <p:txBody>
          <a:bodyPr wrap="square" rtlCol="0">
            <a:spAutoFit/>
          </a:bodyPr>
          <a:lstStyle/>
          <a:p>
            <a:r>
              <a:rPr lang="en-US" sz="2800" b="1" u="sng" dirty="0"/>
              <a:t>MOTIVATION:</a:t>
            </a:r>
          </a:p>
        </p:txBody>
      </p:sp>
      <p:sp>
        <p:nvSpPr>
          <p:cNvPr id="2" name="TextBox 1"/>
          <p:cNvSpPr txBox="1"/>
          <p:nvPr/>
        </p:nvSpPr>
        <p:spPr>
          <a:xfrm>
            <a:off x="931333" y="965200"/>
            <a:ext cx="10566400" cy="830997"/>
          </a:xfrm>
          <a:prstGeom prst="rect">
            <a:avLst/>
          </a:prstGeom>
          <a:noFill/>
        </p:spPr>
        <p:txBody>
          <a:bodyPr wrap="square" rtlCol="0">
            <a:spAutoFit/>
          </a:bodyPr>
          <a:lstStyle/>
          <a:p>
            <a:r>
              <a:rPr lang="en-US" sz="2400" dirty="0">
                <a:latin typeface="Times New Roman" pitchFamily="18" charset="0"/>
                <a:cs typeface="Times New Roman" pitchFamily="18" charset="0"/>
              </a:rPr>
              <a:t>An application to be developed to help the farmers transport commodities from Farms to factories.</a:t>
            </a:r>
            <a:endParaRPr lang="en-IN" sz="2400" dirty="0">
              <a:latin typeface="Times New Roman" pitchFamily="18" charset="0"/>
              <a:cs typeface="Times New Roman" pitchFamily="18" charset="0"/>
            </a:endParaRPr>
          </a:p>
        </p:txBody>
      </p:sp>
      <p:sp>
        <p:nvSpPr>
          <p:cNvPr id="3" name="TextBox 2"/>
          <p:cNvSpPr txBox="1"/>
          <p:nvPr/>
        </p:nvSpPr>
        <p:spPr>
          <a:xfrm>
            <a:off x="1050481" y="2963334"/>
            <a:ext cx="9778385" cy="2677656"/>
          </a:xfrm>
          <a:prstGeom prst="rect">
            <a:avLst/>
          </a:prstGeom>
          <a:noFill/>
        </p:spPr>
        <p:txBody>
          <a:bodyPr wrap="square" rtlCol="0">
            <a:spAutoFit/>
          </a:bodyPr>
          <a:lstStyle/>
          <a:p>
            <a:r>
              <a:rPr lang="en-IN" sz="2400" dirty="0" smtClean="0">
                <a:latin typeface="Times New Roman" pitchFamily="18" charset="0"/>
                <a:cs typeface="Times New Roman" pitchFamily="18" charset="0"/>
              </a:rPr>
              <a:t>We are son of farmers in remote </a:t>
            </a:r>
            <a:r>
              <a:rPr lang="en-IN" sz="2400" dirty="0">
                <a:latin typeface="Times New Roman" pitchFamily="18" charset="0"/>
                <a:cs typeface="Times New Roman" pitchFamily="18" charset="0"/>
              </a:rPr>
              <a:t>a</a:t>
            </a:r>
            <a:r>
              <a:rPr lang="en-IN" sz="2400" dirty="0" smtClean="0">
                <a:latin typeface="Times New Roman" pitchFamily="18" charset="0"/>
                <a:cs typeface="Times New Roman" pitchFamily="18" charset="0"/>
              </a:rPr>
              <a:t>rea from Maharashtra . We have seen many crops getting Low rates or </a:t>
            </a:r>
            <a:r>
              <a:rPr lang="en-IN" sz="2400" dirty="0">
                <a:latin typeface="Times New Roman" pitchFamily="18" charset="0"/>
                <a:cs typeface="Times New Roman" pitchFamily="18" charset="0"/>
              </a:rPr>
              <a:t>e</a:t>
            </a:r>
            <a:r>
              <a:rPr lang="en-IN" sz="2400" dirty="0" smtClean="0">
                <a:latin typeface="Times New Roman" pitchFamily="18" charset="0"/>
                <a:cs typeface="Times New Roman" pitchFamily="18" charset="0"/>
              </a:rPr>
              <a:t>ven rotting in field due to  unavailability of transportation. Hence transportation can help farmers to get more profit. Industries can gain their share of profit easily when raw commodities and goods are easily available from farmers. This helps in reducing the manufacturing cost of processed good. Hence , resulting in higher gain for Industries.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5174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06CDF09-B49D-4666-A0B8-01FCC16914D3}"/>
              </a:ext>
            </a:extLst>
          </p:cNvPr>
          <p:cNvSpPr txBox="1"/>
          <p:nvPr/>
        </p:nvSpPr>
        <p:spPr>
          <a:xfrm>
            <a:off x="502695" y="281354"/>
            <a:ext cx="10595766" cy="523220"/>
          </a:xfrm>
          <a:prstGeom prst="rect">
            <a:avLst/>
          </a:prstGeom>
          <a:noFill/>
        </p:spPr>
        <p:txBody>
          <a:bodyPr wrap="square" rtlCol="0">
            <a:spAutoFit/>
          </a:bodyPr>
          <a:lstStyle/>
          <a:p>
            <a:pPr algn="ctr"/>
            <a:r>
              <a:rPr lang="en-US" sz="2800" b="1" u="sng" dirty="0"/>
              <a:t>INTRODUCTION</a:t>
            </a:r>
          </a:p>
        </p:txBody>
      </p:sp>
      <p:pic>
        <p:nvPicPr>
          <p:cNvPr id="5" name="Picture 4" descr="Text&#10;&#10;Description automatically generated">
            <a:extLst>
              <a:ext uri="{FF2B5EF4-FFF2-40B4-BE49-F238E27FC236}">
                <a16:creationId xmlns:a16="http://schemas.microsoft.com/office/drawing/2014/main" xmlns=""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
        <p:nvSpPr>
          <p:cNvPr id="3" name="TextBox 2"/>
          <p:cNvSpPr txBox="1"/>
          <p:nvPr/>
        </p:nvSpPr>
        <p:spPr>
          <a:xfrm>
            <a:off x="753534" y="2286000"/>
            <a:ext cx="10642600" cy="1631216"/>
          </a:xfrm>
          <a:prstGeom prst="rect">
            <a:avLst/>
          </a:prstGeom>
          <a:noFill/>
        </p:spPr>
        <p:txBody>
          <a:bodyPr wrap="square" rtlCol="0">
            <a:spAutoFit/>
          </a:bodyPr>
          <a:lstStyle/>
          <a:p>
            <a:pPr marL="342900" indent="-342900">
              <a:buFont typeface="Wingdings" pitchFamily="2" charset="2"/>
              <a:buChar char="Ø"/>
            </a:pPr>
            <a:r>
              <a:rPr lang="en-IN" sz="2000" dirty="0" smtClean="0">
                <a:latin typeface="Times New Roman" pitchFamily="18" charset="0"/>
                <a:cs typeface="Times New Roman" pitchFamily="18" charset="0"/>
              </a:rPr>
              <a:t>This Portal is made up for farmer to sell there  Products  to Industries also  we provide online payment option.</a:t>
            </a:r>
          </a:p>
          <a:p>
            <a:endParaRPr lang="en-IN" sz="2000" dirty="0" smtClean="0">
              <a:latin typeface="Times New Roman" pitchFamily="18" charset="0"/>
              <a:cs typeface="Times New Roman" pitchFamily="18" charset="0"/>
            </a:endParaRPr>
          </a:p>
          <a:p>
            <a:pPr marL="342900" indent="-342900">
              <a:buFont typeface="Wingdings" pitchFamily="2" charset="2"/>
              <a:buChar char="Ø"/>
            </a:pPr>
            <a:r>
              <a:rPr lang="en-IN" sz="2000" dirty="0">
                <a:latin typeface="Times New Roman" pitchFamily="18" charset="0"/>
                <a:cs typeface="Times New Roman" pitchFamily="18" charset="0"/>
              </a:rPr>
              <a:t>Here we have try to </a:t>
            </a:r>
            <a:r>
              <a:rPr lang="en-IN" sz="2000" dirty="0" smtClean="0">
                <a:latin typeface="Times New Roman" pitchFamily="18" charset="0"/>
                <a:cs typeface="Times New Roman" pitchFamily="18" charset="0"/>
              </a:rPr>
              <a:t>fulfil </a:t>
            </a:r>
            <a:r>
              <a:rPr lang="en-IN" sz="2000" dirty="0">
                <a:latin typeface="Times New Roman" pitchFamily="18" charset="0"/>
                <a:cs typeface="Times New Roman" pitchFamily="18" charset="0"/>
              </a:rPr>
              <a:t>the gap between Farmer and factories</a:t>
            </a:r>
            <a:r>
              <a:rPr lang="en-IN" sz="2000" dirty="0" smtClean="0">
                <a:latin typeface="Times New Roman" pitchFamily="18" charset="0"/>
                <a:cs typeface="Times New Roman" pitchFamily="18" charset="0"/>
              </a:rPr>
              <a:t>.</a:t>
            </a:r>
          </a:p>
          <a:p>
            <a:pPr marL="342900" indent="-342900">
              <a:buFont typeface="Wingdings" pitchFamily="2" charset="2"/>
              <a:buChar char="Ø"/>
            </a:pPr>
            <a:endParaRPr lang="en-IN" sz="2000" dirty="0">
              <a:latin typeface="Times New Roman" pitchFamily="18" charset="0"/>
              <a:cs typeface="Times New Roman" pitchFamily="18" charset="0"/>
            </a:endParaRPr>
          </a:p>
        </p:txBody>
      </p:sp>
      <p:sp>
        <p:nvSpPr>
          <p:cNvPr id="6" name="TextBox 5"/>
          <p:cNvSpPr txBox="1"/>
          <p:nvPr/>
        </p:nvSpPr>
        <p:spPr>
          <a:xfrm>
            <a:off x="1117600" y="4216400"/>
            <a:ext cx="8830733" cy="1631216"/>
          </a:xfrm>
          <a:prstGeom prst="rect">
            <a:avLst/>
          </a:prstGeom>
          <a:noFill/>
        </p:spPr>
        <p:txBody>
          <a:bodyPr wrap="square" rtlCol="0">
            <a:spAutoFit/>
          </a:bodyPr>
          <a:lstStyle/>
          <a:p>
            <a:r>
              <a:rPr lang="en-IN" sz="2000" dirty="0" smtClean="0">
                <a:latin typeface="Times New Roman" pitchFamily="18" charset="0"/>
                <a:cs typeface="Times New Roman" pitchFamily="18" charset="0"/>
              </a:rPr>
              <a:t>Here we have build this project with the help of following Technology :</a:t>
            </a:r>
          </a:p>
          <a:p>
            <a:pPr marL="342900" indent="-342900">
              <a:buFont typeface="Wingdings" pitchFamily="2" charset="2"/>
              <a:buChar char="§"/>
            </a:pPr>
            <a:r>
              <a:rPr lang="en-IN" sz="2000" dirty="0" smtClean="0">
                <a:latin typeface="Times New Roman" pitchFamily="18" charset="0"/>
                <a:cs typeface="Times New Roman" pitchFamily="18" charset="0"/>
              </a:rPr>
              <a:t>Technology Stack : </a:t>
            </a:r>
            <a:r>
              <a:rPr lang="en-IN" sz="2000" dirty="0" err="1" smtClean="0">
                <a:latin typeface="Times New Roman" pitchFamily="18" charset="0"/>
                <a:cs typeface="Times New Roman" pitchFamily="18" charset="0"/>
              </a:rPr>
              <a:t>php</a:t>
            </a:r>
            <a:r>
              <a:rPr lang="en-IN" sz="2000" dirty="0" smtClean="0">
                <a:latin typeface="Times New Roman" pitchFamily="18" charset="0"/>
                <a:cs typeface="Times New Roman" pitchFamily="18" charset="0"/>
              </a:rPr>
              <a:t> , </a:t>
            </a:r>
            <a:r>
              <a:rPr lang="en-IN" sz="2000" dirty="0" err="1" smtClean="0">
                <a:latin typeface="Times New Roman" pitchFamily="18" charset="0"/>
                <a:cs typeface="Times New Roman" pitchFamily="18" charset="0"/>
              </a:rPr>
              <a:t>javascript</a:t>
            </a:r>
            <a:r>
              <a:rPr lang="en-IN" sz="2000" dirty="0" smtClean="0">
                <a:latin typeface="Times New Roman" pitchFamily="18" charset="0"/>
                <a:cs typeface="Times New Roman" pitchFamily="18" charset="0"/>
              </a:rPr>
              <a:t> , bootstrap , </a:t>
            </a:r>
            <a:r>
              <a:rPr lang="en-IN" sz="2000" dirty="0" err="1" smtClean="0">
                <a:latin typeface="Times New Roman" pitchFamily="18" charset="0"/>
                <a:cs typeface="Times New Roman" pitchFamily="18" charset="0"/>
              </a:rPr>
              <a:t>javascript</a:t>
            </a:r>
            <a:r>
              <a:rPr lang="en-IN" sz="2000" dirty="0" smtClean="0">
                <a:latin typeface="Times New Roman" pitchFamily="18" charset="0"/>
                <a:cs typeface="Times New Roman" pitchFamily="18" charset="0"/>
              </a:rPr>
              <a:t>.</a:t>
            </a:r>
          </a:p>
          <a:p>
            <a:pPr marL="342900" indent="-342900">
              <a:buFont typeface="Wingdings" pitchFamily="2" charset="2"/>
              <a:buChar char="§"/>
            </a:pPr>
            <a:endParaRPr lang="en-IN" sz="2000" dirty="0">
              <a:latin typeface="Times New Roman" pitchFamily="18" charset="0"/>
              <a:cs typeface="Times New Roman" pitchFamily="18" charset="0"/>
            </a:endParaRPr>
          </a:p>
          <a:p>
            <a:pPr marL="342900" indent="-342900">
              <a:buFont typeface="Wingdings" pitchFamily="2" charset="2"/>
              <a:buChar char="§"/>
            </a:pPr>
            <a:r>
              <a:rPr lang="en-IN" sz="2000" dirty="0" smtClean="0">
                <a:latin typeface="Times New Roman" pitchFamily="18" charset="0"/>
                <a:cs typeface="Times New Roman" pitchFamily="18" charset="0"/>
              </a:rPr>
              <a:t>Database               : </a:t>
            </a:r>
            <a:r>
              <a:rPr lang="en-IN" sz="2000" dirty="0" err="1" smtClean="0">
                <a:latin typeface="Times New Roman" pitchFamily="18" charset="0"/>
                <a:cs typeface="Times New Roman" pitchFamily="18" charset="0"/>
              </a:rPr>
              <a:t>MySql</a:t>
            </a:r>
            <a:endParaRPr lang="en-IN"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9413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06CDF09-B49D-4666-A0B8-01FCC16914D3}"/>
              </a:ext>
            </a:extLst>
          </p:cNvPr>
          <p:cNvSpPr txBox="1"/>
          <p:nvPr/>
        </p:nvSpPr>
        <p:spPr>
          <a:xfrm>
            <a:off x="330200" y="734236"/>
            <a:ext cx="10595766" cy="523220"/>
          </a:xfrm>
          <a:prstGeom prst="rect">
            <a:avLst/>
          </a:prstGeom>
          <a:noFill/>
        </p:spPr>
        <p:txBody>
          <a:bodyPr wrap="square" rtlCol="0">
            <a:spAutoFit/>
          </a:bodyPr>
          <a:lstStyle/>
          <a:p>
            <a:pPr algn="ctr"/>
            <a:r>
              <a:rPr lang="en-US" sz="2800" b="1" u="sng" dirty="0"/>
              <a:t>NOVELTY</a:t>
            </a:r>
          </a:p>
        </p:txBody>
      </p:sp>
      <p:pic>
        <p:nvPicPr>
          <p:cNvPr id="5" name="Picture 4" descr="Text&#10;&#10;Description automatically generated">
            <a:extLst>
              <a:ext uri="{FF2B5EF4-FFF2-40B4-BE49-F238E27FC236}">
                <a16:creationId xmlns:a16="http://schemas.microsoft.com/office/drawing/2014/main" xmlns=""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
        <p:nvSpPr>
          <p:cNvPr id="2" name="TextBox 1"/>
          <p:cNvSpPr txBox="1"/>
          <p:nvPr/>
        </p:nvSpPr>
        <p:spPr>
          <a:xfrm>
            <a:off x="626532" y="1202267"/>
            <a:ext cx="11209867" cy="369332"/>
          </a:xfrm>
          <a:prstGeom prst="rect">
            <a:avLst/>
          </a:prstGeom>
          <a:noFill/>
        </p:spPr>
        <p:txBody>
          <a:bodyPr wrap="square" rtlCol="0">
            <a:spAutoFit/>
          </a:bodyPr>
          <a:lstStyle/>
          <a:p>
            <a:r>
              <a:rPr lang="en-IN" dirty="0" smtClean="0"/>
              <a:t> </a:t>
            </a:r>
            <a:endParaRPr lang="en-IN" dirty="0"/>
          </a:p>
        </p:txBody>
      </p:sp>
      <p:sp>
        <p:nvSpPr>
          <p:cNvPr id="3" name="TextBox 2"/>
          <p:cNvSpPr txBox="1"/>
          <p:nvPr/>
        </p:nvSpPr>
        <p:spPr>
          <a:xfrm>
            <a:off x="1083732" y="1998134"/>
            <a:ext cx="10752667" cy="707886"/>
          </a:xfrm>
          <a:prstGeom prst="rect">
            <a:avLst/>
          </a:prstGeom>
          <a:noFill/>
        </p:spPr>
        <p:txBody>
          <a:bodyPr wrap="square" rtlCol="0">
            <a:spAutoFit/>
          </a:bodyPr>
          <a:lstStyle/>
          <a:p>
            <a:pPr marL="285750" indent="-285750">
              <a:buFont typeface="Wingdings" pitchFamily="2" charset="2"/>
              <a:buChar char="Ø"/>
            </a:pPr>
            <a:r>
              <a:rPr lang="en-IN" sz="2000" dirty="0" smtClean="0">
                <a:latin typeface="Times New Roman" pitchFamily="18" charset="0"/>
                <a:cs typeface="Times New Roman" pitchFamily="18" charset="0"/>
              </a:rPr>
              <a:t>We let farmers compare various prices from various industries for their goods resulting in more profitable environment for customers. </a:t>
            </a:r>
            <a:endParaRPr lang="en-IN" sz="2000" dirty="0">
              <a:latin typeface="Times New Roman" pitchFamily="18" charset="0"/>
              <a:cs typeface="Times New Roman" pitchFamily="18" charset="0"/>
            </a:endParaRPr>
          </a:p>
        </p:txBody>
      </p:sp>
      <p:sp>
        <p:nvSpPr>
          <p:cNvPr id="6" name="TextBox 5"/>
          <p:cNvSpPr txBox="1"/>
          <p:nvPr/>
        </p:nvSpPr>
        <p:spPr>
          <a:xfrm>
            <a:off x="1083732" y="2980269"/>
            <a:ext cx="10143067" cy="1015663"/>
          </a:xfrm>
          <a:prstGeom prst="rect">
            <a:avLst/>
          </a:prstGeom>
          <a:noFill/>
        </p:spPr>
        <p:txBody>
          <a:bodyPr wrap="square" rtlCol="0">
            <a:spAutoFit/>
          </a:bodyPr>
          <a:lstStyle/>
          <a:p>
            <a:pPr marL="285750" indent="-285750">
              <a:buFont typeface="Wingdings" pitchFamily="2" charset="2"/>
              <a:buChar char="Ø"/>
            </a:pPr>
            <a:r>
              <a:rPr lang="en-IN" sz="2000" dirty="0" smtClean="0">
                <a:latin typeface="Times New Roman" pitchFamily="18" charset="0"/>
                <a:cs typeface="Times New Roman" pitchFamily="18" charset="0"/>
              </a:rPr>
              <a:t>Due to Covid-19,Various Markets where shut down. This caused huge decrease in earning of farmers . But with help of our Application , farmers can easily transport their goods directly to factories , causing money in their pocket even in Pandemic.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83792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06CDF09-B49D-4666-A0B8-01FCC16914D3}"/>
              </a:ext>
            </a:extLst>
          </p:cNvPr>
          <p:cNvSpPr txBox="1"/>
          <p:nvPr/>
        </p:nvSpPr>
        <p:spPr>
          <a:xfrm>
            <a:off x="798116" y="75756"/>
            <a:ext cx="10595766" cy="523220"/>
          </a:xfrm>
          <a:prstGeom prst="rect">
            <a:avLst/>
          </a:prstGeom>
          <a:noFill/>
        </p:spPr>
        <p:txBody>
          <a:bodyPr wrap="square" rtlCol="0">
            <a:spAutoFit/>
          </a:bodyPr>
          <a:lstStyle/>
          <a:p>
            <a:pPr algn="ctr"/>
            <a:r>
              <a:rPr lang="en-US" sz="2800" b="1" u="sng" dirty="0"/>
              <a:t>LIVE WORKING SESSION</a:t>
            </a:r>
          </a:p>
        </p:txBody>
      </p:sp>
      <p:pic>
        <p:nvPicPr>
          <p:cNvPr id="5" name="Picture 4" descr="Text&#10;&#10;Description automatically generated">
            <a:extLst>
              <a:ext uri="{FF2B5EF4-FFF2-40B4-BE49-F238E27FC236}">
                <a16:creationId xmlns:a16="http://schemas.microsoft.com/office/drawing/2014/main" xmlns=""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16" y="851467"/>
            <a:ext cx="10058400" cy="5021280"/>
          </a:xfrm>
          <a:prstGeom prst="rect">
            <a:avLst/>
          </a:prstGeom>
        </p:spPr>
      </p:pic>
    </p:spTree>
    <p:extLst>
      <p:ext uri="{BB962C8B-B14F-4D97-AF65-F5344CB8AC3E}">
        <p14:creationId xmlns:p14="http://schemas.microsoft.com/office/powerpoint/2010/main" val="188446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06CDF09-B49D-4666-A0B8-01FCC16914D3}"/>
              </a:ext>
            </a:extLst>
          </p:cNvPr>
          <p:cNvSpPr txBox="1"/>
          <p:nvPr/>
        </p:nvSpPr>
        <p:spPr>
          <a:xfrm>
            <a:off x="1193799" y="456756"/>
            <a:ext cx="10595766" cy="523220"/>
          </a:xfrm>
          <a:prstGeom prst="rect">
            <a:avLst/>
          </a:prstGeom>
          <a:noFill/>
        </p:spPr>
        <p:txBody>
          <a:bodyPr wrap="square" rtlCol="0">
            <a:spAutoFit/>
          </a:bodyPr>
          <a:lstStyle/>
          <a:p>
            <a:pPr algn="ctr"/>
            <a:r>
              <a:rPr lang="en-US" sz="2800" b="1" u="sng" dirty="0"/>
              <a:t>LIVE WORKING SESSION</a:t>
            </a:r>
          </a:p>
        </p:txBody>
      </p:sp>
      <p:pic>
        <p:nvPicPr>
          <p:cNvPr id="3" name="Picture 2" descr="Text&#10;&#10;Description automatically generated">
            <a:extLst>
              <a:ext uri="{FF2B5EF4-FFF2-40B4-BE49-F238E27FC236}">
                <a16:creationId xmlns:a16="http://schemas.microsoft.com/office/drawing/2014/main" xmlns=""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9565" y="6712882"/>
            <a:ext cx="1594952" cy="46681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799" y="1439815"/>
            <a:ext cx="10058400" cy="4944586"/>
          </a:xfrm>
          <a:prstGeom prst="rect">
            <a:avLst/>
          </a:prstGeom>
        </p:spPr>
      </p:pic>
    </p:spTree>
    <p:extLst>
      <p:ext uri="{BB962C8B-B14F-4D97-AF65-F5344CB8AC3E}">
        <p14:creationId xmlns:p14="http://schemas.microsoft.com/office/powerpoint/2010/main" val="316184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06CDF09-B49D-4666-A0B8-01FCC16914D3}"/>
              </a:ext>
            </a:extLst>
          </p:cNvPr>
          <p:cNvSpPr txBox="1"/>
          <p:nvPr/>
        </p:nvSpPr>
        <p:spPr>
          <a:xfrm>
            <a:off x="1193799" y="456756"/>
            <a:ext cx="10595766" cy="523220"/>
          </a:xfrm>
          <a:prstGeom prst="rect">
            <a:avLst/>
          </a:prstGeom>
          <a:noFill/>
        </p:spPr>
        <p:txBody>
          <a:bodyPr wrap="square" rtlCol="0">
            <a:spAutoFit/>
          </a:bodyPr>
          <a:lstStyle/>
          <a:p>
            <a:pPr algn="ctr"/>
            <a:r>
              <a:rPr lang="en-US" sz="2800" b="1" u="sng" dirty="0"/>
              <a:t>LIVE WORKING SESSION</a:t>
            </a:r>
          </a:p>
        </p:txBody>
      </p:sp>
      <p:pic>
        <p:nvPicPr>
          <p:cNvPr id="3" name="Picture 2" descr="Text&#10;&#10;Description automatically generated">
            <a:extLst>
              <a:ext uri="{FF2B5EF4-FFF2-40B4-BE49-F238E27FC236}">
                <a16:creationId xmlns:a16="http://schemas.microsoft.com/office/drawing/2014/main" xmlns=""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9565" y="6712882"/>
            <a:ext cx="1594952" cy="46681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267" y="1509183"/>
            <a:ext cx="10058400" cy="4662487"/>
          </a:xfrm>
          <a:prstGeom prst="rect">
            <a:avLst/>
          </a:prstGeom>
        </p:spPr>
      </p:pic>
    </p:spTree>
    <p:extLst>
      <p:ext uri="{BB962C8B-B14F-4D97-AF65-F5344CB8AC3E}">
        <p14:creationId xmlns:p14="http://schemas.microsoft.com/office/powerpoint/2010/main" val="1223584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06CDF09-B49D-4666-A0B8-01FCC16914D3}"/>
              </a:ext>
            </a:extLst>
          </p:cNvPr>
          <p:cNvSpPr txBox="1"/>
          <p:nvPr/>
        </p:nvSpPr>
        <p:spPr>
          <a:xfrm>
            <a:off x="1193799" y="456756"/>
            <a:ext cx="10595766" cy="523220"/>
          </a:xfrm>
          <a:prstGeom prst="rect">
            <a:avLst/>
          </a:prstGeom>
          <a:noFill/>
        </p:spPr>
        <p:txBody>
          <a:bodyPr wrap="square" rtlCol="0">
            <a:spAutoFit/>
          </a:bodyPr>
          <a:lstStyle/>
          <a:p>
            <a:pPr algn="ctr"/>
            <a:r>
              <a:rPr lang="en-US" sz="2800" b="1" u="sng" dirty="0"/>
              <a:t>LIVE WORKING SESSION</a:t>
            </a:r>
          </a:p>
        </p:txBody>
      </p:sp>
      <p:pic>
        <p:nvPicPr>
          <p:cNvPr id="3" name="Picture 2" descr="Text&#10;&#10;Description automatically generated">
            <a:extLst>
              <a:ext uri="{FF2B5EF4-FFF2-40B4-BE49-F238E27FC236}">
                <a16:creationId xmlns:a16="http://schemas.microsoft.com/office/drawing/2014/main" xmlns=""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9565" y="6712882"/>
            <a:ext cx="1594952" cy="46681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298" y="1249075"/>
            <a:ext cx="10058400" cy="5007844"/>
          </a:xfrm>
          <a:prstGeom prst="rect">
            <a:avLst/>
          </a:prstGeom>
        </p:spPr>
      </p:pic>
    </p:spTree>
    <p:extLst>
      <p:ext uri="{BB962C8B-B14F-4D97-AF65-F5344CB8AC3E}">
        <p14:creationId xmlns:p14="http://schemas.microsoft.com/office/powerpoint/2010/main" val="2081885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2656</TotalTime>
  <Words>349</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Ramneek Kalra</dc:creator>
  <cp:lastModifiedBy>ANKUSH JADHAO</cp:lastModifiedBy>
  <cp:revision>125</cp:revision>
  <dcterms:created xsi:type="dcterms:W3CDTF">2020-10-27T03:27:56Z</dcterms:created>
  <dcterms:modified xsi:type="dcterms:W3CDTF">2020-10-31T02:25:12Z</dcterms:modified>
</cp:coreProperties>
</file>