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265D49-57D1-46CC-ADA0-47BE9A0F34C1}" type="doc">
      <dgm:prSet loTypeId="urn:microsoft.com/office/officeart/2005/8/layout/process1" loCatId="process" qsTypeId="urn:microsoft.com/office/officeart/2005/8/quickstyle/simple1" qsCatId="simple" csTypeId="urn:microsoft.com/office/officeart/2005/8/colors/colorful5" csCatId="colorful" phldr="1"/>
      <dgm:spPr/>
    </dgm:pt>
    <dgm:pt modelId="{B21B7A8F-2CEE-403A-984D-666AAF962C89}" type="pres">
      <dgm:prSet presAssocID="{D2265D49-57D1-46CC-ADA0-47BE9A0F34C1}" presName="Name0" presStyleCnt="0">
        <dgm:presLayoutVars>
          <dgm:dir/>
          <dgm:resizeHandles val="exact"/>
        </dgm:presLayoutVars>
      </dgm:prSet>
      <dgm:spPr/>
    </dgm:pt>
  </dgm:ptLst>
  <dgm:cxnLst>
    <dgm:cxn modelId="{86680F08-6624-4757-A15D-C297771C46C6}" type="presOf" srcId="{D2265D49-57D1-46CC-ADA0-47BE9A0F34C1}" destId="{B21B7A8F-2CEE-403A-984D-666AAF962C8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6E3B2A-0B46-44E9-9454-55C3B735F721}" type="datetimeFigureOut">
              <a:rPr lang="en-US" smtClean="0"/>
              <a:t>10/31/2020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7768362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6E3B2A-0B46-44E9-9454-55C3B735F721}"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154288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3798954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3126642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2187936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195861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2000697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9E03F-F03E-4135-880A-41D056B9F287}"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43897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280090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135409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1714622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6E3B2A-0B46-44E9-9454-55C3B735F721}"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178220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6E3B2A-0B46-44E9-9454-55C3B735F721}" type="datetimeFigureOut">
              <a:rPr lang="en-US" smtClean="0"/>
              <a:t>10/31/2020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394624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6E3B2A-0B46-44E9-9454-55C3B735F721}" type="datetimeFigureOut">
              <a:rPr lang="en-US" smtClean="0"/>
              <a:t>10/31/2020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2828864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6E3B2A-0B46-44E9-9454-55C3B735F721}" type="datetimeFigureOut">
              <a:rPr lang="en-US" smtClean="0"/>
              <a:t>10/31/2020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185588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6E3B2A-0B46-44E9-9454-55C3B735F721}"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236074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6E3B2A-0B46-44E9-9454-55C3B735F721}"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95730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6E3B2A-0B46-44E9-9454-55C3B735F721}" type="datetimeFigureOut">
              <a:rPr lang="en-US" smtClean="0"/>
              <a:t>10/31/2020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69E03F-F03E-4135-880A-41D056B9F287}" type="slidenum">
              <a:rPr lang="en-US" smtClean="0"/>
              <a:t>‹#›</a:t>
            </a:fld>
            <a:endParaRPr lang="en-US"/>
          </a:p>
        </p:txBody>
      </p:sp>
    </p:spTree>
    <p:extLst>
      <p:ext uri="{BB962C8B-B14F-4D97-AF65-F5344CB8AC3E}">
        <p14:creationId xmlns:p14="http://schemas.microsoft.com/office/powerpoint/2010/main" val="32858177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c_xt2hIJotn2AinkkXIwnYa2kXFvx3zu/view?usp=sharing"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github.com/venkatr21/tamilPEDIA"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3schools.com/php/DEFAULT.asp"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azure.microsoft.com/en-in/services/cognitive-services/translator/" TargetMode="External"/><Relationship Id="rId5" Type="http://schemas.openxmlformats.org/officeDocument/2006/relationships/hyperlink" Target="https://www.livehistoryindia.com/history-daily/2019/10/09/tamil-literatures-enduring-classics" TargetMode="External"/><Relationship Id="rId4" Type="http://schemas.openxmlformats.org/officeDocument/2006/relationships/hyperlink" Target="https://tamilelibrary.org/teli/chrono1.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FB287311-DC31-4FDC-9B44-B45E14A07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17" y="200164"/>
            <a:ext cx="10595766" cy="1505843"/>
          </a:xfrm>
          <a:prstGeom prst="rect">
            <a:avLst/>
          </a:prstGeom>
        </p:spPr>
      </p:pic>
      <p:sp>
        <p:nvSpPr>
          <p:cNvPr id="6" name="TextBox 5">
            <a:extLst>
              <a:ext uri="{FF2B5EF4-FFF2-40B4-BE49-F238E27FC236}">
                <a16:creationId xmlns:a16="http://schemas.microsoft.com/office/drawing/2014/main" id="{30D48C20-4928-4948-9214-12A03B828F85}"/>
              </a:ext>
            </a:extLst>
          </p:cNvPr>
          <p:cNvSpPr txBox="1"/>
          <p:nvPr/>
        </p:nvSpPr>
        <p:spPr>
          <a:xfrm>
            <a:off x="798117" y="1544569"/>
            <a:ext cx="10595766" cy="1323439"/>
          </a:xfrm>
          <a:prstGeom prst="rect">
            <a:avLst/>
          </a:prstGeom>
          <a:noFill/>
        </p:spPr>
        <p:txBody>
          <a:bodyPr wrap="square" rtlCol="0">
            <a:spAutoFit/>
          </a:bodyPr>
          <a:lstStyle/>
          <a:p>
            <a:pPr algn="ctr"/>
            <a:r>
              <a:rPr lang="en-US" sz="3200" b="1" u="sng" dirty="0"/>
              <a:t>YAADHUM OORAE GLOBAL CONCLAVE HACKATHON</a:t>
            </a:r>
          </a:p>
          <a:p>
            <a:pPr algn="ctr"/>
            <a:r>
              <a:rPr lang="en-US" sz="2400" b="1" dirty="0"/>
              <a:t>(An Initiative by Chief Minister of Tamil Nadu, India)</a:t>
            </a:r>
          </a:p>
          <a:p>
            <a:pPr algn="ctr"/>
            <a:endParaRPr lang="en-US" sz="2400" b="1" dirty="0"/>
          </a:p>
        </p:txBody>
      </p:sp>
      <p:sp>
        <p:nvSpPr>
          <p:cNvPr id="7" name="TextBox 6">
            <a:extLst>
              <a:ext uri="{FF2B5EF4-FFF2-40B4-BE49-F238E27FC236}">
                <a16:creationId xmlns:a16="http://schemas.microsoft.com/office/drawing/2014/main" id="{5F46CF14-1080-4648-9C50-717D0394ABFF}"/>
              </a:ext>
            </a:extLst>
          </p:cNvPr>
          <p:cNvSpPr txBox="1"/>
          <p:nvPr/>
        </p:nvSpPr>
        <p:spPr>
          <a:xfrm>
            <a:off x="798117" y="2513216"/>
            <a:ext cx="10595766" cy="3539430"/>
          </a:xfrm>
          <a:prstGeom prst="rect">
            <a:avLst/>
          </a:prstGeom>
          <a:noFill/>
          <a:ln>
            <a:solidFill>
              <a:schemeClr val="tx1"/>
            </a:solidFill>
          </a:ln>
        </p:spPr>
        <p:txBody>
          <a:bodyPr wrap="square" rtlCol="0">
            <a:spAutoFit/>
          </a:bodyPr>
          <a:lstStyle/>
          <a:p>
            <a:r>
              <a:rPr lang="en-US" sz="2000" b="1" u="sng" dirty="0"/>
              <a:t>TEAM NAME: </a:t>
            </a:r>
            <a:r>
              <a:rPr lang="en-US" sz="2000" b="1" dirty="0"/>
              <a:t>ACCESS DENIED</a:t>
            </a:r>
          </a:p>
          <a:p>
            <a:endParaRPr lang="en-US" sz="2000" b="1" u="sng" dirty="0"/>
          </a:p>
          <a:p>
            <a:r>
              <a:rPr lang="en-US" sz="2000" b="1" u="sng" dirty="0"/>
              <a:t>TEAM LEAD NAME:</a:t>
            </a:r>
            <a:r>
              <a:rPr lang="en-US" sz="2000" b="1" dirty="0"/>
              <a:t> YOGEESHWAR S</a:t>
            </a:r>
          </a:p>
          <a:p>
            <a:endParaRPr lang="en-US" sz="2000" b="1" dirty="0"/>
          </a:p>
          <a:p>
            <a:r>
              <a:rPr lang="en-US" sz="2000" b="1" u="sng" dirty="0"/>
              <a:t>TEAM MEMBERS</a:t>
            </a:r>
            <a:r>
              <a:rPr lang="en-US" sz="2000" b="1" dirty="0"/>
              <a:t>:  1. VENKAT RAGAVAN S</a:t>
            </a:r>
          </a:p>
          <a:p>
            <a:r>
              <a:rPr lang="en-US" sz="2000" b="1" dirty="0"/>
              <a:t>                                  2. VISHWATH KUMAR B S</a:t>
            </a:r>
          </a:p>
          <a:p>
            <a:r>
              <a:rPr lang="en-US" sz="2000" b="1" dirty="0"/>
              <a:t>                                  3. TARUN A H</a:t>
            </a:r>
          </a:p>
          <a:p>
            <a:r>
              <a:rPr lang="en-US" sz="2000" b="1" u="sng" dirty="0"/>
              <a:t>TEAM ID:</a:t>
            </a:r>
            <a:r>
              <a:rPr lang="en-US" sz="2000" b="1" dirty="0"/>
              <a:t> TT014</a:t>
            </a:r>
          </a:p>
          <a:p>
            <a:endParaRPr lang="en-US" sz="2000" b="1" dirty="0"/>
          </a:p>
          <a:p>
            <a:r>
              <a:rPr lang="en-US" sz="2000" b="1" u="sng" dirty="0"/>
              <a:t>TRACK NAME</a:t>
            </a:r>
            <a:r>
              <a:rPr lang="en-US" sz="2000" b="1" dirty="0"/>
              <a:t>: TAMIL AND TECHNOLOGY TRACK</a:t>
            </a:r>
          </a:p>
          <a:p>
            <a:pPr algn="ctr"/>
            <a:endParaRPr lang="en-US" sz="2000" b="1" dirty="0"/>
          </a:p>
        </p:txBody>
      </p:sp>
      <p:pic>
        <p:nvPicPr>
          <p:cNvPr id="9" name="Picture 8" descr="Text&#10;&#10;Description automatically generated">
            <a:extLst>
              <a:ext uri="{FF2B5EF4-FFF2-40B4-BE49-F238E27FC236}">
                <a16:creationId xmlns:a16="http://schemas.microsoft.com/office/drawing/2014/main" id="{845940E9-D177-4E4E-947E-D40565255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grpSp>
        <p:nvGrpSpPr>
          <p:cNvPr id="16" name="Group 15">
            <a:extLst>
              <a:ext uri="{FF2B5EF4-FFF2-40B4-BE49-F238E27FC236}">
                <a16:creationId xmlns:a16="http://schemas.microsoft.com/office/drawing/2014/main" id="{A19499B2-B75A-4104-B36F-7C9E7518FCA4}"/>
              </a:ext>
            </a:extLst>
          </p:cNvPr>
          <p:cNvGrpSpPr/>
          <p:nvPr/>
        </p:nvGrpSpPr>
        <p:grpSpPr>
          <a:xfrm>
            <a:off x="3249636" y="5770379"/>
            <a:ext cx="6333161" cy="1323440"/>
            <a:chOff x="2676841" y="4795859"/>
            <a:chExt cx="6523430" cy="1523874"/>
          </a:xfrm>
        </p:grpSpPr>
        <p:pic>
          <p:nvPicPr>
            <p:cNvPr id="11" name="Picture 10" descr="Logo&#10;&#10;Description automatically generated">
              <a:extLst>
                <a:ext uri="{FF2B5EF4-FFF2-40B4-BE49-F238E27FC236}">
                  <a16:creationId xmlns:a16="http://schemas.microsoft.com/office/drawing/2014/main" id="{F656D23B-2962-4DCF-870C-AE47797323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841" y="4795859"/>
              <a:ext cx="1523874" cy="1523874"/>
            </a:xfrm>
            <a:prstGeom prst="rect">
              <a:avLst/>
            </a:prstGeom>
          </p:spPr>
        </p:pic>
        <p:pic>
          <p:nvPicPr>
            <p:cNvPr id="13" name="Picture 12" descr="Graphical user interface, logo&#10;&#10;Description automatically generated">
              <a:extLst>
                <a:ext uri="{FF2B5EF4-FFF2-40B4-BE49-F238E27FC236}">
                  <a16:creationId xmlns:a16="http://schemas.microsoft.com/office/drawing/2014/main" id="{8FDEBB46-D1D2-4EC4-98DF-F3E32D787C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8922" y="5120875"/>
              <a:ext cx="3234156" cy="1023169"/>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5A1B3E76-D095-4298-BF82-31BAD6BD2B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1285" y="5120875"/>
              <a:ext cx="1208986" cy="873842"/>
            </a:xfrm>
            <a:prstGeom prst="rect">
              <a:avLst/>
            </a:prstGeom>
          </p:spPr>
        </p:pic>
      </p:grpSp>
    </p:spTree>
    <p:extLst>
      <p:ext uri="{BB962C8B-B14F-4D97-AF65-F5344CB8AC3E}">
        <p14:creationId xmlns:p14="http://schemas.microsoft.com/office/powerpoint/2010/main" val="137087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61A66A-5D33-450F-82E4-5134276191CB}"/>
              </a:ext>
            </a:extLst>
          </p:cNvPr>
          <p:cNvSpPr txBox="1"/>
          <p:nvPr/>
        </p:nvSpPr>
        <p:spPr>
          <a:xfrm>
            <a:off x="675592" y="677116"/>
            <a:ext cx="10595766" cy="6124754"/>
          </a:xfrm>
          <a:prstGeom prst="rect">
            <a:avLst/>
          </a:prstGeom>
          <a:noFill/>
        </p:spPr>
        <p:txBody>
          <a:bodyPr wrap="square" rtlCol="0">
            <a:spAutoFit/>
          </a:bodyPr>
          <a:lstStyle/>
          <a:p>
            <a:pPr algn="ctr"/>
            <a:r>
              <a:rPr lang="en-US" sz="2800" b="1" u="sng" dirty="0"/>
              <a:t>INDEX TERMS:</a:t>
            </a:r>
          </a:p>
          <a:p>
            <a:pPr algn="ctr"/>
            <a:endParaRPr lang="en-US" sz="2800" b="1" u="sng" dirty="0"/>
          </a:p>
          <a:p>
            <a:pPr marL="457200" indent="-457200">
              <a:buFont typeface="Arial" panose="020B0604020202020204" pitchFamily="34" charset="0"/>
              <a:buChar char="•"/>
            </a:pPr>
            <a:r>
              <a:rPr lang="en-US" sz="2800" b="1" dirty="0"/>
              <a:t>PUBLIC FORUM/RESOURCE HUB</a:t>
            </a:r>
          </a:p>
          <a:p>
            <a:pPr algn="ctr"/>
            <a:endParaRPr lang="en-US" sz="2800" b="1" u="sng" dirty="0"/>
          </a:p>
          <a:p>
            <a:pPr algn="ctr"/>
            <a:r>
              <a:rPr lang="en-US" sz="2800" b="1" u="sng" dirty="0"/>
              <a:t>TECH STACKS</a:t>
            </a:r>
          </a:p>
          <a:p>
            <a:pPr marL="457200" indent="-457200">
              <a:buFont typeface="Arial" panose="020B0604020202020204" pitchFamily="34" charset="0"/>
              <a:buChar char="•"/>
            </a:pPr>
            <a:r>
              <a:rPr lang="en-US" sz="2800" b="1" u="sng" dirty="0"/>
              <a:t>PHP</a:t>
            </a:r>
          </a:p>
          <a:p>
            <a:pPr marL="457200" indent="-457200">
              <a:buFont typeface="Arial" panose="020B0604020202020204" pitchFamily="34" charset="0"/>
              <a:buChar char="•"/>
            </a:pPr>
            <a:r>
              <a:rPr lang="en-US" sz="2800" b="1" u="sng" dirty="0"/>
              <a:t>HTML </a:t>
            </a:r>
          </a:p>
          <a:p>
            <a:pPr marL="457200" indent="-457200">
              <a:buFont typeface="Arial" panose="020B0604020202020204" pitchFamily="34" charset="0"/>
              <a:buChar char="•"/>
            </a:pPr>
            <a:r>
              <a:rPr lang="en-US" sz="2800" b="1" u="sng" dirty="0"/>
              <a:t>CSS </a:t>
            </a:r>
          </a:p>
          <a:p>
            <a:pPr marL="457200" indent="-457200">
              <a:buFont typeface="Arial" panose="020B0604020202020204" pitchFamily="34" charset="0"/>
              <a:buChar char="•"/>
            </a:pPr>
            <a:r>
              <a:rPr lang="en-US" sz="2800" b="1" u="sng" dirty="0"/>
              <a:t>MySQL</a:t>
            </a:r>
          </a:p>
          <a:p>
            <a:pPr marL="457200" indent="-457200">
              <a:buFont typeface="Arial" panose="020B0604020202020204" pitchFamily="34" charset="0"/>
              <a:buChar char="•"/>
            </a:pPr>
            <a:r>
              <a:rPr lang="en-US" sz="2800" b="1" u="sng" dirty="0"/>
              <a:t>JAVSCRIPT </a:t>
            </a:r>
          </a:p>
          <a:p>
            <a:pPr marL="457200" indent="-457200">
              <a:buFont typeface="Arial" panose="020B0604020202020204" pitchFamily="34" charset="0"/>
              <a:buChar char="•"/>
            </a:pPr>
            <a:r>
              <a:rPr lang="en-US" sz="2800" b="1" u="sng" dirty="0"/>
              <a:t>BOOTSTRAP</a:t>
            </a:r>
          </a:p>
          <a:p>
            <a:pPr marL="457200" indent="-457200">
              <a:buFont typeface="Arial" panose="020B0604020202020204" pitchFamily="34" charset="0"/>
              <a:buChar char="•"/>
            </a:pPr>
            <a:r>
              <a:rPr lang="en-US" sz="2800" b="1" u="sng" dirty="0"/>
              <a:t>AZURE CLOUD SERVICES</a:t>
            </a:r>
          </a:p>
          <a:p>
            <a:pPr marL="457200" indent="-457200">
              <a:buFont typeface="Arial" panose="020B0604020202020204" pitchFamily="34" charset="0"/>
              <a:buChar char="•"/>
            </a:pPr>
            <a:endParaRPr lang="en-US" sz="2800" b="1" u="sng" dirty="0"/>
          </a:p>
          <a:p>
            <a:pPr algn="ctr"/>
            <a:endParaRPr lang="en-US" sz="2800" b="1" u="sng" dirty="0"/>
          </a:p>
        </p:txBody>
      </p:sp>
      <p:pic>
        <p:nvPicPr>
          <p:cNvPr id="7" name="Picture 6" descr="Text&#10;&#10;Description automatically generated">
            <a:extLst>
              <a:ext uri="{FF2B5EF4-FFF2-40B4-BE49-F238E27FC236}">
                <a16:creationId xmlns:a16="http://schemas.microsoft.com/office/drawing/2014/main" id="{DC1D317E-6896-495A-B2E1-115DFAF98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
        <p:nvSpPr>
          <p:cNvPr id="2" name="TextBox 1">
            <a:extLst>
              <a:ext uri="{FF2B5EF4-FFF2-40B4-BE49-F238E27FC236}">
                <a16:creationId xmlns:a16="http://schemas.microsoft.com/office/drawing/2014/main" id="{73C7F2BC-4EBF-4518-9743-7235527896D5}"/>
              </a:ext>
            </a:extLst>
          </p:cNvPr>
          <p:cNvSpPr txBox="1"/>
          <p:nvPr/>
        </p:nvSpPr>
        <p:spPr>
          <a:xfrm>
            <a:off x="798117" y="4647434"/>
            <a:ext cx="10595766" cy="4093428"/>
          </a:xfrm>
          <a:prstGeom prst="rect">
            <a:avLst/>
          </a:prstGeom>
          <a:noFill/>
          <a:ln>
            <a:noFill/>
          </a:ln>
        </p:spPr>
        <p:txBody>
          <a:bodyPr wrap="square" rtlCol="0">
            <a:spAutoFit/>
          </a:bodyPr>
          <a:lstStyle/>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p:txBody>
      </p:sp>
    </p:spTree>
    <p:extLst>
      <p:ext uri="{BB962C8B-B14F-4D97-AF65-F5344CB8AC3E}">
        <p14:creationId xmlns:p14="http://schemas.microsoft.com/office/powerpoint/2010/main" val="305962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89C2CD04-B49F-46E9-A29B-58F44B7F5945}"/>
              </a:ext>
            </a:extLst>
          </p:cNvPr>
          <p:cNvGraphicFramePr/>
          <p:nvPr>
            <p:extLst>
              <p:ext uri="{D42A27DB-BD31-4B8C-83A1-F6EECF244321}">
                <p14:modId xmlns:p14="http://schemas.microsoft.com/office/powerpoint/2010/main" val="1369060380"/>
              </p:ext>
            </p:extLst>
          </p:nvPr>
        </p:nvGraphicFramePr>
        <p:xfrm>
          <a:off x="374197" y="-930931"/>
          <a:ext cx="11443604" cy="5823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206CDF09-B49D-4666-A0B8-01FCC16914D3}"/>
              </a:ext>
            </a:extLst>
          </p:cNvPr>
          <p:cNvSpPr txBox="1"/>
          <p:nvPr/>
        </p:nvSpPr>
        <p:spPr>
          <a:xfrm>
            <a:off x="798117" y="309062"/>
            <a:ext cx="10595766" cy="1384995"/>
          </a:xfrm>
          <a:prstGeom prst="rect">
            <a:avLst/>
          </a:prstGeom>
          <a:noFill/>
        </p:spPr>
        <p:txBody>
          <a:bodyPr wrap="square" rtlCol="0">
            <a:spAutoFit/>
          </a:bodyPr>
          <a:lstStyle/>
          <a:p>
            <a:r>
              <a:rPr lang="en-US" sz="2800" b="1" u="sng" dirty="0"/>
              <a:t>PROBLEM STATEMENT:</a:t>
            </a:r>
          </a:p>
          <a:p>
            <a:endParaRPr lang="en-US" sz="2800" b="1" u="sng" dirty="0"/>
          </a:p>
          <a:p>
            <a:r>
              <a:rPr lang="en-US" sz="2800" b="1" u="sng" dirty="0"/>
              <a:t>TAMIL LITERATURE – RELEVANT INFORMATION IN ONE PLACE</a:t>
            </a:r>
          </a:p>
        </p:txBody>
      </p:sp>
      <p:pic>
        <p:nvPicPr>
          <p:cNvPr id="5" name="Picture 4" descr="Text&#10;&#10;Description automatically generated">
            <a:extLst>
              <a:ext uri="{FF2B5EF4-FFF2-40B4-BE49-F238E27FC236}">
                <a16:creationId xmlns:a16="http://schemas.microsoft.com/office/drawing/2014/main" id="{C9AB0FE8-5A84-4540-B1A2-EBCF2DA65E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
        <p:nvSpPr>
          <p:cNvPr id="12" name="TextBox 11">
            <a:extLst>
              <a:ext uri="{FF2B5EF4-FFF2-40B4-BE49-F238E27FC236}">
                <a16:creationId xmlns:a16="http://schemas.microsoft.com/office/drawing/2014/main" id="{9E1E4C4F-574E-4A61-AB20-C9509908FADD}"/>
              </a:ext>
            </a:extLst>
          </p:cNvPr>
          <p:cNvSpPr txBox="1"/>
          <p:nvPr/>
        </p:nvSpPr>
        <p:spPr>
          <a:xfrm>
            <a:off x="798117" y="2072662"/>
            <a:ext cx="10595766" cy="3970318"/>
          </a:xfrm>
          <a:prstGeom prst="rect">
            <a:avLst/>
          </a:prstGeom>
          <a:noFill/>
        </p:spPr>
        <p:txBody>
          <a:bodyPr wrap="square" rtlCol="0">
            <a:spAutoFit/>
          </a:bodyPr>
          <a:lstStyle/>
          <a:p>
            <a:r>
              <a:rPr lang="en-US" sz="2800" b="1" u="sng" dirty="0"/>
              <a:t>MOTIVATION:</a:t>
            </a:r>
          </a:p>
          <a:p>
            <a:endParaRPr lang="en-US" sz="2800" b="1" u="sng" dirty="0"/>
          </a:p>
          <a:p>
            <a:r>
              <a:rPr lang="en-US" sz="2800" b="1" dirty="0"/>
              <a:t>Tamil literature has a rich and long literary tradition spanning thousands of years. It is a great source of knowledge and wisdom. Developing a public forum for the people, teachers and other scholars to search contribute and explore various </a:t>
            </a:r>
            <a:r>
              <a:rPr lang="en-US" sz="2800" b="1" dirty="0" err="1"/>
              <a:t>tamil</a:t>
            </a:r>
            <a:r>
              <a:rPr lang="en-US" sz="2800" b="1" dirty="0"/>
              <a:t> literatures would not only be a treat for </a:t>
            </a:r>
            <a:r>
              <a:rPr lang="en-US" sz="2800" b="1" dirty="0" err="1"/>
              <a:t>tamil</a:t>
            </a:r>
            <a:r>
              <a:rPr lang="en-US" sz="2800" b="1" dirty="0"/>
              <a:t> readers but also help others in getting to know more about </a:t>
            </a:r>
            <a:r>
              <a:rPr lang="en-US" sz="2800" b="1" dirty="0" err="1"/>
              <a:t>tamil</a:t>
            </a:r>
            <a:r>
              <a:rPr lang="en-US" sz="2800" b="1" dirty="0"/>
              <a:t> literatures.</a:t>
            </a:r>
          </a:p>
          <a:p>
            <a:r>
              <a:rPr lang="en-US" sz="2800" b="1" u="sng" dirty="0"/>
              <a:t> </a:t>
            </a:r>
          </a:p>
        </p:txBody>
      </p:sp>
    </p:spTree>
    <p:extLst>
      <p:ext uri="{BB962C8B-B14F-4D97-AF65-F5344CB8AC3E}">
        <p14:creationId xmlns:p14="http://schemas.microsoft.com/office/powerpoint/2010/main" val="45174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6CDF09-B49D-4666-A0B8-01FCC16914D3}"/>
              </a:ext>
            </a:extLst>
          </p:cNvPr>
          <p:cNvSpPr txBox="1"/>
          <p:nvPr/>
        </p:nvSpPr>
        <p:spPr>
          <a:xfrm>
            <a:off x="798117" y="813199"/>
            <a:ext cx="10595766" cy="4832092"/>
          </a:xfrm>
          <a:prstGeom prst="rect">
            <a:avLst/>
          </a:prstGeom>
          <a:noFill/>
        </p:spPr>
        <p:txBody>
          <a:bodyPr wrap="square" rtlCol="0">
            <a:spAutoFit/>
          </a:bodyPr>
          <a:lstStyle/>
          <a:p>
            <a:pPr algn="ctr"/>
            <a:r>
              <a:rPr lang="en-US" sz="2800" b="1" u="sng" dirty="0"/>
              <a:t>INTRODUCTION</a:t>
            </a:r>
          </a:p>
          <a:p>
            <a:pPr algn="ctr"/>
            <a:endParaRPr lang="en-US" sz="2800" b="1" u="sng" dirty="0"/>
          </a:p>
          <a:p>
            <a:pPr algn="just"/>
            <a:r>
              <a:rPr lang="en-US" sz="2800" b="1" dirty="0"/>
              <a:t>TAMIL – PEDIA is a public forum cum knowledge Hub for all the </a:t>
            </a:r>
            <a:r>
              <a:rPr lang="en-US" sz="2800" b="1" dirty="0" err="1"/>
              <a:t>tamil</a:t>
            </a:r>
            <a:r>
              <a:rPr lang="en-US" sz="2800" b="1" dirty="0"/>
              <a:t> literary stuffs. This is a high tech forum for the people to explore and learn various evergreen </a:t>
            </a:r>
            <a:r>
              <a:rPr lang="en-US" sz="2800" b="1" dirty="0" err="1"/>
              <a:t>tamil</a:t>
            </a:r>
            <a:r>
              <a:rPr lang="en-US" sz="2800" b="1" dirty="0"/>
              <a:t> literatures. It delivers related articles and resources based on user’s preference. With just a matter of few keywords, the users can obtain full – end information about a particular literature work. This helps users in exploring and getting to know more about </a:t>
            </a:r>
            <a:r>
              <a:rPr lang="en-US" sz="2800" b="1" dirty="0" err="1"/>
              <a:t>tamil</a:t>
            </a:r>
            <a:r>
              <a:rPr lang="en-US" sz="2800" b="1" dirty="0"/>
              <a:t> literatures.</a:t>
            </a:r>
          </a:p>
          <a:p>
            <a:pPr algn="just"/>
            <a:r>
              <a:rPr lang="en-US" sz="2800" b="1" dirty="0"/>
              <a:t>It is an open forum where people, scholars or teachers can post on documents or reply to the threat in turn.</a:t>
            </a:r>
          </a:p>
        </p:txBody>
      </p:sp>
      <p:pic>
        <p:nvPicPr>
          <p:cNvPr id="5" name="Picture 4" descr="Text&#10;&#10;Description automatically generated">
            <a:extLst>
              <a:ext uri="{FF2B5EF4-FFF2-40B4-BE49-F238E27FC236}">
                <a16:creationId xmlns:a16="http://schemas.microsoft.com/office/drawing/2014/main"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Tree>
    <p:extLst>
      <p:ext uri="{BB962C8B-B14F-4D97-AF65-F5344CB8AC3E}">
        <p14:creationId xmlns:p14="http://schemas.microsoft.com/office/powerpoint/2010/main" val="349413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6CDF09-B49D-4666-A0B8-01FCC16914D3}"/>
              </a:ext>
            </a:extLst>
          </p:cNvPr>
          <p:cNvSpPr txBox="1"/>
          <p:nvPr/>
        </p:nvSpPr>
        <p:spPr>
          <a:xfrm>
            <a:off x="798117" y="364354"/>
            <a:ext cx="10595766" cy="5693866"/>
          </a:xfrm>
          <a:prstGeom prst="rect">
            <a:avLst/>
          </a:prstGeom>
          <a:noFill/>
        </p:spPr>
        <p:txBody>
          <a:bodyPr wrap="square" rtlCol="0">
            <a:spAutoFit/>
          </a:bodyPr>
          <a:lstStyle/>
          <a:p>
            <a:pPr algn="ctr"/>
            <a:r>
              <a:rPr lang="en-US" sz="2800" b="1" u="sng" dirty="0"/>
              <a:t>NOVELTY</a:t>
            </a:r>
          </a:p>
          <a:p>
            <a:pPr algn="ctr"/>
            <a:endParaRPr lang="en-US" sz="2800" b="1" u="sng" dirty="0"/>
          </a:p>
          <a:p>
            <a:r>
              <a:rPr lang="en-US" sz="2800" b="1" dirty="0"/>
              <a:t>TAMIL-PEDIA is a open source platform with helps the user in easy navigation between chapters of various </a:t>
            </a:r>
            <a:r>
              <a:rPr lang="en-US" sz="2800" b="1" dirty="0" err="1"/>
              <a:t>tamil</a:t>
            </a:r>
            <a:r>
              <a:rPr lang="en-US" sz="2800" b="1" dirty="0"/>
              <a:t> literature books. It also has inline search which helps user to find a particular book just by some dialogues present in it. This platform is smart enough to understand what the user asks and give recommended threads accordingly, this is achieved by NLP. This platform also has a inbuilt spam filter which maintains ethnicity by votes, which means the thread which has more downvotes will be removed in due course of time and if the threads from particular user have reported frequently, the user will be banned from the forum.</a:t>
            </a:r>
          </a:p>
          <a:p>
            <a:pPr algn="ctr"/>
            <a:endParaRPr lang="en-US" sz="2800" b="1" u="sng" dirty="0"/>
          </a:p>
        </p:txBody>
      </p:sp>
      <p:pic>
        <p:nvPicPr>
          <p:cNvPr id="5" name="Picture 4" descr="Text&#10;&#10;Description automatically generated">
            <a:extLst>
              <a:ext uri="{FF2B5EF4-FFF2-40B4-BE49-F238E27FC236}">
                <a16:creationId xmlns:a16="http://schemas.microsoft.com/office/drawing/2014/main"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Tree>
    <p:extLst>
      <p:ext uri="{BB962C8B-B14F-4D97-AF65-F5344CB8AC3E}">
        <p14:creationId xmlns:p14="http://schemas.microsoft.com/office/powerpoint/2010/main" val="383792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6CDF09-B49D-4666-A0B8-01FCC16914D3}"/>
              </a:ext>
            </a:extLst>
          </p:cNvPr>
          <p:cNvSpPr txBox="1"/>
          <p:nvPr/>
        </p:nvSpPr>
        <p:spPr>
          <a:xfrm>
            <a:off x="675592" y="299690"/>
            <a:ext cx="10595766" cy="7417415"/>
          </a:xfrm>
          <a:prstGeom prst="rect">
            <a:avLst/>
          </a:prstGeom>
          <a:noFill/>
        </p:spPr>
        <p:txBody>
          <a:bodyPr wrap="square" rtlCol="0">
            <a:spAutoFit/>
          </a:bodyPr>
          <a:lstStyle/>
          <a:p>
            <a:pPr algn="ctr"/>
            <a:r>
              <a:rPr lang="en-US" sz="2800" b="1" u="sng" dirty="0"/>
              <a:t>PROPOSED MODEL</a:t>
            </a:r>
          </a:p>
          <a:p>
            <a:pPr algn="just"/>
            <a:endParaRPr lang="en-US" sz="2800" b="1" u="sng" dirty="0"/>
          </a:p>
          <a:p>
            <a:pPr algn="just"/>
            <a:r>
              <a:rPr lang="en-US" sz="2800" dirty="0"/>
              <a:t>TAMIL – PEDIA uses html, CSS, JavaScript, bootstrap for the front end,  powered by stunning php backend and SQL database for storage,  information retrieval and efficient searching. </a:t>
            </a:r>
          </a:p>
          <a:p>
            <a:pPr algn="just"/>
            <a:r>
              <a:rPr lang="en-US" sz="2800" dirty="0"/>
              <a:t>The model performs faster keyword matching to get the relevant information about a particular literature or even we’ve moved a bit further, and we are finding the specified string regex even inside the document or the pdf. </a:t>
            </a:r>
          </a:p>
          <a:p>
            <a:pPr algn="just"/>
            <a:r>
              <a:rPr lang="en-US" sz="2800" dirty="0"/>
              <a:t>We’ve also incorporated a like/dislike a threat, where in the top threats appear at the front, where the least ones gets ignored maintaining the ethnicity.</a:t>
            </a:r>
          </a:p>
          <a:p>
            <a:pPr algn="just"/>
            <a:r>
              <a:rPr lang="en-US" sz="2800" dirty="0"/>
              <a:t>The model uses azure cloud services for translating a piece of text in any language to </a:t>
            </a:r>
            <a:r>
              <a:rPr lang="en-US" sz="2800" dirty="0" err="1"/>
              <a:t>tamil</a:t>
            </a:r>
            <a:r>
              <a:rPr lang="en-US" sz="2800" dirty="0"/>
              <a:t> or vice-versa</a:t>
            </a:r>
          </a:p>
          <a:p>
            <a:pPr algn="just"/>
            <a:endParaRPr lang="en-US" sz="2800" dirty="0"/>
          </a:p>
          <a:p>
            <a:pPr algn="just"/>
            <a:endParaRPr lang="en-US" sz="2800" b="1" u="sng" dirty="0"/>
          </a:p>
          <a:p>
            <a:pPr algn="just"/>
            <a:endParaRPr lang="en-US" sz="2800" b="1" u="sng" dirty="0"/>
          </a:p>
        </p:txBody>
      </p:sp>
      <p:pic>
        <p:nvPicPr>
          <p:cNvPr id="5" name="Picture 4" descr="Text&#10;&#10;Description automatically generated">
            <a:extLst>
              <a:ext uri="{FF2B5EF4-FFF2-40B4-BE49-F238E27FC236}">
                <a16:creationId xmlns:a16="http://schemas.microsoft.com/office/drawing/2014/main"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Tree>
    <p:extLst>
      <p:ext uri="{BB962C8B-B14F-4D97-AF65-F5344CB8AC3E}">
        <p14:creationId xmlns:p14="http://schemas.microsoft.com/office/powerpoint/2010/main" val="38221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5FB422-B079-41FF-A8DA-6A6E2DD560B5}"/>
              </a:ext>
            </a:extLst>
          </p:cNvPr>
          <p:cNvPicPr>
            <a:picLocks noChangeAspect="1"/>
          </p:cNvPicPr>
          <p:nvPr/>
        </p:nvPicPr>
        <p:blipFill>
          <a:blip r:embed="rId2"/>
          <a:stretch>
            <a:fillRect/>
          </a:stretch>
        </p:blipFill>
        <p:spPr>
          <a:xfrm>
            <a:off x="0" y="725187"/>
            <a:ext cx="12192000" cy="5874166"/>
          </a:xfrm>
          <a:prstGeom prst="rect">
            <a:avLst/>
          </a:prstGeom>
        </p:spPr>
      </p:pic>
      <p:sp>
        <p:nvSpPr>
          <p:cNvPr id="4" name="TextBox 3">
            <a:extLst>
              <a:ext uri="{FF2B5EF4-FFF2-40B4-BE49-F238E27FC236}">
                <a16:creationId xmlns:a16="http://schemas.microsoft.com/office/drawing/2014/main" id="{206CDF09-B49D-4666-A0B8-01FCC16914D3}"/>
              </a:ext>
            </a:extLst>
          </p:cNvPr>
          <p:cNvSpPr txBox="1"/>
          <p:nvPr/>
        </p:nvSpPr>
        <p:spPr>
          <a:xfrm>
            <a:off x="798117" y="59303"/>
            <a:ext cx="10595766" cy="6555641"/>
          </a:xfrm>
          <a:prstGeom prst="rect">
            <a:avLst/>
          </a:prstGeom>
          <a:noFill/>
        </p:spPr>
        <p:txBody>
          <a:bodyPr wrap="square" rtlCol="0">
            <a:spAutoFit/>
          </a:bodyPr>
          <a:lstStyle/>
          <a:p>
            <a:pPr algn="ctr"/>
            <a:r>
              <a:rPr lang="en-US" sz="2800" b="1" u="sng" dirty="0"/>
              <a:t>LIVE WORKING SESSION</a:t>
            </a:r>
          </a:p>
          <a:p>
            <a:pPr algn="ctr"/>
            <a:endParaRPr lang="en-US" sz="2800" b="1" u="sng" dirty="0"/>
          </a:p>
          <a:p>
            <a:pPr algn="ctr"/>
            <a:endParaRPr lang="en-US" sz="2800" b="1" u="sng" dirty="0"/>
          </a:p>
          <a:p>
            <a:pPr algn="ctr"/>
            <a:endParaRPr lang="en-US" sz="2800" b="1" u="sng" dirty="0"/>
          </a:p>
          <a:p>
            <a:pPr algn="ctr"/>
            <a:endParaRPr lang="en-US" sz="2800" b="1" u="sng" dirty="0"/>
          </a:p>
          <a:p>
            <a:pPr algn="ctr"/>
            <a:endParaRPr lang="en-US" sz="2800" b="1" u="sng" dirty="0"/>
          </a:p>
          <a:p>
            <a:pPr algn="ctr"/>
            <a:endParaRPr lang="en-US" sz="2800" b="1" u="sng" dirty="0"/>
          </a:p>
          <a:p>
            <a:pPr algn="ctr"/>
            <a:endParaRPr lang="en-US" sz="2800" b="1" u="sng" dirty="0"/>
          </a:p>
          <a:p>
            <a:pPr algn="ctr"/>
            <a:endParaRPr lang="en-US" sz="2800" b="1" u="sng" dirty="0"/>
          </a:p>
          <a:p>
            <a:pPr algn="ctr"/>
            <a:r>
              <a:rPr lang="en-US" sz="2800" b="1" u="sng" dirty="0"/>
              <a:t>Here’s the link to our video presentation: </a:t>
            </a:r>
            <a:r>
              <a:rPr lang="en-US" sz="2800" b="1" u="sng" dirty="0">
                <a:hlinkClick r:id="rId3"/>
              </a:rPr>
              <a:t>https://drive.google.com/file/d/1c_xt2hIJotn2AinkkXIwnYa2kXFvx3zu/view?usp=sharing</a:t>
            </a:r>
            <a:endParaRPr lang="en-US" sz="2800" b="1" u="sng" dirty="0"/>
          </a:p>
          <a:p>
            <a:pPr algn="ctr"/>
            <a:endParaRPr lang="en-US" sz="2800" b="1" u="sng" dirty="0"/>
          </a:p>
          <a:p>
            <a:pPr algn="ctr"/>
            <a:r>
              <a:rPr lang="en-US" sz="2800" b="1" u="sng" dirty="0"/>
              <a:t>Link to our GITHUB Repo:</a:t>
            </a:r>
          </a:p>
          <a:p>
            <a:pPr algn="ctr"/>
            <a:r>
              <a:rPr lang="en-US" sz="2800" b="1" u="sng" dirty="0">
                <a:hlinkClick r:id="rId4"/>
              </a:rPr>
              <a:t>https://github.com/venkatr21/tamilPEDIA</a:t>
            </a:r>
            <a:endParaRPr lang="en-US" sz="2800" b="1" u="sng" dirty="0"/>
          </a:p>
        </p:txBody>
      </p:sp>
      <p:pic>
        <p:nvPicPr>
          <p:cNvPr id="5" name="Picture 4" descr="Text&#10;&#10;Description automatically generated">
            <a:extLst>
              <a:ext uri="{FF2B5EF4-FFF2-40B4-BE49-F238E27FC236}">
                <a16:creationId xmlns:a16="http://schemas.microsoft.com/office/drawing/2014/main" id="{C9AB0FE8-5A84-4540-B1A2-EBCF2DA65E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Tree>
    <p:extLst>
      <p:ext uri="{BB962C8B-B14F-4D97-AF65-F5344CB8AC3E}">
        <p14:creationId xmlns:p14="http://schemas.microsoft.com/office/powerpoint/2010/main" val="188446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6CDF09-B49D-4666-A0B8-01FCC16914D3}"/>
              </a:ext>
            </a:extLst>
          </p:cNvPr>
          <p:cNvSpPr txBox="1"/>
          <p:nvPr/>
        </p:nvSpPr>
        <p:spPr>
          <a:xfrm>
            <a:off x="798117" y="579609"/>
            <a:ext cx="10595766" cy="6124754"/>
          </a:xfrm>
          <a:prstGeom prst="rect">
            <a:avLst/>
          </a:prstGeom>
          <a:noFill/>
        </p:spPr>
        <p:txBody>
          <a:bodyPr wrap="square" rtlCol="0">
            <a:spAutoFit/>
          </a:bodyPr>
          <a:lstStyle/>
          <a:p>
            <a:pPr algn="ctr"/>
            <a:r>
              <a:rPr lang="en-US" sz="2800" b="1" u="sng" dirty="0"/>
              <a:t>PROS &amp; CONS OF PROPOSED MODEL:</a:t>
            </a:r>
          </a:p>
          <a:p>
            <a:pPr algn="ctr"/>
            <a:endParaRPr lang="en-US" sz="2800" b="1" u="sng" dirty="0"/>
          </a:p>
          <a:p>
            <a:r>
              <a:rPr lang="en-US" sz="2800" b="1" u="sng" dirty="0"/>
              <a:t>PROS :</a:t>
            </a:r>
          </a:p>
          <a:p>
            <a:pPr marL="457200" indent="-457200">
              <a:buFont typeface="Arial" panose="020B0604020202020204" pitchFamily="34" charset="0"/>
              <a:buChar char="•"/>
            </a:pPr>
            <a:r>
              <a:rPr lang="en-US" sz="2800" dirty="0"/>
              <a:t>The model performs efficient keyword matching even inside the pdf or the resource, information retrieval and faster search powered by PHP Backend and azure cloud services.</a:t>
            </a:r>
          </a:p>
          <a:p>
            <a:pPr marL="457200" indent="-457200">
              <a:buFont typeface="Arial" panose="020B0604020202020204" pitchFamily="34" charset="0"/>
              <a:buChar char="•"/>
            </a:pPr>
            <a:r>
              <a:rPr lang="en-US" sz="2800" dirty="0"/>
              <a:t>Only the ethical threats are kept on and the other least voted ones are ignored or removed by time.</a:t>
            </a:r>
          </a:p>
          <a:p>
            <a:pPr marL="457200" indent="-457200">
              <a:buFont typeface="Arial" panose="020B0604020202020204" pitchFamily="34" charset="0"/>
              <a:buChar char="•"/>
            </a:pPr>
            <a:r>
              <a:rPr lang="en-US" sz="2800" dirty="0"/>
              <a:t>It uses Microsoft language translation API for swift content in Tamil</a:t>
            </a:r>
          </a:p>
          <a:p>
            <a:r>
              <a:rPr lang="en-US" sz="2800" b="1" u="sng" dirty="0"/>
              <a:t>CONS: </a:t>
            </a:r>
          </a:p>
          <a:p>
            <a:pPr marL="457200" indent="-457200">
              <a:buFont typeface="Arial" panose="020B0604020202020204" pitchFamily="34" charset="0"/>
              <a:buChar char="•"/>
            </a:pPr>
            <a:r>
              <a:rPr lang="en-US" sz="2800" b="1" dirty="0"/>
              <a:t>Initially the amount of resources are at the bare minimum until there’s a huge number of signups</a:t>
            </a:r>
          </a:p>
          <a:p>
            <a:pPr marL="457200" indent="-457200">
              <a:buFont typeface="Arial" panose="020B0604020202020204" pitchFamily="34" charset="0"/>
              <a:buChar char="•"/>
            </a:pPr>
            <a:r>
              <a:rPr lang="en-US" sz="2800" b="1" dirty="0"/>
              <a:t>Managing Databases would really be a tedious task</a:t>
            </a:r>
          </a:p>
          <a:p>
            <a:endParaRPr lang="en-US" sz="2800" b="1" u="sng" dirty="0"/>
          </a:p>
        </p:txBody>
      </p:sp>
      <p:pic>
        <p:nvPicPr>
          <p:cNvPr id="5" name="Picture 4" descr="Text&#10;&#10;Description automatically generated">
            <a:extLst>
              <a:ext uri="{FF2B5EF4-FFF2-40B4-BE49-F238E27FC236}">
                <a16:creationId xmlns:a16="http://schemas.microsoft.com/office/drawing/2014/main"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Tree>
    <p:extLst>
      <p:ext uri="{BB962C8B-B14F-4D97-AF65-F5344CB8AC3E}">
        <p14:creationId xmlns:p14="http://schemas.microsoft.com/office/powerpoint/2010/main" val="131224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
        <p:nvSpPr>
          <p:cNvPr id="6" name="Rectangle 5">
            <a:extLst>
              <a:ext uri="{FF2B5EF4-FFF2-40B4-BE49-F238E27FC236}">
                <a16:creationId xmlns:a16="http://schemas.microsoft.com/office/drawing/2014/main" id="{E4B098C1-1E42-43F3-A549-8FE9E21084BF}"/>
              </a:ext>
            </a:extLst>
          </p:cNvPr>
          <p:cNvSpPr/>
          <p:nvPr/>
        </p:nvSpPr>
        <p:spPr>
          <a:xfrm>
            <a:off x="363415" y="899058"/>
            <a:ext cx="11465169" cy="6986528"/>
          </a:xfrm>
          <a:prstGeom prst="rect">
            <a:avLst/>
          </a:prstGeom>
        </p:spPr>
        <p:txBody>
          <a:bodyPr wrap="square">
            <a:spAutoFit/>
          </a:bodyPr>
          <a:lstStyle/>
          <a:p>
            <a:pPr algn="ctr"/>
            <a:r>
              <a:rPr lang="en-US" sz="2800" b="1" u="sng" dirty="0">
                <a:latin typeface="CIDFont+F5"/>
              </a:rPr>
              <a:t>REFERENCES:</a:t>
            </a:r>
          </a:p>
          <a:p>
            <a:pPr algn="ctr"/>
            <a:endParaRPr lang="en-US" sz="2800" b="1" u="sng" dirty="0">
              <a:latin typeface="CIDFont+F5"/>
            </a:endParaRPr>
          </a:p>
          <a:p>
            <a:pPr algn="ctr"/>
            <a:r>
              <a:rPr lang="en-US" sz="2800" b="1" u="sng" dirty="0">
                <a:latin typeface="CIDFont+F5"/>
                <a:hlinkClick r:id="rId3"/>
              </a:rPr>
              <a:t>https://www.w3schools.com/php/DEFAULT.asp</a:t>
            </a:r>
            <a:endParaRPr lang="en-US" sz="2800" b="1" u="sng" dirty="0">
              <a:latin typeface="CIDFont+F5"/>
            </a:endParaRPr>
          </a:p>
          <a:p>
            <a:pPr algn="ctr"/>
            <a:endParaRPr lang="en-US" sz="2800" b="1" u="sng" dirty="0">
              <a:latin typeface="CIDFont+F5"/>
            </a:endParaRPr>
          </a:p>
          <a:p>
            <a:pPr algn="ctr"/>
            <a:r>
              <a:rPr lang="en-US" sz="2800" b="1" u="sng" dirty="0">
                <a:latin typeface="CIDFont+F5"/>
                <a:hlinkClick r:id="rId4"/>
              </a:rPr>
              <a:t>https://tamilelibrary.org/teli/chrono1.html</a:t>
            </a:r>
            <a:endParaRPr lang="en-US" sz="2800" b="1" u="sng" dirty="0">
              <a:latin typeface="CIDFont+F5"/>
            </a:endParaRPr>
          </a:p>
          <a:p>
            <a:pPr algn="ctr"/>
            <a:endParaRPr lang="en-US" sz="2800" b="1" u="sng" dirty="0">
              <a:latin typeface="CIDFont+F5"/>
            </a:endParaRPr>
          </a:p>
          <a:p>
            <a:pPr algn="ctr"/>
            <a:r>
              <a:rPr lang="en-US" sz="2800" b="1" u="sng" dirty="0">
                <a:latin typeface="CIDFont+F5"/>
                <a:hlinkClick r:id="rId5"/>
              </a:rPr>
              <a:t>https://www.livehistoryindia.com/history-daily/2019/10/09/tamil-literatures-enduring-classics</a:t>
            </a:r>
            <a:endParaRPr lang="en-US" sz="2800" b="1" u="sng" dirty="0">
              <a:latin typeface="CIDFont+F5"/>
            </a:endParaRPr>
          </a:p>
          <a:p>
            <a:pPr algn="ctr"/>
            <a:endParaRPr lang="en-US" sz="2800" b="1" u="sng" dirty="0">
              <a:latin typeface="CIDFont+F5"/>
            </a:endParaRPr>
          </a:p>
          <a:p>
            <a:pPr algn="ctr"/>
            <a:r>
              <a:rPr lang="en-US" sz="2800" b="1" u="sng" dirty="0">
                <a:latin typeface="CIDFont+F5"/>
                <a:hlinkClick r:id="rId6"/>
              </a:rPr>
              <a:t>https://azure.microsoft.com/en-in/services/cognitive-services/translator/</a:t>
            </a:r>
            <a:endParaRPr lang="en-US" sz="2800" b="1" u="sng" dirty="0">
              <a:latin typeface="CIDFont+F5"/>
            </a:endParaRPr>
          </a:p>
          <a:p>
            <a:pPr algn="ctr"/>
            <a:endParaRPr lang="en-US" sz="2800" b="1" u="sng" dirty="0">
              <a:latin typeface="CIDFont+F5"/>
            </a:endParaRPr>
          </a:p>
          <a:p>
            <a:pPr algn="ctr"/>
            <a:endParaRPr lang="en-US" sz="2800" b="1" u="sng" dirty="0">
              <a:latin typeface="CIDFont+F5"/>
            </a:endParaRPr>
          </a:p>
          <a:p>
            <a:pPr algn="ctr"/>
            <a:endParaRPr lang="en-US" sz="2800" b="1" u="sng" dirty="0">
              <a:latin typeface="CIDFont+F5"/>
            </a:endParaRPr>
          </a:p>
          <a:p>
            <a:pPr algn="ctr"/>
            <a:endParaRPr lang="en-US" sz="2800" b="1" u="sng" dirty="0">
              <a:latin typeface="CIDFont+F5"/>
            </a:endParaRPr>
          </a:p>
          <a:p>
            <a:pPr algn="ctr"/>
            <a:endParaRPr lang="en-US" sz="2800" b="1" u="sng" dirty="0">
              <a:latin typeface="CIDFont+F5"/>
            </a:endParaRPr>
          </a:p>
          <a:p>
            <a:pPr algn="ctr"/>
            <a:endParaRPr lang="en-US" sz="2800" b="1" u="sng" dirty="0">
              <a:latin typeface="CIDFont+F5"/>
            </a:endParaRPr>
          </a:p>
        </p:txBody>
      </p:sp>
    </p:spTree>
    <p:extLst>
      <p:ext uri="{BB962C8B-B14F-4D97-AF65-F5344CB8AC3E}">
        <p14:creationId xmlns:p14="http://schemas.microsoft.com/office/powerpoint/2010/main" val="2251291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2541</TotalTime>
  <Words>701</Words>
  <Application>Microsoft Office PowerPoint</Application>
  <PresentationFormat>Widescreen</PresentationFormat>
  <Paragraphs>91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CIDFont+F5</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Ramneek Kalra</dc:creator>
  <cp:lastModifiedBy>Yogee S</cp:lastModifiedBy>
  <cp:revision>119</cp:revision>
  <dcterms:created xsi:type="dcterms:W3CDTF">2020-10-27T03:27:56Z</dcterms:created>
  <dcterms:modified xsi:type="dcterms:W3CDTF">2020-10-30T23:42:21Z</dcterms:modified>
</cp:coreProperties>
</file>