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embeddedFontLst>
    <p:embeddedFont>
      <p:font typeface="Playfair Display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PlayfairDisplay-regular.fntdata"/><Relationship Id="rId43" Type="http://schemas.openxmlformats.org/officeDocument/2006/relationships/slide" Target="slides/slide39.xml"/><Relationship Id="rId46" Type="http://schemas.openxmlformats.org/officeDocument/2006/relationships/font" Target="fonts/PlayfairDisplay-italic.fntdata"/><Relationship Id="rId45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Lato-regular.fntdata"/><Relationship Id="rId47" Type="http://schemas.openxmlformats.org/officeDocument/2006/relationships/font" Target="fonts/PlayfairDisplay-boldItalic.fntdata"/><Relationship Id="rId49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Relationship Id="rId4" Type="http://schemas.openxmlformats.org/officeDocument/2006/relationships/hyperlink" Target="https://github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tableless.com.br/tudo-que-voce-queria-saber-sobre-git-e-github-mas-tinha-vergonha-de-perguntar/" TargetMode="External"/><Relationship Id="rId4" Type="http://schemas.openxmlformats.org/officeDocument/2006/relationships/hyperlink" Target="https://git-scm.com/book/pt-br/v1/Git-no-Servidor-Gerando-Sua-Chave-P%C3%BAblica-SSH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hyperlink" Target="mailto:git@github.com" TargetMode="External"/><Relationship Id="rId6" Type="http://schemas.openxmlformats.org/officeDocument/2006/relationships/image" Target="../media/image23.png"/><Relationship Id="rId7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jpg"/><Relationship Id="rId4" Type="http://schemas.openxmlformats.org/officeDocument/2006/relationships/image" Target="../media/image02.png"/><Relationship Id="rId5" Type="http://schemas.openxmlformats.org/officeDocument/2006/relationships/image" Target="../media/image06.png"/><Relationship Id="rId6" Type="http://schemas.openxmlformats.org/officeDocument/2006/relationships/image" Target="../media/image11.png"/><Relationship Id="rId7" Type="http://schemas.openxmlformats.org/officeDocument/2006/relationships/image" Target="../media/image0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Relationship Id="rId5" Type="http://schemas.openxmlformats.org/officeDocument/2006/relationships/image" Target="../media/image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Relationship Id="rId5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png"/><Relationship Id="rId4" Type="http://schemas.openxmlformats.org/officeDocument/2006/relationships/image" Target="../media/image44.png"/><Relationship Id="rId5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1.png"/><Relationship Id="rId4" Type="http://schemas.openxmlformats.org/officeDocument/2006/relationships/image" Target="../media/image4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0.png"/><Relationship Id="rId4" Type="http://schemas.openxmlformats.org/officeDocument/2006/relationships/image" Target="../media/image4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7.png"/><Relationship Id="rId4" Type="http://schemas.openxmlformats.org/officeDocument/2006/relationships/image" Target="../media/image4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5.png"/><Relationship Id="rId4" Type="http://schemas.openxmlformats.org/officeDocument/2006/relationships/image" Target="../media/image51.png"/><Relationship Id="rId5" Type="http://schemas.openxmlformats.org/officeDocument/2006/relationships/image" Target="../media/image5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2.png"/><Relationship Id="rId4" Type="http://schemas.openxmlformats.org/officeDocument/2006/relationships/image" Target="../media/image56.png"/><Relationship Id="rId5" Type="http://schemas.openxmlformats.org/officeDocument/2006/relationships/hyperlink" Target="https://github.com/PKpacheco/meu-portfolio/blob/master/portfolios/static/css/style.css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PKpacheco/meu-portfolio/blob/master/portfolios/templates/portfolios/portfolio_exibir.html" TargetMode="External"/><Relationship Id="rId4" Type="http://schemas.openxmlformats.org/officeDocument/2006/relationships/image" Target="../media/image60.png"/><Relationship Id="rId5" Type="http://schemas.openxmlformats.org/officeDocument/2006/relationships/image" Target="../media/image6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1.png"/><Relationship Id="rId4" Type="http://schemas.openxmlformats.org/officeDocument/2006/relationships/image" Target="../media/image54.png"/><Relationship Id="rId5" Type="http://schemas.openxmlformats.org/officeDocument/2006/relationships/image" Target="../media/image5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2.png"/><Relationship Id="rId4" Type="http://schemas.openxmlformats.org/officeDocument/2006/relationships/image" Target="../media/image06.png"/><Relationship Id="rId5" Type="http://schemas.openxmlformats.org/officeDocument/2006/relationships/image" Target="../media/image11.png"/><Relationship Id="rId6" Type="http://schemas.openxmlformats.org/officeDocument/2006/relationships/image" Target="../media/image64.png"/><Relationship Id="rId7" Type="http://schemas.openxmlformats.org/officeDocument/2006/relationships/image" Target="../media/image00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pycursos.com/python-para-zumbis/" TargetMode="External"/><Relationship Id="rId4" Type="http://schemas.openxmlformats.org/officeDocument/2006/relationships/hyperlink" Target="https://osantana.me/curso-de-python-e-django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Relationship Id="rId4" Type="http://schemas.openxmlformats.org/officeDocument/2006/relationships/image" Target="../media/image15.png"/><Relationship Id="rId5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9349" y="1273500"/>
            <a:ext cx="3488199" cy="2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/>
          <p:nvPr/>
        </p:nvSpPr>
        <p:spPr>
          <a:xfrm>
            <a:off x="2758350" y="1211550"/>
            <a:ext cx="3627300" cy="27204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Banco de dados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75" y="2303123"/>
            <a:ext cx="3938049" cy="14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264450" y="441500"/>
            <a:ext cx="6981300" cy="14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100"/>
              </a:spcBef>
              <a:spcAft>
                <a:spcPts val="180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 banco de dados que usaremos é o  padrão sqLite3. </a:t>
            </a:r>
          </a:p>
          <a:p>
            <a:pPr lvl="0" rtl="0">
              <a:spcBef>
                <a:spcPts val="100"/>
              </a:spcBef>
              <a:spcAft>
                <a:spcPts val="180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Executaremos apenas o comando: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</a:t>
            </a:r>
            <a:r>
              <a:rPr b="1" i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python manage.py migrate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574" y="1673162"/>
            <a:ext cx="4457142" cy="26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>
            <a:off x="6835000" y="1631600"/>
            <a:ext cx="1852500" cy="218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Testando 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75" y="772350"/>
            <a:ext cx="4905924" cy="137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100"/>
              </a:spcBef>
              <a:spcAft>
                <a:spcPts val="1800"/>
              </a:spcAft>
              <a:buNone/>
            </a:pPr>
            <a:r>
              <a:t/>
            </a:r>
            <a:endParaRPr b="1" i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175" y="2424112"/>
            <a:ext cx="8324850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5251200" y="815812"/>
            <a:ext cx="3670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100"/>
              </a:spcBef>
              <a:spcAft>
                <a:spcPts val="1800"/>
              </a:spcAft>
              <a:buNone/>
            </a:pP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</a:t>
            </a:r>
            <a:r>
              <a:rPr b="1" i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python manage.py runserver</a:t>
            </a:r>
          </a:p>
        </p:txBody>
      </p:sp>
      <p:sp>
        <p:nvSpPr>
          <p:cNvPr id="144" name="Shape 144"/>
          <p:cNvSpPr/>
          <p:nvPr/>
        </p:nvSpPr>
        <p:spPr>
          <a:xfrm>
            <a:off x="3000000" y="772350"/>
            <a:ext cx="2040000" cy="218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Git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853050" y="4335125"/>
            <a:ext cx="7437900" cy="14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2600"/>
              </a:spcAft>
              <a:buNone/>
            </a:pPr>
            <a:r>
              <a:rPr lang="pt-BR" sz="1800">
                <a:solidFill>
                  <a:srgbClr val="99999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Git é um sistema de controle de versão de arquivos. Através deles podemos desenvolver projetos na qual diversas pessoas podem contribuir simultaneamente no mesmo, editando e criando novos arquivos e permitindo que os mesmos possam existir sem o risco de suas alterações serem sobrescritas.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60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33655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50">
              <a:solidFill>
                <a:srgbClr val="4A4A4A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260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33655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50">
              <a:solidFill>
                <a:srgbClr val="4A4A4A"/>
              </a:solidFill>
            </a:endParaRPr>
          </a:p>
          <a:p>
            <a:pPr lvl="0" rtl="0">
              <a:lnSpc>
                <a:spcPct val="10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t/>
            </a:r>
            <a:endParaRPr b="1" i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100"/>
              </a:spcBef>
              <a:spcAft>
                <a:spcPts val="1800"/>
              </a:spcAft>
              <a:buNone/>
            </a:pPr>
            <a:r>
              <a:t/>
            </a:r>
            <a:endParaRPr b="1" i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759" y="534396"/>
            <a:ext cx="2291424" cy="229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GitHub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023" y="418099"/>
            <a:ext cx="2128374" cy="21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692525" y="3859125"/>
            <a:ext cx="7958400" cy="16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260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2600"/>
              </a:spcAft>
              <a:buNone/>
            </a:pPr>
            <a:r>
              <a:rPr lang="pt-BR" sz="1800">
                <a:solidFill>
                  <a:srgbClr val="99999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 </a:t>
            </a:r>
            <a:r>
              <a:rPr lang="pt-BR" sz="1800">
                <a:solidFill>
                  <a:srgbClr val="99999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4"/>
              </a:rPr>
              <a:t>Github</a:t>
            </a:r>
            <a:r>
              <a:rPr lang="pt-BR" sz="1800">
                <a:solidFill>
                  <a:srgbClr val="99999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é um serviço web que oferece diversas funcionalidades extras aplicadas ao git. Resumindo, você poderá usar gratuitamente o github para hospedar seus projetos pessoais. 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2600"/>
              </a:spcAft>
              <a:buNone/>
            </a:pPr>
            <a:r>
              <a:rPr i="1" lang="pt-BR" sz="1800">
                <a:solidFill>
                  <a:srgbClr val="B7B7B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Além disso, quase todos os projetos/frameworks/bibliotecas sobre desenvolvimento open source estão no github, e você pode acompanhá-los através de novas versões, contribuir informando bugs ou até mesmo enviando código e correções. </a:t>
            </a:r>
          </a:p>
          <a:p>
            <a:pPr indent="3365500" lvl="0" rtl="0" algn="just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50">
              <a:solidFill>
                <a:srgbClr val="4A4A4A"/>
              </a:solidFill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260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3365500" lvl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450">
              <a:solidFill>
                <a:srgbClr val="4A4A4A"/>
              </a:solidFill>
            </a:endParaRPr>
          </a:p>
          <a:p>
            <a:pPr lvl="0" rtl="0" algn="just">
              <a:lnSpc>
                <a:spcPct val="10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t/>
            </a:r>
            <a:endParaRPr b="1" i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just">
              <a:spcBef>
                <a:spcPts val="100"/>
              </a:spcBef>
              <a:spcAft>
                <a:spcPts val="1800"/>
              </a:spcAft>
              <a:buNone/>
            </a:pPr>
            <a:r>
              <a:t/>
            </a:r>
            <a:endParaRPr b="1" i="1"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GitHub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373200" y="1367550"/>
            <a:ext cx="8520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 que você precisa para começar a usar o GitHub: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Lato"/>
              <a:buChar char="-"/>
            </a:pPr>
            <a:r>
              <a:rPr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Ter uma conta no GitHub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Lato"/>
              <a:buChar char="-"/>
            </a:pPr>
            <a:r>
              <a:rPr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Autenticação via SSH pública ( para que você possa commitar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http://tableless.com.br/tudo-que-voce-queria-saber-sobre-git-e-github-mas-tinha-vergonha-de-perguntar/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https://git-scm.com/book/pt-br/v1/Git-no-Servidor-Gerando-Sua-Chave-P%C3%BAblica-SSH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GitHub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597" y="372447"/>
            <a:ext cx="5562875" cy="738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x="6487500" y="669275"/>
            <a:ext cx="690900" cy="387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5699" y="1123950"/>
            <a:ext cx="5271075" cy="390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GitHub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449" y="442650"/>
            <a:ext cx="7384725" cy="439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6900" y="-1012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GitHub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62" y="848012"/>
            <a:ext cx="77628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175" y="1366575"/>
            <a:ext cx="476250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2814958" y="848025"/>
            <a:ext cx="748500" cy="218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2689400" y="1335450"/>
            <a:ext cx="2073000" cy="352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222175" y="3117475"/>
            <a:ext cx="8520600" cy="26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pt-BR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echo "# hangout_teste"&gt;&gt; README.md</a:t>
            </a:r>
          </a:p>
          <a:p>
            <a:pPr lvl="0">
              <a:spcBef>
                <a:spcPts val="0"/>
              </a:spcBef>
              <a:buNone/>
            </a:pPr>
            <a:r>
              <a:rPr b="1" i="1" lang="pt-BR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git init</a:t>
            </a:r>
          </a:p>
          <a:p>
            <a:pPr lvl="0">
              <a:spcBef>
                <a:spcPts val="0"/>
              </a:spcBef>
              <a:buNone/>
            </a:pPr>
            <a:r>
              <a:rPr b="1" i="1" lang="pt-BR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git add README.md</a:t>
            </a:r>
          </a:p>
          <a:p>
            <a:pPr lvl="0">
              <a:spcBef>
                <a:spcPts val="0"/>
              </a:spcBef>
              <a:buNone/>
            </a:pPr>
            <a:r>
              <a:rPr b="1" i="1" lang="pt-BR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git commit -m "first commit"</a:t>
            </a:r>
          </a:p>
          <a:p>
            <a:pPr lvl="0">
              <a:spcBef>
                <a:spcPts val="0"/>
              </a:spcBef>
              <a:buNone/>
            </a:pPr>
            <a:r>
              <a:rPr b="1" i="1" lang="pt-BR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git remote add origin </a:t>
            </a:r>
            <a:r>
              <a:rPr b="1" i="1" lang="pt-BR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git@github.com</a:t>
            </a:r>
            <a:r>
              <a:rPr b="1" i="1" lang="pt-BR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:PKpacheco/meu-portfolio.git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pt-BR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git push -u origin master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637" y="568150"/>
            <a:ext cx="5019675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/>
          <p:nvPr/>
        </p:nvSpPr>
        <p:spPr>
          <a:xfrm>
            <a:off x="2689399" y="582200"/>
            <a:ext cx="2577300" cy="218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500" y="2227337"/>
            <a:ext cx="681037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/>
          <p:nvPr/>
        </p:nvSpPr>
        <p:spPr>
          <a:xfrm>
            <a:off x="2667000" y="2218875"/>
            <a:ext cx="4384500" cy="423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GitHub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125" y="1341325"/>
            <a:ext cx="63246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6900" y="-1012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GitHub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2057400" y="-228600"/>
            <a:ext cx="885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Crie um arquivo dentro do app principal chamado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.gitignore</a:t>
            </a:r>
          </a:p>
          <a:p>
            <a:pPr lvl="0">
              <a:spcBef>
                <a:spcPts val="0"/>
              </a:spcBef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Coloque nele arquivos que serão ignorados pelo Git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**'Commite' novamente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025" y="2077000"/>
            <a:ext cx="133350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3850" y="2410112"/>
            <a:ext cx="14668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Quem sou eu 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270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          Paola Katherine Pacheco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pt-BR" sz="1600"/>
              <a:t>Graduanda em Análise de Sistemas pela Unesa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pt-BR" sz="1600"/>
              <a:t>Ex-graduanda de Estatística na Uerj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pt-BR" sz="1600"/>
              <a:t>Apaixonada por números , viagens e chocolate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pt-BR" sz="1600"/>
              <a:t>Desenvolvedora Back End Python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pt-BR" sz="1600"/>
              <a:t>Membro do Django Girls Rio, Pyladies Rio 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pt-BR" sz="1600"/>
              <a:t>GDG Organizer Rio de Janeiro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pt-BR" sz="1600"/>
              <a:t>Women TechMakers Rio de Janeiro</a:t>
            </a:r>
          </a:p>
          <a:p>
            <a:pPr lvl="0" algn="ctr">
              <a:spcBef>
                <a:spcPts val="0"/>
              </a:spcBef>
              <a:buNone/>
            </a:pPr>
            <a:r>
              <a:rPr lang="pt-BR">
                <a:solidFill>
                  <a:srgbClr val="5E696C"/>
                </a:solidFill>
              </a:rPr>
              <a:t>about.me/pkcpweb</a:t>
            </a: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b="0" l="0" r="0" t="16833"/>
          <a:stretch/>
        </p:blipFill>
        <p:spPr>
          <a:xfrm>
            <a:off x="7135875" y="391349"/>
            <a:ext cx="1770751" cy="19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/>
          <p:nvPr/>
        </p:nvSpPr>
        <p:spPr>
          <a:xfrm>
            <a:off x="7059675" y="331575"/>
            <a:ext cx="1913700" cy="208530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5175" y="3958350"/>
            <a:ext cx="798100" cy="7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7074" y="3050450"/>
            <a:ext cx="798099" cy="79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57575" y="3064799"/>
            <a:ext cx="798100" cy="7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65275" y="3977974"/>
            <a:ext cx="798099" cy="7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Estrutura do Django</a:t>
            </a:r>
          </a:p>
        </p:txBody>
      </p:sp>
      <p:sp>
        <p:nvSpPr>
          <p:cNvPr id="212" name="Shape 212"/>
          <p:cNvSpPr/>
          <p:nvPr/>
        </p:nvSpPr>
        <p:spPr>
          <a:xfrm>
            <a:off x="428075" y="3628475"/>
            <a:ext cx="1524000" cy="122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Model</a:t>
            </a:r>
          </a:p>
        </p:txBody>
      </p:sp>
      <p:sp>
        <p:nvSpPr>
          <p:cNvPr id="213" name="Shape 213"/>
          <p:cNvSpPr/>
          <p:nvPr/>
        </p:nvSpPr>
        <p:spPr>
          <a:xfrm>
            <a:off x="1938625" y="3628475"/>
            <a:ext cx="1716600" cy="122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Url</a:t>
            </a:r>
          </a:p>
        </p:txBody>
      </p:sp>
      <p:sp>
        <p:nvSpPr>
          <p:cNvPr id="214" name="Shape 214"/>
          <p:cNvSpPr/>
          <p:nvPr/>
        </p:nvSpPr>
        <p:spPr>
          <a:xfrm>
            <a:off x="3655225" y="3675550"/>
            <a:ext cx="1636200" cy="122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View</a:t>
            </a:r>
          </a:p>
        </p:txBody>
      </p:sp>
      <p:sp>
        <p:nvSpPr>
          <p:cNvPr id="215" name="Shape 215"/>
          <p:cNvSpPr/>
          <p:nvPr/>
        </p:nvSpPr>
        <p:spPr>
          <a:xfrm>
            <a:off x="5255425" y="3675550"/>
            <a:ext cx="1524000" cy="122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Template</a:t>
            </a:r>
          </a:p>
        </p:txBody>
      </p:sp>
      <p:sp>
        <p:nvSpPr>
          <p:cNvPr id="216" name="Shape 216"/>
          <p:cNvSpPr/>
          <p:nvPr/>
        </p:nvSpPr>
        <p:spPr>
          <a:xfrm>
            <a:off x="6777325" y="3619500"/>
            <a:ext cx="1445700" cy="135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Site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650" y="1136275"/>
            <a:ext cx="24003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App Django 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0" y="-313350"/>
            <a:ext cx="8520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Vamos criar um app diferente dentro do nosso projeto.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Lato"/>
              <a:buChar char="-"/>
            </a:pPr>
            <a:r>
              <a:rPr b="1" i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</a:t>
            </a:r>
            <a:r>
              <a:rPr b="1" i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python manage.py startapp portfolios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0" y="1098175"/>
            <a:ext cx="6420899" cy="23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Lato"/>
              <a:buChar char="-"/>
            </a:pPr>
            <a:r>
              <a:rPr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Precisamos colocar o novo app dentro do </a:t>
            </a:r>
            <a:r>
              <a:rPr b="1" i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settings.py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62" y="1622600"/>
            <a:ext cx="4981575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2678200" y="1487850"/>
            <a:ext cx="2591700" cy="352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687" y="2487725"/>
            <a:ext cx="288607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28100" y="4031575"/>
            <a:ext cx="1031100" cy="352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1774" y="11373"/>
            <a:ext cx="2042824" cy="512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Modelos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609600" y="3200400"/>
            <a:ext cx="5027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pt-BR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class -&gt; definição de objeto</a:t>
            </a:r>
          </a:p>
          <a:p>
            <a:pPr lvl="0">
              <a:spcBef>
                <a:spcPts val="0"/>
              </a:spcBef>
              <a:buNone/>
            </a:pPr>
            <a:r>
              <a:rPr i="1" lang="pt-BR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DadosPessoais-&gt;nome do modelo ( que é um objeto)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pt-BR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models.Model -&gt; modelo do Django que será salvo no banco.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6082575" y="3657600"/>
            <a:ext cx="4650300" cy="2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método/função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675" y="4145312"/>
            <a:ext cx="17526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4152893"/>
            <a:ext cx="278130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3962400" y="-1295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models.py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1287" y="455453"/>
            <a:ext cx="6341424" cy="343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Modelos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2390250" y="-560287"/>
            <a:ext cx="4363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Precisamos aplicar as alterações ao banco de dados: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python manage.py makemigrations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python manage.py migrate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662" y="1635225"/>
            <a:ext cx="46386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6450" y="2884387"/>
            <a:ext cx="49911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/>
          <p:nvPr/>
        </p:nvSpPr>
        <p:spPr>
          <a:xfrm>
            <a:off x="4689775" y="1562100"/>
            <a:ext cx="2237700" cy="237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4538925" y="2839975"/>
            <a:ext cx="1716300" cy="287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Admin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537" y="2138275"/>
            <a:ext cx="4791075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/>
          <p:nvPr/>
        </p:nvSpPr>
        <p:spPr>
          <a:xfrm>
            <a:off x="4539362" y="2052525"/>
            <a:ext cx="2270100" cy="352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/>
        </p:nvSpPr>
        <p:spPr>
          <a:xfrm>
            <a:off x="3019862" y="2131350"/>
            <a:ext cx="42582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python manage.py createsuperuser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rPr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python manage.py runserver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3762" y="3338225"/>
            <a:ext cx="47053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5150" y="601050"/>
            <a:ext cx="29337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Admin</a:t>
            </a: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332" y="302975"/>
            <a:ext cx="2589325" cy="190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62" y="2422675"/>
            <a:ext cx="8919876" cy="24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1298" y="1102648"/>
            <a:ext cx="3169425" cy="7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/>
        </p:nvSpPr>
        <p:spPr>
          <a:xfrm>
            <a:off x="5508800" y="-914400"/>
            <a:ext cx="3742800" cy="30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pt-BR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 Django coloca um 's' no model informando plural!!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i="1" lang="pt-BR" sz="1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Cole esse código no seu model , assim você força seu model a aceitar o nome no singular e no plural.</a:t>
            </a:r>
          </a:p>
        </p:txBody>
      </p:sp>
      <p:sp>
        <p:nvSpPr>
          <p:cNvPr id="270" name="Shape 270"/>
          <p:cNvSpPr/>
          <p:nvPr/>
        </p:nvSpPr>
        <p:spPr>
          <a:xfrm>
            <a:off x="218650" y="4471150"/>
            <a:ext cx="935700" cy="237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5602950" y="118775"/>
            <a:ext cx="3540900" cy="1978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Url- Endereço da Web 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62" y="3241325"/>
            <a:ext cx="608647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/>
        </p:nvSpPr>
        <p:spPr>
          <a:xfrm>
            <a:off x="3561225" y="1600200"/>
            <a:ext cx="5076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Um pouco de Regex: </a:t>
            </a:r>
          </a:p>
        </p:txBody>
      </p:sp>
      <p:pic>
        <p:nvPicPr>
          <p:cNvPr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1750" y="1040112"/>
            <a:ext cx="4000500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/>
        </p:nvSpPr>
        <p:spPr>
          <a:xfrm>
            <a:off x="3733800" y="-685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mysite/urls.py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Url </a:t>
            </a:r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737" y="1483650"/>
            <a:ext cx="3800475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/>
          <p:nvPr/>
        </p:nvSpPr>
        <p:spPr>
          <a:xfrm>
            <a:off x="2971800" y="-533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Criaremos o arquivo: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portfolios/urls.py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2362200" y="2198600"/>
            <a:ext cx="4726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Próximo passo → Criar a View para </a:t>
            </a:r>
            <a:r>
              <a:rPr b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portfolio_exibir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6900" y="-1012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Views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02900" y="-762000"/>
            <a:ext cx="713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Uma View pega informações do Model e exibe em um Template.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Nela temos a " lógica" de negócio, da sua aplicação.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1155300" y="316025"/>
            <a:ext cx="7049700" cy="19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portfolio/views.py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066812" y="1916225"/>
            <a:ext cx="713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Temos um método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def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Renderizando para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portfolio_exibir.html</a:t>
            </a:r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850" y="4187937"/>
            <a:ext cx="34671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/>
        </p:nvSpPr>
        <p:spPr>
          <a:xfrm>
            <a:off x="2920775" y="2615400"/>
            <a:ext cx="354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Executando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python manage.py runserver</a:t>
            </a:r>
          </a:p>
        </p:txBody>
      </p:sp>
      <p:pic>
        <p:nvPicPr>
          <p:cNvPr id="299" name="Shape 2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2487" y="1513425"/>
            <a:ext cx="517207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83100" y="7620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Templates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972750" y="405675"/>
            <a:ext cx="65889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Criaremos uma pasta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templates, 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dentro dela uma outra pasta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portfolios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e um arquivo </a:t>
            </a: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portfolio_exibir.html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portfolios&gt;template&gt;portfolios&gt;portfolio_exibir.html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700" y="2486312"/>
            <a:ext cx="21145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59300" y="511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Python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1192850" y="1748100"/>
            <a:ext cx="7575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7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Python</a:t>
            </a: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é uma linguagem de programação criada por Guido van Rossum em 1991. Os objetivos do projeto da linguagem eram: produtividade e legibilidade. Em outras palavras, </a:t>
            </a: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Python</a:t>
            </a: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é uma linguagem que foi criada para produzir código bom e fácil de manter de maneira rápida.</a:t>
            </a:r>
          </a:p>
          <a:p>
            <a:pPr lvl="0" rtl="0">
              <a:lnSpc>
                <a:spcPct val="17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7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Instalando o Python :</a:t>
            </a:r>
          </a:p>
          <a:p>
            <a:pPr lvl="0" rtl="0">
              <a:lnSpc>
                <a:spcPct val="17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http://tutorial.djangogirls.org/pt/python_installation/</a:t>
            </a:r>
          </a:p>
          <a:p>
            <a:pPr indent="52324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52324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7251" y="102575"/>
            <a:ext cx="740225" cy="7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Templates Teste </a:t>
            </a:r>
          </a:p>
        </p:txBody>
      </p:sp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275" y="646025"/>
            <a:ext cx="245745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 rotWithShape="1">
          <a:blip r:embed="rId4">
            <a:alphaModFix/>
          </a:blip>
          <a:srcRect b="32281" l="0" r="0" t="0"/>
          <a:stretch/>
        </p:blipFill>
        <p:spPr>
          <a:xfrm>
            <a:off x="3756500" y="3609950"/>
            <a:ext cx="3343275" cy="109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Shape 314"/>
          <p:cNvSpPr txBox="1"/>
          <p:nvPr/>
        </p:nvSpPr>
        <p:spPr>
          <a:xfrm>
            <a:off x="2962825" y="-10918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portfolio_exibir.html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3124200" y="21336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python manage.py runserver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Git</a:t>
            </a:r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99" y="2192218"/>
            <a:ext cx="4572374" cy="2701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Shape 3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976" y="228599"/>
            <a:ext cx="3815423" cy="194516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/>
          <p:nvPr/>
        </p:nvSpPr>
        <p:spPr>
          <a:xfrm>
            <a:off x="2469452" y="228602"/>
            <a:ext cx="608400" cy="225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2381434" y="2192219"/>
            <a:ext cx="2499000" cy="276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2272550" y="4206850"/>
            <a:ext cx="1455000" cy="167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6" name="Shape 3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9150" y="1484071"/>
            <a:ext cx="3925399" cy="188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Css </a:t>
            </a:r>
          </a:p>
        </p:txBody>
      </p:sp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862" y="1932875"/>
            <a:ext cx="1628775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 txBox="1"/>
          <p:nvPr/>
        </p:nvSpPr>
        <p:spPr>
          <a:xfrm>
            <a:off x="904950" y="-135850"/>
            <a:ext cx="7080600" cy="27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Criaremos um arquivo </a:t>
            </a:r>
            <a:r>
              <a:rPr b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style.css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dentro da pasta </a:t>
            </a:r>
            <a:r>
              <a:rPr b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static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em </a:t>
            </a:r>
            <a:r>
              <a:rPr b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portfolios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e dentro dela outra pasta </a:t>
            </a:r>
            <a:r>
              <a:rPr b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css.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portfolios&gt;static&gt;css&gt;style.css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style.css</a:t>
            </a:r>
          </a:p>
        </p:txBody>
      </p:sp>
      <p:pic>
        <p:nvPicPr>
          <p:cNvPr id="334" name="Shape 3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4220" y="1551105"/>
            <a:ext cx="2231325" cy="313307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 txBox="1"/>
          <p:nvPr/>
        </p:nvSpPr>
        <p:spPr>
          <a:xfrm>
            <a:off x="91125" y="3312550"/>
            <a:ext cx="5466600" cy="24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https://github.com/PKpacheco/meu-portfolio/blob/master/portfolios/static/css/style.css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Alterações na View 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762000" y="-76200"/>
            <a:ext cx="7625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Faremos algumas alterações em </a:t>
            </a:r>
            <a:r>
              <a:rPr b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portfolios/views.py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para facilitar nosso Html</a:t>
            </a:r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275" y="2178575"/>
            <a:ext cx="592455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Html 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742500" y="3068800"/>
            <a:ext cx="7785000" cy="26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15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https://github.com/PKpacheco/meu-portfolio/blob/master/portfolios/templates/portfolios/portfolio_exibir.html</a:t>
            </a:r>
          </a:p>
        </p:txBody>
      </p:sp>
      <p:pic>
        <p:nvPicPr>
          <p:cNvPr id="349" name="Shape 3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375" y="2130925"/>
            <a:ext cx="4285874" cy="197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74" y="601049"/>
            <a:ext cx="4411840" cy="21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159300" y="511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Requirements.txt 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475350" y="762000"/>
            <a:ext cx="75837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Um </a:t>
            </a:r>
            <a:r>
              <a:rPr b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requirements.txt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guarda todas as dependências instaladas na sua aplicação.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Verifique todas as dependências com 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$pip freeze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850" y="2190362"/>
            <a:ext cx="39243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Shape 358"/>
          <p:cNvSpPr/>
          <p:nvPr/>
        </p:nvSpPr>
        <p:spPr>
          <a:xfrm>
            <a:off x="5431475" y="2190374"/>
            <a:ext cx="918300" cy="153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59" name="Shape 3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6612" y="3674350"/>
            <a:ext cx="157162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 txBox="1"/>
          <p:nvPr/>
        </p:nvSpPr>
        <p:spPr>
          <a:xfrm>
            <a:off x="1338000" y="1914900"/>
            <a:ext cx="5767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Em seguida, crie o arquivo: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i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requirements.txt</a:t>
            </a:r>
          </a:p>
        </p:txBody>
      </p:sp>
      <p:pic>
        <p:nvPicPr>
          <p:cNvPr id="361" name="Shape 3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9525" y="530200"/>
            <a:ext cx="130492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159300" y="511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Makefile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475350" y="457200"/>
            <a:ext cx="75837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Um </a:t>
            </a:r>
            <a:r>
              <a:rPr b="1"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Makefile</a:t>
            </a:r>
            <a:r>
              <a:rPr lang="pt-BR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é um atalho para comandos.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i="1"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271" y="2100771"/>
            <a:ext cx="3533850" cy="23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8075" y="1465262"/>
            <a:ext cx="103822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Comunidades </a:t>
            </a:r>
          </a:p>
        </p:txBody>
      </p:sp>
      <p:pic>
        <p:nvPicPr>
          <p:cNvPr id="375" name="Shape 3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975" y="1813200"/>
            <a:ext cx="1396850" cy="13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Shape 3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0737" y="936450"/>
            <a:ext cx="1529050" cy="15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525" y="2661825"/>
            <a:ext cx="2311475" cy="23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525" y="561400"/>
            <a:ext cx="2152875" cy="21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Shape 3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05547" y="3180066"/>
            <a:ext cx="1819424" cy="1717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Onde posso aprender? 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297000" y="753450"/>
            <a:ext cx="8397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Python: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Lato"/>
              <a:buChar char="-"/>
            </a:pPr>
            <a:r>
              <a:rPr lang="pt-BR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http://pycursos.com/python-para-zumbis/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Lato"/>
              <a:buChar char="-"/>
            </a:pPr>
            <a:r>
              <a:rPr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Code Academy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Django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Lato"/>
              <a:buChar char="-"/>
            </a:pPr>
            <a:r>
              <a:rPr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http://welcometothedjango.com.br/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Lato"/>
              <a:buChar char="-"/>
            </a:pPr>
            <a:r>
              <a:rPr lang="pt-BR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https://osantana.me/curso-de-python-e-django/</a:t>
            </a:r>
          </a:p>
          <a:p>
            <a:pPr indent="-342900" lvl="0" marL="457200" rtl="0">
              <a:spcBef>
                <a:spcPts val="0"/>
              </a:spcBef>
              <a:buClr>
                <a:srgbClr val="666666"/>
              </a:buClr>
              <a:buSzPct val="100000"/>
              <a:buFont typeface="Lato"/>
              <a:buChar char="-"/>
            </a:pPr>
            <a:r>
              <a:rPr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tutorial.djangogirls.org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3122550" y="2243850"/>
            <a:ext cx="2898900" cy="65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5000"/>
              <a:t>Obrigada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3403950" y="3162050"/>
            <a:ext cx="23361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about.me/pkcpweb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59300" y="-250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Meu primeiro comando em Python 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054100" y="1909950"/>
            <a:ext cx="7575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7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Para testar o Python, digite no seu terminal :</a:t>
            </a:r>
          </a:p>
          <a:p>
            <a:pPr lvl="0" rtl="0">
              <a:lnSpc>
                <a:spcPct val="17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Python</a:t>
            </a:r>
          </a:p>
          <a:p>
            <a:pPr lvl="0" rtl="0">
              <a:lnSpc>
                <a:spcPct val="17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Com isso seu terminal se tornará iterativo e poderá testar o código abaixo com enter no final: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&gt;&gt;&gt;2+3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5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&gt;&gt;&gt;len("Ola")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3</a:t>
            </a:r>
          </a:p>
          <a:p>
            <a:pPr indent="60071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7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indent="52324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59300" y="-250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Django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29675" y="790900"/>
            <a:ext cx="7257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6363"/>
              </a:lnSpc>
              <a:spcBef>
                <a:spcPts val="0"/>
              </a:spcBef>
              <a:buNone/>
            </a:pP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</a:rPr>
              <a:t>Django</a:t>
            </a: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</a:rPr>
              <a:t> é um framework gratuito e de código aberto para a criação de aplicações web, escrito em Python. É um framework web, ou seja, é um conjunto de componentes que ajuda a desenvolver sites de forma mais rápida e mais fácil.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9951" y="91151"/>
            <a:ext cx="1074799" cy="8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3100" y="-250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Virtual Env Wrapper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64725" y="2120875"/>
            <a:ext cx="8311500" cy="29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Para facilitar, usaremos o Virtual Env Wrapper. </a:t>
            </a:r>
          </a:p>
          <a:p>
            <a:pPr lvl="0" rtl="0">
              <a:lnSpc>
                <a:spcPct val="10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 Virtual Env é um ambiente virtual que fará com que todas as dependências do projeto fiquem em um diretório só. </a:t>
            </a:r>
          </a:p>
          <a:p>
            <a:pPr lvl="0" rtl="0">
              <a:lnSpc>
                <a:spcPct val="10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Para instalar digite o comando abaixo:</a:t>
            </a:r>
          </a:p>
          <a:p>
            <a:pPr lvl="0" rtl="0">
              <a:lnSpc>
                <a:spcPct val="10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$ pip install virtualenvwrapper</a:t>
            </a:r>
            <a:b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</a:p>
          <a:p>
            <a:pPr lvl="0" rtl="0">
              <a:lnSpc>
                <a:spcPct val="10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b="1" i="1" lang="pt-BR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(criar  PastaDoProjeto)</a:t>
            </a:r>
            <a:b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 criaremos uma virtual env:</a:t>
            </a:r>
          </a:p>
          <a:p>
            <a:pPr lvl="0" rtl="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b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$ mkvirtualenv NomeDoProjeto</a:t>
            </a:r>
          </a:p>
          <a:p>
            <a:pPr lvl="0" rtl="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Instalando o Django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79225" y="795875"/>
            <a:ext cx="8311500" cy="29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t/>
            </a:r>
            <a:endParaRPr b="1" sz="1500">
              <a:solidFill>
                <a:srgbClr val="B7B7B7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0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 agora sim instalaremos o Django:</a:t>
            </a:r>
          </a:p>
          <a:p>
            <a:pPr lvl="0" rtl="0">
              <a:lnSpc>
                <a:spcPct val="10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b="1" i="1" lang="pt-BR" sz="18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$ pip install Django</a:t>
            </a:r>
          </a:p>
          <a:p>
            <a:pPr lvl="0" rtl="0">
              <a:lnSpc>
                <a:spcPct val="10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rPr lang="pt-BR" sz="16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*</a:t>
            </a:r>
            <a:r>
              <a:rPr lang="pt-BR" sz="16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Sem definir a versão o pip sempre irá instalar a mais recente. </a:t>
            </a:r>
            <a:br>
              <a:rPr lang="pt-BR" sz="1600">
                <a:solidFill>
                  <a:srgbClr val="666666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</a:p>
          <a:p>
            <a:pPr lvl="0" rtl="0">
              <a:lnSpc>
                <a:spcPct val="150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lvl="0" rtl="0">
              <a:lnSpc>
                <a:spcPct val="115000"/>
              </a:lnSpc>
              <a:spcBef>
                <a:spcPts val="100"/>
              </a:spcBef>
              <a:spcAft>
                <a:spcPts val="18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11182"/>
          <a:stretch/>
        </p:blipFill>
        <p:spPr>
          <a:xfrm>
            <a:off x="829525" y="2593050"/>
            <a:ext cx="6326549" cy="199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2864700" y="2593050"/>
            <a:ext cx="1522800" cy="218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426100" y="3837900"/>
            <a:ext cx="1296000" cy="218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59300" y="-250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Começando seu projeto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722675" y="1831425"/>
            <a:ext cx="4779000" cy="25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100"/>
              </a:spcBef>
              <a:spcAft>
                <a:spcPts val="180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 django-admin startproject meuprojeto</a:t>
            </a:r>
            <a:br>
              <a:rPr b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</a:br>
          </a:p>
          <a:p>
            <a:pPr lvl="0" rtl="0">
              <a:lnSpc>
                <a:spcPct val="17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06363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9951" y="91151"/>
            <a:ext cx="1074799" cy="8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6900" y="-25050"/>
            <a:ext cx="8520600" cy="62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pt-BR" sz="2000"/>
              <a:t>Começando o seu projeto...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633950" y="1058250"/>
            <a:ext cx="66855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100"/>
              </a:spcBef>
              <a:spcAft>
                <a:spcPts val="180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Precisamos alterar algumas configurações no </a:t>
            </a:r>
            <a:r>
              <a:rPr b="1" i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settings.py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937" y="1901200"/>
            <a:ext cx="28860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225" y="1134449"/>
            <a:ext cx="1256850" cy="234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1987" y="1934537"/>
            <a:ext cx="408622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1710150" y="3877650"/>
            <a:ext cx="66855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100"/>
              </a:spcBef>
              <a:spcAft>
                <a:spcPts val="1800"/>
              </a:spcAft>
              <a:buNone/>
            </a:pPr>
            <a:r>
              <a:rPr b="1" i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LANGUAGE_CODE="pt-BR"</a:t>
            </a:r>
          </a:p>
          <a:p>
            <a:pPr lvl="0" rtl="0">
              <a:spcBef>
                <a:spcPts val="100"/>
              </a:spcBef>
              <a:spcAft>
                <a:spcPts val="1800"/>
              </a:spcAft>
              <a:buNone/>
            </a:pPr>
            <a:r>
              <a:rPr b="1" i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TIME_ZONE='America/Sao_Paulo'</a:t>
            </a:r>
          </a:p>
          <a:p>
            <a:pPr lvl="0" rtl="0">
              <a:spcBef>
                <a:spcPts val="100"/>
              </a:spcBef>
              <a:spcAft>
                <a:spcPts val="1800"/>
              </a:spcAft>
              <a:buNone/>
            </a:pPr>
            <a:r>
              <a:rPr b="1" i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STATIC_URL = '/static/'</a:t>
            </a:r>
          </a:p>
          <a:p>
            <a:pPr lvl="0" rtl="0">
              <a:spcBef>
                <a:spcPts val="100"/>
              </a:spcBef>
              <a:spcAft>
                <a:spcPts val="1800"/>
              </a:spcAft>
              <a:buNone/>
            </a:pPr>
            <a:r>
              <a:rPr b="1" i="1" lang="pt-BR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STATIC_ROOT = os.path.join(BASE_DIR, 'static')</a:t>
            </a:r>
          </a:p>
          <a:p>
            <a:pPr lvl="0" rtl="0">
              <a:spcBef>
                <a:spcPts val="100"/>
              </a:spcBef>
              <a:spcAft>
                <a:spcPts val="18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460275" y="2370375"/>
            <a:ext cx="840000" cy="218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