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4" r:id="rId1"/>
  </p:sldMasterIdLst>
  <p:sldIdLst>
    <p:sldId id="324" r:id="rId2"/>
    <p:sldId id="326" r:id="rId3"/>
    <p:sldId id="332" r:id="rId4"/>
    <p:sldId id="331" r:id="rId5"/>
    <p:sldId id="334" r:id="rId6"/>
    <p:sldId id="340" r:id="rId7"/>
    <p:sldId id="341" r:id="rId8"/>
    <p:sldId id="327" r:id="rId9"/>
    <p:sldId id="329" r:id="rId10"/>
    <p:sldId id="335" r:id="rId11"/>
    <p:sldId id="339" r:id="rId12"/>
    <p:sldId id="333" r:id="rId13"/>
    <p:sldId id="336" r:id="rId14"/>
    <p:sldId id="328" r:id="rId15"/>
    <p:sldId id="330" r:id="rId16"/>
    <p:sldId id="337" r:id="rId17"/>
    <p:sldId id="338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3" r:id="rId29"/>
    <p:sldId id="354" r:id="rId30"/>
    <p:sldId id="355" r:id="rId31"/>
    <p:sldId id="360" r:id="rId3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206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03" autoAdjust="0"/>
    <p:restoredTop sz="94676" autoAdjust="0"/>
  </p:normalViewPr>
  <p:slideViewPr>
    <p:cSldViewPr>
      <p:cViewPr varScale="1">
        <p:scale>
          <a:sx n="110" d="100"/>
          <a:sy n="110" d="100"/>
        </p:scale>
        <p:origin x="-165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25BF-F507-4CF8-A0F2-400A9536865E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A6A-F5B4-46CF-9F21-D7729FCF5D7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25BF-F507-4CF8-A0F2-400A9536865E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A6A-F5B4-46CF-9F21-D7729FCF5D7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25BF-F507-4CF8-A0F2-400A9536865E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A6A-F5B4-46CF-9F21-D7729FCF5D7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25BF-F507-4CF8-A0F2-400A9536865E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A6A-F5B4-46CF-9F21-D7729FCF5D7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25BF-F507-4CF8-A0F2-400A9536865E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A6A-F5B4-46CF-9F21-D7729FCF5D7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25BF-F507-4CF8-A0F2-400A9536865E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A6A-F5B4-46CF-9F21-D7729FCF5D7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25BF-F507-4CF8-A0F2-400A9536865E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A6A-F5B4-46CF-9F21-D7729FCF5D7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25BF-F507-4CF8-A0F2-400A9536865E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A6A-F5B4-46CF-9F21-D7729FCF5D7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25BF-F507-4CF8-A0F2-400A9536865E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A6A-F5B4-46CF-9F21-D7729FCF5D7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25BF-F507-4CF8-A0F2-400A9536865E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A6A-F5B4-46CF-9F21-D7729FCF5D7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25BF-F507-4CF8-A0F2-400A9536865E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4541A6A-F5B4-46CF-9F21-D7729FCF5D7D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3125BF-F507-4CF8-A0F2-400A9536865E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541A6A-F5B4-46CF-9F21-D7729FCF5D7D}" type="slidenum">
              <a:rPr lang="he-IL" smtClean="0"/>
              <a:pPr/>
              <a:t>‹#›</a:t>
            </a:fld>
            <a:endParaRPr lang="he-IL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549736" y="1628800"/>
            <a:ext cx="21977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72784" y="2636912"/>
            <a:ext cx="66967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000" b="1" dirty="0" smtClean="0"/>
              <a:t>בשיעור זה נלמד על :</a:t>
            </a:r>
          </a:p>
          <a:p>
            <a:endParaRPr lang="he-IL" sz="2000" b="1" dirty="0"/>
          </a:p>
          <a:p>
            <a:pPr marL="457200" indent="-457200">
              <a:buAutoNum type="arabicPeriod"/>
            </a:pPr>
            <a:r>
              <a:rPr lang="he-IL" sz="2000" b="1" dirty="0" smtClean="0"/>
              <a:t>מהי ספריית ה</a:t>
            </a:r>
            <a:r>
              <a:rPr lang="en-US" sz="2000" b="1" dirty="0"/>
              <a:t> </a:t>
            </a:r>
            <a:r>
              <a:rPr lang="en-US" sz="2000" b="1" dirty="0" smtClean="0"/>
              <a:t>jQuery</a:t>
            </a:r>
            <a:endParaRPr lang="en-US" sz="2000" b="1" dirty="0"/>
          </a:p>
          <a:p>
            <a:pPr marL="457200" indent="-457200">
              <a:buAutoNum type="arabicPeriod"/>
            </a:pPr>
            <a:r>
              <a:rPr lang="he-IL" sz="2000" b="1" dirty="0" smtClean="0"/>
              <a:t>שינויים מה</a:t>
            </a:r>
            <a:r>
              <a:rPr lang="en-US" sz="2000" b="1" dirty="0" smtClean="0"/>
              <a:t>java script</a:t>
            </a:r>
            <a:endParaRPr lang="he-IL" sz="2000" b="1" dirty="0"/>
          </a:p>
          <a:p>
            <a:pPr marL="457200" indent="-457200">
              <a:buAutoNum type="arabicPeriod" startAt="3"/>
            </a:pPr>
            <a:r>
              <a:rPr lang="he-IL" sz="2000" b="1" dirty="0" smtClean="0"/>
              <a:t>פונקציות של הוספה , שינוי ב</a:t>
            </a:r>
            <a:r>
              <a:rPr lang="en-US" sz="2000" b="1" dirty="0"/>
              <a:t> </a:t>
            </a:r>
            <a:r>
              <a:rPr lang="en-US" sz="2000" b="1" dirty="0" err="1" smtClean="0"/>
              <a:t>css</a:t>
            </a:r>
            <a:r>
              <a:rPr lang="he-IL" sz="2000" b="1" dirty="0" smtClean="0"/>
              <a:t>דרך ה</a:t>
            </a:r>
            <a:r>
              <a:rPr lang="en-US" sz="2000" b="1" dirty="0" smtClean="0"/>
              <a:t>jQuery</a:t>
            </a:r>
            <a:endParaRPr lang="he-IL" sz="2000" b="1" dirty="0" smtClean="0"/>
          </a:p>
          <a:p>
            <a:pPr marL="457200" indent="-457200">
              <a:buAutoNum type="arabicPeriod" startAt="3"/>
            </a:pPr>
            <a:r>
              <a:rPr lang="he-IL" sz="2000" b="1" dirty="0" smtClean="0"/>
              <a:t>גרירה דרך ה</a:t>
            </a:r>
            <a:r>
              <a:rPr lang="en-US" sz="2000" b="1" dirty="0" err="1" smtClean="0"/>
              <a:t>jquery</a:t>
            </a:r>
            <a:r>
              <a:rPr lang="he-IL" sz="2000" b="1" dirty="0" smtClean="0"/>
              <a:t> ויצירת ממשקים נוחים</a:t>
            </a:r>
          </a:p>
          <a:p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xmlns="" val="246872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517579" y="1412776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043608" y="2852936"/>
            <a:ext cx="6696744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ההבדלים מ</a:t>
            </a: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script</a:t>
            </a:r>
          </a:p>
          <a:p>
            <a:endParaRPr lang="he-IL" sz="2000" b="1" dirty="0"/>
          </a:p>
          <a:p>
            <a:r>
              <a:rPr lang="he-IL" b="1" dirty="0" smtClean="0"/>
              <a:t>היעלמות או הצגה של אלמנט:</a:t>
            </a:r>
          </a:p>
          <a:p>
            <a:pPr algn="l" rtl="0"/>
            <a:r>
              <a:rPr lang="en-US" sz="2000" b="1" dirty="0"/>
              <a:t> $("p</a:t>
            </a:r>
            <a:r>
              <a:rPr lang="en-US" sz="2000" b="1" dirty="0" smtClean="0"/>
              <a:t>").show();</a:t>
            </a:r>
          </a:p>
          <a:p>
            <a:pPr algn="l" rtl="0"/>
            <a:endParaRPr lang="en-US" sz="2000" b="1" dirty="0"/>
          </a:p>
          <a:p>
            <a:pPr algn="l" rtl="0"/>
            <a:r>
              <a:rPr lang="en-US" sz="2000" b="1" dirty="0"/>
              <a:t> $("p</a:t>
            </a:r>
            <a:r>
              <a:rPr lang="en-US" sz="2000" b="1" dirty="0" smtClean="0"/>
              <a:t>").hide();</a:t>
            </a:r>
          </a:p>
          <a:p>
            <a:pPr algn="l" rtl="0"/>
            <a:endParaRPr lang="en-US" sz="2000" b="1" dirty="0"/>
          </a:p>
          <a:p>
            <a:pPr algn="l" rtl="0"/>
            <a:r>
              <a:rPr lang="en-US" sz="2000" b="1" dirty="0"/>
              <a:t> $("p").toggle();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xmlns="" val="8574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373563" y="1556792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899592" y="2996952"/>
            <a:ext cx="669674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ההבדלים מ</a:t>
            </a: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script</a:t>
            </a:r>
          </a:p>
          <a:p>
            <a:endParaRPr lang="he-IL" sz="2000" b="1" dirty="0"/>
          </a:p>
          <a:p>
            <a:r>
              <a:rPr lang="he-IL" b="1" dirty="0" smtClean="0"/>
              <a:t>הוספת טקסט :</a:t>
            </a:r>
          </a:p>
          <a:p>
            <a:pPr algn="l" rtl="0"/>
            <a:r>
              <a:rPr lang="en-US" sz="2000" b="1" dirty="0"/>
              <a:t> </a:t>
            </a:r>
            <a:r>
              <a:rPr lang="en-US" sz="2000" b="1" dirty="0" smtClean="0"/>
              <a:t>$(“#one").</a:t>
            </a:r>
            <a:r>
              <a:rPr lang="en-US" sz="2000" b="1" dirty="0"/>
              <a:t>append(" </a:t>
            </a:r>
            <a:r>
              <a:rPr lang="en-US" sz="2000" b="1" dirty="0" smtClean="0"/>
              <a:t>New Text");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xmlns="" val="3792232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733603" y="764704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259632" y="2204864"/>
            <a:ext cx="66967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לחיצה על כפתור</a:t>
            </a:r>
          </a:p>
          <a:p>
            <a:pPr algn="ctr"/>
            <a:endParaRPr lang="he-IL" sz="2000" b="1" dirty="0"/>
          </a:p>
          <a:p>
            <a:pPr algn="ctr"/>
            <a:r>
              <a:rPr lang="he-IL" sz="2000" b="1" dirty="0" smtClean="0"/>
              <a:t>על מנת לבצע לחיצה על כלל הכפתורים, נזין בתוך הפונקציה הראשית את הפונקציה של הלחיצה...</a:t>
            </a:r>
          </a:p>
          <a:p>
            <a:pPr marL="457200" indent="-457200" algn="ctr">
              <a:buAutoNum type="arabicPeriod"/>
            </a:pPr>
            <a:endParaRPr lang="he-IL" sz="2000" b="1" dirty="0"/>
          </a:p>
          <a:p>
            <a:pPr marL="457200" indent="-457200" algn="ctr">
              <a:buAutoNum type="arabicPeriod"/>
            </a:pPr>
            <a:endParaRPr lang="he-IL" sz="2000" b="1" dirty="0"/>
          </a:p>
        </p:txBody>
      </p:sp>
      <p:sp>
        <p:nvSpPr>
          <p:cNvPr id="3" name="מלבן 2"/>
          <p:cNvSpPr/>
          <p:nvPr/>
        </p:nvSpPr>
        <p:spPr>
          <a:xfrm>
            <a:off x="1835696" y="364502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  <a:latin typeface="Consolas"/>
              </a:rPr>
              <a:t>$(document).ready(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 $(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"button"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).click(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(){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l" rtl="0"/>
            <a:endParaRPr lang="en-US" dirty="0">
              <a:solidFill>
                <a:srgbClr val="000000"/>
              </a:solidFill>
              <a:latin typeface="Consolas"/>
            </a:endParaRPr>
          </a:p>
          <a:p>
            <a:pPr algn="l" rtl="0"/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   </a:t>
            </a:r>
          </a:p>
          <a:p>
            <a:pPr algn="l" rtl="0"/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algn="l" rtl="0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 });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99768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733603" y="595720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259632" y="2035880"/>
            <a:ext cx="66967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לחיצה על כפתור</a:t>
            </a:r>
          </a:p>
          <a:p>
            <a:pPr algn="ctr"/>
            <a:endParaRPr lang="he-IL" sz="2000" b="1" dirty="0"/>
          </a:p>
          <a:p>
            <a:pPr algn="ctr"/>
            <a:r>
              <a:rPr lang="he-IL" sz="2000" b="1" dirty="0" smtClean="0"/>
              <a:t>כנ"ל לגבי כפתור ספציפי בעל </a:t>
            </a:r>
            <a:r>
              <a:rPr lang="en-US" sz="2000" b="1" dirty="0" smtClean="0"/>
              <a:t>ID</a:t>
            </a:r>
            <a:r>
              <a:rPr lang="he-IL" sz="2000" b="1" dirty="0" smtClean="0"/>
              <a:t> בשם </a:t>
            </a:r>
            <a:r>
              <a:rPr lang="en-US" sz="2000" b="1" dirty="0" err="1" smtClean="0"/>
              <a:t>btn</a:t>
            </a:r>
            <a:r>
              <a:rPr lang="he-IL" sz="2000" b="1" dirty="0" smtClean="0"/>
              <a:t> :</a:t>
            </a:r>
          </a:p>
          <a:p>
            <a:pPr marL="457200" indent="-457200" algn="ctr">
              <a:buAutoNum type="arabicPeriod"/>
            </a:pPr>
            <a:endParaRPr lang="he-IL" sz="2000" b="1" dirty="0"/>
          </a:p>
          <a:p>
            <a:pPr marL="457200" indent="-457200" algn="ctr">
              <a:buAutoNum type="arabicPeriod"/>
            </a:pPr>
            <a:endParaRPr lang="he-IL" sz="2000" b="1" dirty="0"/>
          </a:p>
        </p:txBody>
      </p:sp>
      <p:sp>
        <p:nvSpPr>
          <p:cNvPr id="3" name="מלבן 2"/>
          <p:cNvSpPr/>
          <p:nvPr/>
        </p:nvSpPr>
        <p:spPr>
          <a:xfrm>
            <a:off x="1835696" y="347604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  <a:latin typeface="Consolas"/>
              </a:rPr>
              <a:t>$(document).ready(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$(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“#</a:t>
            </a:r>
            <a:r>
              <a:rPr lang="en-US" dirty="0" err="1" smtClean="0">
                <a:solidFill>
                  <a:srgbClr val="A52A2A"/>
                </a:solidFill>
                <a:latin typeface="Consolas"/>
              </a:rPr>
              <a:t>btn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click(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(){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l" rtl="0"/>
            <a:endParaRPr lang="en-US" dirty="0">
              <a:solidFill>
                <a:srgbClr val="000000"/>
              </a:solidFill>
              <a:latin typeface="Consolas"/>
            </a:endParaRPr>
          </a:p>
          <a:p>
            <a:pPr algn="l" rtl="0"/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   </a:t>
            </a:r>
          </a:p>
          <a:p>
            <a:pPr algn="l" rtl="0"/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algn="l" rtl="0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 });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64867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445571" y="1223884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71600" y="2664044"/>
            <a:ext cx="66967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dirty="0" smtClean="0"/>
              <a:t>תרגיל ראשון ב</a:t>
            </a:r>
            <a:r>
              <a:rPr lang="en-US" sz="2000" b="1" dirty="0" smtClean="0"/>
              <a:t>jQuery</a:t>
            </a:r>
            <a:r>
              <a:rPr lang="he-IL" sz="2000" b="1" dirty="0" smtClean="0"/>
              <a:t>:</a:t>
            </a:r>
          </a:p>
          <a:p>
            <a:pPr algn="ctr"/>
            <a:endParaRPr lang="he-IL" sz="2000" b="1" dirty="0" smtClean="0"/>
          </a:p>
          <a:p>
            <a:pPr algn="ctr"/>
            <a:endParaRPr lang="he-IL" sz="2000" b="1" dirty="0"/>
          </a:p>
          <a:p>
            <a:pPr algn="ctr"/>
            <a:r>
              <a:rPr lang="he-IL" sz="2000" b="1" dirty="0" smtClean="0"/>
              <a:t>צרו </a:t>
            </a:r>
            <a:r>
              <a:rPr lang="en-US" sz="2000" b="1" dirty="0" smtClean="0"/>
              <a:t>h1</a:t>
            </a:r>
            <a:r>
              <a:rPr lang="he-IL" sz="2000" b="1" dirty="0" smtClean="0"/>
              <a:t> וכפתור.</a:t>
            </a:r>
          </a:p>
          <a:p>
            <a:pPr algn="ctr"/>
            <a:r>
              <a:rPr lang="he-IL" sz="2000" b="1" dirty="0" smtClean="0"/>
              <a:t>1. בכל לחיצה על הכפתור - העלימו את ה</a:t>
            </a:r>
            <a:r>
              <a:rPr lang="en-US" sz="2000" b="1" dirty="0" smtClean="0"/>
              <a:t>h1</a:t>
            </a:r>
            <a:r>
              <a:rPr lang="he-IL" sz="2000" b="1" dirty="0" smtClean="0"/>
              <a:t> והחזירו אותו .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he-IL" sz="2000" b="1" dirty="0" smtClean="0"/>
              <a:t>(</a:t>
            </a:r>
            <a:r>
              <a:rPr lang="en-US" sz="2000" b="1" dirty="0" smtClean="0"/>
              <a:t>toggle</a:t>
            </a:r>
            <a:r>
              <a:rPr lang="he-IL" sz="2000" b="1" dirty="0" smtClean="0"/>
              <a:t>)</a:t>
            </a:r>
          </a:p>
          <a:p>
            <a:pPr algn="ctr"/>
            <a:r>
              <a:rPr lang="he-IL" sz="2000" b="1" dirty="0" smtClean="0"/>
              <a:t>2. בלחיצה על ה</a:t>
            </a:r>
            <a:r>
              <a:rPr lang="en-US" sz="2000" b="1" dirty="0" smtClean="0"/>
              <a:t>h1</a:t>
            </a:r>
            <a:r>
              <a:rPr lang="he-IL" sz="2000" b="1" dirty="0" smtClean="0"/>
              <a:t> – שנו את הטקסט ל"נלחצתי!"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xmlns="" val="2835004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373563" y="1556792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899592" y="2996952"/>
            <a:ext cx="66967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dirty="0" smtClean="0"/>
              <a:t>תרגיל ב</a:t>
            </a:r>
            <a:r>
              <a:rPr lang="en-US" sz="2000" b="1" dirty="0" smtClean="0"/>
              <a:t>jQuery</a:t>
            </a:r>
            <a:r>
              <a:rPr lang="he-IL" sz="2000" b="1" dirty="0" smtClean="0"/>
              <a:t>:</a:t>
            </a:r>
          </a:p>
          <a:p>
            <a:pPr algn="ctr"/>
            <a:endParaRPr lang="he-IL" sz="2000" b="1" dirty="0" smtClean="0"/>
          </a:p>
          <a:p>
            <a:pPr algn="ctr"/>
            <a:endParaRPr lang="he-IL" sz="2000" b="1" dirty="0"/>
          </a:p>
          <a:p>
            <a:pPr algn="ctr"/>
            <a:r>
              <a:rPr lang="he-IL" sz="2000" b="1" dirty="0" smtClean="0"/>
              <a:t>צרו כפתור ו</a:t>
            </a:r>
            <a:r>
              <a:rPr lang="en-US" sz="2000" b="1" dirty="0" smtClean="0"/>
              <a:t>input</a:t>
            </a:r>
            <a:r>
              <a:rPr lang="he-IL" sz="2000" b="1" dirty="0" smtClean="0"/>
              <a:t> </a:t>
            </a:r>
            <a:r>
              <a:rPr lang="en-US" sz="2000" b="1" dirty="0" smtClean="0"/>
              <a:t>type=“</a:t>
            </a:r>
            <a:r>
              <a:rPr lang="en-US" sz="2000" b="1" dirty="0" err="1" smtClean="0"/>
              <a:t>nubmer</a:t>
            </a:r>
            <a:r>
              <a:rPr lang="en-US" sz="2000" b="1" dirty="0" smtClean="0"/>
              <a:t>”</a:t>
            </a:r>
            <a:r>
              <a:rPr lang="he-IL" sz="2000" b="1" dirty="0" smtClean="0"/>
              <a:t>.</a:t>
            </a:r>
          </a:p>
          <a:p>
            <a:pPr algn="ctr"/>
            <a:r>
              <a:rPr lang="he-IL" sz="2000" b="1" dirty="0" smtClean="0"/>
              <a:t>בלחיצה על הכפתור, אנא הקפיצו </a:t>
            </a:r>
            <a:r>
              <a:rPr lang="en-US" sz="2000" b="1" dirty="0" smtClean="0"/>
              <a:t>div</a:t>
            </a:r>
            <a:r>
              <a:rPr lang="he-IL" sz="2000" b="1" dirty="0" smtClean="0"/>
              <a:t> עם החישוב של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he-IL" sz="2000" b="1" dirty="0" smtClean="0"/>
              <a:t>המספר ועוד עצמו.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xmlns="" val="246715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586436" y="1340768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112465" y="2780928"/>
            <a:ext cx="66967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dirty="0" smtClean="0"/>
              <a:t>שינויים ב</a:t>
            </a:r>
            <a:r>
              <a:rPr lang="en-US" sz="2000" b="1" dirty="0" smtClean="0"/>
              <a:t>CSS</a:t>
            </a:r>
            <a:r>
              <a:rPr lang="he-IL" sz="2000" b="1" dirty="0" smtClean="0"/>
              <a:t> :</a:t>
            </a:r>
          </a:p>
          <a:p>
            <a:pPr algn="ctr"/>
            <a:endParaRPr lang="he-IL" sz="2000" b="1" dirty="0"/>
          </a:p>
          <a:p>
            <a:pPr algn="ctr"/>
            <a:r>
              <a:rPr lang="en-US" sz="2000" dirty="0"/>
              <a:t> </a:t>
            </a:r>
            <a:r>
              <a:rPr lang="en-US" sz="2000" dirty="0" smtClean="0"/>
              <a:t>$(“#</a:t>
            </a:r>
            <a:r>
              <a:rPr lang="en-US" sz="2000" dirty="0" err="1" smtClean="0"/>
              <a:t>tal</a:t>
            </a:r>
            <a:r>
              <a:rPr lang="en-US" sz="2000" dirty="0" smtClean="0"/>
              <a:t>”).</a:t>
            </a:r>
            <a:r>
              <a:rPr lang="en-US" sz="2000" dirty="0" err="1"/>
              <a:t>css</a:t>
            </a:r>
            <a:r>
              <a:rPr lang="en-US" sz="2000" dirty="0" smtClean="0"/>
              <a:t>(“color",</a:t>
            </a:r>
            <a:r>
              <a:rPr lang="en-US" sz="2000" dirty="0"/>
              <a:t> </a:t>
            </a:r>
            <a:r>
              <a:rPr lang="en-US" sz="2000" dirty="0" smtClean="0"/>
              <a:t>“blue");</a:t>
            </a:r>
            <a:endParaRPr lang="he-IL" sz="2000" dirty="0" smtClean="0"/>
          </a:p>
          <a:p>
            <a:pPr algn="ctr"/>
            <a:endParaRPr lang="he-IL" sz="2000" b="1" dirty="0"/>
          </a:p>
          <a:p>
            <a:pPr algn="ctr"/>
            <a:r>
              <a:rPr lang="en-US" sz="2000" dirty="0"/>
              <a:t> </a:t>
            </a:r>
            <a:r>
              <a:rPr lang="en-US" sz="2000" dirty="0" smtClean="0"/>
              <a:t>$(“#</a:t>
            </a:r>
            <a:r>
              <a:rPr lang="en-US" sz="2000" dirty="0" err="1" smtClean="0"/>
              <a:t>tal</a:t>
            </a:r>
            <a:r>
              <a:rPr lang="en-US" sz="2000" dirty="0" smtClean="0"/>
              <a:t>”).</a:t>
            </a:r>
            <a:r>
              <a:rPr lang="en-US" sz="2000" dirty="0" err="1"/>
              <a:t>css</a:t>
            </a:r>
            <a:r>
              <a:rPr lang="en-US" sz="2000" dirty="0"/>
              <a:t>("background-color", "</a:t>
            </a:r>
            <a:r>
              <a:rPr lang="en-US" sz="2000" dirty="0" err="1"/>
              <a:t>lightblue</a:t>
            </a:r>
            <a:r>
              <a:rPr lang="en-US" sz="2000" dirty="0" smtClean="0"/>
              <a:t>");</a:t>
            </a:r>
            <a:endParaRPr lang="he-IL" sz="2000" dirty="0" smtClean="0"/>
          </a:p>
          <a:p>
            <a:pPr algn="ctr"/>
            <a:endParaRPr lang="he-IL" sz="2000" b="1" dirty="0"/>
          </a:p>
          <a:p>
            <a:pPr algn="ctr"/>
            <a:r>
              <a:rPr lang="en-US" sz="2000" dirty="0"/>
              <a:t> </a:t>
            </a:r>
            <a:r>
              <a:rPr lang="en-US" sz="2000" dirty="0" smtClean="0"/>
              <a:t>$(“#</a:t>
            </a:r>
            <a:r>
              <a:rPr lang="en-US" sz="2000" dirty="0" err="1" smtClean="0"/>
              <a:t>tal</a:t>
            </a:r>
            <a:r>
              <a:rPr lang="en-US" sz="2000" dirty="0" smtClean="0"/>
              <a:t>”).</a:t>
            </a:r>
            <a:r>
              <a:rPr lang="en-US" sz="2000" dirty="0" err="1"/>
              <a:t>css</a:t>
            </a:r>
            <a:r>
              <a:rPr lang="en-US" sz="2000" dirty="0" smtClean="0"/>
              <a:t>(“height",</a:t>
            </a:r>
            <a:r>
              <a:rPr lang="en-US" sz="2000" dirty="0"/>
              <a:t> </a:t>
            </a:r>
            <a:r>
              <a:rPr lang="en-US" sz="2000" dirty="0" smtClean="0"/>
              <a:t>“100px");</a:t>
            </a:r>
            <a:endParaRPr lang="he-IL" sz="2000" dirty="0" smtClean="0"/>
          </a:p>
          <a:p>
            <a:pPr algn="ctr"/>
            <a:endParaRPr lang="he-IL" sz="2000" dirty="0" smtClean="0"/>
          </a:p>
          <a:p>
            <a:pPr algn="ctr"/>
            <a:r>
              <a:rPr lang="en-US" sz="2000" dirty="0"/>
              <a:t> $(“#</a:t>
            </a:r>
            <a:r>
              <a:rPr lang="en-US" sz="2000" dirty="0" err="1"/>
              <a:t>tal</a:t>
            </a:r>
            <a:r>
              <a:rPr lang="en-US" sz="2000" dirty="0"/>
              <a:t>”).</a:t>
            </a:r>
            <a:r>
              <a:rPr lang="en-US" sz="2000" dirty="0" err="1"/>
              <a:t>css</a:t>
            </a:r>
            <a:r>
              <a:rPr lang="en-US" sz="2000" dirty="0" smtClean="0"/>
              <a:t>(“width",</a:t>
            </a:r>
            <a:r>
              <a:rPr lang="en-US" sz="2000" dirty="0"/>
              <a:t> “100px");</a:t>
            </a:r>
            <a:endParaRPr lang="he-IL" sz="2000" b="1" dirty="0"/>
          </a:p>
          <a:p>
            <a:pPr algn="ctr"/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xmlns="" val="373182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373563" y="980728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899592" y="2420888"/>
            <a:ext cx="66967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dirty="0" smtClean="0"/>
              <a:t>תרגיל :</a:t>
            </a:r>
          </a:p>
          <a:p>
            <a:pPr algn="ctr"/>
            <a:endParaRPr lang="he-IL" sz="2000" b="1" dirty="0" smtClean="0"/>
          </a:p>
          <a:p>
            <a:pPr algn="ctr"/>
            <a:r>
              <a:rPr lang="he-IL" sz="2000" b="1" dirty="0" smtClean="0"/>
              <a:t>צרו 3 עיגולים באמצעות </a:t>
            </a:r>
            <a:r>
              <a:rPr lang="en-US" sz="2000" b="1" dirty="0" smtClean="0"/>
              <a:t>div</a:t>
            </a:r>
            <a:r>
              <a:rPr lang="he-IL" sz="2000" b="1" dirty="0" smtClean="0"/>
              <a:t>.</a:t>
            </a:r>
          </a:p>
          <a:p>
            <a:pPr algn="ctr"/>
            <a:r>
              <a:rPr lang="he-IL" sz="2000" b="1" dirty="0" smtClean="0"/>
              <a:t>גובה </a:t>
            </a:r>
            <a:r>
              <a:rPr lang="en-US" sz="2000" b="1" dirty="0" smtClean="0"/>
              <a:t>100px</a:t>
            </a:r>
            <a:r>
              <a:rPr lang="he-IL" sz="2000" b="1" dirty="0" smtClean="0"/>
              <a:t> רוחב </a:t>
            </a:r>
            <a:r>
              <a:rPr lang="en-US" sz="2000" b="1" dirty="0" smtClean="0"/>
              <a:t>100px</a:t>
            </a:r>
            <a:r>
              <a:rPr lang="he-IL" sz="2000" b="1" dirty="0" smtClean="0"/>
              <a:t>.</a:t>
            </a:r>
          </a:p>
          <a:p>
            <a:pPr algn="ctr"/>
            <a:endParaRPr lang="he-IL" sz="2000" b="1" dirty="0"/>
          </a:p>
          <a:p>
            <a:pPr algn="ctr"/>
            <a:r>
              <a:rPr lang="he-IL" sz="2000" b="1" dirty="0" smtClean="0"/>
              <a:t>בלחיצה על כל </a:t>
            </a:r>
            <a:r>
              <a:rPr lang="en-US" sz="2000" b="1" dirty="0" smtClean="0"/>
              <a:t>div</a:t>
            </a:r>
            <a:r>
              <a:rPr lang="he-IL" sz="2000" b="1" dirty="0" smtClean="0"/>
              <a:t>, הצבע שלו משתנה.</a:t>
            </a:r>
          </a:p>
          <a:p>
            <a:pPr algn="ctr"/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xmlns="" val="4291304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373563" y="980728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899592" y="2420888"/>
            <a:ext cx="66967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dirty="0" smtClean="0"/>
              <a:t>תרגיל :</a:t>
            </a:r>
          </a:p>
          <a:p>
            <a:pPr algn="ctr"/>
            <a:endParaRPr lang="he-IL" sz="2000" b="1" dirty="0"/>
          </a:p>
          <a:p>
            <a:pPr algn="ctr"/>
            <a:r>
              <a:rPr lang="he-IL" sz="2000" b="1" dirty="0" smtClean="0"/>
              <a:t>צרו 7 עמודות, ניתן בצורת טבלה.</a:t>
            </a:r>
          </a:p>
          <a:p>
            <a:pPr algn="ctr"/>
            <a:r>
              <a:rPr lang="he-IL" sz="2000" b="1" dirty="0" smtClean="0"/>
              <a:t>כל עמודה מייצגת יום בשבוע.</a:t>
            </a:r>
          </a:p>
          <a:p>
            <a:pPr algn="ctr"/>
            <a:endParaRPr lang="he-IL" sz="2000" b="1" dirty="0"/>
          </a:p>
          <a:p>
            <a:pPr algn="ctr"/>
            <a:r>
              <a:rPr lang="he-IL" sz="2000" b="1" dirty="0" smtClean="0"/>
              <a:t>יש גם טקסט, יום לבחירה וכפתור.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he-IL" sz="2000" b="1" dirty="0" smtClean="0"/>
              <a:t>בלחיצה על הכפתור, הטקסט שנכתב הולך ליום שנבחר ברשימה.</a:t>
            </a:r>
          </a:p>
          <a:p>
            <a:pPr algn="ctr"/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xmlns="" val="2556227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373563" y="1124744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899592" y="2564904"/>
            <a:ext cx="66967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u="sng" dirty="0" smtClean="0"/>
              <a:t>אנימציות</a:t>
            </a:r>
          </a:p>
          <a:p>
            <a:pPr algn="ctr"/>
            <a:endParaRPr lang="he-IL" sz="2000" b="1" u="sng" dirty="0"/>
          </a:p>
          <a:p>
            <a:pPr algn="ctr"/>
            <a:r>
              <a:rPr lang="he-IL" sz="2000" b="1" dirty="0" smtClean="0"/>
              <a:t>ניתן לגרום לאלמנטים שונים לרחף, להיעלם, לזוז והכל בצורה של אנימציה ב</a:t>
            </a:r>
            <a:r>
              <a:rPr lang="en-US" sz="2000" b="1" dirty="0" smtClean="0"/>
              <a:t>jQuery</a:t>
            </a:r>
            <a:r>
              <a:rPr lang="he-IL" sz="2000" b="1" dirty="0" smtClean="0"/>
              <a:t> .</a:t>
            </a:r>
          </a:p>
          <a:p>
            <a:pPr algn="ctr"/>
            <a:endParaRPr lang="he-IL" sz="2000" b="1" dirty="0"/>
          </a:p>
          <a:p>
            <a:pPr algn="ctr"/>
            <a:r>
              <a:rPr lang="he-IL" sz="2000" b="1" dirty="0" smtClean="0"/>
              <a:t>למשל,</a:t>
            </a:r>
          </a:p>
          <a:p>
            <a:pPr algn="ctr"/>
            <a:r>
              <a:rPr lang="he-IL" sz="2000" b="1" dirty="0" smtClean="0"/>
              <a:t>נסו להכניס מספר לתוך הפונקציות המוכרות הבאות: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$(“#</a:t>
            </a:r>
            <a:r>
              <a:rPr lang="en-US" sz="2000" b="1" dirty="0" err="1" smtClean="0"/>
              <a:t>tal</a:t>
            </a:r>
            <a:r>
              <a:rPr lang="en-US" sz="2000" b="1" dirty="0" smtClean="0"/>
              <a:t>”).show(</a:t>
            </a:r>
            <a:r>
              <a:rPr lang="en-US" sz="2000" b="1" dirty="0" smtClean="0">
                <a:solidFill>
                  <a:srgbClr val="FF0000"/>
                </a:solidFill>
              </a:rPr>
              <a:t>1000</a:t>
            </a:r>
            <a:r>
              <a:rPr lang="en-US" sz="2000" b="1" dirty="0" smtClean="0"/>
              <a:t>);</a:t>
            </a:r>
            <a:endParaRPr lang="he-IL" sz="2000" b="1" dirty="0" smtClean="0"/>
          </a:p>
          <a:p>
            <a:pPr algn="ctr"/>
            <a:r>
              <a:rPr lang="en-US" sz="2000" b="1" dirty="0"/>
              <a:t>$(“#</a:t>
            </a:r>
            <a:r>
              <a:rPr lang="en-US" sz="2000" b="1" dirty="0" err="1"/>
              <a:t>tal</a:t>
            </a:r>
            <a:r>
              <a:rPr lang="en-US" sz="2000" b="1" dirty="0" smtClean="0"/>
              <a:t>”).hide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FF0000"/>
                </a:solidFill>
              </a:rPr>
              <a:t>1000</a:t>
            </a:r>
            <a:r>
              <a:rPr lang="en-US" sz="2000" b="1" dirty="0"/>
              <a:t>);</a:t>
            </a:r>
            <a:endParaRPr lang="he-IL" sz="2000" b="1" dirty="0"/>
          </a:p>
          <a:p>
            <a:pPr algn="ctr"/>
            <a:r>
              <a:rPr lang="en-US" sz="2000" b="1" dirty="0" smtClean="0"/>
              <a:t>$(“#</a:t>
            </a:r>
            <a:r>
              <a:rPr lang="en-US" sz="2000" b="1" dirty="0" err="1"/>
              <a:t>tal</a:t>
            </a:r>
            <a:r>
              <a:rPr lang="en-US" sz="2000" b="1" dirty="0" smtClean="0"/>
              <a:t>”).toggle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FF0000"/>
                </a:solidFill>
              </a:rPr>
              <a:t>1000</a:t>
            </a:r>
            <a:r>
              <a:rPr lang="en-US" sz="2000" b="1" dirty="0"/>
              <a:t>);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xmlns="" val="333247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773583" y="1196752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299612" y="2636912"/>
            <a:ext cx="66967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000" b="1" dirty="0" smtClean="0"/>
              <a:t>מהו </a:t>
            </a:r>
            <a:r>
              <a:rPr lang="en-US" sz="2000" b="1" dirty="0" smtClean="0"/>
              <a:t>jQuery</a:t>
            </a:r>
            <a:r>
              <a:rPr lang="he-IL" sz="2000" b="1" dirty="0" smtClean="0"/>
              <a:t>?</a:t>
            </a:r>
          </a:p>
          <a:p>
            <a:endParaRPr lang="he-IL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jQuery</a:t>
            </a:r>
            <a:r>
              <a:rPr lang="he-IL" sz="2000" b="1" dirty="0" smtClean="0"/>
              <a:t> היא ספריית </a:t>
            </a:r>
            <a:r>
              <a:rPr lang="en-US" sz="2000" b="1" dirty="0" smtClean="0"/>
              <a:t>JavaScript</a:t>
            </a:r>
            <a:r>
              <a:rPr lang="he-IL" sz="2000" b="1" dirty="0" smtClean="0"/>
              <a:t> הנתמכת על ידי דפדפנים שונים, שמטרתה להקל על כתיבת סקריפטים לצד הלקוח.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he-IL" sz="2000" b="1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smtClean="0"/>
              <a:t>jQuery </a:t>
            </a:r>
            <a:r>
              <a:rPr lang="he-IL" sz="2000" b="1" dirty="0" smtClean="0"/>
              <a:t> הופצה </a:t>
            </a:r>
            <a:r>
              <a:rPr lang="he-IL" sz="2000" b="1" dirty="0"/>
              <a:t>לראשונה בשנת 2006, וכיום משמשת </a:t>
            </a:r>
            <a:r>
              <a:rPr lang="he-IL" sz="2000" b="1" dirty="0" err="1"/>
              <a:t>בלמעלה</a:t>
            </a:r>
            <a:r>
              <a:rPr lang="he-IL" sz="2000" b="1" dirty="0"/>
              <a:t> מ-50% מתוך 10,000 האתרים הנצפים </a:t>
            </a:r>
            <a:r>
              <a:rPr lang="he-IL" sz="2000" b="1" dirty="0" smtClean="0"/>
              <a:t>ביותר.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he-IL" sz="2000" b="1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000" b="1" dirty="0" smtClean="0"/>
              <a:t>זוהי </a:t>
            </a:r>
            <a:r>
              <a:rPr lang="he-IL" sz="2000" b="1" dirty="0"/>
              <a:t>ספריית </a:t>
            </a:r>
            <a:r>
              <a:rPr lang="en-US" sz="2000" b="1" dirty="0"/>
              <a:t>JavaScript </a:t>
            </a:r>
            <a:r>
              <a:rPr lang="he-IL" sz="2000" b="1" dirty="0" smtClean="0"/>
              <a:t> הפופולרית </a:t>
            </a:r>
            <a:r>
              <a:rPr lang="he-IL" sz="2000" b="1" dirty="0"/>
              <a:t>ביותר שנמצאת בשימוש </a:t>
            </a:r>
            <a:r>
              <a:rPr lang="he-IL" sz="2000" b="1" dirty="0" smtClean="0"/>
              <a:t>כיום.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xmlns="" val="3360972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229547" y="764704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755576" y="2204864"/>
            <a:ext cx="66967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smtClean="0"/>
              <a:t>Fade In</a:t>
            </a:r>
          </a:p>
          <a:p>
            <a:pPr algn="ctr"/>
            <a:endParaRPr lang="en-US" sz="2000" b="1" u="sng" dirty="0"/>
          </a:p>
          <a:p>
            <a:pPr algn="ctr"/>
            <a:r>
              <a:rPr lang="he-IL" sz="2000" b="1" dirty="0" smtClean="0"/>
              <a:t>ניתן לגרום לאלמנט מסוים להופיע בצורה של </a:t>
            </a:r>
            <a:r>
              <a:rPr lang="en-US" sz="2000" b="1" dirty="0" smtClean="0"/>
              <a:t>fade in</a:t>
            </a:r>
            <a:r>
              <a:rPr lang="he-IL" sz="2000" b="1" dirty="0" smtClean="0"/>
              <a:t>...</a:t>
            </a:r>
          </a:p>
          <a:p>
            <a:pPr marL="457200" indent="-457200" algn="ctr">
              <a:buAutoNum type="arabicPeriod"/>
            </a:pPr>
            <a:r>
              <a:rPr lang="he-IL" sz="2000" b="1" dirty="0" smtClean="0"/>
              <a:t>תנו לאלמנט תכונת </a:t>
            </a:r>
            <a:r>
              <a:rPr lang="en-US" sz="2000" b="1" dirty="0" err="1" smtClean="0"/>
              <a:t>css</a:t>
            </a:r>
            <a:r>
              <a:rPr lang="he-IL" sz="2000" b="1" dirty="0" smtClean="0"/>
              <a:t> של היעלמות.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err="1" smtClean="0"/>
              <a:t>display:none</a:t>
            </a:r>
            <a:r>
              <a:rPr lang="en-US" sz="2000" b="1" dirty="0" smtClean="0"/>
              <a:t>;</a:t>
            </a:r>
            <a:endParaRPr lang="he-IL" sz="2000" b="1" dirty="0" smtClean="0"/>
          </a:p>
          <a:p>
            <a:pPr marL="457200" indent="-457200" algn="ctr">
              <a:buAutoNum type="arabicPeriod"/>
            </a:pPr>
            <a:r>
              <a:rPr lang="he-IL" sz="2000" b="1" dirty="0" smtClean="0"/>
              <a:t>הוסיפו בלחיצת כפתור את השורות הבאות:</a:t>
            </a:r>
          </a:p>
          <a:p>
            <a:pPr marL="457200" indent="-457200" algn="ctr">
              <a:buAutoNum type="arabicPeriod"/>
            </a:pPr>
            <a:endParaRPr lang="he-IL" sz="2000" b="1" dirty="0"/>
          </a:p>
          <a:p>
            <a:pPr marL="457200" indent="-457200" algn="ctr">
              <a:buAutoNum type="arabicPeriod"/>
            </a:pPr>
            <a:endParaRPr lang="he-IL" sz="2000" b="1" dirty="0" smtClean="0"/>
          </a:p>
          <a:p>
            <a:pPr marL="457200" indent="-457200" algn="ctr">
              <a:buAutoNum type="arabicPeriod"/>
            </a:pPr>
            <a:endParaRPr lang="he-IL" sz="2000" b="1" dirty="0"/>
          </a:p>
          <a:p>
            <a:pPr marL="457200" indent="-457200" algn="ctr">
              <a:buAutoNum type="arabicPeriod"/>
            </a:pPr>
            <a:endParaRPr lang="he-IL" sz="2000" b="1" dirty="0" smtClean="0"/>
          </a:p>
          <a:p>
            <a:pPr marL="457200" indent="-457200" algn="ctr">
              <a:buAutoNum type="arabicPeriod"/>
            </a:pPr>
            <a:r>
              <a:rPr lang="he-IL" sz="2000" b="1" dirty="0" smtClean="0"/>
              <a:t>בתוך הסוגריים של הפונקציה </a:t>
            </a:r>
            <a:r>
              <a:rPr lang="en-US" sz="2000" b="1" dirty="0" err="1" smtClean="0"/>
              <a:t>fadeIn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he-IL" sz="2000" b="1" dirty="0" smtClean="0"/>
              <a:t>ניתן להוסיף גם מספר שניות או </a:t>
            </a:r>
            <a:r>
              <a:rPr lang="he-IL" sz="2000" b="1" dirty="0" err="1" smtClean="0"/>
              <a:t>סטרינג</a:t>
            </a:r>
            <a:r>
              <a:rPr lang="he-IL" sz="2000" b="1" dirty="0" smtClean="0"/>
              <a:t> של מהירות. כמו למשל: </a:t>
            </a:r>
            <a:r>
              <a:rPr lang="en-US" sz="2000" b="1" dirty="0" smtClean="0"/>
              <a:t>slow </a:t>
            </a:r>
            <a:r>
              <a:rPr lang="he-IL" sz="2000" b="1" dirty="0" smtClean="0"/>
              <a:t> או </a:t>
            </a:r>
            <a:r>
              <a:rPr lang="en-US" sz="2000" b="1" dirty="0" smtClean="0"/>
              <a:t>fast</a:t>
            </a:r>
            <a:endParaRPr lang="he-IL" sz="2000" b="1" dirty="0"/>
          </a:p>
        </p:txBody>
      </p:sp>
      <p:sp>
        <p:nvSpPr>
          <p:cNvPr id="5" name="מלבן 4"/>
          <p:cNvSpPr/>
          <p:nvPr/>
        </p:nvSpPr>
        <p:spPr>
          <a:xfrm>
            <a:off x="943547" y="42210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 smtClean="0"/>
              <a:t>$("</a:t>
            </a:r>
            <a:r>
              <a:rPr lang="en-US" dirty="0"/>
              <a:t>button").click(function(){</a:t>
            </a:r>
          </a:p>
          <a:p>
            <a:pPr algn="l"/>
            <a:r>
              <a:rPr lang="en-US" dirty="0"/>
              <a:t>        $("#div1").</a:t>
            </a:r>
            <a:r>
              <a:rPr lang="en-US" dirty="0" err="1"/>
              <a:t>fadeIn</a:t>
            </a:r>
            <a:r>
              <a:rPr lang="en-US" dirty="0"/>
              <a:t>();</a:t>
            </a:r>
          </a:p>
          <a:p>
            <a:pPr algn="l"/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505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157539" y="702023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683568" y="2142183"/>
            <a:ext cx="669674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smtClean="0"/>
              <a:t>Fade To</a:t>
            </a:r>
          </a:p>
          <a:p>
            <a:pPr algn="ctr"/>
            <a:endParaRPr lang="en-US" sz="2000" b="1" u="sng" dirty="0"/>
          </a:p>
          <a:p>
            <a:pPr algn="ctr"/>
            <a:r>
              <a:rPr lang="he-IL" sz="2000" b="1" dirty="0" smtClean="0"/>
              <a:t>בדיוק כמו ה</a:t>
            </a:r>
            <a:r>
              <a:rPr lang="en-US" sz="2000" b="1" dirty="0" err="1" smtClean="0"/>
              <a:t>fadeIn</a:t>
            </a:r>
            <a:r>
              <a:rPr lang="he-IL" sz="2000" b="1" dirty="0" smtClean="0"/>
              <a:t> יש גם </a:t>
            </a:r>
            <a:r>
              <a:rPr lang="en-US" sz="2000" b="1" dirty="0" err="1" smtClean="0"/>
              <a:t>fadeOut</a:t>
            </a:r>
            <a:r>
              <a:rPr lang="he-IL" sz="2000" b="1" dirty="0"/>
              <a:t> </a:t>
            </a:r>
            <a:r>
              <a:rPr lang="he-IL" sz="2000" b="1" dirty="0" smtClean="0"/>
              <a:t>וגם </a:t>
            </a:r>
            <a:r>
              <a:rPr lang="en-US" sz="2000" b="1" dirty="0" err="1" smtClean="0"/>
              <a:t>fadeToggle</a:t>
            </a:r>
            <a:r>
              <a:rPr lang="he-IL" sz="2000" b="1" dirty="0" smtClean="0"/>
              <a:t>...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he-IL" sz="2000" b="1" dirty="0" smtClean="0"/>
              <a:t>אמנם, יש גם </a:t>
            </a:r>
            <a:r>
              <a:rPr lang="en-US" sz="2000" b="1" dirty="0" smtClean="0"/>
              <a:t>fade to</a:t>
            </a:r>
            <a:r>
              <a:rPr lang="he-IL" sz="2000" b="1" dirty="0" smtClean="0"/>
              <a:t> – פה הכוונה היא להגיע לשקיפות מסוימת.</a:t>
            </a:r>
          </a:p>
          <a:p>
            <a:pPr algn="ctr"/>
            <a:endParaRPr lang="he-IL" sz="2000" b="1" dirty="0"/>
          </a:p>
          <a:p>
            <a:pPr algn="ctr"/>
            <a:endParaRPr lang="he-IL" sz="2000" b="1" dirty="0" smtClean="0"/>
          </a:p>
          <a:p>
            <a:pPr algn="ctr"/>
            <a:endParaRPr lang="he-IL" sz="2000" b="1" dirty="0"/>
          </a:p>
          <a:p>
            <a:pPr algn="ctr"/>
            <a:endParaRPr lang="he-IL" sz="2000" b="1" dirty="0" smtClean="0"/>
          </a:p>
          <a:p>
            <a:pPr algn="ctr"/>
            <a:endParaRPr lang="he-IL" sz="2000" b="1" dirty="0"/>
          </a:p>
          <a:p>
            <a:pPr algn="ctr"/>
            <a:endParaRPr lang="he-IL" sz="2000" b="1" dirty="0" smtClean="0"/>
          </a:p>
          <a:p>
            <a:pPr algn="ctr"/>
            <a:endParaRPr lang="he-IL" sz="2000" b="1" dirty="0"/>
          </a:p>
          <a:p>
            <a:pPr algn="ctr"/>
            <a:r>
              <a:rPr lang="he-IL" sz="2000" b="1" dirty="0" smtClean="0"/>
              <a:t>הפרמטר הראשון מקבל סך שניות או </a:t>
            </a:r>
            <a:r>
              <a:rPr lang="he-IL" sz="2000" b="1" dirty="0" err="1" smtClean="0"/>
              <a:t>סטרינג</a:t>
            </a:r>
            <a:r>
              <a:rPr lang="he-IL" sz="2000" b="1" dirty="0" smtClean="0"/>
              <a:t> של מהירות,</a:t>
            </a:r>
          </a:p>
          <a:p>
            <a:pPr algn="ctr"/>
            <a:r>
              <a:rPr lang="he-IL" sz="2000" b="1" dirty="0" smtClean="0"/>
              <a:t>הפרמטר השני מקבל לאיזו רמה תרצה להגיע מ0 ועד 1.</a:t>
            </a:r>
          </a:p>
          <a:p>
            <a:pPr algn="ctr"/>
            <a:endParaRPr lang="he-IL" sz="2000" b="1" dirty="0"/>
          </a:p>
          <a:p>
            <a:pPr algn="ctr"/>
            <a:endParaRPr lang="he-IL" sz="2000" b="1" dirty="0"/>
          </a:p>
        </p:txBody>
      </p:sp>
      <p:sp>
        <p:nvSpPr>
          <p:cNvPr id="3" name="מלבן 2"/>
          <p:cNvSpPr/>
          <p:nvPr/>
        </p:nvSpPr>
        <p:spPr>
          <a:xfrm>
            <a:off x="755576" y="372909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 smtClean="0"/>
              <a:t>$("</a:t>
            </a:r>
            <a:r>
              <a:rPr lang="en-US" dirty="0"/>
              <a:t>button").click(function(){</a:t>
            </a:r>
          </a:p>
          <a:p>
            <a:pPr algn="l"/>
            <a:r>
              <a:rPr lang="en-US" dirty="0"/>
              <a:t>        $("#div1").</a:t>
            </a:r>
            <a:r>
              <a:rPr lang="en-US" dirty="0" err="1"/>
              <a:t>fadeTo</a:t>
            </a:r>
            <a:r>
              <a:rPr lang="en-US" dirty="0" smtClean="0"/>
              <a:t>("slow", 0.75);</a:t>
            </a:r>
          </a:p>
          <a:p>
            <a:pPr algn="l"/>
            <a:r>
              <a:rPr lang="en-US" dirty="0" smtClean="0"/>
              <a:t>        $("#div2").</a:t>
            </a:r>
            <a:r>
              <a:rPr lang="en-US" dirty="0" err="1" smtClean="0"/>
              <a:t>fadeTo</a:t>
            </a:r>
            <a:r>
              <a:rPr lang="en-US" dirty="0" smtClean="0"/>
              <a:t>(1000, 0.0001);</a:t>
            </a:r>
          </a:p>
          <a:p>
            <a:pPr algn="l"/>
            <a:r>
              <a:rPr lang="en-US" dirty="0" smtClean="0"/>
              <a:t>});</a:t>
            </a:r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352113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586436" y="953433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112465" y="2393593"/>
            <a:ext cx="66967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u="sng" dirty="0" smtClean="0"/>
              <a:t>תרגיל</a:t>
            </a:r>
          </a:p>
          <a:p>
            <a:pPr algn="ctr"/>
            <a:endParaRPr lang="he-IL" sz="2000" b="1" u="sng" dirty="0"/>
          </a:p>
          <a:p>
            <a:pPr algn="ctr"/>
            <a:r>
              <a:rPr lang="he-IL" sz="2000" b="1" dirty="0" smtClean="0"/>
              <a:t>צרו אתר עם תפריט.</a:t>
            </a:r>
          </a:p>
          <a:p>
            <a:pPr algn="ctr"/>
            <a:r>
              <a:rPr lang="he-IL" sz="2000" b="1" dirty="0" smtClean="0"/>
              <a:t>בלחיצה על אחד הפריטים בתפריט, יופיע </a:t>
            </a:r>
            <a:r>
              <a:rPr lang="en-US" sz="2000" b="1" dirty="0" smtClean="0"/>
              <a:t>div</a:t>
            </a:r>
            <a:r>
              <a:rPr lang="he-IL" sz="2000" b="1" dirty="0" smtClean="0"/>
              <a:t> מתחתיו באנימציה.</a:t>
            </a:r>
            <a:endParaRPr lang="he-IL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6857" t="11871" r="38000" b="63677"/>
          <a:stretch/>
        </p:blipFill>
        <p:spPr bwMode="auto">
          <a:xfrm>
            <a:off x="3372231" y="4265801"/>
            <a:ext cx="2307772" cy="200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79319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229547" y="816947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755576" y="2257107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u="sng" dirty="0" smtClean="0"/>
              <a:t>שדרוג התפריט</a:t>
            </a:r>
          </a:p>
          <a:p>
            <a:pPr algn="ctr"/>
            <a:r>
              <a:rPr lang="he-IL" sz="2000" b="1" dirty="0" smtClean="0"/>
              <a:t>ניתן להשתמש במקרה של תפריטים בפונקציה של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err="1" smtClean="0"/>
              <a:t>slideDown</a:t>
            </a:r>
            <a:r>
              <a:rPr lang="he-IL" sz="2000" b="1" dirty="0" smtClean="0"/>
              <a:t> או </a:t>
            </a:r>
            <a:r>
              <a:rPr lang="en-US" sz="2000" b="1" dirty="0" err="1" smtClean="0"/>
              <a:t>slideToggle</a:t>
            </a:r>
            <a:endParaRPr lang="he-IL" sz="2000" b="1" dirty="0" smtClean="0"/>
          </a:p>
          <a:p>
            <a:pPr algn="ctr"/>
            <a:r>
              <a:rPr lang="he-IL" sz="1100" b="1" dirty="0" smtClean="0"/>
              <a:t>*גם פה אפשר להוסיף שניות בסוגריים</a:t>
            </a:r>
            <a:endParaRPr lang="he-IL" sz="1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6857" t="11871" r="38000" b="63677"/>
          <a:stretch/>
        </p:blipFill>
        <p:spPr bwMode="auto">
          <a:xfrm>
            <a:off x="3024524" y="5041612"/>
            <a:ext cx="2158847" cy="187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מלבן 2"/>
          <p:cNvSpPr/>
          <p:nvPr/>
        </p:nvSpPr>
        <p:spPr>
          <a:xfrm>
            <a:off x="943547" y="358054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&lt;script&gt; </a:t>
            </a:r>
          </a:p>
          <a:p>
            <a:pPr algn="l"/>
            <a:r>
              <a:rPr lang="en-US" dirty="0"/>
              <a:t>$(document).ready(function(){</a:t>
            </a:r>
          </a:p>
          <a:p>
            <a:pPr algn="l"/>
            <a:r>
              <a:rPr lang="en-US" dirty="0"/>
              <a:t>    $("#flip").click(function(){</a:t>
            </a:r>
          </a:p>
          <a:p>
            <a:pPr algn="l"/>
            <a:r>
              <a:rPr lang="en-US" dirty="0"/>
              <a:t>        $("#panel").</a:t>
            </a:r>
            <a:r>
              <a:rPr lang="en-US" dirty="0" err="1"/>
              <a:t>slideToggle</a:t>
            </a:r>
            <a:r>
              <a:rPr lang="en-US" dirty="0"/>
              <a:t>();</a:t>
            </a:r>
          </a:p>
          <a:p>
            <a:pPr algn="l"/>
            <a:r>
              <a:rPr lang="en-US" dirty="0"/>
              <a:t>    });</a:t>
            </a:r>
          </a:p>
          <a:p>
            <a:pPr algn="l"/>
            <a:r>
              <a:rPr lang="en-US" dirty="0"/>
              <a:t>});</a:t>
            </a:r>
          </a:p>
          <a:p>
            <a:pPr algn="l"/>
            <a:r>
              <a:rPr lang="en-US" dirty="0"/>
              <a:t>&lt;/script&gt;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4355976" y="384128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&lt;body</a:t>
            </a:r>
            <a:r>
              <a:rPr lang="en-US" dirty="0" smtClean="0"/>
              <a:t>&gt; </a:t>
            </a:r>
            <a:endParaRPr lang="en-US" dirty="0"/>
          </a:p>
          <a:p>
            <a:pPr algn="l"/>
            <a:r>
              <a:rPr lang="en-US" dirty="0"/>
              <a:t>&lt;div id="flip</a:t>
            </a:r>
            <a:r>
              <a:rPr lang="en-US" dirty="0" smtClean="0"/>
              <a:t>"&gt;Gallery&lt;/</a:t>
            </a:r>
            <a:r>
              <a:rPr lang="en-US" dirty="0"/>
              <a:t>div&gt;</a:t>
            </a:r>
          </a:p>
          <a:p>
            <a:pPr algn="l"/>
            <a:r>
              <a:rPr lang="en-US" dirty="0"/>
              <a:t>&lt;div id="panel</a:t>
            </a:r>
            <a:r>
              <a:rPr lang="en-US" dirty="0" smtClean="0"/>
              <a:t>"&gt;Click!&lt;/</a:t>
            </a:r>
            <a:r>
              <a:rPr lang="en-US" dirty="0"/>
              <a:t>div&gt;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/>
              <a:t>body&gt;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298864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373563" y="1126192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899592" y="1957189"/>
            <a:ext cx="669674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u="sng" dirty="0" smtClean="0"/>
              <a:t>אנימציות ב</a:t>
            </a:r>
            <a:r>
              <a:rPr lang="en-US" sz="2000" b="1" u="sng" dirty="0" smtClean="0"/>
              <a:t>JQUERY</a:t>
            </a:r>
            <a:r>
              <a:rPr lang="he-IL" sz="2000" b="1" u="sng" dirty="0" smtClean="0"/>
              <a:t> דרך </a:t>
            </a:r>
            <a:r>
              <a:rPr lang="en-US" sz="2000" b="1" u="sng" dirty="0" smtClean="0"/>
              <a:t>CSS</a:t>
            </a:r>
            <a:endParaRPr lang="he-IL" sz="2000" b="1" u="sng" dirty="0" smtClean="0"/>
          </a:p>
          <a:p>
            <a:pPr algn="ctr"/>
            <a:endParaRPr lang="he-IL" sz="2000" b="1" u="sng" dirty="0"/>
          </a:p>
          <a:p>
            <a:pPr algn="ctr"/>
            <a:r>
              <a:rPr lang="he-IL" sz="2000" b="1" dirty="0" smtClean="0"/>
              <a:t>כעת, נוכל גם לשנות ממש צבע רקע, מיקום, גודל ועוד...</a:t>
            </a:r>
          </a:p>
          <a:p>
            <a:pPr algn="ctr"/>
            <a:endParaRPr lang="he-IL" sz="2000" b="1" dirty="0"/>
          </a:p>
          <a:p>
            <a:pPr algn="ctr"/>
            <a:r>
              <a:rPr lang="he-IL" sz="2000" b="1" dirty="0" smtClean="0"/>
              <a:t>עלינו לבצע בפונקציה של </a:t>
            </a:r>
            <a:r>
              <a:rPr lang="en-US" sz="2000" b="1" dirty="0" smtClean="0"/>
              <a:t>animate()</a:t>
            </a:r>
            <a:r>
              <a:rPr lang="he-IL" sz="2000" b="1" dirty="0" smtClean="0"/>
              <a:t> את כל הפרמטרים ב</a:t>
            </a:r>
            <a:r>
              <a:rPr lang="en-US" sz="2000" b="1" dirty="0" smtClean="0"/>
              <a:t>CSS</a:t>
            </a:r>
            <a:r>
              <a:rPr lang="he-IL" sz="2000" b="1" dirty="0" smtClean="0"/>
              <a:t> עליהם נרצה שיקרה השינוי... למשל:</a:t>
            </a:r>
          </a:p>
          <a:p>
            <a:pPr algn="ctr"/>
            <a:r>
              <a:rPr lang="he-IL" sz="2000" b="1" dirty="0" smtClean="0"/>
              <a:t>יש לנו </a:t>
            </a:r>
            <a:r>
              <a:rPr lang="en-US" sz="2000" b="1" dirty="0" smtClean="0"/>
              <a:t>div</a:t>
            </a:r>
            <a:r>
              <a:rPr lang="he-IL" sz="2000" b="1" dirty="0" smtClean="0"/>
              <a:t> עם צבע רקע, גובה ורוחב. </a:t>
            </a:r>
          </a:p>
          <a:p>
            <a:pPr algn="ctr"/>
            <a:r>
              <a:rPr lang="he-IL" sz="2000" b="1" dirty="0" smtClean="0"/>
              <a:t>בלחיצת כפתור נרצה שהגובה והרוחב יגדלו.</a:t>
            </a:r>
          </a:p>
          <a:p>
            <a:pPr algn="ctr"/>
            <a:endParaRPr lang="he-IL" sz="2000" b="1" dirty="0"/>
          </a:p>
          <a:p>
            <a:pPr algn="ctr"/>
            <a:r>
              <a:rPr lang="he-IL" sz="2000" b="1" dirty="0" smtClean="0"/>
              <a:t>לכן:</a:t>
            </a:r>
          </a:p>
          <a:p>
            <a:pPr algn="ctr"/>
            <a:endParaRPr lang="he-IL" sz="2000" b="1" dirty="0"/>
          </a:p>
          <a:p>
            <a:pPr algn="ctr"/>
            <a:endParaRPr lang="he-IL" sz="1100" b="1" dirty="0"/>
          </a:p>
        </p:txBody>
      </p:sp>
      <p:sp>
        <p:nvSpPr>
          <p:cNvPr id="6" name="מלבן 5"/>
          <p:cNvSpPr/>
          <p:nvPr/>
        </p:nvSpPr>
        <p:spPr>
          <a:xfrm>
            <a:off x="1187624" y="429454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$("</a:t>
            </a:r>
            <a:r>
              <a:rPr lang="en-US" dirty="0"/>
              <a:t>div").animate</a:t>
            </a:r>
            <a:r>
              <a:rPr lang="en-US" dirty="0" smtClean="0"/>
              <a:t>({</a:t>
            </a:r>
          </a:p>
          <a:p>
            <a:pPr algn="l"/>
            <a:r>
              <a:rPr lang="en-US" dirty="0" smtClean="0"/>
              <a:t>            height: '+=150px',</a:t>
            </a:r>
          </a:p>
          <a:p>
            <a:pPr algn="l"/>
            <a:r>
              <a:rPr lang="en-US" dirty="0" smtClean="0"/>
              <a:t>            </a:t>
            </a:r>
            <a:r>
              <a:rPr lang="en-US" dirty="0"/>
              <a:t>width: '+=150px'</a:t>
            </a:r>
          </a:p>
          <a:p>
            <a:pPr algn="l"/>
            <a:r>
              <a:rPr lang="en-US" dirty="0"/>
              <a:t>        </a:t>
            </a: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481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805611" y="1033858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331640" y="1864855"/>
            <a:ext cx="6696744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u="sng" dirty="0" smtClean="0"/>
              <a:t>אנימציות ב</a:t>
            </a:r>
            <a:r>
              <a:rPr lang="en-US" sz="2000" b="1" u="sng" dirty="0" smtClean="0"/>
              <a:t>JQUERY</a:t>
            </a:r>
            <a:r>
              <a:rPr lang="he-IL" sz="2000" b="1" u="sng" dirty="0" smtClean="0"/>
              <a:t> דרך </a:t>
            </a:r>
            <a:r>
              <a:rPr lang="en-US" sz="2000" b="1" u="sng" dirty="0" smtClean="0"/>
              <a:t>CSS</a:t>
            </a:r>
            <a:endParaRPr lang="he-IL" sz="2000" b="1" u="sng" dirty="0" smtClean="0"/>
          </a:p>
          <a:p>
            <a:pPr algn="ctr"/>
            <a:endParaRPr lang="he-IL" sz="2000" b="1" u="sng" dirty="0"/>
          </a:p>
          <a:p>
            <a:pPr algn="ctr"/>
            <a:r>
              <a:rPr lang="he-IL" sz="2000" b="1" dirty="0" smtClean="0"/>
              <a:t>ניתן במקום המספר,</a:t>
            </a:r>
          </a:p>
          <a:p>
            <a:pPr algn="ctr"/>
            <a:r>
              <a:rPr lang="he-IL" sz="2000" b="1" dirty="0" smtClean="0"/>
              <a:t>להכניס את המילה </a:t>
            </a:r>
            <a:r>
              <a:rPr lang="en-US" sz="2000" b="1" dirty="0" err="1" smtClean="0"/>
              <a:t>toogle</a:t>
            </a:r>
            <a:r>
              <a:rPr lang="he-IL" sz="2000" b="1" dirty="0" smtClean="0"/>
              <a:t>.</a:t>
            </a:r>
          </a:p>
          <a:p>
            <a:pPr algn="ctr"/>
            <a:endParaRPr lang="he-IL" sz="2000" b="1" dirty="0"/>
          </a:p>
          <a:p>
            <a:pPr algn="ctr"/>
            <a:r>
              <a:rPr lang="he-IL" sz="2000" b="1" dirty="0" smtClean="0"/>
              <a:t>הדבר יגרום ל</a:t>
            </a:r>
            <a:r>
              <a:rPr lang="en-US" sz="2000" b="1" dirty="0" smtClean="0"/>
              <a:t>height</a:t>
            </a:r>
            <a:r>
              <a:rPr lang="he-IL" sz="2000" b="1" dirty="0" smtClean="0"/>
              <a:t> </a:t>
            </a:r>
            <a:r>
              <a:rPr lang="he-IL" sz="2000" b="1" dirty="0" err="1" smtClean="0"/>
              <a:t>ול</a:t>
            </a:r>
            <a:r>
              <a:rPr lang="en-US" sz="2000" b="1" dirty="0" smtClean="0"/>
              <a:t>width</a:t>
            </a:r>
            <a:r>
              <a:rPr lang="he-IL" sz="2000" b="1" dirty="0" smtClean="0"/>
              <a:t> להגיע ל0</a:t>
            </a:r>
          </a:p>
          <a:p>
            <a:pPr algn="ctr"/>
            <a:r>
              <a:rPr lang="he-IL" sz="2000" b="1" dirty="0" smtClean="0"/>
              <a:t>ובלחיצה חזרה למצב הרגיל שלו שהוגדר בדפדפן.</a:t>
            </a:r>
          </a:p>
          <a:p>
            <a:pPr algn="ctr"/>
            <a:endParaRPr lang="he-IL" sz="2000" b="1" dirty="0"/>
          </a:p>
          <a:p>
            <a:pPr algn="ctr"/>
            <a:endParaRPr lang="he-IL" sz="1100" b="1" dirty="0"/>
          </a:p>
        </p:txBody>
      </p:sp>
      <p:sp>
        <p:nvSpPr>
          <p:cNvPr id="6" name="מלבן 5"/>
          <p:cNvSpPr/>
          <p:nvPr/>
        </p:nvSpPr>
        <p:spPr>
          <a:xfrm>
            <a:off x="1619672" y="420221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$("</a:t>
            </a:r>
            <a:r>
              <a:rPr lang="en-US" dirty="0"/>
              <a:t>div").animate</a:t>
            </a:r>
            <a:r>
              <a:rPr lang="en-US" dirty="0" smtClean="0"/>
              <a:t>({</a:t>
            </a:r>
          </a:p>
          <a:p>
            <a:pPr algn="l"/>
            <a:r>
              <a:rPr lang="en-US" dirty="0" smtClean="0"/>
              <a:t>            height</a:t>
            </a:r>
            <a:r>
              <a:rPr lang="en-US" dirty="0"/>
              <a:t>: 'toggle',</a:t>
            </a:r>
            <a:endParaRPr lang="en-US" dirty="0" smtClean="0"/>
          </a:p>
          <a:p>
            <a:pPr algn="l"/>
            <a:r>
              <a:rPr lang="en-US" dirty="0" smtClean="0"/>
              <a:t>            </a:t>
            </a:r>
            <a:r>
              <a:rPr lang="en-US" dirty="0"/>
              <a:t>width: 'toggle'</a:t>
            </a:r>
          </a:p>
          <a:p>
            <a:pPr algn="l"/>
            <a:r>
              <a:rPr lang="en-US" dirty="0"/>
              <a:t>        </a:t>
            </a: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7955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301555" y="980578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827584" y="1811575"/>
            <a:ext cx="6696744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u="sng" dirty="0" smtClean="0"/>
              <a:t>אנימציות ב</a:t>
            </a:r>
            <a:r>
              <a:rPr lang="en-US" sz="2000" b="1" u="sng" dirty="0" smtClean="0"/>
              <a:t>JQUERY</a:t>
            </a:r>
            <a:r>
              <a:rPr lang="he-IL" sz="2000" b="1" u="sng" dirty="0" smtClean="0"/>
              <a:t> דרך </a:t>
            </a:r>
            <a:r>
              <a:rPr lang="en-US" sz="2000" b="1" u="sng" dirty="0" smtClean="0"/>
              <a:t>CSS</a:t>
            </a:r>
            <a:endParaRPr lang="he-IL" sz="2000" b="1" u="sng" dirty="0" smtClean="0"/>
          </a:p>
          <a:p>
            <a:pPr algn="ctr"/>
            <a:endParaRPr lang="he-IL" sz="2000" b="1" u="sng" dirty="0"/>
          </a:p>
          <a:p>
            <a:pPr algn="ctr"/>
            <a:r>
              <a:rPr lang="he-IL" sz="2000" b="1" dirty="0" smtClean="0"/>
              <a:t>במידה ונרצה לשנות </a:t>
            </a:r>
            <a:r>
              <a:rPr lang="he-IL" sz="2000" b="1" u="sng" dirty="0" smtClean="0"/>
              <a:t>צבע</a:t>
            </a:r>
            <a:r>
              <a:rPr lang="he-IL" sz="2000" b="1" dirty="0" smtClean="0"/>
              <a:t> תוך כדי האנימציה,</a:t>
            </a:r>
          </a:p>
          <a:p>
            <a:pPr algn="ctr"/>
            <a:endParaRPr lang="he-IL" sz="2000" b="1" dirty="0"/>
          </a:p>
          <a:p>
            <a:pPr algn="ctr"/>
            <a:r>
              <a:rPr lang="he-IL" sz="2000" b="1" dirty="0" smtClean="0"/>
              <a:t>נצטרך להוסיף את הקריאה הבאה :</a:t>
            </a:r>
          </a:p>
          <a:p>
            <a:pPr algn="ctr"/>
            <a:endParaRPr lang="he-IL" sz="2000" b="1" dirty="0"/>
          </a:p>
          <a:p>
            <a:pPr algn="ctr"/>
            <a:endParaRPr lang="he-IL" sz="2000" b="1" dirty="0" smtClean="0"/>
          </a:p>
          <a:p>
            <a:pPr algn="ctr"/>
            <a:endParaRPr lang="he-IL" sz="2000" b="1" dirty="0"/>
          </a:p>
          <a:p>
            <a:pPr algn="ctr"/>
            <a:endParaRPr lang="he-IL" sz="2000" b="1" dirty="0" smtClean="0"/>
          </a:p>
          <a:p>
            <a:pPr algn="ctr"/>
            <a:r>
              <a:rPr lang="he-IL" sz="2000" b="1" dirty="0" smtClean="0"/>
              <a:t>ובנוסף, אם נרצה להוסיף שניות לאנימציה, נוכל להוסיף</a:t>
            </a:r>
          </a:p>
          <a:p>
            <a:pPr algn="ctr"/>
            <a:r>
              <a:rPr lang="he-IL" sz="2000" b="1" dirty="0" smtClean="0"/>
              <a:t>סך שניות בסוף הפונקציה.</a:t>
            </a:r>
          </a:p>
          <a:p>
            <a:pPr algn="ctr"/>
            <a:endParaRPr lang="he-IL" sz="2000" b="1" dirty="0"/>
          </a:p>
          <a:p>
            <a:pPr algn="ctr"/>
            <a:endParaRPr lang="he-IL" sz="1100" b="1" dirty="0"/>
          </a:p>
        </p:txBody>
      </p:sp>
      <p:sp>
        <p:nvSpPr>
          <p:cNvPr id="6" name="מלבן 5"/>
          <p:cNvSpPr/>
          <p:nvPr/>
        </p:nvSpPr>
        <p:spPr>
          <a:xfrm>
            <a:off x="1099929" y="436495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$("</a:t>
            </a:r>
            <a:r>
              <a:rPr lang="en-US" dirty="0"/>
              <a:t>div").animate</a:t>
            </a:r>
            <a:r>
              <a:rPr lang="en-US" dirty="0" smtClean="0"/>
              <a:t>({</a:t>
            </a:r>
          </a:p>
          <a:p>
            <a:pPr algn="l"/>
            <a:r>
              <a:rPr lang="en-US" dirty="0" smtClean="0"/>
              <a:t>            </a:t>
            </a:r>
            <a:r>
              <a:rPr lang="en-US" dirty="0" err="1" smtClean="0"/>
              <a:t>backgroundColor</a:t>
            </a:r>
            <a:r>
              <a:rPr lang="en-US" dirty="0" smtClean="0"/>
              <a:t>: “blue”,</a:t>
            </a:r>
          </a:p>
          <a:p>
            <a:pPr algn="l"/>
            <a:r>
              <a:rPr lang="en-US" dirty="0" smtClean="0"/>
              <a:t>            color: “red”</a:t>
            </a:r>
            <a:endParaRPr lang="en-US" dirty="0"/>
          </a:p>
          <a:p>
            <a:pPr algn="l"/>
            <a:r>
              <a:rPr lang="en-US" dirty="0"/>
              <a:t>        </a:t>
            </a:r>
            <a:r>
              <a:rPr lang="en-US" dirty="0" smtClean="0"/>
              <a:t>} </a:t>
            </a:r>
            <a:r>
              <a:rPr lang="en-US" dirty="0" smtClean="0">
                <a:solidFill>
                  <a:srgbClr val="FF0000"/>
                </a:solidFill>
              </a:rPr>
              <a:t>, 1000 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3" name="מלבן 2"/>
          <p:cNvSpPr/>
          <p:nvPr/>
        </p:nvSpPr>
        <p:spPr>
          <a:xfrm>
            <a:off x="395536" y="3718623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 &lt;script </a:t>
            </a:r>
            <a:r>
              <a:rPr lang="en-US" dirty="0" err="1"/>
              <a:t>src</a:t>
            </a:r>
            <a:r>
              <a:rPr lang="en-US" dirty="0"/>
              <a:t>="https://code.jquery.com/</a:t>
            </a:r>
            <a:r>
              <a:rPr lang="en-US" dirty="0" err="1"/>
              <a:t>ui</a:t>
            </a:r>
            <a:r>
              <a:rPr lang="en-US" dirty="0"/>
              <a:t>/1.12.1/jquery-ui.js</a:t>
            </a:r>
            <a:r>
              <a:rPr lang="en-US" dirty="0" smtClean="0"/>
              <a:t>"&gt;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/>
              <a:t>script&gt;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3763179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445571" y="941819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71600" y="1772816"/>
            <a:ext cx="6696744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he-IL" sz="2000" b="1" u="sng" dirty="0"/>
          </a:p>
          <a:p>
            <a:pPr algn="ctr"/>
            <a:r>
              <a:rPr lang="he-IL" sz="2000" b="1" u="sng" dirty="0" smtClean="0"/>
              <a:t>תרגיל מסכם אנימציות</a:t>
            </a:r>
          </a:p>
          <a:p>
            <a:pPr algn="ctr"/>
            <a:endParaRPr lang="he-IL" sz="2000" b="1" dirty="0"/>
          </a:p>
          <a:p>
            <a:pPr algn="ctr"/>
            <a:r>
              <a:rPr lang="he-IL" sz="2000" b="1" dirty="0" smtClean="0"/>
              <a:t>צרו פרסומת דינאמית.</a:t>
            </a:r>
            <a:endParaRPr lang="he-IL" sz="2000" b="1" dirty="0"/>
          </a:p>
          <a:p>
            <a:pPr algn="ctr"/>
            <a:r>
              <a:rPr lang="he-IL" sz="2000" b="1" dirty="0" smtClean="0"/>
              <a:t>בפרסומת כתוב "לחצו עליי! הגיעו לאתר הטוב ביותר!"</a:t>
            </a:r>
          </a:p>
          <a:p>
            <a:pPr algn="ctr"/>
            <a:endParaRPr lang="he-IL" sz="2000" b="1" dirty="0"/>
          </a:p>
          <a:p>
            <a:pPr algn="ctr"/>
            <a:r>
              <a:rPr lang="he-IL" sz="2000" b="1" dirty="0" smtClean="0"/>
              <a:t>כאשר לוחצים על הפרסומת מגיעים לאתר אחר.</a:t>
            </a:r>
          </a:p>
          <a:p>
            <a:pPr algn="ctr"/>
            <a:endParaRPr lang="he-IL" sz="2000" b="1" dirty="0"/>
          </a:p>
          <a:p>
            <a:pPr algn="ctr"/>
            <a:r>
              <a:rPr lang="he-IL" sz="2000" b="1" dirty="0" smtClean="0"/>
              <a:t>הפרסומת משנה צבע רקע, צבע טקסט, מיקום בדף (מימין לשמאל) וגם גודל.</a:t>
            </a:r>
          </a:p>
          <a:p>
            <a:pPr algn="ctr"/>
            <a:endParaRPr lang="he-IL" sz="2000" b="1" dirty="0" smtClean="0"/>
          </a:p>
          <a:p>
            <a:pPr algn="ctr"/>
            <a:r>
              <a:rPr lang="he-IL" sz="2000" b="1" dirty="0" smtClean="0"/>
              <a:t>בלחיצת כפתור, ניתן להעלים אותה ולהציג כל פעם מחדש.</a:t>
            </a:r>
            <a:endParaRPr lang="he-IL" sz="2000" b="1" dirty="0"/>
          </a:p>
          <a:p>
            <a:pPr algn="ctr"/>
            <a:endParaRPr lang="he-IL" sz="1100" b="1" dirty="0"/>
          </a:p>
        </p:txBody>
      </p:sp>
    </p:spTree>
    <p:extLst>
      <p:ext uri="{BB962C8B-B14F-4D97-AF65-F5344CB8AC3E}">
        <p14:creationId xmlns:p14="http://schemas.microsoft.com/office/powerpoint/2010/main" xmlns="" val="292261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449039" y="908720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75068" y="2276872"/>
            <a:ext cx="66967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smtClean="0"/>
              <a:t>Drag and Drop</a:t>
            </a:r>
          </a:p>
          <a:p>
            <a:pPr algn="ctr"/>
            <a:endParaRPr lang="en-US" sz="2000" b="1" u="sng" dirty="0"/>
          </a:p>
          <a:p>
            <a:pPr algn="ctr"/>
            <a:r>
              <a:rPr lang="he-IL" sz="2000" b="1" dirty="0" smtClean="0"/>
              <a:t>זהו נושא קליל , אשר אם נגדיר ל</a:t>
            </a:r>
            <a:r>
              <a:rPr lang="en-US" sz="2000" b="1" dirty="0" smtClean="0"/>
              <a:t>div</a:t>
            </a:r>
            <a:r>
              <a:rPr lang="he-IL" sz="2000" b="1" dirty="0" smtClean="0"/>
              <a:t> </a:t>
            </a:r>
            <a:r>
              <a:rPr lang="he-IL" sz="2000" b="1" dirty="0" err="1" smtClean="0"/>
              <a:t>מסויים</a:t>
            </a:r>
            <a:r>
              <a:rPr lang="he-IL" sz="2000" b="1" dirty="0" smtClean="0"/>
              <a:t> את הפונקציה הזו, נוכל לגרור אותו על גבי המסך.</a:t>
            </a:r>
          </a:p>
          <a:p>
            <a:pPr algn="ctr"/>
            <a:endParaRPr lang="he-IL" sz="2000" b="1" dirty="0"/>
          </a:p>
          <a:p>
            <a:pPr algn="ctr"/>
            <a:r>
              <a:rPr lang="he-IL" sz="2000" b="1" dirty="0" smtClean="0"/>
              <a:t>ניתן גם לראות בזמן אמת מה המיקום של ה</a:t>
            </a:r>
            <a:r>
              <a:rPr lang="en-US" sz="2000" b="1" dirty="0" smtClean="0"/>
              <a:t>div</a:t>
            </a:r>
            <a:r>
              <a:rPr lang="he-IL" sz="2000" b="1" dirty="0" smtClean="0"/>
              <a:t> במסך,</a:t>
            </a:r>
          </a:p>
          <a:p>
            <a:pPr algn="ctr"/>
            <a:r>
              <a:rPr lang="he-IL" sz="2000" b="1" dirty="0" smtClean="0"/>
              <a:t>כמו בדוגמא של טל.</a:t>
            </a:r>
          </a:p>
          <a:p>
            <a:pPr algn="ctr"/>
            <a:endParaRPr lang="he-IL" sz="2000" b="1" dirty="0"/>
          </a:p>
          <a:p>
            <a:pPr algn="ctr"/>
            <a:endParaRPr lang="he-IL" sz="2000" b="1" dirty="0" smtClean="0"/>
          </a:p>
          <a:p>
            <a:pPr algn="ctr"/>
            <a:r>
              <a:rPr lang="he-IL" sz="1400" b="1" dirty="0" smtClean="0"/>
              <a:t>לא לשכוח להוסיף את השורה הנ"ל :</a:t>
            </a:r>
            <a:endParaRPr lang="he-IL" sz="900" b="1" dirty="0"/>
          </a:p>
        </p:txBody>
      </p:sp>
      <p:sp>
        <p:nvSpPr>
          <p:cNvPr id="3" name="מלבן 2"/>
          <p:cNvSpPr/>
          <p:nvPr/>
        </p:nvSpPr>
        <p:spPr>
          <a:xfrm>
            <a:off x="110972" y="5394702"/>
            <a:ext cx="7416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="https://code.jquery.com/</a:t>
            </a:r>
            <a:r>
              <a:rPr lang="en-US" sz="1600" dirty="0" err="1"/>
              <a:t>ui</a:t>
            </a:r>
            <a:r>
              <a:rPr lang="en-US" sz="1600" dirty="0"/>
              <a:t>/1.12.1/jquery-ui.js"&gt;&lt;/script&gt;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xmlns="" val="458602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517579" y="980728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043608" y="2348880"/>
            <a:ext cx="66967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u="sng" dirty="0" smtClean="0"/>
              <a:t>הפקודה היא:</a:t>
            </a:r>
          </a:p>
          <a:p>
            <a:pPr algn="ctr"/>
            <a:endParaRPr lang="he-IL" sz="2000" b="1" u="sng" dirty="0"/>
          </a:p>
          <a:p>
            <a:pPr algn="ctr"/>
            <a:r>
              <a:rPr lang="en-US" sz="2000" b="1" dirty="0"/>
              <a:t>$("div").</a:t>
            </a:r>
            <a:r>
              <a:rPr lang="en-US" sz="2000" b="1" dirty="0" err="1"/>
              <a:t>draggable</a:t>
            </a:r>
            <a:r>
              <a:rPr lang="en-US" sz="2000" b="1" dirty="0" smtClean="0"/>
              <a:t>();</a:t>
            </a:r>
            <a:endParaRPr lang="he-IL" sz="2000" b="1" dirty="0" smtClean="0"/>
          </a:p>
          <a:p>
            <a:pPr algn="ctr"/>
            <a:endParaRPr lang="he-IL" sz="2000" b="1" u="sng" dirty="0"/>
          </a:p>
          <a:p>
            <a:pPr algn="ctr"/>
            <a:r>
              <a:rPr lang="he-IL" sz="2000" b="1" u="sng" dirty="0" smtClean="0"/>
              <a:t>ועל מנת לגלות את הערכים על המסך:</a:t>
            </a:r>
          </a:p>
          <a:p>
            <a:pPr algn="ctr"/>
            <a:endParaRPr lang="he-IL" sz="2000" b="1" u="sng" dirty="0"/>
          </a:p>
          <a:p>
            <a:pPr algn="ctr"/>
            <a:endParaRPr lang="he-IL" sz="2000" b="1" u="sng" dirty="0" smtClean="0"/>
          </a:p>
        </p:txBody>
      </p:sp>
      <p:sp>
        <p:nvSpPr>
          <p:cNvPr id="5" name="מלבן 4"/>
          <p:cNvSpPr/>
          <p:nvPr/>
        </p:nvSpPr>
        <p:spPr>
          <a:xfrm>
            <a:off x="1403648" y="4293096"/>
            <a:ext cx="6336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err="1"/>
              <a:t>var</a:t>
            </a:r>
            <a:r>
              <a:rPr lang="en-US" dirty="0"/>
              <a:t> offset = $("div").offset();</a:t>
            </a:r>
          </a:p>
          <a:p>
            <a:pPr algn="l" rtl="0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xPos</a:t>
            </a:r>
            <a:r>
              <a:rPr lang="en-US" dirty="0"/>
              <a:t> = </a:t>
            </a:r>
            <a:r>
              <a:rPr lang="en-US" dirty="0" err="1"/>
              <a:t>offset.left</a:t>
            </a:r>
            <a:r>
              <a:rPr lang="en-US" dirty="0"/>
              <a:t>;</a:t>
            </a:r>
          </a:p>
          <a:p>
            <a:pPr algn="l" rtl="0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yPos</a:t>
            </a:r>
            <a:r>
              <a:rPr lang="en-US" dirty="0"/>
              <a:t> = </a:t>
            </a:r>
            <a:r>
              <a:rPr lang="en-US" dirty="0" err="1"/>
              <a:t>offset.top</a:t>
            </a:r>
            <a:r>
              <a:rPr lang="en-US" dirty="0"/>
              <a:t>;</a:t>
            </a:r>
          </a:p>
          <a:p>
            <a:pPr algn="l" rtl="0"/>
            <a:r>
              <a:rPr lang="en-US" dirty="0" smtClean="0"/>
              <a:t>$('#</a:t>
            </a:r>
            <a:r>
              <a:rPr lang="en-US" dirty="0" err="1" smtClean="0"/>
              <a:t>posX</a:t>
            </a:r>
            <a:r>
              <a:rPr lang="en-US" dirty="0" smtClean="0"/>
              <a:t>').text('x: ' + </a:t>
            </a:r>
            <a:r>
              <a:rPr lang="en-US" dirty="0" err="1" smtClean="0"/>
              <a:t>xPos</a:t>
            </a:r>
            <a:r>
              <a:rPr lang="en-US" dirty="0" smtClean="0"/>
              <a:t>);</a:t>
            </a:r>
          </a:p>
          <a:p>
            <a:pPr algn="l" rtl="0"/>
            <a:r>
              <a:rPr lang="en-US" dirty="0" smtClean="0"/>
              <a:t>$('#</a:t>
            </a:r>
            <a:r>
              <a:rPr lang="en-US" dirty="0" err="1" smtClean="0"/>
              <a:t>posY</a:t>
            </a:r>
            <a:r>
              <a:rPr lang="en-US" dirty="0" smtClean="0"/>
              <a:t>').text('y: ' + </a:t>
            </a:r>
            <a:r>
              <a:rPr lang="en-US" dirty="0" err="1" smtClean="0"/>
              <a:t>yPos</a:t>
            </a:r>
            <a:r>
              <a:rPr lang="en-US" dirty="0" smtClean="0"/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2332432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635896" y="908720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755576" y="1836107"/>
            <a:ext cx="78009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he-IL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למה ללמוד ולכתוב 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pPr fontAlgn="base"/>
            <a:r>
              <a:rPr lang="en-US" sz="2000" b="1" dirty="0" smtClean="0"/>
              <a:t> jQuery </a:t>
            </a:r>
            <a:r>
              <a:rPr lang="he-IL" sz="2000" b="1" dirty="0"/>
              <a:t>מאפשרת לפתח קוד בצורה מהירה ויעילה, תוך שימוש בפונקציות מובנות ורכיבים מוכנים. </a:t>
            </a:r>
            <a:r>
              <a:rPr lang="en-US" sz="2000" b="1" dirty="0"/>
              <a:t>jQuery </a:t>
            </a:r>
            <a:r>
              <a:rPr lang="he-IL" sz="2000" b="1" dirty="0" smtClean="0"/>
              <a:t> כתובה </a:t>
            </a:r>
            <a:r>
              <a:rPr lang="he-IL" sz="2000" b="1" dirty="0"/>
              <a:t>ב- </a:t>
            </a:r>
            <a:r>
              <a:rPr lang="en-US" sz="2000" b="1" dirty="0"/>
              <a:t>JavaScript </a:t>
            </a:r>
            <a:r>
              <a:rPr lang="he-IL" sz="2000" b="1" dirty="0"/>
              <a:t>ומאפשרת להשתמש ביכולות </a:t>
            </a:r>
            <a:r>
              <a:rPr lang="en-US" sz="2000" b="1" dirty="0"/>
              <a:t>JavaScript </a:t>
            </a:r>
            <a:r>
              <a:rPr lang="he-IL" sz="2000" b="1" dirty="0" smtClean="0"/>
              <a:t> בצורה </a:t>
            </a:r>
            <a:r>
              <a:rPr lang="he-IL" sz="2000" b="1" dirty="0"/>
              <a:t>מופשטת ופשוטה יותר. קיימות מספר ספריות </a:t>
            </a:r>
            <a:r>
              <a:rPr lang="he-IL" sz="2000" b="1" dirty="0" smtClean="0"/>
              <a:t>הדומות </a:t>
            </a:r>
            <a:r>
              <a:rPr lang="he-IL" sz="2000" b="1" dirty="0"/>
              <a:t>ל-</a:t>
            </a:r>
            <a:r>
              <a:rPr lang="en-US" sz="2000" b="1" dirty="0" smtClean="0"/>
              <a:t>jQuery </a:t>
            </a:r>
            <a:r>
              <a:rPr lang="he-IL" sz="2000" b="1" dirty="0" smtClean="0"/>
              <a:t> ומתלבשות על </a:t>
            </a:r>
            <a:r>
              <a:rPr lang="en-US" sz="2000" b="1" dirty="0" smtClean="0"/>
              <a:t>java script</a:t>
            </a:r>
            <a:r>
              <a:rPr lang="he-IL" sz="2000" b="1" dirty="0" smtClean="0"/>
              <a:t> שנכתבו </a:t>
            </a:r>
            <a:r>
              <a:rPr lang="he-IL" sz="2000" b="1" dirty="0"/>
              <a:t>ע"י חברות </a:t>
            </a:r>
            <a:r>
              <a:rPr lang="he-IL" sz="2000" b="1" dirty="0" smtClean="0"/>
              <a:t>אחרות, </a:t>
            </a:r>
            <a:r>
              <a:rPr lang="he-IL" sz="2000" b="1" dirty="0"/>
              <a:t>כאשר </a:t>
            </a:r>
            <a:r>
              <a:rPr lang="en-US" sz="2000" b="1" dirty="0"/>
              <a:t>jQuery </a:t>
            </a:r>
            <a:r>
              <a:rPr lang="he-IL" sz="2000" b="1" dirty="0" smtClean="0"/>
              <a:t> היא </a:t>
            </a:r>
            <a:r>
              <a:rPr lang="he-IL" sz="2000" b="1" dirty="0"/>
              <a:t>הנפוצה ביותר </a:t>
            </a:r>
            <a:r>
              <a:rPr lang="he-IL" sz="2000" b="1" dirty="0" err="1"/>
              <a:t>מביניהן</a:t>
            </a:r>
            <a:r>
              <a:rPr lang="he-IL" sz="2000" b="1" dirty="0"/>
              <a:t>.</a:t>
            </a:r>
          </a:p>
          <a:p>
            <a:pPr fontAlgn="base"/>
            <a:endParaRPr lang="he-IL" sz="2000" b="1" dirty="0"/>
          </a:p>
          <a:p>
            <a:pPr fontAlgn="base"/>
            <a:r>
              <a:rPr lang="he-IL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יתרונותיה העיקריים </a:t>
            </a:r>
            <a:r>
              <a:rPr lang="he-IL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של </a:t>
            </a: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he-IL" sz="2000" b="1" dirty="0"/>
              <a:t>גודל קוד – קובץ ה- </a:t>
            </a:r>
            <a:r>
              <a:rPr lang="en-US" sz="2000" b="1" dirty="0"/>
              <a:t>include </a:t>
            </a:r>
            <a:r>
              <a:rPr lang="he-IL" sz="2000" b="1" dirty="0" smtClean="0"/>
              <a:t> קטן </a:t>
            </a:r>
            <a:r>
              <a:rPr lang="he-IL" sz="2000" b="1" dirty="0"/>
              <a:t>(24</a:t>
            </a:r>
            <a:r>
              <a:rPr lang="en-US" sz="2000" b="1" dirty="0"/>
              <a:t>KB </a:t>
            </a:r>
            <a:r>
              <a:rPr lang="he-IL" sz="2000" b="1" dirty="0" smtClean="0"/>
              <a:t> מוקטן </a:t>
            </a:r>
            <a:r>
              <a:rPr lang="he-IL" sz="2000" b="1" dirty="0"/>
              <a:t>ומכווץ ו- 77</a:t>
            </a:r>
            <a:r>
              <a:rPr lang="en-US" sz="2000" b="1" dirty="0"/>
              <a:t>KB </a:t>
            </a:r>
            <a:r>
              <a:rPr lang="he-IL" sz="2000" b="1" dirty="0" smtClean="0"/>
              <a:t> מוקטן </a:t>
            </a:r>
            <a:r>
              <a:rPr lang="he-IL" sz="2000" b="1" dirty="0"/>
              <a:t>ללא כיווץ).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he-IL" sz="2000" b="1" dirty="0"/>
              <a:t>יעילות – הפעולות הן מהירות ויעילות בביצועיהן.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he-IL" sz="2000" b="1" dirty="0"/>
              <a:t>תיעוד ותוספים - עקב הפופולריות הרבה ש- </a:t>
            </a:r>
            <a:r>
              <a:rPr lang="en-US" sz="2000" b="1" dirty="0"/>
              <a:t>jQuery </a:t>
            </a:r>
            <a:r>
              <a:rPr lang="he-IL" sz="2000" b="1" dirty="0" smtClean="0"/>
              <a:t> צברה </a:t>
            </a:r>
            <a:r>
              <a:rPr lang="he-IL" sz="2000" b="1" dirty="0"/>
              <a:t>בשנים האחרונות, התיעוד שקיים עבורה רחב ביותר ומספר התוספים שנכתבו עבורה הוא רב.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xmlns="" val="320719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586436" y="1916832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112465" y="3284984"/>
            <a:ext cx="66967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u="sng" dirty="0" smtClean="0"/>
              <a:t>תרגיל</a:t>
            </a:r>
          </a:p>
          <a:p>
            <a:pPr algn="ctr"/>
            <a:endParaRPr lang="he-IL" sz="2000" b="1" u="sng" dirty="0"/>
          </a:p>
          <a:p>
            <a:pPr algn="ctr"/>
            <a:r>
              <a:rPr lang="he-IL" sz="2000" dirty="0" smtClean="0"/>
              <a:t>הכינו ממשק לילדים.</a:t>
            </a:r>
          </a:p>
          <a:p>
            <a:pPr algn="ctr"/>
            <a:r>
              <a:rPr lang="he-IL" sz="2000" dirty="0" smtClean="0"/>
              <a:t>הורידו תמונות מגוגל של ספארי והדביקו ברקע.</a:t>
            </a:r>
            <a:endParaRPr lang="he-IL" sz="2000" dirty="0"/>
          </a:p>
          <a:p>
            <a:pPr algn="ctr"/>
            <a:r>
              <a:rPr lang="he-IL" sz="2000" dirty="0" smtClean="0"/>
              <a:t>פזרו על המסך חיות שונות.</a:t>
            </a:r>
          </a:p>
          <a:p>
            <a:pPr algn="ctr"/>
            <a:r>
              <a:rPr lang="he-IL" sz="2000" dirty="0" smtClean="0"/>
              <a:t>רק כאשר כל החיות יהיו כל אחת במקומה – הקפיצו הודעה</a:t>
            </a:r>
          </a:p>
          <a:p>
            <a:pPr algn="ctr"/>
            <a:r>
              <a:rPr lang="he-IL" sz="2000" dirty="0" smtClean="0"/>
              <a:t>של "כל הכבוד".</a:t>
            </a:r>
          </a:p>
        </p:txBody>
      </p:sp>
    </p:spTree>
    <p:extLst>
      <p:ext uri="{BB962C8B-B14F-4D97-AF65-F5344CB8AC3E}">
        <p14:creationId xmlns:p14="http://schemas.microsoft.com/office/powerpoint/2010/main" xmlns="" val="1459374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445571" y="1412776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71600" y="2780928"/>
            <a:ext cx="669674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u="sng" dirty="0" smtClean="0"/>
              <a:t>תרגיל שיעורי בית</a:t>
            </a:r>
          </a:p>
          <a:p>
            <a:pPr algn="ctr"/>
            <a:endParaRPr lang="he-IL" sz="2000" b="1" u="sng" dirty="0"/>
          </a:p>
          <a:p>
            <a:pPr algn="ctr"/>
            <a:endParaRPr lang="he-IL" b="1" dirty="0" smtClean="0"/>
          </a:p>
          <a:p>
            <a:pPr algn="ctr"/>
            <a:r>
              <a:rPr lang="he-IL" b="1" dirty="0" smtClean="0"/>
              <a:t>צרו אתר שלם ובו:</a:t>
            </a:r>
          </a:p>
          <a:p>
            <a:pPr marL="457200" indent="-457200" algn="ctr">
              <a:buAutoNum type="arabicPeriod"/>
            </a:pPr>
            <a:r>
              <a:rPr lang="he-IL" b="1" dirty="0" smtClean="0"/>
              <a:t>פרסומת קופצת לנצח </a:t>
            </a:r>
          </a:p>
          <a:p>
            <a:pPr marL="457200" indent="-457200" algn="ctr">
              <a:buAutoNum type="arabicPeriod"/>
            </a:pPr>
            <a:r>
              <a:rPr lang="he-IL" sz="2000" dirty="0" smtClean="0"/>
              <a:t>תפריט בצד הדף עם קישורים שונים</a:t>
            </a:r>
          </a:p>
          <a:p>
            <a:pPr algn="ctr"/>
            <a:r>
              <a:rPr lang="he-IL" sz="2000" dirty="0" smtClean="0"/>
              <a:t>3. צרו בדף הרבה פסקאות ומלמטה נסו לחזור למעלה בלחיצה</a:t>
            </a:r>
          </a:p>
          <a:p>
            <a:pPr algn="ctr"/>
            <a:r>
              <a:rPr lang="he-IL" sz="2000" dirty="0" smtClean="0"/>
              <a:t>יחד עם אנימציה...</a:t>
            </a:r>
          </a:p>
          <a:p>
            <a:pPr algn="ctr"/>
            <a:r>
              <a:rPr lang="he-IL" sz="2000" dirty="0" smtClean="0"/>
              <a:t>רמז:</a:t>
            </a:r>
            <a:r>
              <a:rPr lang="en-US" sz="2000" dirty="0" smtClean="0"/>
              <a:t> </a:t>
            </a:r>
            <a:r>
              <a:rPr lang="he-IL" sz="2000" dirty="0" smtClean="0"/>
              <a:t>השתמשו באנימציה </a:t>
            </a:r>
            <a:r>
              <a:rPr lang="he-IL" sz="2000" dirty="0" err="1" smtClean="0"/>
              <a:t>וב</a:t>
            </a:r>
            <a:r>
              <a:rPr lang="en-US" sz="2000" dirty="0" err="1" smtClean="0"/>
              <a:t>scrollTop</a:t>
            </a:r>
            <a:r>
              <a:rPr lang="he-IL" sz="2000" dirty="0" smtClean="0"/>
              <a:t>...חקרו על כך בגוגל...</a:t>
            </a:r>
          </a:p>
        </p:txBody>
      </p:sp>
    </p:spTree>
    <p:extLst>
      <p:ext uri="{BB962C8B-B14F-4D97-AF65-F5344CB8AC3E}">
        <p14:creationId xmlns:p14="http://schemas.microsoft.com/office/powerpoint/2010/main" xmlns="" val="3459035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733603" y="1251685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259632" y="2691845"/>
            <a:ext cx="66967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000" b="1" dirty="0" smtClean="0"/>
              <a:t>על מנת להשתמש בספריות שכתבו </a:t>
            </a:r>
            <a:r>
              <a:rPr lang="he-IL" sz="2000" b="1" dirty="0" err="1" smtClean="0"/>
              <a:t>עבורינו</a:t>
            </a:r>
            <a:r>
              <a:rPr lang="he-IL" sz="2000" b="1" dirty="0" smtClean="0"/>
              <a:t> ב</a:t>
            </a:r>
            <a:r>
              <a:rPr lang="en-US" sz="2000" b="1" dirty="0" smtClean="0"/>
              <a:t>jQuery</a:t>
            </a:r>
            <a:r>
              <a:rPr lang="he-IL" sz="2000" b="1" dirty="0" smtClean="0"/>
              <a:t> נצטרך להוסיף את שורת הפנייה ב</a:t>
            </a:r>
            <a:r>
              <a:rPr lang="en-US" sz="2000" b="1" dirty="0" smtClean="0"/>
              <a:t>Head</a:t>
            </a:r>
            <a:r>
              <a:rPr lang="he-IL" sz="2000" b="1" dirty="0" smtClean="0"/>
              <a:t>:</a:t>
            </a:r>
          </a:p>
          <a:p>
            <a:endParaRPr lang="he-IL" sz="2000" b="1" dirty="0" smtClean="0"/>
          </a:p>
          <a:p>
            <a:r>
              <a:rPr lang="he-IL" sz="2000" b="1" dirty="0" smtClean="0"/>
              <a:t>או להוריד את קובץ ה</a:t>
            </a:r>
            <a:r>
              <a:rPr lang="en-US" sz="2000" b="1" dirty="0" smtClean="0"/>
              <a:t>jQuery</a:t>
            </a:r>
            <a:r>
              <a:rPr lang="he-IL" sz="2000" b="1" dirty="0" smtClean="0"/>
              <a:t> למחשב דרך האתר</a:t>
            </a:r>
          </a:p>
          <a:p>
            <a:r>
              <a:rPr lang="he-IL" sz="2000" b="1" dirty="0" smtClean="0"/>
              <a:t>או להוסיף את השורה המלאה</a:t>
            </a:r>
          </a:p>
          <a:p>
            <a:endParaRPr lang="he-IL" sz="2000" b="1" dirty="0"/>
          </a:p>
          <a:p>
            <a:endParaRPr lang="he-IL" sz="2000" b="1" dirty="0"/>
          </a:p>
          <a:p>
            <a:endParaRPr lang="he-IL" sz="2000" b="1" dirty="0"/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4307166"/>
              </p:ext>
            </p:extLst>
          </p:nvPr>
        </p:nvGraphicFramePr>
        <p:xfrm>
          <a:off x="395536" y="4509120"/>
          <a:ext cx="6423248" cy="1185200"/>
        </p:xfrm>
        <a:graphic>
          <a:graphicData uri="http://schemas.openxmlformats.org/drawingml/2006/table">
            <a:tbl>
              <a:tblPr/>
              <a:tblGrid>
                <a:gridCol w="6423248"/>
              </a:tblGrid>
              <a:tr h="3516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 smtClean="0">
                          <a:solidFill>
                            <a:srgbClr val="0000CD"/>
                          </a:solidFill>
                          <a:effectLst/>
                          <a:latin typeface="Consolas"/>
                        </a:rPr>
                        <a:t>&lt;</a:t>
                      </a:r>
                      <a:r>
                        <a:rPr lang="en-US" b="0" i="0" dirty="0" smtClean="0">
                          <a:solidFill>
                            <a:srgbClr val="A52A2A"/>
                          </a:solidFill>
                          <a:effectLst/>
                          <a:latin typeface="Consolas"/>
                        </a:rPr>
                        <a:t>head</a:t>
                      </a:r>
                      <a:r>
                        <a:rPr lang="en-US" b="0" i="0" dirty="0" smtClean="0">
                          <a:solidFill>
                            <a:srgbClr val="0000CD"/>
                          </a:solidFill>
                          <a:effectLst/>
                          <a:latin typeface="Consola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b="0" i="0" dirty="0" smtClean="0">
                          <a:solidFill>
                            <a:srgbClr val="0000CD"/>
                          </a:solidFill>
                          <a:effectLst/>
                          <a:latin typeface="Consolas"/>
                        </a:rPr>
                        <a:t>&lt;</a:t>
                      </a:r>
                      <a:r>
                        <a:rPr lang="en-US" b="0" i="0" dirty="0" smtClean="0">
                          <a:solidFill>
                            <a:srgbClr val="A52A2A"/>
                          </a:solidFill>
                          <a:effectLst/>
                          <a:latin typeface="Consolas"/>
                        </a:rPr>
                        <a:t>script</a:t>
                      </a:r>
                      <a:r>
                        <a:rPr lang="en-US" b="0" i="0" dirty="0" smtClean="0">
                          <a:solidFill>
                            <a:srgbClr val="FF0000"/>
                          </a:solidFill>
                          <a:effectLst/>
                          <a:latin typeface="Consolas"/>
                        </a:rPr>
                        <a:t> </a:t>
                      </a:r>
                      <a:r>
                        <a:rPr lang="en-US" b="0" i="0" dirty="0" err="1" smtClean="0">
                          <a:solidFill>
                            <a:srgbClr val="FF0000"/>
                          </a:solidFill>
                          <a:effectLst/>
                          <a:latin typeface="Consolas"/>
                        </a:rPr>
                        <a:t>src</a:t>
                      </a:r>
                      <a:r>
                        <a:rPr lang="en-US" b="0" i="0" dirty="0" smtClean="0">
                          <a:solidFill>
                            <a:srgbClr val="0000CD"/>
                          </a:solidFill>
                          <a:effectLst/>
                          <a:latin typeface="Consolas"/>
                        </a:rPr>
                        <a:t>="https://ajax.googleapis.com/ajax/libs/</a:t>
                      </a:r>
                      <a:r>
                        <a:rPr lang="en-US" b="0" i="0" dirty="0" err="1" smtClean="0">
                          <a:solidFill>
                            <a:srgbClr val="0000CD"/>
                          </a:solidFill>
                          <a:effectLst/>
                          <a:latin typeface="Consolas"/>
                        </a:rPr>
                        <a:t>jquery</a:t>
                      </a:r>
                      <a:r>
                        <a:rPr lang="en-US" b="0" i="0" dirty="0" smtClean="0">
                          <a:solidFill>
                            <a:srgbClr val="0000CD"/>
                          </a:solidFill>
                          <a:effectLst/>
                          <a:latin typeface="Consolas"/>
                        </a:rPr>
                        <a:t>/3.2.1/jquery.min.js"&gt;&lt;</a:t>
                      </a:r>
                      <a:r>
                        <a:rPr lang="en-US" b="0" i="0" dirty="0" smtClean="0">
                          <a:solidFill>
                            <a:srgbClr val="A52A2A"/>
                          </a:solidFill>
                          <a:effectLst/>
                          <a:latin typeface="Consolas"/>
                        </a:rPr>
                        <a:t>/script</a:t>
                      </a:r>
                      <a:r>
                        <a:rPr lang="en-US" b="0" i="0" dirty="0" smtClean="0">
                          <a:solidFill>
                            <a:srgbClr val="0000CD"/>
                          </a:solidFill>
                          <a:effectLst/>
                          <a:latin typeface="Consola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b="0" i="0" dirty="0" smtClean="0">
                          <a:solidFill>
                            <a:srgbClr val="0000CD"/>
                          </a:solidFill>
                          <a:effectLst/>
                          <a:latin typeface="Consolas"/>
                        </a:rPr>
                        <a:t>&lt;</a:t>
                      </a:r>
                      <a:r>
                        <a:rPr lang="en-US" b="0" i="0" dirty="0" smtClean="0">
                          <a:solidFill>
                            <a:srgbClr val="A52A2A"/>
                          </a:solidFill>
                          <a:effectLst/>
                          <a:latin typeface="Consolas"/>
                        </a:rPr>
                        <a:t>/head</a:t>
                      </a:r>
                      <a:r>
                        <a:rPr lang="en-US" b="0" i="0" dirty="0" smtClean="0">
                          <a:solidFill>
                            <a:srgbClr val="0000CD"/>
                          </a:solidFill>
                          <a:effectLst/>
                          <a:latin typeface="Consolas"/>
                        </a:rPr>
                        <a:t>&gt;</a:t>
                      </a:r>
                      <a:endParaRPr lang="en-US" sz="1700" b="0" i="0" dirty="0">
                        <a:effectLst/>
                        <a:latin typeface="source-code-pro"/>
                      </a:endParaRPr>
                    </a:p>
                  </a:txBody>
                  <a:tcPr marL="87921" marR="87921" marT="43960" marB="43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315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805611" y="1124744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331640" y="2564904"/>
            <a:ext cx="66967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u="sng" dirty="0" smtClean="0"/>
              <a:t>ההבדלים מ</a:t>
            </a:r>
            <a:r>
              <a:rPr lang="en-US" sz="2000" b="1" u="sng" dirty="0" smtClean="0"/>
              <a:t>java script</a:t>
            </a:r>
          </a:p>
          <a:p>
            <a:endParaRPr lang="he-IL" sz="2000" b="1" dirty="0" smtClean="0"/>
          </a:p>
          <a:p>
            <a:pPr algn="r"/>
            <a:r>
              <a:rPr lang="he-IL" sz="2000" b="1" dirty="0" smtClean="0"/>
              <a:t>תמיד נתחיל את הכתיבה ב</a:t>
            </a:r>
            <a:r>
              <a:rPr lang="en-US" sz="2000" b="1" dirty="0" smtClean="0"/>
              <a:t>jQuery</a:t>
            </a:r>
            <a:r>
              <a:rPr lang="he-IL" sz="2000" b="1" dirty="0" smtClean="0"/>
              <a:t> עם פונקציה ראשית שתכיל את כל הקוד שלנו... </a:t>
            </a:r>
            <a:endParaRPr lang="he-IL" sz="2000" b="1" dirty="0"/>
          </a:p>
          <a:p>
            <a:pPr algn="l" rtl="0"/>
            <a:endParaRPr lang="he-IL" sz="2000" b="1" dirty="0" smtClean="0"/>
          </a:p>
          <a:p>
            <a:pPr algn="l" rtl="0"/>
            <a:r>
              <a:rPr lang="en-US" sz="2000" dirty="0"/>
              <a:t>$(document).</a:t>
            </a:r>
            <a:r>
              <a:rPr lang="en-US" sz="2000"/>
              <a:t>ready(function</a:t>
            </a:r>
            <a:r>
              <a:rPr lang="en-US" sz="2000" smtClean="0"/>
              <a:t>(){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});</a:t>
            </a:r>
            <a:endParaRPr lang="en-US" sz="2000" b="1" dirty="0"/>
          </a:p>
          <a:p>
            <a:pPr algn="r"/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xmlns="" val="334213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733603" y="1217395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259632" y="2657555"/>
            <a:ext cx="66967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u="sng" dirty="0" smtClean="0"/>
              <a:t>ההבדלים מ</a:t>
            </a:r>
            <a:r>
              <a:rPr lang="en-US" sz="2000" b="1" u="sng" dirty="0" smtClean="0"/>
              <a:t>java script</a:t>
            </a:r>
          </a:p>
          <a:p>
            <a:endParaRPr lang="he-IL" sz="2000" b="1" dirty="0" smtClean="0"/>
          </a:p>
          <a:p>
            <a:pPr algn="r"/>
            <a:r>
              <a:rPr lang="he-IL" sz="2000" b="1" dirty="0" smtClean="0"/>
              <a:t>כמו ב</a:t>
            </a:r>
            <a:r>
              <a:rPr lang="en-US" sz="2000" b="1" dirty="0" smtClean="0"/>
              <a:t>java script</a:t>
            </a:r>
            <a:r>
              <a:rPr lang="he-IL" sz="2000" b="1" dirty="0" smtClean="0"/>
              <a:t>, כאשר רצינו לכתוב קוד מסוים שירוץ עם תחילת האתר בפעם הראשונה – פשוט לא עטפנו אותו בתוך פונקציה ובלחיצה על כפתור...</a:t>
            </a:r>
          </a:p>
          <a:p>
            <a:pPr algn="r"/>
            <a:endParaRPr lang="he-IL" sz="2000" b="1" dirty="0"/>
          </a:p>
          <a:p>
            <a:pPr algn="r"/>
            <a:r>
              <a:rPr lang="he-IL" sz="2000" b="1" dirty="0" smtClean="0"/>
              <a:t>גם כאן , במידה ונרצה שקוד מסוים ירוץ ללא תלות בלחיצה או בתזמון כלשהו – נצטרך לעטוף אותו בפונקציה הראשית הזו .</a:t>
            </a:r>
            <a:endParaRPr lang="en-US" sz="2000" b="1" dirty="0"/>
          </a:p>
          <a:p>
            <a:pPr algn="r"/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xmlns="" val="315793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586436" y="1556792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112465" y="2996952"/>
            <a:ext cx="66967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u="sng" dirty="0" smtClean="0"/>
              <a:t>ההבדלים מ</a:t>
            </a:r>
            <a:r>
              <a:rPr lang="en-US" sz="2000" b="1" u="sng" dirty="0" smtClean="0"/>
              <a:t>java script</a:t>
            </a:r>
          </a:p>
          <a:p>
            <a:endParaRPr lang="he-IL" sz="2000" b="1" dirty="0" smtClean="0"/>
          </a:p>
          <a:p>
            <a:pPr algn="r"/>
            <a:r>
              <a:rPr lang="he-IL" sz="2000" b="1" dirty="0" smtClean="0"/>
              <a:t>כלל הבדיקות, הלולאות והמשתנים זהים כהרגלם...</a:t>
            </a:r>
          </a:p>
          <a:p>
            <a:pPr algn="r"/>
            <a:endParaRPr lang="he-IL" sz="2000" b="1" dirty="0"/>
          </a:p>
          <a:p>
            <a:pPr algn="r"/>
            <a:r>
              <a:rPr lang="he-IL" sz="2000" b="1" dirty="0" smtClean="0"/>
              <a:t>למשל, על מנת להגדיר משתנה חדש נתחיל ב</a:t>
            </a:r>
            <a:r>
              <a:rPr lang="en-US" sz="2000" b="1" dirty="0" err="1" smtClean="0"/>
              <a:t>var</a:t>
            </a:r>
            <a:r>
              <a:rPr lang="he-IL" sz="2000" b="1" dirty="0" smtClean="0"/>
              <a:t>.</a:t>
            </a:r>
            <a:endParaRPr lang="en-US" sz="2000" b="1" dirty="0"/>
          </a:p>
          <a:p>
            <a:pPr algn="r"/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xmlns="" val="172779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805611" y="1209954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331640" y="2650114"/>
            <a:ext cx="66967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u="sng" dirty="0" smtClean="0"/>
              <a:t>ההבדלים מ</a:t>
            </a:r>
            <a:r>
              <a:rPr lang="en-US" sz="2000" b="1" u="sng" dirty="0" smtClean="0"/>
              <a:t>java script</a:t>
            </a:r>
          </a:p>
          <a:p>
            <a:endParaRPr lang="he-IL" sz="2000" b="1" dirty="0"/>
          </a:p>
          <a:p>
            <a:r>
              <a:rPr lang="he-IL" sz="2000" b="1" dirty="0" smtClean="0"/>
              <a:t>קריאה לפונקציה הקיימת ב</a:t>
            </a:r>
            <a:r>
              <a:rPr lang="en-US" sz="2000" b="1" dirty="0" smtClean="0"/>
              <a:t>DOM</a:t>
            </a:r>
            <a:r>
              <a:rPr lang="he-IL" sz="2000" b="1" dirty="0" smtClean="0"/>
              <a:t> של ה</a:t>
            </a:r>
            <a:r>
              <a:rPr lang="en-US" sz="2000" b="1" dirty="0" smtClean="0"/>
              <a:t>HTML</a:t>
            </a:r>
            <a:r>
              <a:rPr lang="he-IL" sz="2000" b="1" dirty="0" smtClean="0"/>
              <a:t> :</a:t>
            </a:r>
          </a:p>
          <a:p>
            <a:endParaRPr lang="he-IL" sz="2000" b="1" dirty="0"/>
          </a:p>
          <a:p>
            <a:r>
              <a:rPr lang="he-IL" sz="2000" b="1" dirty="0" smtClean="0"/>
              <a:t>במקום </a:t>
            </a:r>
            <a:r>
              <a:rPr lang="en-US" sz="2000" b="1" dirty="0" err="1" smtClean="0"/>
              <a:t>document.getElementById</a:t>
            </a:r>
            <a:r>
              <a:rPr lang="en-US" sz="2000" b="1" dirty="0" smtClean="0"/>
              <a:t>(“??”)</a:t>
            </a:r>
            <a:br>
              <a:rPr lang="en-US" sz="2000" b="1" dirty="0" smtClean="0"/>
            </a:br>
            <a:r>
              <a:rPr lang="he-IL" sz="2000" b="1" dirty="0" smtClean="0"/>
              <a:t>נוכל מעתה לרשום את זה כך:</a:t>
            </a:r>
          </a:p>
          <a:p>
            <a:endParaRPr lang="he-IL" sz="2000" b="1" dirty="0"/>
          </a:p>
          <a:p>
            <a:pPr algn="l" rtl="0"/>
            <a:r>
              <a:rPr lang="en-US" sz="2000" b="1" dirty="0" smtClean="0"/>
              <a:t>$(“#??”);</a:t>
            </a:r>
          </a:p>
          <a:p>
            <a:pPr algn="l" rtl="0"/>
            <a:endParaRPr lang="en-US" sz="2000" b="1" dirty="0"/>
          </a:p>
          <a:p>
            <a:pPr algn="r"/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xmlns="" val="174122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661595" y="819160"/>
            <a:ext cx="1879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he-IL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187624" y="2259320"/>
            <a:ext cx="669674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ההבדלים מ</a:t>
            </a: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script</a:t>
            </a:r>
          </a:p>
          <a:p>
            <a:endParaRPr lang="he-IL" sz="2000" b="1" dirty="0"/>
          </a:p>
          <a:p>
            <a:r>
              <a:rPr lang="he-IL" b="1" dirty="0" smtClean="0"/>
              <a:t>שינויים נוספים הם לחיצה עליו או משיכה של</a:t>
            </a:r>
            <a:r>
              <a:rPr lang="en-US" b="1" dirty="0" err="1" smtClean="0"/>
              <a:t>innerHTML</a:t>
            </a:r>
            <a:r>
              <a:rPr lang="en-US" b="1" dirty="0" smtClean="0"/>
              <a:t> </a:t>
            </a:r>
            <a:r>
              <a:rPr lang="he-IL" b="1" dirty="0" smtClean="0"/>
              <a:t> או </a:t>
            </a:r>
            <a:r>
              <a:rPr lang="en-US" b="1" dirty="0" smtClean="0"/>
              <a:t>value</a:t>
            </a:r>
            <a:r>
              <a:rPr lang="he-IL" b="1" dirty="0" smtClean="0"/>
              <a:t>:</a:t>
            </a:r>
          </a:p>
          <a:p>
            <a:pPr algn="r"/>
            <a:endParaRPr lang="en-US" sz="2000" b="1" dirty="0" smtClean="0"/>
          </a:p>
          <a:p>
            <a:pPr algn="l" rtl="0"/>
            <a:r>
              <a:rPr lang="en-US" sz="2000" b="1" dirty="0" err="1" smtClean="0"/>
              <a:t>document.getElementById</a:t>
            </a:r>
            <a:r>
              <a:rPr lang="en-US" sz="2000" b="1" dirty="0" smtClean="0"/>
              <a:t>(“</a:t>
            </a:r>
            <a:r>
              <a:rPr lang="en-US" sz="2000" b="1" dirty="0" err="1" smtClean="0"/>
              <a:t>num</a:t>
            </a:r>
            <a:r>
              <a:rPr lang="en-US" sz="2000" b="1" dirty="0" smtClean="0"/>
              <a:t>”).value;</a:t>
            </a:r>
          </a:p>
          <a:p>
            <a:pPr algn="l" rtl="0"/>
            <a:endParaRPr lang="en-US" sz="2000" b="1" dirty="0" smtClean="0"/>
          </a:p>
          <a:p>
            <a:pPr algn="l" rtl="0"/>
            <a:r>
              <a:rPr lang="en-US" sz="2000" b="1" dirty="0" smtClean="0"/>
              <a:t>$(“#</a:t>
            </a:r>
            <a:r>
              <a:rPr lang="en-US" sz="2000" b="1" dirty="0" err="1" smtClean="0"/>
              <a:t>num</a:t>
            </a:r>
            <a:r>
              <a:rPr lang="en-US" sz="2000" b="1" dirty="0" smtClean="0"/>
              <a:t>”).</a:t>
            </a:r>
            <a:r>
              <a:rPr lang="en-US" sz="2000" b="1" dirty="0" err="1" smtClean="0"/>
              <a:t>val</a:t>
            </a:r>
            <a:r>
              <a:rPr lang="en-US" sz="2000" b="1" dirty="0" smtClean="0"/>
              <a:t>();</a:t>
            </a:r>
          </a:p>
          <a:p>
            <a:pPr algn="l" rtl="0"/>
            <a:endParaRPr lang="en-US" sz="2000" b="1" dirty="0"/>
          </a:p>
          <a:p>
            <a:pPr algn="l" rtl="0"/>
            <a:r>
              <a:rPr lang="en-US" sz="2000" b="1" dirty="0" err="1"/>
              <a:t>document.getElementById</a:t>
            </a:r>
            <a:r>
              <a:rPr lang="en-US" sz="2000" b="1" dirty="0"/>
              <a:t>(“</a:t>
            </a:r>
            <a:r>
              <a:rPr lang="en-US" sz="2000" b="1" dirty="0" err="1"/>
              <a:t>num</a:t>
            </a:r>
            <a:r>
              <a:rPr lang="en-US" sz="2000" b="1" dirty="0" smtClean="0"/>
              <a:t>”).</a:t>
            </a:r>
            <a:r>
              <a:rPr lang="en-US" sz="2000" b="1" dirty="0" err="1" smtClean="0"/>
              <a:t>innerHTML</a:t>
            </a:r>
            <a:r>
              <a:rPr lang="en-US" sz="2000" b="1" dirty="0" smtClean="0"/>
              <a:t>;</a:t>
            </a:r>
            <a:endParaRPr lang="en-US" sz="2000" b="1" dirty="0"/>
          </a:p>
          <a:p>
            <a:pPr algn="l" rtl="0"/>
            <a:endParaRPr lang="en-US" sz="2000" b="1" dirty="0"/>
          </a:p>
          <a:p>
            <a:pPr algn="l" rtl="0"/>
            <a:r>
              <a:rPr lang="en-US" sz="2000" b="1" dirty="0"/>
              <a:t>$(“#</a:t>
            </a:r>
            <a:r>
              <a:rPr lang="en-US" sz="2000" b="1" dirty="0" err="1"/>
              <a:t>num</a:t>
            </a:r>
            <a:r>
              <a:rPr lang="en-US" sz="2000" b="1" dirty="0" smtClean="0"/>
              <a:t>”).html();</a:t>
            </a:r>
            <a:endParaRPr lang="en-US" sz="2000" b="1" dirty="0"/>
          </a:p>
          <a:p>
            <a:pPr algn="l" rtl="0"/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xmlns="" val="3324283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805</TotalTime>
  <Words>1187</Words>
  <Application>Microsoft Office PowerPoint</Application>
  <PresentationFormat>On-screen Show (4:3)</PresentationFormat>
  <Paragraphs>303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זרימה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TAL</dc:creator>
  <cp:lastModifiedBy>Jbt</cp:lastModifiedBy>
  <cp:revision>239</cp:revision>
  <dcterms:created xsi:type="dcterms:W3CDTF">2017-11-21T06:54:18Z</dcterms:created>
  <dcterms:modified xsi:type="dcterms:W3CDTF">2018-10-15T18:58:22Z</dcterms:modified>
</cp:coreProperties>
</file>