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6" r:id="rId18"/>
    <p:sldId id="327" r:id="rId19"/>
    <p:sldId id="275" r:id="rId20"/>
    <p:sldId id="272" r:id="rId21"/>
  </p:sldIdLst>
  <p:sldSz cx="9144000" cy="5143500" type="screen16x9"/>
  <p:notesSz cx="6858000" cy="9144000"/>
  <p:embeddedFontLst>
    <p:embeddedFont>
      <p:font typeface="Architects Daughter" panose="020B0604020202020204" charset="0"/>
      <p:regular r:id="rId23"/>
    </p:embeddedFont>
    <p:embeddedFont>
      <p:font typeface="Mistral" panose="03090702030407020403" pitchFamily="66" charset="0"/>
      <p:regular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Medium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AEEA8-4B33-4458-AAD2-9CAA7F45E13C}">
  <a:tblStyle styleId="{8BCAEEA8-4B33-4458-AAD2-9CAA7F45E1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79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84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9ee9728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9ee97283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990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597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155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84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9ee9728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9ee97283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738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78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364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b00a583a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b00a583a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9ee97283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9ee97283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b00a583a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b00a583a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9ee9728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9ee97283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132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06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09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ee9728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ee9728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661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9ee9728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9ee97283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5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5000" y="1334075"/>
            <a:ext cx="6594000" cy="18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4450" y="3427350"/>
            <a:ext cx="47151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792200" y="1951195"/>
            <a:ext cx="33798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3700"/>
              <a:buNone/>
              <a:defRPr sz="3700">
                <a:solidFill>
                  <a:srgbClr val="C0C0C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3700"/>
              <a:buNone/>
              <a:defRPr sz="3700">
                <a:solidFill>
                  <a:srgbClr val="C0C0C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3700"/>
              <a:buNone/>
              <a:defRPr sz="3700">
                <a:solidFill>
                  <a:srgbClr val="C0C0C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3700"/>
              <a:buNone/>
              <a:defRPr sz="3700">
                <a:solidFill>
                  <a:srgbClr val="C0C0C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3700"/>
              <a:buNone/>
              <a:defRPr sz="3700">
                <a:solidFill>
                  <a:srgbClr val="C0C0C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3700"/>
              <a:buNone/>
              <a:defRPr sz="3700">
                <a:solidFill>
                  <a:srgbClr val="C0C0C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3700"/>
              <a:buNone/>
              <a:defRPr sz="3700">
                <a:solidFill>
                  <a:srgbClr val="C0C0C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3700"/>
              <a:buNone/>
              <a:defRPr sz="3700">
                <a:solidFill>
                  <a:srgbClr val="C0C0C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3700"/>
              <a:buNone/>
              <a:defRPr sz="3700">
                <a:solidFill>
                  <a:srgbClr val="C0C0C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792200" y="2621200"/>
            <a:ext cx="33798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18250" y="1767900"/>
            <a:ext cx="2291400" cy="16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50" y="529925"/>
            <a:ext cx="77175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50" y="1291075"/>
            <a:ext cx="7717500" cy="31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13250" y="529925"/>
            <a:ext cx="77175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2364200" y="1721450"/>
            <a:ext cx="1776600" cy="321000"/>
          </a:xfrm>
          <a:prstGeom prst="rect">
            <a:avLst/>
          </a:prstGeom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2364200" y="2006349"/>
            <a:ext cx="1776600" cy="606000"/>
          </a:xfrm>
          <a:prstGeom prst="rect">
            <a:avLst/>
          </a:prstGeom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364200" y="3144400"/>
            <a:ext cx="1776600" cy="321000"/>
          </a:xfrm>
          <a:prstGeom prst="rect">
            <a:avLst/>
          </a:prstGeom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2364200" y="3429299"/>
            <a:ext cx="1776600" cy="606000"/>
          </a:xfrm>
          <a:prstGeom prst="rect">
            <a:avLst/>
          </a:prstGeom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5772250" y="3144400"/>
            <a:ext cx="1776600" cy="321000"/>
          </a:xfrm>
          <a:prstGeom prst="rect">
            <a:avLst/>
          </a:prstGeom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772250" y="3429299"/>
            <a:ext cx="1776600" cy="606000"/>
          </a:xfrm>
          <a:prstGeom prst="rect">
            <a:avLst/>
          </a:prstGeom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772250" y="1721450"/>
            <a:ext cx="1776600" cy="321000"/>
          </a:xfrm>
          <a:prstGeom prst="rect">
            <a:avLst/>
          </a:prstGeom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chitects Daughter"/>
              <a:buNone/>
              <a:defRPr sz="18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772250" y="2006349"/>
            <a:ext cx="1776600" cy="606000"/>
          </a:xfrm>
          <a:prstGeom prst="rect">
            <a:avLst/>
          </a:prstGeom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i="1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613651" y="1841950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1613651" y="3272850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5021826" y="1841950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5021826" y="3272850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2252700" y="3280675"/>
            <a:ext cx="4638600" cy="624600"/>
          </a:xfrm>
          <a:prstGeom prst="rect">
            <a:avLst/>
          </a:prstGeom>
          <a:effectLst>
            <a:outerShdw blurRad="114300" algn="bl" rotWithShape="0">
              <a:srgbClr val="CDA434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200"/>
              <a:buFont typeface="Architects Daughter"/>
              <a:buNone/>
              <a:defRPr sz="22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200"/>
              <a:buFont typeface="Architects Daughter"/>
              <a:buNone/>
              <a:defRPr sz="22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200"/>
              <a:buFont typeface="Architects Daughter"/>
              <a:buNone/>
              <a:defRPr sz="22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200"/>
              <a:buFont typeface="Architects Daughter"/>
              <a:buNone/>
              <a:defRPr sz="22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200"/>
              <a:buFont typeface="Architects Daughter"/>
              <a:buNone/>
              <a:defRPr sz="22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200"/>
              <a:buFont typeface="Architects Daughter"/>
              <a:buNone/>
              <a:defRPr sz="22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200"/>
              <a:buFont typeface="Architects Daughter"/>
              <a:buNone/>
              <a:defRPr sz="22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200"/>
              <a:buFont typeface="Architects Daughter"/>
              <a:buNone/>
              <a:defRPr sz="22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200"/>
              <a:buFont typeface="Architects Daughter"/>
              <a:buNone/>
              <a:defRPr sz="22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2"/>
          </p:nvPr>
        </p:nvSpPr>
        <p:spPr>
          <a:xfrm>
            <a:off x="1277250" y="1238225"/>
            <a:ext cx="6589500" cy="2042400"/>
          </a:xfrm>
          <a:prstGeom prst="rect">
            <a:avLst/>
          </a:prstGeom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2300"/>
              <a:buFont typeface="Architects Daughter"/>
              <a:buNone/>
              <a:defRPr sz="23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2300"/>
              <a:buFont typeface="Architects Daughter"/>
              <a:buNone/>
              <a:defRPr sz="23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2300"/>
              <a:buFont typeface="Architects Daughter"/>
              <a:buNone/>
              <a:defRPr sz="23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2300"/>
              <a:buFont typeface="Architects Daughter"/>
              <a:buNone/>
              <a:defRPr sz="23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2300"/>
              <a:buFont typeface="Architects Daughter"/>
              <a:buNone/>
              <a:defRPr sz="23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2300"/>
              <a:buFont typeface="Architects Daughter"/>
              <a:buNone/>
              <a:defRPr sz="23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2300"/>
              <a:buFont typeface="Architects Daughter"/>
              <a:buNone/>
              <a:defRPr sz="23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2300"/>
              <a:buFont typeface="Architects Daughter"/>
              <a:buNone/>
              <a:defRPr sz="23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2300"/>
              <a:buFont typeface="Architects Daughter"/>
              <a:buNone/>
              <a:defRPr sz="2300" b="1" i="1">
                <a:solidFill>
                  <a:srgbClr val="C0C0C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2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2252700" y="1310075"/>
            <a:ext cx="4638600" cy="862500"/>
          </a:xfrm>
          <a:prstGeom prst="rect">
            <a:avLst/>
          </a:prstGeom>
          <a:effectLst>
            <a:outerShdw blurRad="114300" algn="bl" rotWithShape="0">
              <a:srgbClr val="CDA434">
                <a:alpha val="6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900"/>
              <a:buFont typeface="Architects Daughter"/>
              <a:buNone/>
              <a:defRPr sz="29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900"/>
              <a:buFont typeface="Architects Daughter"/>
              <a:buNone/>
              <a:defRPr sz="29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900"/>
              <a:buFont typeface="Architects Daughter"/>
              <a:buNone/>
              <a:defRPr sz="29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900"/>
              <a:buFont typeface="Architects Daughter"/>
              <a:buNone/>
              <a:defRPr sz="29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900"/>
              <a:buFont typeface="Architects Daughter"/>
              <a:buNone/>
              <a:defRPr sz="29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900"/>
              <a:buFont typeface="Architects Daughter"/>
              <a:buNone/>
              <a:defRPr sz="29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900"/>
              <a:buFont typeface="Architects Daughter"/>
              <a:buNone/>
              <a:defRPr sz="29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900"/>
              <a:buFont typeface="Architects Daughter"/>
              <a:buNone/>
              <a:defRPr sz="29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2900"/>
              <a:buFont typeface="Architects Daughter"/>
              <a:buNone/>
              <a:defRPr sz="2900" b="1" i="1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29925"/>
            <a:ext cx="7717500" cy="487800"/>
          </a:xfrm>
          <a:prstGeom prst="rect">
            <a:avLst/>
          </a:prstGeom>
          <a:noFill/>
          <a:ln>
            <a:noFill/>
          </a:ln>
          <a:effectLst>
            <a:outerShdw blurRad="57150" dist="19050" dir="9840000" algn="bl" rotWithShape="0">
              <a:srgbClr val="FFFFFF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chitects Daughter"/>
              <a:buNone/>
              <a:defRPr sz="2800" b="1" i="1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chitects Daughter"/>
              <a:buNone/>
              <a:defRPr sz="2800" b="1" i="1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chitects Daughter"/>
              <a:buNone/>
              <a:defRPr sz="2800" b="1" i="1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chitects Daughter"/>
              <a:buNone/>
              <a:defRPr sz="2800" b="1" i="1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chitects Daughter"/>
              <a:buNone/>
              <a:defRPr sz="2800" b="1" i="1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chitects Daughter"/>
              <a:buNone/>
              <a:defRPr sz="2800" b="1" i="1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chitects Daughter"/>
              <a:buNone/>
              <a:defRPr sz="2800" b="1" i="1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chitects Daughter"/>
              <a:buNone/>
              <a:defRPr sz="2800" b="1" i="1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chitects Daughter"/>
              <a:buNone/>
              <a:defRPr sz="2800" b="1" i="1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91075"/>
            <a:ext cx="7717500" cy="3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■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■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Roboto"/>
              <a:buChar char="■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1" r:id="rId6"/>
    <p:sldLayoutId id="2147483664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ctrTitle"/>
          </p:nvPr>
        </p:nvSpPr>
        <p:spPr>
          <a:xfrm>
            <a:off x="1275000" y="1334075"/>
            <a:ext cx="6594000" cy="18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 AKHIR PBO</a:t>
            </a:r>
            <a:endParaRPr dirty="0"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911607">
            <a:off x="373531" y="258699"/>
            <a:ext cx="2576700" cy="21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57642">
            <a:off x="6236101" y="1945817"/>
            <a:ext cx="2576700" cy="21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1168839" y="1688525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328399" y="572091"/>
            <a:ext cx="2837201" cy="350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FORMULIR RESERVASI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577851" y="521141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584DA8-BB4A-5136-08EB-7E8430C7F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460" y="311418"/>
            <a:ext cx="2692258" cy="448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3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1168839" y="1688525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328399" y="555157"/>
            <a:ext cx="2837201" cy="350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DAFTAR TAMU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577851" y="504207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294BC-24F5-742A-81FD-113A2ECFA1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944"/>
          <a:stretch/>
        </p:blipFill>
        <p:spPr>
          <a:xfrm>
            <a:off x="1320803" y="1130162"/>
            <a:ext cx="6223000" cy="1393031"/>
          </a:xfrm>
          <a:prstGeom prst="rect">
            <a:avLst/>
          </a:prstGeom>
        </p:spPr>
      </p:pic>
      <p:sp>
        <p:nvSpPr>
          <p:cNvPr id="5" name="Google Shape;192;p37">
            <a:extLst>
              <a:ext uri="{FF2B5EF4-FFF2-40B4-BE49-F238E27FC236}">
                <a16:creationId xmlns:a16="http://schemas.microsoft.com/office/drawing/2014/main" id="{AB110314-3C8E-AAF3-1111-DCD74A258830}"/>
              </a:ext>
            </a:extLst>
          </p:cNvPr>
          <p:cNvSpPr txBox="1">
            <a:spLocks/>
          </p:cNvSpPr>
          <p:nvPr/>
        </p:nvSpPr>
        <p:spPr>
          <a:xfrm>
            <a:off x="4799742" y="2781895"/>
            <a:ext cx="2837201" cy="350776"/>
          </a:xfrm>
          <a:prstGeom prst="rect">
            <a:avLst/>
          </a:prstGeom>
          <a:noFill/>
          <a:ln>
            <a:noFill/>
          </a:ln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marL="0" indent="0"/>
            <a:r>
              <a:rPr lang="en-ID" dirty="0"/>
              <a:t>FORMULIR CHECK IN</a:t>
            </a:r>
          </a:p>
        </p:txBody>
      </p:sp>
      <p:sp>
        <p:nvSpPr>
          <p:cNvPr id="6" name="Google Shape;200;p37">
            <a:extLst>
              <a:ext uri="{FF2B5EF4-FFF2-40B4-BE49-F238E27FC236}">
                <a16:creationId xmlns:a16="http://schemas.microsoft.com/office/drawing/2014/main" id="{0D200194-12E3-6D56-16D8-17E6E6374274}"/>
              </a:ext>
            </a:extLst>
          </p:cNvPr>
          <p:cNvSpPr txBox="1">
            <a:spLocks/>
          </p:cNvSpPr>
          <p:nvPr/>
        </p:nvSpPr>
        <p:spPr>
          <a:xfrm>
            <a:off x="7495137" y="2730945"/>
            <a:ext cx="636000" cy="487800"/>
          </a:xfrm>
          <a:prstGeom prst="rect">
            <a:avLst/>
          </a:prstGeom>
          <a:noFill/>
          <a:ln>
            <a:noFill/>
          </a:ln>
          <a:effectLst>
            <a:outerShdw blurRad="57150" dist="19050" dir="9840000" algn="bl" rotWithShape="0">
              <a:srgbClr val="FFFFFF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chitects Daughter"/>
              <a:buNone/>
              <a:defRPr sz="37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" dirty="0"/>
              <a:t>3</a:t>
            </a:r>
          </a:p>
        </p:txBody>
      </p:sp>
      <p:sp>
        <p:nvSpPr>
          <p:cNvPr id="7" name="Google Shape;230;p40">
            <a:extLst>
              <a:ext uri="{FF2B5EF4-FFF2-40B4-BE49-F238E27FC236}">
                <a16:creationId xmlns:a16="http://schemas.microsoft.com/office/drawing/2014/main" id="{8CD7941A-26CB-14D0-62C3-A9819061CCC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11648" y="3167457"/>
            <a:ext cx="4135891" cy="806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357188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Berisikan arahan untuk mengisi data diri pengunjung yang akan check in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FEA46-7EE4-3B57-1AC8-919A5E4A5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452" y="2781895"/>
            <a:ext cx="1293102" cy="21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1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-35985" y="1049495"/>
            <a:ext cx="4328585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 FUNGSI</a:t>
            </a:r>
            <a:endParaRPr dirty="0"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2"/>
          </p:nvPr>
        </p:nvSpPr>
        <p:spPr>
          <a:xfrm>
            <a:off x="918250" y="1767900"/>
            <a:ext cx="2291400" cy="16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4" name="Google Shape;211;p38">
            <a:extLst>
              <a:ext uri="{FF2B5EF4-FFF2-40B4-BE49-F238E27FC236}">
                <a16:creationId xmlns:a16="http://schemas.microsoft.com/office/drawing/2014/main" id="{443B10EA-D9A1-BB9D-7D92-174523908A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8938"/>
          <a:stretch/>
        </p:blipFill>
        <p:spPr>
          <a:xfrm>
            <a:off x="3557428" y="-9825"/>
            <a:ext cx="5583127" cy="51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3;p38">
            <a:extLst>
              <a:ext uri="{FF2B5EF4-FFF2-40B4-BE49-F238E27FC236}">
                <a16:creationId xmlns:a16="http://schemas.microsoft.com/office/drawing/2014/main" id="{D3C773C9-2B76-C26D-5D71-1EC9A0F0B2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827" y="3266387"/>
            <a:ext cx="1138026" cy="9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14;p38">
            <a:extLst>
              <a:ext uri="{FF2B5EF4-FFF2-40B4-BE49-F238E27FC236}">
                <a16:creationId xmlns:a16="http://schemas.microsoft.com/office/drawing/2014/main" id="{508C1511-E6D1-2028-536D-2E40FE7C87B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653" y="1419399"/>
            <a:ext cx="3172875" cy="16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16;p38">
            <a:extLst>
              <a:ext uri="{FF2B5EF4-FFF2-40B4-BE49-F238E27FC236}">
                <a16:creationId xmlns:a16="http://schemas.microsoft.com/office/drawing/2014/main" id="{CAF4D81A-4B72-450E-5FC2-4767922929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31558">
            <a:off x="6096671" y="309993"/>
            <a:ext cx="2576700" cy="215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94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1168839" y="1688525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328399" y="572091"/>
            <a:ext cx="3048868" cy="350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MENGATUR TABEL TAMU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577851" y="521141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CC93C-C711-0192-1A44-EA634B28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032936"/>
            <a:ext cx="6604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1168839" y="1688525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328399" y="572091"/>
            <a:ext cx="3666934" cy="350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MENGATUR PEMESANAN TAMU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577851" y="521141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B2EDD-71C9-8BD5-1F87-49894455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8" y="1457323"/>
            <a:ext cx="3338465" cy="2157943"/>
          </a:xfrm>
          <a:prstGeom prst="rect">
            <a:avLst/>
          </a:prstGeom>
        </p:spPr>
      </p:pic>
      <p:sp>
        <p:nvSpPr>
          <p:cNvPr id="5" name="Google Shape;230;p40">
            <a:extLst>
              <a:ext uri="{FF2B5EF4-FFF2-40B4-BE49-F238E27FC236}">
                <a16:creationId xmlns:a16="http://schemas.microsoft.com/office/drawing/2014/main" id="{24781BB9-C82A-1537-B936-A6246B80541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172049" y="1321719"/>
            <a:ext cx="4135891" cy="1125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27146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Pada bagian pemesanan kamar user diarahkan untuk mengisi data diri dan memilih tipe kamar yang akan di gunakan untuk menginapn dan mengisi tanggal check-in dan tanggal check-out.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82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1168839" y="1688525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328399" y="639825"/>
            <a:ext cx="3666934" cy="350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MENGATUR PENCATATAN CHECK-IN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577851" y="521141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5" name="Google Shape;230;p40">
            <a:extLst>
              <a:ext uri="{FF2B5EF4-FFF2-40B4-BE49-F238E27FC236}">
                <a16:creationId xmlns:a16="http://schemas.microsoft.com/office/drawing/2014/main" id="{24781BB9-C82A-1537-B936-A6246B80541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83733" y="1321719"/>
            <a:ext cx="7224207" cy="1125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27146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Pada pencatatan check-in user diarahkan untuk mengisi nama, nomer hp, alamat, dimana jika tidak mengisi, maka check-in akan gagal dan tidak berhasil di simpan di data penyimpanan pengunjung.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720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-35985" y="1049495"/>
            <a:ext cx="4328585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PENGUJIAN APLIKASI</a:t>
            </a:r>
            <a:endParaRPr dirty="0"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2"/>
          </p:nvPr>
        </p:nvSpPr>
        <p:spPr>
          <a:xfrm>
            <a:off x="918250" y="1767900"/>
            <a:ext cx="2291400" cy="16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pic>
        <p:nvPicPr>
          <p:cNvPr id="4" name="Google Shape;211;p38">
            <a:extLst>
              <a:ext uri="{FF2B5EF4-FFF2-40B4-BE49-F238E27FC236}">
                <a16:creationId xmlns:a16="http://schemas.microsoft.com/office/drawing/2014/main" id="{443B10EA-D9A1-BB9D-7D92-174523908A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8938"/>
          <a:stretch/>
        </p:blipFill>
        <p:spPr>
          <a:xfrm>
            <a:off x="3557428" y="-9825"/>
            <a:ext cx="5583127" cy="51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3;p38">
            <a:extLst>
              <a:ext uri="{FF2B5EF4-FFF2-40B4-BE49-F238E27FC236}">
                <a16:creationId xmlns:a16="http://schemas.microsoft.com/office/drawing/2014/main" id="{D3C773C9-2B76-C26D-5D71-1EC9A0F0B2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827" y="3266387"/>
            <a:ext cx="1138026" cy="9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14;p38">
            <a:extLst>
              <a:ext uri="{FF2B5EF4-FFF2-40B4-BE49-F238E27FC236}">
                <a16:creationId xmlns:a16="http://schemas.microsoft.com/office/drawing/2014/main" id="{508C1511-E6D1-2028-536D-2E40FE7C87B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653" y="1419399"/>
            <a:ext cx="3172875" cy="16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16;p38">
            <a:extLst>
              <a:ext uri="{FF2B5EF4-FFF2-40B4-BE49-F238E27FC236}">
                <a16:creationId xmlns:a16="http://schemas.microsoft.com/office/drawing/2014/main" id="{CAF4D81A-4B72-450E-5FC2-4767922929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31558">
            <a:off x="6096671" y="309993"/>
            <a:ext cx="2576700" cy="215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56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1168839" y="1688525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328398" y="572091"/>
            <a:ext cx="3878601" cy="350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MELAKUKAN PEMESANAN KAMAR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577851" y="521141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363E6-BC9C-2207-7749-8B245E283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62" y="1110192"/>
            <a:ext cx="2505075" cy="1619250"/>
          </a:xfrm>
          <a:prstGeom prst="rect">
            <a:avLst/>
          </a:prstGeom>
        </p:spPr>
      </p:pic>
      <p:sp>
        <p:nvSpPr>
          <p:cNvPr id="5" name="Google Shape;192;p37">
            <a:extLst>
              <a:ext uri="{FF2B5EF4-FFF2-40B4-BE49-F238E27FC236}">
                <a16:creationId xmlns:a16="http://schemas.microsoft.com/office/drawing/2014/main" id="{8445D62A-2A73-5841-A393-1289F5E9510C}"/>
              </a:ext>
            </a:extLst>
          </p:cNvPr>
          <p:cNvSpPr txBox="1">
            <a:spLocks/>
          </p:cNvSpPr>
          <p:nvPr/>
        </p:nvSpPr>
        <p:spPr>
          <a:xfrm>
            <a:off x="4952137" y="2824228"/>
            <a:ext cx="2625531" cy="350776"/>
          </a:xfrm>
          <a:prstGeom prst="rect">
            <a:avLst/>
          </a:prstGeom>
          <a:noFill/>
          <a:ln>
            <a:noFill/>
          </a:ln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A434"/>
              </a:buClr>
              <a:buSzPts val="1800"/>
              <a:buFont typeface="Architects Daughter"/>
              <a:buNone/>
              <a:defRPr sz="1800" b="1" i="1" u="none" strike="noStrike" cap="none">
                <a:solidFill>
                  <a:srgbClr val="CDA434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marL="0" indent="0"/>
            <a:r>
              <a:rPr lang="en-ID" dirty="0"/>
              <a:t>MELAKUKAN CHECK-IN</a:t>
            </a:r>
          </a:p>
        </p:txBody>
      </p:sp>
      <p:sp>
        <p:nvSpPr>
          <p:cNvPr id="6" name="Google Shape;200;p37">
            <a:extLst>
              <a:ext uri="{FF2B5EF4-FFF2-40B4-BE49-F238E27FC236}">
                <a16:creationId xmlns:a16="http://schemas.microsoft.com/office/drawing/2014/main" id="{F3486C68-D842-1A1C-025C-E43748DE64A1}"/>
              </a:ext>
            </a:extLst>
          </p:cNvPr>
          <p:cNvSpPr txBox="1">
            <a:spLocks/>
          </p:cNvSpPr>
          <p:nvPr/>
        </p:nvSpPr>
        <p:spPr>
          <a:xfrm>
            <a:off x="7579803" y="2747877"/>
            <a:ext cx="636000" cy="487800"/>
          </a:xfrm>
          <a:prstGeom prst="rect">
            <a:avLst/>
          </a:prstGeom>
          <a:noFill/>
          <a:ln>
            <a:noFill/>
          </a:ln>
          <a:effectLst>
            <a:outerShdw blurRad="57150" dist="19050" dir="9840000" algn="bl" rotWithShape="0">
              <a:srgbClr val="FFFFFF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chitects Daughter"/>
              <a:buNone/>
              <a:defRPr sz="37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chitects Daughter"/>
              <a:buNone/>
              <a:defRPr sz="12000" b="1" i="1" u="none" strike="noStrike" cap="non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" dirty="0"/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D8C42-6C86-2BE0-320E-A7F6291CC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461" y="1078210"/>
            <a:ext cx="2505075" cy="1590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9005F1-7C8E-4CA5-C3FF-B01CB993F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178" y="3307775"/>
            <a:ext cx="2203563" cy="1117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1065D-44BA-7B5E-6D04-718FE49FA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090" y="3172295"/>
            <a:ext cx="2552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5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1168839" y="1688525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328398" y="572091"/>
            <a:ext cx="3878601" cy="350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MELIHAT LAPORAN PEMESANAN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577851" y="521141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027051-17F1-A5BA-7605-7BF7FA0EE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56"/>
          <a:stretch/>
        </p:blipFill>
        <p:spPr>
          <a:xfrm>
            <a:off x="880531" y="1604270"/>
            <a:ext cx="7423137" cy="16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5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>
            <a:spLocks noGrp="1"/>
          </p:cNvSpPr>
          <p:nvPr>
            <p:ph type="subTitle" idx="1"/>
          </p:nvPr>
        </p:nvSpPr>
        <p:spPr>
          <a:xfrm>
            <a:off x="2252700" y="3280675"/>
            <a:ext cx="46386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— ADOLF HITLER -</a:t>
            </a:r>
            <a:endParaRPr sz="2400" dirty="0"/>
          </a:p>
        </p:txBody>
      </p:sp>
      <p:sp>
        <p:nvSpPr>
          <p:cNvPr id="529" name="Google Shape;529;p54"/>
          <p:cNvSpPr txBox="1">
            <a:spLocks noGrp="1"/>
          </p:cNvSpPr>
          <p:nvPr>
            <p:ph type="subTitle" idx="2"/>
          </p:nvPr>
        </p:nvSpPr>
        <p:spPr>
          <a:xfrm>
            <a:off x="1277250" y="1586930"/>
            <a:ext cx="6589500" cy="1613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Roboto Medium"/>
                <a:ea typeface="Roboto Medium"/>
                <a:cs typeface="Roboto Medium"/>
                <a:sym typeface="Roboto Medium"/>
              </a:rPr>
              <a:t>“</a:t>
            </a:r>
            <a:r>
              <a:rPr lang="en-ID" b="0" i="0" dirty="0">
                <a:solidFill>
                  <a:srgbClr val="4A4A4A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ID" b="0" i="0" dirty="0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orang yang paling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bahagia</a:t>
            </a:r>
            <a:r>
              <a:rPr lang="en-ID" b="0" i="0" dirty="0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adalah</a:t>
            </a:r>
            <a:r>
              <a:rPr lang="en-ID" b="0" i="0" dirty="0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orang yang paling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bisa</a:t>
            </a:r>
            <a:r>
              <a:rPr lang="en-ID" b="0" i="0" dirty="0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berpuas</a:t>
            </a:r>
            <a:r>
              <a:rPr lang="en-ID" b="0" i="0" dirty="0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diri</a:t>
            </a:r>
            <a:r>
              <a:rPr lang="en-ID" b="0" i="0" dirty="0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dengan</a:t>
            </a:r>
            <a:r>
              <a:rPr lang="en-ID" b="0" i="0" dirty="0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hal-hal</a:t>
            </a:r>
            <a:r>
              <a:rPr lang="en-ID" b="0" i="0" dirty="0">
                <a:solidFill>
                  <a:schemeClr val="bg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yang minim.</a:t>
            </a:r>
            <a:r>
              <a:rPr lang="en-US" b="0" dirty="0">
                <a:latin typeface="Roboto Medium"/>
                <a:ea typeface="Roboto Medium"/>
                <a:cs typeface="Roboto Medium"/>
                <a:sym typeface="Roboto Medium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697752" y="1041365"/>
            <a:ext cx="77175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NAMA KELOMPOK</a:t>
            </a:r>
            <a:endParaRPr sz="4000" dirty="0"/>
          </a:p>
        </p:txBody>
      </p:sp>
      <p:sp>
        <p:nvSpPr>
          <p:cNvPr id="181" name="Google Shape;181;p36"/>
          <p:cNvSpPr txBox="1">
            <a:spLocks noGrp="1"/>
          </p:cNvSpPr>
          <p:nvPr>
            <p:ph type="body" idx="1"/>
          </p:nvPr>
        </p:nvSpPr>
        <p:spPr>
          <a:xfrm>
            <a:off x="713250" y="1996242"/>
            <a:ext cx="7717500" cy="1599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800" dirty="0">
                <a:latin typeface="Mistral" panose="03090702030407020403" pitchFamily="66" charset="0"/>
              </a:rPr>
              <a:t>M. ATUR AKBAR LOREDO H.P		2213020006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Mistral" panose="03090702030407020403" pitchFamily="66" charset="0"/>
              </a:rPr>
              <a:t>NURUL MUHAMMAD IRDEAN SALIM		2213020245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800" dirty="0">
                <a:latin typeface="Mistral" panose="03090702030407020403" pitchFamily="66" charset="0"/>
              </a:rPr>
              <a:t>BAYU ARDIANSYAH				2213020176</a:t>
            </a:r>
            <a:endParaRPr sz="2800" dirty="0">
              <a:solidFill>
                <a:srgbClr val="FFFFFF"/>
              </a:solidFill>
              <a:latin typeface="Mistral" panose="03090702030407020403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>
            <a:spLocks noGrp="1"/>
          </p:cNvSpPr>
          <p:nvPr>
            <p:ph type="subTitle" idx="1"/>
          </p:nvPr>
        </p:nvSpPr>
        <p:spPr>
          <a:xfrm>
            <a:off x="1279028" y="1851941"/>
            <a:ext cx="5655169" cy="1433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- THANK YOU -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959614" y="1665278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87" name="Google Shape;187;p37"/>
          <p:cNvSpPr/>
          <p:nvPr/>
        </p:nvSpPr>
        <p:spPr>
          <a:xfrm rot="10800000">
            <a:off x="858875" y="3095977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88" name="Google Shape;188;p37"/>
          <p:cNvSpPr/>
          <p:nvPr/>
        </p:nvSpPr>
        <p:spPr>
          <a:xfrm rot="10800000">
            <a:off x="4917971" y="1665278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89" name="Google Shape;189;p37"/>
          <p:cNvSpPr/>
          <p:nvPr/>
        </p:nvSpPr>
        <p:spPr>
          <a:xfrm rot="10800000">
            <a:off x="4721014" y="3072730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713250" y="529925"/>
            <a:ext cx="77175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RESEPSIONIS HOTEL</a:t>
            </a:r>
            <a:endParaRPr dirty="0"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728775" y="1823158"/>
            <a:ext cx="2448018" cy="702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KONSEP DASAR</a:t>
            </a:r>
            <a:endParaRPr sz="2800" dirty="0"/>
          </a:p>
        </p:txBody>
      </p:sp>
      <p:sp>
        <p:nvSpPr>
          <p:cNvPr id="194" name="Google Shape;194;p37"/>
          <p:cNvSpPr txBox="1">
            <a:spLocks noGrp="1"/>
          </p:cNvSpPr>
          <p:nvPr>
            <p:ph type="subTitle" idx="3"/>
          </p:nvPr>
        </p:nvSpPr>
        <p:spPr>
          <a:xfrm>
            <a:off x="1604789" y="3168619"/>
            <a:ext cx="2943964" cy="798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INTERFACE APLIKASI</a:t>
            </a:r>
            <a:endParaRPr sz="2800" dirty="0"/>
          </a:p>
        </p:txBody>
      </p:sp>
      <p:sp>
        <p:nvSpPr>
          <p:cNvPr id="196" name="Google Shape;196;p37"/>
          <p:cNvSpPr txBox="1">
            <a:spLocks noGrp="1"/>
          </p:cNvSpPr>
          <p:nvPr>
            <p:ph type="subTitle" idx="5"/>
          </p:nvPr>
        </p:nvSpPr>
        <p:spPr>
          <a:xfrm>
            <a:off x="5435809" y="3042481"/>
            <a:ext cx="2745464" cy="9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PENGUJIAN APLIKASI</a:t>
            </a:r>
            <a:endParaRPr sz="2800" dirty="0"/>
          </a:p>
        </p:txBody>
      </p:sp>
      <p:sp>
        <p:nvSpPr>
          <p:cNvPr id="198" name="Google Shape;198;p37"/>
          <p:cNvSpPr txBox="1">
            <a:spLocks noGrp="1"/>
          </p:cNvSpPr>
          <p:nvPr>
            <p:ph type="subTitle" idx="7"/>
          </p:nvPr>
        </p:nvSpPr>
        <p:spPr>
          <a:xfrm>
            <a:off x="5420307" y="1844252"/>
            <a:ext cx="2745465" cy="727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IMPLEMENTASI FUNGSI</a:t>
            </a:r>
            <a:endParaRPr sz="2800"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978227" y="1818703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</a:t>
            </a:r>
            <a:endParaRPr sz="4800" dirty="0"/>
          </a:p>
        </p:txBody>
      </p:sp>
      <p:sp>
        <p:nvSpPr>
          <p:cNvPr id="201" name="Google Shape;201;p37"/>
          <p:cNvSpPr txBox="1">
            <a:spLocks noGrp="1"/>
          </p:cNvSpPr>
          <p:nvPr>
            <p:ph type="title" idx="13"/>
          </p:nvPr>
        </p:nvSpPr>
        <p:spPr>
          <a:xfrm>
            <a:off x="877488" y="3257352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</a:t>
            </a:r>
            <a:endParaRPr sz="4800"/>
          </a:p>
        </p:txBody>
      </p:sp>
      <p:sp>
        <p:nvSpPr>
          <p:cNvPr id="202" name="Google Shape;202;p37"/>
          <p:cNvSpPr txBox="1">
            <a:spLocks noGrp="1"/>
          </p:cNvSpPr>
          <p:nvPr>
            <p:ph type="title" idx="14"/>
          </p:nvPr>
        </p:nvSpPr>
        <p:spPr>
          <a:xfrm>
            <a:off x="4669884" y="1818703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  <p:sp>
        <p:nvSpPr>
          <p:cNvPr id="203" name="Google Shape;203;p37"/>
          <p:cNvSpPr txBox="1">
            <a:spLocks noGrp="1"/>
          </p:cNvSpPr>
          <p:nvPr>
            <p:ph type="title" idx="15"/>
          </p:nvPr>
        </p:nvSpPr>
        <p:spPr>
          <a:xfrm>
            <a:off x="4739627" y="3234105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412750" y="1049495"/>
            <a:ext cx="372065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DASAR</a:t>
            </a:r>
            <a:endParaRPr dirty="0"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2"/>
          </p:nvPr>
        </p:nvSpPr>
        <p:spPr>
          <a:xfrm>
            <a:off x="918250" y="1767900"/>
            <a:ext cx="2291400" cy="16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4" name="Google Shape;211;p38">
            <a:extLst>
              <a:ext uri="{FF2B5EF4-FFF2-40B4-BE49-F238E27FC236}">
                <a16:creationId xmlns:a16="http://schemas.microsoft.com/office/drawing/2014/main" id="{443B10EA-D9A1-BB9D-7D92-174523908A2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8938"/>
          <a:stretch/>
        </p:blipFill>
        <p:spPr>
          <a:xfrm>
            <a:off x="3557428" y="-9825"/>
            <a:ext cx="5583127" cy="51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3;p38">
            <a:extLst>
              <a:ext uri="{FF2B5EF4-FFF2-40B4-BE49-F238E27FC236}">
                <a16:creationId xmlns:a16="http://schemas.microsoft.com/office/drawing/2014/main" id="{D3C773C9-2B76-C26D-5D71-1EC9A0F0B26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6827" y="3266387"/>
            <a:ext cx="1138026" cy="9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14;p38">
            <a:extLst>
              <a:ext uri="{FF2B5EF4-FFF2-40B4-BE49-F238E27FC236}">
                <a16:creationId xmlns:a16="http://schemas.microsoft.com/office/drawing/2014/main" id="{508C1511-E6D1-2028-536D-2E40FE7C87B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5653" y="1419399"/>
            <a:ext cx="3172875" cy="16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16;p38">
            <a:extLst>
              <a:ext uri="{FF2B5EF4-FFF2-40B4-BE49-F238E27FC236}">
                <a16:creationId xmlns:a16="http://schemas.microsoft.com/office/drawing/2014/main" id="{CAF4D81A-4B72-450E-5FC2-47679229290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31558">
            <a:off x="6096671" y="309993"/>
            <a:ext cx="2576700" cy="21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1168839" y="1688525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328399" y="572091"/>
            <a:ext cx="2047807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UTAMA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577851" y="521141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4D073-2B7C-C3ED-65D7-E007BAC87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507" y="962447"/>
            <a:ext cx="5092478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9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1168839" y="1688525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328399" y="834558"/>
            <a:ext cx="2047807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KAMAR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577851" y="783608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8684F-0B5F-AEF3-DD93-531E6D9B6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39" y="1707884"/>
            <a:ext cx="6654798" cy="25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0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1168839" y="1688525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328399" y="707557"/>
            <a:ext cx="2210668" cy="291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DATA DIRI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577851" y="656607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E6479D-1A7A-8B60-01A0-9ACBF7B71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80" y="1661567"/>
            <a:ext cx="7239992" cy="25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9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/>
          <p:nvPr/>
        </p:nvSpPr>
        <p:spPr>
          <a:xfrm rot="10800000">
            <a:off x="1168839" y="1688525"/>
            <a:ext cx="673200" cy="9231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EEEEEE">
                  <a:alpha val="29411"/>
                  <a:alpha val="0"/>
                </a:srgbClr>
              </a:gs>
              <a:gs pos="100000">
                <a:srgbClr val="EEEEEE">
                  <a:alpha val="0"/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328399" y="826091"/>
            <a:ext cx="2047807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CHECK IN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 idx="9"/>
          </p:nvPr>
        </p:nvSpPr>
        <p:spPr>
          <a:xfrm>
            <a:off x="577851" y="775141"/>
            <a:ext cx="6360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43D16-2620-786A-129B-96221678A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8" y="1376900"/>
            <a:ext cx="7281333" cy="3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-35985" y="1049495"/>
            <a:ext cx="4328585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APLIKASI</a:t>
            </a:r>
            <a:endParaRPr dirty="0"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2"/>
          </p:nvPr>
        </p:nvSpPr>
        <p:spPr>
          <a:xfrm>
            <a:off x="918250" y="1767900"/>
            <a:ext cx="2291400" cy="16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4" name="Google Shape;211;p38">
            <a:extLst>
              <a:ext uri="{FF2B5EF4-FFF2-40B4-BE49-F238E27FC236}">
                <a16:creationId xmlns:a16="http://schemas.microsoft.com/office/drawing/2014/main" id="{443B10EA-D9A1-BB9D-7D92-174523908A2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8938"/>
          <a:stretch/>
        </p:blipFill>
        <p:spPr>
          <a:xfrm>
            <a:off x="3557428" y="-9825"/>
            <a:ext cx="5583127" cy="51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3;p38">
            <a:extLst>
              <a:ext uri="{FF2B5EF4-FFF2-40B4-BE49-F238E27FC236}">
                <a16:creationId xmlns:a16="http://schemas.microsoft.com/office/drawing/2014/main" id="{D3C773C9-2B76-C26D-5D71-1EC9A0F0B26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6827" y="3266387"/>
            <a:ext cx="1138026" cy="9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14;p38">
            <a:extLst>
              <a:ext uri="{FF2B5EF4-FFF2-40B4-BE49-F238E27FC236}">
                <a16:creationId xmlns:a16="http://schemas.microsoft.com/office/drawing/2014/main" id="{508C1511-E6D1-2028-536D-2E40FE7C87B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5653" y="1419399"/>
            <a:ext cx="3172875" cy="16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16;p38">
            <a:extLst>
              <a:ext uri="{FF2B5EF4-FFF2-40B4-BE49-F238E27FC236}">
                <a16:creationId xmlns:a16="http://schemas.microsoft.com/office/drawing/2014/main" id="{CAF4D81A-4B72-450E-5FC2-47679229290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31558">
            <a:off x="6096671" y="309993"/>
            <a:ext cx="2576700" cy="215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573986"/>
      </p:ext>
    </p:extLst>
  </p:cSld>
  <p:clrMapOvr>
    <a:masterClrMapping/>
  </p:clrMapOvr>
</p:sld>
</file>

<file path=ppt/theme/theme1.xml><?xml version="1.0" encoding="utf-8"?>
<a:theme xmlns:a="http://schemas.openxmlformats.org/drawingml/2006/main" name="Flaky Punk Appreciation by Slidesgo">
  <a:themeElements>
    <a:clrScheme name="Simple Light">
      <a:dk1>
        <a:srgbClr val="FFFFFF"/>
      </a:dk1>
      <a:lt1>
        <a:srgbClr val="C0C0C0"/>
      </a:lt1>
      <a:dk2>
        <a:srgbClr val="CDA434"/>
      </a:dk2>
      <a:lt2>
        <a:srgbClr val="BF0426"/>
      </a:lt2>
      <a:accent1>
        <a:srgbClr val="FFFFFF"/>
      </a:accent1>
      <a:accent2>
        <a:srgbClr val="C0C0C0"/>
      </a:accent2>
      <a:accent3>
        <a:srgbClr val="CDA434"/>
      </a:accent3>
      <a:accent4>
        <a:srgbClr val="BF0426"/>
      </a:accent4>
      <a:accent5>
        <a:srgbClr val="CDA434"/>
      </a:accent5>
      <a:accent6>
        <a:srgbClr val="C0C0C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207</Words>
  <Application>Microsoft Office PowerPoint</Application>
  <PresentationFormat>On-screen Show (16:9)</PresentationFormat>
  <Paragraphs>54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Roboto</vt:lpstr>
      <vt:lpstr>PT Sans</vt:lpstr>
      <vt:lpstr>Architects Daughter</vt:lpstr>
      <vt:lpstr>Mistral</vt:lpstr>
      <vt:lpstr>Roboto Medium</vt:lpstr>
      <vt:lpstr>Flaky Punk Appreciation by Slidesgo</vt:lpstr>
      <vt:lpstr>PROJEK AKHIR PBO</vt:lpstr>
      <vt:lpstr>NAMA KELOMPOK</vt:lpstr>
      <vt:lpstr>SISTEM RESEPSIONIS HOTEL</vt:lpstr>
      <vt:lpstr>KONSEP DASAR</vt:lpstr>
      <vt:lpstr>1</vt:lpstr>
      <vt:lpstr>2</vt:lpstr>
      <vt:lpstr>3</vt:lpstr>
      <vt:lpstr>4</vt:lpstr>
      <vt:lpstr>INTERFACE APLIKASI</vt:lpstr>
      <vt:lpstr>1</vt:lpstr>
      <vt:lpstr>2</vt:lpstr>
      <vt:lpstr>IMPLEMENTASI FUNGSI</vt:lpstr>
      <vt:lpstr>1</vt:lpstr>
      <vt:lpstr>2</vt:lpstr>
      <vt:lpstr>3</vt:lpstr>
      <vt:lpstr>PENGUJIAN APLIKASI</vt:lpstr>
      <vt:lpstr>1</vt:lpstr>
      <vt:lpstr>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AKHIR PBO</dc:title>
  <dc:creator>ASUS</dc:creator>
  <cp:lastModifiedBy>Irdean Salim</cp:lastModifiedBy>
  <cp:revision>2</cp:revision>
  <dcterms:modified xsi:type="dcterms:W3CDTF">2024-01-03T09:15:19Z</dcterms:modified>
</cp:coreProperties>
</file>