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96" r:id="rId2"/>
    <p:sldId id="621" r:id="rId3"/>
    <p:sldId id="577" r:id="rId4"/>
    <p:sldId id="421" r:id="rId5"/>
    <p:sldId id="428" r:id="rId6"/>
    <p:sldId id="422" r:id="rId7"/>
    <p:sldId id="495" r:id="rId8"/>
    <p:sldId id="496" r:id="rId9"/>
    <p:sldId id="471" r:id="rId10"/>
    <p:sldId id="473" r:id="rId11"/>
    <p:sldId id="432" r:id="rId12"/>
    <p:sldId id="426" r:id="rId13"/>
    <p:sldId id="427" r:id="rId14"/>
    <p:sldId id="430" r:id="rId15"/>
    <p:sldId id="433" r:id="rId16"/>
    <p:sldId id="622" r:id="rId17"/>
    <p:sldId id="578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93" r:id="rId26"/>
    <p:sldId id="494" r:id="rId27"/>
    <p:sldId id="483" r:id="rId28"/>
    <p:sldId id="484" r:id="rId29"/>
    <p:sldId id="485" r:id="rId30"/>
    <p:sldId id="486" r:id="rId31"/>
    <p:sldId id="487" r:id="rId32"/>
    <p:sldId id="492" r:id="rId33"/>
    <p:sldId id="489" r:id="rId34"/>
    <p:sldId id="490" r:id="rId35"/>
    <p:sldId id="491" r:id="rId36"/>
    <p:sldId id="623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620" r:id="rId49"/>
  </p:sldIdLst>
  <p:sldSz cx="9144000" cy="6858000" type="screen4x3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096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274E68-2108-49FF-8744-6ED3DC77C04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</a:p>
          <a:p>
            <a:pPr lvl="1"/>
            <a:r>
              <a:rPr lang="en-US" noProof="0"/>
              <a:t>第二级</a:t>
            </a:r>
          </a:p>
          <a:p>
            <a:pPr lvl="2"/>
            <a:r>
              <a:rPr lang="en-US" noProof="0"/>
              <a:t>第三级</a:t>
            </a:r>
          </a:p>
          <a:p>
            <a:pPr lvl="3"/>
            <a:r>
              <a:rPr lang="en-US" noProof="0"/>
              <a:t>第四级</a:t>
            </a:r>
          </a:p>
          <a:p>
            <a:pPr lvl="4"/>
            <a:r>
              <a:rPr 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055484-D9D6-4728-9A77-183C79C15A5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深度优先，自底向上，综合属性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C9A24D-2207-4227-9DA2-5DFEDF6AAB0E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22" tIns="45711" rIns="91422" bIns="45711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FCC957-EDE4-473B-BC83-84B6719C38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EBFE-ED60-4FE4-B80A-67C128355F92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9F336-D49C-4444-BC3D-C0691193AEDB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7707"/>
            <a:ext cx="6642100" cy="587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9CF1-F00D-4B90-98AA-4795ABA2AF95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1B5C7-6297-442E-9396-87F3BAA50D6A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E51A2-4E5C-4BA1-8845-88905B35BC71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43E22-D62A-41A1-B143-49064FCDE41B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0C087-81D6-41CB-B847-3421E1EA6F78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84ADB-15A3-4194-B158-F27AFB1889F8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0A51-0957-4FF3-AB8A-73ACE9354FEB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C6D4-461C-4F09-9D90-C5CD764FAB09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/>
          <a:lstStyle/>
          <a:p>
            <a:pPr lvl="0"/>
            <a:r>
              <a:rPr lang="zh-CN" altLang="en-US"/>
              <a:t>单击编辑母版标题样式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613" y="61690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10393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500" y="6103938"/>
            <a:ext cx="22907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706FFE-BF8E-4E04-9E51-0953C51185C1}" type="slidenum">
              <a:rPr lang="en-US" altLang="zh-CN"/>
              <a:t>‹#›</a:t>
            </a:fld>
            <a:r>
              <a:rPr lang="en-US" altLang="zh-CN"/>
              <a:t>/34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8960"/>
            <a:ext cx="153987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237412" cy="1981200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3,4</a:t>
            </a:r>
            <a:r>
              <a:rPr lang="zh-CN" altLang="en-US" dirty="0"/>
              <a:t>次课 一个简单的语法制导翻译器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2.3~2.5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39004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语法制导翻译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语法制导定义</a:t>
            </a:r>
            <a:r>
              <a:rPr lang="en-US" altLang="zh-CN">
                <a:sym typeface="Wingdings" panose="05000000000000000000" pitchFamily="2" charset="2"/>
              </a:rPr>
              <a:t>(syntax-directed definition)</a:t>
            </a:r>
          </a:p>
          <a:p>
            <a:pPr lvl="2"/>
            <a:endParaRPr lang="en-US" altLang="zh-CN" sz="1600">
              <a:sym typeface="Wingdings" panose="05000000000000000000" pitchFamily="2" charset="2"/>
            </a:endParaRPr>
          </a:p>
          <a:p>
            <a:pPr lvl="2"/>
            <a:r>
              <a:rPr lang="zh-CN" altLang="en-US" sz="2000">
                <a:sym typeface="Wingdings" panose="05000000000000000000" pitchFamily="2" charset="2"/>
              </a:rPr>
              <a:t>每个文法符号和一个属性集合相关联</a:t>
            </a:r>
            <a:endParaRPr lang="en-US" altLang="zh-CN" sz="2000">
              <a:sym typeface="Wingdings" panose="05000000000000000000" pitchFamily="2" charset="2"/>
            </a:endParaRPr>
          </a:p>
          <a:p>
            <a:pPr lvl="3"/>
            <a:r>
              <a:rPr lang="zh-CN" altLang="en-US" sz="1600">
                <a:sym typeface="Wingdings" panose="05000000000000000000" pitchFamily="2" charset="2"/>
              </a:rPr>
              <a:t>例树中</a:t>
            </a:r>
            <a:r>
              <a:rPr lang="en-US" altLang="zh-CN" sz="1600">
                <a:sym typeface="Wingdings" panose="05000000000000000000" pitchFamily="2" charset="2"/>
              </a:rPr>
              <a:t>”.t”</a:t>
            </a:r>
            <a:r>
              <a:rPr lang="zh-CN" altLang="en-US" sz="1600">
                <a:sym typeface="Wingdings" panose="05000000000000000000" pitchFamily="2" charset="2"/>
              </a:rPr>
              <a:t>是属性</a:t>
            </a:r>
            <a:endParaRPr lang="en-US" altLang="zh-CN" sz="1600">
              <a:sym typeface="Wingdings" panose="05000000000000000000" pitchFamily="2" charset="2"/>
            </a:endParaRPr>
          </a:p>
          <a:p>
            <a:pPr lvl="1"/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 sz="2000">
                <a:sym typeface="Wingdings" panose="05000000000000000000" pitchFamily="2" charset="2"/>
              </a:rPr>
              <a:t>每个产生式和一组语义规则相关联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/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57348" name="Right Arrow 5"/>
          <p:cNvSpPr>
            <a:spLocks noChangeArrowheads="1"/>
          </p:cNvSpPr>
          <p:nvPr/>
        </p:nvSpPr>
        <p:spPr bwMode="auto">
          <a:xfrm rot="-2663206">
            <a:off x="3959225" y="28860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49" name="Right Arrow 6"/>
          <p:cNvSpPr>
            <a:spLocks noChangeArrowheads="1"/>
          </p:cNvSpPr>
          <p:nvPr/>
        </p:nvSpPr>
        <p:spPr bwMode="auto">
          <a:xfrm rot="2323476">
            <a:off x="3902075" y="56927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50" name="TextBox 1"/>
          <p:cNvSpPr txBox="1">
            <a:spLocks noChangeArrowheads="1"/>
          </p:cNvSpPr>
          <p:nvPr/>
        </p:nvSpPr>
        <p:spPr bwMode="auto">
          <a:xfrm>
            <a:off x="6076950" y="1341438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57351" name="TextBox 8"/>
          <p:cNvSpPr txBox="1">
            <a:spLocks noChangeArrowheads="1"/>
          </p:cNvSpPr>
          <p:nvPr/>
        </p:nvSpPr>
        <p:spPr bwMode="auto">
          <a:xfrm>
            <a:off x="5543550" y="1946275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</a:t>
            </a:r>
            <a:endParaRPr lang="zh-CN" altLang="en-US"/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4795838" y="2627313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7353" name="TextBox 10"/>
          <p:cNvSpPr txBox="1">
            <a:spLocks noChangeArrowheads="1"/>
          </p:cNvSpPr>
          <p:nvPr/>
        </p:nvSpPr>
        <p:spPr bwMode="auto">
          <a:xfrm>
            <a:off x="4787900" y="3132138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7354" name="TextBox 11"/>
          <p:cNvSpPr txBox="1">
            <a:spLocks noChangeArrowheads="1"/>
          </p:cNvSpPr>
          <p:nvPr/>
        </p:nvSpPr>
        <p:spPr bwMode="auto">
          <a:xfrm>
            <a:off x="5219700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7355" name="TextBox 12"/>
          <p:cNvSpPr txBox="1">
            <a:spLocks noChangeArrowheads="1"/>
          </p:cNvSpPr>
          <p:nvPr/>
        </p:nvSpPr>
        <p:spPr bwMode="auto">
          <a:xfrm>
            <a:off x="6575425" y="2636838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57356" name="TextBox 13"/>
          <p:cNvSpPr txBox="1">
            <a:spLocks noChangeArrowheads="1"/>
          </p:cNvSpPr>
          <p:nvPr/>
        </p:nvSpPr>
        <p:spPr bwMode="auto">
          <a:xfrm>
            <a:off x="6996113" y="33480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7357" name="TextBox 14"/>
          <p:cNvSpPr txBox="1">
            <a:spLocks noChangeArrowheads="1"/>
          </p:cNvSpPr>
          <p:nvPr/>
        </p:nvSpPr>
        <p:spPr bwMode="auto">
          <a:xfrm>
            <a:off x="6084888" y="26273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57358" name="直接连接符 3"/>
          <p:cNvCxnSpPr>
            <a:cxnSpLocks noChangeShapeType="1"/>
            <a:stCxn id="57350" idx="2"/>
            <a:endCxn id="57351" idx="0"/>
          </p:cNvCxnSpPr>
          <p:nvPr/>
        </p:nvCxnSpPr>
        <p:spPr bwMode="auto">
          <a:xfrm flipH="1">
            <a:off x="6218238" y="1709738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直接连接符 5"/>
          <p:cNvCxnSpPr>
            <a:cxnSpLocks noChangeShapeType="1"/>
            <a:stCxn id="57351" idx="2"/>
            <a:endCxn id="57352" idx="0"/>
          </p:cNvCxnSpPr>
          <p:nvPr/>
        </p:nvCxnSpPr>
        <p:spPr bwMode="auto">
          <a:xfrm flipH="1">
            <a:off x="5367338" y="2314575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直接连接符 7"/>
          <p:cNvCxnSpPr>
            <a:cxnSpLocks noChangeShapeType="1"/>
            <a:stCxn id="57352" idx="2"/>
            <a:endCxn id="57353" idx="0"/>
          </p:cNvCxnSpPr>
          <p:nvPr/>
        </p:nvCxnSpPr>
        <p:spPr bwMode="auto">
          <a:xfrm>
            <a:off x="5367338" y="2997200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连接符 17"/>
          <p:cNvCxnSpPr>
            <a:cxnSpLocks noChangeShapeType="1"/>
            <a:stCxn id="57353" idx="2"/>
            <a:endCxn id="57354" idx="0"/>
          </p:cNvCxnSpPr>
          <p:nvPr/>
        </p:nvCxnSpPr>
        <p:spPr bwMode="auto">
          <a:xfrm>
            <a:off x="5370513" y="3500438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直接连接符 20"/>
          <p:cNvCxnSpPr>
            <a:cxnSpLocks noChangeShapeType="1"/>
            <a:stCxn id="57351" idx="2"/>
            <a:endCxn id="57357" idx="0"/>
          </p:cNvCxnSpPr>
          <p:nvPr/>
        </p:nvCxnSpPr>
        <p:spPr bwMode="auto">
          <a:xfrm flipH="1">
            <a:off x="6215063" y="2314575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直接连接符 22"/>
          <p:cNvCxnSpPr>
            <a:cxnSpLocks noChangeShapeType="1"/>
            <a:stCxn id="57351" idx="2"/>
            <a:endCxn id="57355" idx="0"/>
          </p:cNvCxnSpPr>
          <p:nvPr/>
        </p:nvCxnSpPr>
        <p:spPr bwMode="auto">
          <a:xfrm>
            <a:off x="6218238" y="2314575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直接连接符 24"/>
          <p:cNvCxnSpPr>
            <a:cxnSpLocks noChangeShapeType="1"/>
            <a:stCxn id="57355" idx="2"/>
            <a:endCxn id="57356" idx="0"/>
          </p:cNvCxnSpPr>
          <p:nvPr/>
        </p:nvCxnSpPr>
        <p:spPr bwMode="auto">
          <a:xfrm flipH="1">
            <a:off x="7151688" y="3006725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直接连接符 26"/>
          <p:cNvCxnSpPr>
            <a:cxnSpLocks noChangeShapeType="1"/>
            <a:stCxn id="57350" idx="2"/>
            <a:endCxn id="57366" idx="0"/>
          </p:cNvCxnSpPr>
          <p:nvPr/>
        </p:nvCxnSpPr>
        <p:spPr bwMode="auto">
          <a:xfrm>
            <a:off x="6894513" y="1709738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6" name="TextBox 34"/>
          <p:cNvSpPr txBox="1">
            <a:spLocks noChangeArrowheads="1"/>
          </p:cNvSpPr>
          <p:nvPr/>
        </p:nvSpPr>
        <p:spPr bwMode="auto">
          <a:xfrm>
            <a:off x="7196138" y="19431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57367" name="TextBox 37"/>
          <p:cNvSpPr txBox="1">
            <a:spLocks noChangeArrowheads="1"/>
          </p:cNvSpPr>
          <p:nvPr/>
        </p:nvSpPr>
        <p:spPr bwMode="auto">
          <a:xfrm>
            <a:off x="7874000" y="1946275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57368" name="直接连接符 43007"/>
          <p:cNvCxnSpPr>
            <a:cxnSpLocks noChangeShapeType="1"/>
          </p:cNvCxnSpPr>
          <p:nvPr/>
        </p:nvCxnSpPr>
        <p:spPr bwMode="auto">
          <a:xfrm>
            <a:off x="6875463" y="1709738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9" name="TextBox 42"/>
          <p:cNvSpPr txBox="1">
            <a:spLocks noChangeArrowheads="1"/>
          </p:cNvSpPr>
          <p:nvPr/>
        </p:nvSpPr>
        <p:spPr bwMode="auto">
          <a:xfrm>
            <a:off x="8301038" y="26130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57370" name="直接连接符 43017"/>
          <p:cNvCxnSpPr>
            <a:cxnSpLocks noChangeShapeType="1"/>
            <a:stCxn id="57367" idx="2"/>
            <a:endCxn id="57369" idx="0"/>
          </p:cNvCxnSpPr>
          <p:nvPr/>
        </p:nvCxnSpPr>
        <p:spPr bwMode="auto">
          <a:xfrm>
            <a:off x="8458200" y="2314575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857750" y="4071938"/>
          <a:ext cx="4214813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‘+’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‘-’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 err="1"/>
                        <a:t>term.t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0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‘0’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1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‘1’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 9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‘9’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400" name="Oval 7"/>
          <p:cNvSpPr>
            <a:spLocks noChangeArrowheads="1"/>
          </p:cNvSpPr>
          <p:nvPr/>
        </p:nvSpPr>
        <p:spPr bwMode="auto">
          <a:xfrm>
            <a:off x="4214813" y="4214813"/>
            <a:ext cx="4929187" cy="5715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401" name="Rounded Rectangular Callout 8"/>
          <p:cNvSpPr>
            <a:spLocks noChangeArrowheads="1"/>
          </p:cNvSpPr>
          <p:nvPr/>
        </p:nvSpPr>
        <p:spPr bwMode="auto">
          <a:xfrm>
            <a:off x="1571625" y="4643438"/>
            <a:ext cx="2128838" cy="407987"/>
          </a:xfrm>
          <a:prstGeom prst="wedgeRoundRectCallout">
            <a:avLst>
              <a:gd name="adj1" fmla="val 81435"/>
              <a:gd name="adj2" fmla="val -73491"/>
              <a:gd name="adj3" fmla="val 1666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简单语法制导定义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39004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语法制导翻译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语法制导定义</a:t>
            </a:r>
            <a:r>
              <a:rPr lang="en-US" altLang="zh-CN">
                <a:sym typeface="Wingdings" panose="05000000000000000000" pitchFamily="2" charset="2"/>
              </a:rPr>
              <a:t>(syntax-directed definition)</a:t>
            </a:r>
          </a:p>
          <a:p>
            <a:pPr lvl="2"/>
            <a:endParaRPr lang="en-US" altLang="zh-CN" sz="1600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深度优先遍历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406400" y="4292600"/>
            <a:ext cx="4237038" cy="175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procedure</a:t>
            </a:r>
            <a:r>
              <a:rPr lang="en-US" altLang="zh-CN"/>
              <a:t> </a:t>
            </a:r>
            <a:r>
              <a:rPr lang="en-US" altLang="zh-CN" i="1"/>
              <a:t>visit </a:t>
            </a:r>
            <a:r>
              <a:rPr lang="en-US" altLang="zh-CN"/>
              <a:t>( node </a:t>
            </a:r>
            <a:r>
              <a:rPr lang="en-US" altLang="zh-CN" i="1"/>
              <a:t>N</a:t>
            </a:r>
            <a:r>
              <a:rPr lang="en-US" altLang="zh-CN"/>
              <a:t>) {</a:t>
            </a:r>
          </a:p>
          <a:p>
            <a:r>
              <a:rPr lang="en-US" altLang="zh-CN"/>
              <a:t>      for(</a:t>
            </a:r>
            <a:r>
              <a:rPr lang="zh-CN" altLang="en-US"/>
              <a:t>从左到右遍历</a:t>
            </a:r>
            <a:r>
              <a:rPr lang="en-US" altLang="zh-CN" i="1"/>
              <a:t>N</a:t>
            </a:r>
            <a:r>
              <a:rPr lang="zh-CN" altLang="en-US"/>
              <a:t>的每个子节点</a:t>
            </a:r>
            <a:r>
              <a:rPr lang="en-US" altLang="zh-CN" i="1"/>
              <a:t>C</a:t>
            </a:r>
            <a:r>
              <a:rPr lang="en-US" altLang="zh-CN"/>
              <a:t>) {</a:t>
            </a:r>
          </a:p>
          <a:p>
            <a:r>
              <a:rPr lang="en-US" altLang="zh-CN"/>
              <a:t>             </a:t>
            </a:r>
            <a:r>
              <a:rPr lang="en-US" altLang="zh-CN" i="1"/>
              <a:t>visit</a:t>
            </a: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/>
              <a:t>);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  </a:t>
            </a:r>
            <a:r>
              <a:rPr lang="zh-CN" altLang="en-US"/>
              <a:t>按照节点</a:t>
            </a:r>
            <a:r>
              <a:rPr lang="en-US" altLang="zh-CN" i="1"/>
              <a:t>N</a:t>
            </a:r>
            <a:r>
              <a:rPr lang="zh-CN" altLang="en-US"/>
              <a:t>上的语义规则求值</a:t>
            </a:r>
            <a:r>
              <a:rPr lang="en-US" altLang="zh-CN"/>
              <a:t>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6076950" y="1341438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5543550" y="1946275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</a:t>
            </a:r>
            <a:endParaRPr lang="zh-CN" altLang="en-US"/>
          </a:p>
        </p:txBody>
      </p:sp>
      <p:sp>
        <p:nvSpPr>
          <p:cNvPr id="58375" name="TextBox 9"/>
          <p:cNvSpPr txBox="1">
            <a:spLocks noChangeArrowheads="1"/>
          </p:cNvSpPr>
          <p:nvPr/>
        </p:nvSpPr>
        <p:spPr bwMode="auto">
          <a:xfrm>
            <a:off x="4795838" y="2627313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8376" name="TextBox 10"/>
          <p:cNvSpPr txBox="1">
            <a:spLocks noChangeArrowheads="1"/>
          </p:cNvSpPr>
          <p:nvPr/>
        </p:nvSpPr>
        <p:spPr bwMode="auto">
          <a:xfrm>
            <a:off x="4787900" y="3132138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5219700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8378" name="TextBox 12"/>
          <p:cNvSpPr txBox="1">
            <a:spLocks noChangeArrowheads="1"/>
          </p:cNvSpPr>
          <p:nvPr/>
        </p:nvSpPr>
        <p:spPr bwMode="auto">
          <a:xfrm>
            <a:off x="6575425" y="2636838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58379" name="TextBox 13"/>
          <p:cNvSpPr txBox="1">
            <a:spLocks noChangeArrowheads="1"/>
          </p:cNvSpPr>
          <p:nvPr/>
        </p:nvSpPr>
        <p:spPr bwMode="auto">
          <a:xfrm>
            <a:off x="6996113" y="33480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8380" name="TextBox 14"/>
          <p:cNvSpPr txBox="1">
            <a:spLocks noChangeArrowheads="1"/>
          </p:cNvSpPr>
          <p:nvPr/>
        </p:nvSpPr>
        <p:spPr bwMode="auto">
          <a:xfrm>
            <a:off x="6084888" y="26273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58381" name="直接连接符 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 flipH="1">
            <a:off x="6218238" y="1709738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直接连接符 5"/>
          <p:cNvCxnSpPr>
            <a:cxnSpLocks noChangeShapeType="1"/>
            <a:stCxn id="58374" idx="2"/>
            <a:endCxn id="58375" idx="0"/>
          </p:cNvCxnSpPr>
          <p:nvPr/>
        </p:nvCxnSpPr>
        <p:spPr bwMode="auto">
          <a:xfrm flipH="1">
            <a:off x="5367338" y="2314575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直接连接符 7"/>
          <p:cNvCxnSpPr>
            <a:cxnSpLocks noChangeShapeType="1"/>
            <a:stCxn id="58375" idx="2"/>
            <a:endCxn id="58376" idx="0"/>
          </p:cNvCxnSpPr>
          <p:nvPr/>
        </p:nvCxnSpPr>
        <p:spPr bwMode="auto">
          <a:xfrm>
            <a:off x="5367338" y="2997200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直接连接符 17"/>
          <p:cNvCxnSpPr>
            <a:cxnSpLocks noChangeShapeType="1"/>
            <a:stCxn id="58376" idx="2"/>
            <a:endCxn id="58377" idx="0"/>
          </p:cNvCxnSpPr>
          <p:nvPr/>
        </p:nvCxnSpPr>
        <p:spPr bwMode="auto">
          <a:xfrm>
            <a:off x="5370513" y="3500438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直接连接符 20"/>
          <p:cNvCxnSpPr>
            <a:cxnSpLocks noChangeShapeType="1"/>
            <a:stCxn id="58374" idx="2"/>
            <a:endCxn id="58380" idx="0"/>
          </p:cNvCxnSpPr>
          <p:nvPr/>
        </p:nvCxnSpPr>
        <p:spPr bwMode="auto">
          <a:xfrm flipH="1">
            <a:off x="6215063" y="2314575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直接连接符 22"/>
          <p:cNvCxnSpPr>
            <a:cxnSpLocks noChangeShapeType="1"/>
            <a:stCxn id="58374" idx="2"/>
            <a:endCxn id="58378" idx="0"/>
          </p:cNvCxnSpPr>
          <p:nvPr/>
        </p:nvCxnSpPr>
        <p:spPr bwMode="auto">
          <a:xfrm>
            <a:off x="6218238" y="2314575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直接连接符 24"/>
          <p:cNvCxnSpPr>
            <a:cxnSpLocks noChangeShapeType="1"/>
            <a:stCxn id="58378" idx="2"/>
            <a:endCxn id="58379" idx="0"/>
          </p:cNvCxnSpPr>
          <p:nvPr/>
        </p:nvCxnSpPr>
        <p:spPr bwMode="auto">
          <a:xfrm flipH="1">
            <a:off x="7151688" y="3006725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直接连接符 26"/>
          <p:cNvCxnSpPr>
            <a:cxnSpLocks noChangeShapeType="1"/>
            <a:stCxn id="58373" idx="2"/>
            <a:endCxn id="58389" idx="0"/>
          </p:cNvCxnSpPr>
          <p:nvPr/>
        </p:nvCxnSpPr>
        <p:spPr bwMode="auto">
          <a:xfrm>
            <a:off x="6894513" y="1709738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9" name="TextBox 34"/>
          <p:cNvSpPr txBox="1">
            <a:spLocks noChangeArrowheads="1"/>
          </p:cNvSpPr>
          <p:nvPr/>
        </p:nvSpPr>
        <p:spPr bwMode="auto">
          <a:xfrm>
            <a:off x="7196138" y="19431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58390" name="TextBox 37"/>
          <p:cNvSpPr txBox="1">
            <a:spLocks noChangeArrowheads="1"/>
          </p:cNvSpPr>
          <p:nvPr/>
        </p:nvSpPr>
        <p:spPr bwMode="auto">
          <a:xfrm>
            <a:off x="7874000" y="1946275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58391" name="直接连接符 43007"/>
          <p:cNvCxnSpPr>
            <a:cxnSpLocks noChangeShapeType="1"/>
          </p:cNvCxnSpPr>
          <p:nvPr/>
        </p:nvCxnSpPr>
        <p:spPr bwMode="auto">
          <a:xfrm>
            <a:off x="6875463" y="1709738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2" name="TextBox 42"/>
          <p:cNvSpPr txBox="1">
            <a:spLocks noChangeArrowheads="1"/>
          </p:cNvSpPr>
          <p:nvPr/>
        </p:nvSpPr>
        <p:spPr bwMode="auto">
          <a:xfrm>
            <a:off x="8301038" y="26130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58393" name="直接连接符 43017"/>
          <p:cNvCxnSpPr>
            <a:cxnSpLocks noChangeShapeType="1"/>
            <a:stCxn id="58390" idx="2"/>
            <a:endCxn id="58392" idx="0"/>
          </p:cNvCxnSpPr>
          <p:nvPr/>
        </p:nvCxnSpPr>
        <p:spPr bwMode="auto">
          <a:xfrm>
            <a:off x="8458200" y="2314575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857750" y="4071938"/>
          <a:ext cx="4214813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b="1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="1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1200" b="1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1" dirty="0" err="1"/>
                        <a:t>expr.t</a:t>
                      </a:r>
                      <a:r>
                        <a:rPr lang="en-US" altLang="zh-CN" sz="1200" b="1" dirty="0"/>
                        <a:t> = </a:t>
                      </a:r>
                      <a:r>
                        <a:rPr lang="en-US" altLang="zh-CN" sz="1200" b="1" i="1" dirty="0"/>
                        <a:t>expr</a:t>
                      </a:r>
                      <a:r>
                        <a:rPr lang="en-US" altLang="zh-CN" sz="1200" b="1" i="1" baseline="-25000" dirty="0"/>
                        <a:t>1</a:t>
                      </a:r>
                      <a:r>
                        <a:rPr lang="en-US" altLang="zh-CN" sz="1200" b="1" i="1" dirty="0"/>
                        <a:t>.t</a:t>
                      </a:r>
                      <a:r>
                        <a:rPr lang="en-US" altLang="zh-CN" sz="1200" b="1" baseline="0" dirty="0"/>
                        <a:t> || </a:t>
                      </a:r>
                      <a:r>
                        <a:rPr lang="en-US" altLang="zh-CN" sz="1200" b="1" i="1" baseline="0" dirty="0" err="1"/>
                        <a:t>term.t</a:t>
                      </a:r>
                      <a:r>
                        <a:rPr lang="en-US" altLang="zh-CN" sz="1200" b="1" baseline="0" dirty="0"/>
                        <a:t> || ‘+’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b="1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="1" baseline="0" dirty="0"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zh-CN" sz="1200" b="1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expr.t</a:t>
                      </a:r>
                      <a:r>
                        <a:rPr lang="en-US" altLang="zh-CN" sz="1200" b="1" dirty="0"/>
                        <a:t> = </a:t>
                      </a:r>
                      <a:r>
                        <a:rPr lang="en-US" altLang="zh-CN" sz="1200" b="1" i="1" dirty="0"/>
                        <a:t>expr</a:t>
                      </a:r>
                      <a:r>
                        <a:rPr lang="en-US" altLang="zh-CN" sz="1200" b="1" i="1" baseline="-25000" dirty="0"/>
                        <a:t>1</a:t>
                      </a:r>
                      <a:r>
                        <a:rPr lang="en-US" altLang="zh-CN" sz="1200" b="1" i="1" dirty="0"/>
                        <a:t>.t</a:t>
                      </a:r>
                      <a:r>
                        <a:rPr lang="en-US" altLang="zh-CN" sz="1200" b="1" baseline="0" dirty="0"/>
                        <a:t> || </a:t>
                      </a:r>
                      <a:r>
                        <a:rPr lang="en-US" altLang="zh-CN" sz="1200" b="1" i="1" baseline="0" dirty="0" err="1"/>
                        <a:t>term.t</a:t>
                      </a:r>
                      <a:r>
                        <a:rPr lang="en-US" altLang="zh-CN" sz="1200" b="1" baseline="0" dirty="0"/>
                        <a:t> || ‘-’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1" dirty="0" err="1"/>
                        <a:t>expr.t</a:t>
                      </a:r>
                      <a:r>
                        <a:rPr lang="en-US" altLang="zh-CN" sz="1200" b="1" dirty="0"/>
                        <a:t> = </a:t>
                      </a:r>
                      <a:r>
                        <a:rPr lang="en-US" altLang="zh-CN" sz="1200" b="1" i="1" dirty="0" err="1"/>
                        <a:t>term.t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0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1" dirty="0" err="1"/>
                        <a:t>term.t</a:t>
                      </a:r>
                      <a:r>
                        <a:rPr lang="en-US" altLang="zh-CN" sz="1200" b="1" dirty="0"/>
                        <a:t> = ‘0’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1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term.t</a:t>
                      </a:r>
                      <a:r>
                        <a:rPr lang="en-US" altLang="zh-CN" sz="1200" b="1" dirty="0"/>
                        <a:t> = ‘1’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…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…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baseline="0" dirty="0"/>
                        <a:t> </a:t>
                      </a:r>
                      <a:r>
                        <a:rPr lang="en-US" altLang="zh-CN" sz="1200" b="1" baseline="0" dirty="0">
                          <a:sym typeface="Wingdings" panose="05000000000000000000" pitchFamily="2" charset="2"/>
                        </a:rPr>
                        <a:t> 9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term.t</a:t>
                      </a:r>
                      <a:r>
                        <a:rPr lang="en-US" altLang="zh-CN" sz="1200" b="1" dirty="0"/>
                        <a:t> = ‘9’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b="1" dirty="0">
                <a:sym typeface="Wingdings" panose="05000000000000000000" pitchFamily="2" charset="2"/>
              </a:rPr>
              <a:t>语法制导翻译：对语法树进行语义分析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语法制导定义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b="1" dirty="0">
                <a:sym typeface="Wingdings" panose="05000000000000000000" pitchFamily="2" charset="2"/>
              </a:rPr>
              <a:t>语法制导翻译方案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dirty="0">
                <a:sym typeface="Wingdings" panose="05000000000000000000" pitchFamily="2" charset="2"/>
              </a:rPr>
              <a:t>将程序片段附加到一个文法的各个产生式上的表示法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9636" name="TextBox 1"/>
          <p:cNvSpPr txBox="1">
            <a:spLocks noChangeArrowheads="1"/>
          </p:cNvSpPr>
          <p:nvPr/>
        </p:nvSpPr>
        <p:spPr bwMode="auto">
          <a:xfrm>
            <a:off x="2771775" y="3995738"/>
            <a:ext cx="3856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rest</a:t>
            </a:r>
            <a:r>
              <a:rPr lang="en-US" altLang="zh-CN" b="1"/>
              <a:t> </a:t>
            </a:r>
            <a:r>
              <a:rPr lang="en-US" altLang="zh-CN" b="1">
                <a:sym typeface="Wingdings" panose="05000000000000000000" pitchFamily="2" charset="2"/>
              </a:rPr>
              <a:t> +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{ print ( ‘ + ‘ ) } </a:t>
            </a:r>
            <a:r>
              <a:rPr lang="en-US" altLang="zh-CN" b="1" i="1">
                <a:sym typeface="Wingdings" panose="05000000000000000000" pitchFamily="2" charset="2"/>
              </a:rPr>
              <a:t>rest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语法制导翻译：对语法树进行</a:t>
            </a:r>
            <a:r>
              <a:rPr lang="zh-CN" altLang="en-US" b="1" dirty="0">
                <a:sym typeface="Wingdings" panose="05000000000000000000" pitchFamily="2" charset="2"/>
              </a:rPr>
              <a:t>语义分析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语法制导定义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b="1" dirty="0">
                <a:sym typeface="Wingdings" panose="05000000000000000000" pitchFamily="2" charset="2"/>
              </a:rPr>
              <a:t>语法制导翻译方案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dirty="0">
                <a:sym typeface="Wingdings" panose="05000000000000000000" pitchFamily="2" charset="2"/>
              </a:rPr>
              <a:t>将程序片段附加到一个文法的各个产生式上的表示法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dirty="0">
                <a:sym typeface="Wingdings" panose="05000000000000000000" pitchFamily="2" charset="2"/>
              </a:rPr>
              <a:t>被嵌入到产生式体中的程序片段成为语义动作（</a:t>
            </a:r>
            <a:r>
              <a:rPr lang="en-US" altLang="zh-CN" dirty="0">
                <a:sym typeface="Wingdings" panose="05000000000000000000" pitchFamily="2" charset="2"/>
              </a:rPr>
              <a:t>semantic  action</a:t>
            </a:r>
            <a:r>
              <a:rPr lang="zh-CN" altLang="en-US" dirty="0">
                <a:sym typeface="Wingdings" panose="05000000000000000000" pitchFamily="2" charset="2"/>
              </a:rPr>
              <a:t>）。语义动作用花括号括起来。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4303713" y="3929063"/>
            <a:ext cx="1636712" cy="5191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FF0000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661" name="TextBox 6"/>
          <p:cNvSpPr txBox="1">
            <a:spLocks noChangeArrowheads="1"/>
          </p:cNvSpPr>
          <p:nvPr/>
        </p:nvSpPr>
        <p:spPr bwMode="auto">
          <a:xfrm>
            <a:off x="2771775" y="3995738"/>
            <a:ext cx="3856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rest</a:t>
            </a:r>
            <a:r>
              <a:rPr lang="en-US" altLang="zh-CN" b="1"/>
              <a:t> </a:t>
            </a:r>
            <a:r>
              <a:rPr lang="en-US" altLang="zh-CN" b="1">
                <a:sym typeface="Wingdings" panose="05000000000000000000" pitchFamily="2" charset="2"/>
              </a:rPr>
              <a:t> +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{ print ( ‘ + ‘ ) } </a:t>
            </a:r>
            <a:r>
              <a:rPr lang="en-US" altLang="zh-CN" b="1" i="1">
                <a:sym typeface="Wingdings" panose="05000000000000000000" pitchFamily="2" charset="2"/>
              </a:rPr>
              <a:t>rest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endParaRPr lang="zh-CN" altLang="en-US" b="1"/>
          </a:p>
        </p:txBody>
      </p:sp>
      <p:sp>
        <p:nvSpPr>
          <p:cNvPr id="70662" name="TextBox 1"/>
          <p:cNvSpPr txBox="1">
            <a:spLocks noChangeArrowheads="1"/>
          </p:cNvSpPr>
          <p:nvPr/>
        </p:nvSpPr>
        <p:spPr bwMode="auto">
          <a:xfrm>
            <a:off x="4578350" y="5229225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rest</a:t>
            </a:r>
            <a:endParaRPr lang="zh-CN" altLang="en-US" i="1"/>
          </a:p>
        </p:txBody>
      </p:sp>
      <p:sp>
        <p:nvSpPr>
          <p:cNvPr id="70663" name="TextBox 8"/>
          <p:cNvSpPr txBox="1">
            <a:spLocks noChangeArrowheads="1"/>
          </p:cNvSpPr>
          <p:nvPr/>
        </p:nvSpPr>
        <p:spPr bwMode="auto">
          <a:xfrm>
            <a:off x="2487613" y="6165850"/>
            <a:ext cx="319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70664" name="TextBox 9"/>
          <p:cNvSpPr txBox="1">
            <a:spLocks noChangeArrowheads="1"/>
          </p:cNvSpPr>
          <p:nvPr/>
        </p:nvSpPr>
        <p:spPr bwMode="auto">
          <a:xfrm>
            <a:off x="3643313" y="6165850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</a:t>
            </a:r>
            <a:endParaRPr lang="zh-CN" altLang="en-US" i="1"/>
          </a:p>
        </p:txBody>
      </p:sp>
      <p:sp>
        <p:nvSpPr>
          <p:cNvPr id="70665" name="TextBox 10"/>
          <p:cNvSpPr txBox="1">
            <a:spLocks noChangeArrowheads="1"/>
          </p:cNvSpPr>
          <p:nvPr/>
        </p:nvSpPr>
        <p:spPr bwMode="auto">
          <a:xfrm>
            <a:off x="5180013" y="6165850"/>
            <a:ext cx="117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{print(‘+’)}</a:t>
            </a:r>
            <a:endParaRPr lang="zh-CN" altLang="en-US"/>
          </a:p>
        </p:txBody>
      </p:sp>
      <p:sp>
        <p:nvSpPr>
          <p:cNvPr id="70666" name="TextBox 11"/>
          <p:cNvSpPr txBox="1">
            <a:spLocks noChangeArrowheads="1"/>
          </p:cNvSpPr>
          <p:nvPr/>
        </p:nvSpPr>
        <p:spPr bwMode="auto">
          <a:xfrm>
            <a:off x="6659563" y="6165850"/>
            <a:ext cx="655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rest</a:t>
            </a:r>
            <a:r>
              <a:rPr lang="en-US" altLang="zh-CN" baseline="-25000"/>
              <a:t>1</a:t>
            </a:r>
            <a:endParaRPr lang="zh-CN" altLang="en-US" i="1"/>
          </a:p>
        </p:txBody>
      </p:sp>
      <p:cxnSp>
        <p:nvCxnSpPr>
          <p:cNvPr id="70667" name="直接连接符 3"/>
          <p:cNvCxnSpPr>
            <a:cxnSpLocks noChangeShapeType="1"/>
          </p:cNvCxnSpPr>
          <p:nvPr/>
        </p:nvCxnSpPr>
        <p:spPr bwMode="auto">
          <a:xfrm flipH="1">
            <a:off x="2771775" y="5599113"/>
            <a:ext cx="2230438" cy="5667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直接连接符 5"/>
          <p:cNvCxnSpPr>
            <a:cxnSpLocks noChangeShapeType="1"/>
          </p:cNvCxnSpPr>
          <p:nvPr/>
        </p:nvCxnSpPr>
        <p:spPr bwMode="auto">
          <a:xfrm flipH="1">
            <a:off x="4211638" y="5599113"/>
            <a:ext cx="790575" cy="4222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直接连接符 12"/>
          <p:cNvCxnSpPr>
            <a:cxnSpLocks noChangeShapeType="1"/>
          </p:cNvCxnSpPr>
          <p:nvPr/>
        </p:nvCxnSpPr>
        <p:spPr bwMode="auto">
          <a:xfrm>
            <a:off x="5002213" y="5599113"/>
            <a:ext cx="790575" cy="42227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直接连接符 14"/>
          <p:cNvCxnSpPr>
            <a:cxnSpLocks noChangeShapeType="1"/>
          </p:cNvCxnSpPr>
          <p:nvPr/>
        </p:nvCxnSpPr>
        <p:spPr bwMode="auto">
          <a:xfrm>
            <a:off x="5002213" y="5599113"/>
            <a:ext cx="1985962" cy="5667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语法制导翻译：对语法树进行</a:t>
            </a:r>
            <a:r>
              <a:rPr lang="zh-CN" altLang="en-US" b="1" dirty="0">
                <a:sym typeface="Wingdings" panose="05000000000000000000" pitchFamily="2" charset="2"/>
              </a:rPr>
              <a:t>语义分析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语法制导定义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b="1" dirty="0">
                <a:sym typeface="Wingdings" panose="05000000000000000000" pitchFamily="2" charset="2"/>
              </a:rPr>
              <a:t>语法制导翻译方案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dirty="0">
                <a:sym typeface="Wingdings" panose="05000000000000000000" pitchFamily="2" charset="2"/>
              </a:rPr>
              <a:t>将程序片段附加到一个文法的各个产生式上的表示法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zh-CN" altLang="en-US" sz="1600" dirty="0">
                <a:sym typeface="Wingdings" panose="05000000000000000000" pitchFamily="2" charset="2"/>
              </a:rPr>
              <a:t>如何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是一个变量或常量，则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的后缀是本身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zh-CN" altLang="en-US" sz="1600" dirty="0">
                <a:sym typeface="Wingdings" panose="05000000000000000000" pitchFamily="2" charset="2"/>
              </a:rPr>
              <a:t>如果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是一个形如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op</a:t>
            </a:r>
            <a:r>
              <a:rPr lang="en-US" altLang="zh-CN" sz="1600" dirty="0">
                <a:sym typeface="Wingdings" panose="05000000000000000000" pitchFamily="2" charset="2"/>
              </a:rPr>
              <a:t>  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2</a:t>
            </a:r>
            <a:r>
              <a:rPr lang="zh-CN" altLang="en-US" sz="1600" dirty="0">
                <a:sym typeface="Wingdings" panose="05000000000000000000" pitchFamily="2" charset="2"/>
              </a:rPr>
              <a:t>的表达式，</a:t>
            </a:r>
            <a:r>
              <a:rPr lang="en-US" altLang="zh-CN" sz="1600" b="1" dirty="0">
                <a:sym typeface="Wingdings" panose="05000000000000000000" pitchFamily="2" charset="2"/>
              </a:rPr>
              <a:t>op</a:t>
            </a:r>
            <a:r>
              <a:rPr lang="zh-CN" altLang="en-US" sz="1600" dirty="0">
                <a:sym typeface="Wingdings" panose="05000000000000000000" pitchFamily="2" charset="2"/>
              </a:rPr>
              <a:t>是二目运算符，那么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的后缀表示是：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’ 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2</a:t>
            </a:r>
            <a:r>
              <a:rPr lang="en-US" altLang="zh-CN" sz="1600" dirty="0">
                <a:sym typeface="Wingdings" panose="05000000000000000000" pitchFamily="2" charset="2"/>
              </a:rPr>
              <a:t>’ </a:t>
            </a:r>
            <a:r>
              <a:rPr lang="en-US" altLang="zh-CN" sz="1600" b="1" dirty="0">
                <a:sym typeface="Wingdings" panose="05000000000000000000" pitchFamily="2" charset="2"/>
              </a:rPr>
              <a:t>op</a:t>
            </a:r>
            <a:r>
              <a:rPr lang="zh-CN" altLang="en-US" sz="1600" dirty="0">
                <a:sym typeface="Wingdings" panose="05000000000000000000" pitchFamily="2" charset="2"/>
              </a:rPr>
              <a:t>，这里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’ </a:t>
            </a:r>
            <a:r>
              <a:rPr lang="zh-CN" altLang="en-US" sz="1600" dirty="0"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2</a:t>
            </a:r>
            <a:r>
              <a:rPr lang="en-US" altLang="zh-CN" sz="1600" dirty="0">
                <a:sym typeface="Wingdings" panose="05000000000000000000" pitchFamily="2" charset="2"/>
              </a:rPr>
              <a:t>’</a:t>
            </a:r>
            <a:r>
              <a:rPr lang="zh-CN" altLang="en-US" sz="1600" dirty="0">
                <a:sym typeface="Wingdings" panose="05000000000000000000" pitchFamily="2" charset="2"/>
              </a:rPr>
              <a:t>分别是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2</a:t>
            </a:r>
            <a:r>
              <a:rPr lang="zh-CN" altLang="en-US" sz="1600" dirty="0">
                <a:sym typeface="Wingdings" panose="05000000000000000000" pitchFamily="2" charset="2"/>
              </a:rPr>
              <a:t>的后缀表示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zh-CN" altLang="en-US" sz="1600" dirty="0">
                <a:sym typeface="Wingdings" panose="05000000000000000000" pitchFamily="2" charset="2"/>
              </a:rPr>
              <a:t>如果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是一个形如（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en-US" altLang="zh-CN" sz="1600" baseline="-25000" dirty="0"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ym typeface="Wingdings" panose="05000000000000000000" pitchFamily="2" charset="2"/>
              </a:rPr>
              <a:t>）的表达式，则</a:t>
            </a:r>
            <a:r>
              <a:rPr lang="en-US" altLang="zh-CN" sz="1600" dirty="0">
                <a:sym typeface="Wingdings" panose="05000000000000000000" pitchFamily="2" charset="2"/>
              </a:rPr>
              <a:t>E</a:t>
            </a:r>
            <a:r>
              <a:rPr lang="zh-CN" altLang="en-US" sz="1600" dirty="0">
                <a:sym typeface="Wingdings" panose="05000000000000000000" pitchFamily="2" charset="2"/>
              </a:rPr>
              <a:t>的后缀表示就是</a:t>
            </a:r>
            <a:r>
              <a:rPr lang="en-US" altLang="zh-CN" sz="1600" dirty="0">
                <a:sym typeface="Wingdings" panose="05000000000000000000" pitchFamily="2" charset="2"/>
              </a:rPr>
              <a:t>E1</a:t>
            </a:r>
            <a:r>
              <a:rPr lang="zh-CN" altLang="en-US" sz="1600" dirty="0">
                <a:sym typeface="Wingdings" panose="05000000000000000000" pitchFamily="2" charset="2"/>
              </a:rPr>
              <a:t>的后缀表示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</a:p>
          <a:p>
            <a:pPr lvl="3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en-US" altLang="zh-CN" dirty="0">
                <a:sym typeface="Wingdings" panose="05000000000000000000" pitchFamily="2" charset="2"/>
              </a:rPr>
              <a:t>( 9 – 5 )  +  2                               9  5  –  2  +</a:t>
            </a:r>
          </a:p>
          <a:p>
            <a:pPr lvl="3">
              <a:defRPr/>
            </a:pPr>
            <a:r>
              <a:rPr lang="en-US" altLang="zh-CN" dirty="0">
                <a:sym typeface="Wingdings" panose="05000000000000000000" pitchFamily="2" charset="2"/>
              </a:rPr>
              <a:t>          ?                </a:t>
            </a:r>
            <a:r>
              <a:rPr lang="zh-CN" altLang="en-US" dirty="0">
                <a:sym typeface="Wingdings" panose="05000000000000000000" pitchFamily="2" charset="2"/>
              </a:rPr>
              <a:t>　　</a:t>
            </a:r>
            <a:r>
              <a:rPr lang="en-US" altLang="zh-CN" dirty="0">
                <a:sym typeface="Wingdings" panose="05000000000000000000" pitchFamily="2" charset="2"/>
              </a:rPr>
              <a:t>                9  5  2  +  -  3  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 bwMode="auto">
          <a:xfrm>
            <a:off x="71438" y="1600200"/>
            <a:ext cx="3971925" cy="4525963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语法制导翻译：对语法树进行</a:t>
            </a:r>
            <a:r>
              <a:rPr lang="zh-CN" altLang="en-US" b="1" dirty="0">
                <a:sym typeface="Wingdings" panose="05000000000000000000" pitchFamily="2" charset="2"/>
              </a:rPr>
              <a:t>语义分析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语法制导定义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语法制导</a:t>
            </a:r>
            <a:r>
              <a:rPr lang="zh-CN" altLang="en-US" u="sng" dirty="0">
                <a:sym typeface="Wingdings" panose="05000000000000000000" pitchFamily="2" charset="2"/>
              </a:rPr>
              <a:t>翻译方案</a:t>
            </a:r>
            <a:endParaRPr lang="en-US" altLang="zh-CN" u="sng" dirty="0">
              <a:sym typeface="Wingdings" panose="05000000000000000000" pitchFamily="2" charset="2"/>
            </a:endParaRPr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6215063" y="1500188"/>
            <a:ext cx="2984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expr</a:t>
            </a:r>
          </a:p>
        </p:txBody>
      </p: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4786313" y="2000250"/>
            <a:ext cx="2984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expr</a:t>
            </a:r>
          </a:p>
        </p:txBody>
      </p:sp>
      <p:sp>
        <p:nvSpPr>
          <p:cNvPr id="72710" name="TextBox 8"/>
          <p:cNvSpPr txBox="1">
            <a:spLocks noChangeArrowheads="1"/>
          </p:cNvSpPr>
          <p:nvPr/>
        </p:nvSpPr>
        <p:spPr bwMode="auto">
          <a:xfrm>
            <a:off x="5643563" y="2000250"/>
            <a:ext cx="90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+</a:t>
            </a:r>
          </a:p>
        </p:txBody>
      </p:sp>
      <p:sp>
        <p:nvSpPr>
          <p:cNvPr id="72711" name="TextBox 9"/>
          <p:cNvSpPr txBox="1">
            <a:spLocks noChangeArrowheads="1"/>
          </p:cNvSpPr>
          <p:nvPr/>
        </p:nvSpPr>
        <p:spPr bwMode="auto">
          <a:xfrm>
            <a:off x="6643688" y="2000250"/>
            <a:ext cx="3079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term</a:t>
            </a:r>
          </a:p>
        </p:txBody>
      </p:sp>
      <p:sp>
        <p:nvSpPr>
          <p:cNvPr id="72712" name="TextBox 10"/>
          <p:cNvSpPr txBox="1">
            <a:spLocks noChangeArrowheads="1"/>
          </p:cNvSpPr>
          <p:nvPr/>
        </p:nvSpPr>
        <p:spPr bwMode="auto">
          <a:xfrm>
            <a:off x="7643813" y="2000250"/>
            <a:ext cx="660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{print(‘+’)}</a:t>
            </a:r>
          </a:p>
        </p:txBody>
      </p:sp>
      <p:sp>
        <p:nvSpPr>
          <p:cNvPr id="72713" name="TextBox 11"/>
          <p:cNvSpPr txBox="1">
            <a:spLocks noChangeArrowheads="1"/>
          </p:cNvSpPr>
          <p:nvPr/>
        </p:nvSpPr>
        <p:spPr bwMode="auto">
          <a:xfrm>
            <a:off x="4143375" y="2643188"/>
            <a:ext cx="2984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expr</a:t>
            </a:r>
          </a:p>
        </p:txBody>
      </p:sp>
      <p:sp>
        <p:nvSpPr>
          <p:cNvPr id="72714" name="TextBox 12"/>
          <p:cNvSpPr txBox="1">
            <a:spLocks noChangeArrowheads="1"/>
          </p:cNvSpPr>
          <p:nvPr/>
        </p:nvSpPr>
        <p:spPr bwMode="auto">
          <a:xfrm>
            <a:off x="4714875" y="2643188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-</a:t>
            </a:r>
          </a:p>
        </p:txBody>
      </p:sp>
      <p:sp>
        <p:nvSpPr>
          <p:cNvPr id="72715" name="TextBox 13"/>
          <p:cNvSpPr txBox="1">
            <a:spLocks noChangeArrowheads="1"/>
          </p:cNvSpPr>
          <p:nvPr/>
        </p:nvSpPr>
        <p:spPr bwMode="auto">
          <a:xfrm>
            <a:off x="5000625" y="2643188"/>
            <a:ext cx="3079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term</a:t>
            </a:r>
          </a:p>
        </p:txBody>
      </p:sp>
      <p:sp>
        <p:nvSpPr>
          <p:cNvPr id="72716" name="TextBox 14"/>
          <p:cNvSpPr txBox="1">
            <a:spLocks noChangeArrowheads="1"/>
          </p:cNvSpPr>
          <p:nvPr/>
        </p:nvSpPr>
        <p:spPr bwMode="auto">
          <a:xfrm>
            <a:off x="5500688" y="2643188"/>
            <a:ext cx="6223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{print(‘-’)}</a:t>
            </a:r>
          </a:p>
        </p:txBody>
      </p:sp>
      <p:sp>
        <p:nvSpPr>
          <p:cNvPr id="72717" name="TextBox 15"/>
          <p:cNvSpPr txBox="1">
            <a:spLocks noChangeArrowheads="1"/>
          </p:cNvSpPr>
          <p:nvPr/>
        </p:nvSpPr>
        <p:spPr bwMode="auto">
          <a:xfrm>
            <a:off x="4143375" y="3214688"/>
            <a:ext cx="3079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term</a:t>
            </a:r>
          </a:p>
        </p:txBody>
      </p:sp>
      <p:sp>
        <p:nvSpPr>
          <p:cNvPr id="72718" name="TextBox 16"/>
          <p:cNvSpPr txBox="1">
            <a:spLocks noChangeArrowheads="1"/>
          </p:cNvSpPr>
          <p:nvPr/>
        </p:nvSpPr>
        <p:spPr bwMode="auto">
          <a:xfrm>
            <a:off x="3929063" y="37861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9</a:t>
            </a:r>
          </a:p>
        </p:txBody>
      </p:sp>
      <p:sp>
        <p:nvSpPr>
          <p:cNvPr id="72719" name="TextBox 17"/>
          <p:cNvSpPr txBox="1">
            <a:spLocks noChangeArrowheads="1"/>
          </p:cNvSpPr>
          <p:nvPr/>
        </p:nvSpPr>
        <p:spPr bwMode="auto">
          <a:xfrm>
            <a:off x="4429125" y="3786188"/>
            <a:ext cx="655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{print(‘9’)}</a:t>
            </a:r>
          </a:p>
        </p:txBody>
      </p:sp>
      <p:sp>
        <p:nvSpPr>
          <p:cNvPr id="72720" name="TextBox 18"/>
          <p:cNvSpPr txBox="1">
            <a:spLocks noChangeArrowheads="1"/>
          </p:cNvSpPr>
          <p:nvPr/>
        </p:nvSpPr>
        <p:spPr bwMode="auto">
          <a:xfrm>
            <a:off x="4929188" y="32146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5</a:t>
            </a:r>
          </a:p>
        </p:txBody>
      </p:sp>
      <p:sp>
        <p:nvSpPr>
          <p:cNvPr id="72721" name="TextBox 19"/>
          <p:cNvSpPr txBox="1">
            <a:spLocks noChangeArrowheads="1"/>
          </p:cNvSpPr>
          <p:nvPr/>
        </p:nvSpPr>
        <p:spPr bwMode="auto">
          <a:xfrm>
            <a:off x="5357813" y="3214688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{print(‘5’)}</a:t>
            </a:r>
          </a:p>
        </p:txBody>
      </p:sp>
      <p:sp>
        <p:nvSpPr>
          <p:cNvPr id="72722" name="TextBox 20"/>
          <p:cNvSpPr txBox="1">
            <a:spLocks noChangeArrowheads="1"/>
          </p:cNvSpPr>
          <p:nvPr/>
        </p:nvSpPr>
        <p:spPr bwMode="auto">
          <a:xfrm>
            <a:off x="6629400" y="26431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2</a:t>
            </a:r>
          </a:p>
        </p:txBody>
      </p:sp>
      <p:sp>
        <p:nvSpPr>
          <p:cNvPr id="72723" name="TextBox 21"/>
          <p:cNvSpPr txBox="1">
            <a:spLocks noChangeArrowheads="1"/>
          </p:cNvSpPr>
          <p:nvPr/>
        </p:nvSpPr>
        <p:spPr bwMode="auto">
          <a:xfrm>
            <a:off x="6929438" y="2643188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{print(‘2’)}</a:t>
            </a:r>
          </a:p>
        </p:txBody>
      </p:sp>
      <p:cxnSp>
        <p:nvCxnSpPr>
          <p:cNvPr id="72724" name="Straight Connector 23"/>
          <p:cNvCxnSpPr>
            <a:cxnSpLocks noChangeShapeType="1"/>
            <a:stCxn id="72708" idx="2"/>
            <a:endCxn id="72709" idx="0"/>
          </p:cNvCxnSpPr>
          <p:nvPr/>
        </p:nvCxnSpPr>
        <p:spPr bwMode="auto">
          <a:xfrm rot="5400000">
            <a:off x="5491957" y="1127919"/>
            <a:ext cx="315912" cy="14287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5" name="Straight Connector 25"/>
          <p:cNvCxnSpPr>
            <a:cxnSpLocks noChangeShapeType="1"/>
            <a:stCxn id="72708" idx="2"/>
            <a:endCxn id="72710" idx="0"/>
          </p:cNvCxnSpPr>
          <p:nvPr/>
        </p:nvCxnSpPr>
        <p:spPr bwMode="auto">
          <a:xfrm rot="5400000">
            <a:off x="5868195" y="1504156"/>
            <a:ext cx="315912" cy="6762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6" name="Straight Connector 27"/>
          <p:cNvCxnSpPr>
            <a:cxnSpLocks noChangeShapeType="1"/>
            <a:stCxn id="72708" idx="2"/>
            <a:endCxn id="72711" idx="0"/>
          </p:cNvCxnSpPr>
          <p:nvPr/>
        </p:nvCxnSpPr>
        <p:spPr bwMode="auto">
          <a:xfrm rot="16200000" flipH="1">
            <a:off x="6423026" y="1625600"/>
            <a:ext cx="315912" cy="4333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7" name="Straight Connector 29"/>
          <p:cNvCxnSpPr>
            <a:cxnSpLocks noChangeShapeType="1"/>
            <a:stCxn id="72708" idx="2"/>
            <a:endCxn id="72712" idx="0"/>
          </p:cNvCxnSpPr>
          <p:nvPr/>
        </p:nvCxnSpPr>
        <p:spPr bwMode="auto">
          <a:xfrm rot="16200000" flipH="1">
            <a:off x="7011195" y="1037431"/>
            <a:ext cx="315912" cy="160972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8" name="Straight Connector 31"/>
          <p:cNvCxnSpPr>
            <a:cxnSpLocks noChangeShapeType="1"/>
            <a:stCxn id="72709" idx="2"/>
            <a:endCxn id="72713" idx="0"/>
          </p:cNvCxnSpPr>
          <p:nvPr/>
        </p:nvCxnSpPr>
        <p:spPr bwMode="auto">
          <a:xfrm rot="5400000">
            <a:off x="4384675" y="2092325"/>
            <a:ext cx="458788" cy="642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9" name="Straight Connector 33"/>
          <p:cNvCxnSpPr>
            <a:cxnSpLocks noChangeShapeType="1"/>
            <a:stCxn id="72709" idx="2"/>
            <a:endCxn id="72714" idx="0"/>
          </p:cNvCxnSpPr>
          <p:nvPr/>
        </p:nvCxnSpPr>
        <p:spPr bwMode="auto">
          <a:xfrm rot="5400000">
            <a:off x="4608513" y="2316162"/>
            <a:ext cx="458788" cy="195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0" name="Straight Connector 35"/>
          <p:cNvCxnSpPr>
            <a:cxnSpLocks noChangeShapeType="1"/>
            <a:stCxn id="72709" idx="2"/>
            <a:endCxn id="72715" idx="0"/>
          </p:cNvCxnSpPr>
          <p:nvPr/>
        </p:nvCxnSpPr>
        <p:spPr bwMode="auto">
          <a:xfrm rot="16200000" flipH="1">
            <a:off x="4815682" y="2304256"/>
            <a:ext cx="458788" cy="219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1" name="Straight Connector 37"/>
          <p:cNvCxnSpPr>
            <a:cxnSpLocks noChangeShapeType="1"/>
            <a:stCxn id="72709" idx="2"/>
            <a:endCxn id="72716" idx="0"/>
          </p:cNvCxnSpPr>
          <p:nvPr/>
        </p:nvCxnSpPr>
        <p:spPr bwMode="auto">
          <a:xfrm rot="16200000" flipH="1">
            <a:off x="5144294" y="1975644"/>
            <a:ext cx="458788" cy="8763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2" name="Straight Connector 39"/>
          <p:cNvCxnSpPr>
            <a:cxnSpLocks noChangeShapeType="1"/>
            <a:stCxn id="72713" idx="2"/>
            <a:endCxn id="72717" idx="0"/>
          </p:cNvCxnSpPr>
          <p:nvPr/>
        </p:nvCxnSpPr>
        <p:spPr bwMode="auto">
          <a:xfrm rot="16200000" flipH="1">
            <a:off x="4101307" y="3018631"/>
            <a:ext cx="387350" cy="47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3" name="Straight Connector 41"/>
          <p:cNvCxnSpPr>
            <a:cxnSpLocks noChangeShapeType="1"/>
            <a:stCxn id="72717" idx="2"/>
          </p:cNvCxnSpPr>
          <p:nvPr/>
        </p:nvCxnSpPr>
        <p:spPr bwMode="auto">
          <a:xfrm rot="5400000">
            <a:off x="4026695" y="3444081"/>
            <a:ext cx="315912" cy="22542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4" name="Straight Connector 43"/>
          <p:cNvCxnSpPr>
            <a:cxnSpLocks noChangeShapeType="1"/>
            <a:stCxn id="72717" idx="2"/>
            <a:endCxn id="72719" idx="0"/>
          </p:cNvCxnSpPr>
          <p:nvPr/>
        </p:nvCxnSpPr>
        <p:spPr bwMode="auto">
          <a:xfrm rot="16200000" flipH="1">
            <a:off x="4333082" y="3363119"/>
            <a:ext cx="387350" cy="4587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5" name="Straight Connector 45"/>
          <p:cNvCxnSpPr>
            <a:cxnSpLocks noChangeShapeType="1"/>
            <a:stCxn id="72715" idx="2"/>
            <a:endCxn id="72720" idx="0"/>
          </p:cNvCxnSpPr>
          <p:nvPr/>
        </p:nvCxnSpPr>
        <p:spPr bwMode="auto">
          <a:xfrm rot="5400000">
            <a:off x="4869657" y="2929731"/>
            <a:ext cx="387350" cy="1825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6" name="Straight Connector 47"/>
          <p:cNvCxnSpPr>
            <a:cxnSpLocks noChangeShapeType="1"/>
            <a:stCxn id="72715" idx="2"/>
          </p:cNvCxnSpPr>
          <p:nvPr/>
        </p:nvCxnSpPr>
        <p:spPr bwMode="auto">
          <a:xfrm rot="16200000" flipH="1">
            <a:off x="5276851" y="2705100"/>
            <a:ext cx="315912" cy="5603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7" name="Straight Connector 49"/>
          <p:cNvCxnSpPr>
            <a:cxnSpLocks noChangeShapeType="1"/>
            <a:stCxn id="72711" idx="2"/>
            <a:endCxn id="72722" idx="0"/>
          </p:cNvCxnSpPr>
          <p:nvPr/>
        </p:nvCxnSpPr>
        <p:spPr bwMode="auto">
          <a:xfrm rot="5400000">
            <a:off x="6505575" y="2351088"/>
            <a:ext cx="458788" cy="12541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8" name="Straight Connector 51"/>
          <p:cNvCxnSpPr>
            <a:cxnSpLocks noChangeShapeType="1"/>
            <a:stCxn id="72711" idx="2"/>
          </p:cNvCxnSpPr>
          <p:nvPr/>
        </p:nvCxnSpPr>
        <p:spPr bwMode="auto">
          <a:xfrm rot="16200000" flipH="1">
            <a:off x="6741319" y="2240756"/>
            <a:ext cx="458788" cy="34607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072063" y="4000500"/>
          <a:ext cx="3143250" cy="257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dirty="0">
                          <a:solidFill>
                            <a:srgbClr val="000000"/>
                          </a:solidFill>
                        </a:rPr>
                        <a:t>翻译方案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b="1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="1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1200" b="1" i="1" baseline="0" dirty="0">
                          <a:sym typeface="Wingdings" panose="05000000000000000000" pitchFamily="2" charset="2"/>
                        </a:rPr>
                        <a:t>term                 </a:t>
                      </a:r>
                      <a:r>
                        <a:rPr lang="en-US" altLang="zh-CN" sz="1200" b="1" i="0" baseline="0" dirty="0">
                          <a:sym typeface="Wingdings" panose="05000000000000000000" pitchFamily="2" charset="2"/>
                        </a:rPr>
                        <a:t>{print(‘+’)}</a:t>
                      </a:r>
                      <a:endParaRPr lang="zh-CN" altLang="en-US" sz="1200" b="1" i="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b="1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="1" baseline="0" dirty="0"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zh-CN" sz="1200" b="1" i="1" baseline="0" dirty="0">
                          <a:sym typeface="Wingdings" panose="05000000000000000000" pitchFamily="2" charset="2"/>
                        </a:rPr>
                        <a:t>term                 </a:t>
                      </a:r>
                      <a:r>
                        <a:rPr lang="en-US" altLang="zh-CN" sz="1200" b="1" i="0" baseline="0" dirty="0">
                          <a:sym typeface="Wingdings" panose="05000000000000000000" pitchFamily="2" charset="2"/>
                        </a:rPr>
                        <a:t>{print(‘-’)}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 err="1"/>
                        <a:t>expr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b="1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0                                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200" b="1" i="0" baseline="0" dirty="0">
                          <a:sym typeface="Wingdings" panose="05000000000000000000" pitchFamily="2" charset="2"/>
                        </a:rPr>
                        <a:t>{print(‘0’)}</a:t>
                      </a:r>
                      <a:endParaRPr lang="en-US" altLang="zh-CN" sz="1200" b="1" dirty="0"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1                                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200" b="1" i="0" baseline="0" dirty="0">
                          <a:sym typeface="Wingdings" panose="05000000000000000000" pitchFamily="2" charset="2"/>
                        </a:rPr>
                        <a:t>{print(‘1’)}</a:t>
                      </a:r>
                      <a:endParaRPr lang="en-US" altLang="zh-CN" sz="1200" b="1" dirty="0"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…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en-US" altLang="zh-CN" sz="1200" b="1" i="1" dirty="0"/>
                        <a:t>term</a:t>
                      </a:r>
                      <a:r>
                        <a:rPr lang="en-US" altLang="zh-CN" sz="1200" b="1" dirty="0"/>
                        <a:t> </a:t>
                      </a:r>
                      <a:r>
                        <a:rPr lang="en-US" altLang="zh-CN" sz="1200" b="1" dirty="0">
                          <a:sym typeface="Wingdings" panose="05000000000000000000" pitchFamily="2" charset="2"/>
                        </a:rPr>
                        <a:t> 9                                 </a:t>
                      </a:r>
                      <a:r>
                        <a:rPr lang="en-US" altLang="zh-CN" sz="1200" b="1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200" b="1" i="0" baseline="0" dirty="0">
                          <a:sym typeface="Wingdings" panose="05000000000000000000" pitchFamily="2" charset="2"/>
                        </a:rPr>
                        <a:t>{print(‘9’)}</a:t>
                      </a:r>
                      <a:endParaRPr lang="zh-CN" altLang="en-US" sz="1200" b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F43CF-219F-4B3F-8D43-6EDD179B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4525D-BBCF-47C9-B427-235E3E5F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语法制导的定义</a:t>
            </a:r>
            <a:endParaRPr lang="en-US" altLang="zh-CN" dirty="0"/>
          </a:p>
          <a:p>
            <a:r>
              <a:rPr lang="zh-CN" altLang="en-US" dirty="0"/>
              <a:t>后缀表达式</a:t>
            </a:r>
            <a:endParaRPr lang="en-US" altLang="zh-CN" dirty="0"/>
          </a:p>
          <a:p>
            <a:r>
              <a:rPr lang="zh-CN" altLang="en-US" dirty="0"/>
              <a:t>语法制导的翻译方案</a:t>
            </a:r>
          </a:p>
        </p:txBody>
      </p:sp>
    </p:spTree>
    <p:extLst>
      <p:ext uri="{BB962C8B-B14F-4D97-AF65-F5344CB8AC3E}">
        <p14:creationId xmlns:p14="http://schemas.microsoft.com/office/powerpoint/2010/main" val="20771073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237412" cy="1981200"/>
          </a:xfrm>
        </p:spPr>
        <p:txBody>
          <a:bodyPr/>
          <a:lstStyle/>
          <a:p>
            <a:pPr algn="ctr"/>
            <a:r>
              <a:rPr lang="en-US" altLang="zh-CN" dirty="0"/>
              <a:t>2.4</a:t>
            </a:r>
            <a:r>
              <a:rPr lang="zh-CN" altLang="en-US" dirty="0"/>
              <a:t>语法分析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决定如何使用一个文法生成一个终结符号串的过程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给定输入：</a:t>
            </a:r>
            <a:endParaRPr lang="en-US" altLang="zh-CN">
              <a:sym typeface="Wingdings" panose="05000000000000000000" pitchFamily="2" charset="2"/>
            </a:endParaRP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终结符号串：</a:t>
            </a:r>
            <a:r>
              <a:rPr lang="en-US" altLang="zh-CN">
                <a:sym typeface="Wingdings" panose="05000000000000000000" pitchFamily="2" charset="2"/>
              </a:rPr>
              <a:t>9 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–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 5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 +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2</a:t>
            </a: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文法：</a:t>
            </a:r>
            <a:endParaRPr lang="en-US" altLang="zh-CN">
              <a:sym typeface="Wingdings" panose="05000000000000000000" pitchFamily="2" charset="2"/>
            </a:endParaRPr>
          </a:p>
          <a:p>
            <a:pPr lvl="4"/>
            <a:r>
              <a:rPr lang="en-US" altLang="zh-CN" i="1"/>
              <a:t>list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+ 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 </a:t>
            </a:r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-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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digit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i="1">
                <a:sym typeface="Wingdings" panose="05000000000000000000" pitchFamily="2" charset="2"/>
              </a:rPr>
              <a:t>  </a:t>
            </a:r>
            <a:r>
              <a:rPr lang="en-US" altLang="zh-CN">
                <a:sym typeface="Wingdings" panose="05000000000000000000" pitchFamily="2" charset="2"/>
              </a:rPr>
              <a:t>0 | 1 | 2 | 3 | 4 | 5 | 6 | 7 | 8 | 9</a:t>
            </a:r>
            <a:endParaRPr lang="en-US" altLang="zh-CN" i="1"/>
          </a:p>
          <a:p>
            <a:pPr lvl="2"/>
            <a:r>
              <a:rPr lang="zh-CN" altLang="en-US">
                <a:sym typeface="Wingdings" panose="05000000000000000000" pitchFamily="2" charset="2"/>
              </a:rPr>
              <a:t>输出：？</a:t>
            </a:r>
            <a:endParaRPr lang="en-US" altLang="zh-CN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决定如何使用一个文法生成一个终结符号串的过程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给定输入：</a:t>
            </a:r>
            <a:endParaRPr lang="en-US" altLang="zh-CN">
              <a:sym typeface="Wingdings" panose="05000000000000000000" pitchFamily="2" charset="2"/>
            </a:endParaRP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终结符号串：</a:t>
            </a:r>
            <a:r>
              <a:rPr lang="en-US" altLang="zh-CN">
                <a:sym typeface="Wingdings" panose="05000000000000000000" pitchFamily="2" charset="2"/>
              </a:rPr>
              <a:t>9 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–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 5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 +</a:t>
            </a:r>
            <a:r>
              <a:rPr lang="zh-CN" altLang="en-US">
                <a:sym typeface="Wingdings" panose="05000000000000000000" pitchFamily="2" charset="2"/>
              </a:rPr>
              <a:t>　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endParaRPr lang="en-US" altLang="zh-CN" b="1">
              <a:sym typeface="Wingdings" panose="05000000000000000000" pitchFamily="2" charset="2"/>
            </a:endParaRP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文法：</a:t>
            </a:r>
            <a:endParaRPr lang="en-US" altLang="zh-CN">
              <a:sym typeface="Wingdings" panose="05000000000000000000" pitchFamily="2" charset="2"/>
            </a:endParaRPr>
          </a:p>
          <a:p>
            <a:pPr lvl="4"/>
            <a:r>
              <a:rPr lang="en-US" altLang="zh-CN" i="1"/>
              <a:t>list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+ 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 </a:t>
            </a:r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-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list</a:t>
            </a:r>
            <a:r>
              <a:rPr lang="en-US" altLang="zh-CN">
                <a:sym typeface="Wingdings" panose="05000000000000000000" pitchFamily="2" charset="2"/>
              </a:rPr>
              <a:t>  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</a:p>
          <a:p>
            <a:pPr lvl="4"/>
            <a:r>
              <a:rPr lang="en-US" altLang="zh-CN" i="1">
                <a:sym typeface="Wingdings" panose="05000000000000000000" pitchFamily="2" charset="2"/>
              </a:rPr>
              <a:t>digit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i="1">
                <a:sym typeface="Wingdings" panose="05000000000000000000" pitchFamily="2" charset="2"/>
              </a:rPr>
              <a:t>  </a:t>
            </a:r>
            <a:r>
              <a:rPr lang="en-US" altLang="zh-CN">
                <a:sym typeface="Wingdings" panose="05000000000000000000" pitchFamily="2" charset="2"/>
              </a:rPr>
              <a:t>0 | 1 | 2 | 3 | 4 | 5 | 6 | 7 | 8 | 9</a:t>
            </a:r>
            <a:endParaRPr lang="en-US" altLang="zh-CN" i="1"/>
          </a:p>
          <a:p>
            <a:pPr lvl="2"/>
            <a:r>
              <a:rPr lang="zh-CN" altLang="en-US">
                <a:sym typeface="Wingdings" panose="05000000000000000000" pitchFamily="2" charset="2"/>
              </a:rPr>
              <a:t>输出：？</a:t>
            </a:r>
            <a:endParaRPr lang="en-US" altLang="zh-CN">
              <a:sym typeface="Wingdings" panose="05000000000000000000" pitchFamily="2" charset="2"/>
            </a:endParaRPr>
          </a:p>
        </p:txBody>
      </p:sp>
      <p:grpSp>
        <p:nvGrpSpPr>
          <p:cNvPr id="74756" name="组合 4"/>
          <p:cNvGrpSpPr/>
          <p:nvPr/>
        </p:nvGrpSpPr>
        <p:grpSpPr bwMode="auto">
          <a:xfrm>
            <a:off x="6659563" y="2646363"/>
            <a:ext cx="2120900" cy="3384550"/>
            <a:chOff x="6444208" y="3212976"/>
            <a:chExt cx="2120027" cy="3384376"/>
          </a:xfrm>
        </p:grpSpPr>
        <p:sp>
          <p:nvSpPr>
            <p:cNvPr id="74757" name="TextBox 5"/>
            <p:cNvSpPr txBox="1">
              <a:spLocks noChangeArrowheads="1"/>
            </p:cNvSpPr>
            <p:nvPr/>
          </p:nvSpPr>
          <p:spPr bwMode="auto">
            <a:xfrm>
              <a:off x="7524328" y="32129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74758" name="TextBox 6"/>
            <p:cNvSpPr txBox="1">
              <a:spLocks noChangeArrowheads="1"/>
            </p:cNvSpPr>
            <p:nvPr/>
          </p:nvSpPr>
          <p:spPr bwMode="auto">
            <a:xfrm>
              <a:off x="6948264" y="386104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74759" name="TextBox 7"/>
            <p:cNvSpPr txBox="1">
              <a:spLocks noChangeArrowheads="1"/>
            </p:cNvSpPr>
            <p:nvPr/>
          </p:nvSpPr>
          <p:spPr bwMode="auto">
            <a:xfrm>
              <a:off x="6516216" y="45673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74760" name="TextBox 8"/>
            <p:cNvSpPr txBox="1">
              <a:spLocks noChangeArrowheads="1"/>
            </p:cNvSpPr>
            <p:nvPr/>
          </p:nvSpPr>
          <p:spPr bwMode="auto">
            <a:xfrm>
              <a:off x="6444208" y="5579948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sp>
          <p:nvSpPr>
            <p:cNvPr id="74761" name="TextBox 9"/>
            <p:cNvSpPr txBox="1">
              <a:spLocks noChangeArrowheads="1"/>
            </p:cNvSpPr>
            <p:nvPr/>
          </p:nvSpPr>
          <p:spPr bwMode="auto">
            <a:xfrm>
              <a:off x="6660232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74762" name="TextBox 10"/>
            <p:cNvSpPr txBox="1">
              <a:spLocks noChangeArrowheads="1"/>
            </p:cNvSpPr>
            <p:nvPr/>
          </p:nvSpPr>
          <p:spPr bwMode="auto">
            <a:xfrm>
              <a:off x="7164288" y="4610670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sp>
          <p:nvSpPr>
            <p:cNvPr id="74763" name="TextBox 11"/>
            <p:cNvSpPr txBox="1">
              <a:spLocks noChangeArrowheads="1"/>
            </p:cNvSpPr>
            <p:nvPr/>
          </p:nvSpPr>
          <p:spPr bwMode="auto">
            <a:xfrm>
              <a:off x="7956376" y="3827147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cxnSp>
          <p:nvCxnSpPr>
            <p:cNvPr id="74764" name="直接连接符 12"/>
            <p:cNvCxnSpPr>
              <a:cxnSpLocks noChangeShapeType="1"/>
              <a:stCxn id="74757" idx="2"/>
            </p:cNvCxnSpPr>
            <p:nvPr/>
          </p:nvCxnSpPr>
          <p:spPr bwMode="auto">
            <a:xfrm flipH="1">
              <a:off x="7181661" y="3582308"/>
              <a:ext cx="576064" cy="244839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5" name="直接连接符 13"/>
            <p:cNvCxnSpPr>
              <a:cxnSpLocks noChangeShapeType="1"/>
              <a:stCxn id="74757" idx="2"/>
              <a:endCxn id="74763" idx="0"/>
            </p:cNvCxnSpPr>
            <p:nvPr/>
          </p:nvCxnSpPr>
          <p:spPr bwMode="auto">
            <a:xfrm>
              <a:off x="7757725" y="3582308"/>
              <a:ext cx="502581" cy="244839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6" name="直接连接符 14"/>
            <p:cNvCxnSpPr>
              <a:cxnSpLocks noChangeShapeType="1"/>
              <a:endCxn id="74759" idx="0"/>
            </p:cNvCxnSpPr>
            <p:nvPr/>
          </p:nvCxnSpPr>
          <p:spPr bwMode="auto">
            <a:xfrm flipH="1">
              <a:off x="6749613" y="4230380"/>
              <a:ext cx="432048" cy="336995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7" name="直接连接符 15"/>
            <p:cNvCxnSpPr>
              <a:cxnSpLocks noChangeShapeType="1"/>
              <a:stCxn id="74758" idx="2"/>
            </p:cNvCxnSpPr>
            <p:nvPr/>
          </p:nvCxnSpPr>
          <p:spPr bwMode="auto">
            <a:xfrm>
              <a:off x="7181661" y="4230380"/>
              <a:ext cx="342667" cy="38029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8" name="直接连接符 16"/>
            <p:cNvCxnSpPr>
              <a:cxnSpLocks noChangeShapeType="1"/>
            </p:cNvCxnSpPr>
            <p:nvPr/>
          </p:nvCxnSpPr>
          <p:spPr bwMode="auto">
            <a:xfrm>
              <a:off x="6749613" y="4980002"/>
              <a:ext cx="0" cy="53627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9" name="直接连接符 17"/>
            <p:cNvCxnSpPr>
              <a:cxnSpLocks noChangeShapeType="1"/>
            </p:cNvCxnSpPr>
            <p:nvPr/>
          </p:nvCxnSpPr>
          <p:spPr bwMode="auto">
            <a:xfrm>
              <a:off x="7181661" y="4230380"/>
              <a:ext cx="0" cy="199764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0" name="直接连接符 18"/>
            <p:cNvCxnSpPr>
              <a:cxnSpLocks noChangeShapeType="1"/>
            </p:cNvCxnSpPr>
            <p:nvPr/>
          </p:nvCxnSpPr>
          <p:spPr bwMode="auto">
            <a:xfrm>
              <a:off x="6749613" y="5949280"/>
              <a:ext cx="0" cy="27874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1" name="直接连接符 19"/>
            <p:cNvCxnSpPr>
              <a:cxnSpLocks noChangeShapeType="1"/>
              <a:stCxn id="74762" idx="2"/>
            </p:cNvCxnSpPr>
            <p:nvPr/>
          </p:nvCxnSpPr>
          <p:spPr bwMode="auto">
            <a:xfrm flipH="1">
              <a:off x="7468217" y="4980002"/>
              <a:ext cx="1" cy="124801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2" name="直接连接符 20"/>
            <p:cNvCxnSpPr>
              <a:cxnSpLocks noChangeShapeType="1"/>
            </p:cNvCxnSpPr>
            <p:nvPr/>
          </p:nvCxnSpPr>
          <p:spPr bwMode="auto">
            <a:xfrm>
              <a:off x="7757725" y="3582308"/>
              <a:ext cx="14422" cy="2645712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3" name="直接连接符 21"/>
            <p:cNvCxnSpPr>
              <a:cxnSpLocks noChangeShapeType="1"/>
              <a:stCxn id="74763" idx="2"/>
            </p:cNvCxnSpPr>
            <p:nvPr/>
          </p:nvCxnSpPr>
          <p:spPr bwMode="auto">
            <a:xfrm>
              <a:off x="8260306" y="4196479"/>
              <a:ext cx="0" cy="2031541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4" name="TextBox 22"/>
            <p:cNvSpPr txBox="1">
              <a:spLocks noChangeArrowheads="1"/>
            </p:cNvSpPr>
            <p:nvPr/>
          </p:nvSpPr>
          <p:spPr bwMode="auto">
            <a:xfrm>
              <a:off x="7046694" y="6228020"/>
              <a:ext cx="261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-</a:t>
              </a:r>
              <a:endParaRPr lang="zh-CN" altLang="en-US"/>
            </a:p>
          </p:txBody>
        </p:sp>
        <p:sp>
          <p:nvSpPr>
            <p:cNvPr id="74775" name="TextBox 23"/>
            <p:cNvSpPr txBox="1">
              <a:spLocks noChangeArrowheads="1"/>
            </p:cNvSpPr>
            <p:nvPr/>
          </p:nvSpPr>
          <p:spPr bwMode="auto">
            <a:xfrm>
              <a:off x="7308304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74776" name="TextBox 24"/>
            <p:cNvSpPr txBox="1">
              <a:spLocks noChangeArrowheads="1"/>
            </p:cNvSpPr>
            <p:nvPr/>
          </p:nvSpPr>
          <p:spPr bwMode="auto">
            <a:xfrm>
              <a:off x="7596336" y="622802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+</a:t>
              </a:r>
              <a:endParaRPr lang="zh-CN" altLang="en-US"/>
            </a:p>
          </p:txBody>
        </p:sp>
        <p:sp>
          <p:nvSpPr>
            <p:cNvPr id="74777" name="TextBox 25"/>
            <p:cNvSpPr txBox="1">
              <a:spLocks noChangeArrowheads="1"/>
            </p:cNvSpPr>
            <p:nvPr/>
          </p:nvSpPr>
          <p:spPr bwMode="auto">
            <a:xfrm>
              <a:off x="8147526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0D4D-F1DD-4A6E-9386-7487C649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19A45-102D-497A-B295-EE33F063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本次课主要内容都是基于如何将中缀表达式转换为后缀表达式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9 – 5 + 2 -&gt; 95-2+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3063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决定如何使用一个文法生成一个终结符号串的过程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上下文无关文法</a:t>
            </a:r>
            <a:endParaRPr lang="en-US" altLang="zh-CN">
              <a:sym typeface="Wingdings" panose="05000000000000000000" pitchFamily="2" charset="2"/>
            </a:endParaRP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通常</a:t>
            </a:r>
            <a:r>
              <a:rPr lang="en-US" altLang="zh-CN">
                <a:sym typeface="Wingdings" panose="05000000000000000000" pitchFamily="2" charset="2"/>
              </a:rPr>
              <a:t>Parsing</a:t>
            </a:r>
            <a:r>
              <a:rPr lang="zh-CN" altLang="en-US">
                <a:sym typeface="Wingdings" panose="05000000000000000000" pitchFamily="2" charset="2"/>
              </a:rPr>
              <a:t>的时间复杂度是</a:t>
            </a:r>
            <a:r>
              <a:rPr lang="en-US" altLang="zh-CN" i="1">
                <a:sym typeface="Wingdings" panose="05000000000000000000" pitchFamily="2" charset="2"/>
              </a:rPr>
              <a:t>O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 i="1">
                <a:sym typeface="Wingdings" panose="05000000000000000000" pitchFamily="2" charset="2"/>
              </a:rPr>
              <a:t>n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对于程序设计语言，时间复杂度是</a:t>
            </a:r>
            <a:r>
              <a:rPr lang="en-US" altLang="zh-CN" i="1">
                <a:sym typeface="Wingdings" panose="05000000000000000000" pitchFamily="2" charset="2"/>
              </a:rPr>
              <a:t>O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 i="1">
                <a:sym typeface="Wingdings" panose="05000000000000000000" pitchFamily="2" charset="2"/>
              </a:rPr>
              <a:t>n</a:t>
            </a:r>
            <a:r>
              <a:rPr lang="en-US" altLang="zh-CN">
                <a:sym typeface="Wingdings" panose="05000000000000000000" pitchFamily="2" charset="2"/>
              </a:rPr>
              <a:t>)</a:t>
            </a:r>
          </a:p>
          <a:p>
            <a:pPr lvl="4"/>
            <a:r>
              <a:rPr lang="zh-CN" altLang="en-US" b="1">
                <a:sym typeface="Wingdings" panose="05000000000000000000" pitchFamily="2" charset="2"/>
              </a:rPr>
              <a:t>自顶向下方法</a:t>
            </a:r>
            <a:endParaRPr lang="en-US" altLang="zh-CN" b="1">
              <a:sym typeface="Wingdings" panose="05000000000000000000" pitchFamily="2" charset="2"/>
            </a:endParaRPr>
          </a:p>
          <a:p>
            <a:pPr lvl="4"/>
            <a:r>
              <a:rPr lang="zh-CN" altLang="en-US">
                <a:sym typeface="Wingdings" panose="05000000000000000000" pitchFamily="2" charset="2"/>
              </a:rPr>
              <a:t>自底向上方法</a:t>
            </a:r>
            <a:endParaRPr lang="en-US" altLang="zh-CN">
              <a:sym typeface="Wingdings" panose="05000000000000000000" pitchFamily="2" charset="2"/>
            </a:endParaRPr>
          </a:p>
          <a:p>
            <a:pPr lvl="4"/>
            <a:endParaRPr lang="en-US" altLang="zh-CN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自顶向下分析方法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例：给定文法：</a:t>
            </a:r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i="1">
                <a:sym typeface="Wingdings" panose="05000000000000000000" pitchFamily="2" charset="2"/>
              </a:rPr>
              <a:t>stmt</a:t>
            </a:r>
            <a:r>
              <a:rPr lang="en-US" altLang="zh-CN">
                <a:sym typeface="Wingdings" panose="05000000000000000000" pitchFamily="2" charset="2"/>
              </a:rPr>
              <a:t>          </a:t>
            </a:r>
            <a:r>
              <a:rPr lang="en-US" altLang="zh-CN" b="1">
                <a:sym typeface="Wingdings" panose="05000000000000000000" pitchFamily="2" charset="2"/>
              </a:rPr>
              <a:t>expr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 |   </a:t>
            </a:r>
            <a:r>
              <a:rPr lang="en-US" altLang="zh-CN" b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expr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 |   </a:t>
            </a:r>
            <a:r>
              <a:rPr lang="en-US" altLang="zh-CN" b="1">
                <a:sym typeface="Wingdings" panose="05000000000000000000" pitchFamily="2" charset="2"/>
              </a:rPr>
              <a:t>for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optexpr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;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optexpr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;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optexpr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 |   </a:t>
            </a:r>
            <a:r>
              <a:rPr lang="en-US" altLang="zh-CN" b="1">
                <a:sym typeface="Wingdings" panose="05000000000000000000" pitchFamily="2" charset="2"/>
              </a:rPr>
              <a:t>other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i="1">
                <a:sym typeface="Wingdings" panose="05000000000000000000" pitchFamily="2" charset="2"/>
              </a:rPr>
              <a:t>optexpr</a:t>
            </a:r>
            <a:r>
              <a:rPr lang="en-US" altLang="zh-CN">
                <a:sym typeface="Wingdings" panose="05000000000000000000" pitchFamily="2" charset="2"/>
              </a:rPr>
              <a:t>     </a:t>
            </a:r>
            <a:r>
              <a:rPr lang="el-GR" altLang="zh-CN">
                <a:sym typeface="Wingdings" panose="05000000000000000000" pitchFamily="2" charset="2"/>
              </a:rPr>
              <a:t>ε</a:t>
            </a:r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  |   </a:t>
            </a:r>
            <a:r>
              <a:rPr lang="en-US" altLang="zh-CN" b="1">
                <a:sym typeface="Wingdings" panose="05000000000000000000" pitchFamily="2" charset="2"/>
              </a:rPr>
              <a:t>expr</a:t>
            </a:r>
          </a:p>
          <a:p>
            <a:pPr lvl="3"/>
            <a:endParaRPr lang="en-US" altLang="zh-CN">
              <a:sym typeface="Wingdings" panose="05000000000000000000" pitchFamily="2" charset="2"/>
            </a:endParaRPr>
          </a:p>
          <a:p>
            <a:pPr lvl="3"/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自顶向下分析方法</a:t>
            </a:r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stmt</a:t>
            </a:r>
            <a:r>
              <a:rPr lang="en-US" altLang="zh-CN" sz="1600">
                <a:sym typeface="Wingdings" panose="05000000000000000000" pitchFamily="2" charset="2"/>
              </a:rPr>
              <a:t>        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if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for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other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   </a:t>
            </a:r>
            <a:r>
              <a:rPr lang="el-GR" altLang="zh-CN" sz="1600">
                <a:sym typeface="Wingdings" panose="05000000000000000000" pitchFamily="2" charset="2"/>
              </a:rPr>
              <a:t>ε</a:t>
            </a:r>
            <a:endParaRPr lang="en-US" altLang="zh-CN" sz="160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 | 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b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>
                <a:sym typeface="Wingdings" panose="05000000000000000000" pitchFamily="2" charset="2"/>
              </a:rPr>
              <a:t>输入是：</a:t>
            </a:r>
            <a:r>
              <a:rPr lang="en-US" altLang="zh-CN" sz="1600" b="1">
                <a:sym typeface="Wingdings" panose="05000000000000000000" pitchFamily="2" charset="2"/>
              </a:rPr>
              <a:t>for ( ; expr ; expr ) other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自顶向下分析方法</a:t>
            </a:r>
            <a:endParaRPr lang="en-US" altLang="zh-CN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stmt</a:t>
            </a:r>
            <a:r>
              <a:rPr lang="en-US" altLang="zh-CN" sz="1600">
                <a:sym typeface="Wingdings" panose="05000000000000000000" pitchFamily="2" charset="2"/>
              </a:rPr>
              <a:t>          </a:t>
            </a:r>
            <a:r>
              <a:rPr lang="en-US" altLang="zh-CN" sz="1600" b="1">
                <a:sym typeface="Wingdings" panose="05000000000000000000" pitchFamily="2" charset="2"/>
              </a:rPr>
              <a:t>expr </a:t>
            </a:r>
            <a:r>
              <a:rPr lang="zh-CN" altLang="en-US" sz="1600" b="1">
                <a:sym typeface="Wingdings" panose="05000000000000000000" pitchFamily="2" charset="2"/>
              </a:rPr>
              <a:t>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if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for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other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   </a:t>
            </a:r>
            <a:r>
              <a:rPr lang="el-GR" altLang="zh-CN" sz="1600">
                <a:sym typeface="Wingdings" panose="05000000000000000000" pitchFamily="2" charset="2"/>
              </a:rPr>
              <a:t>ε</a:t>
            </a:r>
            <a:endParaRPr lang="en-US" altLang="zh-CN" sz="160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 | 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b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>
                <a:sym typeface="Wingdings" panose="05000000000000000000" pitchFamily="2" charset="2"/>
              </a:rPr>
              <a:t>输入是：</a:t>
            </a:r>
            <a:r>
              <a:rPr lang="en-US" altLang="zh-CN" sz="1600" b="1">
                <a:sym typeface="Wingdings" panose="05000000000000000000" pitchFamily="2" charset="2"/>
              </a:rPr>
              <a:t>for ( ; expr ; expr ) other</a:t>
            </a:r>
          </a:p>
        </p:txBody>
      </p:sp>
      <p:sp>
        <p:nvSpPr>
          <p:cNvPr id="78852" name="TextBox 1"/>
          <p:cNvSpPr txBox="1">
            <a:spLocks noChangeArrowheads="1"/>
          </p:cNvSpPr>
          <p:nvPr/>
        </p:nvSpPr>
        <p:spPr bwMode="auto">
          <a:xfrm>
            <a:off x="4586288" y="4941888"/>
            <a:ext cx="388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968375" y="5661025"/>
            <a:ext cx="273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for</a:t>
            </a:r>
            <a:endParaRPr lang="zh-CN" altLang="en-US" sz="1600" b="1"/>
          </a:p>
        </p:txBody>
      </p:sp>
      <p:sp>
        <p:nvSpPr>
          <p:cNvPr id="78854" name="TextBox 6"/>
          <p:cNvSpPr txBox="1">
            <a:spLocks noChangeArrowheads="1"/>
          </p:cNvSpPr>
          <p:nvPr/>
        </p:nvSpPr>
        <p:spPr bwMode="auto">
          <a:xfrm>
            <a:off x="1763713" y="5661025"/>
            <a:ext cx="68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(</a:t>
            </a:r>
            <a:endParaRPr lang="zh-CN" altLang="en-US" sz="1600"/>
          </a:p>
        </p:txBody>
      </p:sp>
      <p:sp>
        <p:nvSpPr>
          <p:cNvPr id="78855" name="TextBox 7"/>
          <p:cNvSpPr txBox="1">
            <a:spLocks noChangeArrowheads="1"/>
          </p:cNvSpPr>
          <p:nvPr/>
        </p:nvSpPr>
        <p:spPr bwMode="auto">
          <a:xfrm>
            <a:off x="2627313" y="5661025"/>
            <a:ext cx="68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78856" name="TextBox 8"/>
          <p:cNvSpPr txBox="1">
            <a:spLocks noChangeArrowheads="1"/>
          </p:cNvSpPr>
          <p:nvPr/>
        </p:nvSpPr>
        <p:spPr bwMode="auto">
          <a:xfrm>
            <a:off x="3865563" y="5661025"/>
            <a:ext cx="185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r>
              <a:rPr lang="en-US" altLang="zh-CN" sz="1600" b="1" i="1"/>
              <a:t> </a:t>
            </a:r>
            <a:r>
              <a:rPr lang="en-US" altLang="zh-CN" sz="1600" i="1"/>
              <a:t> </a:t>
            </a:r>
            <a:endParaRPr lang="zh-CN" altLang="en-US" sz="1600" i="1"/>
          </a:p>
        </p:txBody>
      </p:sp>
      <p:sp>
        <p:nvSpPr>
          <p:cNvPr id="78857" name="TextBox 9"/>
          <p:cNvSpPr txBox="1">
            <a:spLocks noChangeArrowheads="1"/>
          </p:cNvSpPr>
          <p:nvPr/>
        </p:nvSpPr>
        <p:spPr bwMode="auto">
          <a:xfrm>
            <a:off x="4391025" y="5661025"/>
            <a:ext cx="684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78858" name="TextBox 10"/>
          <p:cNvSpPr txBox="1">
            <a:spLocks noChangeArrowheads="1"/>
          </p:cNvSpPr>
          <p:nvPr/>
        </p:nvSpPr>
        <p:spPr bwMode="auto">
          <a:xfrm>
            <a:off x="5583238" y="5661025"/>
            <a:ext cx="68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endParaRPr lang="zh-CN" altLang="en-US" sz="1600" b="1"/>
          </a:p>
        </p:txBody>
      </p:sp>
      <p:sp>
        <p:nvSpPr>
          <p:cNvPr id="78859" name="TextBox 11"/>
          <p:cNvSpPr txBox="1">
            <a:spLocks noChangeArrowheads="1"/>
          </p:cNvSpPr>
          <p:nvPr/>
        </p:nvSpPr>
        <p:spPr bwMode="auto">
          <a:xfrm>
            <a:off x="6156325" y="5661025"/>
            <a:ext cx="684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78860" name="TextBox 12"/>
          <p:cNvSpPr txBox="1">
            <a:spLocks noChangeArrowheads="1"/>
          </p:cNvSpPr>
          <p:nvPr/>
        </p:nvSpPr>
        <p:spPr bwMode="auto">
          <a:xfrm>
            <a:off x="7312025" y="5661025"/>
            <a:ext cx="68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78861" name="TextBox 13"/>
          <p:cNvSpPr txBox="1">
            <a:spLocks noChangeArrowheads="1"/>
          </p:cNvSpPr>
          <p:nvPr/>
        </p:nvSpPr>
        <p:spPr bwMode="auto">
          <a:xfrm>
            <a:off x="7956550" y="5661025"/>
            <a:ext cx="3889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sp>
        <p:nvSpPr>
          <p:cNvPr id="78862" name="TextBox 14"/>
          <p:cNvSpPr txBox="1">
            <a:spLocks noChangeArrowheads="1"/>
          </p:cNvSpPr>
          <p:nvPr/>
        </p:nvSpPr>
        <p:spPr bwMode="auto">
          <a:xfrm>
            <a:off x="2916238" y="6308725"/>
            <a:ext cx="904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sz="1600">
                <a:sym typeface="Wingdings" panose="05000000000000000000" pitchFamily="2" charset="2"/>
              </a:rPr>
              <a:t>ε</a:t>
            </a:r>
            <a:endParaRPr lang="zh-CN" altLang="en-US" sz="1600" i="1"/>
          </a:p>
        </p:txBody>
      </p:sp>
      <p:sp>
        <p:nvSpPr>
          <p:cNvPr id="78863" name="TextBox 15"/>
          <p:cNvSpPr txBox="1">
            <a:spLocks noChangeArrowheads="1"/>
          </p:cNvSpPr>
          <p:nvPr/>
        </p:nvSpPr>
        <p:spPr bwMode="auto">
          <a:xfrm>
            <a:off x="4538663" y="6308725"/>
            <a:ext cx="433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expr</a:t>
            </a:r>
            <a:endParaRPr lang="zh-CN" altLang="en-US" sz="1600" b="1"/>
          </a:p>
        </p:txBody>
      </p:sp>
      <p:sp>
        <p:nvSpPr>
          <p:cNvPr id="78864" name="TextBox 16"/>
          <p:cNvSpPr txBox="1">
            <a:spLocks noChangeArrowheads="1"/>
          </p:cNvSpPr>
          <p:nvPr/>
        </p:nvSpPr>
        <p:spPr bwMode="auto">
          <a:xfrm>
            <a:off x="6300788" y="6308725"/>
            <a:ext cx="43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expr</a:t>
            </a:r>
            <a:endParaRPr lang="zh-CN" altLang="en-US" sz="1600" b="1"/>
          </a:p>
        </p:txBody>
      </p:sp>
      <p:sp>
        <p:nvSpPr>
          <p:cNvPr id="78865" name="TextBox 17"/>
          <p:cNvSpPr txBox="1">
            <a:spLocks noChangeArrowheads="1"/>
          </p:cNvSpPr>
          <p:nvPr/>
        </p:nvSpPr>
        <p:spPr bwMode="auto">
          <a:xfrm>
            <a:off x="7947025" y="6308725"/>
            <a:ext cx="512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other</a:t>
            </a:r>
            <a:endParaRPr lang="zh-CN" altLang="en-US" sz="1600" b="1"/>
          </a:p>
        </p:txBody>
      </p:sp>
      <p:cxnSp>
        <p:nvCxnSpPr>
          <p:cNvPr id="78866" name="直接连接符 3"/>
          <p:cNvCxnSpPr>
            <a:cxnSpLocks noChangeShapeType="1"/>
            <a:stCxn id="78852" idx="2"/>
          </p:cNvCxnSpPr>
          <p:nvPr/>
        </p:nvCxnSpPr>
        <p:spPr bwMode="auto">
          <a:xfrm flipH="1">
            <a:off x="1104900" y="5187950"/>
            <a:ext cx="3676650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直接连接符 19"/>
          <p:cNvCxnSpPr>
            <a:cxnSpLocks noChangeShapeType="1"/>
          </p:cNvCxnSpPr>
          <p:nvPr/>
        </p:nvCxnSpPr>
        <p:spPr bwMode="auto">
          <a:xfrm flipH="1">
            <a:off x="2051050" y="5187950"/>
            <a:ext cx="2730500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8" name="直接连接符 21"/>
          <p:cNvCxnSpPr>
            <a:cxnSpLocks noChangeShapeType="1"/>
          </p:cNvCxnSpPr>
          <p:nvPr/>
        </p:nvCxnSpPr>
        <p:spPr bwMode="auto">
          <a:xfrm flipH="1">
            <a:off x="3132138" y="5187950"/>
            <a:ext cx="1649412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9" name="直接连接符 23"/>
          <p:cNvCxnSpPr>
            <a:cxnSpLocks noChangeShapeType="1"/>
          </p:cNvCxnSpPr>
          <p:nvPr/>
        </p:nvCxnSpPr>
        <p:spPr bwMode="auto">
          <a:xfrm flipH="1">
            <a:off x="3956050" y="5187950"/>
            <a:ext cx="825500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0" name="直接连接符 26"/>
          <p:cNvCxnSpPr>
            <a:cxnSpLocks noChangeShapeType="1"/>
          </p:cNvCxnSpPr>
          <p:nvPr/>
        </p:nvCxnSpPr>
        <p:spPr bwMode="auto">
          <a:xfrm>
            <a:off x="4781550" y="5187950"/>
            <a:ext cx="0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1" name="直接连接符 28"/>
          <p:cNvCxnSpPr>
            <a:cxnSpLocks noChangeShapeType="1"/>
          </p:cNvCxnSpPr>
          <p:nvPr/>
        </p:nvCxnSpPr>
        <p:spPr bwMode="auto">
          <a:xfrm>
            <a:off x="4781550" y="5187950"/>
            <a:ext cx="801688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2" name="直接连接符 58367"/>
          <p:cNvCxnSpPr>
            <a:cxnSpLocks noChangeShapeType="1"/>
            <a:endCxn id="78859" idx="0"/>
          </p:cNvCxnSpPr>
          <p:nvPr/>
        </p:nvCxnSpPr>
        <p:spPr bwMode="auto">
          <a:xfrm>
            <a:off x="4781550" y="5187950"/>
            <a:ext cx="1716088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3" name="直接连接符 58372"/>
          <p:cNvCxnSpPr>
            <a:cxnSpLocks noChangeShapeType="1"/>
          </p:cNvCxnSpPr>
          <p:nvPr/>
        </p:nvCxnSpPr>
        <p:spPr bwMode="auto">
          <a:xfrm>
            <a:off x="4781550" y="5187950"/>
            <a:ext cx="2530475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4" name="直接连接符 58374"/>
          <p:cNvCxnSpPr>
            <a:cxnSpLocks noChangeShapeType="1"/>
          </p:cNvCxnSpPr>
          <p:nvPr/>
        </p:nvCxnSpPr>
        <p:spPr bwMode="auto">
          <a:xfrm>
            <a:off x="4781550" y="5187950"/>
            <a:ext cx="3370263" cy="4730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5" name="直接连接符 58376"/>
          <p:cNvCxnSpPr>
            <a:cxnSpLocks noChangeShapeType="1"/>
            <a:stCxn id="78855" idx="2"/>
            <a:endCxn id="78862" idx="0"/>
          </p:cNvCxnSpPr>
          <p:nvPr/>
        </p:nvCxnSpPr>
        <p:spPr bwMode="auto">
          <a:xfrm flipH="1">
            <a:off x="2962275" y="5907088"/>
            <a:ext cx="7938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6" name="直接连接符 58378"/>
          <p:cNvCxnSpPr>
            <a:cxnSpLocks noChangeShapeType="1"/>
            <a:endCxn id="78863" idx="0"/>
          </p:cNvCxnSpPr>
          <p:nvPr/>
        </p:nvCxnSpPr>
        <p:spPr bwMode="auto">
          <a:xfrm>
            <a:off x="4733925" y="5907088"/>
            <a:ext cx="2222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7" name="直接连接符 58380"/>
          <p:cNvCxnSpPr>
            <a:cxnSpLocks noChangeShapeType="1"/>
          </p:cNvCxnSpPr>
          <p:nvPr/>
        </p:nvCxnSpPr>
        <p:spPr bwMode="auto">
          <a:xfrm>
            <a:off x="6497638" y="5907088"/>
            <a:ext cx="0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8" name="直接连接符 58382"/>
          <p:cNvCxnSpPr>
            <a:cxnSpLocks noChangeShapeType="1"/>
            <a:endCxn id="78865" idx="0"/>
          </p:cNvCxnSpPr>
          <p:nvPr/>
        </p:nvCxnSpPr>
        <p:spPr bwMode="auto">
          <a:xfrm>
            <a:off x="8204200" y="5907088"/>
            <a:ext cx="0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1"/>
          <p:cNvSpPr txBox="1">
            <a:spLocks noChangeArrowheads="1"/>
          </p:cNvSpPr>
          <p:nvPr/>
        </p:nvSpPr>
        <p:spPr bwMode="auto">
          <a:xfrm>
            <a:off x="1019175" y="558800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4672013" y="404813"/>
            <a:ext cx="620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stmt</a:t>
            </a:r>
            <a:endParaRPr lang="zh-CN" altLang="en-US" i="1"/>
          </a:p>
        </p:txBody>
      </p:sp>
      <p:cxnSp>
        <p:nvCxnSpPr>
          <p:cNvPr id="79876" name="直接连接符 4"/>
          <p:cNvCxnSpPr>
            <a:cxnSpLocks noChangeShapeType="1"/>
          </p:cNvCxnSpPr>
          <p:nvPr/>
        </p:nvCxnSpPr>
        <p:spPr bwMode="auto">
          <a:xfrm>
            <a:off x="900113" y="1387475"/>
            <a:ext cx="7540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7" name="TextBox 5"/>
          <p:cNvSpPr txBox="1">
            <a:spLocks noChangeArrowheads="1"/>
          </p:cNvSpPr>
          <p:nvPr/>
        </p:nvSpPr>
        <p:spPr bwMode="auto">
          <a:xfrm>
            <a:off x="1031875" y="150336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79878" name="TextBox 6"/>
          <p:cNvSpPr txBox="1">
            <a:spLocks noChangeArrowheads="1"/>
          </p:cNvSpPr>
          <p:nvPr/>
        </p:nvSpPr>
        <p:spPr bwMode="auto">
          <a:xfrm>
            <a:off x="2124075" y="150177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79879" name="TextBox 7"/>
          <p:cNvSpPr txBox="1">
            <a:spLocks noChangeArrowheads="1"/>
          </p:cNvSpPr>
          <p:nvPr/>
        </p:nvSpPr>
        <p:spPr bwMode="auto">
          <a:xfrm>
            <a:off x="3044825" y="1490663"/>
            <a:ext cx="26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79880" name="TextBox 8"/>
          <p:cNvSpPr txBox="1">
            <a:spLocks noChangeArrowheads="1"/>
          </p:cNvSpPr>
          <p:nvPr/>
        </p:nvSpPr>
        <p:spPr bwMode="auto">
          <a:xfrm>
            <a:off x="3738563" y="1482725"/>
            <a:ext cx="24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79881" name="TextBox 9"/>
          <p:cNvSpPr txBox="1">
            <a:spLocks noChangeArrowheads="1"/>
          </p:cNvSpPr>
          <p:nvPr/>
        </p:nvSpPr>
        <p:spPr bwMode="auto">
          <a:xfrm>
            <a:off x="4327525" y="1482725"/>
            <a:ext cx="65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79882" name="TextBox 12"/>
          <p:cNvSpPr txBox="1">
            <a:spLocks noChangeArrowheads="1"/>
          </p:cNvSpPr>
          <p:nvPr/>
        </p:nvSpPr>
        <p:spPr bwMode="auto">
          <a:xfrm>
            <a:off x="5327650" y="1474788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79883" name="TextBox 13"/>
          <p:cNvSpPr txBox="1">
            <a:spLocks noChangeArrowheads="1"/>
          </p:cNvSpPr>
          <p:nvPr/>
        </p:nvSpPr>
        <p:spPr bwMode="auto">
          <a:xfrm>
            <a:off x="5811838" y="1477963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79884" name="TextBox 10"/>
          <p:cNvSpPr txBox="1">
            <a:spLocks noChangeArrowheads="1"/>
          </p:cNvSpPr>
          <p:nvPr/>
        </p:nvSpPr>
        <p:spPr bwMode="auto">
          <a:xfrm>
            <a:off x="6826250" y="1446213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9885" name="TextBox 11"/>
          <p:cNvSpPr txBox="1">
            <a:spLocks noChangeArrowheads="1"/>
          </p:cNvSpPr>
          <p:nvPr/>
        </p:nvSpPr>
        <p:spPr bwMode="auto">
          <a:xfrm>
            <a:off x="7369175" y="141287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cxnSp>
        <p:nvCxnSpPr>
          <p:cNvPr id="79886" name="直接箭头连接符 15"/>
          <p:cNvCxnSpPr>
            <a:cxnSpLocks noChangeShapeType="1"/>
            <a:endCxn id="79875" idx="2"/>
          </p:cNvCxnSpPr>
          <p:nvPr/>
        </p:nvCxnSpPr>
        <p:spPr bwMode="auto">
          <a:xfrm flipV="1">
            <a:off x="4981575" y="77470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93"/>
          <p:cNvCxnSpPr>
            <a:cxnSpLocks noChangeShapeType="1"/>
          </p:cNvCxnSpPr>
          <p:nvPr/>
        </p:nvCxnSpPr>
        <p:spPr bwMode="auto">
          <a:xfrm flipV="1">
            <a:off x="2427288" y="187325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1019175" y="558800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80899" name="TextBox 2"/>
          <p:cNvSpPr txBox="1">
            <a:spLocks noChangeArrowheads="1"/>
          </p:cNvSpPr>
          <p:nvPr/>
        </p:nvSpPr>
        <p:spPr bwMode="auto">
          <a:xfrm>
            <a:off x="4672013" y="404813"/>
            <a:ext cx="620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stmt</a:t>
            </a:r>
            <a:endParaRPr lang="zh-CN" altLang="en-US" i="1"/>
          </a:p>
        </p:txBody>
      </p:sp>
      <p:cxnSp>
        <p:nvCxnSpPr>
          <p:cNvPr id="80900" name="直接连接符 4"/>
          <p:cNvCxnSpPr>
            <a:cxnSpLocks noChangeShapeType="1"/>
          </p:cNvCxnSpPr>
          <p:nvPr/>
        </p:nvCxnSpPr>
        <p:spPr bwMode="auto">
          <a:xfrm>
            <a:off x="900113" y="1387475"/>
            <a:ext cx="7540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1" name="TextBox 5"/>
          <p:cNvSpPr txBox="1">
            <a:spLocks noChangeArrowheads="1"/>
          </p:cNvSpPr>
          <p:nvPr/>
        </p:nvSpPr>
        <p:spPr bwMode="auto">
          <a:xfrm>
            <a:off x="1031875" y="150336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80902" name="TextBox 6"/>
          <p:cNvSpPr txBox="1">
            <a:spLocks noChangeArrowheads="1"/>
          </p:cNvSpPr>
          <p:nvPr/>
        </p:nvSpPr>
        <p:spPr bwMode="auto">
          <a:xfrm>
            <a:off x="2124075" y="150177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80903" name="TextBox 7"/>
          <p:cNvSpPr txBox="1">
            <a:spLocks noChangeArrowheads="1"/>
          </p:cNvSpPr>
          <p:nvPr/>
        </p:nvSpPr>
        <p:spPr bwMode="auto">
          <a:xfrm>
            <a:off x="3044825" y="1490663"/>
            <a:ext cx="26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80904" name="TextBox 8"/>
          <p:cNvSpPr txBox="1">
            <a:spLocks noChangeArrowheads="1"/>
          </p:cNvSpPr>
          <p:nvPr/>
        </p:nvSpPr>
        <p:spPr bwMode="auto">
          <a:xfrm>
            <a:off x="3738563" y="1482725"/>
            <a:ext cx="24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0905" name="TextBox 9"/>
          <p:cNvSpPr txBox="1">
            <a:spLocks noChangeArrowheads="1"/>
          </p:cNvSpPr>
          <p:nvPr/>
        </p:nvSpPr>
        <p:spPr bwMode="auto">
          <a:xfrm>
            <a:off x="4327525" y="1482725"/>
            <a:ext cx="65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0906" name="TextBox 12"/>
          <p:cNvSpPr txBox="1">
            <a:spLocks noChangeArrowheads="1"/>
          </p:cNvSpPr>
          <p:nvPr/>
        </p:nvSpPr>
        <p:spPr bwMode="auto">
          <a:xfrm>
            <a:off x="5327650" y="1474788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0907" name="TextBox 13"/>
          <p:cNvSpPr txBox="1">
            <a:spLocks noChangeArrowheads="1"/>
          </p:cNvSpPr>
          <p:nvPr/>
        </p:nvSpPr>
        <p:spPr bwMode="auto">
          <a:xfrm>
            <a:off x="5811838" y="1477963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0908" name="TextBox 10"/>
          <p:cNvSpPr txBox="1">
            <a:spLocks noChangeArrowheads="1"/>
          </p:cNvSpPr>
          <p:nvPr/>
        </p:nvSpPr>
        <p:spPr bwMode="auto">
          <a:xfrm>
            <a:off x="6826250" y="1446213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0909" name="TextBox 11"/>
          <p:cNvSpPr txBox="1">
            <a:spLocks noChangeArrowheads="1"/>
          </p:cNvSpPr>
          <p:nvPr/>
        </p:nvSpPr>
        <p:spPr bwMode="auto">
          <a:xfrm>
            <a:off x="7369175" y="141287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cxnSp>
        <p:nvCxnSpPr>
          <p:cNvPr id="80910" name="直接箭头连接符 15"/>
          <p:cNvCxnSpPr>
            <a:cxnSpLocks noChangeShapeType="1"/>
            <a:endCxn id="80899" idx="2"/>
          </p:cNvCxnSpPr>
          <p:nvPr/>
        </p:nvCxnSpPr>
        <p:spPr bwMode="auto">
          <a:xfrm flipV="1">
            <a:off x="4981575" y="77470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1" name="TextBox 21"/>
          <p:cNvSpPr txBox="1">
            <a:spLocks noChangeArrowheads="1"/>
          </p:cNvSpPr>
          <p:nvPr/>
        </p:nvSpPr>
        <p:spPr bwMode="auto">
          <a:xfrm>
            <a:off x="5003800" y="2246313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sp>
        <p:nvSpPr>
          <p:cNvPr id="80912" name="TextBox 22"/>
          <p:cNvSpPr txBox="1">
            <a:spLocks noChangeArrowheads="1"/>
          </p:cNvSpPr>
          <p:nvPr/>
        </p:nvSpPr>
        <p:spPr bwMode="auto">
          <a:xfrm>
            <a:off x="1403350" y="2967038"/>
            <a:ext cx="274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for</a:t>
            </a:r>
            <a:endParaRPr lang="zh-CN" altLang="en-US" sz="1600" b="1"/>
          </a:p>
        </p:txBody>
      </p:sp>
      <p:sp>
        <p:nvSpPr>
          <p:cNvPr id="80913" name="TextBox 23"/>
          <p:cNvSpPr txBox="1">
            <a:spLocks noChangeArrowheads="1"/>
          </p:cNvSpPr>
          <p:nvPr/>
        </p:nvSpPr>
        <p:spPr bwMode="auto">
          <a:xfrm>
            <a:off x="2200275" y="2967038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(</a:t>
            </a:r>
            <a:endParaRPr lang="zh-CN" altLang="en-US" sz="1600"/>
          </a:p>
        </p:txBody>
      </p:sp>
      <p:sp>
        <p:nvSpPr>
          <p:cNvPr id="80914" name="TextBox 24"/>
          <p:cNvSpPr txBox="1">
            <a:spLocks noChangeArrowheads="1"/>
          </p:cNvSpPr>
          <p:nvPr/>
        </p:nvSpPr>
        <p:spPr bwMode="auto">
          <a:xfrm>
            <a:off x="3063875" y="2967038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0915" name="TextBox 25"/>
          <p:cNvSpPr txBox="1">
            <a:spLocks noChangeArrowheads="1"/>
          </p:cNvSpPr>
          <p:nvPr/>
        </p:nvSpPr>
        <p:spPr bwMode="auto">
          <a:xfrm>
            <a:off x="4302125" y="2967038"/>
            <a:ext cx="184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r>
              <a:rPr lang="en-US" altLang="zh-CN" sz="1600" b="1" i="1"/>
              <a:t> </a:t>
            </a:r>
            <a:r>
              <a:rPr lang="en-US" altLang="zh-CN" sz="1600" i="1"/>
              <a:t> </a:t>
            </a:r>
            <a:endParaRPr lang="zh-CN" altLang="en-US" sz="1600" i="1"/>
          </a:p>
        </p:txBody>
      </p:sp>
      <p:sp>
        <p:nvSpPr>
          <p:cNvPr id="80916" name="TextBox 26"/>
          <p:cNvSpPr txBox="1">
            <a:spLocks noChangeArrowheads="1"/>
          </p:cNvSpPr>
          <p:nvPr/>
        </p:nvSpPr>
        <p:spPr bwMode="auto">
          <a:xfrm>
            <a:off x="4827588" y="2967038"/>
            <a:ext cx="684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0917" name="TextBox 27"/>
          <p:cNvSpPr txBox="1">
            <a:spLocks noChangeArrowheads="1"/>
          </p:cNvSpPr>
          <p:nvPr/>
        </p:nvSpPr>
        <p:spPr bwMode="auto">
          <a:xfrm>
            <a:off x="6019800" y="2967038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endParaRPr lang="zh-CN" altLang="en-US" sz="1600" b="1"/>
          </a:p>
        </p:txBody>
      </p:sp>
      <p:sp>
        <p:nvSpPr>
          <p:cNvPr id="80918" name="TextBox 28"/>
          <p:cNvSpPr txBox="1">
            <a:spLocks noChangeArrowheads="1"/>
          </p:cNvSpPr>
          <p:nvPr/>
        </p:nvSpPr>
        <p:spPr bwMode="auto">
          <a:xfrm>
            <a:off x="6591300" y="2967038"/>
            <a:ext cx="685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0919" name="TextBox 29"/>
          <p:cNvSpPr txBox="1">
            <a:spLocks noChangeArrowheads="1"/>
          </p:cNvSpPr>
          <p:nvPr/>
        </p:nvSpPr>
        <p:spPr bwMode="auto">
          <a:xfrm>
            <a:off x="7747000" y="2967038"/>
            <a:ext cx="69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80920" name="TextBox 30"/>
          <p:cNvSpPr txBox="1">
            <a:spLocks noChangeArrowheads="1"/>
          </p:cNvSpPr>
          <p:nvPr/>
        </p:nvSpPr>
        <p:spPr bwMode="auto">
          <a:xfrm>
            <a:off x="8391525" y="2967038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cxnSp>
        <p:nvCxnSpPr>
          <p:cNvPr id="80921" name="直接连接符 31"/>
          <p:cNvCxnSpPr>
            <a:cxnSpLocks noChangeShapeType="1"/>
          </p:cNvCxnSpPr>
          <p:nvPr/>
        </p:nvCxnSpPr>
        <p:spPr bwMode="auto">
          <a:xfrm flipH="1">
            <a:off x="1541463" y="2492375"/>
            <a:ext cx="367506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直接连接符 32"/>
          <p:cNvCxnSpPr>
            <a:cxnSpLocks noChangeShapeType="1"/>
          </p:cNvCxnSpPr>
          <p:nvPr/>
        </p:nvCxnSpPr>
        <p:spPr bwMode="auto">
          <a:xfrm flipH="1">
            <a:off x="2487613" y="2492375"/>
            <a:ext cx="2728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3" name="直接连接符 33"/>
          <p:cNvCxnSpPr>
            <a:cxnSpLocks noChangeShapeType="1"/>
          </p:cNvCxnSpPr>
          <p:nvPr/>
        </p:nvCxnSpPr>
        <p:spPr bwMode="auto">
          <a:xfrm flipH="1">
            <a:off x="3567113" y="2492375"/>
            <a:ext cx="16494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4" name="直接连接符 34"/>
          <p:cNvCxnSpPr>
            <a:cxnSpLocks noChangeShapeType="1"/>
          </p:cNvCxnSpPr>
          <p:nvPr/>
        </p:nvCxnSpPr>
        <p:spPr bwMode="auto">
          <a:xfrm flipH="1">
            <a:off x="4392613" y="2492375"/>
            <a:ext cx="823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5" name="直接连接符 35"/>
          <p:cNvCxnSpPr>
            <a:cxnSpLocks noChangeShapeType="1"/>
          </p:cNvCxnSpPr>
          <p:nvPr/>
        </p:nvCxnSpPr>
        <p:spPr bwMode="auto">
          <a:xfrm>
            <a:off x="5216525" y="2492375"/>
            <a:ext cx="0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6" name="直接连接符 36"/>
          <p:cNvCxnSpPr>
            <a:cxnSpLocks noChangeShapeType="1"/>
          </p:cNvCxnSpPr>
          <p:nvPr/>
        </p:nvCxnSpPr>
        <p:spPr bwMode="auto">
          <a:xfrm>
            <a:off x="5216525" y="2492375"/>
            <a:ext cx="8032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7" name="直接连接符 37"/>
          <p:cNvCxnSpPr>
            <a:cxnSpLocks noChangeShapeType="1"/>
            <a:endCxn id="80918" idx="0"/>
          </p:cNvCxnSpPr>
          <p:nvPr/>
        </p:nvCxnSpPr>
        <p:spPr bwMode="auto">
          <a:xfrm>
            <a:off x="5216525" y="2492375"/>
            <a:ext cx="17176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8" name="直接连接符 38"/>
          <p:cNvCxnSpPr>
            <a:cxnSpLocks noChangeShapeType="1"/>
          </p:cNvCxnSpPr>
          <p:nvPr/>
        </p:nvCxnSpPr>
        <p:spPr bwMode="auto">
          <a:xfrm>
            <a:off x="5216525" y="2492375"/>
            <a:ext cx="25304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9" name="直接连接符 39"/>
          <p:cNvCxnSpPr>
            <a:cxnSpLocks noChangeShapeType="1"/>
          </p:cNvCxnSpPr>
          <p:nvPr/>
        </p:nvCxnSpPr>
        <p:spPr bwMode="auto">
          <a:xfrm>
            <a:off x="5216525" y="2492375"/>
            <a:ext cx="3370263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0" name="直接连接符 59396"/>
          <p:cNvCxnSpPr>
            <a:cxnSpLocks noChangeShapeType="1"/>
          </p:cNvCxnSpPr>
          <p:nvPr/>
        </p:nvCxnSpPr>
        <p:spPr bwMode="auto">
          <a:xfrm flipV="1">
            <a:off x="900113" y="3500438"/>
            <a:ext cx="7540625" cy="1444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1" name="TextBox 47"/>
          <p:cNvSpPr txBox="1">
            <a:spLocks noChangeArrowheads="1"/>
          </p:cNvSpPr>
          <p:nvPr/>
        </p:nvSpPr>
        <p:spPr bwMode="auto">
          <a:xfrm>
            <a:off x="63500" y="2854325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80932" name="TextBox 48"/>
          <p:cNvSpPr txBox="1">
            <a:spLocks noChangeArrowheads="1"/>
          </p:cNvSpPr>
          <p:nvPr/>
        </p:nvSpPr>
        <p:spPr bwMode="auto">
          <a:xfrm>
            <a:off x="207963" y="3789363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80933" name="TextBox 49"/>
          <p:cNvSpPr txBox="1">
            <a:spLocks noChangeArrowheads="1"/>
          </p:cNvSpPr>
          <p:nvPr/>
        </p:nvSpPr>
        <p:spPr bwMode="auto">
          <a:xfrm>
            <a:off x="2124075" y="3703638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80934" name="TextBox 50"/>
          <p:cNvSpPr txBox="1">
            <a:spLocks noChangeArrowheads="1"/>
          </p:cNvSpPr>
          <p:nvPr/>
        </p:nvSpPr>
        <p:spPr bwMode="auto">
          <a:xfrm>
            <a:off x="3044825" y="3692525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80935" name="TextBox 51"/>
          <p:cNvSpPr txBox="1">
            <a:spLocks noChangeArrowheads="1"/>
          </p:cNvSpPr>
          <p:nvPr/>
        </p:nvSpPr>
        <p:spPr bwMode="auto">
          <a:xfrm>
            <a:off x="3738563" y="3683000"/>
            <a:ext cx="24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0936" name="TextBox 52"/>
          <p:cNvSpPr txBox="1">
            <a:spLocks noChangeArrowheads="1"/>
          </p:cNvSpPr>
          <p:nvPr/>
        </p:nvSpPr>
        <p:spPr bwMode="auto">
          <a:xfrm>
            <a:off x="4327525" y="3683000"/>
            <a:ext cx="65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0937" name="TextBox 53"/>
          <p:cNvSpPr txBox="1">
            <a:spLocks noChangeArrowheads="1"/>
          </p:cNvSpPr>
          <p:nvPr/>
        </p:nvSpPr>
        <p:spPr bwMode="auto">
          <a:xfrm>
            <a:off x="5327650" y="367665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0938" name="TextBox 54"/>
          <p:cNvSpPr txBox="1">
            <a:spLocks noChangeArrowheads="1"/>
          </p:cNvSpPr>
          <p:nvPr/>
        </p:nvSpPr>
        <p:spPr bwMode="auto">
          <a:xfrm>
            <a:off x="5811838" y="3679825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0939" name="TextBox 55"/>
          <p:cNvSpPr txBox="1">
            <a:spLocks noChangeArrowheads="1"/>
          </p:cNvSpPr>
          <p:nvPr/>
        </p:nvSpPr>
        <p:spPr bwMode="auto">
          <a:xfrm>
            <a:off x="6826250" y="3648075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0940" name="TextBox 56"/>
          <p:cNvSpPr txBox="1">
            <a:spLocks noChangeArrowheads="1"/>
          </p:cNvSpPr>
          <p:nvPr/>
        </p:nvSpPr>
        <p:spPr bwMode="auto">
          <a:xfrm>
            <a:off x="7369175" y="361473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sp>
        <p:nvSpPr>
          <p:cNvPr id="80941" name="TextBox 61"/>
          <p:cNvSpPr txBox="1">
            <a:spLocks noChangeArrowheads="1"/>
          </p:cNvSpPr>
          <p:nvPr/>
        </p:nvSpPr>
        <p:spPr bwMode="auto">
          <a:xfrm>
            <a:off x="5003800" y="4360863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cxnSp>
        <p:nvCxnSpPr>
          <p:cNvPr id="80942" name="直接箭头连接符 93"/>
          <p:cNvCxnSpPr>
            <a:cxnSpLocks noChangeShapeType="1"/>
          </p:cNvCxnSpPr>
          <p:nvPr/>
        </p:nvCxnSpPr>
        <p:spPr bwMode="auto">
          <a:xfrm flipV="1">
            <a:off x="2427288" y="187325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3" name="直接箭头连接符 94"/>
          <p:cNvCxnSpPr>
            <a:cxnSpLocks noChangeShapeType="1"/>
          </p:cNvCxnSpPr>
          <p:nvPr/>
        </p:nvCxnSpPr>
        <p:spPr bwMode="auto">
          <a:xfrm flipV="1">
            <a:off x="1541463" y="321310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4" name="直接箭头连接符 95"/>
          <p:cNvCxnSpPr>
            <a:cxnSpLocks noChangeShapeType="1"/>
          </p:cNvCxnSpPr>
          <p:nvPr/>
        </p:nvCxnSpPr>
        <p:spPr bwMode="auto">
          <a:xfrm flipV="1">
            <a:off x="2370138" y="3995738"/>
            <a:ext cx="0" cy="206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/>
          <p:cNvSpPr txBox="1">
            <a:spLocks noChangeArrowheads="1"/>
          </p:cNvSpPr>
          <p:nvPr/>
        </p:nvSpPr>
        <p:spPr bwMode="auto">
          <a:xfrm>
            <a:off x="1019175" y="558800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4672013" y="404813"/>
            <a:ext cx="620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stmt</a:t>
            </a:r>
            <a:endParaRPr lang="zh-CN" altLang="en-US" i="1"/>
          </a:p>
        </p:txBody>
      </p:sp>
      <p:cxnSp>
        <p:nvCxnSpPr>
          <p:cNvPr id="81924" name="直接连接符 4"/>
          <p:cNvCxnSpPr>
            <a:cxnSpLocks noChangeShapeType="1"/>
          </p:cNvCxnSpPr>
          <p:nvPr/>
        </p:nvCxnSpPr>
        <p:spPr bwMode="auto">
          <a:xfrm>
            <a:off x="900113" y="1387475"/>
            <a:ext cx="7540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5" name="TextBox 5"/>
          <p:cNvSpPr txBox="1">
            <a:spLocks noChangeArrowheads="1"/>
          </p:cNvSpPr>
          <p:nvPr/>
        </p:nvSpPr>
        <p:spPr bwMode="auto">
          <a:xfrm>
            <a:off x="1031875" y="150336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81926" name="TextBox 6"/>
          <p:cNvSpPr txBox="1">
            <a:spLocks noChangeArrowheads="1"/>
          </p:cNvSpPr>
          <p:nvPr/>
        </p:nvSpPr>
        <p:spPr bwMode="auto">
          <a:xfrm>
            <a:off x="2124075" y="150177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81927" name="TextBox 7"/>
          <p:cNvSpPr txBox="1">
            <a:spLocks noChangeArrowheads="1"/>
          </p:cNvSpPr>
          <p:nvPr/>
        </p:nvSpPr>
        <p:spPr bwMode="auto">
          <a:xfrm>
            <a:off x="3044825" y="1490663"/>
            <a:ext cx="26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81928" name="TextBox 8"/>
          <p:cNvSpPr txBox="1">
            <a:spLocks noChangeArrowheads="1"/>
          </p:cNvSpPr>
          <p:nvPr/>
        </p:nvSpPr>
        <p:spPr bwMode="auto">
          <a:xfrm>
            <a:off x="3738563" y="1482725"/>
            <a:ext cx="24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29" name="TextBox 9"/>
          <p:cNvSpPr txBox="1">
            <a:spLocks noChangeArrowheads="1"/>
          </p:cNvSpPr>
          <p:nvPr/>
        </p:nvSpPr>
        <p:spPr bwMode="auto">
          <a:xfrm>
            <a:off x="4327525" y="1482725"/>
            <a:ext cx="65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30" name="TextBox 12"/>
          <p:cNvSpPr txBox="1">
            <a:spLocks noChangeArrowheads="1"/>
          </p:cNvSpPr>
          <p:nvPr/>
        </p:nvSpPr>
        <p:spPr bwMode="auto">
          <a:xfrm>
            <a:off x="5327650" y="1474788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31" name="TextBox 13"/>
          <p:cNvSpPr txBox="1">
            <a:spLocks noChangeArrowheads="1"/>
          </p:cNvSpPr>
          <p:nvPr/>
        </p:nvSpPr>
        <p:spPr bwMode="auto">
          <a:xfrm>
            <a:off x="5811838" y="1477963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32" name="TextBox 10"/>
          <p:cNvSpPr txBox="1">
            <a:spLocks noChangeArrowheads="1"/>
          </p:cNvSpPr>
          <p:nvPr/>
        </p:nvSpPr>
        <p:spPr bwMode="auto">
          <a:xfrm>
            <a:off x="6826250" y="1446213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1933" name="TextBox 11"/>
          <p:cNvSpPr txBox="1">
            <a:spLocks noChangeArrowheads="1"/>
          </p:cNvSpPr>
          <p:nvPr/>
        </p:nvSpPr>
        <p:spPr bwMode="auto">
          <a:xfrm>
            <a:off x="7369175" y="141287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cxnSp>
        <p:nvCxnSpPr>
          <p:cNvPr id="81934" name="直接箭头连接符 15"/>
          <p:cNvCxnSpPr>
            <a:cxnSpLocks noChangeShapeType="1"/>
            <a:endCxn id="81923" idx="2"/>
          </p:cNvCxnSpPr>
          <p:nvPr/>
        </p:nvCxnSpPr>
        <p:spPr bwMode="auto">
          <a:xfrm flipV="1">
            <a:off x="4981575" y="77470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5" name="TextBox 21"/>
          <p:cNvSpPr txBox="1">
            <a:spLocks noChangeArrowheads="1"/>
          </p:cNvSpPr>
          <p:nvPr/>
        </p:nvSpPr>
        <p:spPr bwMode="auto">
          <a:xfrm>
            <a:off x="5003800" y="2246313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sp>
        <p:nvSpPr>
          <p:cNvPr id="81936" name="TextBox 22"/>
          <p:cNvSpPr txBox="1">
            <a:spLocks noChangeArrowheads="1"/>
          </p:cNvSpPr>
          <p:nvPr/>
        </p:nvSpPr>
        <p:spPr bwMode="auto">
          <a:xfrm>
            <a:off x="1403350" y="2967038"/>
            <a:ext cx="274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for</a:t>
            </a:r>
            <a:endParaRPr lang="zh-CN" altLang="en-US" sz="1600" b="1"/>
          </a:p>
        </p:txBody>
      </p:sp>
      <p:sp>
        <p:nvSpPr>
          <p:cNvPr id="81937" name="TextBox 23"/>
          <p:cNvSpPr txBox="1">
            <a:spLocks noChangeArrowheads="1"/>
          </p:cNvSpPr>
          <p:nvPr/>
        </p:nvSpPr>
        <p:spPr bwMode="auto">
          <a:xfrm>
            <a:off x="2200275" y="2967038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(</a:t>
            </a:r>
            <a:endParaRPr lang="zh-CN" altLang="en-US" sz="1600"/>
          </a:p>
        </p:txBody>
      </p:sp>
      <p:sp>
        <p:nvSpPr>
          <p:cNvPr id="81938" name="TextBox 24"/>
          <p:cNvSpPr txBox="1">
            <a:spLocks noChangeArrowheads="1"/>
          </p:cNvSpPr>
          <p:nvPr/>
        </p:nvSpPr>
        <p:spPr bwMode="auto">
          <a:xfrm>
            <a:off x="3063875" y="2967038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39" name="TextBox 25"/>
          <p:cNvSpPr txBox="1">
            <a:spLocks noChangeArrowheads="1"/>
          </p:cNvSpPr>
          <p:nvPr/>
        </p:nvSpPr>
        <p:spPr bwMode="auto">
          <a:xfrm>
            <a:off x="4302125" y="2967038"/>
            <a:ext cx="184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r>
              <a:rPr lang="en-US" altLang="zh-CN" sz="1600" b="1" i="1"/>
              <a:t> </a:t>
            </a:r>
            <a:r>
              <a:rPr lang="en-US" altLang="zh-CN" sz="1600" i="1"/>
              <a:t> </a:t>
            </a:r>
            <a:endParaRPr lang="zh-CN" altLang="en-US" sz="1600" i="1"/>
          </a:p>
        </p:txBody>
      </p:sp>
      <p:sp>
        <p:nvSpPr>
          <p:cNvPr id="81940" name="TextBox 26"/>
          <p:cNvSpPr txBox="1">
            <a:spLocks noChangeArrowheads="1"/>
          </p:cNvSpPr>
          <p:nvPr/>
        </p:nvSpPr>
        <p:spPr bwMode="auto">
          <a:xfrm>
            <a:off x="4827588" y="2967038"/>
            <a:ext cx="684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41" name="TextBox 27"/>
          <p:cNvSpPr txBox="1">
            <a:spLocks noChangeArrowheads="1"/>
          </p:cNvSpPr>
          <p:nvPr/>
        </p:nvSpPr>
        <p:spPr bwMode="auto">
          <a:xfrm>
            <a:off x="6019800" y="2967038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endParaRPr lang="zh-CN" altLang="en-US" sz="1600" b="1"/>
          </a:p>
        </p:txBody>
      </p:sp>
      <p:sp>
        <p:nvSpPr>
          <p:cNvPr id="81942" name="TextBox 28"/>
          <p:cNvSpPr txBox="1">
            <a:spLocks noChangeArrowheads="1"/>
          </p:cNvSpPr>
          <p:nvPr/>
        </p:nvSpPr>
        <p:spPr bwMode="auto">
          <a:xfrm>
            <a:off x="6591300" y="2967038"/>
            <a:ext cx="685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43" name="TextBox 29"/>
          <p:cNvSpPr txBox="1">
            <a:spLocks noChangeArrowheads="1"/>
          </p:cNvSpPr>
          <p:nvPr/>
        </p:nvSpPr>
        <p:spPr bwMode="auto">
          <a:xfrm>
            <a:off x="7747000" y="2967038"/>
            <a:ext cx="69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81944" name="TextBox 30"/>
          <p:cNvSpPr txBox="1">
            <a:spLocks noChangeArrowheads="1"/>
          </p:cNvSpPr>
          <p:nvPr/>
        </p:nvSpPr>
        <p:spPr bwMode="auto">
          <a:xfrm>
            <a:off x="8391525" y="2967038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cxnSp>
        <p:nvCxnSpPr>
          <p:cNvPr id="81945" name="直接连接符 31"/>
          <p:cNvCxnSpPr>
            <a:cxnSpLocks noChangeShapeType="1"/>
          </p:cNvCxnSpPr>
          <p:nvPr/>
        </p:nvCxnSpPr>
        <p:spPr bwMode="auto">
          <a:xfrm flipH="1">
            <a:off x="1541463" y="2492375"/>
            <a:ext cx="367506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6" name="直接连接符 32"/>
          <p:cNvCxnSpPr>
            <a:cxnSpLocks noChangeShapeType="1"/>
          </p:cNvCxnSpPr>
          <p:nvPr/>
        </p:nvCxnSpPr>
        <p:spPr bwMode="auto">
          <a:xfrm flipH="1">
            <a:off x="2487613" y="2492375"/>
            <a:ext cx="2728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7" name="直接连接符 33"/>
          <p:cNvCxnSpPr>
            <a:cxnSpLocks noChangeShapeType="1"/>
          </p:cNvCxnSpPr>
          <p:nvPr/>
        </p:nvCxnSpPr>
        <p:spPr bwMode="auto">
          <a:xfrm flipH="1">
            <a:off x="3567113" y="2492375"/>
            <a:ext cx="16494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直接连接符 34"/>
          <p:cNvCxnSpPr>
            <a:cxnSpLocks noChangeShapeType="1"/>
          </p:cNvCxnSpPr>
          <p:nvPr/>
        </p:nvCxnSpPr>
        <p:spPr bwMode="auto">
          <a:xfrm flipH="1">
            <a:off x="4392613" y="2492375"/>
            <a:ext cx="823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9" name="直接连接符 35"/>
          <p:cNvCxnSpPr>
            <a:cxnSpLocks noChangeShapeType="1"/>
          </p:cNvCxnSpPr>
          <p:nvPr/>
        </p:nvCxnSpPr>
        <p:spPr bwMode="auto">
          <a:xfrm>
            <a:off x="5216525" y="2492375"/>
            <a:ext cx="0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0" name="直接连接符 36"/>
          <p:cNvCxnSpPr>
            <a:cxnSpLocks noChangeShapeType="1"/>
          </p:cNvCxnSpPr>
          <p:nvPr/>
        </p:nvCxnSpPr>
        <p:spPr bwMode="auto">
          <a:xfrm>
            <a:off x="5216525" y="2492375"/>
            <a:ext cx="8032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1" name="直接连接符 37"/>
          <p:cNvCxnSpPr>
            <a:cxnSpLocks noChangeShapeType="1"/>
            <a:endCxn id="81942" idx="0"/>
          </p:cNvCxnSpPr>
          <p:nvPr/>
        </p:nvCxnSpPr>
        <p:spPr bwMode="auto">
          <a:xfrm>
            <a:off x="5216525" y="2492375"/>
            <a:ext cx="17176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2" name="直接连接符 38"/>
          <p:cNvCxnSpPr>
            <a:cxnSpLocks noChangeShapeType="1"/>
          </p:cNvCxnSpPr>
          <p:nvPr/>
        </p:nvCxnSpPr>
        <p:spPr bwMode="auto">
          <a:xfrm>
            <a:off x="5216525" y="2492375"/>
            <a:ext cx="25304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3" name="直接连接符 39"/>
          <p:cNvCxnSpPr>
            <a:cxnSpLocks noChangeShapeType="1"/>
          </p:cNvCxnSpPr>
          <p:nvPr/>
        </p:nvCxnSpPr>
        <p:spPr bwMode="auto">
          <a:xfrm>
            <a:off x="5216525" y="2492375"/>
            <a:ext cx="3370263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4" name="直接连接符 59396"/>
          <p:cNvCxnSpPr>
            <a:cxnSpLocks noChangeShapeType="1"/>
          </p:cNvCxnSpPr>
          <p:nvPr/>
        </p:nvCxnSpPr>
        <p:spPr bwMode="auto">
          <a:xfrm flipV="1">
            <a:off x="900113" y="3500438"/>
            <a:ext cx="7540625" cy="1444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5" name="TextBox 47"/>
          <p:cNvSpPr txBox="1">
            <a:spLocks noChangeArrowheads="1"/>
          </p:cNvSpPr>
          <p:nvPr/>
        </p:nvSpPr>
        <p:spPr bwMode="auto">
          <a:xfrm>
            <a:off x="63500" y="2854325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81956" name="TextBox 48"/>
          <p:cNvSpPr txBox="1">
            <a:spLocks noChangeArrowheads="1"/>
          </p:cNvSpPr>
          <p:nvPr/>
        </p:nvSpPr>
        <p:spPr bwMode="auto">
          <a:xfrm>
            <a:off x="207963" y="3789363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81957" name="TextBox 49"/>
          <p:cNvSpPr txBox="1">
            <a:spLocks noChangeArrowheads="1"/>
          </p:cNvSpPr>
          <p:nvPr/>
        </p:nvSpPr>
        <p:spPr bwMode="auto">
          <a:xfrm>
            <a:off x="2124075" y="3703638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81958" name="TextBox 50"/>
          <p:cNvSpPr txBox="1">
            <a:spLocks noChangeArrowheads="1"/>
          </p:cNvSpPr>
          <p:nvPr/>
        </p:nvSpPr>
        <p:spPr bwMode="auto">
          <a:xfrm>
            <a:off x="3044825" y="3692525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81959" name="TextBox 51"/>
          <p:cNvSpPr txBox="1">
            <a:spLocks noChangeArrowheads="1"/>
          </p:cNvSpPr>
          <p:nvPr/>
        </p:nvSpPr>
        <p:spPr bwMode="auto">
          <a:xfrm>
            <a:off x="3738563" y="3683000"/>
            <a:ext cx="24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60" name="TextBox 52"/>
          <p:cNvSpPr txBox="1">
            <a:spLocks noChangeArrowheads="1"/>
          </p:cNvSpPr>
          <p:nvPr/>
        </p:nvSpPr>
        <p:spPr bwMode="auto">
          <a:xfrm>
            <a:off x="4327525" y="3683000"/>
            <a:ext cx="65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61" name="TextBox 53"/>
          <p:cNvSpPr txBox="1">
            <a:spLocks noChangeArrowheads="1"/>
          </p:cNvSpPr>
          <p:nvPr/>
        </p:nvSpPr>
        <p:spPr bwMode="auto">
          <a:xfrm>
            <a:off x="5327650" y="367665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62" name="TextBox 54"/>
          <p:cNvSpPr txBox="1">
            <a:spLocks noChangeArrowheads="1"/>
          </p:cNvSpPr>
          <p:nvPr/>
        </p:nvSpPr>
        <p:spPr bwMode="auto">
          <a:xfrm>
            <a:off x="5811838" y="3679825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63" name="TextBox 55"/>
          <p:cNvSpPr txBox="1">
            <a:spLocks noChangeArrowheads="1"/>
          </p:cNvSpPr>
          <p:nvPr/>
        </p:nvSpPr>
        <p:spPr bwMode="auto">
          <a:xfrm>
            <a:off x="6826250" y="3648075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1964" name="TextBox 56"/>
          <p:cNvSpPr txBox="1">
            <a:spLocks noChangeArrowheads="1"/>
          </p:cNvSpPr>
          <p:nvPr/>
        </p:nvSpPr>
        <p:spPr bwMode="auto">
          <a:xfrm>
            <a:off x="7369175" y="361473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sp>
        <p:nvSpPr>
          <p:cNvPr id="81965" name="TextBox 61"/>
          <p:cNvSpPr txBox="1">
            <a:spLocks noChangeArrowheads="1"/>
          </p:cNvSpPr>
          <p:nvPr/>
        </p:nvSpPr>
        <p:spPr bwMode="auto">
          <a:xfrm>
            <a:off x="5003800" y="4360863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sp>
        <p:nvSpPr>
          <p:cNvPr id="81966" name="TextBox 62"/>
          <p:cNvSpPr txBox="1">
            <a:spLocks noChangeArrowheads="1"/>
          </p:cNvSpPr>
          <p:nvPr/>
        </p:nvSpPr>
        <p:spPr bwMode="auto">
          <a:xfrm>
            <a:off x="1403350" y="5199063"/>
            <a:ext cx="274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for</a:t>
            </a:r>
            <a:endParaRPr lang="zh-CN" altLang="en-US" sz="1600" b="1"/>
          </a:p>
        </p:txBody>
      </p:sp>
      <p:sp>
        <p:nvSpPr>
          <p:cNvPr id="81967" name="TextBox 63"/>
          <p:cNvSpPr txBox="1">
            <a:spLocks noChangeArrowheads="1"/>
          </p:cNvSpPr>
          <p:nvPr/>
        </p:nvSpPr>
        <p:spPr bwMode="auto">
          <a:xfrm>
            <a:off x="2200275" y="5199063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(</a:t>
            </a:r>
            <a:endParaRPr lang="zh-CN" altLang="en-US" sz="1600"/>
          </a:p>
        </p:txBody>
      </p:sp>
      <p:sp>
        <p:nvSpPr>
          <p:cNvPr id="81968" name="TextBox 64"/>
          <p:cNvSpPr txBox="1">
            <a:spLocks noChangeArrowheads="1"/>
          </p:cNvSpPr>
          <p:nvPr/>
        </p:nvSpPr>
        <p:spPr bwMode="auto">
          <a:xfrm>
            <a:off x="3063875" y="5199063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69" name="TextBox 65"/>
          <p:cNvSpPr txBox="1">
            <a:spLocks noChangeArrowheads="1"/>
          </p:cNvSpPr>
          <p:nvPr/>
        </p:nvSpPr>
        <p:spPr bwMode="auto">
          <a:xfrm>
            <a:off x="4302125" y="5199063"/>
            <a:ext cx="184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r>
              <a:rPr lang="en-US" altLang="zh-CN" sz="1600" b="1" i="1"/>
              <a:t> </a:t>
            </a:r>
            <a:r>
              <a:rPr lang="en-US" altLang="zh-CN" sz="1600" i="1"/>
              <a:t> </a:t>
            </a:r>
            <a:endParaRPr lang="zh-CN" altLang="en-US" sz="1600" i="1"/>
          </a:p>
        </p:txBody>
      </p:sp>
      <p:sp>
        <p:nvSpPr>
          <p:cNvPr id="81970" name="TextBox 66"/>
          <p:cNvSpPr txBox="1">
            <a:spLocks noChangeArrowheads="1"/>
          </p:cNvSpPr>
          <p:nvPr/>
        </p:nvSpPr>
        <p:spPr bwMode="auto">
          <a:xfrm>
            <a:off x="4827588" y="5199063"/>
            <a:ext cx="684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71" name="TextBox 67"/>
          <p:cNvSpPr txBox="1">
            <a:spLocks noChangeArrowheads="1"/>
          </p:cNvSpPr>
          <p:nvPr/>
        </p:nvSpPr>
        <p:spPr bwMode="auto">
          <a:xfrm>
            <a:off x="6019800" y="5199063"/>
            <a:ext cx="68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;</a:t>
            </a:r>
            <a:endParaRPr lang="zh-CN" altLang="en-US" sz="1600" b="1"/>
          </a:p>
        </p:txBody>
      </p:sp>
      <p:sp>
        <p:nvSpPr>
          <p:cNvPr id="81972" name="TextBox 68"/>
          <p:cNvSpPr txBox="1">
            <a:spLocks noChangeArrowheads="1"/>
          </p:cNvSpPr>
          <p:nvPr/>
        </p:nvSpPr>
        <p:spPr bwMode="auto">
          <a:xfrm>
            <a:off x="6591300" y="5199063"/>
            <a:ext cx="685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optexpr</a:t>
            </a:r>
            <a:endParaRPr lang="zh-CN" altLang="en-US" sz="1600" i="1"/>
          </a:p>
        </p:txBody>
      </p:sp>
      <p:sp>
        <p:nvSpPr>
          <p:cNvPr id="81973" name="TextBox 69"/>
          <p:cNvSpPr txBox="1">
            <a:spLocks noChangeArrowheads="1"/>
          </p:cNvSpPr>
          <p:nvPr/>
        </p:nvSpPr>
        <p:spPr bwMode="auto">
          <a:xfrm>
            <a:off x="7747000" y="5199063"/>
            <a:ext cx="69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81974" name="TextBox 70"/>
          <p:cNvSpPr txBox="1">
            <a:spLocks noChangeArrowheads="1"/>
          </p:cNvSpPr>
          <p:nvPr/>
        </p:nvSpPr>
        <p:spPr bwMode="auto">
          <a:xfrm>
            <a:off x="8391525" y="5199063"/>
            <a:ext cx="390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/>
              <a:t>stmt</a:t>
            </a:r>
            <a:endParaRPr lang="zh-CN" altLang="en-US" sz="1600" i="1"/>
          </a:p>
        </p:txBody>
      </p:sp>
      <p:cxnSp>
        <p:nvCxnSpPr>
          <p:cNvPr id="81975" name="直接连接符 71"/>
          <p:cNvCxnSpPr>
            <a:cxnSpLocks noChangeShapeType="1"/>
          </p:cNvCxnSpPr>
          <p:nvPr/>
        </p:nvCxnSpPr>
        <p:spPr bwMode="auto">
          <a:xfrm flipH="1">
            <a:off x="1541463" y="4724400"/>
            <a:ext cx="367506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6" name="直接连接符 72"/>
          <p:cNvCxnSpPr>
            <a:cxnSpLocks noChangeShapeType="1"/>
          </p:cNvCxnSpPr>
          <p:nvPr/>
        </p:nvCxnSpPr>
        <p:spPr bwMode="auto">
          <a:xfrm flipH="1">
            <a:off x="2487613" y="4724400"/>
            <a:ext cx="2728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7" name="直接连接符 73"/>
          <p:cNvCxnSpPr>
            <a:cxnSpLocks noChangeShapeType="1"/>
          </p:cNvCxnSpPr>
          <p:nvPr/>
        </p:nvCxnSpPr>
        <p:spPr bwMode="auto">
          <a:xfrm flipH="1">
            <a:off x="3567113" y="4724400"/>
            <a:ext cx="16494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8" name="直接连接符 74"/>
          <p:cNvCxnSpPr>
            <a:cxnSpLocks noChangeShapeType="1"/>
          </p:cNvCxnSpPr>
          <p:nvPr/>
        </p:nvCxnSpPr>
        <p:spPr bwMode="auto">
          <a:xfrm flipH="1">
            <a:off x="4392613" y="4724400"/>
            <a:ext cx="823912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9" name="直接连接符 75"/>
          <p:cNvCxnSpPr>
            <a:cxnSpLocks noChangeShapeType="1"/>
          </p:cNvCxnSpPr>
          <p:nvPr/>
        </p:nvCxnSpPr>
        <p:spPr bwMode="auto">
          <a:xfrm>
            <a:off x="5216525" y="4724400"/>
            <a:ext cx="0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0" name="直接连接符 76"/>
          <p:cNvCxnSpPr>
            <a:cxnSpLocks noChangeShapeType="1"/>
          </p:cNvCxnSpPr>
          <p:nvPr/>
        </p:nvCxnSpPr>
        <p:spPr bwMode="auto">
          <a:xfrm>
            <a:off x="5216525" y="4724400"/>
            <a:ext cx="8032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1" name="直接连接符 77"/>
          <p:cNvCxnSpPr>
            <a:cxnSpLocks noChangeShapeType="1"/>
            <a:endCxn id="81972" idx="0"/>
          </p:cNvCxnSpPr>
          <p:nvPr/>
        </p:nvCxnSpPr>
        <p:spPr bwMode="auto">
          <a:xfrm>
            <a:off x="5216525" y="4724400"/>
            <a:ext cx="17176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2" name="直接连接符 78"/>
          <p:cNvCxnSpPr>
            <a:cxnSpLocks noChangeShapeType="1"/>
          </p:cNvCxnSpPr>
          <p:nvPr/>
        </p:nvCxnSpPr>
        <p:spPr bwMode="auto">
          <a:xfrm>
            <a:off x="5216525" y="4724400"/>
            <a:ext cx="2530475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3" name="直接连接符 79"/>
          <p:cNvCxnSpPr>
            <a:cxnSpLocks noChangeShapeType="1"/>
          </p:cNvCxnSpPr>
          <p:nvPr/>
        </p:nvCxnSpPr>
        <p:spPr bwMode="auto">
          <a:xfrm>
            <a:off x="5216525" y="4724400"/>
            <a:ext cx="3370263" cy="474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4" name="直接连接符 81"/>
          <p:cNvCxnSpPr>
            <a:cxnSpLocks noChangeShapeType="1"/>
          </p:cNvCxnSpPr>
          <p:nvPr/>
        </p:nvCxnSpPr>
        <p:spPr bwMode="auto">
          <a:xfrm flipV="1">
            <a:off x="973138" y="5732463"/>
            <a:ext cx="7540625" cy="1444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85" name="TextBox 82"/>
          <p:cNvSpPr txBox="1">
            <a:spLocks noChangeArrowheads="1"/>
          </p:cNvSpPr>
          <p:nvPr/>
        </p:nvSpPr>
        <p:spPr bwMode="auto">
          <a:xfrm>
            <a:off x="136525" y="5086350"/>
            <a:ext cx="882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语法</a:t>
            </a:r>
            <a:endParaRPr lang="en-US" altLang="zh-CN" b="1"/>
          </a:p>
          <a:p>
            <a:r>
              <a:rPr lang="zh-CN" altLang="en-US" b="1"/>
              <a:t>分析树</a:t>
            </a:r>
          </a:p>
        </p:txBody>
      </p:sp>
      <p:sp>
        <p:nvSpPr>
          <p:cNvPr id="81986" name="TextBox 83"/>
          <p:cNvSpPr txBox="1">
            <a:spLocks noChangeArrowheads="1"/>
          </p:cNvSpPr>
          <p:nvPr/>
        </p:nvSpPr>
        <p:spPr bwMode="auto">
          <a:xfrm>
            <a:off x="280988" y="602138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输入</a:t>
            </a:r>
          </a:p>
        </p:txBody>
      </p:sp>
      <p:sp>
        <p:nvSpPr>
          <p:cNvPr id="81987" name="TextBox 84"/>
          <p:cNvSpPr txBox="1">
            <a:spLocks noChangeArrowheads="1"/>
          </p:cNvSpPr>
          <p:nvPr/>
        </p:nvSpPr>
        <p:spPr bwMode="auto">
          <a:xfrm>
            <a:off x="2197100" y="5935663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</a:t>
            </a:r>
            <a:endParaRPr lang="zh-CN" altLang="en-US" b="1"/>
          </a:p>
        </p:txBody>
      </p:sp>
      <p:sp>
        <p:nvSpPr>
          <p:cNvPr id="81988" name="TextBox 85"/>
          <p:cNvSpPr txBox="1">
            <a:spLocks noChangeArrowheads="1"/>
          </p:cNvSpPr>
          <p:nvPr/>
        </p:nvSpPr>
        <p:spPr bwMode="auto">
          <a:xfrm>
            <a:off x="3117850" y="5924550"/>
            <a:ext cx="26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81989" name="TextBox 86"/>
          <p:cNvSpPr txBox="1">
            <a:spLocks noChangeArrowheads="1"/>
          </p:cNvSpPr>
          <p:nvPr/>
        </p:nvSpPr>
        <p:spPr bwMode="auto">
          <a:xfrm>
            <a:off x="3811588" y="5915025"/>
            <a:ext cx="24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90" name="TextBox 87"/>
          <p:cNvSpPr txBox="1">
            <a:spLocks noChangeArrowheads="1"/>
          </p:cNvSpPr>
          <p:nvPr/>
        </p:nvSpPr>
        <p:spPr bwMode="auto">
          <a:xfrm>
            <a:off x="4400550" y="5915025"/>
            <a:ext cx="65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91" name="TextBox 88"/>
          <p:cNvSpPr txBox="1">
            <a:spLocks noChangeArrowheads="1"/>
          </p:cNvSpPr>
          <p:nvPr/>
        </p:nvSpPr>
        <p:spPr bwMode="auto">
          <a:xfrm>
            <a:off x="5400675" y="5908675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1992" name="TextBox 89"/>
          <p:cNvSpPr txBox="1">
            <a:spLocks noChangeArrowheads="1"/>
          </p:cNvSpPr>
          <p:nvPr/>
        </p:nvSpPr>
        <p:spPr bwMode="auto">
          <a:xfrm>
            <a:off x="5884863" y="5911850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81993" name="TextBox 90"/>
          <p:cNvSpPr txBox="1">
            <a:spLocks noChangeArrowheads="1"/>
          </p:cNvSpPr>
          <p:nvPr/>
        </p:nvSpPr>
        <p:spPr bwMode="auto">
          <a:xfrm>
            <a:off x="6899275" y="5880100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1994" name="TextBox 91"/>
          <p:cNvSpPr txBox="1">
            <a:spLocks noChangeArrowheads="1"/>
          </p:cNvSpPr>
          <p:nvPr/>
        </p:nvSpPr>
        <p:spPr bwMode="auto">
          <a:xfrm>
            <a:off x="7442200" y="5846763"/>
            <a:ext cx="76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other</a:t>
            </a:r>
          </a:p>
        </p:txBody>
      </p:sp>
      <p:cxnSp>
        <p:nvCxnSpPr>
          <p:cNvPr id="81995" name="直接箭头连接符 93"/>
          <p:cNvCxnSpPr>
            <a:cxnSpLocks noChangeShapeType="1"/>
          </p:cNvCxnSpPr>
          <p:nvPr/>
        </p:nvCxnSpPr>
        <p:spPr bwMode="auto">
          <a:xfrm flipV="1">
            <a:off x="2427288" y="187325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6" name="直接箭头连接符 94"/>
          <p:cNvCxnSpPr>
            <a:cxnSpLocks noChangeShapeType="1"/>
          </p:cNvCxnSpPr>
          <p:nvPr/>
        </p:nvCxnSpPr>
        <p:spPr bwMode="auto">
          <a:xfrm flipV="1">
            <a:off x="1541463" y="3213100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7" name="直接箭头连接符 95"/>
          <p:cNvCxnSpPr>
            <a:cxnSpLocks noChangeShapeType="1"/>
          </p:cNvCxnSpPr>
          <p:nvPr/>
        </p:nvCxnSpPr>
        <p:spPr bwMode="auto">
          <a:xfrm flipV="1">
            <a:off x="2370138" y="3995738"/>
            <a:ext cx="0" cy="206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8" name="直接箭头连接符 96"/>
          <p:cNvCxnSpPr>
            <a:cxnSpLocks noChangeShapeType="1"/>
          </p:cNvCxnSpPr>
          <p:nvPr/>
        </p:nvCxnSpPr>
        <p:spPr bwMode="auto">
          <a:xfrm flipV="1">
            <a:off x="2266950" y="5445125"/>
            <a:ext cx="0" cy="20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9" name="直接箭头连接符 97"/>
          <p:cNvCxnSpPr>
            <a:cxnSpLocks noChangeShapeType="1"/>
          </p:cNvCxnSpPr>
          <p:nvPr/>
        </p:nvCxnSpPr>
        <p:spPr bwMode="auto">
          <a:xfrm flipV="1">
            <a:off x="3248025" y="6294438"/>
            <a:ext cx="0" cy="2047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Wingdings" panose="05000000000000000000" pitchFamily="2" charset="2"/>
              </a:rPr>
              <a:t>语法分析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自顶向下分析方法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一般来说，为一个非终结符号选择产生式是一个“尝试并犯错”的过程 </a:t>
            </a:r>
            <a:r>
              <a:rPr lang="en-US" altLang="zh-CN" dirty="0">
                <a:sym typeface="Wingdings" panose="05000000000000000000" pitchFamily="2" charset="2"/>
              </a:rPr>
              <a:t>—— </a:t>
            </a:r>
            <a:r>
              <a:rPr lang="zh-CN" altLang="en-US" dirty="0">
                <a:sym typeface="Wingdings" panose="05000000000000000000" pitchFamily="2" charset="2"/>
              </a:rPr>
              <a:t>回溯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预测语法分析法：不需要回溯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/>
            <a:r>
              <a:rPr lang="zh-CN" altLang="en-US" dirty="0">
                <a:sym typeface="Wingdings" panose="05000000000000000000" pitchFamily="2" charset="2"/>
              </a:rPr>
              <a:t>要求设计的文法满足：当考虑到一个输入符号（终结符）的时候，只有一种非终结符可以生成这个输入符号，是确定性的。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/>
            <a:r>
              <a:rPr lang="en-US" altLang="zh-CN" dirty="0">
                <a:sym typeface="Wingdings" panose="05000000000000000000" pitchFamily="2" charset="2"/>
              </a:rPr>
              <a:t>FIRST</a:t>
            </a:r>
            <a:r>
              <a:rPr lang="zh-CN" altLang="en-US" dirty="0">
                <a:sym typeface="Wingdings" panose="05000000000000000000" pitchFamily="2" charset="2"/>
              </a:rPr>
              <a:t>集合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4"/>
            <a:r>
              <a:rPr lang="zh-CN" altLang="en-US" dirty="0">
                <a:sym typeface="Wingdings" panose="05000000000000000000" pitchFamily="2" charset="2"/>
              </a:rPr>
              <a:t>令</a:t>
            </a:r>
            <a:r>
              <a:rPr lang="en-US" altLang="zh-CN" dirty="0">
                <a:sym typeface="Wingdings" panose="05000000000000000000" pitchFamily="2" charset="2"/>
              </a:rPr>
              <a:t>α</a:t>
            </a:r>
            <a:r>
              <a:rPr lang="zh-CN" altLang="en-US" dirty="0">
                <a:sym typeface="Wingdings" panose="05000000000000000000" pitchFamily="2" charset="2"/>
              </a:rPr>
              <a:t>是一个文法符号（终结符号或非终结符号）串， </a:t>
            </a:r>
            <a:r>
              <a:rPr lang="en-US" altLang="zh-CN" dirty="0">
                <a:sym typeface="Wingdings" panose="05000000000000000000" pitchFamily="2" charset="2"/>
              </a:rPr>
              <a:t>FIRST(α)</a:t>
            </a:r>
            <a:r>
              <a:rPr lang="zh-CN" altLang="en-US" dirty="0">
                <a:sym typeface="Wingdings" panose="05000000000000000000" pitchFamily="2" charset="2"/>
              </a:rPr>
              <a:t>是由</a:t>
            </a:r>
            <a:r>
              <a:rPr lang="en-US" altLang="zh-CN" dirty="0">
                <a:sym typeface="Wingdings" panose="05000000000000000000" pitchFamily="2" charset="2"/>
              </a:rPr>
              <a:t>α</a:t>
            </a:r>
            <a:r>
              <a:rPr lang="zh-CN" altLang="en-US" dirty="0">
                <a:sym typeface="Wingdings" panose="05000000000000000000" pitchFamily="2" charset="2"/>
              </a:rPr>
              <a:t>生成的一个或多个终结符号串的第一个符号的集合。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4"/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ym typeface="Wingdings" panose="05000000000000000000" pitchFamily="2" charset="2"/>
              </a:rPr>
              <a:t>α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l-GR" altLang="zh-CN" dirty="0">
                <a:sym typeface="Wingdings" panose="05000000000000000000" pitchFamily="2" charset="2"/>
              </a:rPr>
              <a:t>ε</a:t>
            </a:r>
            <a:r>
              <a:rPr lang="zh-CN" altLang="en-US" dirty="0">
                <a:sym typeface="Wingdings" panose="05000000000000000000" pitchFamily="2" charset="2"/>
              </a:rPr>
              <a:t>或者可以生成</a:t>
            </a:r>
            <a:r>
              <a:rPr lang="el-GR" altLang="zh-CN" dirty="0">
                <a:sym typeface="Wingdings" panose="05000000000000000000" pitchFamily="2" charset="2"/>
              </a:rPr>
              <a:t>ε </a:t>
            </a:r>
            <a:r>
              <a:rPr lang="zh-CN" altLang="en-US" dirty="0">
                <a:sym typeface="Wingdings" panose="05000000000000000000" pitchFamily="2" charset="2"/>
              </a:rPr>
              <a:t>，那么</a:t>
            </a:r>
            <a:r>
              <a:rPr lang="el-GR" altLang="zh-CN" dirty="0">
                <a:sym typeface="Wingdings" panose="05000000000000000000" pitchFamily="2" charset="2"/>
              </a:rPr>
              <a:t>ε</a:t>
            </a:r>
            <a:r>
              <a:rPr lang="zh-CN" altLang="en-US" dirty="0">
                <a:sym typeface="Wingdings" panose="05000000000000000000" pitchFamily="2" charset="2"/>
              </a:rPr>
              <a:t>也在</a:t>
            </a:r>
            <a:r>
              <a:rPr lang="en-US" altLang="zh-CN" dirty="0">
                <a:sym typeface="Wingdings" panose="05000000000000000000" pitchFamily="2" charset="2"/>
              </a:rPr>
              <a:t>FIRST(α)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endParaRPr lang="en-US" altLang="zh-CN" dirty="0">
              <a:sym typeface="Wingdings" panose="05000000000000000000" pitchFamily="2" charset="2"/>
            </a:endParaRPr>
          </a:p>
          <a:p>
            <a:pPr lvl="4"/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语法分析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自顶向下分析方法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一般来说，为一个非终结符号选择产生式是一个“尝试并犯错”的过程 </a:t>
            </a:r>
            <a:r>
              <a:rPr lang="en-US" altLang="zh-CN">
                <a:sym typeface="Wingdings" panose="05000000000000000000" pitchFamily="2" charset="2"/>
              </a:rPr>
              <a:t>—— </a:t>
            </a:r>
            <a:r>
              <a:rPr lang="zh-CN" altLang="en-US">
                <a:sym typeface="Wingdings" panose="05000000000000000000" pitchFamily="2" charset="2"/>
              </a:rPr>
              <a:t>回溯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预测语法分析法：不需要回溯</a:t>
            </a:r>
            <a:endParaRPr lang="en-US" altLang="zh-CN">
              <a:sym typeface="Wingdings" panose="05000000000000000000" pitchFamily="2" charset="2"/>
            </a:endParaRP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要求设计的文法满足：当考虑到一个输入符号（终结符）的时候，只有一种非终结符可以生成这个输入符号，是确定性的。</a:t>
            </a:r>
            <a:endParaRPr lang="en-US" altLang="zh-CN">
              <a:sym typeface="Wingdings" panose="05000000000000000000" pitchFamily="2" charset="2"/>
            </a:endParaRPr>
          </a:p>
          <a:p>
            <a:pPr lvl="4"/>
            <a:r>
              <a:rPr lang="zh-CN" altLang="en-US">
                <a:sym typeface="Wingdings" panose="05000000000000000000" pitchFamily="2" charset="2"/>
              </a:rPr>
              <a:t>有两个产生式</a:t>
            </a:r>
            <a:r>
              <a:rPr lang="en-US" altLang="zh-CN">
                <a:sym typeface="Wingdings" panose="05000000000000000000" pitchFamily="2" charset="2"/>
              </a:rPr>
              <a:t>A  α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Aβ</a:t>
            </a:r>
            <a:r>
              <a:rPr lang="zh-CN" altLang="en-US">
                <a:sym typeface="Wingdings" panose="05000000000000000000" pitchFamily="2" charset="2"/>
              </a:rPr>
              <a:t>，预测分析法要求</a:t>
            </a:r>
            <a:r>
              <a:rPr lang="en-US" altLang="zh-CN">
                <a:sym typeface="Wingdings" panose="05000000000000000000" pitchFamily="2" charset="2"/>
              </a:rPr>
              <a:t>FIRST(α)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FIRST(β)</a:t>
            </a:r>
            <a:r>
              <a:rPr lang="zh-CN" altLang="en-US">
                <a:sym typeface="Wingdings" panose="05000000000000000000" pitchFamily="2" charset="2"/>
              </a:rPr>
              <a:t>不相交</a:t>
            </a:r>
            <a:endParaRPr lang="en-US" altLang="zh-CN">
              <a:sym typeface="Wingdings" panose="05000000000000000000" pitchFamily="2" charset="2"/>
            </a:endParaRPr>
          </a:p>
          <a:p>
            <a:pPr lvl="4"/>
            <a:r>
              <a:rPr lang="zh-CN" altLang="en-US">
                <a:sym typeface="Wingdings" panose="05000000000000000000" pitchFamily="2" charset="2"/>
              </a:rPr>
              <a:t>如果输入符号在</a:t>
            </a:r>
            <a:r>
              <a:rPr lang="en-US" altLang="zh-CN">
                <a:sym typeface="Wingdings" panose="05000000000000000000" pitchFamily="2" charset="2"/>
              </a:rPr>
              <a:t>FIRST(α)</a:t>
            </a:r>
            <a:r>
              <a:rPr lang="zh-CN" altLang="en-US">
                <a:sym typeface="Wingdings" panose="05000000000000000000" pitchFamily="2" charset="2"/>
              </a:rPr>
              <a:t>中，就用</a:t>
            </a:r>
            <a:r>
              <a:rPr lang="en-US" altLang="zh-CN">
                <a:sym typeface="Wingdings" panose="05000000000000000000" pitchFamily="2" charset="2"/>
              </a:rPr>
              <a:t>A  α</a:t>
            </a:r>
            <a:r>
              <a:rPr lang="zh-CN" altLang="en-US">
                <a:sym typeface="Wingdings" panose="05000000000000000000" pitchFamily="2" charset="2"/>
              </a:rPr>
              <a:t>，如果输入符号在</a:t>
            </a:r>
            <a:r>
              <a:rPr lang="en-US" altLang="zh-CN">
                <a:sym typeface="Wingdings" panose="05000000000000000000" pitchFamily="2" charset="2"/>
              </a:rPr>
              <a:t>FIRST(β)</a:t>
            </a:r>
            <a:r>
              <a:rPr lang="zh-CN" altLang="en-US">
                <a:sym typeface="Wingdings" panose="05000000000000000000" pitchFamily="2" charset="2"/>
              </a:rPr>
              <a:t>中，就用</a:t>
            </a:r>
            <a:r>
              <a:rPr lang="en-US" altLang="zh-CN">
                <a:sym typeface="Wingdings" panose="05000000000000000000" pitchFamily="2" charset="2"/>
              </a:rPr>
              <a:t>A  β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Wingdings" panose="05000000000000000000" pitchFamily="2" charset="2"/>
              </a:rPr>
              <a:t>语法分析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自顶向下分析方法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预测分析法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 dirty="0" err="1">
                <a:sym typeface="Wingdings" panose="05000000000000000000" pitchFamily="2" charset="2"/>
              </a:rPr>
              <a:t>stmt</a:t>
            </a:r>
            <a:r>
              <a:rPr lang="en-US" altLang="zh-CN" sz="1600" dirty="0">
                <a:sym typeface="Wingdings" panose="05000000000000000000" pitchFamily="2" charset="2"/>
              </a:rPr>
              <a:t>          </a:t>
            </a:r>
            <a:r>
              <a:rPr lang="en-US" altLang="zh-CN" sz="1600" b="1" dirty="0">
                <a:sym typeface="Wingdings" panose="05000000000000000000" pitchFamily="2" charset="2"/>
              </a:rPr>
              <a:t>expr  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                |   </a:t>
            </a:r>
            <a:r>
              <a:rPr lang="en-US" altLang="zh-CN" sz="1600" b="1" dirty="0">
                <a:sym typeface="Wingdings" panose="05000000000000000000" pitchFamily="2" charset="2"/>
              </a:rPr>
              <a:t>if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(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expr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)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i="1" dirty="0" err="1">
                <a:sym typeface="Wingdings" panose="05000000000000000000" pitchFamily="2" charset="2"/>
              </a:rPr>
              <a:t>stmt</a:t>
            </a:r>
            <a:endParaRPr lang="en-US" altLang="zh-CN" sz="1600" i="1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                |   </a:t>
            </a:r>
            <a:r>
              <a:rPr lang="en-US" altLang="zh-CN" sz="1600" b="1" dirty="0">
                <a:sym typeface="Wingdings" panose="05000000000000000000" pitchFamily="2" charset="2"/>
              </a:rPr>
              <a:t>for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(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i="1" dirty="0" err="1">
                <a:sym typeface="Wingdings" panose="05000000000000000000" pitchFamily="2" charset="2"/>
              </a:rPr>
              <a:t>optexpr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;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i="1" dirty="0" err="1">
                <a:sym typeface="Wingdings" panose="05000000000000000000" pitchFamily="2" charset="2"/>
              </a:rPr>
              <a:t>optexpr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;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i="1" dirty="0" err="1">
                <a:sym typeface="Wingdings" panose="05000000000000000000" pitchFamily="2" charset="2"/>
              </a:rPr>
              <a:t>optexpr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b="1" dirty="0">
                <a:sym typeface="Wingdings" panose="05000000000000000000" pitchFamily="2" charset="2"/>
              </a:rPr>
              <a:t>)</a:t>
            </a:r>
            <a:r>
              <a:rPr lang="en-US" altLang="zh-CN" sz="1600" dirty="0">
                <a:sym typeface="Wingdings" panose="05000000000000000000" pitchFamily="2" charset="2"/>
              </a:rPr>
              <a:t>  </a:t>
            </a:r>
            <a:r>
              <a:rPr lang="en-US" altLang="zh-CN" sz="1600" i="1" dirty="0" err="1">
                <a:sym typeface="Wingdings" panose="05000000000000000000" pitchFamily="2" charset="2"/>
              </a:rPr>
              <a:t>stmt</a:t>
            </a:r>
            <a:endParaRPr lang="en-US" altLang="zh-CN" sz="1600" i="1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                |   </a:t>
            </a:r>
            <a:r>
              <a:rPr lang="en-US" altLang="zh-CN" sz="1600" b="1" dirty="0">
                <a:sym typeface="Wingdings" panose="05000000000000000000" pitchFamily="2" charset="2"/>
              </a:rPr>
              <a:t>other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 dirty="0" err="1">
                <a:sym typeface="Wingdings" panose="05000000000000000000" pitchFamily="2" charset="2"/>
              </a:rPr>
              <a:t>optexpr</a:t>
            </a:r>
            <a:r>
              <a:rPr lang="en-US" altLang="zh-CN" sz="1600" dirty="0">
                <a:sym typeface="Wingdings" panose="05000000000000000000" pitchFamily="2" charset="2"/>
              </a:rPr>
              <a:t>     </a:t>
            </a:r>
            <a:r>
              <a:rPr lang="el-GR" altLang="zh-CN" sz="1600" dirty="0">
                <a:sym typeface="Wingdings" panose="05000000000000000000" pitchFamily="2" charset="2"/>
              </a:rPr>
              <a:t>ε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                 |   </a:t>
            </a:r>
            <a:r>
              <a:rPr lang="en-US" altLang="zh-CN" sz="1600" b="1" dirty="0">
                <a:sym typeface="Wingdings" panose="05000000000000000000" pitchFamily="2" charset="2"/>
              </a:rPr>
              <a:t>expr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FIRST(</a:t>
            </a:r>
            <a:r>
              <a:rPr lang="en-US" altLang="zh-CN" i="1" dirty="0" err="1"/>
              <a:t>stmt</a:t>
            </a:r>
            <a:r>
              <a:rPr lang="en-US" altLang="zh-CN" dirty="0"/>
              <a:t>)     = {</a:t>
            </a:r>
            <a:r>
              <a:rPr lang="en-US" altLang="zh-CN" b="1" dirty="0"/>
              <a:t>expr</a:t>
            </a:r>
            <a:r>
              <a:rPr lang="en-US" altLang="zh-CN" dirty="0"/>
              <a:t>, </a:t>
            </a:r>
            <a:r>
              <a:rPr lang="en-US" altLang="zh-CN" b="1" dirty="0"/>
              <a:t>if</a:t>
            </a:r>
            <a:r>
              <a:rPr lang="en-US" altLang="zh-CN" dirty="0"/>
              <a:t>, </a:t>
            </a:r>
            <a:r>
              <a:rPr lang="en-US" altLang="zh-CN" b="1" dirty="0"/>
              <a:t>for</a:t>
            </a:r>
            <a:r>
              <a:rPr lang="en-US" altLang="zh-CN" dirty="0"/>
              <a:t>, </a:t>
            </a:r>
            <a:r>
              <a:rPr lang="en-US" altLang="zh-CN" b="1" dirty="0"/>
              <a:t>other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FIRST(</a:t>
            </a:r>
            <a:r>
              <a:rPr lang="en-US" altLang="zh-CN" b="1" dirty="0"/>
              <a:t>expr ;</a:t>
            </a:r>
            <a:r>
              <a:rPr lang="en-US" altLang="zh-CN" dirty="0"/>
              <a:t>)  = { </a:t>
            </a:r>
            <a:r>
              <a:rPr lang="en-US" altLang="zh-CN" b="1" dirty="0"/>
              <a:t>expr </a:t>
            </a:r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237412" cy="1981200"/>
          </a:xfrm>
        </p:spPr>
        <p:txBody>
          <a:bodyPr/>
          <a:lstStyle/>
          <a:p>
            <a:pPr algn="ctr"/>
            <a:r>
              <a:rPr lang="en-US" altLang="zh-CN" dirty="0"/>
              <a:t>2.3</a:t>
            </a:r>
            <a:r>
              <a:rPr lang="zh-CN" altLang="en-US" dirty="0"/>
              <a:t>语法制导翻译的定义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stmt</a:t>
            </a:r>
            <a:r>
              <a:rPr lang="en-US" altLang="zh-CN" sz="1600">
                <a:sym typeface="Wingdings" panose="05000000000000000000" pitchFamily="2" charset="2"/>
              </a:rPr>
              <a:t>        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if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for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ym typeface="Wingdings" panose="05000000000000000000" pitchFamily="2" charset="2"/>
              </a:rPr>
              <a:t>)</a:t>
            </a:r>
            <a:r>
              <a:rPr lang="en-US" altLang="zh-CN" sz="1600"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ym typeface="Wingdings" panose="05000000000000000000" pitchFamily="2" charset="2"/>
              </a:rPr>
              <a:t>stmt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ym typeface="Wingdings" panose="05000000000000000000" pitchFamily="2" charset="2"/>
              </a:rPr>
              <a:t>other</a:t>
            </a:r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1500188" y="428625"/>
            <a:ext cx="6786562" cy="4800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i="1" dirty="0" err="1"/>
              <a:t>stmt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switch(</a:t>
            </a:r>
            <a:r>
              <a:rPr lang="en-US" altLang="zh-CN" i="1" dirty="0"/>
              <a:t>lookahead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case </a:t>
            </a:r>
            <a:r>
              <a:rPr lang="en-US" altLang="zh-CN" b="1" dirty="0"/>
              <a:t>expr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  </a:t>
            </a:r>
            <a:r>
              <a:rPr lang="en-US" altLang="zh-CN" i="1" dirty="0"/>
              <a:t>match</a:t>
            </a:r>
            <a:r>
              <a:rPr lang="en-US" altLang="zh-CN" dirty="0"/>
              <a:t>(expr); </a:t>
            </a:r>
            <a:r>
              <a:rPr lang="en-US" altLang="zh-CN" i="1" dirty="0"/>
              <a:t>match</a:t>
            </a:r>
            <a:r>
              <a:rPr lang="en-US" altLang="zh-CN" dirty="0"/>
              <a:t>(‘;’); break;</a:t>
            </a:r>
          </a:p>
          <a:p>
            <a:r>
              <a:rPr lang="en-US" altLang="zh-CN" dirty="0"/>
              <a:t>    case </a:t>
            </a:r>
            <a:r>
              <a:rPr lang="en-US" altLang="zh-CN" b="1" dirty="0"/>
              <a:t>if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en-US" altLang="zh-CN" i="1" dirty="0"/>
              <a:t>match</a:t>
            </a:r>
            <a:r>
              <a:rPr lang="en-US" altLang="zh-CN" dirty="0"/>
              <a:t>(</a:t>
            </a:r>
            <a:r>
              <a:rPr lang="en-US" altLang="zh-CN" b="1" dirty="0"/>
              <a:t>if</a:t>
            </a:r>
            <a:r>
              <a:rPr lang="en-US" altLang="zh-CN" dirty="0"/>
              <a:t>); </a:t>
            </a:r>
            <a:r>
              <a:rPr lang="en-US" altLang="zh-CN" i="1" dirty="0"/>
              <a:t>match</a:t>
            </a:r>
            <a:r>
              <a:rPr lang="en-US" altLang="zh-CN" dirty="0"/>
              <a:t>(‘(’); </a:t>
            </a:r>
            <a:r>
              <a:rPr lang="en-US" altLang="zh-CN" i="1" dirty="0"/>
              <a:t>match</a:t>
            </a:r>
            <a:r>
              <a:rPr lang="en-US" altLang="zh-CN" dirty="0"/>
              <a:t>(</a:t>
            </a:r>
            <a:r>
              <a:rPr lang="en-US" altLang="zh-CN" b="1" dirty="0"/>
              <a:t>expr</a:t>
            </a:r>
            <a:r>
              <a:rPr lang="en-US" altLang="zh-CN" dirty="0"/>
              <a:t>); </a:t>
            </a:r>
            <a:r>
              <a:rPr lang="en-US" altLang="zh-CN" i="1" dirty="0"/>
              <a:t>match</a:t>
            </a:r>
            <a:r>
              <a:rPr lang="en-US" altLang="zh-CN" dirty="0"/>
              <a:t>(‘)’); </a:t>
            </a:r>
            <a:r>
              <a:rPr lang="en-US" altLang="zh-CN" i="1" dirty="0" err="1"/>
              <a:t>stmt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break;</a:t>
            </a:r>
          </a:p>
          <a:p>
            <a:r>
              <a:rPr lang="en-US" altLang="zh-CN" dirty="0"/>
              <a:t>    case </a:t>
            </a:r>
            <a:r>
              <a:rPr lang="en-US" altLang="zh-CN" b="1" dirty="0"/>
              <a:t>for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en-US" altLang="zh-CN" i="1" dirty="0"/>
              <a:t>match</a:t>
            </a:r>
            <a:r>
              <a:rPr lang="en-US" altLang="zh-CN" dirty="0"/>
              <a:t>(</a:t>
            </a:r>
            <a:r>
              <a:rPr lang="en-US" altLang="zh-CN" b="1" dirty="0"/>
              <a:t>for</a:t>
            </a:r>
            <a:r>
              <a:rPr lang="en-US" altLang="zh-CN" dirty="0"/>
              <a:t>); </a:t>
            </a:r>
            <a:r>
              <a:rPr lang="en-US" altLang="zh-CN" i="1" dirty="0"/>
              <a:t>match</a:t>
            </a:r>
            <a:r>
              <a:rPr lang="en-US" altLang="zh-CN" dirty="0"/>
              <a:t>(‘(’);</a:t>
            </a:r>
          </a:p>
          <a:p>
            <a:r>
              <a:rPr lang="en-US" altLang="zh-CN" dirty="0"/>
              <a:t>         </a:t>
            </a:r>
            <a:r>
              <a:rPr lang="en-US" altLang="zh-CN" i="1" dirty="0" err="1"/>
              <a:t>optexpr</a:t>
            </a:r>
            <a:r>
              <a:rPr lang="en-US" altLang="zh-CN" dirty="0"/>
              <a:t>(); </a:t>
            </a:r>
            <a:r>
              <a:rPr lang="en-US" altLang="zh-CN" i="1" dirty="0"/>
              <a:t>match</a:t>
            </a:r>
            <a:r>
              <a:rPr lang="en-US" altLang="zh-CN" dirty="0"/>
              <a:t>(‘;’); </a:t>
            </a:r>
            <a:r>
              <a:rPr lang="en-US" altLang="zh-CN" i="1" dirty="0" err="1"/>
              <a:t>optexpr</a:t>
            </a:r>
            <a:r>
              <a:rPr lang="en-US" altLang="zh-CN" dirty="0"/>
              <a:t>(); </a:t>
            </a:r>
            <a:r>
              <a:rPr lang="en-US" altLang="zh-CN" i="1" dirty="0"/>
              <a:t>match</a:t>
            </a:r>
            <a:r>
              <a:rPr lang="en-US" altLang="zh-CN" dirty="0"/>
              <a:t>(‘;’); </a:t>
            </a:r>
            <a:r>
              <a:rPr lang="en-US" altLang="zh-CN" i="1" dirty="0" err="1"/>
              <a:t>optexpr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i="1" dirty="0"/>
              <a:t>match</a:t>
            </a:r>
            <a:r>
              <a:rPr lang="en-US" altLang="zh-CN" dirty="0"/>
              <a:t>(‘)’); </a:t>
            </a:r>
            <a:r>
              <a:rPr lang="en-US" altLang="zh-CN" i="1" dirty="0" err="1"/>
              <a:t>stmt</a:t>
            </a:r>
            <a:r>
              <a:rPr lang="en-US" altLang="zh-CN" dirty="0"/>
              <a:t>(); break;</a:t>
            </a:r>
          </a:p>
          <a:p>
            <a:r>
              <a:rPr lang="en-US" altLang="zh-CN" dirty="0"/>
              <a:t>    case </a:t>
            </a:r>
            <a:r>
              <a:rPr lang="en-US" altLang="zh-CN" b="1" dirty="0"/>
              <a:t>other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en-US" altLang="zh-CN" i="1" dirty="0"/>
              <a:t>match</a:t>
            </a:r>
            <a:r>
              <a:rPr lang="en-US" altLang="zh-CN" dirty="0"/>
              <a:t>(</a:t>
            </a:r>
            <a:r>
              <a:rPr lang="en-US" altLang="zh-CN" b="1" dirty="0"/>
              <a:t>other</a:t>
            </a:r>
            <a:r>
              <a:rPr lang="en-US" altLang="zh-CN" dirty="0"/>
              <a:t>); break;</a:t>
            </a:r>
          </a:p>
          <a:p>
            <a:r>
              <a:rPr lang="en-US" altLang="zh-CN" dirty="0"/>
              <a:t>    default:</a:t>
            </a:r>
          </a:p>
          <a:p>
            <a:r>
              <a:rPr lang="en-US" altLang="zh-CN" dirty="0"/>
              <a:t>         </a:t>
            </a:r>
            <a:r>
              <a:rPr lang="en-US" altLang="zh-CN" i="1" dirty="0"/>
              <a:t>report</a:t>
            </a:r>
            <a:r>
              <a:rPr lang="en-US" altLang="zh-CN" dirty="0"/>
              <a:t>(“syntax error”);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   </a:t>
            </a:r>
            <a:r>
              <a:rPr lang="el-GR" altLang="zh-CN" sz="1600">
                <a:sym typeface="Wingdings" panose="05000000000000000000" pitchFamily="2" charset="2"/>
              </a:rPr>
              <a:t>ε</a:t>
            </a:r>
            <a:endParaRPr lang="en-US" altLang="zh-CN" sz="160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 | 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87044" name="TextBox 5"/>
          <p:cNvSpPr txBox="1">
            <a:spLocks noChangeArrowheads="1"/>
          </p:cNvSpPr>
          <p:nvPr/>
        </p:nvSpPr>
        <p:spPr bwMode="auto">
          <a:xfrm>
            <a:off x="1428750" y="1785938"/>
            <a:ext cx="5857875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void </a:t>
            </a:r>
            <a:r>
              <a:rPr lang="en-US" altLang="zh-CN" i="1"/>
              <a:t>optexpr</a:t>
            </a:r>
            <a:r>
              <a:rPr lang="en-US" altLang="zh-CN"/>
              <a:t>() {</a:t>
            </a:r>
          </a:p>
          <a:p>
            <a:r>
              <a:rPr lang="en-US" altLang="zh-CN"/>
              <a:t>       if(</a:t>
            </a:r>
            <a:r>
              <a:rPr lang="en-US" altLang="zh-CN" i="1"/>
              <a:t>lookahead</a:t>
            </a:r>
            <a:r>
              <a:rPr lang="en-US" altLang="zh-CN"/>
              <a:t> == </a:t>
            </a:r>
            <a:r>
              <a:rPr lang="en-US" altLang="zh-CN" b="1"/>
              <a:t>expr</a:t>
            </a:r>
            <a:r>
              <a:rPr lang="en-US" altLang="zh-CN"/>
              <a:t>) </a:t>
            </a:r>
            <a:r>
              <a:rPr lang="en-US" altLang="zh-CN" i="1"/>
              <a:t>match</a:t>
            </a:r>
            <a:r>
              <a:rPr lang="en-US" altLang="zh-CN"/>
              <a:t>(</a:t>
            </a:r>
            <a:r>
              <a:rPr lang="en-US" altLang="zh-CN" b="1"/>
              <a:t>expr</a:t>
            </a:r>
            <a:r>
              <a:rPr lang="en-US" altLang="zh-CN"/>
              <a:t>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7045" name="TextBox 6"/>
          <p:cNvSpPr txBox="1">
            <a:spLocks noChangeArrowheads="1"/>
          </p:cNvSpPr>
          <p:nvPr/>
        </p:nvSpPr>
        <p:spPr bwMode="auto">
          <a:xfrm>
            <a:off x="1500188" y="5000625"/>
            <a:ext cx="58578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void </a:t>
            </a:r>
            <a:r>
              <a:rPr lang="en-US" altLang="zh-CN" i="1"/>
              <a:t>match</a:t>
            </a:r>
            <a:r>
              <a:rPr lang="en-US" altLang="zh-CN"/>
              <a:t>(terminal </a:t>
            </a:r>
            <a:r>
              <a:rPr lang="en-US" altLang="zh-CN" i="1"/>
              <a:t>t</a:t>
            </a:r>
            <a:r>
              <a:rPr lang="en-US" altLang="zh-CN"/>
              <a:t>) {</a:t>
            </a:r>
          </a:p>
          <a:p>
            <a:r>
              <a:rPr lang="en-US" altLang="zh-CN"/>
              <a:t>       if(</a:t>
            </a:r>
            <a:r>
              <a:rPr lang="en-US" altLang="zh-CN" i="1"/>
              <a:t>lookahead</a:t>
            </a:r>
            <a:r>
              <a:rPr lang="en-US" altLang="zh-CN"/>
              <a:t> == </a:t>
            </a:r>
            <a:r>
              <a:rPr lang="en-US" altLang="zh-CN" i="1"/>
              <a:t>t</a:t>
            </a:r>
            <a:r>
              <a:rPr lang="en-US" altLang="zh-CN"/>
              <a:t>) </a:t>
            </a:r>
            <a:r>
              <a:rPr lang="en-US" altLang="zh-CN" i="1"/>
              <a:t>lookahead = </a:t>
            </a:r>
            <a:r>
              <a:rPr lang="en-US" altLang="zh-CN"/>
              <a:t>nextTerminal;</a:t>
            </a:r>
          </a:p>
          <a:p>
            <a:r>
              <a:rPr lang="en-US" altLang="zh-CN"/>
              <a:t>       else </a:t>
            </a:r>
            <a:r>
              <a:rPr lang="en-US" altLang="zh-CN" i="1"/>
              <a:t>report</a:t>
            </a:r>
            <a:r>
              <a:rPr lang="en-US" altLang="zh-CN"/>
              <a:t>(“</a:t>
            </a:r>
            <a:r>
              <a:rPr lang="en-US" altLang="zh-CN" b="1"/>
              <a:t>syntax error</a:t>
            </a:r>
            <a:r>
              <a:rPr lang="en-US" altLang="zh-CN"/>
              <a:t>”);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i="1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ym typeface="Wingdings" panose="05000000000000000000" pitchFamily="2" charset="2"/>
              </a:rPr>
              <a:t>     </a:t>
            </a:r>
            <a:r>
              <a:rPr lang="el-GR" altLang="zh-CN" sz="1600">
                <a:sym typeface="Wingdings" panose="05000000000000000000" pitchFamily="2" charset="2"/>
              </a:rPr>
              <a:t>ε</a:t>
            </a:r>
            <a:endParaRPr lang="en-US" altLang="zh-CN" sz="160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                 |   </a:t>
            </a:r>
            <a:r>
              <a:rPr lang="en-US" altLang="zh-CN" sz="1600" b="1">
                <a:sym typeface="Wingdings" panose="05000000000000000000" pitchFamily="2" charset="2"/>
              </a:rPr>
              <a:t>expr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88068" name="TextBox 5"/>
          <p:cNvSpPr txBox="1">
            <a:spLocks noChangeArrowheads="1"/>
          </p:cNvSpPr>
          <p:nvPr/>
        </p:nvSpPr>
        <p:spPr bwMode="auto">
          <a:xfrm>
            <a:off x="1428750" y="1785938"/>
            <a:ext cx="5857875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void </a:t>
            </a:r>
            <a:r>
              <a:rPr lang="en-US" altLang="zh-CN" i="1"/>
              <a:t>optexpr</a:t>
            </a:r>
            <a:r>
              <a:rPr lang="en-US" altLang="zh-CN"/>
              <a:t>() {</a:t>
            </a:r>
          </a:p>
          <a:p>
            <a:r>
              <a:rPr lang="en-US" altLang="zh-CN"/>
              <a:t>       </a:t>
            </a:r>
            <a:r>
              <a:rPr lang="en-US" altLang="zh-CN" i="1"/>
              <a:t>if(lookahead</a:t>
            </a:r>
            <a:r>
              <a:rPr lang="en-US" altLang="zh-CN"/>
              <a:t> == </a:t>
            </a:r>
            <a:r>
              <a:rPr lang="en-US" altLang="zh-CN" b="1"/>
              <a:t>expr</a:t>
            </a:r>
            <a:r>
              <a:rPr lang="en-US" altLang="zh-CN"/>
              <a:t>) </a:t>
            </a:r>
            <a:r>
              <a:rPr lang="en-US" altLang="zh-CN" i="1"/>
              <a:t>match</a:t>
            </a:r>
            <a:r>
              <a:rPr lang="en-US" altLang="zh-CN"/>
              <a:t>(</a:t>
            </a:r>
            <a:r>
              <a:rPr lang="en-US" altLang="zh-CN" b="1"/>
              <a:t>expr</a:t>
            </a:r>
            <a:r>
              <a:rPr lang="en-US" altLang="zh-CN"/>
              <a:t>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8069" name="TextBox 6"/>
          <p:cNvSpPr txBox="1">
            <a:spLocks noChangeArrowheads="1"/>
          </p:cNvSpPr>
          <p:nvPr/>
        </p:nvSpPr>
        <p:spPr bwMode="auto">
          <a:xfrm>
            <a:off x="1500188" y="5000625"/>
            <a:ext cx="58578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void </a:t>
            </a:r>
            <a:r>
              <a:rPr lang="en-US" altLang="zh-CN" i="1"/>
              <a:t>match</a:t>
            </a:r>
            <a:r>
              <a:rPr lang="en-US" altLang="zh-CN"/>
              <a:t>(terminal </a:t>
            </a:r>
            <a:r>
              <a:rPr lang="en-US" altLang="zh-CN" i="1"/>
              <a:t>t</a:t>
            </a:r>
            <a:r>
              <a:rPr lang="en-US" altLang="zh-CN"/>
              <a:t>) {</a:t>
            </a:r>
          </a:p>
          <a:p>
            <a:r>
              <a:rPr lang="en-US" altLang="zh-CN"/>
              <a:t>       if(</a:t>
            </a:r>
            <a:r>
              <a:rPr lang="en-US" altLang="zh-CN" i="1"/>
              <a:t>lookahead</a:t>
            </a:r>
            <a:r>
              <a:rPr lang="en-US" altLang="zh-CN"/>
              <a:t> == </a:t>
            </a:r>
            <a:r>
              <a:rPr lang="en-US" altLang="zh-CN" i="1"/>
              <a:t>t</a:t>
            </a:r>
            <a:r>
              <a:rPr lang="en-US" altLang="zh-CN"/>
              <a:t>) </a:t>
            </a:r>
            <a:r>
              <a:rPr lang="en-US" altLang="zh-CN" i="1"/>
              <a:t>lookahead = </a:t>
            </a:r>
            <a:r>
              <a:rPr lang="en-US" altLang="zh-CN"/>
              <a:t>nextTerminal;</a:t>
            </a:r>
          </a:p>
          <a:p>
            <a:r>
              <a:rPr lang="en-US" altLang="zh-CN"/>
              <a:t>       else </a:t>
            </a:r>
            <a:r>
              <a:rPr lang="en-US" altLang="zh-CN" i="1"/>
              <a:t>report</a:t>
            </a:r>
            <a:r>
              <a:rPr lang="en-US" altLang="zh-CN"/>
              <a:t>(“</a:t>
            </a:r>
            <a:r>
              <a:rPr lang="en-US" altLang="zh-CN" b="1"/>
              <a:t>syntax error</a:t>
            </a:r>
            <a:r>
              <a:rPr lang="en-US" altLang="zh-CN"/>
              <a:t>”);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8070" name="Rounded Rectangular Callout 5"/>
          <p:cNvSpPr>
            <a:spLocks noChangeArrowheads="1"/>
          </p:cNvSpPr>
          <p:nvPr/>
        </p:nvSpPr>
        <p:spPr bwMode="auto">
          <a:xfrm>
            <a:off x="4143375" y="3286125"/>
            <a:ext cx="3786188" cy="1328738"/>
          </a:xfrm>
          <a:prstGeom prst="wedgeRoundRectCallout">
            <a:avLst>
              <a:gd name="adj1" fmla="val -29634"/>
              <a:gd name="adj2" fmla="val -97537"/>
              <a:gd name="adj3" fmla="val 16667"/>
            </a:avLst>
          </a:prstGeom>
          <a:solidFill>
            <a:srgbClr val="00B0F0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3"/>
            <a:r>
              <a:rPr lang="zh-CN" altLang="en-US"/>
              <a:t>何时使用</a:t>
            </a:r>
            <a:r>
              <a:rPr lang="el-GR" altLang="zh-CN"/>
              <a:t>ε</a:t>
            </a:r>
            <a:r>
              <a:rPr lang="zh-CN" altLang="en-US"/>
              <a:t>产生式</a:t>
            </a:r>
            <a:endParaRPr lang="en-US" altLang="zh-CN"/>
          </a:p>
          <a:p>
            <a:pPr marL="0" lvl="3"/>
            <a:endParaRPr lang="en-US" altLang="zh-CN"/>
          </a:p>
          <a:p>
            <a:pPr marL="0" lvl="3"/>
            <a:r>
              <a:rPr lang="zh-CN" altLang="en-US">
                <a:sym typeface="Wingdings" panose="05000000000000000000" pitchFamily="2" charset="2"/>
              </a:rPr>
              <a:t>输入：</a:t>
            </a:r>
            <a:r>
              <a:rPr lang="en-US" altLang="zh-CN" b="1">
                <a:sym typeface="Wingdings" panose="05000000000000000000" pitchFamily="2" charset="2"/>
              </a:rPr>
              <a:t>for ( 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;</a:t>
            </a:r>
            <a:r>
              <a:rPr lang="en-US" altLang="zh-CN" b="1">
                <a:sym typeface="Wingdings" panose="05000000000000000000" pitchFamily="2" charset="2"/>
              </a:rPr>
              <a:t> expr ; expr ) other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设计一个预测分析器</a:t>
            </a:r>
            <a:endParaRPr lang="en-US" altLang="zh-CN" dirty="0"/>
          </a:p>
          <a:p>
            <a:pPr lvl="1"/>
            <a:r>
              <a:rPr lang="zh-CN" altLang="en-US" dirty="0"/>
              <a:t>对应于非终结符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检查向前看符号，决定使用</a:t>
            </a:r>
            <a:r>
              <a:rPr lang="en-US" altLang="zh-CN" dirty="0"/>
              <a:t>A</a:t>
            </a:r>
            <a:r>
              <a:rPr lang="zh-CN" altLang="en-US" dirty="0"/>
              <a:t>的哪个产生式。如果一个产生式的体为</a:t>
            </a:r>
            <a:r>
              <a:rPr lang="en-US" altLang="zh-CN" dirty="0">
                <a:sym typeface="Wingdings" panose="05000000000000000000" pitchFamily="2" charset="2"/>
              </a:rPr>
              <a:t>α(α</a:t>
            </a:r>
            <a:r>
              <a:rPr lang="zh-CN" altLang="en-US" dirty="0">
                <a:sym typeface="Wingdings" panose="05000000000000000000" pitchFamily="2" charset="2"/>
              </a:rPr>
              <a:t>不是空串</a:t>
            </a:r>
            <a:r>
              <a:rPr lang="el-GR" altLang="zh-CN" dirty="0">
                <a:sym typeface="Wingdings" panose="05000000000000000000" pitchFamily="2" charset="2"/>
              </a:rPr>
              <a:t>ε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，且向前看符号在</a:t>
            </a:r>
            <a:r>
              <a:rPr lang="en-US" altLang="zh-CN" dirty="0">
                <a:sym typeface="Wingdings" panose="05000000000000000000" pitchFamily="2" charset="2"/>
              </a:rPr>
              <a:t>FIRST(α)</a:t>
            </a:r>
            <a:r>
              <a:rPr lang="zh-CN" altLang="en-US" dirty="0">
                <a:sym typeface="Wingdings" panose="05000000000000000000" pitchFamily="2" charset="2"/>
              </a:rPr>
              <a:t>中，那么就选择这个产生式。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然后，模拟被选中的产生式的体，也就是，从左向右逐个执行此产生式体的符号。“执行”就是调用相应非终结符的过程。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嵌入翻译方案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翻译动作作为一个非终结符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语法分析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左递归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dirty="0">
                <a:sym typeface="Wingdings" panose="05000000000000000000" pitchFamily="2" charset="2"/>
              </a:rPr>
              <a:t>可能使递归下降语法分析器进入无限循环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371600" lvl="3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ym typeface="Wingdings" panose="05000000000000000000" pitchFamily="2" charset="2"/>
              </a:rPr>
              <a:t>例： </a:t>
            </a:r>
            <a:r>
              <a:rPr lang="en-US" altLang="zh-CN" i="1" dirty="0">
                <a:sym typeface="Wingdings" panose="05000000000000000000" pitchFamily="2" charset="2"/>
              </a:rPr>
              <a:t>expr</a:t>
            </a:r>
            <a:r>
              <a:rPr lang="en-US" altLang="zh-CN" dirty="0">
                <a:sym typeface="Wingdings" panose="05000000000000000000" pitchFamily="2" charset="2"/>
              </a:rPr>
              <a:t>    </a:t>
            </a:r>
            <a:r>
              <a:rPr lang="en-US" altLang="zh-CN" i="1" dirty="0">
                <a:sym typeface="Wingdings" panose="05000000000000000000" pitchFamily="2" charset="2"/>
              </a:rPr>
              <a:t>expr</a:t>
            </a:r>
            <a:r>
              <a:rPr lang="en-US" altLang="zh-CN" dirty="0">
                <a:sym typeface="Wingdings" panose="05000000000000000000" pitchFamily="2" charset="2"/>
              </a:rPr>
              <a:t>  +  </a:t>
            </a:r>
            <a:r>
              <a:rPr lang="en-US" altLang="zh-CN" i="1" dirty="0">
                <a:sym typeface="Wingdings" panose="05000000000000000000" pitchFamily="2" charset="2"/>
              </a:rPr>
              <a:t>term | term</a:t>
            </a:r>
          </a:p>
          <a:p>
            <a:pPr lvl="3">
              <a:defRPr/>
            </a:pP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4211638" y="3573463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</a:t>
            </a:r>
            <a:endParaRPr lang="zh-CN" altLang="en-US" i="1"/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3492500" y="403066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</a:t>
            </a:r>
            <a:endParaRPr lang="zh-CN" altLang="en-US" i="1"/>
          </a:p>
        </p:txBody>
      </p:sp>
      <p:sp>
        <p:nvSpPr>
          <p:cNvPr id="90118" name="TextBox 5"/>
          <p:cNvSpPr txBox="1">
            <a:spLocks noChangeArrowheads="1"/>
          </p:cNvSpPr>
          <p:nvPr/>
        </p:nvSpPr>
        <p:spPr bwMode="auto">
          <a:xfrm>
            <a:off x="2771775" y="462121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</a:t>
            </a:r>
            <a:endParaRPr lang="zh-CN" altLang="en-US" i="1"/>
          </a:p>
        </p:txBody>
      </p:sp>
      <p:sp>
        <p:nvSpPr>
          <p:cNvPr id="90119" name="TextBox 6"/>
          <p:cNvSpPr txBox="1">
            <a:spLocks noChangeArrowheads="1"/>
          </p:cNvSpPr>
          <p:nvPr/>
        </p:nvSpPr>
        <p:spPr bwMode="auto">
          <a:xfrm>
            <a:off x="1258888" y="5916613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</a:t>
            </a:r>
            <a:endParaRPr lang="zh-CN" altLang="en-US" i="1"/>
          </a:p>
        </p:txBody>
      </p:sp>
      <p:sp>
        <p:nvSpPr>
          <p:cNvPr id="90120" name="TextBox 7"/>
          <p:cNvSpPr txBox="1">
            <a:spLocks noChangeArrowheads="1"/>
          </p:cNvSpPr>
          <p:nvPr/>
        </p:nvSpPr>
        <p:spPr bwMode="auto">
          <a:xfrm>
            <a:off x="4946650" y="40306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</a:t>
            </a:r>
            <a:endParaRPr lang="zh-CN" altLang="en-US" i="1"/>
          </a:p>
        </p:txBody>
      </p:sp>
      <p:sp>
        <p:nvSpPr>
          <p:cNvPr id="90121" name="TextBox 8"/>
          <p:cNvSpPr txBox="1">
            <a:spLocks noChangeArrowheads="1"/>
          </p:cNvSpPr>
          <p:nvPr/>
        </p:nvSpPr>
        <p:spPr bwMode="auto">
          <a:xfrm>
            <a:off x="4125913" y="468788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</a:t>
            </a:r>
            <a:endParaRPr lang="zh-CN" altLang="en-US" i="1"/>
          </a:p>
        </p:txBody>
      </p:sp>
      <p:sp>
        <p:nvSpPr>
          <p:cNvPr id="90122" name="TextBox 9"/>
          <p:cNvSpPr txBox="1">
            <a:spLocks noChangeArrowheads="1"/>
          </p:cNvSpPr>
          <p:nvPr/>
        </p:nvSpPr>
        <p:spPr bwMode="auto">
          <a:xfrm>
            <a:off x="2454275" y="59166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</a:t>
            </a:r>
            <a:endParaRPr lang="zh-CN" altLang="en-US" i="1"/>
          </a:p>
        </p:txBody>
      </p:sp>
      <p:sp>
        <p:nvSpPr>
          <p:cNvPr id="90123" name="TextBox 10"/>
          <p:cNvSpPr txBox="1">
            <a:spLocks noChangeArrowheads="1"/>
          </p:cNvSpPr>
          <p:nvPr/>
        </p:nvSpPr>
        <p:spPr bwMode="auto">
          <a:xfrm>
            <a:off x="1258888" y="62944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cxnSp>
        <p:nvCxnSpPr>
          <p:cNvPr id="90124" name="直接连接符 12"/>
          <p:cNvCxnSpPr>
            <a:cxnSpLocks noChangeShapeType="1"/>
            <a:stCxn id="90116" idx="2"/>
          </p:cNvCxnSpPr>
          <p:nvPr/>
        </p:nvCxnSpPr>
        <p:spPr bwMode="auto">
          <a:xfrm flipH="1">
            <a:off x="3924300" y="3941763"/>
            <a:ext cx="604838" cy="889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5" name="直接连接符 14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>
            <a:off x="4529138" y="3941763"/>
            <a:ext cx="741362" cy="889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6" name="直接连接符 16"/>
          <p:cNvCxnSpPr>
            <a:cxnSpLocks noChangeShapeType="1"/>
            <a:stCxn id="90117" idx="2"/>
            <a:endCxn id="90118" idx="0"/>
          </p:cNvCxnSpPr>
          <p:nvPr/>
        </p:nvCxnSpPr>
        <p:spPr bwMode="auto">
          <a:xfrm flipH="1">
            <a:off x="3089275" y="4400550"/>
            <a:ext cx="719138" cy="220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7" name="直接连接符 18"/>
          <p:cNvCxnSpPr>
            <a:cxnSpLocks noChangeShapeType="1"/>
            <a:stCxn id="90117" idx="2"/>
            <a:endCxn id="90121" idx="0"/>
          </p:cNvCxnSpPr>
          <p:nvPr/>
        </p:nvCxnSpPr>
        <p:spPr bwMode="auto">
          <a:xfrm>
            <a:off x="3808413" y="4400550"/>
            <a:ext cx="639762" cy="2873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8" name="直接连接符 20"/>
          <p:cNvCxnSpPr>
            <a:cxnSpLocks noChangeShapeType="1"/>
          </p:cNvCxnSpPr>
          <p:nvPr/>
        </p:nvCxnSpPr>
        <p:spPr bwMode="auto">
          <a:xfrm flipV="1">
            <a:off x="1576388" y="5629275"/>
            <a:ext cx="547687" cy="2873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9" name="直接连接符 22"/>
          <p:cNvCxnSpPr>
            <a:cxnSpLocks noChangeShapeType="1"/>
          </p:cNvCxnSpPr>
          <p:nvPr/>
        </p:nvCxnSpPr>
        <p:spPr bwMode="auto">
          <a:xfrm>
            <a:off x="2124075" y="5629275"/>
            <a:ext cx="503238" cy="2873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0" name="直接连接符 24"/>
          <p:cNvCxnSpPr>
            <a:cxnSpLocks noChangeShapeType="1"/>
            <a:stCxn id="90123" idx="0"/>
            <a:endCxn id="90123" idx="0"/>
          </p:cNvCxnSpPr>
          <p:nvPr/>
        </p:nvCxnSpPr>
        <p:spPr bwMode="auto">
          <a:xfrm>
            <a:off x="1466850" y="6294438"/>
            <a:ext cx="0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1" name="TextBox 26"/>
          <p:cNvSpPr txBox="1">
            <a:spLocks noChangeArrowheads="1"/>
          </p:cNvSpPr>
          <p:nvPr/>
        </p:nvSpPr>
        <p:spPr bwMode="auto">
          <a:xfrm>
            <a:off x="1960563" y="52562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cxnSp>
        <p:nvCxnSpPr>
          <p:cNvPr id="90132" name="直接连接符 28"/>
          <p:cNvCxnSpPr>
            <a:cxnSpLocks noChangeShapeType="1"/>
            <a:stCxn id="90131" idx="0"/>
          </p:cNvCxnSpPr>
          <p:nvPr/>
        </p:nvCxnSpPr>
        <p:spPr bwMode="auto">
          <a:xfrm flipV="1">
            <a:off x="2168525" y="4989513"/>
            <a:ext cx="819150" cy="2667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语法分析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消除左递归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i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ym typeface="Wingdings" panose="05000000000000000000" pitchFamily="2" charset="2"/>
              </a:rPr>
              <a:t>α  |  β</a:t>
            </a: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i="1" dirty="0"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ym typeface="Wingdings" panose="05000000000000000000" pitchFamily="2" charset="2"/>
              </a:rPr>
              <a:t>A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i="1" dirty="0">
                <a:sym typeface="Wingdings" panose="05000000000000000000" pitchFamily="2" charset="2"/>
              </a:rPr>
              <a:t> β R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ym typeface="Wingdings" panose="05000000000000000000" pitchFamily="2" charset="2"/>
              </a:rPr>
              <a:t>R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i="1" dirty="0">
                <a:sym typeface="Wingdings" panose="05000000000000000000" pitchFamily="2" charset="2"/>
              </a:rPr>
              <a:t> α  R  |  </a:t>
            </a:r>
            <a:r>
              <a:rPr lang="el-GR" altLang="zh-CN" i="1" dirty="0">
                <a:sym typeface="Wingdings" panose="05000000000000000000" pitchFamily="2" charset="2"/>
              </a:rPr>
              <a:t>ε</a:t>
            </a:r>
            <a:endParaRPr lang="en-US" altLang="zh-CN" i="1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91140" name="下箭头 3"/>
          <p:cNvSpPr/>
          <p:nvPr/>
        </p:nvSpPr>
        <p:spPr bwMode="auto">
          <a:xfrm>
            <a:off x="1765300" y="3860800"/>
            <a:ext cx="900113" cy="6127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1141" name="下箭头 6"/>
          <p:cNvSpPr/>
          <p:nvPr/>
        </p:nvSpPr>
        <p:spPr bwMode="auto">
          <a:xfrm>
            <a:off x="6156325" y="3860800"/>
            <a:ext cx="900113" cy="6127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1142" name="TextBox 7"/>
          <p:cNvSpPr txBox="1">
            <a:spLocks noChangeArrowheads="1"/>
          </p:cNvSpPr>
          <p:nvPr/>
        </p:nvSpPr>
        <p:spPr bwMode="auto">
          <a:xfrm>
            <a:off x="7500938" y="135731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A</a:t>
            </a:r>
            <a:endParaRPr lang="zh-CN" altLang="en-US" b="1" i="1"/>
          </a:p>
        </p:txBody>
      </p:sp>
      <p:sp>
        <p:nvSpPr>
          <p:cNvPr id="91143" name="TextBox 8"/>
          <p:cNvSpPr txBox="1">
            <a:spLocks noChangeArrowheads="1"/>
          </p:cNvSpPr>
          <p:nvPr/>
        </p:nvSpPr>
        <p:spPr bwMode="auto">
          <a:xfrm>
            <a:off x="6072188" y="207168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A</a:t>
            </a:r>
            <a:endParaRPr lang="zh-CN" altLang="en-US" b="1" i="1"/>
          </a:p>
        </p:txBody>
      </p:sp>
      <p:sp>
        <p:nvSpPr>
          <p:cNvPr id="91144" name="TextBox 9"/>
          <p:cNvSpPr txBox="1">
            <a:spLocks noChangeArrowheads="1"/>
          </p:cNvSpPr>
          <p:nvPr/>
        </p:nvSpPr>
        <p:spPr bwMode="auto">
          <a:xfrm>
            <a:off x="5429250" y="242887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A</a:t>
            </a:r>
            <a:endParaRPr lang="zh-CN" altLang="en-US" b="1" i="1"/>
          </a:p>
        </p:txBody>
      </p:sp>
      <p:sp>
        <p:nvSpPr>
          <p:cNvPr id="91145" name="TextBox 10"/>
          <p:cNvSpPr txBox="1">
            <a:spLocks noChangeArrowheads="1"/>
          </p:cNvSpPr>
          <p:nvPr/>
        </p:nvSpPr>
        <p:spPr bwMode="auto">
          <a:xfrm>
            <a:off x="4857750" y="27146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A</a:t>
            </a:r>
            <a:endParaRPr lang="zh-CN" altLang="en-US" b="1" i="1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10125" y="3343275"/>
          <a:ext cx="326231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β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160" name="TextBox 12"/>
          <p:cNvSpPr txBox="1">
            <a:spLocks noChangeArrowheads="1"/>
          </p:cNvSpPr>
          <p:nvPr/>
        </p:nvSpPr>
        <p:spPr bwMode="auto">
          <a:xfrm>
            <a:off x="6715125" y="17145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…</a:t>
            </a:r>
            <a:endParaRPr lang="zh-CN" altLang="en-US" i="1"/>
          </a:p>
        </p:txBody>
      </p:sp>
      <p:cxnSp>
        <p:nvCxnSpPr>
          <p:cNvPr id="91161" name="Straight Connector 14"/>
          <p:cNvCxnSpPr>
            <a:cxnSpLocks noChangeShapeType="1"/>
            <a:stCxn id="91142" idx="2"/>
            <a:endCxn id="91160" idx="3"/>
          </p:cNvCxnSpPr>
          <p:nvPr/>
        </p:nvCxnSpPr>
        <p:spPr bwMode="auto">
          <a:xfrm flipH="1">
            <a:off x="7131050" y="1727200"/>
            <a:ext cx="546100" cy="1730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2" name="Straight Connector 16"/>
          <p:cNvCxnSpPr>
            <a:cxnSpLocks noChangeShapeType="1"/>
          </p:cNvCxnSpPr>
          <p:nvPr/>
        </p:nvCxnSpPr>
        <p:spPr bwMode="auto">
          <a:xfrm rot="10800000" flipV="1">
            <a:off x="6357938" y="2071688"/>
            <a:ext cx="473075" cy="1730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3" name="Straight Connector 18"/>
          <p:cNvCxnSpPr>
            <a:cxnSpLocks noChangeShapeType="1"/>
            <a:stCxn id="91143" idx="2"/>
            <a:endCxn id="91144" idx="3"/>
          </p:cNvCxnSpPr>
          <p:nvPr/>
        </p:nvCxnSpPr>
        <p:spPr bwMode="auto">
          <a:xfrm flipH="1">
            <a:off x="5780088" y="2441575"/>
            <a:ext cx="468312" cy="171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4" name="Straight Connector 20"/>
          <p:cNvCxnSpPr>
            <a:cxnSpLocks noChangeShapeType="1"/>
            <a:stCxn id="91144" idx="2"/>
            <a:endCxn id="91145" idx="3"/>
          </p:cNvCxnSpPr>
          <p:nvPr/>
        </p:nvCxnSpPr>
        <p:spPr bwMode="auto">
          <a:xfrm flipH="1">
            <a:off x="5208588" y="2798763"/>
            <a:ext cx="396875" cy="10001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5" name="Straight Connector 23"/>
          <p:cNvCxnSpPr>
            <a:cxnSpLocks noChangeShapeType="1"/>
            <a:stCxn id="91145" idx="2"/>
          </p:cNvCxnSpPr>
          <p:nvPr/>
        </p:nvCxnSpPr>
        <p:spPr bwMode="auto">
          <a:xfrm flipH="1">
            <a:off x="5000625" y="3084513"/>
            <a:ext cx="33338" cy="2730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6" name="Straight Connector 26"/>
          <p:cNvCxnSpPr>
            <a:cxnSpLocks noChangeShapeType="1"/>
            <a:stCxn id="91142" idx="2"/>
          </p:cNvCxnSpPr>
          <p:nvPr/>
        </p:nvCxnSpPr>
        <p:spPr bwMode="auto">
          <a:xfrm>
            <a:off x="7677150" y="1727200"/>
            <a:ext cx="38100" cy="16303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7" name="Straight Connector 28"/>
          <p:cNvCxnSpPr>
            <a:cxnSpLocks noChangeShapeType="1"/>
          </p:cNvCxnSpPr>
          <p:nvPr/>
        </p:nvCxnSpPr>
        <p:spPr bwMode="auto">
          <a:xfrm rot="5400000">
            <a:off x="5822950" y="2892425"/>
            <a:ext cx="928688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8" name="Straight Connector 31"/>
          <p:cNvCxnSpPr>
            <a:cxnSpLocks noChangeShapeType="1"/>
            <a:stCxn id="91144" idx="2"/>
          </p:cNvCxnSpPr>
          <p:nvPr/>
        </p:nvCxnSpPr>
        <p:spPr bwMode="auto">
          <a:xfrm flipH="1">
            <a:off x="5572125" y="2798763"/>
            <a:ext cx="33338" cy="5588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43438" y="6215063"/>
          <a:ext cx="326231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β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altLang="zh-CN" sz="1800" i="1" dirty="0">
                          <a:solidFill>
                            <a:srgbClr val="000000"/>
                          </a:solidFill>
                        </a:rPr>
                        <a:t>α</a:t>
                      </a:r>
                      <a:endParaRPr lang="zh-CN" altLang="en-US" sz="18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183" name="TextBox 37"/>
          <p:cNvSpPr txBox="1">
            <a:spLocks noChangeArrowheads="1"/>
          </p:cNvSpPr>
          <p:nvPr/>
        </p:nvSpPr>
        <p:spPr bwMode="auto">
          <a:xfrm>
            <a:off x="8072438" y="621506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Ɛ</a:t>
            </a:r>
            <a:endParaRPr lang="zh-CN" altLang="en-US" b="1" i="1"/>
          </a:p>
        </p:txBody>
      </p:sp>
      <p:sp>
        <p:nvSpPr>
          <p:cNvPr id="91184" name="TextBox 39"/>
          <p:cNvSpPr txBox="1">
            <a:spLocks noChangeArrowheads="1"/>
          </p:cNvSpPr>
          <p:nvPr/>
        </p:nvSpPr>
        <p:spPr bwMode="auto">
          <a:xfrm>
            <a:off x="4786313" y="405923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A</a:t>
            </a:r>
            <a:endParaRPr lang="zh-CN" altLang="en-US" b="1" i="1"/>
          </a:p>
        </p:txBody>
      </p:sp>
      <p:sp>
        <p:nvSpPr>
          <p:cNvPr id="91185" name="TextBox 40"/>
          <p:cNvSpPr txBox="1">
            <a:spLocks noChangeArrowheads="1"/>
          </p:cNvSpPr>
          <p:nvPr/>
        </p:nvSpPr>
        <p:spPr bwMode="auto">
          <a:xfrm>
            <a:off x="5429250" y="43576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</a:t>
            </a:r>
            <a:endParaRPr lang="zh-CN" altLang="en-US" b="1" i="1"/>
          </a:p>
        </p:txBody>
      </p:sp>
      <p:sp>
        <p:nvSpPr>
          <p:cNvPr id="91186" name="TextBox 41"/>
          <p:cNvSpPr txBox="1">
            <a:spLocks noChangeArrowheads="1"/>
          </p:cNvSpPr>
          <p:nvPr/>
        </p:nvSpPr>
        <p:spPr bwMode="auto">
          <a:xfrm>
            <a:off x="6000750" y="464343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</a:t>
            </a:r>
            <a:endParaRPr lang="zh-CN" altLang="en-US" b="1" i="1"/>
          </a:p>
        </p:txBody>
      </p:sp>
      <p:sp>
        <p:nvSpPr>
          <p:cNvPr id="91187" name="TextBox 42"/>
          <p:cNvSpPr txBox="1">
            <a:spLocks noChangeArrowheads="1"/>
          </p:cNvSpPr>
          <p:nvPr/>
        </p:nvSpPr>
        <p:spPr bwMode="auto">
          <a:xfrm>
            <a:off x="7358063" y="528637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</a:t>
            </a:r>
            <a:endParaRPr lang="zh-CN" altLang="en-US" b="1" i="1"/>
          </a:p>
        </p:txBody>
      </p:sp>
      <p:sp>
        <p:nvSpPr>
          <p:cNvPr id="91188" name="TextBox 43"/>
          <p:cNvSpPr txBox="1">
            <a:spLocks noChangeArrowheads="1"/>
          </p:cNvSpPr>
          <p:nvPr/>
        </p:nvSpPr>
        <p:spPr bwMode="auto">
          <a:xfrm>
            <a:off x="8072438" y="564356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R</a:t>
            </a:r>
            <a:endParaRPr lang="zh-CN" altLang="en-US" b="1" i="1"/>
          </a:p>
        </p:txBody>
      </p:sp>
      <p:sp>
        <p:nvSpPr>
          <p:cNvPr id="91189" name="TextBox 44"/>
          <p:cNvSpPr txBox="1">
            <a:spLocks noChangeArrowheads="1"/>
          </p:cNvSpPr>
          <p:nvPr/>
        </p:nvSpPr>
        <p:spPr bwMode="auto">
          <a:xfrm>
            <a:off x="6786563" y="5000625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.,.</a:t>
            </a:r>
            <a:endParaRPr lang="zh-CN" altLang="en-US" i="1"/>
          </a:p>
        </p:txBody>
      </p:sp>
      <p:cxnSp>
        <p:nvCxnSpPr>
          <p:cNvPr id="91190" name="Straight Connector 46"/>
          <p:cNvCxnSpPr>
            <a:cxnSpLocks noChangeShapeType="1"/>
            <a:stCxn id="91184" idx="2"/>
          </p:cNvCxnSpPr>
          <p:nvPr/>
        </p:nvCxnSpPr>
        <p:spPr bwMode="auto">
          <a:xfrm>
            <a:off x="4962525" y="4429125"/>
            <a:ext cx="38100" cy="1785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1" name="Straight Connector 48"/>
          <p:cNvCxnSpPr>
            <a:cxnSpLocks noChangeShapeType="1"/>
            <a:stCxn id="91185" idx="2"/>
          </p:cNvCxnSpPr>
          <p:nvPr/>
        </p:nvCxnSpPr>
        <p:spPr bwMode="auto">
          <a:xfrm rot="16200000" flipH="1">
            <a:off x="4880769" y="5452269"/>
            <a:ext cx="1487488" cy="381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2" name="Straight Connector 50"/>
          <p:cNvCxnSpPr>
            <a:cxnSpLocks noChangeShapeType="1"/>
            <a:stCxn id="91186" idx="2"/>
          </p:cNvCxnSpPr>
          <p:nvPr/>
        </p:nvCxnSpPr>
        <p:spPr bwMode="auto">
          <a:xfrm rot="16200000" flipH="1">
            <a:off x="5595144" y="5595144"/>
            <a:ext cx="1201738" cy="381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3" name="Straight Connector 52"/>
          <p:cNvCxnSpPr>
            <a:cxnSpLocks noChangeShapeType="1"/>
            <a:stCxn id="91187" idx="2"/>
          </p:cNvCxnSpPr>
          <p:nvPr/>
        </p:nvCxnSpPr>
        <p:spPr bwMode="auto">
          <a:xfrm rot="16200000" flipH="1">
            <a:off x="7273925" y="5916613"/>
            <a:ext cx="558800" cy="381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4" name="Straight Connector 54"/>
          <p:cNvCxnSpPr>
            <a:cxnSpLocks noChangeShapeType="1"/>
            <a:stCxn id="91188" idx="2"/>
            <a:endCxn id="91183" idx="0"/>
          </p:cNvCxnSpPr>
          <p:nvPr/>
        </p:nvCxnSpPr>
        <p:spPr bwMode="auto">
          <a:xfrm rot="5400000">
            <a:off x="8144668" y="6111082"/>
            <a:ext cx="201613" cy="63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5" name="Straight Connector 57"/>
          <p:cNvCxnSpPr>
            <a:cxnSpLocks noChangeShapeType="1"/>
            <a:stCxn id="91184" idx="2"/>
            <a:endCxn id="91185" idx="1"/>
          </p:cNvCxnSpPr>
          <p:nvPr/>
        </p:nvCxnSpPr>
        <p:spPr bwMode="auto">
          <a:xfrm>
            <a:off x="4962525" y="4429125"/>
            <a:ext cx="466725" cy="1143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6" name="Straight Connector 59"/>
          <p:cNvCxnSpPr>
            <a:cxnSpLocks noChangeShapeType="1"/>
            <a:stCxn id="91185" idx="2"/>
            <a:endCxn id="91186" idx="1"/>
          </p:cNvCxnSpPr>
          <p:nvPr/>
        </p:nvCxnSpPr>
        <p:spPr bwMode="auto">
          <a:xfrm rot="16200000" flipH="1">
            <a:off x="5753100" y="4579938"/>
            <a:ext cx="100013" cy="395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7" name="Straight Connector 63"/>
          <p:cNvCxnSpPr>
            <a:cxnSpLocks noChangeShapeType="1"/>
            <a:stCxn id="91186" idx="2"/>
            <a:endCxn id="91189" idx="1"/>
          </p:cNvCxnSpPr>
          <p:nvPr/>
        </p:nvCxnSpPr>
        <p:spPr bwMode="auto">
          <a:xfrm rot="16200000" flipH="1">
            <a:off x="6396038" y="4794250"/>
            <a:ext cx="171450" cy="6096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8" name="Straight Connector 72"/>
          <p:cNvCxnSpPr>
            <a:cxnSpLocks noChangeShapeType="1"/>
            <a:stCxn id="91189" idx="2"/>
            <a:endCxn id="91187" idx="1"/>
          </p:cNvCxnSpPr>
          <p:nvPr/>
        </p:nvCxnSpPr>
        <p:spPr bwMode="auto">
          <a:xfrm rot="16200000" flipH="1">
            <a:off x="7116763" y="5229225"/>
            <a:ext cx="100012" cy="382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9" name="Straight Connector 74"/>
          <p:cNvCxnSpPr>
            <a:cxnSpLocks noChangeShapeType="1"/>
            <a:stCxn id="91187" idx="2"/>
            <a:endCxn id="91188" idx="1"/>
          </p:cNvCxnSpPr>
          <p:nvPr/>
        </p:nvCxnSpPr>
        <p:spPr bwMode="auto">
          <a:xfrm rot="16200000" flipH="1">
            <a:off x="7717632" y="5472906"/>
            <a:ext cx="171450" cy="5381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95E0-9FE0-4571-8981-F0935DFD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97D9F-2AE8-4558-AEFE-09B4F186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en-US" altLang="zh-CN" sz="2400" i="1" dirty="0">
                <a:sym typeface="Wingdings" panose="05000000000000000000" pitchFamily="2" charset="2"/>
              </a:rPr>
              <a:t>A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i="1" dirty="0">
                <a:sym typeface="Wingdings" panose="05000000000000000000" pitchFamily="2" charset="2"/>
              </a:rPr>
              <a:t>A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ym typeface="Wingdings" panose="05000000000000000000" pitchFamily="2" charset="2"/>
              </a:rPr>
              <a:t>α  |  β</a:t>
            </a:r>
          </a:p>
          <a:p>
            <a:pPr marL="114300" indent="0">
              <a:buNone/>
              <a:defRPr/>
            </a:pPr>
            <a:endParaRPr lang="en-US" altLang="zh-CN" sz="2400" i="1" dirty="0">
              <a:sym typeface="Wingdings" panose="05000000000000000000" pitchFamily="2" charset="2"/>
            </a:endParaRPr>
          </a:p>
          <a:p>
            <a:pPr marL="114300" indent="0">
              <a:buNone/>
              <a:defRPr/>
            </a:pPr>
            <a:r>
              <a:rPr lang="en-US" altLang="zh-CN" sz="2400" i="1" dirty="0">
                <a:sym typeface="Wingdings" panose="05000000000000000000" pitchFamily="2" charset="2"/>
              </a:rPr>
              <a:t>A 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i="1" dirty="0">
                <a:sym typeface="Wingdings" panose="05000000000000000000" pitchFamily="2" charset="2"/>
              </a:rPr>
              <a:t> β R</a:t>
            </a:r>
          </a:p>
          <a:p>
            <a:pPr marL="114300" indent="0">
              <a:buNone/>
              <a:defRPr/>
            </a:pPr>
            <a:r>
              <a:rPr lang="en-US" altLang="zh-CN" sz="2400" i="1" dirty="0">
                <a:sym typeface="Wingdings" panose="05000000000000000000" pitchFamily="2" charset="2"/>
              </a:rPr>
              <a:t>R 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i="1" dirty="0">
                <a:sym typeface="Wingdings" panose="05000000000000000000" pitchFamily="2" charset="2"/>
              </a:rPr>
              <a:t> α  R  |  </a:t>
            </a:r>
            <a:r>
              <a:rPr lang="el-GR" altLang="zh-CN" sz="2400" i="1" dirty="0">
                <a:sym typeface="Wingdings" panose="05000000000000000000" pitchFamily="2" charset="2"/>
              </a:rPr>
              <a:t>ε</a:t>
            </a:r>
            <a:endParaRPr lang="en-US" altLang="zh-CN" sz="2400" i="1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消除左递归，并构建语法树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zh-CN" dirty="0">
                <a:sym typeface="Wingdings" panose="05000000000000000000" pitchFamily="2" charset="2"/>
              </a:rPr>
              <a:t>9-5+2</a:t>
            </a:r>
          </a:p>
          <a:p>
            <a:pPr lvl="2">
              <a:defRPr/>
            </a:pPr>
            <a:r>
              <a:rPr lang="en-US" altLang="zh-CN" dirty="0">
                <a:sym typeface="Wingdings" panose="05000000000000000000" pitchFamily="2" charset="2"/>
              </a:rPr>
              <a:t>expr </a:t>
            </a:r>
            <a:r>
              <a:rPr lang="en-US" altLang="zh-CN" i="1" dirty="0">
                <a:sym typeface="Wingdings" panose="05000000000000000000" pitchFamily="2" charset="2"/>
              </a:rPr>
              <a:t>expr</a:t>
            </a:r>
            <a:r>
              <a:rPr lang="en-US" altLang="zh-CN" dirty="0">
                <a:sym typeface="Wingdings" panose="05000000000000000000" pitchFamily="2" charset="2"/>
              </a:rPr>
              <a:t> +</a:t>
            </a:r>
            <a:r>
              <a:rPr lang="en-US" altLang="zh-CN" i="1" dirty="0">
                <a:sym typeface="Wingdings" panose="05000000000000000000" pitchFamily="2" charset="2"/>
              </a:rPr>
              <a:t>term | term</a:t>
            </a:r>
          </a:p>
          <a:p>
            <a:pPr lvl="2">
              <a:defRPr/>
            </a:pPr>
            <a:r>
              <a:rPr lang="en-US" altLang="zh-CN" dirty="0">
                <a:sym typeface="Wingdings" panose="05000000000000000000" pitchFamily="2" charset="2"/>
              </a:rPr>
              <a:t>expr </a:t>
            </a:r>
            <a:r>
              <a:rPr lang="en-US" altLang="zh-CN" i="1" dirty="0">
                <a:sym typeface="Wingdings" panose="05000000000000000000" pitchFamily="2" charset="2"/>
              </a:rPr>
              <a:t>expr</a:t>
            </a:r>
            <a:r>
              <a:rPr lang="en-US" altLang="zh-CN" dirty="0">
                <a:sym typeface="Wingdings" panose="05000000000000000000" pitchFamily="2" charset="2"/>
              </a:rPr>
              <a:t> -</a:t>
            </a:r>
            <a:r>
              <a:rPr lang="en-US" altLang="zh-CN" i="1" dirty="0">
                <a:sym typeface="Wingdings" panose="05000000000000000000" pitchFamily="2" charset="2"/>
              </a:rPr>
              <a:t>term | term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5" name="下箭头 3">
            <a:extLst>
              <a:ext uri="{FF2B5EF4-FFF2-40B4-BE49-F238E27FC236}">
                <a16:creationId xmlns:a16="http://schemas.microsoft.com/office/drawing/2014/main" id="{F7D509DC-F307-4E26-A208-273E24173058}"/>
              </a:ext>
            </a:extLst>
          </p:cNvPr>
          <p:cNvSpPr/>
          <p:nvPr/>
        </p:nvSpPr>
        <p:spPr bwMode="auto">
          <a:xfrm>
            <a:off x="1115616" y="2132856"/>
            <a:ext cx="502444" cy="3420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410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237412" cy="1981200"/>
          </a:xfrm>
        </p:spPr>
        <p:txBody>
          <a:bodyPr/>
          <a:lstStyle/>
          <a:p>
            <a:pPr algn="ctr"/>
            <a:r>
              <a:rPr lang="en-US" altLang="zh-CN" dirty="0"/>
              <a:t>2.5</a:t>
            </a:r>
            <a:r>
              <a:rPr lang="zh-CN" altLang="en-US" dirty="0"/>
              <a:t>简单表达式的翻译器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graphicFrame>
        <p:nvGraphicFramePr>
          <p:cNvPr id="5" name="Table 52"/>
          <p:cNvGraphicFramePr>
            <a:graphicFrameLocks noGrp="1"/>
          </p:cNvGraphicFramePr>
          <p:nvPr/>
        </p:nvGraphicFramePr>
        <p:xfrm>
          <a:off x="1835150" y="2852738"/>
          <a:ext cx="5040313" cy="324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>
                          <a:solidFill>
                            <a:srgbClr val="000000"/>
                          </a:solidFill>
                        </a:rPr>
                        <a:t>翻译方案</a:t>
                      </a:r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i="1" dirty="0" err="1"/>
                        <a:t>expr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20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000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2000" i="1" baseline="0" dirty="0">
                          <a:sym typeface="Wingdings" panose="05000000000000000000" pitchFamily="2" charset="2"/>
                        </a:rPr>
                        <a:t>term                 </a:t>
                      </a:r>
                      <a:r>
                        <a:rPr lang="en-US" altLang="zh-CN" sz="2000" i="0" baseline="0" dirty="0">
                          <a:sym typeface="Wingdings" panose="05000000000000000000" pitchFamily="2" charset="2"/>
                        </a:rPr>
                        <a:t>{print(‘+’)}</a:t>
                      </a:r>
                      <a:endParaRPr lang="zh-CN" altLang="en-US" sz="2000" i="0" dirty="0"/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i="1" dirty="0" err="1"/>
                        <a:t>expr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20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000" baseline="0" dirty="0"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zh-CN" sz="2000" i="1" baseline="0" dirty="0">
                          <a:sym typeface="Wingdings" panose="05000000000000000000" pitchFamily="2" charset="2"/>
                        </a:rPr>
                        <a:t>term                 </a:t>
                      </a:r>
                      <a:r>
                        <a:rPr lang="en-US" altLang="zh-CN" sz="2000" i="0" baseline="0" dirty="0">
                          <a:sym typeface="Wingdings" panose="05000000000000000000" pitchFamily="2" charset="2"/>
                        </a:rPr>
                        <a:t>{print(‘-’)}</a:t>
                      </a:r>
                      <a:endParaRPr lang="zh-CN" altLang="en-US" sz="2000" i="1" dirty="0"/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i="1" dirty="0" err="1"/>
                        <a:t>expr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2000" i="1" dirty="0"/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i="1" dirty="0"/>
                        <a:t>term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0                                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2000" i="0" baseline="0" dirty="0">
                          <a:sym typeface="Wingdings" panose="05000000000000000000" pitchFamily="2" charset="2"/>
                        </a:rPr>
                        <a:t>{print(‘0’)}</a:t>
                      </a:r>
                      <a:endParaRPr lang="en-US" altLang="zh-CN" sz="2000" dirty="0">
                        <a:sym typeface="Wingdings" panose="05000000000000000000" pitchFamily="2" charset="2"/>
                      </a:endParaRPr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i="1" dirty="0"/>
                        <a:t>term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1                                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2000" i="0" baseline="0" dirty="0">
                          <a:sym typeface="Wingdings" panose="05000000000000000000" pitchFamily="2" charset="2"/>
                        </a:rPr>
                        <a:t>{print(‘1’)}</a:t>
                      </a:r>
                      <a:endParaRPr lang="en-US" altLang="zh-CN" sz="2000" dirty="0">
                        <a:sym typeface="Wingdings" panose="05000000000000000000" pitchFamily="2" charset="2"/>
                      </a:endParaRPr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11">
                <a:tc>
                  <a:txBody>
                    <a:bodyPr/>
                    <a:lstStyle/>
                    <a:p>
                      <a:r>
                        <a:rPr lang="en-US" altLang="zh-CN" sz="2000" i="1" dirty="0"/>
                        <a:t>term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>
                          <a:sym typeface="Wingdings" panose="05000000000000000000" pitchFamily="2" charset="2"/>
                        </a:rPr>
                        <a:t> 9                                 </a:t>
                      </a:r>
                      <a:r>
                        <a:rPr lang="en-US" altLang="zh-CN" sz="20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2000" i="0" baseline="0" dirty="0">
                          <a:sym typeface="Wingdings" panose="05000000000000000000" pitchFamily="2" charset="2"/>
                        </a:rPr>
                        <a:t>{print(‘9’)}</a:t>
                      </a:r>
                      <a:endParaRPr lang="zh-CN" altLang="en-US" sz="2000" dirty="0"/>
                    </a:p>
                  </a:txBody>
                  <a:tcPr marL="91435" marR="91435" marT="45716" marB="457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消除左递归的翻译方案：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3188" name="Right Arrow 9"/>
          <p:cNvSpPr>
            <a:spLocks noChangeArrowheads="1"/>
          </p:cNvSpPr>
          <p:nvPr/>
        </p:nvSpPr>
        <p:spPr bwMode="auto">
          <a:xfrm>
            <a:off x="3857625" y="3857625"/>
            <a:ext cx="1214438" cy="128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消除左递归</a:t>
            </a:r>
          </a:p>
        </p:txBody>
      </p:sp>
      <p:sp>
        <p:nvSpPr>
          <p:cNvPr id="93189" name="TextBox 1"/>
          <p:cNvSpPr txBox="1">
            <a:spLocks noChangeArrowheads="1"/>
          </p:cNvSpPr>
          <p:nvPr/>
        </p:nvSpPr>
        <p:spPr bwMode="auto">
          <a:xfrm>
            <a:off x="1014413" y="4251325"/>
            <a:ext cx="2473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A </a:t>
            </a:r>
            <a:r>
              <a:rPr lang="en-US" altLang="zh-CN" sz="2400" b="1">
                <a:sym typeface="Wingdings" panose="05000000000000000000" pitchFamily="2" charset="2"/>
              </a:rPr>
              <a:t></a:t>
            </a:r>
            <a:r>
              <a:rPr lang="en-US" altLang="zh-CN" sz="2400" b="1" i="1">
                <a:sym typeface="Wingdings" panose="05000000000000000000" pitchFamily="2" charset="2"/>
              </a:rPr>
              <a:t> A</a:t>
            </a:r>
            <a:r>
              <a:rPr lang="el-GR" altLang="zh-CN" sz="2400" b="1" i="1">
                <a:sym typeface="Wingdings" panose="05000000000000000000" pitchFamily="2" charset="2"/>
              </a:rPr>
              <a:t>α</a:t>
            </a:r>
            <a:r>
              <a:rPr lang="en-US" altLang="zh-CN" sz="2400" b="1" i="1">
                <a:sym typeface="Wingdings" panose="05000000000000000000" pitchFamily="2" charset="2"/>
              </a:rPr>
              <a:t> | A</a:t>
            </a:r>
            <a:r>
              <a:rPr lang="el-GR" altLang="zh-CN" sz="2400" b="1" i="1">
                <a:sym typeface="Wingdings" panose="05000000000000000000" pitchFamily="2" charset="2"/>
              </a:rPr>
              <a:t>β</a:t>
            </a:r>
            <a:r>
              <a:rPr lang="en-US" altLang="zh-CN" sz="2400" b="1" i="1">
                <a:sym typeface="Wingdings" panose="05000000000000000000" pitchFamily="2" charset="2"/>
              </a:rPr>
              <a:t> | </a:t>
            </a:r>
            <a:r>
              <a:rPr lang="el-GR" altLang="zh-CN" sz="2400" b="1" i="1">
                <a:sym typeface="Wingdings" panose="05000000000000000000" pitchFamily="2" charset="2"/>
              </a:rPr>
              <a:t>γ</a:t>
            </a:r>
            <a:endParaRPr lang="zh-CN" altLang="en-US" sz="2400" b="1" i="1"/>
          </a:p>
        </p:txBody>
      </p:sp>
      <p:sp>
        <p:nvSpPr>
          <p:cNvPr id="93190" name="TextBox 2"/>
          <p:cNvSpPr txBox="1">
            <a:spLocks noChangeArrowheads="1"/>
          </p:cNvSpPr>
          <p:nvPr/>
        </p:nvSpPr>
        <p:spPr bwMode="auto">
          <a:xfrm>
            <a:off x="5724525" y="4065588"/>
            <a:ext cx="2451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A</a:t>
            </a:r>
            <a:r>
              <a:rPr lang="en-US" altLang="zh-CN" sz="2400" b="1"/>
              <a:t> </a:t>
            </a:r>
            <a:r>
              <a:rPr lang="en-US" altLang="zh-CN" sz="2400" b="1">
                <a:sym typeface="Wingdings" panose="05000000000000000000" pitchFamily="2" charset="2"/>
              </a:rPr>
              <a:t> </a:t>
            </a:r>
            <a:r>
              <a:rPr lang="el-GR" altLang="zh-CN" sz="2400" b="1" i="1">
                <a:sym typeface="Wingdings" panose="05000000000000000000" pitchFamily="2" charset="2"/>
              </a:rPr>
              <a:t>γ</a:t>
            </a:r>
            <a:r>
              <a:rPr lang="en-US" altLang="zh-CN" sz="2400" b="1" i="1">
                <a:sym typeface="Wingdings" panose="05000000000000000000" pitchFamily="2" charset="2"/>
              </a:rPr>
              <a:t>R</a:t>
            </a:r>
          </a:p>
          <a:p>
            <a:r>
              <a:rPr lang="en-US" altLang="zh-CN" sz="2400" b="1" i="1">
                <a:sym typeface="Wingdings" panose="05000000000000000000" pitchFamily="2" charset="2"/>
              </a:rPr>
              <a:t>R</a:t>
            </a:r>
            <a:r>
              <a:rPr lang="en-US" altLang="zh-CN" sz="2400" b="1">
                <a:sym typeface="Wingdings" panose="05000000000000000000" pitchFamily="2" charset="2"/>
              </a:rPr>
              <a:t>  </a:t>
            </a:r>
            <a:r>
              <a:rPr lang="el-GR" altLang="zh-CN" sz="2400" b="1" i="1">
                <a:sym typeface="Wingdings" panose="05000000000000000000" pitchFamily="2" charset="2"/>
              </a:rPr>
              <a:t>α</a:t>
            </a:r>
            <a:r>
              <a:rPr lang="en-US" altLang="zh-CN" sz="2400" b="1" i="1">
                <a:sym typeface="Wingdings" panose="05000000000000000000" pitchFamily="2" charset="2"/>
              </a:rPr>
              <a:t>R</a:t>
            </a:r>
            <a:r>
              <a:rPr lang="en-US" altLang="zh-CN" sz="2400" b="1">
                <a:sym typeface="Wingdings" panose="05000000000000000000" pitchFamily="2" charset="2"/>
              </a:rPr>
              <a:t> | </a:t>
            </a:r>
            <a:r>
              <a:rPr lang="el-GR" altLang="zh-CN" sz="2400" b="1" i="1">
                <a:sym typeface="Wingdings" panose="05000000000000000000" pitchFamily="2" charset="2"/>
              </a:rPr>
              <a:t>β</a:t>
            </a:r>
            <a:r>
              <a:rPr lang="en-US" altLang="zh-CN" sz="2400" b="1" i="1">
                <a:sym typeface="Wingdings" panose="05000000000000000000" pitchFamily="2" charset="2"/>
              </a:rPr>
              <a:t>R</a:t>
            </a:r>
            <a:r>
              <a:rPr lang="en-US" altLang="zh-CN" sz="2400" b="1">
                <a:sym typeface="Wingdings" panose="05000000000000000000" pitchFamily="2" charset="2"/>
              </a:rPr>
              <a:t> | </a:t>
            </a:r>
            <a:r>
              <a:rPr lang="el-GR" altLang="zh-CN" sz="2400" b="1" i="1">
                <a:sym typeface="Wingdings" panose="05000000000000000000" pitchFamily="2" charset="2"/>
              </a:rPr>
              <a:t>ε</a:t>
            </a:r>
            <a:r>
              <a:rPr lang="en-US" altLang="zh-CN" sz="2400" b="1" i="1">
                <a:sym typeface="Wingdings" panose="05000000000000000000" pitchFamily="2" charset="2"/>
              </a:rPr>
              <a:t> </a:t>
            </a:r>
            <a:endParaRPr lang="zh-CN" altLang="en-US" sz="2400" b="1" i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语法制导翻译：对语法树进行</a:t>
            </a:r>
            <a:r>
              <a:rPr lang="zh-CN" altLang="en-US" b="1" dirty="0">
                <a:sym typeface="Wingdings" panose="05000000000000000000" pitchFamily="2" charset="2"/>
              </a:rPr>
              <a:t>语义分析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例如：将中缀表达式转化成为后缀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zh-CN" dirty="0">
                <a:sym typeface="Wingdings" panose="05000000000000000000" pitchFamily="2" charset="2"/>
              </a:rPr>
              <a:t>9  -  5  +  2                             9 5 – 2 +</a:t>
            </a: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Wingdings" panose="05000000000000000000" pitchFamily="2" charset="2"/>
              </a:rPr>
              <a:t>                                                  </a:t>
            </a:r>
            <a:r>
              <a:rPr lang="zh-CN" altLang="en-US" b="1" dirty="0">
                <a:sym typeface="Wingdings" panose="05000000000000000000" pitchFamily="2" charset="2"/>
              </a:rPr>
              <a:t>？</a:t>
            </a:r>
            <a:endParaRPr lang="en-US" altLang="zh-CN" b="1" dirty="0">
              <a:sym typeface="Wingdings" panose="05000000000000000000" pitchFamily="2" charset="2"/>
            </a:endParaRPr>
          </a:p>
        </p:txBody>
      </p:sp>
      <p:grpSp>
        <p:nvGrpSpPr>
          <p:cNvPr id="51204" name="组合 4"/>
          <p:cNvGrpSpPr/>
          <p:nvPr/>
        </p:nvGrpSpPr>
        <p:grpSpPr bwMode="auto">
          <a:xfrm>
            <a:off x="1187450" y="3073400"/>
            <a:ext cx="2120900" cy="3382963"/>
            <a:chOff x="6444208" y="3212976"/>
            <a:chExt cx="2120027" cy="3384376"/>
          </a:xfrm>
        </p:grpSpPr>
        <p:sp>
          <p:nvSpPr>
            <p:cNvPr id="51205" name="TextBox 5"/>
            <p:cNvSpPr txBox="1">
              <a:spLocks noChangeArrowheads="1"/>
            </p:cNvSpPr>
            <p:nvPr/>
          </p:nvSpPr>
          <p:spPr bwMode="auto">
            <a:xfrm>
              <a:off x="7524328" y="32129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51206" name="TextBox 6"/>
            <p:cNvSpPr txBox="1">
              <a:spLocks noChangeArrowheads="1"/>
            </p:cNvSpPr>
            <p:nvPr/>
          </p:nvSpPr>
          <p:spPr bwMode="auto">
            <a:xfrm>
              <a:off x="6948264" y="386104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516216" y="45673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list</a:t>
              </a:r>
              <a:endParaRPr lang="zh-CN" altLang="en-US" i="1"/>
            </a:p>
          </p:txBody>
        </p:sp>
        <p:sp>
          <p:nvSpPr>
            <p:cNvPr id="51208" name="TextBox 8"/>
            <p:cNvSpPr txBox="1">
              <a:spLocks noChangeArrowheads="1"/>
            </p:cNvSpPr>
            <p:nvPr/>
          </p:nvSpPr>
          <p:spPr bwMode="auto">
            <a:xfrm>
              <a:off x="6444208" y="5579948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sp>
          <p:nvSpPr>
            <p:cNvPr id="51209" name="TextBox 9"/>
            <p:cNvSpPr txBox="1">
              <a:spLocks noChangeArrowheads="1"/>
            </p:cNvSpPr>
            <p:nvPr/>
          </p:nvSpPr>
          <p:spPr bwMode="auto">
            <a:xfrm>
              <a:off x="6660232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51210" name="TextBox 10"/>
            <p:cNvSpPr txBox="1">
              <a:spLocks noChangeArrowheads="1"/>
            </p:cNvSpPr>
            <p:nvPr/>
          </p:nvSpPr>
          <p:spPr bwMode="auto">
            <a:xfrm>
              <a:off x="7164288" y="4610670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sp>
          <p:nvSpPr>
            <p:cNvPr id="51211" name="TextBox 11"/>
            <p:cNvSpPr txBox="1">
              <a:spLocks noChangeArrowheads="1"/>
            </p:cNvSpPr>
            <p:nvPr/>
          </p:nvSpPr>
          <p:spPr bwMode="auto">
            <a:xfrm>
              <a:off x="7956376" y="3827147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digit</a:t>
              </a:r>
              <a:endParaRPr lang="zh-CN" altLang="en-US" i="1"/>
            </a:p>
          </p:txBody>
        </p:sp>
        <p:cxnSp>
          <p:nvCxnSpPr>
            <p:cNvPr id="51212" name="直接连接符 12"/>
            <p:cNvCxnSpPr>
              <a:cxnSpLocks noChangeShapeType="1"/>
              <a:stCxn id="51205" idx="2"/>
            </p:cNvCxnSpPr>
            <p:nvPr/>
          </p:nvCxnSpPr>
          <p:spPr bwMode="auto">
            <a:xfrm flipH="1">
              <a:off x="7181661" y="3582308"/>
              <a:ext cx="576064" cy="244839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直接连接符 13"/>
            <p:cNvCxnSpPr>
              <a:cxnSpLocks noChangeShapeType="1"/>
              <a:stCxn id="51205" idx="2"/>
              <a:endCxn id="51211" idx="0"/>
            </p:cNvCxnSpPr>
            <p:nvPr/>
          </p:nvCxnSpPr>
          <p:spPr bwMode="auto">
            <a:xfrm>
              <a:off x="7757725" y="3582308"/>
              <a:ext cx="502581" cy="244839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4" name="直接连接符 14"/>
            <p:cNvCxnSpPr>
              <a:cxnSpLocks noChangeShapeType="1"/>
              <a:endCxn id="51207" idx="0"/>
            </p:cNvCxnSpPr>
            <p:nvPr/>
          </p:nvCxnSpPr>
          <p:spPr bwMode="auto">
            <a:xfrm flipH="1">
              <a:off x="6749613" y="4230380"/>
              <a:ext cx="432048" cy="336995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5" name="直接连接符 15"/>
            <p:cNvCxnSpPr>
              <a:cxnSpLocks noChangeShapeType="1"/>
              <a:stCxn id="51206" idx="2"/>
            </p:cNvCxnSpPr>
            <p:nvPr/>
          </p:nvCxnSpPr>
          <p:spPr bwMode="auto">
            <a:xfrm>
              <a:off x="7181661" y="4230380"/>
              <a:ext cx="342667" cy="38029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直接连接符 16"/>
            <p:cNvCxnSpPr>
              <a:cxnSpLocks noChangeShapeType="1"/>
            </p:cNvCxnSpPr>
            <p:nvPr/>
          </p:nvCxnSpPr>
          <p:spPr bwMode="auto">
            <a:xfrm>
              <a:off x="6749613" y="4980002"/>
              <a:ext cx="0" cy="53627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直接连接符 17"/>
            <p:cNvCxnSpPr>
              <a:cxnSpLocks noChangeShapeType="1"/>
            </p:cNvCxnSpPr>
            <p:nvPr/>
          </p:nvCxnSpPr>
          <p:spPr bwMode="auto">
            <a:xfrm>
              <a:off x="7181661" y="4230380"/>
              <a:ext cx="0" cy="199764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直接连接符 18"/>
            <p:cNvCxnSpPr>
              <a:cxnSpLocks noChangeShapeType="1"/>
            </p:cNvCxnSpPr>
            <p:nvPr/>
          </p:nvCxnSpPr>
          <p:spPr bwMode="auto">
            <a:xfrm>
              <a:off x="6749613" y="5949280"/>
              <a:ext cx="0" cy="27874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直接连接符 19"/>
            <p:cNvCxnSpPr>
              <a:cxnSpLocks noChangeShapeType="1"/>
              <a:stCxn id="51210" idx="2"/>
            </p:cNvCxnSpPr>
            <p:nvPr/>
          </p:nvCxnSpPr>
          <p:spPr bwMode="auto">
            <a:xfrm flipH="1">
              <a:off x="7468217" y="4980002"/>
              <a:ext cx="1" cy="124801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直接连接符 20"/>
            <p:cNvCxnSpPr>
              <a:cxnSpLocks noChangeShapeType="1"/>
            </p:cNvCxnSpPr>
            <p:nvPr/>
          </p:nvCxnSpPr>
          <p:spPr bwMode="auto">
            <a:xfrm>
              <a:off x="7757725" y="3582308"/>
              <a:ext cx="14422" cy="2645712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直接连接符 21"/>
            <p:cNvCxnSpPr>
              <a:cxnSpLocks noChangeShapeType="1"/>
              <a:stCxn id="51211" idx="2"/>
            </p:cNvCxnSpPr>
            <p:nvPr/>
          </p:nvCxnSpPr>
          <p:spPr bwMode="auto">
            <a:xfrm>
              <a:off x="8260306" y="4196479"/>
              <a:ext cx="0" cy="2031541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2" name="TextBox 22"/>
            <p:cNvSpPr txBox="1">
              <a:spLocks noChangeArrowheads="1"/>
            </p:cNvSpPr>
            <p:nvPr/>
          </p:nvSpPr>
          <p:spPr bwMode="auto">
            <a:xfrm>
              <a:off x="7046694" y="6228020"/>
              <a:ext cx="261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-</a:t>
              </a:r>
              <a:endParaRPr lang="zh-CN" altLang="en-US"/>
            </a:p>
          </p:txBody>
        </p:sp>
        <p:sp>
          <p:nvSpPr>
            <p:cNvPr id="51223" name="TextBox 23"/>
            <p:cNvSpPr txBox="1">
              <a:spLocks noChangeArrowheads="1"/>
            </p:cNvSpPr>
            <p:nvPr/>
          </p:nvSpPr>
          <p:spPr bwMode="auto">
            <a:xfrm>
              <a:off x="7308304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1224" name="TextBox 24"/>
            <p:cNvSpPr txBox="1">
              <a:spLocks noChangeArrowheads="1"/>
            </p:cNvSpPr>
            <p:nvPr/>
          </p:nvSpPr>
          <p:spPr bwMode="auto">
            <a:xfrm>
              <a:off x="7596336" y="622802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+</a:t>
              </a:r>
              <a:endParaRPr lang="zh-CN" altLang="en-US"/>
            </a:p>
          </p:txBody>
        </p:sp>
        <p:sp>
          <p:nvSpPr>
            <p:cNvPr id="51225" name="TextBox 25"/>
            <p:cNvSpPr txBox="1">
              <a:spLocks noChangeArrowheads="1"/>
            </p:cNvSpPr>
            <p:nvPr/>
          </p:nvSpPr>
          <p:spPr bwMode="auto">
            <a:xfrm>
              <a:off x="8147526" y="62280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消除左递归的翻译方案：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4212" name="Right Arrow 8"/>
          <p:cNvSpPr>
            <a:spLocks noChangeArrowheads="1"/>
          </p:cNvSpPr>
          <p:nvPr/>
        </p:nvSpPr>
        <p:spPr bwMode="auto">
          <a:xfrm>
            <a:off x="4005263" y="3857625"/>
            <a:ext cx="1214437" cy="128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消除左递归</a:t>
            </a:r>
          </a:p>
        </p:txBody>
      </p:sp>
      <p:sp>
        <p:nvSpPr>
          <p:cNvPr id="94213" name="TextBox 1"/>
          <p:cNvSpPr txBox="1">
            <a:spLocks noChangeArrowheads="1"/>
          </p:cNvSpPr>
          <p:nvPr/>
        </p:nvSpPr>
        <p:spPr bwMode="auto">
          <a:xfrm>
            <a:off x="179388" y="3497263"/>
            <a:ext cx="3724275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anose="05000000000000000000" pitchFamily="2" charset="2"/>
              </a:rPr>
              <a:t>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+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  {print(‘+’)}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 |   expr -  term   </a:t>
            </a:r>
            <a:r>
              <a:rPr lang="en-US" altLang="zh-CN" b="1">
                <a:sym typeface="Wingdings" panose="05000000000000000000" pitchFamily="2" charset="2"/>
              </a:rPr>
              <a:t>{print(‘-’)}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| 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   0                   {print(‘0’)}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|   1                   {print(‘1’)}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 …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|    9                   {print(‘9’)}</a:t>
            </a:r>
            <a:endParaRPr lang="zh-CN" altLang="en-US" b="1"/>
          </a:p>
        </p:txBody>
      </p:sp>
      <p:sp>
        <p:nvSpPr>
          <p:cNvPr id="94214" name="TextBox 2"/>
          <p:cNvSpPr txBox="1">
            <a:spLocks noChangeArrowheads="1"/>
          </p:cNvSpPr>
          <p:nvPr/>
        </p:nvSpPr>
        <p:spPr bwMode="auto">
          <a:xfrm>
            <a:off x="5294313" y="3497263"/>
            <a:ext cx="34544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term  rest</a:t>
            </a:r>
          </a:p>
          <a:p>
            <a:endParaRPr lang="en-US" altLang="zh-CN" b="1" i="1">
              <a:sym typeface="Wingdings" panose="05000000000000000000" pitchFamily="2" charset="2"/>
            </a:endParaRPr>
          </a:p>
          <a:p>
            <a:r>
              <a:rPr lang="en-US" altLang="zh-CN" b="1" i="1">
                <a:sym typeface="Wingdings" panose="05000000000000000000" pitchFamily="2" charset="2"/>
              </a:rPr>
              <a:t>rest 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 + term </a:t>
            </a:r>
            <a:r>
              <a:rPr lang="en-US" altLang="zh-CN" b="1">
                <a:sym typeface="Wingdings" panose="05000000000000000000" pitchFamily="2" charset="2"/>
              </a:rPr>
              <a:t>{print(</a:t>
            </a:r>
            <a:r>
              <a:rPr lang="en-US" altLang="zh-CN" b="1" i="1">
                <a:sym typeface="Wingdings" panose="05000000000000000000" pitchFamily="2" charset="2"/>
              </a:rPr>
              <a:t>‘+’</a:t>
            </a:r>
            <a:r>
              <a:rPr lang="en-US" altLang="zh-CN" b="1">
                <a:sym typeface="Wingdings" panose="05000000000000000000" pitchFamily="2" charset="2"/>
              </a:rPr>
              <a:t>)}</a:t>
            </a:r>
            <a:r>
              <a:rPr lang="en-US" altLang="zh-CN" b="1" i="1">
                <a:sym typeface="Wingdings" panose="05000000000000000000" pitchFamily="2" charset="2"/>
              </a:rPr>
              <a:t> rest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|     - term </a:t>
            </a:r>
            <a:r>
              <a:rPr lang="en-US" altLang="zh-CN" b="1">
                <a:sym typeface="Wingdings" panose="05000000000000000000" pitchFamily="2" charset="2"/>
              </a:rPr>
              <a:t>{print(‘- ’)} </a:t>
            </a:r>
            <a:r>
              <a:rPr lang="en-US" altLang="zh-CN" b="1" i="1">
                <a:sym typeface="Wingdings" panose="05000000000000000000" pitchFamily="2" charset="2"/>
              </a:rPr>
              <a:t>rest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|     </a:t>
            </a:r>
            <a:r>
              <a:rPr lang="el-GR" altLang="zh-CN" b="1" i="1">
                <a:sym typeface="Wingdings" panose="05000000000000000000" pitchFamily="2" charset="2"/>
              </a:rPr>
              <a:t>ε</a:t>
            </a:r>
            <a:endParaRPr lang="en-US" altLang="zh-CN" b="1" i="1">
              <a:sym typeface="Wingdings" panose="05000000000000000000" pitchFamily="2" charset="2"/>
            </a:endParaRPr>
          </a:p>
          <a:p>
            <a:endParaRPr lang="en-US" altLang="zh-CN" b="1" i="1">
              <a:sym typeface="Wingdings" panose="05000000000000000000" pitchFamily="2" charset="2"/>
            </a:endParaRPr>
          </a:p>
          <a:p>
            <a:r>
              <a:rPr lang="en-US" altLang="zh-CN" b="1" i="1">
                <a:sym typeface="Wingdings" panose="05000000000000000000" pitchFamily="2" charset="2"/>
              </a:rPr>
              <a:t>term </a:t>
            </a:r>
            <a:r>
              <a:rPr lang="en-US" altLang="zh-CN" b="1">
                <a:sym typeface="Wingdings" panose="05000000000000000000" pitchFamily="2" charset="2"/>
              </a:rPr>
              <a:t>  0  {print(‘0’)}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1  {print(‘1’)}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…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9  {print(‘9’)}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 bwMode="auto">
          <a:xfrm>
            <a:off x="100013" y="1600200"/>
            <a:ext cx="432911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/>
              <a:t>实现一个简单表达式的翻译器</a:t>
            </a:r>
            <a:endParaRPr lang="en-US" altLang="zh-CN" sz="2800"/>
          </a:p>
          <a:p>
            <a:pPr lvl="1"/>
            <a:r>
              <a:rPr lang="zh-CN" altLang="en-US" sz="2000"/>
              <a:t>中缀表达式 </a:t>
            </a:r>
            <a:r>
              <a:rPr lang="en-US" altLang="zh-CN" sz="2000"/>
              <a:t> </a:t>
            </a:r>
            <a:r>
              <a:rPr lang="zh-CN" altLang="en-US" sz="2000"/>
              <a:t>翻译成</a:t>
            </a:r>
            <a:r>
              <a:rPr lang="en-US" altLang="zh-CN" sz="2000">
                <a:sym typeface="Wingdings" panose="05000000000000000000" pitchFamily="2" charset="2"/>
              </a:rPr>
              <a:t>  </a:t>
            </a:r>
            <a:r>
              <a:rPr lang="zh-CN" altLang="en-US" sz="2000">
                <a:sym typeface="Wingdings" panose="05000000000000000000" pitchFamily="2" charset="2"/>
              </a:rPr>
              <a:t>后缀表达式</a:t>
            </a:r>
            <a:endParaRPr lang="en-US" altLang="zh-CN" sz="2000">
              <a:sym typeface="Wingdings" panose="05000000000000000000" pitchFamily="2" charset="2"/>
            </a:endParaRPr>
          </a:p>
          <a:p>
            <a:pPr lvl="2"/>
            <a:r>
              <a:rPr lang="zh-CN" altLang="en-US" sz="2000">
                <a:sym typeface="Wingdings" panose="05000000000000000000" pitchFamily="2" charset="2"/>
              </a:rPr>
              <a:t>翻译过程图解：</a:t>
            </a:r>
            <a:endParaRPr lang="en-US" altLang="zh-CN" sz="2000">
              <a:sym typeface="Wingdings" panose="05000000000000000000" pitchFamily="2" charset="2"/>
            </a:endParaRPr>
          </a:p>
          <a:p>
            <a:pPr lvl="2"/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5236" name="TextBox 5"/>
          <p:cNvSpPr txBox="1">
            <a:spLocks noChangeArrowheads="1"/>
          </p:cNvSpPr>
          <p:nvPr/>
        </p:nvSpPr>
        <p:spPr bwMode="auto">
          <a:xfrm>
            <a:off x="5076825" y="1738313"/>
            <a:ext cx="3382963" cy="2554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expr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term  rest</a:t>
            </a:r>
          </a:p>
          <a:p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rest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+ term </a:t>
            </a:r>
            <a:r>
              <a:rPr lang="en-US" altLang="zh-CN" sz="1600" b="1">
                <a:sym typeface="Wingdings" panose="05000000000000000000" pitchFamily="2" charset="2"/>
              </a:rPr>
              <a:t>{print(</a:t>
            </a:r>
            <a:r>
              <a:rPr lang="en-US" altLang="zh-CN" sz="1600" b="1" i="1">
                <a:sym typeface="Wingdings" panose="05000000000000000000" pitchFamily="2" charset="2"/>
              </a:rPr>
              <a:t>‘+’</a:t>
            </a:r>
            <a:r>
              <a:rPr lang="en-US" altLang="zh-CN" sz="1600" b="1">
                <a:sym typeface="Wingdings" panose="05000000000000000000" pitchFamily="2" charset="2"/>
              </a:rPr>
              <a:t>)}</a:t>
            </a:r>
            <a:r>
              <a:rPr lang="en-US" altLang="zh-CN" sz="1600" b="1" i="1">
                <a:sym typeface="Wingdings" panose="05000000000000000000" pitchFamily="2" charset="2"/>
              </a:rPr>
              <a:t> rest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|     - term </a:t>
            </a:r>
            <a:r>
              <a:rPr lang="en-US" altLang="zh-CN" sz="1600" b="1">
                <a:sym typeface="Wingdings" panose="05000000000000000000" pitchFamily="2" charset="2"/>
              </a:rPr>
              <a:t>{print(‘- ’)} </a:t>
            </a:r>
            <a:r>
              <a:rPr lang="en-US" altLang="zh-CN" sz="1600" b="1" i="1">
                <a:sym typeface="Wingdings" panose="05000000000000000000" pitchFamily="2" charset="2"/>
              </a:rPr>
              <a:t>rest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|     </a:t>
            </a:r>
            <a:r>
              <a:rPr lang="el-GR" altLang="zh-CN" sz="1600" b="1" i="1">
                <a:sym typeface="Wingdings" panose="05000000000000000000" pitchFamily="2" charset="2"/>
              </a:rPr>
              <a:t>ε</a:t>
            </a:r>
            <a:endParaRPr lang="en-US" altLang="zh-CN" sz="1600" b="1" i="1">
              <a:sym typeface="Wingdings" panose="05000000000000000000" pitchFamily="2" charset="2"/>
            </a:endParaRPr>
          </a:p>
          <a:p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term </a:t>
            </a:r>
            <a:r>
              <a:rPr lang="en-US" altLang="zh-CN" sz="1600" b="1">
                <a:sym typeface="Wingdings" panose="05000000000000000000" pitchFamily="2" charset="2"/>
              </a:rPr>
              <a:t>  0  {print(‘0’)}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|   1  {print(‘1’)}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…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|   9  {print(‘9’)}</a:t>
            </a:r>
            <a:endParaRPr lang="zh-CN" altLang="en-US" sz="1600" b="1"/>
          </a:p>
        </p:txBody>
      </p:sp>
      <p:sp>
        <p:nvSpPr>
          <p:cNvPr id="95237" name="TextBox 1"/>
          <p:cNvSpPr txBox="1">
            <a:spLocks noChangeArrowheads="1"/>
          </p:cNvSpPr>
          <p:nvPr/>
        </p:nvSpPr>
        <p:spPr bwMode="auto">
          <a:xfrm>
            <a:off x="2309813" y="3573463"/>
            <a:ext cx="433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expr</a:t>
            </a:r>
            <a:endParaRPr lang="zh-CN" altLang="en-US" sz="1600" b="1" i="1"/>
          </a:p>
        </p:txBody>
      </p:sp>
      <p:sp>
        <p:nvSpPr>
          <p:cNvPr id="95238" name="TextBox 7"/>
          <p:cNvSpPr txBox="1">
            <a:spLocks noChangeArrowheads="1"/>
          </p:cNvSpPr>
          <p:nvPr/>
        </p:nvSpPr>
        <p:spPr bwMode="auto">
          <a:xfrm>
            <a:off x="836613" y="4221163"/>
            <a:ext cx="4460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95239" name="TextBox 8"/>
          <p:cNvSpPr txBox="1">
            <a:spLocks noChangeArrowheads="1"/>
          </p:cNvSpPr>
          <p:nvPr/>
        </p:nvSpPr>
        <p:spPr bwMode="auto">
          <a:xfrm>
            <a:off x="2827338" y="4244975"/>
            <a:ext cx="377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95240" name="TextBox 9"/>
          <p:cNvSpPr txBox="1">
            <a:spLocks noChangeArrowheads="1"/>
          </p:cNvSpPr>
          <p:nvPr/>
        </p:nvSpPr>
        <p:spPr bwMode="auto">
          <a:xfrm>
            <a:off x="2349500" y="5013325"/>
            <a:ext cx="68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-</a:t>
            </a:r>
            <a:endParaRPr lang="zh-CN" altLang="en-US" sz="1600" b="1" i="1"/>
          </a:p>
        </p:txBody>
      </p:sp>
      <p:sp>
        <p:nvSpPr>
          <p:cNvPr id="95241" name="TextBox 10"/>
          <p:cNvSpPr txBox="1">
            <a:spLocks noChangeArrowheads="1"/>
          </p:cNvSpPr>
          <p:nvPr/>
        </p:nvSpPr>
        <p:spPr bwMode="auto">
          <a:xfrm>
            <a:off x="2900363" y="5013325"/>
            <a:ext cx="444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95242" name="TextBox 11"/>
          <p:cNvSpPr txBox="1">
            <a:spLocks noChangeArrowheads="1"/>
          </p:cNvSpPr>
          <p:nvPr/>
        </p:nvSpPr>
        <p:spPr bwMode="auto">
          <a:xfrm>
            <a:off x="3692525" y="5013325"/>
            <a:ext cx="938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{print(‘-’)}</a:t>
            </a:r>
            <a:endParaRPr lang="zh-CN" altLang="en-US" sz="1600" b="1"/>
          </a:p>
        </p:txBody>
      </p:sp>
      <p:sp>
        <p:nvSpPr>
          <p:cNvPr id="95243" name="TextBox 12"/>
          <p:cNvSpPr txBox="1">
            <a:spLocks noChangeArrowheads="1"/>
          </p:cNvSpPr>
          <p:nvPr/>
        </p:nvSpPr>
        <p:spPr bwMode="auto">
          <a:xfrm>
            <a:off x="4843463" y="50133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95244" name="TextBox 13"/>
          <p:cNvSpPr txBox="1">
            <a:spLocks noChangeArrowheads="1"/>
          </p:cNvSpPr>
          <p:nvPr/>
        </p:nvSpPr>
        <p:spPr bwMode="auto">
          <a:xfrm>
            <a:off x="2743200" y="56610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5</a:t>
            </a:r>
            <a:endParaRPr lang="zh-CN" altLang="en-US" sz="1600" b="1" i="1"/>
          </a:p>
        </p:txBody>
      </p:sp>
      <p:sp>
        <p:nvSpPr>
          <p:cNvPr id="95245" name="TextBox 14"/>
          <p:cNvSpPr txBox="1">
            <a:spLocks noChangeArrowheads="1"/>
          </p:cNvSpPr>
          <p:nvPr/>
        </p:nvSpPr>
        <p:spPr bwMode="auto">
          <a:xfrm>
            <a:off x="3116263" y="5661025"/>
            <a:ext cx="984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{print(‘5’)}</a:t>
            </a:r>
            <a:endParaRPr lang="zh-CN" altLang="en-US" sz="1600" b="1"/>
          </a:p>
        </p:txBody>
      </p:sp>
      <p:sp>
        <p:nvSpPr>
          <p:cNvPr id="95246" name="TextBox 15"/>
          <p:cNvSpPr txBox="1">
            <a:spLocks noChangeArrowheads="1"/>
          </p:cNvSpPr>
          <p:nvPr/>
        </p:nvSpPr>
        <p:spPr bwMode="auto">
          <a:xfrm>
            <a:off x="4579938" y="5661025"/>
            <a:ext cx="12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+</a:t>
            </a:r>
            <a:endParaRPr lang="zh-CN" altLang="en-US" sz="1600" b="1" i="1"/>
          </a:p>
        </p:txBody>
      </p:sp>
      <p:sp>
        <p:nvSpPr>
          <p:cNvPr id="95247" name="TextBox 16"/>
          <p:cNvSpPr txBox="1">
            <a:spLocks noChangeArrowheads="1"/>
          </p:cNvSpPr>
          <p:nvPr/>
        </p:nvSpPr>
        <p:spPr bwMode="auto">
          <a:xfrm>
            <a:off x="4914900" y="5661025"/>
            <a:ext cx="446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95248" name="TextBox 17"/>
          <p:cNvSpPr txBox="1">
            <a:spLocks noChangeArrowheads="1"/>
          </p:cNvSpPr>
          <p:nvPr/>
        </p:nvSpPr>
        <p:spPr bwMode="auto">
          <a:xfrm>
            <a:off x="5564188" y="56610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{print(‘+’)}</a:t>
            </a:r>
            <a:endParaRPr lang="zh-CN" altLang="en-US" sz="1600" b="1"/>
          </a:p>
        </p:txBody>
      </p:sp>
      <p:sp>
        <p:nvSpPr>
          <p:cNvPr id="95249" name="TextBox 18"/>
          <p:cNvSpPr txBox="1">
            <a:spLocks noChangeArrowheads="1"/>
          </p:cNvSpPr>
          <p:nvPr/>
        </p:nvSpPr>
        <p:spPr bwMode="auto">
          <a:xfrm>
            <a:off x="6859588" y="56610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cxnSp>
        <p:nvCxnSpPr>
          <p:cNvPr id="95250" name="直接连接符 3"/>
          <p:cNvCxnSpPr>
            <a:cxnSpLocks noChangeShapeType="1"/>
            <a:stCxn id="95237" idx="2"/>
          </p:cNvCxnSpPr>
          <p:nvPr/>
        </p:nvCxnSpPr>
        <p:spPr bwMode="auto">
          <a:xfrm flipH="1">
            <a:off x="981075" y="3819525"/>
            <a:ext cx="15462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1" name="直接连接符 6"/>
          <p:cNvCxnSpPr>
            <a:cxnSpLocks noChangeShapeType="1"/>
            <a:stCxn id="95237" idx="2"/>
          </p:cNvCxnSpPr>
          <p:nvPr/>
        </p:nvCxnSpPr>
        <p:spPr bwMode="auto">
          <a:xfrm>
            <a:off x="2527300" y="3819525"/>
            <a:ext cx="5175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2" name="直接连接符 20"/>
          <p:cNvCxnSpPr>
            <a:cxnSpLocks noChangeShapeType="1"/>
          </p:cNvCxnSpPr>
          <p:nvPr/>
        </p:nvCxnSpPr>
        <p:spPr bwMode="auto">
          <a:xfrm flipH="1">
            <a:off x="692150" y="4491038"/>
            <a:ext cx="2889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3" name="直接连接符 22"/>
          <p:cNvCxnSpPr>
            <a:cxnSpLocks noChangeShapeType="1"/>
          </p:cNvCxnSpPr>
          <p:nvPr/>
        </p:nvCxnSpPr>
        <p:spPr bwMode="auto">
          <a:xfrm>
            <a:off x="1052513" y="4491038"/>
            <a:ext cx="2159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4" name="TextBox 26"/>
          <p:cNvSpPr txBox="1">
            <a:spLocks noChangeArrowheads="1"/>
          </p:cNvSpPr>
          <p:nvPr/>
        </p:nvSpPr>
        <p:spPr bwMode="auto">
          <a:xfrm>
            <a:off x="523875" y="5013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95255" name="TextBox 27"/>
          <p:cNvSpPr txBox="1">
            <a:spLocks noChangeArrowheads="1"/>
          </p:cNvSpPr>
          <p:nvPr/>
        </p:nvSpPr>
        <p:spPr bwMode="auto">
          <a:xfrm>
            <a:off x="798513" y="50133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{print(‘9’)}</a:t>
            </a:r>
            <a:endParaRPr lang="zh-CN" altLang="en-US" b="1"/>
          </a:p>
        </p:txBody>
      </p:sp>
      <p:sp>
        <p:nvSpPr>
          <p:cNvPr id="95256" name="TextBox 34"/>
          <p:cNvSpPr txBox="1">
            <a:spLocks noChangeArrowheads="1"/>
          </p:cNvSpPr>
          <p:nvPr/>
        </p:nvSpPr>
        <p:spPr bwMode="auto">
          <a:xfrm>
            <a:off x="4621213" y="6237288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2</a:t>
            </a:r>
            <a:endParaRPr lang="zh-CN" altLang="en-US" sz="1600" b="1" i="1"/>
          </a:p>
        </p:txBody>
      </p:sp>
      <p:sp>
        <p:nvSpPr>
          <p:cNvPr id="95257" name="TextBox 35"/>
          <p:cNvSpPr txBox="1">
            <a:spLocks noChangeArrowheads="1"/>
          </p:cNvSpPr>
          <p:nvPr/>
        </p:nvSpPr>
        <p:spPr bwMode="auto">
          <a:xfrm>
            <a:off x="5032375" y="6237288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{print(‘2’)}</a:t>
            </a:r>
            <a:endParaRPr lang="zh-CN" altLang="en-US" sz="1600" b="1"/>
          </a:p>
        </p:txBody>
      </p:sp>
      <p:cxnSp>
        <p:nvCxnSpPr>
          <p:cNvPr id="95258" name="直接连接符 7167"/>
          <p:cNvCxnSpPr>
            <a:cxnSpLocks noChangeShapeType="1"/>
          </p:cNvCxnSpPr>
          <p:nvPr/>
        </p:nvCxnSpPr>
        <p:spPr bwMode="auto">
          <a:xfrm flipH="1">
            <a:off x="2417763" y="4491038"/>
            <a:ext cx="627062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9" name="直接连接符 7173"/>
          <p:cNvCxnSpPr>
            <a:cxnSpLocks noChangeShapeType="1"/>
          </p:cNvCxnSpPr>
          <p:nvPr/>
        </p:nvCxnSpPr>
        <p:spPr bwMode="auto">
          <a:xfrm>
            <a:off x="3044825" y="4491038"/>
            <a:ext cx="71438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0" name="直接连接符 7175"/>
          <p:cNvCxnSpPr>
            <a:cxnSpLocks noChangeShapeType="1"/>
          </p:cNvCxnSpPr>
          <p:nvPr/>
        </p:nvCxnSpPr>
        <p:spPr bwMode="auto">
          <a:xfrm>
            <a:off x="3044825" y="4491038"/>
            <a:ext cx="11176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1" name="直接连接符 7178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3016250" y="4491038"/>
            <a:ext cx="20161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2" name="直接连接符 7180"/>
          <p:cNvCxnSpPr>
            <a:cxnSpLocks noChangeShapeType="1"/>
            <a:stCxn id="95241" idx="2"/>
          </p:cNvCxnSpPr>
          <p:nvPr/>
        </p:nvCxnSpPr>
        <p:spPr bwMode="auto">
          <a:xfrm flipH="1">
            <a:off x="2857500" y="5259388"/>
            <a:ext cx="265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3" name="直接连接符 7182"/>
          <p:cNvCxnSpPr>
            <a:cxnSpLocks noChangeShapeType="1"/>
            <a:endCxn id="95245" idx="0"/>
          </p:cNvCxnSpPr>
          <p:nvPr/>
        </p:nvCxnSpPr>
        <p:spPr bwMode="auto">
          <a:xfrm>
            <a:off x="3122613" y="5259388"/>
            <a:ext cx="48577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4" name="直接连接符 7184"/>
          <p:cNvCxnSpPr>
            <a:cxnSpLocks noChangeShapeType="1"/>
            <a:stCxn id="95243" idx="2"/>
          </p:cNvCxnSpPr>
          <p:nvPr/>
        </p:nvCxnSpPr>
        <p:spPr bwMode="auto">
          <a:xfrm flipH="1">
            <a:off x="4733925" y="5259388"/>
            <a:ext cx="298450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5" name="直接连接符 7186"/>
          <p:cNvCxnSpPr>
            <a:cxnSpLocks noChangeShapeType="1"/>
            <a:stCxn id="95243" idx="2"/>
            <a:endCxn id="95247" idx="0"/>
          </p:cNvCxnSpPr>
          <p:nvPr/>
        </p:nvCxnSpPr>
        <p:spPr bwMode="auto">
          <a:xfrm>
            <a:off x="5032375" y="5259388"/>
            <a:ext cx="10636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6" name="直接连接符 7188"/>
          <p:cNvCxnSpPr>
            <a:cxnSpLocks noChangeShapeType="1"/>
            <a:stCxn id="95243" idx="2"/>
            <a:endCxn id="95248" idx="0"/>
          </p:cNvCxnSpPr>
          <p:nvPr/>
        </p:nvCxnSpPr>
        <p:spPr bwMode="auto">
          <a:xfrm>
            <a:off x="5032375" y="5259388"/>
            <a:ext cx="1027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7" name="直接连接符 7190"/>
          <p:cNvCxnSpPr>
            <a:cxnSpLocks noChangeShapeType="1"/>
            <a:stCxn id="95243" idx="2"/>
            <a:endCxn id="95249" idx="0"/>
          </p:cNvCxnSpPr>
          <p:nvPr/>
        </p:nvCxnSpPr>
        <p:spPr bwMode="auto">
          <a:xfrm>
            <a:off x="5032375" y="5259388"/>
            <a:ext cx="201612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8" name="直接连接符 7192"/>
          <p:cNvCxnSpPr>
            <a:cxnSpLocks noChangeShapeType="1"/>
            <a:stCxn id="95247" idx="2"/>
          </p:cNvCxnSpPr>
          <p:nvPr/>
        </p:nvCxnSpPr>
        <p:spPr bwMode="auto">
          <a:xfrm flipH="1">
            <a:off x="4733925" y="5907088"/>
            <a:ext cx="404813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9" name="直接连接符 7194"/>
          <p:cNvCxnSpPr>
            <a:cxnSpLocks noChangeShapeType="1"/>
            <a:stCxn id="95247" idx="2"/>
            <a:endCxn id="95257" idx="0"/>
          </p:cNvCxnSpPr>
          <p:nvPr/>
        </p:nvCxnSpPr>
        <p:spPr bwMode="auto">
          <a:xfrm>
            <a:off x="5138738" y="5907088"/>
            <a:ext cx="385762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70" name="TextBox 7195"/>
          <p:cNvSpPr txBox="1">
            <a:spLocks noChangeArrowheads="1"/>
          </p:cNvSpPr>
          <p:nvPr/>
        </p:nvSpPr>
        <p:spPr bwMode="auto">
          <a:xfrm>
            <a:off x="6926263" y="6165850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b="1" i="1"/>
              <a:t>ε</a:t>
            </a:r>
            <a:endParaRPr lang="zh-CN" altLang="en-US" b="1" i="1"/>
          </a:p>
        </p:txBody>
      </p:sp>
      <p:cxnSp>
        <p:nvCxnSpPr>
          <p:cNvPr id="95271" name="直接连接符 7197"/>
          <p:cNvCxnSpPr>
            <a:cxnSpLocks noChangeShapeType="1"/>
            <a:stCxn id="95249" idx="2"/>
            <a:endCxn id="95270" idx="0"/>
          </p:cNvCxnSpPr>
          <p:nvPr/>
        </p:nvCxnSpPr>
        <p:spPr bwMode="auto">
          <a:xfrm>
            <a:off x="7048500" y="5907088"/>
            <a:ext cx="25400" cy="2587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非终结符的过程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6260" name="Up-Down Arrow 10"/>
          <p:cNvSpPr>
            <a:spLocks noChangeArrowheads="1"/>
          </p:cNvSpPr>
          <p:nvPr/>
        </p:nvSpPr>
        <p:spPr bwMode="auto">
          <a:xfrm>
            <a:off x="4087813" y="3643313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61" name="TextBox 1"/>
          <p:cNvSpPr txBox="1">
            <a:spLocks noChangeArrowheads="1"/>
          </p:cNvSpPr>
          <p:nvPr/>
        </p:nvSpPr>
        <p:spPr bwMode="auto">
          <a:xfrm>
            <a:off x="3419475" y="3213100"/>
            <a:ext cx="2039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term rest</a:t>
            </a:r>
            <a:endParaRPr lang="zh-CN" altLang="en-US" b="1" i="1"/>
          </a:p>
        </p:txBody>
      </p:sp>
      <p:sp>
        <p:nvSpPr>
          <p:cNvPr id="96262" name="TextBox 2"/>
          <p:cNvSpPr txBox="1">
            <a:spLocks noChangeArrowheads="1"/>
          </p:cNvSpPr>
          <p:nvPr/>
        </p:nvSpPr>
        <p:spPr bwMode="auto">
          <a:xfrm>
            <a:off x="3500438" y="4581525"/>
            <a:ext cx="18780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expr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rest</a:t>
            </a:r>
            <a:r>
              <a:rPr lang="en-US" altLang="zh-CN" b="1"/>
              <a:t>()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非终结符的过程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7284" name="Up-Down Arrow 7"/>
          <p:cNvSpPr>
            <a:spLocks noChangeArrowheads="1"/>
          </p:cNvSpPr>
          <p:nvPr/>
        </p:nvSpPr>
        <p:spPr bwMode="auto">
          <a:xfrm>
            <a:off x="4087813" y="3643313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7285" name="TextBox 1"/>
          <p:cNvSpPr txBox="1">
            <a:spLocks noChangeArrowheads="1"/>
          </p:cNvSpPr>
          <p:nvPr/>
        </p:nvSpPr>
        <p:spPr bwMode="auto">
          <a:xfrm>
            <a:off x="2771775" y="2865438"/>
            <a:ext cx="345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ym typeface="Wingdings" panose="05000000000000000000" pitchFamily="2" charset="2"/>
              </a:rPr>
              <a:t>rest 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 + term </a:t>
            </a:r>
            <a:r>
              <a:rPr lang="en-US" altLang="zh-CN" b="1">
                <a:sym typeface="Wingdings" panose="05000000000000000000" pitchFamily="2" charset="2"/>
              </a:rPr>
              <a:t>{print(</a:t>
            </a:r>
            <a:r>
              <a:rPr lang="en-US" altLang="zh-CN" b="1" i="1">
                <a:sym typeface="Wingdings" panose="05000000000000000000" pitchFamily="2" charset="2"/>
              </a:rPr>
              <a:t>‘+’</a:t>
            </a:r>
            <a:r>
              <a:rPr lang="en-US" altLang="zh-CN" b="1">
                <a:sym typeface="Wingdings" panose="05000000000000000000" pitchFamily="2" charset="2"/>
              </a:rPr>
              <a:t>)}</a:t>
            </a:r>
            <a:r>
              <a:rPr lang="en-US" altLang="zh-CN" b="1" i="1">
                <a:sym typeface="Wingdings" panose="05000000000000000000" pitchFamily="2" charset="2"/>
              </a:rPr>
              <a:t> rest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|     - term </a:t>
            </a:r>
            <a:r>
              <a:rPr lang="en-US" altLang="zh-CN" b="1">
                <a:sym typeface="Wingdings" panose="05000000000000000000" pitchFamily="2" charset="2"/>
              </a:rPr>
              <a:t>{print(‘- ’)} </a:t>
            </a:r>
            <a:r>
              <a:rPr lang="en-US" altLang="zh-CN" b="1" i="1">
                <a:sym typeface="Wingdings" panose="05000000000000000000" pitchFamily="2" charset="2"/>
              </a:rPr>
              <a:t>rest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|     </a:t>
            </a:r>
            <a:r>
              <a:rPr lang="el-GR" altLang="zh-CN" b="1" i="1">
                <a:sym typeface="Wingdings" panose="05000000000000000000" pitchFamily="2" charset="2"/>
              </a:rPr>
              <a:t>ε</a:t>
            </a:r>
            <a:endParaRPr lang="en-US" altLang="zh-CN" b="1" i="1">
              <a:sym typeface="Wingdings" panose="05000000000000000000" pitchFamily="2" charset="2"/>
            </a:endParaRPr>
          </a:p>
        </p:txBody>
      </p:sp>
      <p:sp>
        <p:nvSpPr>
          <p:cNvPr id="97286" name="TextBox 2"/>
          <p:cNvSpPr txBox="1">
            <a:spLocks noChangeArrowheads="1"/>
          </p:cNvSpPr>
          <p:nvPr/>
        </p:nvSpPr>
        <p:spPr bwMode="auto">
          <a:xfrm>
            <a:off x="2411413" y="4227513"/>
            <a:ext cx="45196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rest 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if( </a:t>
            </a:r>
            <a:r>
              <a:rPr lang="en-US" altLang="zh-CN" b="1" i="1"/>
              <a:t>lookahead</a:t>
            </a:r>
            <a:r>
              <a:rPr lang="en-US" altLang="zh-CN" b="1"/>
              <a:t> == ‘+’)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(‘+’);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(‘+’);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if( </a:t>
            </a:r>
            <a:r>
              <a:rPr lang="en-US" altLang="zh-CN" b="1" i="1"/>
              <a:t>lookahead</a:t>
            </a:r>
            <a:r>
              <a:rPr lang="en-US" altLang="zh-CN" b="1"/>
              <a:t> == ‘-’)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(‘-’);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(‘-’);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{ }  /*</a:t>
            </a:r>
            <a:r>
              <a:rPr lang="zh-CN" altLang="en-US" b="1"/>
              <a:t>不对输入作任何处理</a:t>
            </a:r>
            <a:r>
              <a:rPr lang="en-US" altLang="zh-CN" b="1"/>
              <a:t>*/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非终结符的过程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8308" name="Up-Down Arrow 7"/>
          <p:cNvSpPr>
            <a:spLocks noChangeArrowheads="1"/>
          </p:cNvSpPr>
          <p:nvPr/>
        </p:nvSpPr>
        <p:spPr bwMode="auto">
          <a:xfrm>
            <a:off x="4302125" y="4143375"/>
            <a:ext cx="484188" cy="642938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8309" name="TextBox 1"/>
          <p:cNvSpPr txBox="1">
            <a:spLocks noChangeArrowheads="1"/>
          </p:cNvSpPr>
          <p:nvPr/>
        </p:nvSpPr>
        <p:spPr bwMode="auto">
          <a:xfrm>
            <a:off x="3217863" y="2805113"/>
            <a:ext cx="2506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ym typeface="Wingdings" panose="05000000000000000000" pitchFamily="2" charset="2"/>
              </a:rPr>
              <a:t>term </a:t>
            </a:r>
            <a:r>
              <a:rPr lang="en-US" altLang="zh-CN" b="1">
                <a:sym typeface="Wingdings" panose="05000000000000000000" pitchFamily="2" charset="2"/>
              </a:rPr>
              <a:t>  0  {print(‘0’)}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1  {print(‘1’)}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…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9  {print(‘9’)}</a:t>
            </a:r>
            <a:endParaRPr lang="zh-CN" altLang="en-US" b="1"/>
          </a:p>
        </p:txBody>
      </p:sp>
      <p:sp>
        <p:nvSpPr>
          <p:cNvPr id="98310" name="TextBox 2"/>
          <p:cNvSpPr txBox="1">
            <a:spLocks noChangeArrowheads="1"/>
          </p:cNvSpPr>
          <p:nvPr/>
        </p:nvSpPr>
        <p:spPr bwMode="auto">
          <a:xfrm>
            <a:off x="2268538" y="4797425"/>
            <a:ext cx="53197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term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if( </a:t>
            </a:r>
            <a:r>
              <a:rPr lang="en-US" altLang="zh-CN" b="1" i="1"/>
              <a:t>lookahead</a:t>
            </a:r>
            <a:r>
              <a:rPr lang="zh-CN" altLang="en-US" b="1"/>
              <a:t>是一个数位</a:t>
            </a:r>
            <a:r>
              <a:rPr lang="en-US" altLang="zh-CN" b="1"/>
              <a:t>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t = lookahead</a:t>
            </a:r>
            <a:r>
              <a:rPr lang="en-US" altLang="zh-CN" b="1"/>
              <a:t>; </a:t>
            </a:r>
            <a:r>
              <a:rPr lang="en-US" altLang="zh-CN" b="1" i="1"/>
              <a:t>match</a:t>
            </a:r>
            <a:r>
              <a:rPr lang="en-US" altLang="zh-CN" b="1"/>
              <a:t>(</a:t>
            </a:r>
            <a:r>
              <a:rPr lang="en-US" altLang="zh-CN" b="1" i="1"/>
              <a:t>lookahead</a:t>
            </a:r>
            <a:r>
              <a:rPr lang="en-US" altLang="zh-CN" b="1"/>
              <a:t>); </a:t>
            </a:r>
            <a:r>
              <a:rPr lang="en-US" altLang="zh-CN" b="1" i="1"/>
              <a:t>print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{report(“</a:t>
            </a:r>
            <a:r>
              <a:rPr lang="zh-CN" altLang="en-US" b="1"/>
              <a:t>语法错误</a:t>
            </a:r>
            <a:r>
              <a:rPr lang="en-US" altLang="zh-CN" b="1"/>
              <a:t>”);}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 dirty="0"/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翻译器的简化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99332" name="矩形 1"/>
          <p:cNvSpPr>
            <a:spLocks noChangeArrowheads="1"/>
          </p:cNvSpPr>
          <p:nvPr/>
        </p:nvSpPr>
        <p:spPr bwMode="auto">
          <a:xfrm>
            <a:off x="1835150" y="3044825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rest 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if( </a:t>
            </a:r>
            <a:r>
              <a:rPr lang="en-US" altLang="zh-CN" b="1" i="1"/>
              <a:t>lookahead</a:t>
            </a:r>
            <a:r>
              <a:rPr lang="en-US" altLang="zh-CN" b="1"/>
              <a:t> == ‘+’)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(‘+’);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(‘+’);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if( </a:t>
            </a:r>
            <a:r>
              <a:rPr lang="en-US" altLang="zh-CN" b="1" i="1"/>
              <a:t>lookahead</a:t>
            </a:r>
            <a:r>
              <a:rPr lang="en-US" altLang="zh-CN" b="1"/>
              <a:t> == ‘-’)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(‘-’);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(‘-’);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{ }  /*</a:t>
            </a:r>
            <a:r>
              <a:rPr lang="zh-CN" altLang="en-US" b="1"/>
              <a:t>不对输入作任何处理</a:t>
            </a:r>
            <a:r>
              <a:rPr lang="en-US" altLang="zh-CN" b="1"/>
              <a:t>*/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翻译器的简化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endParaRPr lang="zh-CN" altLang="en-US"/>
          </a:p>
        </p:txBody>
      </p:sp>
      <p:sp>
        <p:nvSpPr>
          <p:cNvPr id="100356" name="矩形 4"/>
          <p:cNvSpPr>
            <a:spLocks noChangeArrowheads="1"/>
          </p:cNvSpPr>
          <p:nvPr/>
        </p:nvSpPr>
        <p:spPr bwMode="auto">
          <a:xfrm>
            <a:off x="1692275" y="3025775"/>
            <a:ext cx="59753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rest 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while(true) {</a:t>
            </a:r>
          </a:p>
          <a:p>
            <a:r>
              <a:rPr lang="en-US" altLang="zh-CN" b="1"/>
              <a:t>          if( </a:t>
            </a:r>
            <a:r>
              <a:rPr lang="en-US" altLang="zh-CN" b="1" i="1"/>
              <a:t>lookahead</a:t>
            </a:r>
            <a:r>
              <a:rPr lang="en-US" altLang="zh-CN" b="1"/>
              <a:t> == ‘+’) {</a:t>
            </a:r>
          </a:p>
          <a:p>
            <a:r>
              <a:rPr lang="en-US" altLang="zh-CN" b="1"/>
              <a:t>               </a:t>
            </a:r>
            <a:r>
              <a:rPr lang="en-US" altLang="zh-CN" b="1" i="1"/>
              <a:t>match</a:t>
            </a:r>
            <a:r>
              <a:rPr lang="en-US" altLang="zh-CN" b="1"/>
              <a:t>(‘+’);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(‘+’); continue;</a:t>
            </a:r>
          </a:p>
          <a:p>
            <a:r>
              <a:rPr lang="en-US" altLang="zh-CN" b="1"/>
              <a:t>          }</a:t>
            </a:r>
          </a:p>
          <a:p>
            <a:r>
              <a:rPr lang="en-US" altLang="zh-CN" b="1"/>
              <a:t>          else if( </a:t>
            </a:r>
            <a:r>
              <a:rPr lang="en-US" altLang="zh-CN" b="1" i="1"/>
              <a:t>lookahead</a:t>
            </a:r>
            <a:r>
              <a:rPr lang="en-US" altLang="zh-CN" b="1"/>
              <a:t> == ‘-’) {</a:t>
            </a:r>
          </a:p>
          <a:p>
            <a:r>
              <a:rPr lang="en-US" altLang="zh-CN" b="1"/>
              <a:t>                </a:t>
            </a:r>
            <a:r>
              <a:rPr lang="en-US" altLang="zh-CN" b="1" i="1"/>
              <a:t>match</a:t>
            </a:r>
            <a:r>
              <a:rPr lang="en-US" altLang="zh-CN" b="1"/>
              <a:t>(‘-’);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(‘-’); continue;</a:t>
            </a:r>
          </a:p>
          <a:p>
            <a:r>
              <a:rPr lang="en-US" altLang="zh-CN" b="1"/>
              <a:t>          }</a:t>
            </a:r>
          </a:p>
          <a:p>
            <a:r>
              <a:rPr lang="en-US" altLang="zh-CN" b="1"/>
              <a:t>          break;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语法制导定义</a:t>
            </a:r>
          </a:p>
          <a:p>
            <a:r>
              <a:rPr lang="zh-CN" altLang="en-US" dirty="0"/>
              <a:t>语法制导翻译方案</a:t>
            </a:r>
            <a:endParaRPr lang="en-US" altLang="zh-CN" dirty="0"/>
          </a:p>
          <a:p>
            <a:r>
              <a:rPr lang="zh-CN" altLang="en-US" dirty="0"/>
              <a:t>中缀表达式转后缀表达式</a:t>
            </a:r>
          </a:p>
          <a:p>
            <a:r>
              <a:rPr lang="zh-CN" altLang="en-US" dirty="0"/>
              <a:t>深度优先遍历语法树</a:t>
            </a:r>
            <a:endParaRPr lang="en-US" altLang="zh-CN" dirty="0"/>
          </a:p>
          <a:p>
            <a:r>
              <a:rPr lang="zh-CN" altLang="en-US" dirty="0"/>
              <a:t>自顶向下分析的语法分析</a:t>
            </a:r>
          </a:p>
          <a:p>
            <a:r>
              <a:rPr lang="en-US" altLang="zh-CN" dirty="0"/>
              <a:t>FIRST</a:t>
            </a:r>
            <a:r>
              <a:rPr lang="zh-CN" altLang="en-US" dirty="0"/>
              <a:t>集合</a:t>
            </a:r>
          </a:p>
          <a:p>
            <a:r>
              <a:rPr lang="zh-CN" altLang="en-US" dirty="0"/>
              <a:t>消除左递归</a:t>
            </a:r>
            <a:endParaRPr lang="en-US" altLang="zh-CN" dirty="0"/>
          </a:p>
          <a:p>
            <a:r>
              <a:rPr lang="zh-CN" altLang="en-US" dirty="0"/>
              <a:t>个简单的语法制导翻译器的实现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给定以下语句，清除空行，注释，提取变量名，变量和数值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C++/Python</a:t>
            </a:r>
            <a:r>
              <a:rPr lang="zh-CN" altLang="en-US" dirty="0"/>
              <a:t>实现，仅限于下文中的情况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pPr marL="0" indent="0">
              <a:buNone/>
            </a:pPr>
            <a:r>
              <a:rPr lang="en-US" altLang="zh-CN" dirty="0"/>
              <a:t>a = 2; // comment 1</a:t>
            </a:r>
          </a:p>
          <a:p>
            <a:pPr marL="0" indent="0">
              <a:buNone/>
            </a:pPr>
            <a:r>
              <a:rPr lang="en-US" altLang="zh-CN" dirty="0"/>
              <a:t>b = a + 12;  /* comment 2 */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Wingdings" panose="05000000000000000000" pitchFamily="2" charset="2"/>
              </a:rPr>
              <a:t>语法制导翻译：对语法树进行</a:t>
            </a:r>
            <a:r>
              <a:rPr lang="zh-CN" altLang="en-US" b="1" dirty="0">
                <a:sym typeface="Wingdings" panose="05000000000000000000" pitchFamily="2" charset="2"/>
              </a:rPr>
              <a:t>语义分析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语法制导定义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语法制导翻译方案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39004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Wingdings" panose="05000000000000000000" pitchFamily="2" charset="2"/>
              </a:rPr>
              <a:t>语法制导翻译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语法制导定义</a:t>
            </a:r>
            <a:r>
              <a:rPr lang="en-US" altLang="zh-CN" dirty="0">
                <a:sym typeface="Wingdings" panose="05000000000000000000" pitchFamily="2" charset="2"/>
              </a:rPr>
              <a:t>(syntax-directed definition)</a:t>
            </a:r>
          </a:p>
          <a:p>
            <a:pPr lvl="2"/>
            <a:endParaRPr lang="en-US" altLang="zh-CN" sz="1600" dirty="0">
              <a:sym typeface="Wingdings" panose="05000000000000000000" pitchFamily="2" charset="2"/>
            </a:endParaRPr>
          </a:p>
          <a:p>
            <a:pPr lvl="2"/>
            <a:r>
              <a:rPr lang="zh-CN" altLang="en-US" sz="2000" dirty="0">
                <a:sym typeface="Wingdings" panose="05000000000000000000" pitchFamily="2" charset="2"/>
              </a:rPr>
              <a:t>每个文法符号和一个属性集合相关联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3"/>
            <a:r>
              <a:rPr lang="zh-CN" altLang="en-US" sz="1600" dirty="0">
                <a:sym typeface="Wingdings" panose="05000000000000000000" pitchFamily="2" charset="2"/>
              </a:rPr>
              <a:t>例树中</a:t>
            </a:r>
            <a:r>
              <a:rPr lang="en-US" altLang="zh-CN" sz="1600" dirty="0">
                <a:sym typeface="Wingdings" panose="05000000000000000000" pitchFamily="2" charset="2"/>
              </a:rPr>
              <a:t>”.t”</a:t>
            </a:r>
            <a:r>
              <a:rPr lang="zh-CN" altLang="en-US" sz="1600" dirty="0">
                <a:sym typeface="Wingdings" panose="05000000000000000000" pitchFamily="2" charset="2"/>
              </a:rPr>
              <a:t>是属性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sz="2000" dirty="0">
                <a:sym typeface="Wingdings" panose="05000000000000000000" pitchFamily="2" charset="2"/>
              </a:rPr>
              <a:t>每个产生式和一组语义规则相关联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53252" name="Right Arrow 5"/>
          <p:cNvSpPr>
            <a:spLocks noChangeArrowheads="1"/>
          </p:cNvSpPr>
          <p:nvPr/>
        </p:nvSpPr>
        <p:spPr bwMode="auto">
          <a:xfrm rot="-2663206">
            <a:off x="3959225" y="28860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3" name="Right Arrow 6"/>
          <p:cNvSpPr>
            <a:spLocks noChangeArrowheads="1"/>
          </p:cNvSpPr>
          <p:nvPr/>
        </p:nvSpPr>
        <p:spPr bwMode="auto">
          <a:xfrm rot="2323476">
            <a:off x="3902075" y="56927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6076950" y="1341438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5543550" y="1946275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</a:t>
            </a:r>
            <a:endParaRPr lang="zh-CN" altLang="en-US"/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4795838" y="2627313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4787900" y="3132138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3258" name="TextBox 11"/>
          <p:cNvSpPr txBox="1">
            <a:spLocks noChangeArrowheads="1"/>
          </p:cNvSpPr>
          <p:nvPr/>
        </p:nvSpPr>
        <p:spPr bwMode="auto">
          <a:xfrm>
            <a:off x="5219700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3259" name="TextBox 12"/>
          <p:cNvSpPr txBox="1">
            <a:spLocks noChangeArrowheads="1"/>
          </p:cNvSpPr>
          <p:nvPr/>
        </p:nvSpPr>
        <p:spPr bwMode="auto">
          <a:xfrm>
            <a:off x="6575425" y="2636838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53260" name="TextBox 13"/>
          <p:cNvSpPr txBox="1">
            <a:spLocks noChangeArrowheads="1"/>
          </p:cNvSpPr>
          <p:nvPr/>
        </p:nvSpPr>
        <p:spPr bwMode="auto">
          <a:xfrm>
            <a:off x="6996113" y="33480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3261" name="TextBox 14"/>
          <p:cNvSpPr txBox="1">
            <a:spLocks noChangeArrowheads="1"/>
          </p:cNvSpPr>
          <p:nvPr/>
        </p:nvSpPr>
        <p:spPr bwMode="auto">
          <a:xfrm>
            <a:off x="6084888" y="26273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53262" name="直接连接符 3"/>
          <p:cNvCxnSpPr>
            <a:cxnSpLocks noChangeShapeType="1"/>
            <a:stCxn id="53254" idx="2"/>
            <a:endCxn id="53255" idx="0"/>
          </p:cNvCxnSpPr>
          <p:nvPr/>
        </p:nvCxnSpPr>
        <p:spPr bwMode="auto">
          <a:xfrm flipH="1">
            <a:off x="6218238" y="1709738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直接连接符 5"/>
          <p:cNvCxnSpPr>
            <a:cxnSpLocks noChangeShapeType="1"/>
            <a:stCxn id="53255" idx="2"/>
            <a:endCxn id="53256" idx="0"/>
          </p:cNvCxnSpPr>
          <p:nvPr/>
        </p:nvCxnSpPr>
        <p:spPr bwMode="auto">
          <a:xfrm flipH="1">
            <a:off x="5367338" y="2314575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直接连接符 7"/>
          <p:cNvCxnSpPr>
            <a:cxnSpLocks noChangeShapeType="1"/>
            <a:stCxn id="53256" idx="2"/>
            <a:endCxn id="53257" idx="0"/>
          </p:cNvCxnSpPr>
          <p:nvPr/>
        </p:nvCxnSpPr>
        <p:spPr bwMode="auto">
          <a:xfrm>
            <a:off x="5367338" y="2997200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直接连接符 17"/>
          <p:cNvCxnSpPr>
            <a:cxnSpLocks noChangeShapeType="1"/>
            <a:stCxn id="53257" idx="2"/>
            <a:endCxn id="53258" idx="0"/>
          </p:cNvCxnSpPr>
          <p:nvPr/>
        </p:nvCxnSpPr>
        <p:spPr bwMode="auto">
          <a:xfrm>
            <a:off x="5370513" y="3500438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直接连接符 20"/>
          <p:cNvCxnSpPr>
            <a:cxnSpLocks noChangeShapeType="1"/>
            <a:stCxn id="53255" idx="2"/>
            <a:endCxn id="53261" idx="0"/>
          </p:cNvCxnSpPr>
          <p:nvPr/>
        </p:nvCxnSpPr>
        <p:spPr bwMode="auto">
          <a:xfrm flipH="1">
            <a:off x="6215063" y="2314575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直接连接符 22"/>
          <p:cNvCxnSpPr>
            <a:cxnSpLocks noChangeShapeType="1"/>
            <a:stCxn id="53255" idx="2"/>
            <a:endCxn id="53259" idx="0"/>
          </p:cNvCxnSpPr>
          <p:nvPr/>
        </p:nvCxnSpPr>
        <p:spPr bwMode="auto">
          <a:xfrm>
            <a:off x="6218238" y="2314575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直接连接符 24"/>
          <p:cNvCxnSpPr>
            <a:cxnSpLocks noChangeShapeType="1"/>
            <a:stCxn id="53259" idx="2"/>
            <a:endCxn id="53260" idx="0"/>
          </p:cNvCxnSpPr>
          <p:nvPr/>
        </p:nvCxnSpPr>
        <p:spPr bwMode="auto">
          <a:xfrm flipH="1">
            <a:off x="7151688" y="3006725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直接连接符 26"/>
          <p:cNvCxnSpPr>
            <a:cxnSpLocks noChangeShapeType="1"/>
            <a:stCxn id="53254" idx="2"/>
            <a:endCxn id="53270" idx="0"/>
          </p:cNvCxnSpPr>
          <p:nvPr/>
        </p:nvCxnSpPr>
        <p:spPr bwMode="auto">
          <a:xfrm>
            <a:off x="6894513" y="1709738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0" name="TextBox 34"/>
          <p:cNvSpPr txBox="1">
            <a:spLocks noChangeArrowheads="1"/>
          </p:cNvSpPr>
          <p:nvPr/>
        </p:nvSpPr>
        <p:spPr bwMode="auto">
          <a:xfrm>
            <a:off x="7196138" y="19431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53271" name="TextBox 37"/>
          <p:cNvSpPr txBox="1">
            <a:spLocks noChangeArrowheads="1"/>
          </p:cNvSpPr>
          <p:nvPr/>
        </p:nvSpPr>
        <p:spPr bwMode="auto">
          <a:xfrm>
            <a:off x="7874000" y="1946275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53272" name="直接连接符 43007"/>
          <p:cNvCxnSpPr>
            <a:cxnSpLocks noChangeShapeType="1"/>
          </p:cNvCxnSpPr>
          <p:nvPr/>
        </p:nvCxnSpPr>
        <p:spPr bwMode="auto">
          <a:xfrm>
            <a:off x="6875463" y="1709738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TextBox 42"/>
          <p:cNvSpPr txBox="1">
            <a:spLocks noChangeArrowheads="1"/>
          </p:cNvSpPr>
          <p:nvPr/>
        </p:nvSpPr>
        <p:spPr bwMode="auto">
          <a:xfrm>
            <a:off x="8301038" y="26130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53274" name="直接连接符 43017"/>
          <p:cNvCxnSpPr>
            <a:cxnSpLocks noChangeShapeType="1"/>
            <a:stCxn id="53271" idx="2"/>
            <a:endCxn id="53273" idx="0"/>
          </p:cNvCxnSpPr>
          <p:nvPr/>
        </p:nvCxnSpPr>
        <p:spPr bwMode="auto">
          <a:xfrm>
            <a:off x="8458200" y="2314575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857750" y="4071938"/>
          <a:ext cx="4214813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‘+’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‘-’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 err="1"/>
                        <a:t>term.t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0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‘0’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1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‘1’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 9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‘9’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F5B377-E199-48E2-B56E-58615B89F1AC}"/>
              </a:ext>
            </a:extLst>
          </p:cNvPr>
          <p:cNvSpPr txBox="1"/>
          <p:nvPr/>
        </p:nvSpPr>
        <p:spPr>
          <a:xfrm>
            <a:off x="3384270" y="15214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例子：</a:t>
            </a:r>
            <a:r>
              <a:rPr lang="en-US" altLang="zh-CN" u="sng" dirty="0"/>
              <a:t>9-5+2</a:t>
            </a:r>
            <a:endParaRPr lang="zh-CN" altLang="en-US" u="sng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Wingdings" panose="05000000000000000000" pitchFamily="2" charset="2"/>
              </a:rPr>
              <a:t>语法制导翻译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属性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综合属性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/>
            <a:r>
              <a:rPr lang="zh-CN" altLang="en-US" dirty="0">
                <a:sym typeface="Wingdings" panose="05000000000000000000" pitchFamily="2" charset="2"/>
              </a:rPr>
              <a:t>如果某个属性在语法分析树节点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上的值由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的子节点和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本身的属性值确定，则该属性为综合属性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继承属性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/>
            <a:r>
              <a:rPr lang="zh-CN" altLang="en-US" dirty="0">
                <a:sym typeface="Wingdings" panose="05000000000000000000" pitchFamily="2" charset="2"/>
              </a:rPr>
              <a:t>如果某个属性由语法分析树中该节点本身、父节点以及兄弟节点上的属性值决定，则该属性为继承属性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后缀表达式（</a:t>
            </a:r>
            <a:r>
              <a:rPr lang="en-US" altLang="zh-CN">
                <a:sym typeface="Wingdings" panose="05000000000000000000" pitchFamily="2" charset="2"/>
              </a:rPr>
              <a:t>postfix notation</a:t>
            </a:r>
            <a:r>
              <a:rPr lang="zh-CN" altLang="en-US">
                <a:sym typeface="Wingdings" panose="05000000000000000000" pitchFamily="2" charset="2"/>
              </a:rPr>
              <a:t>）：</a:t>
            </a:r>
            <a:r>
              <a:rPr lang="en-US" altLang="zh-CN" i="1">
                <a:sym typeface="Wingdings" panose="05000000000000000000" pitchFamily="2" charset="2"/>
              </a:rPr>
              <a:t>E</a:t>
            </a: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如何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是一个变量或常量，则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的后缀是本身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如果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是一个形如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en-US" altLang="zh-CN" sz="2400">
                <a:sym typeface="Wingdings" panose="05000000000000000000" pitchFamily="2" charset="2"/>
              </a:rPr>
              <a:t>  </a:t>
            </a:r>
            <a:r>
              <a:rPr lang="en-US" altLang="zh-CN" sz="2400" b="1">
                <a:sym typeface="Wingdings" panose="05000000000000000000" pitchFamily="2" charset="2"/>
              </a:rPr>
              <a:t>op</a:t>
            </a:r>
            <a:r>
              <a:rPr lang="en-US" altLang="zh-CN" sz="2400">
                <a:sym typeface="Wingdings" panose="05000000000000000000" pitchFamily="2" charset="2"/>
              </a:rPr>
              <a:t>  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zh-CN" altLang="en-US" sz="2400">
                <a:sym typeface="Wingdings" panose="05000000000000000000" pitchFamily="2" charset="2"/>
              </a:rPr>
              <a:t>的表达式，</a:t>
            </a:r>
            <a:r>
              <a:rPr lang="en-US" altLang="zh-CN" sz="2400" b="1">
                <a:sym typeface="Wingdings" panose="05000000000000000000" pitchFamily="2" charset="2"/>
              </a:rPr>
              <a:t>op</a:t>
            </a:r>
            <a:r>
              <a:rPr lang="zh-CN" altLang="en-US" sz="2400">
                <a:sym typeface="Wingdings" panose="05000000000000000000" pitchFamily="2" charset="2"/>
              </a:rPr>
              <a:t>是二目运算符，那么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的后缀表示是：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en-US" altLang="zh-CN" sz="2400">
                <a:sym typeface="Wingdings" panose="05000000000000000000" pitchFamily="2" charset="2"/>
              </a:rPr>
              <a:t>’ 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400">
                <a:sym typeface="Wingdings" panose="05000000000000000000" pitchFamily="2" charset="2"/>
              </a:rPr>
              <a:t>’ </a:t>
            </a:r>
            <a:r>
              <a:rPr lang="en-US" altLang="zh-CN" sz="2400" b="1">
                <a:sym typeface="Wingdings" panose="05000000000000000000" pitchFamily="2" charset="2"/>
              </a:rPr>
              <a:t>op</a:t>
            </a:r>
            <a:r>
              <a:rPr lang="zh-CN" altLang="en-US" sz="2400">
                <a:sym typeface="Wingdings" panose="05000000000000000000" pitchFamily="2" charset="2"/>
              </a:rPr>
              <a:t>，这里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en-US" altLang="zh-CN" sz="2400">
                <a:sym typeface="Wingdings" panose="05000000000000000000" pitchFamily="2" charset="2"/>
              </a:rPr>
              <a:t>’ </a:t>
            </a:r>
            <a:r>
              <a:rPr lang="zh-CN" altLang="en-US" sz="2400">
                <a:sym typeface="Wingdings" panose="05000000000000000000" pitchFamily="2" charset="2"/>
              </a:rPr>
              <a:t>和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400">
                <a:sym typeface="Wingdings" panose="05000000000000000000" pitchFamily="2" charset="2"/>
              </a:rPr>
              <a:t>’</a:t>
            </a:r>
            <a:r>
              <a:rPr lang="zh-CN" altLang="en-US" sz="2400">
                <a:sym typeface="Wingdings" panose="05000000000000000000" pitchFamily="2" charset="2"/>
              </a:rPr>
              <a:t>分别是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和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zh-CN" altLang="en-US" sz="2400">
                <a:sym typeface="Wingdings" panose="05000000000000000000" pitchFamily="2" charset="2"/>
              </a:rPr>
              <a:t>的后缀表示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如果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是一个形如（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）的表达式，则</a:t>
            </a:r>
            <a:r>
              <a:rPr lang="en-US" altLang="zh-CN" sz="2400">
                <a:sym typeface="Wingdings" panose="05000000000000000000" pitchFamily="2" charset="2"/>
              </a:rPr>
              <a:t>E</a:t>
            </a:r>
            <a:r>
              <a:rPr lang="zh-CN" altLang="en-US" sz="2400">
                <a:sym typeface="Wingdings" panose="05000000000000000000" pitchFamily="2" charset="2"/>
              </a:rPr>
              <a:t>的后缀表示就是</a:t>
            </a:r>
            <a:r>
              <a:rPr lang="en-US" altLang="zh-CN" sz="2400" i="1">
                <a:sym typeface="Wingdings" panose="05000000000000000000" pitchFamily="2" charset="2"/>
              </a:rPr>
              <a:t>E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的后缀表示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zh-CN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39004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Wingdings" panose="05000000000000000000" pitchFamily="2" charset="2"/>
              </a:rPr>
              <a:t>语法制导翻译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语法制导定义</a:t>
            </a:r>
            <a:r>
              <a:rPr lang="en-US" altLang="zh-CN">
                <a:sym typeface="Wingdings" panose="05000000000000000000" pitchFamily="2" charset="2"/>
              </a:rPr>
              <a:t>(syntax-directed definition)</a:t>
            </a:r>
          </a:p>
          <a:p>
            <a:pPr lvl="2"/>
            <a:endParaRPr lang="en-US" altLang="zh-CN" sz="1600">
              <a:sym typeface="Wingdings" panose="05000000000000000000" pitchFamily="2" charset="2"/>
            </a:endParaRPr>
          </a:p>
          <a:p>
            <a:pPr lvl="2"/>
            <a:r>
              <a:rPr lang="zh-CN" altLang="en-US" sz="2000">
                <a:sym typeface="Wingdings" panose="05000000000000000000" pitchFamily="2" charset="2"/>
              </a:rPr>
              <a:t>每个文法符号和一个属性集合相关联</a:t>
            </a:r>
            <a:endParaRPr lang="en-US" altLang="zh-CN" sz="2000">
              <a:sym typeface="Wingdings" panose="05000000000000000000" pitchFamily="2" charset="2"/>
            </a:endParaRPr>
          </a:p>
          <a:p>
            <a:pPr lvl="3"/>
            <a:r>
              <a:rPr lang="zh-CN" altLang="en-US" sz="1600">
                <a:sym typeface="Wingdings" panose="05000000000000000000" pitchFamily="2" charset="2"/>
              </a:rPr>
              <a:t>例树中</a:t>
            </a:r>
            <a:r>
              <a:rPr lang="en-US" altLang="zh-CN" sz="1600">
                <a:sym typeface="Wingdings" panose="05000000000000000000" pitchFamily="2" charset="2"/>
              </a:rPr>
              <a:t>”.t”</a:t>
            </a:r>
            <a:r>
              <a:rPr lang="zh-CN" altLang="en-US" sz="1600">
                <a:sym typeface="Wingdings" panose="05000000000000000000" pitchFamily="2" charset="2"/>
              </a:rPr>
              <a:t>是属性</a:t>
            </a:r>
            <a:endParaRPr lang="en-US" altLang="zh-CN" sz="1600">
              <a:sym typeface="Wingdings" panose="05000000000000000000" pitchFamily="2" charset="2"/>
            </a:endParaRPr>
          </a:p>
          <a:p>
            <a:pPr lvl="1"/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 sz="2000">
                <a:sym typeface="Wingdings" panose="05000000000000000000" pitchFamily="2" charset="2"/>
              </a:rPr>
              <a:t>每个产生式和一组语义规则相关联</a:t>
            </a:r>
            <a:endParaRPr lang="en-US" altLang="zh-CN" sz="2000">
              <a:sym typeface="Wingdings" panose="05000000000000000000" pitchFamily="2" charset="2"/>
            </a:endParaRPr>
          </a:p>
          <a:p>
            <a:pPr lvl="1"/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56324" name="Right Arrow 5"/>
          <p:cNvSpPr>
            <a:spLocks noChangeArrowheads="1"/>
          </p:cNvSpPr>
          <p:nvPr/>
        </p:nvSpPr>
        <p:spPr bwMode="auto">
          <a:xfrm rot="-2663206">
            <a:off x="3959225" y="28860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5" name="Right Arrow 6"/>
          <p:cNvSpPr>
            <a:spLocks noChangeArrowheads="1"/>
          </p:cNvSpPr>
          <p:nvPr/>
        </p:nvSpPr>
        <p:spPr bwMode="auto">
          <a:xfrm rot="2323476">
            <a:off x="3902075" y="5692775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6076950" y="1341438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5543550" y="1946275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</a:t>
            </a:r>
            <a:endParaRPr lang="zh-CN" altLang="en-US"/>
          </a:p>
        </p:txBody>
      </p:sp>
      <p:sp>
        <p:nvSpPr>
          <p:cNvPr id="56328" name="TextBox 9"/>
          <p:cNvSpPr txBox="1">
            <a:spLocks noChangeArrowheads="1"/>
          </p:cNvSpPr>
          <p:nvPr/>
        </p:nvSpPr>
        <p:spPr bwMode="auto">
          <a:xfrm>
            <a:off x="4795838" y="2627313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6329" name="TextBox 10"/>
          <p:cNvSpPr txBox="1">
            <a:spLocks noChangeArrowheads="1"/>
          </p:cNvSpPr>
          <p:nvPr/>
        </p:nvSpPr>
        <p:spPr bwMode="auto">
          <a:xfrm>
            <a:off x="4787900" y="3132138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56330" name="TextBox 11"/>
          <p:cNvSpPr txBox="1">
            <a:spLocks noChangeArrowheads="1"/>
          </p:cNvSpPr>
          <p:nvPr/>
        </p:nvSpPr>
        <p:spPr bwMode="auto">
          <a:xfrm>
            <a:off x="5219700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6331" name="TextBox 12"/>
          <p:cNvSpPr txBox="1">
            <a:spLocks noChangeArrowheads="1"/>
          </p:cNvSpPr>
          <p:nvPr/>
        </p:nvSpPr>
        <p:spPr bwMode="auto">
          <a:xfrm>
            <a:off x="6575425" y="2636838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56332" name="TextBox 13"/>
          <p:cNvSpPr txBox="1">
            <a:spLocks noChangeArrowheads="1"/>
          </p:cNvSpPr>
          <p:nvPr/>
        </p:nvSpPr>
        <p:spPr bwMode="auto">
          <a:xfrm>
            <a:off x="6996113" y="33480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6333" name="TextBox 14"/>
          <p:cNvSpPr txBox="1">
            <a:spLocks noChangeArrowheads="1"/>
          </p:cNvSpPr>
          <p:nvPr/>
        </p:nvSpPr>
        <p:spPr bwMode="auto">
          <a:xfrm>
            <a:off x="6084888" y="26273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56334" name="直接连接符 3"/>
          <p:cNvCxnSpPr>
            <a:cxnSpLocks noChangeShapeType="1"/>
            <a:stCxn id="56326" idx="2"/>
            <a:endCxn id="56327" idx="0"/>
          </p:cNvCxnSpPr>
          <p:nvPr/>
        </p:nvCxnSpPr>
        <p:spPr bwMode="auto">
          <a:xfrm flipH="1">
            <a:off x="6218238" y="1709738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直接连接符 5"/>
          <p:cNvCxnSpPr>
            <a:cxnSpLocks noChangeShapeType="1"/>
            <a:stCxn id="56327" idx="2"/>
            <a:endCxn id="56328" idx="0"/>
          </p:cNvCxnSpPr>
          <p:nvPr/>
        </p:nvCxnSpPr>
        <p:spPr bwMode="auto">
          <a:xfrm flipH="1">
            <a:off x="5367338" y="2314575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直接连接符 7"/>
          <p:cNvCxnSpPr>
            <a:cxnSpLocks noChangeShapeType="1"/>
            <a:stCxn id="56328" idx="2"/>
            <a:endCxn id="56329" idx="0"/>
          </p:cNvCxnSpPr>
          <p:nvPr/>
        </p:nvCxnSpPr>
        <p:spPr bwMode="auto">
          <a:xfrm>
            <a:off x="5367338" y="2997200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直接连接符 17"/>
          <p:cNvCxnSpPr>
            <a:cxnSpLocks noChangeShapeType="1"/>
            <a:stCxn id="56329" idx="2"/>
            <a:endCxn id="56330" idx="0"/>
          </p:cNvCxnSpPr>
          <p:nvPr/>
        </p:nvCxnSpPr>
        <p:spPr bwMode="auto">
          <a:xfrm>
            <a:off x="5370513" y="3500438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直接连接符 20"/>
          <p:cNvCxnSpPr>
            <a:cxnSpLocks noChangeShapeType="1"/>
            <a:stCxn id="56327" idx="2"/>
            <a:endCxn id="56333" idx="0"/>
          </p:cNvCxnSpPr>
          <p:nvPr/>
        </p:nvCxnSpPr>
        <p:spPr bwMode="auto">
          <a:xfrm flipH="1">
            <a:off x="6215063" y="2314575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直接连接符 22"/>
          <p:cNvCxnSpPr>
            <a:cxnSpLocks noChangeShapeType="1"/>
            <a:stCxn id="56327" idx="2"/>
            <a:endCxn id="56331" idx="0"/>
          </p:cNvCxnSpPr>
          <p:nvPr/>
        </p:nvCxnSpPr>
        <p:spPr bwMode="auto">
          <a:xfrm>
            <a:off x="6218238" y="2314575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直接连接符 24"/>
          <p:cNvCxnSpPr>
            <a:cxnSpLocks noChangeShapeType="1"/>
            <a:stCxn id="56331" idx="2"/>
            <a:endCxn id="56332" idx="0"/>
          </p:cNvCxnSpPr>
          <p:nvPr/>
        </p:nvCxnSpPr>
        <p:spPr bwMode="auto">
          <a:xfrm flipH="1">
            <a:off x="7151688" y="3006725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直接连接符 26"/>
          <p:cNvCxnSpPr>
            <a:cxnSpLocks noChangeShapeType="1"/>
            <a:stCxn id="56326" idx="2"/>
            <a:endCxn id="56342" idx="0"/>
          </p:cNvCxnSpPr>
          <p:nvPr/>
        </p:nvCxnSpPr>
        <p:spPr bwMode="auto">
          <a:xfrm>
            <a:off x="6894513" y="1709738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2" name="TextBox 34"/>
          <p:cNvSpPr txBox="1">
            <a:spLocks noChangeArrowheads="1"/>
          </p:cNvSpPr>
          <p:nvPr/>
        </p:nvSpPr>
        <p:spPr bwMode="auto">
          <a:xfrm>
            <a:off x="7196138" y="19431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56343" name="TextBox 37"/>
          <p:cNvSpPr txBox="1">
            <a:spLocks noChangeArrowheads="1"/>
          </p:cNvSpPr>
          <p:nvPr/>
        </p:nvSpPr>
        <p:spPr bwMode="auto">
          <a:xfrm>
            <a:off x="7874000" y="1946275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56344" name="直接连接符 43007"/>
          <p:cNvCxnSpPr>
            <a:cxnSpLocks noChangeShapeType="1"/>
          </p:cNvCxnSpPr>
          <p:nvPr/>
        </p:nvCxnSpPr>
        <p:spPr bwMode="auto">
          <a:xfrm>
            <a:off x="6875463" y="1709738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5" name="TextBox 42"/>
          <p:cNvSpPr txBox="1">
            <a:spLocks noChangeArrowheads="1"/>
          </p:cNvSpPr>
          <p:nvPr/>
        </p:nvSpPr>
        <p:spPr bwMode="auto">
          <a:xfrm>
            <a:off x="8301038" y="26130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56346" name="直接连接符 43017"/>
          <p:cNvCxnSpPr>
            <a:cxnSpLocks noChangeShapeType="1"/>
            <a:stCxn id="56343" idx="2"/>
            <a:endCxn id="56345" idx="0"/>
          </p:cNvCxnSpPr>
          <p:nvPr/>
        </p:nvCxnSpPr>
        <p:spPr bwMode="auto">
          <a:xfrm>
            <a:off x="8458200" y="2314575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857750" y="4071938"/>
          <a:ext cx="4214813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‘+’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expr</a:t>
                      </a:r>
                      <a:r>
                        <a:rPr lang="en-US" altLang="zh-CN" sz="1200" i="1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zh-CN" sz="1200" i="1" baseline="0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/>
                        <a:t>expr</a:t>
                      </a:r>
                      <a:r>
                        <a:rPr lang="en-US" altLang="zh-CN" sz="1200" i="1" baseline="-25000" dirty="0"/>
                        <a:t>1</a:t>
                      </a:r>
                      <a:r>
                        <a:rPr lang="en-US" altLang="zh-CN" sz="1200" i="1" dirty="0"/>
                        <a:t>.t</a:t>
                      </a:r>
                      <a:r>
                        <a:rPr lang="en-US" altLang="zh-CN" sz="1200" baseline="0" dirty="0"/>
                        <a:t> || </a:t>
                      </a:r>
                      <a:r>
                        <a:rPr lang="en-US" altLang="zh-CN" sz="1200" i="1" baseline="0" dirty="0" err="1"/>
                        <a:t>term.t</a:t>
                      </a:r>
                      <a:r>
                        <a:rPr lang="en-US" altLang="zh-CN" sz="1200" baseline="0" dirty="0"/>
                        <a:t> || ‘-’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200" i="1" dirty="0">
                          <a:sym typeface="Wingdings" panose="05000000000000000000" pitchFamily="2" charset="2"/>
                        </a:rPr>
                        <a:t>term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expr.t</a:t>
                      </a:r>
                      <a:r>
                        <a:rPr lang="en-US" altLang="zh-CN" sz="1200" dirty="0"/>
                        <a:t> = </a:t>
                      </a:r>
                      <a:r>
                        <a:rPr lang="en-US" altLang="zh-CN" sz="1200" i="1" dirty="0" err="1"/>
                        <a:t>term.t</a:t>
                      </a:r>
                      <a:endParaRPr lang="zh-CN" altLang="en-US" sz="1200" i="1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0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‘0’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sym typeface="Wingdings" panose="05000000000000000000" pitchFamily="2" charset="2"/>
                        </a:rPr>
                        <a:t> 1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‘1’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term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en-US" altLang="zh-CN" sz="1200" baseline="0" dirty="0">
                          <a:sym typeface="Wingdings" panose="05000000000000000000" pitchFamily="2" charset="2"/>
                        </a:rPr>
                        <a:t> 9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err="1"/>
                        <a:t>term.t</a:t>
                      </a:r>
                      <a:r>
                        <a:rPr lang="en-US" altLang="zh-CN" sz="1200" dirty="0"/>
                        <a:t> = ‘9’</a:t>
                      </a:r>
                      <a:endParaRPr lang="zh-CN" altLang="en-US" sz="1200" dirty="0"/>
                    </a:p>
                  </a:txBody>
                  <a:tcPr marL="91439" marR="9143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76" name="Oval 28"/>
          <p:cNvSpPr>
            <a:spLocks noChangeArrowheads="1"/>
          </p:cNvSpPr>
          <p:nvPr/>
        </p:nvSpPr>
        <p:spPr bwMode="auto">
          <a:xfrm>
            <a:off x="5429250" y="1928813"/>
            <a:ext cx="1500188" cy="5000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77" name="Oval 29"/>
          <p:cNvSpPr>
            <a:spLocks noChangeArrowheads="1"/>
          </p:cNvSpPr>
          <p:nvPr/>
        </p:nvSpPr>
        <p:spPr bwMode="auto">
          <a:xfrm>
            <a:off x="6143625" y="1285875"/>
            <a:ext cx="1500188" cy="5000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78" name="TextBox 11"/>
          <p:cNvSpPr txBox="1">
            <a:spLocks noChangeArrowheads="1"/>
          </p:cNvSpPr>
          <p:nvPr/>
        </p:nvSpPr>
        <p:spPr bwMode="auto">
          <a:xfrm>
            <a:off x="7358063" y="3643313"/>
            <a:ext cx="1643062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后缀表达式</a:t>
            </a:r>
          </a:p>
        </p:txBody>
      </p:sp>
      <p:sp>
        <p:nvSpPr>
          <p:cNvPr id="56379" name="Oval 31"/>
          <p:cNvSpPr>
            <a:spLocks noChangeArrowheads="1"/>
          </p:cNvSpPr>
          <p:nvPr/>
        </p:nvSpPr>
        <p:spPr bwMode="auto">
          <a:xfrm>
            <a:off x="6572250" y="4429125"/>
            <a:ext cx="2428875" cy="2857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80" name="Oval 32"/>
          <p:cNvSpPr>
            <a:spLocks noChangeArrowheads="1"/>
          </p:cNvSpPr>
          <p:nvPr/>
        </p:nvSpPr>
        <p:spPr bwMode="auto">
          <a:xfrm>
            <a:off x="6572250" y="4714875"/>
            <a:ext cx="2428875" cy="2857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bwang">
  <a:themeElements>
    <a:clrScheme name="sbwang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bwang">
      <a:majorFont>
        <a:latin typeface="Arial"/>
        <a:ea typeface="STXinw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bwang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刚性ODE初值问题</Template>
  <TotalTime>109</TotalTime>
  <Words>3435</Words>
  <Application>Microsoft Office PowerPoint</Application>
  <PresentationFormat>全屏显示(4:3)</PresentationFormat>
  <Paragraphs>760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STXinwei</vt:lpstr>
      <vt:lpstr>STXinwei</vt:lpstr>
      <vt:lpstr>楷体</vt:lpstr>
      <vt:lpstr>宋体</vt:lpstr>
      <vt:lpstr>Arial</vt:lpstr>
      <vt:lpstr>Wingdings</vt:lpstr>
      <vt:lpstr>sbwang</vt:lpstr>
      <vt:lpstr>第3,4次课 一个简单的语法制导翻译器 2.3~2.5</vt:lpstr>
      <vt:lpstr>中缀表达式转后缀表达式</vt:lpstr>
      <vt:lpstr>2.3语法制导翻译的定义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总结</vt:lpstr>
      <vt:lpstr>2.4语法分析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PowerPoint 演示文稿</vt:lpstr>
      <vt:lpstr>PowerPoint 演示文稿</vt:lpstr>
      <vt:lpstr>PowerPoint 演示文稿</vt:lpstr>
      <vt:lpstr>第二章 一个简单的语法制导翻译器</vt:lpstr>
      <vt:lpstr>第二章 一个简单的语法制导翻译器</vt:lpstr>
      <vt:lpstr>第二章 一个简单的语法制导翻译器</vt:lpstr>
      <vt:lpstr>PowerPoint 演示文稿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左递归</vt:lpstr>
      <vt:lpstr>2.5简单表达式的翻译器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重点</vt:lpstr>
      <vt:lpstr>作业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苏州大学PPT</dc:title>
  <dc:creator>ldd</dc:creator>
  <cp:lastModifiedBy>Zhong Qing Wang</cp:lastModifiedBy>
  <cp:revision>495</cp:revision>
  <dcterms:created xsi:type="dcterms:W3CDTF">2006-12-15T14:00:00Z</dcterms:created>
  <dcterms:modified xsi:type="dcterms:W3CDTF">2018-03-19T05:40:23Z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