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0"/>
  </p:notesMasterIdLst>
  <p:handoutMasterIdLst>
    <p:handoutMasterId r:id="rId41"/>
  </p:handoutMasterIdLst>
  <p:sldIdLst>
    <p:sldId id="396" r:id="rId2"/>
    <p:sldId id="506" r:id="rId3"/>
    <p:sldId id="507" r:id="rId4"/>
    <p:sldId id="508" r:id="rId5"/>
    <p:sldId id="509" r:id="rId6"/>
    <p:sldId id="510" r:id="rId7"/>
    <p:sldId id="511" r:id="rId8"/>
    <p:sldId id="512" r:id="rId9"/>
    <p:sldId id="513" r:id="rId10"/>
    <p:sldId id="514" r:id="rId11"/>
    <p:sldId id="515" r:id="rId12"/>
    <p:sldId id="516" r:id="rId13"/>
    <p:sldId id="517" r:id="rId14"/>
    <p:sldId id="518" r:id="rId15"/>
    <p:sldId id="519" r:id="rId16"/>
    <p:sldId id="520" r:id="rId17"/>
    <p:sldId id="561" r:id="rId18"/>
    <p:sldId id="562" r:id="rId19"/>
    <p:sldId id="521" r:id="rId20"/>
    <p:sldId id="522" r:id="rId21"/>
    <p:sldId id="563" r:id="rId22"/>
    <p:sldId id="564" r:id="rId23"/>
    <p:sldId id="523" r:id="rId24"/>
    <p:sldId id="524" r:id="rId25"/>
    <p:sldId id="525" r:id="rId26"/>
    <p:sldId id="565" r:id="rId27"/>
    <p:sldId id="566" r:id="rId28"/>
    <p:sldId id="526" r:id="rId29"/>
    <p:sldId id="527" r:id="rId30"/>
    <p:sldId id="528" r:id="rId31"/>
    <p:sldId id="529" r:id="rId32"/>
    <p:sldId id="530" r:id="rId33"/>
    <p:sldId id="531" r:id="rId34"/>
    <p:sldId id="532" r:id="rId35"/>
    <p:sldId id="533" r:id="rId36"/>
    <p:sldId id="534" r:id="rId37"/>
    <p:sldId id="535" r:id="rId38"/>
    <p:sldId id="567" r:id="rId39"/>
  </p:sldIdLst>
  <p:sldSz cx="9144000" cy="6858000" type="screen4x3"/>
  <p:notesSz cx="6808788" cy="98234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096" autoAdjust="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B284E1A0-9B94-4102-92EA-52B6772289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50B4811D-963C-4DA9-A567-93C2740E42B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2" name="Rectangle 4">
            <a:extLst>
              <a:ext uri="{FF2B5EF4-FFF2-40B4-BE49-F238E27FC236}">
                <a16:creationId xmlns:a16="http://schemas.microsoft.com/office/drawing/2014/main" id="{42429F8E-B2A9-47C8-89F5-07ADBDF756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31325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3" name="Rectangle 5">
            <a:extLst>
              <a:ext uri="{FF2B5EF4-FFF2-40B4-BE49-F238E27FC236}">
                <a16:creationId xmlns:a16="http://schemas.microsoft.com/office/drawing/2014/main" id="{B7F024C4-C302-4B03-94D9-9FF45B9AAB3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331325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8274E68-2108-49FF-8744-6ED3DC77C0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AA91CE6D-2F8B-4EF9-B85C-E5E046215D2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EEEDD08-D850-4BEB-89A8-7545BF0BA47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8453085-5B80-4BA4-AB2F-18D335CF688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7738" y="736600"/>
            <a:ext cx="4913312" cy="36845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8152A558-765D-464D-8952-26C1B0BC7E4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665663"/>
            <a:ext cx="5446712" cy="442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单击此处编辑母版文本样式</a:t>
            </a:r>
          </a:p>
          <a:p>
            <a:pPr lvl="1"/>
            <a:r>
              <a:rPr lang="en-US" noProof="0"/>
              <a:t>第二级</a:t>
            </a:r>
          </a:p>
          <a:p>
            <a:pPr lvl="2"/>
            <a:r>
              <a:rPr lang="en-US" noProof="0"/>
              <a:t>第三级</a:t>
            </a:r>
          </a:p>
          <a:p>
            <a:pPr lvl="3"/>
            <a:r>
              <a:rPr lang="en-US" noProof="0"/>
              <a:t>第四级</a:t>
            </a:r>
          </a:p>
          <a:p>
            <a:pPr lvl="4"/>
            <a:r>
              <a:rPr lang="en-US" noProof="0"/>
              <a:t>第五级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445C999F-44A1-4B11-ADC2-0744496B018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1325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97DA1770-3C58-4C3A-B590-7EABDA61E9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331325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D055484-D9D6-4728-9A77-183C79C15A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373188" y="1066800"/>
            <a:ext cx="7237412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subTitle" idx="1"/>
          </p:nvPr>
        </p:nvSpPr>
        <p:spPr bwMode="auto">
          <a:xfrm>
            <a:off x="2173288" y="3494088"/>
            <a:ext cx="5535612" cy="22844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CFF3B4F-6680-48AB-87EF-46007EB9F5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C846219-54E4-4078-8DE5-5D560DA0AB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54AFF7D-CFCD-450F-BDDC-18DD213F86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FCC957-EDE4-473B-BC83-84B6719C38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459139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E45A7D-07ED-4DFE-A4CC-DB9910E9DF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B3AD6D-8F4A-4978-8BF0-B331083AED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B95981-E281-4877-A45B-ABA070620D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6EBFE-ED60-4FE4-B80A-67C128355F9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147392251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8975"/>
            <a:ext cx="2057400" cy="5437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8975"/>
            <a:ext cx="6019800" cy="54371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917EE3-9E0A-4969-BBAA-D6B650B957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A6C23B-35B7-49F7-99CE-AA2A8D6D0B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5490E6-C57B-475D-BA73-B619CEF86A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9F336-D49C-4444-BC3D-C0691193AEDB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140274224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7707"/>
            <a:ext cx="6642100" cy="587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C28C24-63C4-40C0-8CCC-E78C9B1BE6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DB45E-E5EB-4B62-B92C-83CC157BF9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546B51-1C5E-4F83-8535-35856771F5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79CF1-F00D-4B90-98AA-4795ABA2AF9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403951204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EF0B9F-649B-4ED7-86A3-4F95F40C06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E3D48D-6FDF-4160-87A1-BE8C65533B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AA229E-8560-46DD-883D-27518CF224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1B5C7-6297-442E-9396-87F3BAA50D6A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14865176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340512-B61E-4562-A964-E01F4471C4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FD6D18E-FBDB-4BE7-9DBA-82E518ACA3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10E7E08-7FF4-4C06-BA6D-14580B7218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E51A2-4E5C-4BA1-8845-88905B35BC7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349695900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56A8F6A-3C63-4E18-80E8-B86D01FAE4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2EEE21F-62C1-4EC0-B5C3-920D9D1286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E25EF3B-545A-45B5-B307-6E4E546D4E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43E22-D62A-41A1-B143-49064FCDE41B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199805094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47B6364-3B3A-4F27-9249-C28D098391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28075C-A460-40F0-9B7B-2A2588F6BA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CECCA11-7548-49BD-8C54-4880EC9BC7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0C087-81D6-41CB-B847-3421E1EA6F7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400780732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F7A5565F-1D9C-4A85-8199-5E6F508B51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0CD816D-7DD0-4865-B7D9-992D17538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99B093C-785F-473B-A4FA-B8A976E709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84ADB-15A3-4194-B158-F27AFB1889F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18750131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DA653DE-7025-4373-8D95-94343B9D58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98D6A0D-EDC9-4C1F-AEA6-D1552DFFC1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32DBE8E-992C-4811-9FD9-F1CD816E6B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10A51-0957-4FF3-AB8A-73ACE9354FEB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16134155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E8E4569-9712-48D3-8815-9BA4F5AC77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9F6625E-B161-4E74-8B88-3BCFB9B938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B56F249-3708-4617-AFD4-C0F27AE158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0C6D4-461C-4F09-9D90-C5CD764FAB09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26384060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6220A2A-394E-4C9D-B408-EFE066AFC3A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497013" y="688975"/>
            <a:ext cx="66421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单击编辑母版标题样式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FCBBBD0-0059-40A2-BBFC-2A91EB392FF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8613" y="61690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481C52AA-F0AC-4194-B88D-66AA6596A6F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95625" y="6103938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F0F67DE-E052-4572-A21A-208A98230C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40500" y="6103938"/>
            <a:ext cx="22907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F4706FFE-BF8E-4E04-9E51-0953C51185C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/34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1044921B-AE94-4614-B115-405632E844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850" y="1406525"/>
            <a:ext cx="83026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STXinwei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STXinwei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STXinwei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STXinwei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STXinwei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STXinwei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STXinwei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STXinwei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>
            <a:extLst>
              <a:ext uri="{FF2B5EF4-FFF2-40B4-BE49-F238E27FC236}">
                <a16:creationId xmlns:a16="http://schemas.microsoft.com/office/drawing/2014/main" id="{FCFBF4AE-F2E2-40D0-83BE-FC1E5BBB0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852936"/>
            <a:ext cx="1539875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3B1AEED2-9014-41E3-AE83-57C3D334A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3294" y="1066800"/>
            <a:ext cx="7237412" cy="1981200"/>
          </a:xfrm>
        </p:spPr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次课 词法分析、符号表、中间代码生成</a:t>
            </a:r>
            <a:br>
              <a:rPr lang="en-US" altLang="zh-CN" dirty="0"/>
            </a:b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  <a:t>2.6-2.8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>
            <a:extLst>
              <a:ext uri="{FF2B5EF4-FFF2-40B4-BE49-F238E27FC236}">
                <a16:creationId xmlns:a16="http://schemas.microsoft.com/office/drawing/2014/main" id="{17218FAB-9E75-41F5-83B2-0DE027A9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109571" name="Content Placeholder 2">
            <a:extLst>
              <a:ext uri="{FF2B5EF4-FFF2-40B4-BE49-F238E27FC236}">
                <a16:creationId xmlns:a16="http://schemas.microsoft.com/office/drawing/2014/main" id="{42956DF3-8EB6-451D-88FE-081E558DCCDD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词法分析</a:t>
            </a:r>
            <a:endParaRPr lang="en-US" altLang="zh-CN"/>
          </a:p>
          <a:p>
            <a:pPr lvl="1"/>
            <a:r>
              <a:rPr lang="zh-CN" altLang="en-US"/>
              <a:t>各个对象</a:t>
            </a:r>
          </a:p>
        </p:txBody>
      </p:sp>
      <p:sp>
        <p:nvSpPr>
          <p:cNvPr id="109572" name="TextBox 1">
            <a:extLst>
              <a:ext uri="{FF2B5EF4-FFF2-40B4-BE49-F238E27FC236}">
                <a16:creationId xmlns:a16="http://schemas.microsoft.com/office/drawing/2014/main" id="{759231D7-BBB6-4E99-AD85-57FF6E60E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2420938"/>
            <a:ext cx="1079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类</a:t>
            </a:r>
            <a:r>
              <a:rPr lang="en-US" altLang="zh-CN" b="1" i="1"/>
              <a:t>Token</a:t>
            </a:r>
            <a:endParaRPr lang="zh-CN" altLang="en-US" b="1" i="1"/>
          </a:p>
        </p:txBody>
      </p:sp>
      <p:sp>
        <p:nvSpPr>
          <p:cNvPr id="109573" name="TextBox 2">
            <a:extLst>
              <a:ext uri="{FF2B5EF4-FFF2-40B4-BE49-F238E27FC236}">
                <a16:creationId xmlns:a16="http://schemas.microsoft.com/office/drawing/2014/main" id="{7E35E876-1255-4B1E-ABB4-3F0D1F265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13" y="2790825"/>
            <a:ext cx="877887" cy="368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int </a:t>
            </a:r>
            <a:r>
              <a:rPr lang="en-US" altLang="zh-CN" i="1"/>
              <a:t>tag</a:t>
            </a:r>
            <a:endParaRPr lang="zh-CN" altLang="en-US" i="1"/>
          </a:p>
        </p:txBody>
      </p:sp>
      <p:sp>
        <p:nvSpPr>
          <p:cNvPr id="109574" name="TextBox 6">
            <a:extLst>
              <a:ext uri="{FF2B5EF4-FFF2-40B4-BE49-F238E27FC236}">
                <a16:creationId xmlns:a16="http://schemas.microsoft.com/office/drawing/2014/main" id="{CE7F28EC-F15E-4FC1-A500-EEEC54D31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3894138"/>
            <a:ext cx="930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类</a:t>
            </a:r>
            <a:r>
              <a:rPr lang="en-US" altLang="zh-CN" b="1" i="1"/>
              <a:t>Num</a:t>
            </a:r>
            <a:endParaRPr lang="zh-CN" altLang="en-US" b="1" i="1"/>
          </a:p>
        </p:txBody>
      </p:sp>
      <p:sp>
        <p:nvSpPr>
          <p:cNvPr id="109575" name="TextBox 7">
            <a:extLst>
              <a:ext uri="{FF2B5EF4-FFF2-40B4-BE49-F238E27FC236}">
                <a16:creationId xmlns:a16="http://schemas.microsoft.com/office/drawing/2014/main" id="{E067A35C-5F9D-49B0-AE91-8BAA13686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188" y="4262438"/>
            <a:ext cx="1122362" cy="3698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int </a:t>
            </a:r>
            <a:r>
              <a:rPr lang="en-US" altLang="zh-CN" i="1"/>
              <a:t>value</a:t>
            </a:r>
            <a:endParaRPr lang="zh-CN" altLang="en-US" i="1"/>
          </a:p>
        </p:txBody>
      </p:sp>
      <p:sp>
        <p:nvSpPr>
          <p:cNvPr id="109576" name="TextBox 8">
            <a:extLst>
              <a:ext uri="{FF2B5EF4-FFF2-40B4-BE49-F238E27FC236}">
                <a16:creationId xmlns:a16="http://schemas.microsoft.com/office/drawing/2014/main" id="{95EFA95F-12DF-4C42-BB26-7983134F8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3894138"/>
            <a:ext cx="1003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类</a:t>
            </a:r>
            <a:r>
              <a:rPr lang="en-US" altLang="zh-CN" b="1" i="1"/>
              <a:t>Word</a:t>
            </a:r>
            <a:endParaRPr lang="zh-CN" altLang="en-US" b="1" i="1"/>
          </a:p>
        </p:txBody>
      </p:sp>
      <p:sp>
        <p:nvSpPr>
          <p:cNvPr id="109577" name="TextBox 9">
            <a:extLst>
              <a:ext uri="{FF2B5EF4-FFF2-40B4-BE49-F238E27FC236}">
                <a16:creationId xmlns:a16="http://schemas.microsoft.com/office/drawing/2014/main" id="{A5AA0A5B-0619-4105-BDCF-09D29E656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100" y="4262438"/>
            <a:ext cx="1658938" cy="3698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string </a:t>
            </a:r>
            <a:r>
              <a:rPr lang="en-US" altLang="zh-CN" i="1"/>
              <a:t>lexeme</a:t>
            </a:r>
            <a:endParaRPr lang="zh-CN" altLang="en-US" i="1"/>
          </a:p>
        </p:txBody>
      </p:sp>
      <p:cxnSp>
        <p:nvCxnSpPr>
          <p:cNvPr id="109578" name="直接连接符 4">
            <a:extLst>
              <a:ext uri="{FF2B5EF4-FFF2-40B4-BE49-F238E27FC236}">
                <a16:creationId xmlns:a16="http://schemas.microsoft.com/office/drawing/2014/main" id="{462AD828-7E9F-4EEA-ABF2-B0E0F346D77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373313" y="3159125"/>
            <a:ext cx="1693862" cy="735013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79" name="直接连接符 10">
            <a:extLst>
              <a:ext uri="{FF2B5EF4-FFF2-40B4-BE49-F238E27FC236}">
                <a16:creationId xmlns:a16="http://schemas.microsoft.com/office/drawing/2014/main" id="{96F3DEF0-79FA-484E-8529-36DA318B69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27538" y="3159125"/>
            <a:ext cx="1944687" cy="735013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>
            <a:extLst>
              <a:ext uri="{FF2B5EF4-FFF2-40B4-BE49-F238E27FC236}">
                <a16:creationId xmlns:a16="http://schemas.microsoft.com/office/drawing/2014/main" id="{0D5F28CB-AD39-4E3A-B0E9-8EDD4917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110595" name="Content Placeholder 2">
            <a:extLst>
              <a:ext uri="{FF2B5EF4-FFF2-40B4-BE49-F238E27FC236}">
                <a16:creationId xmlns:a16="http://schemas.microsoft.com/office/drawing/2014/main" id="{74729969-92DE-49F2-B47B-B5B5E3217BD0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词法分析</a:t>
            </a:r>
            <a:endParaRPr lang="en-US" altLang="zh-CN"/>
          </a:p>
          <a:p>
            <a:pPr lvl="1"/>
            <a:r>
              <a:rPr lang="zh-CN" altLang="en-US"/>
              <a:t>类</a:t>
            </a:r>
            <a:r>
              <a:rPr lang="en-US" altLang="zh-CN"/>
              <a:t>Token</a:t>
            </a:r>
            <a:endParaRPr lang="zh-CN" altLang="en-US"/>
          </a:p>
        </p:txBody>
      </p:sp>
      <p:sp>
        <p:nvSpPr>
          <p:cNvPr id="110596" name="TextBox 1">
            <a:extLst>
              <a:ext uri="{FF2B5EF4-FFF2-40B4-BE49-F238E27FC236}">
                <a16:creationId xmlns:a16="http://schemas.microsoft.com/office/drawing/2014/main" id="{48A53C7A-7813-4DFA-9053-A51DD3544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3575" y="2781300"/>
            <a:ext cx="4008438" cy="17541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//Token.java</a:t>
            </a:r>
          </a:p>
          <a:p>
            <a:r>
              <a:rPr lang="en-US" altLang="zh-CN" b="1"/>
              <a:t>Package lexer;</a:t>
            </a:r>
          </a:p>
          <a:p>
            <a:r>
              <a:rPr lang="en-US" altLang="zh-CN" b="1"/>
              <a:t>public class Token {</a:t>
            </a:r>
          </a:p>
          <a:p>
            <a:r>
              <a:rPr lang="en-US" altLang="zh-CN" b="1"/>
              <a:t>      public  final  int  tag;</a:t>
            </a:r>
          </a:p>
          <a:p>
            <a:r>
              <a:rPr lang="en-US" altLang="zh-CN" b="1"/>
              <a:t>      public  Token ( int  t ) { tag = t; }</a:t>
            </a:r>
          </a:p>
          <a:p>
            <a:r>
              <a:rPr lang="en-US" altLang="zh-CN" b="1"/>
              <a:t>}</a:t>
            </a:r>
            <a:endParaRPr lang="zh-CN" altLang="en-US" b="1"/>
          </a:p>
        </p:txBody>
      </p:sp>
      <p:sp>
        <p:nvSpPr>
          <p:cNvPr id="110597" name="TextBox 2">
            <a:extLst>
              <a:ext uri="{FF2B5EF4-FFF2-40B4-BE49-F238E27FC236}">
                <a16:creationId xmlns:a16="http://schemas.microsoft.com/office/drawing/2014/main" id="{B9CA24BF-878C-4187-BAC5-537D7578D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4729163"/>
            <a:ext cx="5724525" cy="17541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//Tag.java</a:t>
            </a:r>
          </a:p>
          <a:p>
            <a:r>
              <a:rPr lang="en-US" altLang="zh-CN" b="1"/>
              <a:t>Package lexer;</a:t>
            </a:r>
          </a:p>
          <a:p>
            <a:r>
              <a:rPr lang="en-US" altLang="zh-CN" b="1"/>
              <a:t>public class Tag {</a:t>
            </a:r>
          </a:p>
          <a:p>
            <a:r>
              <a:rPr lang="en-US" altLang="zh-CN" b="1"/>
              <a:t>     public final  static int </a:t>
            </a:r>
          </a:p>
          <a:p>
            <a:r>
              <a:rPr lang="en-US" altLang="zh-CN" b="1"/>
              <a:t>     NUM = 256; ID = 257; TRUE = 258; FALSE = 259;</a:t>
            </a:r>
          </a:p>
          <a:p>
            <a:r>
              <a:rPr lang="en-US" altLang="zh-CN" b="1"/>
              <a:t>}</a:t>
            </a:r>
            <a:endParaRPr lang="zh-CN" altLang="en-US" b="1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>
            <a:extLst>
              <a:ext uri="{FF2B5EF4-FFF2-40B4-BE49-F238E27FC236}">
                <a16:creationId xmlns:a16="http://schemas.microsoft.com/office/drawing/2014/main" id="{F7C96404-0B77-400C-A779-4715FE7FB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111619" name="Content Placeholder 2">
            <a:extLst>
              <a:ext uri="{FF2B5EF4-FFF2-40B4-BE49-F238E27FC236}">
                <a16:creationId xmlns:a16="http://schemas.microsoft.com/office/drawing/2014/main" id="{2A1155FD-B814-4762-851D-1FE5522E0A6D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词法分析</a:t>
            </a:r>
            <a:endParaRPr lang="en-US" altLang="zh-CN"/>
          </a:p>
          <a:p>
            <a:pPr lvl="1"/>
            <a:r>
              <a:rPr lang="zh-CN" altLang="en-US"/>
              <a:t>子类</a:t>
            </a:r>
            <a:r>
              <a:rPr lang="en-US" altLang="zh-CN"/>
              <a:t>Num</a:t>
            </a:r>
            <a:r>
              <a:rPr lang="zh-CN" altLang="en-US"/>
              <a:t>和子类</a:t>
            </a:r>
            <a:r>
              <a:rPr lang="en-US" altLang="zh-CN"/>
              <a:t>Word</a:t>
            </a:r>
            <a:endParaRPr lang="zh-CN" altLang="en-US"/>
          </a:p>
        </p:txBody>
      </p:sp>
      <p:sp>
        <p:nvSpPr>
          <p:cNvPr id="111620" name="TextBox 1">
            <a:extLst>
              <a:ext uri="{FF2B5EF4-FFF2-40B4-BE49-F238E27FC236}">
                <a16:creationId xmlns:a16="http://schemas.microsoft.com/office/drawing/2014/main" id="{6425E6EB-59C7-4555-B3D3-3C6FC9683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778125"/>
            <a:ext cx="5983287" cy="36925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package lexer;              </a:t>
            </a:r>
            <a:r>
              <a:rPr lang="en-US" altLang="zh-CN" b="1" i="1"/>
              <a:t>//</a:t>
            </a:r>
            <a:r>
              <a:rPr lang="zh-CN" altLang="en-US" b="1"/>
              <a:t>文件</a:t>
            </a:r>
            <a:r>
              <a:rPr lang="en-US" altLang="zh-CN" b="1" i="1"/>
              <a:t>Num.java</a:t>
            </a:r>
          </a:p>
          <a:p>
            <a:r>
              <a:rPr lang="en-US" altLang="zh-CN" b="1"/>
              <a:t>public  class  Num extends Token {</a:t>
            </a:r>
          </a:p>
          <a:p>
            <a:r>
              <a:rPr lang="en-US" altLang="zh-CN" b="1"/>
              <a:t>     public  final int value;</a:t>
            </a:r>
          </a:p>
          <a:p>
            <a:r>
              <a:rPr lang="en-US" altLang="zh-CN" b="1"/>
              <a:t>     public  Num ( int v )  {super(Tag.NUM); value = v; }</a:t>
            </a:r>
          </a:p>
          <a:p>
            <a:r>
              <a:rPr lang="en-US" altLang="zh-CN" b="1"/>
              <a:t>}</a:t>
            </a:r>
          </a:p>
          <a:p>
            <a:endParaRPr lang="en-US" altLang="zh-CN" b="1"/>
          </a:p>
          <a:p>
            <a:r>
              <a:rPr lang="en-US" altLang="zh-CN" b="1"/>
              <a:t>package lexer;            </a:t>
            </a:r>
            <a:r>
              <a:rPr lang="en-US" altLang="zh-CN" b="1" i="1"/>
              <a:t>//</a:t>
            </a:r>
            <a:r>
              <a:rPr lang="zh-CN" altLang="en-US" b="1"/>
              <a:t>文件</a:t>
            </a:r>
            <a:r>
              <a:rPr lang="en-US" altLang="zh-CN" b="1" i="1"/>
              <a:t>Word.java</a:t>
            </a:r>
          </a:p>
          <a:p>
            <a:r>
              <a:rPr lang="en-US" altLang="zh-CN" b="1"/>
              <a:t>public  class  Word  extends  Token {</a:t>
            </a:r>
          </a:p>
          <a:p>
            <a:r>
              <a:rPr lang="en-US" altLang="zh-CN" b="1"/>
              <a:t>       public  final  String  lexeme;</a:t>
            </a:r>
          </a:p>
          <a:p>
            <a:r>
              <a:rPr lang="en-US" altLang="zh-CN" b="1"/>
              <a:t>       public  Word ( int t, String s)  {</a:t>
            </a:r>
          </a:p>
          <a:p>
            <a:r>
              <a:rPr lang="en-US" altLang="zh-CN" b="1"/>
              <a:t>               super(t); lexeme = new String (s);</a:t>
            </a:r>
          </a:p>
          <a:p>
            <a:r>
              <a:rPr lang="en-US" altLang="zh-CN" b="1"/>
              <a:t>       }</a:t>
            </a:r>
          </a:p>
          <a:p>
            <a:r>
              <a:rPr lang="en-US" altLang="zh-CN" b="1"/>
              <a:t>}</a:t>
            </a:r>
            <a:endParaRPr lang="zh-CN" altLang="en-US" b="1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>
            <a:extLst>
              <a:ext uri="{FF2B5EF4-FFF2-40B4-BE49-F238E27FC236}">
                <a16:creationId xmlns:a16="http://schemas.microsoft.com/office/drawing/2014/main" id="{1AB712C3-10B6-43F5-A8CA-D8E73FF7B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112643" name="Content Placeholder 2">
            <a:extLst>
              <a:ext uri="{FF2B5EF4-FFF2-40B4-BE49-F238E27FC236}">
                <a16:creationId xmlns:a16="http://schemas.microsoft.com/office/drawing/2014/main" id="{94D172FD-3879-44C5-9103-D23D93FF316C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词法分析</a:t>
            </a:r>
            <a:endParaRPr lang="en-US" altLang="zh-CN"/>
          </a:p>
          <a:p>
            <a:pPr lvl="1"/>
            <a:r>
              <a:rPr lang="zh-CN" altLang="en-US"/>
              <a:t>词法分析器：</a:t>
            </a:r>
            <a:r>
              <a:rPr lang="en-US" altLang="zh-CN"/>
              <a:t>Lexer</a:t>
            </a:r>
          </a:p>
          <a:p>
            <a:pPr lvl="2"/>
            <a:r>
              <a:rPr lang="zh-CN" altLang="en-US"/>
              <a:t>图</a:t>
            </a:r>
            <a:r>
              <a:rPr lang="en-US" altLang="zh-CN"/>
              <a:t>2-34</a:t>
            </a:r>
            <a:r>
              <a:rPr lang="zh-CN" altLang="en-US"/>
              <a:t>、图</a:t>
            </a:r>
            <a:r>
              <a:rPr lang="en-US" altLang="zh-CN"/>
              <a:t>2-35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>
            <a:extLst>
              <a:ext uri="{FF2B5EF4-FFF2-40B4-BE49-F238E27FC236}">
                <a16:creationId xmlns:a16="http://schemas.microsoft.com/office/drawing/2014/main" id="{5A2B1395-C2A6-4925-B163-790343151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113667" name="Content Placeholder 2">
            <a:extLst>
              <a:ext uri="{FF2B5EF4-FFF2-40B4-BE49-F238E27FC236}">
                <a16:creationId xmlns:a16="http://schemas.microsoft.com/office/drawing/2014/main" id="{76A8EB01-C5CA-4478-A905-22DEA222E16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/>
          </a:p>
        </p:txBody>
      </p:sp>
      <p:sp>
        <p:nvSpPr>
          <p:cNvPr id="113668" name="TextBox 1">
            <a:extLst>
              <a:ext uri="{FF2B5EF4-FFF2-40B4-BE49-F238E27FC236}">
                <a16:creationId xmlns:a16="http://schemas.microsoft.com/office/drawing/2014/main" id="{E5008EFA-2B23-4A2F-8DF9-F5AB459C3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088" y="1484313"/>
            <a:ext cx="6878637" cy="48021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package lexer;                 //</a:t>
            </a:r>
            <a:r>
              <a:rPr lang="zh-CN" altLang="en-US" b="1"/>
              <a:t>文件</a:t>
            </a:r>
            <a:r>
              <a:rPr lang="en-US" altLang="zh-CN" b="1"/>
              <a:t>Lexer.java</a:t>
            </a:r>
          </a:p>
          <a:p>
            <a:r>
              <a:rPr lang="en-US" altLang="zh-CN" b="1"/>
              <a:t>import java.io.*; import java.util.*;</a:t>
            </a:r>
          </a:p>
          <a:p>
            <a:r>
              <a:rPr lang="en-US" altLang="zh-CN" b="1"/>
              <a:t>public class Lexer {</a:t>
            </a:r>
          </a:p>
          <a:p>
            <a:r>
              <a:rPr lang="en-US" altLang="zh-CN" b="1"/>
              <a:t>	public int line = 1;</a:t>
            </a:r>
          </a:p>
          <a:p>
            <a:r>
              <a:rPr lang="en-US" altLang="zh-CN" b="1"/>
              <a:t>	private char peek = ' ';</a:t>
            </a:r>
          </a:p>
          <a:p>
            <a:r>
              <a:rPr lang="en-US" altLang="zh-CN" b="1"/>
              <a:t>	private Hashtable words = new Hashtable();</a:t>
            </a:r>
          </a:p>
          <a:p>
            <a:r>
              <a:rPr lang="en-US" altLang="zh-CN" b="1"/>
              <a:t>	void reserve(Word t) {words.put(t.lexeme, t);}</a:t>
            </a:r>
          </a:p>
          <a:p>
            <a:r>
              <a:rPr lang="en-US" altLang="zh-CN" b="1"/>
              <a:t>	public Lexer () {</a:t>
            </a:r>
          </a:p>
          <a:p>
            <a:r>
              <a:rPr lang="en-US" altLang="zh-CN" b="1"/>
              <a:t>		reserve(new Word(Tag.TRUE, "true"));</a:t>
            </a:r>
          </a:p>
          <a:p>
            <a:r>
              <a:rPr lang="en-US" altLang="zh-CN" b="1"/>
              <a:t>		reserve(new Word(Tag.FALSE, "false"));</a:t>
            </a:r>
          </a:p>
          <a:p>
            <a:r>
              <a:rPr lang="en-US" altLang="zh-CN" b="1"/>
              <a:t>	}</a:t>
            </a:r>
          </a:p>
          <a:p>
            <a:r>
              <a:rPr lang="en-US" altLang="zh-CN" b="1"/>
              <a:t>	public Token scan() throws IOException {</a:t>
            </a:r>
          </a:p>
          <a:p>
            <a:r>
              <a:rPr lang="en-US" altLang="zh-CN" b="1"/>
              <a:t>		for( ; ; peek = (char)System.in.read() ) {</a:t>
            </a:r>
          </a:p>
          <a:p>
            <a:r>
              <a:rPr lang="en-US" altLang="zh-CN" b="1"/>
              <a:t>			if(peek == ' ' || peek == '\t') continue;</a:t>
            </a:r>
          </a:p>
          <a:p>
            <a:r>
              <a:rPr lang="en-US" altLang="zh-CN" b="1"/>
              <a:t>			else if(peek == '\n') line = line + 1;</a:t>
            </a:r>
          </a:p>
          <a:p>
            <a:r>
              <a:rPr lang="en-US" altLang="zh-CN" b="1"/>
              <a:t>			else break;</a:t>
            </a:r>
          </a:p>
          <a:p>
            <a:r>
              <a:rPr lang="en-US" altLang="zh-CN" b="1"/>
              <a:t>		}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>
            <a:extLst>
              <a:ext uri="{FF2B5EF4-FFF2-40B4-BE49-F238E27FC236}">
                <a16:creationId xmlns:a16="http://schemas.microsoft.com/office/drawing/2014/main" id="{6540E0C3-CE91-4A05-9E9D-83C26B598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4691" name="Content Placeholder 2">
            <a:extLst>
              <a:ext uri="{FF2B5EF4-FFF2-40B4-BE49-F238E27FC236}">
                <a16:creationId xmlns:a16="http://schemas.microsoft.com/office/drawing/2014/main" id="{AAECB47A-382A-4DF0-8518-930E4C27806D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692" name="TextBox 1">
            <a:extLst>
              <a:ext uri="{FF2B5EF4-FFF2-40B4-BE49-F238E27FC236}">
                <a16:creationId xmlns:a16="http://schemas.microsoft.com/office/drawing/2014/main" id="{E0844BD2-B14D-4EB1-8177-696B2EF0D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5888"/>
            <a:ext cx="8497888" cy="64944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/>
              <a:t>		if(Character.isDigit(peek)) {</a:t>
            </a:r>
          </a:p>
          <a:p>
            <a:r>
              <a:rPr lang="en-US" altLang="zh-CN" sz="1600" b="1"/>
              <a:t>			int v = 0;</a:t>
            </a:r>
          </a:p>
          <a:p>
            <a:r>
              <a:rPr lang="en-US" altLang="zh-CN" sz="1600" b="1"/>
              <a:t>			do {</a:t>
            </a:r>
          </a:p>
          <a:p>
            <a:r>
              <a:rPr lang="en-US" altLang="zh-CN" sz="1600" b="1"/>
              <a:t>				v = 10 * v + Character.digit(peek, 10);</a:t>
            </a:r>
          </a:p>
          <a:p>
            <a:r>
              <a:rPr lang="en-US" altLang="zh-CN" sz="1600" b="1"/>
              <a:t>				peek = (char)System.in.read();</a:t>
            </a:r>
          </a:p>
          <a:p>
            <a:r>
              <a:rPr lang="en-US" altLang="zh-CN" sz="1600" b="1"/>
              <a:t>			}while(Character.isDigit(peek));</a:t>
            </a:r>
          </a:p>
          <a:p>
            <a:r>
              <a:rPr lang="en-US" altLang="zh-CN" sz="1600" b="1"/>
              <a:t>			return new Num(v);</a:t>
            </a:r>
          </a:p>
          <a:p>
            <a:r>
              <a:rPr lang="en-US" altLang="zh-CN" sz="1600" b="1"/>
              <a:t>		}</a:t>
            </a:r>
          </a:p>
          <a:p>
            <a:r>
              <a:rPr lang="en-US" altLang="zh-CN" sz="1600" b="1"/>
              <a:t>		if(Character.isLetter(peek)) {</a:t>
            </a:r>
          </a:p>
          <a:p>
            <a:r>
              <a:rPr lang="en-US" altLang="zh-CN" sz="1600" b="1"/>
              <a:t>			StringBuffer b = new StringBuffer();</a:t>
            </a:r>
          </a:p>
          <a:p>
            <a:r>
              <a:rPr lang="en-US" altLang="zh-CN" sz="1600" b="1"/>
              <a:t>			do {</a:t>
            </a:r>
          </a:p>
          <a:p>
            <a:r>
              <a:rPr lang="en-US" altLang="zh-CN" sz="1600" b="1"/>
              <a:t>				b.append(peek);</a:t>
            </a:r>
          </a:p>
          <a:p>
            <a:r>
              <a:rPr lang="en-US" altLang="zh-CN" sz="1600" b="1"/>
              <a:t>				peek = (char) System.in.read();</a:t>
            </a:r>
          </a:p>
          <a:p>
            <a:r>
              <a:rPr lang="en-US" altLang="zh-CN" sz="1600" b="1"/>
              <a:t>			}while(Character.isLetterOrDigit(peek));</a:t>
            </a:r>
          </a:p>
          <a:p>
            <a:r>
              <a:rPr lang="en-US" altLang="zh-CN" sz="1600" b="1"/>
              <a:t>			String s = b.toString();</a:t>
            </a:r>
          </a:p>
          <a:p>
            <a:r>
              <a:rPr lang="en-US" altLang="zh-CN" sz="1600" b="1"/>
              <a:t>			Word w = (Word)words.get(s);</a:t>
            </a:r>
          </a:p>
          <a:p>
            <a:r>
              <a:rPr lang="en-US" altLang="zh-CN" sz="1600" b="1"/>
              <a:t>			if( w != null ) return w;</a:t>
            </a:r>
          </a:p>
          <a:p>
            <a:r>
              <a:rPr lang="en-US" altLang="zh-CN" sz="1600" b="1"/>
              <a:t>			w = new Word(Tag.ID, s);</a:t>
            </a:r>
          </a:p>
          <a:p>
            <a:r>
              <a:rPr lang="en-US" altLang="zh-CN" sz="1600" b="1"/>
              <a:t>			words.put(s, w);</a:t>
            </a:r>
          </a:p>
          <a:p>
            <a:r>
              <a:rPr lang="en-US" altLang="zh-CN" sz="1600" b="1"/>
              <a:t>			return w;</a:t>
            </a:r>
          </a:p>
          <a:p>
            <a:r>
              <a:rPr lang="en-US" altLang="zh-CN" sz="1600" b="1"/>
              <a:t>		}</a:t>
            </a:r>
          </a:p>
          <a:p>
            <a:r>
              <a:rPr lang="en-US" altLang="zh-CN" sz="1600" b="1"/>
              <a:t>		Token t = new Token(peek);</a:t>
            </a:r>
          </a:p>
          <a:p>
            <a:r>
              <a:rPr lang="en-US" altLang="zh-CN" sz="1600" b="1"/>
              <a:t>		peek = ' ';</a:t>
            </a:r>
          </a:p>
          <a:p>
            <a:r>
              <a:rPr lang="en-US" altLang="zh-CN" sz="1600" b="1"/>
              <a:t>		return t;</a:t>
            </a:r>
          </a:p>
          <a:p>
            <a:r>
              <a:rPr lang="en-US" altLang="zh-CN" sz="1600" b="1"/>
              <a:t>	}</a:t>
            </a:r>
          </a:p>
          <a:p>
            <a:r>
              <a:rPr lang="en-US" altLang="zh-CN" sz="1600" b="1"/>
              <a:t>}</a:t>
            </a:r>
            <a:endParaRPr lang="zh-CN" altLang="en-US" sz="1600" b="1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itle 1">
            <a:extLst>
              <a:ext uri="{FF2B5EF4-FFF2-40B4-BE49-F238E27FC236}">
                <a16:creationId xmlns:a16="http://schemas.microsoft.com/office/drawing/2014/main" id="{5AB3ED11-A13B-41D2-8D81-D80FAB9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126979" name="Content Placeholder 2">
            <a:extLst>
              <a:ext uri="{FF2B5EF4-FFF2-40B4-BE49-F238E27FC236}">
                <a16:creationId xmlns:a16="http://schemas.microsoft.com/office/drawing/2014/main" id="{9754B0CB-FFC3-4E4D-BF14-5F6B0CA20B95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符号表</a:t>
            </a:r>
            <a:endParaRPr lang="en-US" altLang="zh-CN"/>
          </a:p>
          <a:p>
            <a:pPr lvl="1"/>
            <a:r>
              <a:rPr lang="zh-CN" altLang="en-US"/>
              <a:t>符号表的每个条目中包含与一个标识符相关的信息，比如它的字符串、类型、存储位置等。</a:t>
            </a:r>
            <a:endParaRPr lang="en-US" altLang="zh-CN"/>
          </a:p>
          <a:p>
            <a:pPr lvl="1"/>
            <a:r>
              <a:rPr lang="zh-CN" altLang="en-US"/>
              <a:t>为每个作用域设置一个符号表</a:t>
            </a:r>
            <a:endParaRPr lang="en-US" altLang="zh-CN"/>
          </a:p>
          <a:p>
            <a:pPr lvl="2"/>
            <a:r>
              <a:rPr lang="en-US" altLang="zh-CN" i="1"/>
              <a:t>block</a:t>
            </a:r>
            <a:r>
              <a:rPr lang="en-US" altLang="zh-CN"/>
              <a:t>  </a:t>
            </a:r>
            <a:r>
              <a:rPr lang="en-US" altLang="zh-CN">
                <a:sym typeface="Wingdings" panose="05000000000000000000" pitchFamily="2" charset="2"/>
              </a:rPr>
              <a:t>  ‘{’  </a:t>
            </a:r>
            <a:r>
              <a:rPr lang="en-US" altLang="zh-CN" i="1">
                <a:sym typeface="Wingdings" panose="05000000000000000000" pitchFamily="2" charset="2"/>
              </a:rPr>
              <a:t>decls</a:t>
            </a:r>
            <a:r>
              <a:rPr lang="en-US" altLang="zh-CN">
                <a:sym typeface="Wingdings" panose="05000000000000000000" pitchFamily="2" charset="2"/>
              </a:rPr>
              <a:t>  </a:t>
            </a:r>
            <a:r>
              <a:rPr lang="en-US" altLang="zh-CN" i="1">
                <a:sym typeface="Wingdings" panose="05000000000000000000" pitchFamily="2" charset="2"/>
              </a:rPr>
              <a:t>stmts</a:t>
            </a:r>
            <a:r>
              <a:rPr lang="en-US" altLang="zh-CN">
                <a:sym typeface="Wingdings" panose="05000000000000000000" pitchFamily="2" charset="2"/>
              </a:rPr>
              <a:t>  ‘}’</a:t>
            </a:r>
          </a:p>
          <a:p>
            <a:pPr lvl="2"/>
            <a:r>
              <a:rPr lang="en-US" altLang="zh-CN" i="1">
                <a:sym typeface="Wingdings" panose="05000000000000000000" pitchFamily="2" charset="2"/>
              </a:rPr>
              <a:t>stmts</a:t>
            </a:r>
            <a:r>
              <a:rPr lang="en-US" altLang="zh-CN">
                <a:sym typeface="Wingdings" panose="05000000000000000000" pitchFamily="2" charset="2"/>
              </a:rPr>
              <a:t>    </a:t>
            </a:r>
            <a:r>
              <a:rPr lang="en-US" altLang="zh-CN" i="1">
                <a:sym typeface="Wingdings" panose="05000000000000000000" pitchFamily="2" charset="2"/>
              </a:rPr>
              <a:t>stmts</a:t>
            </a:r>
            <a:r>
              <a:rPr lang="en-US" altLang="zh-CN">
                <a:sym typeface="Wingdings" panose="05000000000000000000" pitchFamily="2" charset="2"/>
              </a:rPr>
              <a:t> </a:t>
            </a:r>
            <a:r>
              <a:rPr lang="en-US" altLang="zh-CN" i="1">
                <a:sym typeface="Wingdings" panose="05000000000000000000" pitchFamily="2" charset="2"/>
              </a:rPr>
              <a:t>stmt</a:t>
            </a:r>
          </a:p>
          <a:p>
            <a:pPr lvl="2"/>
            <a:r>
              <a:rPr lang="en-US" altLang="zh-CN" i="1">
                <a:sym typeface="Wingdings" panose="05000000000000000000" pitchFamily="2" charset="2"/>
              </a:rPr>
              <a:t>stmt</a:t>
            </a:r>
            <a:r>
              <a:rPr lang="en-US" altLang="zh-CN">
                <a:sym typeface="Wingdings" panose="05000000000000000000" pitchFamily="2" charset="2"/>
              </a:rPr>
              <a:t>      </a:t>
            </a:r>
            <a:r>
              <a:rPr lang="en-US" altLang="zh-CN" i="1">
                <a:sym typeface="Wingdings" panose="05000000000000000000" pitchFamily="2" charset="2"/>
              </a:rPr>
              <a:t>block</a:t>
            </a:r>
          </a:p>
          <a:p>
            <a:pPr lvl="2"/>
            <a:endParaRPr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itle 1">
            <a:extLst>
              <a:ext uri="{FF2B5EF4-FFF2-40B4-BE49-F238E27FC236}">
                <a16:creationId xmlns:a16="http://schemas.microsoft.com/office/drawing/2014/main" id="{C40A5C31-B575-4036-8360-55FDE639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128003" name="Content Placeholder 2">
            <a:extLst>
              <a:ext uri="{FF2B5EF4-FFF2-40B4-BE49-F238E27FC236}">
                <a16:creationId xmlns:a16="http://schemas.microsoft.com/office/drawing/2014/main" id="{5D12F270-2836-41D6-868C-6D45A0991386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符号表</a:t>
            </a:r>
            <a:endParaRPr lang="en-US" altLang="zh-CN"/>
          </a:p>
          <a:p>
            <a:pPr lvl="1"/>
            <a:r>
              <a:rPr lang="zh-CN" altLang="en-US"/>
              <a:t>符号表的每个条目中包含与一个标识符相关的信息，比如它的字符串、类型、存储位置等。</a:t>
            </a:r>
            <a:endParaRPr lang="en-US" altLang="zh-CN"/>
          </a:p>
          <a:p>
            <a:pPr lvl="1"/>
            <a:r>
              <a:rPr lang="zh-CN" altLang="en-US"/>
              <a:t>为每个作用域设置一个符号表</a:t>
            </a:r>
            <a:endParaRPr lang="en-US" altLang="zh-CN"/>
          </a:p>
          <a:p>
            <a:pPr lvl="2"/>
            <a:r>
              <a:rPr lang="en-US" altLang="zh-CN" i="1"/>
              <a:t>block</a:t>
            </a:r>
            <a:r>
              <a:rPr lang="en-US" altLang="zh-CN"/>
              <a:t>  </a:t>
            </a:r>
            <a:r>
              <a:rPr lang="en-US" altLang="zh-CN">
                <a:sym typeface="Wingdings" panose="05000000000000000000" pitchFamily="2" charset="2"/>
              </a:rPr>
              <a:t>  ‘{’  </a:t>
            </a:r>
            <a:r>
              <a:rPr lang="en-US" altLang="zh-CN" i="1">
                <a:sym typeface="Wingdings" panose="05000000000000000000" pitchFamily="2" charset="2"/>
              </a:rPr>
              <a:t>decls</a:t>
            </a:r>
            <a:r>
              <a:rPr lang="en-US" altLang="zh-CN">
                <a:sym typeface="Wingdings" panose="05000000000000000000" pitchFamily="2" charset="2"/>
              </a:rPr>
              <a:t>  </a:t>
            </a:r>
            <a:r>
              <a:rPr lang="en-US" altLang="zh-CN" i="1">
                <a:sym typeface="Wingdings" panose="05000000000000000000" pitchFamily="2" charset="2"/>
              </a:rPr>
              <a:t>stmts</a:t>
            </a:r>
            <a:r>
              <a:rPr lang="en-US" altLang="zh-CN">
                <a:sym typeface="Wingdings" panose="05000000000000000000" pitchFamily="2" charset="2"/>
              </a:rPr>
              <a:t>  ‘}’</a:t>
            </a:r>
            <a:endParaRPr lang="zh-CN" altLang="en-US"/>
          </a:p>
        </p:txBody>
      </p:sp>
      <p:sp>
        <p:nvSpPr>
          <p:cNvPr id="128004" name="TextBox 5">
            <a:extLst>
              <a:ext uri="{FF2B5EF4-FFF2-40B4-BE49-F238E27FC236}">
                <a16:creationId xmlns:a16="http://schemas.microsoft.com/office/drawing/2014/main" id="{5F91E525-609D-4DDA-8DA4-40869B9AC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4433888"/>
            <a:ext cx="4064000" cy="15700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AutoNum type="arabicParenR"/>
            </a:pPr>
            <a:r>
              <a:rPr lang="en-US" altLang="zh-CN" sz="1600" b="1"/>
              <a:t>{  int x</a:t>
            </a:r>
            <a:r>
              <a:rPr lang="en-US" altLang="zh-CN" sz="1600" b="1" baseline="-25000"/>
              <a:t>1</a:t>
            </a:r>
            <a:r>
              <a:rPr lang="en-US" altLang="zh-CN" sz="1600" b="1"/>
              <a:t> ; int y</a:t>
            </a:r>
            <a:r>
              <a:rPr lang="en-US" altLang="zh-CN" sz="1600" b="1" baseline="-25000"/>
              <a:t>1</a:t>
            </a:r>
            <a:r>
              <a:rPr lang="en-US" altLang="zh-CN" sz="1600" b="1"/>
              <a:t> ;</a:t>
            </a:r>
          </a:p>
          <a:p>
            <a:pPr>
              <a:buFontTx/>
              <a:buAutoNum type="arabicParenR"/>
            </a:pPr>
            <a:r>
              <a:rPr lang="en-US" altLang="zh-CN" sz="1600" b="1"/>
              <a:t>    { int w</a:t>
            </a:r>
            <a:r>
              <a:rPr lang="en-US" altLang="zh-CN" sz="1600" b="1" baseline="-25000"/>
              <a:t>2</a:t>
            </a:r>
            <a:r>
              <a:rPr lang="en-US" altLang="zh-CN" sz="1600" b="1"/>
              <a:t> ; bool y</a:t>
            </a:r>
            <a:r>
              <a:rPr lang="en-US" altLang="zh-CN" sz="1600" b="1" baseline="-25000"/>
              <a:t>2</a:t>
            </a:r>
            <a:r>
              <a:rPr lang="en-US" altLang="zh-CN" sz="1600" b="1"/>
              <a:t> ; int z</a:t>
            </a:r>
            <a:r>
              <a:rPr lang="en-US" altLang="zh-CN" sz="1600" b="1" baseline="-25000"/>
              <a:t>2</a:t>
            </a:r>
            <a:r>
              <a:rPr lang="en-US" altLang="zh-CN" sz="1600" b="1"/>
              <a:t> ;</a:t>
            </a:r>
          </a:p>
          <a:p>
            <a:pPr>
              <a:buFontTx/>
              <a:buAutoNum type="arabicParenR"/>
            </a:pPr>
            <a:r>
              <a:rPr lang="en-US" altLang="zh-CN" sz="1600" b="1"/>
              <a:t>          …w</a:t>
            </a:r>
            <a:r>
              <a:rPr lang="en-US" altLang="zh-CN" sz="1600" b="1" baseline="-25000"/>
              <a:t>2</a:t>
            </a:r>
            <a:r>
              <a:rPr lang="en-US" altLang="zh-CN" sz="1600" b="1"/>
              <a:t>…; …x</a:t>
            </a:r>
            <a:r>
              <a:rPr lang="en-US" altLang="zh-CN" sz="1600" b="1" baseline="-25000"/>
              <a:t>1</a:t>
            </a:r>
            <a:r>
              <a:rPr lang="en-US" altLang="zh-CN" sz="1600" b="1"/>
              <a:t>…; …y</a:t>
            </a:r>
            <a:r>
              <a:rPr lang="en-US" altLang="zh-CN" sz="1600" b="1" baseline="-25000"/>
              <a:t>2</a:t>
            </a:r>
            <a:r>
              <a:rPr lang="en-US" altLang="zh-CN" sz="1600" b="1"/>
              <a:t>…; …z</a:t>
            </a:r>
            <a:r>
              <a:rPr lang="en-US" altLang="zh-CN" sz="1600" b="1" baseline="-25000"/>
              <a:t>2</a:t>
            </a:r>
            <a:r>
              <a:rPr lang="en-US" altLang="zh-CN" sz="1600" b="1"/>
              <a:t>…;</a:t>
            </a:r>
          </a:p>
          <a:p>
            <a:pPr>
              <a:buFontTx/>
              <a:buAutoNum type="arabicParenR"/>
            </a:pPr>
            <a:r>
              <a:rPr lang="en-US" altLang="zh-CN" sz="1600" b="1"/>
              <a:t>    }</a:t>
            </a:r>
          </a:p>
          <a:p>
            <a:pPr>
              <a:buFontTx/>
              <a:buAutoNum type="arabicParenR"/>
            </a:pPr>
            <a:r>
              <a:rPr lang="en-US" altLang="zh-CN" sz="1600" b="1"/>
              <a:t>    …w</a:t>
            </a:r>
            <a:r>
              <a:rPr lang="en-US" altLang="zh-CN" sz="1600" b="1" baseline="-25000"/>
              <a:t>0</a:t>
            </a:r>
            <a:r>
              <a:rPr lang="en-US" altLang="zh-CN" sz="1600" b="1"/>
              <a:t>…; …x</a:t>
            </a:r>
            <a:r>
              <a:rPr lang="en-US" altLang="zh-CN" sz="1600" b="1" baseline="-25000"/>
              <a:t>1</a:t>
            </a:r>
            <a:r>
              <a:rPr lang="en-US" altLang="zh-CN" sz="1600" b="1"/>
              <a:t>…; …y</a:t>
            </a:r>
            <a:r>
              <a:rPr lang="en-US" altLang="zh-CN" sz="1600" b="1" baseline="-25000"/>
              <a:t>1</a:t>
            </a:r>
            <a:r>
              <a:rPr lang="en-US" altLang="zh-CN" sz="1600" b="1"/>
              <a:t>…;</a:t>
            </a:r>
          </a:p>
          <a:p>
            <a:pPr>
              <a:buFontTx/>
              <a:buAutoNum type="arabicParenR"/>
            </a:pPr>
            <a:r>
              <a:rPr lang="en-US" altLang="zh-CN" sz="1600" b="1"/>
              <a:t>}</a:t>
            </a:r>
            <a:endParaRPr lang="zh-CN" altLang="en-US" sz="1600" b="1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itle 1">
            <a:extLst>
              <a:ext uri="{FF2B5EF4-FFF2-40B4-BE49-F238E27FC236}">
                <a16:creationId xmlns:a16="http://schemas.microsoft.com/office/drawing/2014/main" id="{9B4351AA-4D28-4AC9-AE93-C0F47D479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129027" name="Content Placeholder 2">
            <a:extLst>
              <a:ext uri="{FF2B5EF4-FFF2-40B4-BE49-F238E27FC236}">
                <a16:creationId xmlns:a16="http://schemas.microsoft.com/office/drawing/2014/main" id="{08D4FF80-0D58-46A2-AC3E-F57F088E99E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符号表</a:t>
            </a:r>
            <a:endParaRPr lang="en-US" altLang="zh-CN" dirty="0"/>
          </a:p>
          <a:p>
            <a:pPr lvl="1"/>
            <a:r>
              <a:rPr lang="zh-CN" altLang="en-US" dirty="0"/>
              <a:t>符号表的每个条目中包含与一个标识符相关的信息，比如它的字符串、类型、存储位置等。</a:t>
            </a:r>
            <a:endParaRPr lang="en-US" altLang="zh-CN" dirty="0"/>
          </a:p>
          <a:p>
            <a:pPr lvl="1"/>
            <a:r>
              <a:rPr lang="zh-CN" altLang="en-US" dirty="0"/>
              <a:t>为每个作用域设置一个符号表</a:t>
            </a:r>
            <a:endParaRPr lang="en-US" altLang="zh-CN" dirty="0"/>
          </a:p>
          <a:p>
            <a:pPr lvl="2"/>
            <a:r>
              <a:rPr lang="en-US" altLang="zh-CN" i="1" dirty="0"/>
              <a:t>block</a:t>
            </a:r>
            <a:r>
              <a:rPr lang="en-US" altLang="zh-CN" dirty="0"/>
              <a:t>  </a:t>
            </a:r>
            <a:r>
              <a:rPr lang="en-US" altLang="zh-CN" dirty="0">
                <a:sym typeface="Wingdings" panose="05000000000000000000" pitchFamily="2" charset="2"/>
              </a:rPr>
              <a:t>  ‘{’  </a:t>
            </a:r>
            <a:r>
              <a:rPr lang="en-US" altLang="zh-CN" i="1" dirty="0" err="1">
                <a:sym typeface="Wingdings" panose="05000000000000000000" pitchFamily="2" charset="2"/>
              </a:rPr>
              <a:t>decls</a:t>
            </a:r>
            <a:r>
              <a:rPr lang="en-US" altLang="zh-CN" dirty="0">
                <a:sym typeface="Wingdings" panose="05000000000000000000" pitchFamily="2" charset="2"/>
              </a:rPr>
              <a:t>  </a:t>
            </a:r>
            <a:r>
              <a:rPr lang="en-US" altLang="zh-CN" i="1" dirty="0" err="1">
                <a:sym typeface="Wingdings" panose="05000000000000000000" pitchFamily="2" charset="2"/>
              </a:rPr>
              <a:t>stmts</a:t>
            </a:r>
            <a:r>
              <a:rPr lang="en-US" altLang="zh-CN" dirty="0">
                <a:sym typeface="Wingdings" panose="05000000000000000000" pitchFamily="2" charset="2"/>
              </a:rPr>
              <a:t>  ‘}’</a:t>
            </a:r>
            <a:endParaRPr lang="zh-CN" altLang="en-US" dirty="0"/>
          </a:p>
        </p:txBody>
      </p:sp>
      <p:sp>
        <p:nvSpPr>
          <p:cNvPr id="129028" name="TextBox 5">
            <a:extLst>
              <a:ext uri="{FF2B5EF4-FFF2-40B4-BE49-F238E27FC236}">
                <a16:creationId xmlns:a16="http://schemas.microsoft.com/office/drawing/2014/main" id="{2301557A-DC3C-4099-A335-42630C9E8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4430713"/>
            <a:ext cx="4064000" cy="15700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AutoNum type="arabicParenR"/>
            </a:pPr>
            <a:r>
              <a:rPr lang="en-US" altLang="zh-CN" sz="1600" b="1"/>
              <a:t>{  int x</a:t>
            </a:r>
            <a:r>
              <a:rPr lang="en-US" altLang="zh-CN" sz="1600" b="1" baseline="-25000"/>
              <a:t>1</a:t>
            </a:r>
            <a:r>
              <a:rPr lang="en-US" altLang="zh-CN" sz="1600" b="1"/>
              <a:t> ; int y</a:t>
            </a:r>
            <a:r>
              <a:rPr lang="en-US" altLang="zh-CN" sz="1600" b="1" baseline="-25000"/>
              <a:t>1</a:t>
            </a:r>
            <a:r>
              <a:rPr lang="en-US" altLang="zh-CN" sz="1600" b="1"/>
              <a:t> ;</a:t>
            </a:r>
          </a:p>
          <a:p>
            <a:pPr>
              <a:buFontTx/>
              <a:buAutoNum type="arabicParenR"/>
            </a:pPr>
            <a:r>
              <a:rPr lang="en-US" altLang="zh-CN" sz="1600" b="1"/>
              <a:t>    { int w</a:t>
            </a:r>
            <a:r>
              <a:rPr lang="en-US" altLang="zh-CN" sz="1600" b="1" baseline="-25000"/>
              <a:t>2</a:t>
            </a:r>
            <a:r>
              <a:rPr lang="en-US" altLang="zh-CN" sz="1600" b="1"/>
              <a:t> ; bool y</a:t>
            </a:r>
            <a:r>
              <a:rPr lang="en-US" altLang="zh-CN" sz="1600" b="1" baseline="-25000"/>
              <a:t>2</a:t>
            </a:r>
            <a:r>
              <a:rPr lang="en-US" altLang="zh-CN" sz="1600" b="1"/>
              <a:t> ; int z</a:t>
            </a:r>
            <a:r>
              <a:rPr lang="en-US" altLang="zh-CN" sz="1600" b="1" baseline="-25000"/>
              <a:t>2</a:t>
            </a:r>
            <a:r>
              <a:rPr lang="en-US" altLang="zh-CN" sz="1600" b="1"/>
              <a:t> ;</a:t>
            </a:r>
          </a:p>
          <a:p>
            <a:pPr>
              <a:buFontTx/>
              <a:buAutoNum type="arabicParenR"/>
            </a:pPr>
            <a:r>
              <a:rPr lang="en-US" altLang="zh-CN" sz="1600" b="1"/>
              <a:t>          …w</a:t>
            </a:r>
            <a:r>
              <a:rPr lang="en-US" altLang="zh-CN" sz="1600" b="1" baseline="-25000"/>
              <a:t>2</a:t>
            </a:r>
            <a:r>
              <a:rPr lang="en-US" altLang="zh-CN" sz="1600" b="1"/>
              <a:t>…; …x</a:t>
            </a:r>
            <a:r>
              <a:rPr lang="en-US" altLang="zh-CN" sz="1600" b="1" baseline="-25000"/>
              <a:t>1</a:t>
            </a:r>
            <a:r>
              <a:rPr lang="en-US" altLang="zh-CN" sz="1600" b="1"/>
              <a:t>…; …y</a:t>
            </a:r>
            <a:r>
              <a:rPr lang="en-US" altLang="zh-CN" sz="1600" b="1" baseline="-25000"/>
              <a:t>2</a:t>
            </a:r>
            <a:r>
              <a:rPr lang="en-US" altLang="zh-CN" sz="1600" b="1"/>
              <a:t>…; …z</a:t>
            </a:r>
            <a:r>
              <a:rPr lang="en-US" altLang="zh-CN" sz="1600" b="1" baseline="-25000"/>
              <a:t>2</a:t>
            </a:r>
            <a:r>
              <a:rPr lang="en-US" altLang="zh-CN" sz="1600" b="1"/>
              <a:t>…;</a:t>
            </a:r>
          </a:p>
          <a:p>
            <a:pPr>
              <a:buFontTx/>
              <a:buAutoNum type="arabicParenR"/>
            </a:pPr>
            <a:r>
              <a:rPr lang="en-US" altLang="zh-CN" sz="1600" b="1"/>
              <a:t>    }</a:t>
            </a:r>
          </a:p>
          <a:p>
            <a:pPr>
              <a:buFontTx/>
              <a:buAutoNum type="arabicParenR"/>
            </a:pPr>
            <a:r>
              <a:rPr lang="en-US" altLang="zh-CN" sz="1600" b="1"/>
              <a:t>    …w</a:t>
            </a:r>
            <a:r>
              <a:rPr lang="en-US" altLang="zh-CN" sz="1600" b="1" baseline="-25000"/>
              <a:t>0</a:t>
            </a:r>
            <a:r>
              <a:rPr lang="en-US" altLang="zh-CN" sz="1600" b="1"/>
              <a:t>…; …x</a:t>
            </a:r>
            <a:r>
              <a:rPr lang="en-US" altLang="zh-CN" sz="1600" b="1" baseline="-25000"/>
              <a:t>1</a:t>
            </a:r>
            <a:r>
              <a:rPr lang="en-US" altLang="zh-CN" sz="1600" b="1"/>
              <a:t>…; …y</a:t>
            </a:r>
            <a:r>
              <a:rPr lang="en-US" altLang="zh-CN" sz="1600" b="1" baseline="-25000"/>
              <a:t>1</a:t>
            </a:r>
            <a:r>
              <a:rPr lang="en-US" altLang="zh-CN" sz="1600" b="1"/>
              <a:t>…;</a:t>
            </a:r>
          </a:p>
          <a:p>
            <a:pPr>
              <a:buFontTx/>
              <a:buAutoNum type="arabicParenR"/>
            </a:pPr>
            <a:r>
              <a:rPr lang="en-US" altLang="zh-CN" sz="1600" b="1"/>
              <a:t>}</a:t>
            </a:r>
            <a:endParaRPr lang="zh-CN" altLang="en-US" sz="1600" b="1"/>
          </a:p>
        </p:txBody>
      </p:sp>
      <p:sp>
        <p:nvSpPr>
          <p:cNvPr id="129029" name="TextBox 6">
            <a:extLst>
              <a:ext uri="{FF2B5EF4-FFF2-40B4-BE49-F238E27FC236}">
                <a16:creationId xmlns:a16="http://schemas.microsoft.com/office/drawing/2014/main" id="{1DCD85DD-2D14-4D4D-8031-60F503F42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6788" y="3500438"/>
            <a:ext cx="1184275" cy="6461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w             </a:t>
            </a:r>
          </a:p>
          <a:p>
            <a:r>
              <a:rPr lang="en-US" altLang="zh-CN"/>
              <a:t>       …</a:t>
            </a:r>
            <a:endParaRPr lang="zh-CN" altLang="en-US"/>
          </a:p>
        </p:txBody>
      </p:sp>
      <p:cxnSp>
        <p:nvCxnSpPr>
          <p:cNvPr id="129030" name="Straight Connector 10">
            <a:extLst>
              <a:ext uri="{FF2B5EF4-FFF2-40B4-BE49-F238E27FC236}">
                <a16:creationId xmlns:a16="http://schemas.microsoft.com/office/drawing/2014/main" id="{CE81C05B-5E50-4E43-9F41-2A4C70CF0CE6}"/>
              </a:ext>
            </a:extLst>
          </p:cNvPr>
          <p:cNvCxnSpPr>
            <a:cxnSpLocks noChangeShapeType="1"/>
            <a:stCxn id="129029" idx="1"/>
            <a:endCxn id="129029" idx="3"/>
          </p:cNvCxnSpPr>
          <p:nvPr/>
        </p:nvCxnSpPr>
        <p:spPr bwMode="auto">
          <a:xfrm rot="10800000" flipH="1">
            <a:off x="7316788" y="3824288"/>
            <a:ext cx="1184275" cy="158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031" name="Straight Connector 12">
            <a:extLst>
              <a:ext uri="{FF2B5EF4-FFF2-40B4-BE49-F238E27FC236}">
                <a16:creationId xmlns:a16="http://schemas.microsoft.com/office/drawing/2014/main" id="{80136FE7-9420-4EA1-9D5C-92D3AADD98B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531893" y="3644107"/>
            <a:ext cx="284163" cy="0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032" name="Straight Connector 14">
            <a:extLst>
              <a:ext uri="{FF2B5EF4-FFF2-40B4-BE49-F238E27FC236}">
                <a16:creationId xmlns:a16="http://schemas.microsoft.com/office/drawing/2014/main" id="{094F5815-74A0-4E77-85C3-1ECFED4489C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851775" y="3679825"/>
            <a:ext cx="357188" cy="1588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9033" name="TextBox 16">
            <a:extLst>
              <a:ext uri="{FF2B5EF4-FFF2-40B4-BE49-F238E27FC236}">
                <a16:creationId xmlns:a16="http://schemas.microsoft.com/office/drawing/2014/main" id="{2AD48432-083C-4167-8298-4E025073D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500438"/>
            <a:ext cx="366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/>
              <a:t>B</a:t>
            </a:r>
            <a:r>
              <a:rPr lang="en-US" altLang="zh-CN" baseline="-25000"/>
              <a:t>0</a:t>
            </a:r>
            <a:r>
              <a:rPr lang="en-US" altLang="zh-CN"/>
              <a:t> :</a:t>
            </a:r>
            <a:endParaRPr lang="zh-CN" altLang="en-US"/>
          </a:p>
        </p:txBody>
      </p:sp>
      <p:sp>
        <p:nvSpPr>
          <p:cNvPr id="129034" name="TextBox 18">
            <a:extLst>
              <a:ext uri="{FF2B5EF4-FFF2-40B4-BE49-F238E27FC236}">
                <a16:creationId xmlns:a16="http://schemas.microsoft.com/office/drawing/2014/main" id="{85A11A67-81F5-459C-B366-6ACDDADD0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813" y="4643438"/>
            <a:ext cx="1428750" cy="6461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x    int              </a:t>
            </a:r>
          </a:p>
          <a:p>
            <a:r>
              <a:rPr lang="en-US" altLang="zh-CN"/>
              <a:t>y    int</a:t>
            </a:r>
            <a:endParaRPr lang="zh-CN" altLang="en-US"/>
          </a:p>
        </p:txBody>
      </p:sp>
      <p:cxnSp>
        <p:nvCxnSpPr>
          <p:cNvPr id="129035" name="Straight Connector 19">
            <a:extLst>
              <a:ext uri="{FF2B5EF4-FFF2-40B4-BE49-F238E27FC236}">
                <a16:creationId xmlns:a16="http://schemas.microsoft.com/office/drawing/2014/main" id="{C15AEE0B-416D-4EDC-AD09-F9CA2CED9B48}"/>
              </a:ext>
            </a:extLst>
          </p:cNvPr>
          <p:cNvCxnSpPr>
            <a:cxnSpLocks noChangeShapeType="1"/>
            <a:stCxn id="129034" idx="1"/>
            <a:endCxn id="129034" idx="3"/>
          </p:cNvCxnSpPr>
          <p:nvPr/>
        </p:nvCxnSpPr>
        <p:spPr bwMode="auto">
          <a:xfrm rot="10800000" flipH="1">
            <a:off x="6500813" y="4965700"/>
            <a:ext cx="1428750" cy="1588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036" name="Straight Connector 20">
            <a:extLst>
              <a:ext uri="{FF2B5EF4-FFF2-40B4-BE49-F238E27FC236}">
                <a16:creationId xmlns:a16="http://schemas.microsoft.com/office/drawing/2014/main" id="{F8C8E36C-B3D4-42F8-9FAB-40CC124115F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537325" y="4964113"/>
            <a:ext cx="642937" cy="1588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037" name="Straight Connector 21">
            <a:extLst>
              <a:ext uri="{FF2B5EF4-FFF2-40B4-BE49-F238E27FC236}">
                <a16:creationId xmlns:a16="http://schemas.microsoft.com/office/drawing/2014/main" id="{0F54CDC7-6A48-4198-99BD-7A1C9A2ADBF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965950" y="4965700"/>
            <a:ext cx="642938" cy="1588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9038" name="TextBox 22">
            <a:extLst>
              <a:ext uri="{FF2B5EF4-FFF2-40B4-BE49-F238E27FC236}">
                <a16:creationId xmlns:a16="http://schemas.microsoft.com/office/drawing/2014/main" id="{1C056C9E-295B-4A1B-A51A-633CCCF5A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2025" y="4643438"/>
            <a:ext cx="36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/>
              <a:t>B</a:t>
            </a:r>
            <a:r>
              <a:rPr lang="en-US" altLang="zh-CN" baseline="-25000"/>
              <a:t>1</a:t>
            </a:r>
            <a:r>
              <a:rPr lang="en-US" altLang="zh-CN"/>
              <a:t> :</a:t>
            </a:r>
            <a:endParaRPr lang="zh-CN" altLang="en-US"/>
          </a:p>
        </p:txBody>
      </p:sp>
      <p:sp>
        <p:nvSpPr>
          <p:cNvPr id="129039" name="TextBox 23">
            <a:extLst>
              <a:ext uri="{FF2B5EF4-FFF2-40B4-BE49-F238E27FC236}">
                <a16:creationId xmlns:a16="http://schemas.microsoft.com/office/drawing/2014/main" id="{6F687ABD-7F43-4643-8661-56B50C0AA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0688" y="5643563"/>
            <a:ext cx="1714500" cy="9223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w     int</a:t>
            </a:r>
          </a:p>
          <a:p>
            <a:r>
              <a:rPr lang="en-US" altLang="zh-CN"/>
              <a:t>y      bool</a:t>
            </a:r>
          </a:p>
          <a:p>
            <a:r>
              <a:rPr lang="en-US" altLang="zh-CN"/>
              <a:t>z      int</a:t>
            </a:r>
            <a:endParaRPr lang="zh-CN" altLang="en-US"/>
          </a:p>
        </p:txBody>
      </p:sp>
      <p:sp>
        <p:nvSpPr>
          <p:cNvPr id="129040" name="TextBox 27">
            <a:extLst>
              <a:ext uri="{FF2B5EF4-FFF2-40B4-BE49-F238E27FC236}">
                <a16:creationId xmlns:a16="http://schemas.microsoft.com/office/drawing/2014/main" id="{079D752E-19D4-46DE-A10F-0AB21A11A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0" y="5643563"/>
            <a:ext cx="36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/>
              <a:t>B</a:t>
            </a:r>
            <a:r>
              <a:rPr lang="en-US" altLang="zh-CN" baseline="-25000"/>
              <a:t>2</a:t>
            </a:r>
            <a:r>
              <a:rPr lang="en-US" altLang="zh-CN"/>
              <a:t> :</a:t>
            </a:r>
            <a:endParaRPr lang="zh-CN" altLang="en-US"/>
          </a:p>
        </p:txBody>
      </p:sp>
      <p:cxnSp>
        <p:nvCxnSpPr>
          <p:cNvPr id="129041" name="Straight Connector 34">
            <a:extLst>
              <a:ext uri="{FF2B5EF4-FFF2-40B4-BE49-F238E27FC236}">
                <a16:creationId xmlns:a16="http://schemas.microsoft.com/office/drawing/2014/main" id="{32D2224A-8622-4622-8AF2-059CFF8159C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5500688" y="5999163"/>
            <a:ext cx="1714500" cy="158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042" name="Straight Connector 36">
            <a:extLst>
              <a:ext uri="{FF2B5EF4-FFF2-40B4-BE49-F238E27FC236}">
                <a16:creationId xmlns:a16="http://schemas.microsoft.com/office/drawing/2014/main" id="{EAE938AF-DF44-47E7-B7C4-A1BAFDCB258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00688" y="6286500"/>
            <a:ext cx="1714500" cy="1588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043" name="Straight Connector 40">
            <a:extLst>
              <a:ext uri="{FF2B5EF4-FFF2-40B4-BE49-F238E27FC236}">
                <a16:creationId xmlns:a16="http://schemas.microsoft.com/office/drawing/2014/main" id="{1CE2FEB8-03BD-4735-A20A-06F2837D239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537200" y="6108700"/>
            <a:ext cx="928688" cy="1588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044" name="Straight Connector 42">
            <a:extLst>
              <a:ext uri="{FF2B5EF4-FFF2-40B4-BE49-F238E27FC236}">
                <a16:creationId xmlns:a16="http://schemas.microsoft.com/office/drawing/2014/main" id="{5EBCF752-0649-4180-9B39-40B97CD07E9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108700" y="6108700"/>
            <a:ext cx="928688" cy="1588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045" name="Straight Connector 44">
            <a:extLst>
              <a:ext uri="{FF2B5EF4-FFF2-40B4-BE49-F238E27FC236}">
                <a16:creationId xmlns:a16="http://schemas.microsoft.com/office/drawing/2014/main" id="{D6BB9E50-8FD2-4AB0-93EA-F9D3A276B58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286625" y="4143375"/>
            <a:ext cx="428625" cy="42862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046" name="Straight Connector 46">
            <a:extLst>
              <a:ext uri="{FF2B5EF4-FFF2-40B4-BE49-F238E27FC236}">
                <a16:creationId xmlns:a16="http://schemas.microsoft.com/office/drawing/2014/main" id="{17C54E2F-C3B2-4E67-85BA-8DECD512E2B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607969" y="5393532"/>
            <a:ext cx="285750" cy="214312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047" name="Straight Connector 48">
            <a:extLst>
              <a:ext uri="{FF2B5EF4-FFF2-40B4-BE49-F238E27FC236}">
                <a16:creationId xmlns:a16="http://schemas.microsoft.com/office/drawing/2014/main" id="{EC53E4A2-F35B-48AA-A2B9-3B2FB71C1198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7465219" y="5322094"/>
            <a:ext cx="428625" cy="357187"/>
          </a:xfrm>
          <a:prstGeom prst="line">
            <a:avLst/>
          </a:prstGeom>
          <a:noFill/>
          <a:ln w="254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048" name="Straight Connector 50">
            <a:extLst>
              <a:ext uri="{FF2B5EF4-FFF2-40B4-BE49-F238E27FC236}">
                <a16:creationId xmlns:a16="http://schemas.microsoft.com/office/drawing/2014/main" id="{556EC9F7-85BC-4CE4-B3CE-5EAEF3E93C1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15313" y="4143375"/>
            <a:ext cx="571500" cy="500063"/>
          </a:xfrm>
          <a:prstGeom prst="line">
            <a:avLst/>
          </a:prstGeom>
          <a:noFill/>
          <a:ln w="254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itle 1">
            <a:extLst>
              <a:ext uri="{FF2B5EF4-FFF2-40B4-BE49-F238E27FC236}">
                <a16:creationId xmlns:a16="http://schemas.microsoft.com/office/drawing/2014/main" id="{467A9315-584F-49CB-85AB-E190FCC3E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130051" name="Content Placeholder 2">
            <a:extLst>
              <a:ext uri="{FF2B5EF4-FFF2-40B4-BE49-F238E27FC236}">
                <a16:creationId xmlns:a16="http://schemas.microsoft.com/office/drawing/2014/main" id="{D393BC0D-195B-4BE2-8173-2253541DD24A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符号表</a:t>
            </a:r>
            <a:endParaRPr lang="en-US" altLang="zh-CN"/>
          </a:p>
          <a:p>
            <a:pPr lvl="1"/>
            <a:r>
              <a:rPr lang="zh-CN" altLang="en-US"/>
              <a:t>符号表的创建</a:t>
            </a:r>
            <a:endParaRPr lang="en-US" altLang="zh-CN"/>
          </a:p>
          <a:p>
            <a:pPr lvl="2"/>
            <a:r>
              <a:rPr lang="zh-CN" altLang="en-US"/>
              <a:t>类</a:t>
            </a:r>
            <a:r>
              <a:rPr lang="en-US" altLang="zh-CN"/>
              <a:t>Env</a:t>
            </a:r>
            <a:r>
              <a:rPr lang="zh-CN" altLang="en-US"/>
              <a:t>：图</a:t>
            </a:r>
            <a:r>
              <a:rPr lang="en-US" altLang="zh-CN"/>
              <a:t>2-37</a:t>
            </a:r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2"/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1">
            <a:extLst>
              <a:ext uri="{FF2B5EF4-FFF2-40B4-BE49-F238E27FC236}">
                <a16:creationId xmlns:a16="http://schemas.microsoft.com/office/drawing/2014/main" id="{3F01FE7E-4D6D-416E-AE73-2E44A434D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101379" name="内容占位符 2">
            <a:extLst>
              <a:ext uri="{FF2B5EF4-FFF2-40B4-BE49-F238E27FC236}">
                <a16:creationId xmlns:a16="http://schemas.microsoft.com/office/drawing/2014/main" id="{71D8FF4F-0432-471D-AFF0-64018ED58A7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1357313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实现一个简单表达式的翻译器</a:t>
            </a:r>
            <a:endParaRPr lang="en-US" altLang="zh-CN"/>
          </a:p>
          <a:p>
            <a:pPr lvl="1"/>
            <a:r>
              <a:rPr lang="zh-CN" altLang="en-US"/>
              <a:t>中缀表达式 </a:t>
            </a:r>
            <a:r>
              <a:rPr lang="en-US" altLang="zh-CN"/>
              <a:t> </a:t>
            </a:r>
            <a:r>
              <a:rPr lang="zh-CN" altLang="en-US"/>
              <a:t>翻译成</a:t>
            </a:r>
            <a:r>
              <a:rPr lang="en-US" altLang="zh-CN">
                <a:sym typeface="Wingdings" panose="05000000000000000000" pitchFamily="2" charset="2"/>
              </a:rPr>
              <a:t>  </a:t>
            </a:r>
            <a:r>
              <a:rPr lang="zh-CN" altLang="en-US">
                <a:sym typeface="Wingdings" panose="05000000000000000000" pitchFamily="2" charset="2"/>
              </a:rPr>
              <a:t>后缀表达式</a:t>
            </a:r>
            <a:endParaRPr lang="en-US" altLang="zh-CN">
              <a:sym typeface="Wingdings" panose="05000000000000000000" pitchFamily="2" charset="2"/>
            </a:endParaRPr>
          </a:p>
          <a:p>
            <a:pPr lvl="2"/>
            <a:r>
              <a:rPr lang="zh-CN" altLang="en-US">
                <a:sym typeface="Wingdings" panose="05000000000000000000" pitchFamily="2" charset="2"/>
              </a:rPr>
              <a:t>完整的程序：图</a:t>
            </a:r>
            <a:r>
              <a:rPr lang="en-US" altLang="zh-CN">
                <a:sym typeface="Wingdings" panose="05000000000000000000" pitchFamily="2" charset="2"/>
              </a:rPr>
              <a:t>2-27</a:t>
            </a:r>
          </a:p>
          <a:p>
            <a:pPr lvl="3"/>
            <a:r>
              <a:rPr lang="zh-CN" altLang="en-US">
                <a:sym typeface="Wingdings" panose="05000000000000000000" pitchFamily="2" charset="2"/>
              </a:rPr>
              <a:t>类</a:t>
            </a:r>
            <a:r>
              <a:rPr lang="en-US" altLang="zh-CN">
                <a:sym typeface="Wingdings" panose="05000000000000000000" pitchFamily="2" charset="2"/>
              </a:rPr>
              <a:t>Postfix</a:t>
            </a:r>
          </a:p>
          <a:p>
            <a:pPr lvl="3"/>
            <a:r>
              <a:rPr lang="zh-CN" altLang="en-US">
                <a:sym typeface="Wingdings" panose="05000000000000000000" pitchFamily="2" charset="2"/>
              </a:rPr>
              <a:t>类</a:t>
            </a:r>
            <a:r>
              <a:rPr lang="en-US" altLang="zh-CN">
                <a:sym typeface="Wingdings" panose="05000000000000000000" pitchFamily="2" charset="2"/>
              </a:rPr>
              <a:t>Parser</a:t>
            </a:r>
          </a:p>
          <a:p>
            <a:pPr lvl="1"/>
            <a:endParaRPr lang="zh-CN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itle 1">
            <a:extLst>
              <a:ext uri="{FF2B5EF4-FFF2-40B4-BE49-F238E27FC236}">
                <a16:creationId xmlns:a16="http://schemas.microsoft.com/office/drawing/2014/main" id="{124293A9-80AB-4CAA-83A0-6AE99F19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1075" name="Content Placeholder 2">
            <a:extLst>
              <a:ext uri="{FF2B5EF4-FFF2-40B4-BE49-F238E27FC236}">
                <a16:creationId xmlns:a16="http://schemas.microsoft.com/office/drawing/2014/main" id="{88E330DB-ACBD-4D56-A9BB-C4373EC1E34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2"/>
            <a:endParaRPr lang="zh-CN" altLang="en-US"/>
          </a:p>
        </p:txBody>
      </p:sp>
      <p:sp>
        <p:nvSpPr>
          <p:cNvPr id="131076" name="TextBox 3">
            <a:extLst>
              <a:ext uri="{FF2B5EF4-FFF2-40B4-BE49-F238E27FC236}">
                <a16:creationId xmlns:a16="http://schemas.microsoft.com/office/drawing/2014/main" id="{0A2C5535-E3BB-411C-8030-C38BCCE56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214313"/>
            <a:ext cx="7397750" cy="61864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package symbols;</a:t>
            </a:r>
          </a:p>
          <a:p>
            <a:r>
              <a:rPr lang="en-US" altLang="zh-CN" b="1"/>
              <a:t>import java.util.*;</a:t>
            </a:r>
          </a:p>
          <a:p>
            <a:r>
              <a:rPr lang="en-US" altLang="zh-CN" b="1"/>
              <a:t>public class Env {</a:t>
            </a:r>
          </a:p>
          <a:p>
            <a:r>
              <a:rPr lang="en-US" altLang="zh-CN" b="1"/>
              <a:t>	private Hashtable table;</a:t>
            </a:r>
          </a:p>
          <a:p>
            <a:r>
              <a:rPr lang="en-US" altLang="zh-CN" b="1"/>
              <a:t>	protected Env prev;</a:t>
            </a:r>
          </a:p>
          <a:p>
            <a:endParaRPr lang="en-US" altLang="zh-CN" b="1"/>
          </a:p>
          <a:p>
            <a:r>
              <a:rPr lang="en-US" altLang="zh-CN" b="1"/>
              <a:t>	public Env (Env p) {</a:t>
            </a:r>
          </a:p>
          <a:p>
            <a:r>
              <a:rPr lang="en-US" altLang="zh-CN" b="1"/>
              <a:t>		table = new Hashtable(); prev = p;</a:t>
            </a:r>
          </a:p>
          <a:p>
            <a:r>
              <a:rPr lang="en-US" altLang="zh-CN" b="1"/>
              <a:t>	}</a:t>
            </a:r>
          </a:p>
          <a:p>
            <a:endParaRPr lang="en-US" altLang="zh-CN" b="1"/>
          </a:p>
          <a:p>
            <a:r>
              <a:rPr lang="en-US" altLang="zh-CN" b="1"/>
              <a:t>	</a:t>
            </a:r>
            <a:r>
              <a:rPr lang="en-US" altLang="zh-CN" b="1">
                <a:solidFill>
                  <a:schemeClr val="accent1"/>
                </a:solidFill>
              </a:rPr>
              <a:t>public void put(String s, Symbol sym) {</a:t>
            </a:r>
          </a:p>
          <a:p>
            <a:r>
              <a:rPr lang="en-US" altLang="zh-CN" b="1">
                <a:solidFill>
                  <a:schemeClr val="accent1"/>
                </a:solidFill>
              </a:rPr>
              <a:t>		table.put(s, sym);</a:t>
            </a:r>
          </a:p>
          <a:p>
            <a:r>
              <a:rPr lang="en-US" altLang="zh-CN" b="1">
                <a:solidFill>
                  <a:schemeClr val="accent1"/>
                </a:solidFill>
              </a:rPr>
              <a:t>	}</a:t>
            </a:r>
          </a:p>
          <a:p>
            <a:endParaRPr lang="en-US" altLang="zh-CN" b="1">
              <a:solidFill>
                <a:schemeClr val="accent1"/>
              </a:solidFill>
            </a:endParaRPr>
          </a:p>
          <a:p>
            <a:r>
              <a:rPr lang="en-US" altLang="zh-CN" b="1">
                <a:solidFill>
                  <a:schemeClr val="accent1"/>
                </a:solidFill>
              </a:rPr>
              <a:t>	public Symbol get(String s) {</a:t>
            </a:r>
          </a:p>
          <a:p>
            <a:r>
              <a:rPr lang="en-US" altLang="zh-CN" b="1">
                <a:solidFill>
                  <a:schemeClr val="accent1"/>
                </a:solidFill>
              </a:rPr>
              <a:t>		for(Env e = this; e != null; e = e.prev ) {</a:t>
            </a:r>
          </a:p>
          <a:p>
            <a:r>
              <a:rPr lang="en-US" altLang="zh-CN" b="1">
                <a:solidFill>
                  <a:schemeClr val="accent1"/>
                </a:solidFill>
              </a:rPr>
              <a:t>			Symbol found = (Symbol)(e.table.get(s));</a:t>
            </a:r>
          </a:p>
          <a:p>
            <a:r>
              <a:rPr lang="en-US" altLang="zh-CN" b="1">
                <a:solidFill>
                  <a:schemeClr val="accent1"/>
                </a:solidFill>
              </a:rPr>
              <a:t>			if( found != null ) return found;</a:t>
            </a:r>
          </a:p>
          <a:p>
            <a:r>
              <a:rPr lang="en-US" altLang="zh-CN" b="1">
                <a:solidFill>
                  <a:schemeClr val="accent1"/>
                </a:solidFill>
              </a:rPr>
              <a:t>		}</a:t>
            </a:r>
          </a:p>
          <a:p>
            <a:r>
              <a:rPr lang="en-US" altLang="zh-CN" b="1">
                <a:solidFill>
                  <a:schemeClr val="accent1"/>
                </a:solidFill>
              </a:rPr>
              <a:t>		return null;</a:t>
            </a:r>
          </a:p>
          <a:p>
            <a:r>
              <a:rPr lang="en-US" altLang="zh-CN" b="1">
                <a:solidFill>
                  <a:schemeClr val="accent1"/>
                </a:solidFill>
              </a:rPr>
              <a:t>	}</a:t>
            </a:r>
          </a:p>
          <a:p>
            <a:r>
              <a:rPr lang="en-US" altLang="zh-CN" b="1"/>
              <a:t>}</a:t>
            </a:r>
            <a:endParaRPr lang="zh-CN" altLang="en-US" b="1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itle 1">
            <a:extLst>
              <a:ext uri="{FF2B5EF4-FFF2-40B4-BE49-F238E27FC236}">
                <a16:creationId xmlns:a16="http://schemas.microsoft.com/office/drawing/2014/main" id="{A9455801-EE2F-446A-A1A3-96076FD07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2099" name="Content Placeholder 2">
            <a:extLst>
              <a:ext uri="{FF2B5EF4-FFF2-40B4-BE49-F238E27FC236}">
                <a16:creationId xmlns:a16="http://schemas.microsoft.com/office/drawing/2014/main" id="{5BAC42EF-9042-4920-A4D7-6C4DBF5ED899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2"/>
            <a:endParaRPr lang="zh-CN" altLang="en-US"/>
          </a:p>
        </p:txBody>
      </p:sp>
      <p:sp>
        <p:nvSpPr>
          <p:cNvPr id="132100" name="TextBox 3">
            <a:extLst>
              <a:ext uri="{FF2B5EF4-FFF2-40B4-BE49-F238E27FC236}">
                <a16:creationId xmlns:a16="http://schemas.microsoft.com/office/drawing/2014/main" id="{A7AA8807-8D12-4F8B-A452-BE5769EC8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214313"/>
            <a:ext cx="7397750" cy="61864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package symbols;</a:t>
            </a:r>
          </a:p>
          <a:p>
            <a:r>
              <a:rPr lang="en-US" altLang="zh-CN" b="1"/>
              <a:t>import java.util.*;</a:t>
            </a:r>
          </a:p>
          <a:p>
            <a:r>
              <a:rPr lang="en-US" altLang="zh-CN" b="1"/>
              <a:t>public class Env {</a:t>
            </a:r>
          </a:p>
          <a:p>
            <a:r>
              <a:rPr lang="en-US" altLang="zh-CN" b="1"/>
              <a:t>	private Hashtable table;</a:t>
            </a:r>
          </a:p>
          <a:p>
            <a:r>
              <a:rPr lang="en-US" altLang="zh-CN" b="1"/>
              <a:t>	protected Env prev;</a:t>
            </a:r>
          </a:p>
          <a:p>
            <a:endParaRPr lang="en-US" altLang="zh-CN" b="1"/>
          </a:p>
          <a:p>
            <a:r>
              <a:rPr lang="en-US" altLang="zh-CN" b="1"/>
              <a:t>	public Env (Env p) {</a:t>
            </a:r>
          </a:p>
          <a:p>
            <a:r>
              <a:rPr lang="en-US" altLang="zh-CN" b="1"/>
              <a:t>		table = new Hashtable(); prev = p;</a:t>
            </a:r>
          </a:p>
          <a:p>
            <a:r>
              <a:rPr lang="en-US" altLang="zh-CN" b="1"/>
              <a:t>	}</a:t>
            </a:r>
          </a:p>
          <a:p>
            <a:endParaRPr lang="en-US" altLang="zh-CN" b="1"/>
          </a:p>
          <a:p>
            <a:r>
              <a:rPr lang="en-US" altLang="zh-CN" b="1"/>
              <a:t>	public void put(String s, Symbol sym) {</a:t>
            </a:r>
          </a:p>
          <a:p>
            <a:r>
              <a:rPr lang="en-US" altLang="zh-CN" b="1"/>
              <a:t>		table.put(s, sym);</a:t>
            </a:r>
          </a:p>
          <a:p>
            <a:r>
              <a:rPr lang="en-US" altLang="zh-CN" b="1"/>
              <a:t>	}</a:t>
            </a:r>
          </a:p>
          <a:p>
            <a:endParaRPr lang="en-US" altLang="zh-CN" b="1"/>
          </a:p>
          <a:p>
            <a:r>
              <a:rPr lang="en-US" altLang="zh-CN" b="1"/>
              <a:t>	</a:t>
            </a:r>
            <a:r>
              <a:rPr lang="en-US" altLang="zh-CN" b="1">
                <a:solidFill>
                  <a:schemeClr val="accent1"/>
                </a:solidFill>
              </a:rPr>
              <a:t>public Symbol get(String s) {</a:t>
            </a:r>
          </a:p>
          <a:p>
            <a:r>
              <a:rPr lang="en-US" altLang="zh-CN" b="1">
                <a:solidFill>
                  <a:schemeClr val="accent1"/>
                </a:solidFill>
              </a:rPr>
              <a:t>		for(Env e = this; e != null; e = e.prev ) {</a:t>
            </a:r>
          </a:p>
          <a:p>
            <a:r>
              <a:rPr lang="en-US" altLang="zh-CN" b="1">
                <a:solidFill>
                  <a:schemeClr val="accent1"/>
                </a:solidFill>
              </a:rPr>
              <a:t>			Symbol found = (Symbol)(e.table.get(s));</a:t>
            </a:r>
          </a:p>
          <a:p>
            <a:r>
              <a:rPr lang="en-US" altLang="zh-CN" b="1">
                <a:solidFill>
                  <a:schemeClr val="accent1"/>
                </a:solidFill>
              </a:rPr>
              <a:t>			if( found != null ) return found;</a:t>
            </a:r>
          </a:p>
          <a:p>
            <a:r>
              <a:rPr lang="en-US" altLang="zh-CN" b="1">
                <a:solidFill>
                  <a:schemeClr val="accent1"/>
                </a:solidFill>
              </a:rPr>
              <a:t>		}</a:t>
            </a:r>
          </a:p>
          <a:p>
            <a:r>
              <a:rPr lang="en-US" altLang="zh-CN" b="1">
                <a:solidFill>
                  <a:schemeClr val="accent1"/>
                </a:solidFill>
              </a:rPr>
              <a:t>		return null;</a:t>
            </a:r>
          </a:p>
          <a:p>
            <a:r>
              <a:rPr lang="en-US" altLang="zh-CN" b="1">
                <a:solidFill>
                  <a:schemeClr val="accent1"/>
                </a:solidFill>
              </a:rPr>
              <a:t>	}</a:t>
            </a:r>
          </a:p>
          <a:p>
            <a:r>
              <a:rPr lang="en-US" altLang="zh-CN" b="1"/>
              <a:t>}</a:t>
            </a:r>
            <a:endParaRPr lang="zh-CN" altLang="en-US" b="1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>
            <a:extLst>
              <a:ext uri="{FF2B5EF4-FFF2-40B4-BE49-F238E27FC236}">
                <a16:creationId xmlns:a16="http://schemas.microsoft.com/office/drawing/2014/main" id="{00FB771F-494A-4932-B0E4-A62BE6AC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23" name="Content Placeholder 2">
            <a:extLst>
              <a:ext uri="{FF2B5EF4-FFF2-40B4-BE49-F238E27FC236}">
                <a16:creationId xmlns:a16="http://schemas.microsoft.com/office/drawing/2014/main" id="{16C1D48D-B7DC-4A97-ADC1-097F77D20548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2"/>
            <a:endParaRPr lang="zh-CN" altLang="en-US"/>
          </a:p>
        </p:txBody>
      </p:sp>
      <p:sp>
        <p:nvSpPr>
          <p:cNvPr id="133124" name="TextBox 3">
            <a:extLst>
              <a:ext uri="{FF2B5EF4-FFF2-40B4-BE49-F238E27FC236}">
                <a16:creationId xmlns:a16="http://schemas.microsoft.com/office/drawing/2014/main" id="{BAEF0BDD-1DDD-4EAD-9999-5FE860051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214313"/>
            <a:ext cx="7397750" cy="61864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package symbols;</a:t>
            </a:r>
          </a:p>
          <a:p>
            <a:r>
              <a:rPr lang="en-US" altLang="zh-CN" b="1"/>
              <a:t>import java.util.*;</a:t>
            </a:r>
          </a:p>
          <a:p>
            <a:r>
              <a:rPr lang="en-US" altLang="zh-CN" b="1"/>
              <a:t>public class Env {</a:t>
            </a:r>
          </a:p>
          <a:p>
            <a:r>
              <a:rPr lang="en-US" altLang="zh-CN" b="1"/>
              <a:t>	private Hashtable table;</a:t>
            </a:r>
          </a:p>
          <a:p>
            <a:r>
              <a:rPr lang="en-US" altLang="zh-CN" b="1"/>
              <a:t>	protected Env prev;</a:t>
            </a:r>
          </a:p>
          <a:p>
            <a:endParaRPr lang="en-US" altLang="zh-CN" b="1"/>
          </a:p>
          <a:p>
            <a:r>
              <a:rPr lang="en-US" altLang="zh-CN" b="1"/>
              <a:t>	public Env (Env p) {</a:t>
            </a:r>
          </a:p>
          <a:p>
            <a:r>
              <a:rPr lang="en-US" altLang="zh-CN" b="1"/>
              <a:t>		table = new Hashtable(); prev = p;</a:t>
            </a:r>
          </a:p>
          <a:p>
            <a:r>
              <a:rPr lang="en-US" altLang="zh-CN" b="1"/>
              <a:t>	}</a:t>
            </a:r>
          </a:p>
          <a:p>
            <a:endParaRPr lang="en-US" altLang="zh-CN" b="1"/>
          </a:p>
          <a:p>
            <a:r>
              <a:rPr lang="en-US" altLang="zh-CN" b="1"/>
              <a:t>	public void put(String s, Symbol sym) {</a:t>
            </a:r>
          </a:p>
          <a:p>
            <a:r>
              <a:rPr lang="en-US" altLang="zh-CN" b="1"/>
              <a:t>		table.put(s, sym);</a:t>
            </a:r>
          </a:p>
          <a:p>
            <a:r>
              <a:rPr lang="en-US" altLang="zh-CN" b="1"/>
              <a:t>	}</a:t>
            </a:r>
          </a:p>
          <a:p>
            <a:endParaRPr lang="en-US" altLang="zh-CN" b="1"/>
          </a:p>
          <a:p>
            <a:r>
              <a:rPr lang="en-US" altLang="zh-CN" b="1"/>
              <a:t>	public Symbol get(String s) {</a:t>
            </a:r>
          </a:p>
          <a:p>
            <a:r>
              <a:rPr lang="en-US" altLang="zh-CN" b="1"/>
              <a:t>		for(Env e = this; e != null; e = e.prev ) {</a:t>
            </a:r>
          </a:p>
          <a:p>
            <a:r>
              <a:rPr lang="en-US" altLang="zh-CN" b="1"/>
              <a:t>			Symbol found = (Symbol)(e.table.get(s));</a:t>
            </a:r>
          </a:p>
          <a:p>
            <a:r>
              <a:rPr lang="en-US" altLang="zh-CN" b="1"/>
              <a:t>			if( found != null ) return found;</a:t>
            </a:r>
          </a:p>
          <a:p>
            <a:r>
              <a:rPr lang="en-US" altLang="zh-CN" b="1"/>
              <a:t>		}</a:t>
            </a:r>
          </a:p>
          <a:p>
            <a:r>
              <a:rPr lang="en-US" altLang="zh-CN" b="1"/>
              <a:t>		return null;</a:t>
            </a:r>
          </a:p>
          <a:p>
            <a:r>
              <a:rPr lang="en-US" altLang="zh-CN" b="1"/>
              <a:t>	}</a:t>
            </a:r>
          </a:p>
          <a:p>
            <a:r>
              <a:rPr lang="en-US" altLang="zh-CN" b="1"/>
              <a:t>}</a:t>
            </a:r>
            <a:endParaRPr lang="zh-CN" altLang="en-US" b="1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itle 1">
            <a:extLst>
              <a:ext uri="{FF2B5EF4-FFF2-40B4-BE49-F238E27FC236}">
                <a16:creationId xmlns:a16="http://schemas.microsoft.com/office/drawing/2014/main" id="{1FE258B0-13AF-4D30-A91E-77B86044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FAAEAC3E-8488-49E4-A78C-5AEAEF0327A9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/>
              <a:t>符号表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符号表的创建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类</a:t>
            </a:r>
            <a:r>
              <a:rPr lang="en-US" altLang="zh-CN" dirty="0" err="1"/>
              <a:t>Env</a:t>
            </a:r>
            <a:r>
              <a:rPr lang="zh-CN" altLang="en-US" dirty="0"/>
              <a:t>：图</a:t>
            </a:r>
            <a:r>
              <a:rPr lang="en-US" altLang="zh-CN" dirty="0"/>
              <a:t>2-37</a:t>
            </a:r>
          </a:p>
          <a:p>
            <a:pPr lvl="1">
              <a:defRPr/>
            </a:pPr>
            <a:r>
              <a:rPr lang="zh-CN" altLang="en-US" dirty="0"/>
              <a:t>符号表的使用</a:t>
            </a:r>
            <a:endParaRPr lang="en-US" altLang="zh-CN" dirty="0"/>
          </a:p>
          <a:p>
            <a:pPr marL="914400" lvl="2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{ </a:t>
            </a:r>
            <a:r>
              <a:rPr lang="en-US" altLang="zh-CN" dirty="0" err="1"/>
              <a:t>int</a:t>
            </a:r>
            <a:r>
              <a:rPr lang="en-US" altLang="zh-CN" dirty="0"/>
              <a:t> x; char y; { bool y; x; y; } x; y; }</a:t>
            </a:r>
          </a:p>
          <a:p>
            <a:pPr lvl="2">
              <a:defRPr/>
            </a:pPr>
            <a:endParaRPr lang="en-US" altLang="zh-CN" dirty="0"/>
          </a:p>
          <a:p>
            <a:pPr marL="914400" lvl="2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{  {  x:int; y:bool  } x:int; y:char;  }</a:t>
            </a:r>
          </a:p>
          <a:p>
            <a:pPr lvl="2">
              <a:defRPr/>
            </a:pPr>
            <a:endParaRPr lang="en-US" altLang="zh-CN" dirty="0"/>
          </a:p>
          <a:p>
            <a:pPr lvl="2">
              <a:defRPr/>
            </a:pPr>
            <a:endParaRPr lang="en-US" altLang="zh-CN" dirty="0"/>
          </a:p>
          <a:p>
            <a:pPr lvl="2">
              <a:defRPr/>
            </a:pPr>
            <a:endParaRPr lang="zh-CN" altLang="en-US" dirty="0"/>
          </a:p>
        </p:txBody>
      </p:sp>
      <p:sp>
        <p:nvSpPr>
          <p:cNvPr id="134148" name="下箭头 1">
            <a:extLst>
              <a:ext uri="{FF2B5EF4-FFF2-40B4-BE49-F238E27FC236}">
                <a16:creationId xmlns:a16="http://schemas.microsoft.com/office/drawing/2014/main" id="{8F62C7F0-3413-4939-B9FB-C69993A68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563" y="4076700"/>
            <a:ext cx="485775" cy="431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itle 1">
            <a:extLst>
              <a:ext uri="{FF2B5EF4-FFF2-40B4-BE49-F238E27FC236}">
                <a16:creationId xmlns:a16="http://schemas.microsoft.com/office/drawing/2014/main" id="{7D8A1174-0EE4-4DB1-B5D2-665078692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135171" name="Content Placeholder 2">
            <a:extLst>
              <a:ext uri="{FF2B5EF4-FFF2-40B4-BE49-F238E27FC236}">
                <a16:creationId xmlns:a16="http://schemas.microsoft.com/office/drawing/2014/main" id="{6856EF74-CBA5-48FD-8B25-BFCC735DC674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符号表</a:t>
            </a:r>
            <a:endParaRPr lang="en-US" altLang="zh-CN"/>
          </a:p>
          <a:p>
            <a:pPr lvl="1"/>
            <a:r>
              <a:rPr lang="zh-CN" altLang="en-US"/>
              <a:t>符号表的使用：图</a:t>
            </a:r>
            <a:r>
              <a:rPr lang="en-US" altLang="zh-CN"/>
              <a:t>2-38</a:t>
            </a:r>
          </a:p>
          <a:p>
            <a:pPr lvl="1"/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itle 1">
            <a:extLst>
              <a:ext uri="{FF2B5EF4-FFF2-40B4-BE49-F238E27FC236}">
                <a16:creationId xmlns:a16="http://schemas.microsoft.com/office/drawing/2014/main" id="{264E6AB2-E532-4DFE-A075-D1AA76B79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136195" name="Content Placeholder 2">
            <a:extLst>
              <a:ext uri="{FF2B5EF4-FFF2-40B4-BE49-F238E27FC236}">
                <a16:creationId xmlns:a16="http://schemas.microsoft.com/office/drawing/2014/main" id="{A56C1AF6-1CDD-452A-B815-AFF24A65C488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endParaRPr lang="en-US" altLang="zh-CN"/>
          </a:p>
          <a:p>
            <a:endParaRPr lang="zh-CN" altLang="en-US"/>
          </a:p>
        </p:txBody>
      </p:sp>
      <p:sp>
        <p:nvSpPr>
          <p:cNvPr id="136196" name="TextBox 4">
            <a:extLst>
              <a:ext uri="{FF2B5EF4-FFF2-40B4-BE49-F238E27FC236}">
                <a16:creationId xmlns:a16="http://schemas.microsoft.com/office/drawing/2014/main" id="{22D8926F-80A5-4B3E-95B1-B571C25EB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1500188"/>
            <a:ext cx="5703887" cy="50165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i="1"/>
              <a:t>program   </a:t>
            </a:r>
            <a:r>
              <a:rPr lang="en-US" altLang="zh-CN" sz="1600" b="1">
                <a:sym typeface="Wingdings" panose="05000000000000000000" pitchFamily="2" charset="2"/>
              </a:rPr>
              <a:t> </a:t>
            </a:r>
            <a:r>
              <a:rPr lang="en-US" altLang="zh-CN" sz="1600" b="1" i="1">
                <a:sym typeface="Wingdings" panose="05000000000000000000" pitchFamily="2" charset="2"/>
              </a:rPr>
              <a:t>                               </a:t>
            </a:r>
            <a:r>
              <a:rPr lang="en-US" altLang="zh-CN" sz="1600" b="1">
                <a:sym typeface="Wingdings" panose="05000000000000000000" pitchFamily="2" charset="2"/>
              </a:rPr>
              <a:t>{</a:t>
            </a:r>
            <a:r>
              <a:rPr lang="en-US" altLang="zh-CN" sz="1600" b="1" i="1">
                <a:sym typeface="Wingdings" panose="05000000000000000000" pitchFamily="2" charset="2"/>
              </a:rPr>
              <a:t>top = null</a:t>
            </a:r>
            <a:r>
              <a:rPr lang="en-US" altLang="zh-CN" sz="1600" b="1">
                <a:sym typeface="Wingdings" panose="05000000000000000000" pitchFamily="2" charset="2"/>
              </a:rPr>
              <a:t>;}</a:t>
            </a:r>
          </a:p>
          <a:p>
            <a:r>
              <a:rPr lang="en-US" altLang="zh-CN" sz="1600" b="1">
                <a:sym typeface="Wingdings" panose="05000000000000000000" pitchFamily="2" charset="2"/>
              </a:rPr>
              <a:t>                        </a:t>
            </a:r>
            <a:r>
              <a:rPr lang="en-US" altLang="zh-CN" sz="1600" b="1" i="1">
                <a:sym typeface="Wingdings" panose="05000000000000000000" pitchFamily="2" charset="2"/>
              </a:rPr>
              <a:t>block</a:t>
            </a:r>
          </a:p>
          <a:p>
            <a:r>
              <a:rPr lang="en-US" altLang="zh-CN" sz="1600" b="1" i="1">
                <a:sym typeface="Wingdings" panose="05000000000000000000" pitchFamily="2" charset="2"/>
              </a:rPr>
              <a:t>    block    </a:t>
            </a:r>
            <a:r>
              <a:rPr lang="en-US" altLang="zh-CN" sz="1600" b="1">
                <a:sym typeface="Wingdings" panose="05000000000000000000" pitchFamily="2" charset="2"/>
              </a:rPr>
              <a:t></a:t>
            </a:r>
            <a:r>
              <a:rPr lang="en-US" altLang="zh-CN" sz="1600" b="1" i="1">
                <a:sym typeface="Wingdings" panose="05000000000000000000" pitchFamily="2" charset="2"/>
              </a:rPr>
              <a:t>  ‘</a:t>
            </a:r>
            <a:r>
              <a:rPr lang="en-US" altLang="zh-CN" sz="1600" b="1">
                <a:sym typeface="Wingdings" panose="05000000000000000000" pitchFamily="2" charset="2"/>
              </a:rPr>
              <a:t>{</a:t>
            </a:r>
            <a:r>
              <a:rPr lang="en-US" altLang="zh-CN" sz="1600" b="1" i="1">
                <a:sym typeface="Wingdings" panose="05000000000000000000" pitchFamily="2" charset="2"/>
              </a:rPr>
              <a:t>’                           </a:t>
            </a:r>
            <a:r>
              <a:rPr lang="en-US" altLang="zh-CN" sz="1600" b="1">
                <a:sym typeface="Wingdings" panose="05000000000000000000" pitchFamily="2" charset="2"/>
              </a:rPr>
              <a:t>{ </a:t>
            </a:r>
            <a:r>
              <a:rPr lang="en-US" altLang="zh-CN" sz="1600" b="1" i="1">
                <a:sym typeface="Wingdings" panose="05000000000000000000" pitchFamily="2" charset="2"/>
              </a:rPr>
              <a:t>saved</a:t>
            </a:r>
            <a:r>
              <a:rPr lang="en-US" altLang="zh-CN" sz="1600" b="1">
                <a:sym typeface="Wingdings" panose="05000000000000000000" pitchFamily="2" charset="2"/>
              </a:rPr>
              <a:t> = </a:t>
            </a:r>
            <a:r>
              <a:rPr lang="en-US" altLang="zh-CN" sz="1600" b="1" i="1">
                <a:sym typeface="Wingdings" panose="05000000000000000000" pitchFamily="2" charset="2"/>
              </a:rPr>
              <a:t>top</a:t>
            </a:r>
            <a:r>
              <a:rPr lang="en-US" altLang="zh-CN" sz="1600" b="1">
                <a:sym typeface="Wingdings" panose="05000000000000000000" pitchFamily="2" charset="2"/>
              </a:rPr>
              <a:t>;</a:t>
            </a:r>
          </a:p>
          <a:p>
            <a:r>
              <a:rPr lang="en-US" altLang="zh-CN" sz="1600" b="1">
                <a:sym typeface="Wingdings" panose="05000000000000000000" pitchFamily="2" charset="2"/>
              </a:rPr>
              <a:t>                                                        </a:t>
            </a:r>
            <a:r>
              <a:rPr lang="en-US" altLang="zh-CN" sz="1600" b="1" i="1">
                <a:sym typeface="Wingdings" panose="05000000000000000000" pitchFamily="2" charset="2"/>
              </a:rPr>
              <a:t>top</a:t>
            </a:r>
            <a:r>
              <a:rPr lang="en-US" altLang="zh-CN" sz="1600" b="1">
                <a:sym typeface="Wingdings" panose="05000000000000000000" pitchFamily="2" charset="2"/>
              </a:rPr>
              <a:t> = new </a:t>
            </a:r>
            <a:r>
              <a:rPr lang="en-US" altLang="zh-CN" sz="1600" b="1" i="1">
                <a:sym typeface="Wingdings" panose="05000000000000000000" pitchFamily="2" charset="2"/>
              </a:rPr>
              <a:t>Env</a:t>
            </a:r>
            <a:r>
              <a:rPr lang="en-US" altLang="zh-CN" sz="1600" b="1">
                <a:sym typeface="Wingdings" panose="05000000000000000000" pitchFamily="2" charset="2"/>
              </a:rPr>
              <a:t>(</a:t>
            </a:r>
            <a:r>
              <a:rPr lang="en-US" altLang="zh-CN" sz="1600" b="1" i="1">
                <a:sym typeface="Wingdings" panose="05000000000000000000" pitchFamily="2" charset="2"/>
              </a:rPr>
              <a:t>top</a:t>
            </a:r>
            <a:r>
              <a:rPr lang="en-US" altLang="zh-CN" sz="1600" b="1">
                <a:sym typeface="Wingdings" panose="05000000000000000000" pitchFamily="2" charset="2"/>
              </a:rPr>
              <a:t>);</a:t>
            </a:r>
          </a:p>
          <a:p>
            <a:r>
              <a:rPr lang="en-US" altLang="zh-CN" sz="1600" b="1">
                <a:sym typeface="Wingdings" panose="05000000000000000000" pitchFamily="2" charset="2"/>
              </a:rPr>
              <a:t>                                                        print(“{”); }</a:t>
            </a:r>
          </a:p>
          <a:p>
            <a:r>
              <a:rPr lang="en-US" altLang="zh-CN" sz="1600" b="1">
                <a:sym typeface="Wingdings" panose="05000000000000000000" pitchFamily="2" charset="2"/>
              </a:rPr>
              <a:t>                        </a:t>
            </a:r>
            <a:r>
              <a:rPr lang="en-US" altLang="zh-CN" sz="1600" b="1" i="1">
                <a:sym typeface="Wingdings" panose="05000000000000000000" pitchFamily="2" charset="2"/>
              </a:rPr>
              <a:t>decls</a:t>
            </a:r>
            <a:r>
              <a:rPr lang="en-US" altLang="zh-CN" sz="1600" b="1">
                <a:sym typeface="Wingdings" panose="05000000000000000000" pitchFamily="2" charset="2"/>
              </a:rPr>
              <a:t> </a:t>
            </a:r>
            <a:r>
              <a:rPr lang="en-US" altLang="zh-CN" sz="1600" b="1" i="1">
                <a:sym typeface="Wingdings" panose="05000000000000000000" pitchFamily="2" charset="2"/>
              </a:rPr>
              <a:t>stmts</a:t>
            </a:r>
            <a:r>
              <a:rPr lang="en-US" altLang="zh-CN" sz="1600" b="1">
                <a:sym typeface="Wingdings" panose="05000000000000000000" pitchFamily="2" charset="2"/>
              </a:rPr>
              <a:t> ‘;’      { </a:t>
            </a:r>
            <a:r>
              <a:rPr lang="en-US" altLang="zh-CN" sz="1600" b="1" i="1">
                <a:sym typeface="Wingdings" panose="05000000000000000000" pitchFamily="2" charset="2"/>
              </a:rPr>
              <a:t>top</a:t>
            </a:r>
            <a:r>
              <a:rPr lang="en-US" altLang="zh-CN" sz="1600" b="1">
                <a:sym typeface="Wingdings" panose="05000000000000000000" pitchFamily="2" charset="2"/>
              </a:rPr>
              <a:t> = </a:t>
            </a:r>
            <a:r>
              <a:rPr lang="en-US" altLang="zh-CN" sz="1600" b="1" i="1">
                <a:sym typeface="Wingdings" panose="05000000000000000000" pitchFamily="2" charset="2"/>
              </a:rPr>
              <a:t>saved</a:t>
            </a:r>
            <a:r>
              <a:rPr lang="en-US" altLang="zh-CN" sz="1600" b="1">
                <a:sym typeface="Wingdings" panose="05000000000000000000" pitchFamily="2" charset="2"/>
              </a:rPr>
              <a:t>; </a:t>
            </a:r>
          </a:p>
          <a:p>
            <a:r>
              <a:rPr lang="en-US" altLang="zh-CN" sz="1600" b="1">
                <a:sym typeface="Wingdings" panose="05000000000000000000" pitchFamily="2" charset="2"/>
              </a:rPr>
              <a:t>                                                         print(“}”);}</a:t>
            </a:r>
          </a:p>
          <a:p>
            <a:r>
              <a:rPr lang="en-US" altLang="zh-CN" sz="1600" b="1" i="1"/>
              <a:t>    </a:t>
            </a:r>
            <a:r>
              <a:rPr lang="en-US" altLang="zh-CN" sz="1600" b="1" i="1">
                <a:solidFill>
                  <a:schemeClr val="accent1"/>
                </a:solidFill>
              </a:rPr>
              <a:t>decls</a:t>
            </a:r>
            <a:r>
              <a:rPr lang="en-US" altLang="zh-CN" sz="1600" b="1">
                <a:solidFill>
                  <a:schemeClr val="accent1"/>
                </a:solidFill>
              </a:rPr>
              <a:t>    </a:t>
            </a:r>
            <a:r>
              <a:rPr lang="en-US" altLang="zh-CN" sz="1600" b="1">
                <a:solidFill>
                  <a:schemeClr val="accent1"/>
                </a:solidFill>
                <a:sym typeface="Wingdings" panose="05000000000000000000" pitchFamily="2" charset="2"/>
              </a:rPr>
              <a:t>    </a:t>
            </a:r>
            <a:r>
              <a:rPr lang="en-US" altLang="zh-CN" sz="1600" b="1" i="1">
                <a:solidFill>
                  <a:schemeClr val="accent1"/>
                </a:solidFill>
                <a:sym typeface="Wingdings" panose="05000000000000000000" pitchFamily="2" charset="2"/>
              </a:rPr>
              <a:t>decls decl</a:t>
            </a:r>
          </a:p>
          <a:p>
            <a:r>
              <a:rPr lang="en-US" altLang="zh-CN" sz="1600" b="1" i="1">
                <a:solidFill>
                  <a:schemeClr val="accent1"/>
                </a:solidFill>
                <a:sym typeface="Wingdings" panose="05000000000000000000" pitchFamily="2" charset="2"/>
              </a:rPr>
              <a:t>                  |      </a:t>
            </a:r>
            <a:r>
              <a:rPr lang="el-GR" altLang="zh-CN" sz="1600" b="1" i="1">
                <a:solidFill>
                  <a:schemeClr val="accent1"/>
                </a:solidFill>
                <a:sym typeface="Wingdings" panose="05000000000000000000" pitchFamily="2" charset="2"/>
              </a:rPr>
              <a:t>ε</a:t>
            </a:r>
            <a:endParaRPr lang="en-US" altLang="zh-CN" sz="1600" b="1" i="1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r>
              <a:rPr lang="en-US" altLang="zh-CN" sz="1600" b="1" i="1">
                <a:solidFill>
                  <a:schemeClr val="accent1"/>
                </a:solidFill>
                <a:sym typeface="Wingdings" panose="05000000000000000000" pitchFamily="2" charset="2"/>
              </a:rPr>
              <a:t>     decl     </a:t>
            </a:r>
            <a:r>
              <a:rPr lang="en-US" altLang="zh-CN" sz="1600" b="1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1600" b="1" i="1">
                <a:solidFill>
                  <a:schemeClr val="accent1"/>
                </a:solidFill>
                <a:sym typeface="Wingdings" panose="05000000000000000000" pitchFamily="2" charset="2"/>
              </a:rPr>
              <a:t>     </a:t>
            </a:r>
            <a:r>
              <a:rPr lang="en-US" altLang="zh-CN" sz="1600" b="1">
                <a:solidFill>
                  <a:schemeClr val="accent1"/>
                </a:solidFill>
                <a:sym typeface="Wingdings" panose="05000000000000000000" pitchFamily="2" charset="2"/>
              </a:rPr>
              <a:t>type id ;               { </a:t>
            </a:r>
            <a:r>
              <a:rPr lang="en-US" altLang="zh-CN" sz="1600" b="1" i="1">
                <a:solidFill>
                  <a:schemeClr val="accent1"/>
                </a:solidFill>
                <a:sym typeface="Wingdings" panose="05000000000000000000" pitchFamily="2" charset="2"/>
              </a:rPr>
              <a:t>s</a:t>
            </a:r>
            <a:r>
              <a:rPr lang="en-US" altLang="zh-CN" sz="1600" b="1">
                <a:solidFill>
                  <a:schemeClr val="accent1"/>
                </a:solidFill>
                <a:sym typeface="Wingdings" panose="05000000000000000000" pitchFamily="2" charset="2"/>
              </a:rPr>
              <a:t> = new </a:t>
            </a:r>
            <a:r>
              <a:rPr lang="en-US" altLang="zh-CN" sz="1600" b="1" i="1">
                <a:solidFill>
                  <a:schemeClr val="accent1"/>
                </a:solidFill>
                <a:sym typeface="Wingdings" panose="05000000000000000000" pitchFamily="2" charset="2"/>
              </a:rPr>
              <a:t>Symbol;</a:t>
            </a:r>
          </a:p>
          <a:p>
            <a:r>
              <a:rPr lang="en-US" altLang="zh-CN" sz="1600" b="1" i="1">
                <a:solidFill>
                  <a:schemeClr val="accent1"/>
                </a:solidFill>
                <a:sym typeface="Wingdings" panose="05000000000000000000" pitchFamily="2" charset="2"/>
              </a:rPr>
              <a:t>                                                         s.type = </a:t>
            </a:r>
            <a:r>
              <a:rPr lang="en-US" altLang="zh-CN" sz="1600" b="1">
                <a:solidFill>
                  <a:schemeClr val="accent1"/>
                </a:solidFill>
                <a:sym typeface="Wingdings" panose="05000000000000000000" pitchFamily="2" charset="2"/>
              </a:rPr>
              <a:t>type</a:t>
            </a:r>
            <a:r>
              <a:rPr lang="en-US" altLang="zh-CN" sz="1600" b="1" i="1">
                <a:solidFill>
                  <a:schemeClr val="accent1"/>
                </a:solidFill>
                <a:sym typeface="Wingdings" panose="05000000000000000000" pitchFamily="2" charset="2"/>
              </a:rPr>
              <a:t>.lexeme;</a:t>
            </a:r>
          </a:p>
          <a:p>
            <a:r>
              <a:rPr lang="en-US" altLang="zh-CN" sz="1600" b="1" i="1">
                <a:solidFill>
                  <a:schemeClr val="accent1"/>
                </a:solidFill>
                <a:sym typeface="Wingdings" panose="05000000000000000000" pitchFamily="2" charset="2"/>
              </a:rPr>
              <a:t>                                                          top.put</a:t>
            </a:r>
            <a:r>
              <a:rPr lang="en-US" altLang="zh-CN" sz="1600" b="1">
                <a:solidFill>
                  <a:schemeClr val="accent1"/>
                </a:solidFill>
                <a:sym typeface="Wingdings" panose="05000000000000000000" pitchFamily="2" charset="2"/>
              </a:rPr>
              <a:t>(id</a:t>
            </a:r>
            <a:r>
              <a:rPr lang="en-US" altLang="zh-CN" sz="1600" b="1" i="1">
                <a:solidFill>
                  <a:schemeClr val="accent1"/>
                </a:solidFill>
                <a:sym typeface="Wingdings" panose="05000000000000000000" pitchFamily="2" charset="2"/>
              </a:rPr>
              <a:t>.lexeme, s</a:t>
            </a:r>
            <a:r>
              <a:rPr lang="en-US" altLang="zh-CN" sz="1600" b="1">
                <a:solidFill>
                  <a:schemeClr val="accent1"/>
                </a:solidFill>
                <a:sym typeface="Wingdings" panose="05000000000000000000" pitchFamily="2" charset="2"/>
              </a:rPr>
              <a:t>);}</a:t>
            </a:r>
          </a:p>
          <a:p>
            <a:r>
              <a:rPr lang="en-US" altLang="zh-CN" sz="1600" b="1" i="1">
                <a:solidFill>
                  <a:schemeClr val="accent1"/>
                </a:solidFill>
              </a:rPr>
              <a:t>     stmts   </a:t>
            </a:r>
            <a:r>
              <a:rPr lang="en-US" altLang="zh-CN" sz="1600" b="1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1600" b="1" i="1">
                <a:solidFill>
                  <a:schemeClr val="accent1"/>
                </a:solidFill>
                <a:sym typeface="Wingdings" panose="05000000000000000000" pitchFamily="2" charset="2"/>
              </a:rPr>
              <a:t>     stmts  stmt</a:t>
            </a:r>
          </a:p>
          <a:p>
            <a:r>
              <a:rPr lang="en-US" altLang="zh-CN" sz="1600" b="1" i="1">
                <a:solidFill>
                  <a:schemeClr val="accent1"/>
                </a:solidFill>
                <a:sym typeface="Wingdings" panose="05000000000000000000" pitchFamily="2" charset="2"/>
              </a:rPr>
              <a:t>                   |      </a:t>
            </a:r>
            <a:r>
              <a:rPr lang="el-GR" altLang="zh-CN" sz="1600" b="1" i="1">
                <a:solidFill>
                  <a:schemeClr val="accent1"/>
                </a:solidFill>
                <a:sym typeface="Wingdings" panose="05000000000000000000" pitchFamily="2" charset="2"/>
              </a:rPr>
              <a:t>ε</a:t>
            </a:r>
            <a:endParaRPr lang="en-US" altLang="zh-CN" sz="1600" b="1" i="1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r>
              <a:rPr lang="en-US" altLang="zh-CN" sz="1600" b="1" i="1">
                <a:solidFill>
                  <a:schemeClr val="accent1"/>
                </a:solidFill>
                <a:sym typeface="Wingdings" panose="05000000000000000000" pitchFamily="2" charset="2"/>
              </a:rPr>
              <a:t>     stmt     </a:t>
            </a:r>
            <a:r>
              <a:rPr lang="en-US" altLang="zh-CN" sz="1600" b="1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1600" b="1" i="1">
                <a:solidFill>
                  <a:schemeClr val="accent1"/>
                </a:solidFill>
                <a:sym typeface="Wingdings" panose="05000000000000000000" pitchFamily="2" charset="2"/>
              </a:rPr>
              <a:t>     block</a:t>
            </a:r>
          </a:p>
          <a:p>
            <a:r>
              <a:rPr lang="en-US" altLang="zh-CN" sz="1600" b="1" i="1">
                <a:solidFill>
                  <a:schemeClr val="accent1"/>
                </a:solidFill>
                <a:sym typeface="Wingdings" panose="05000000000000000000" pitchFamily="2" charset="2"/>
              </a:rPr>
              <a:t>                   |       factor </a:t>
            </a:r>
            <a:r>
              <a:rPr lang="en-US" altLang="zh-CN" sz="1600" b="1">
                <a:solidFill>
                  <a:schemeClr val="accent1"/>
                </a:solidFill>
                <a:sym typeface="Wingdings" panose="05000000000000000000" pitchFamily="2" charset="2"/>
              </a:rPr>
              <a:t>;                { print(“;”); }</a:t>
            </a:r>
          </a:p>
          <a:p>
            <a:r>
              <a:rPr lang="en-US" altLang="zh-CN" sz="1600" b="1">
                <a:solidFill>
                  <a:schemeClr val="accent1"/>
                </a:solidFill>
                <a:sym typeface="Wingdings" panose="05000000000000000000" pitchFamily="2" charset="2"/>
              </a:rPr>
              <a:t>     </a:t>
            </a:r>
            <a:r>
              <a:rPr lang="en-US" altLang="zh-CN" sz="1600" b="1" i="1">
                <a:solidFill>
                  <a:schemeClr val="accent1"/>
                </a:solidFill>
                <a:sym typeface="Wingdings" panose="05000000000000000000" pitchFamily="2" charset="2"/>
              </a:rPr>
              <a:t>factor   </a:t>
            </a:r>
            <a:r>
              <a:rPr lang="en-US" altLang="zh-CN" sz="1600" b="1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1600" b="1" i="1">
                <a:solidFill>
                  <a:schemeClr val="accent1"/>
                </a:solidFill>
                <a:sym typeface="Wingdings" panose="05000000000000000000" pitchFamily="2" charset="2"/>
              </a:rPr>
              <a:t>     </a:t>
            </a:r>
            <a:r>
              <a:rPr lang="en-US" altLang="zh-CN" sz="1600" b="1">
                <a:solidFill>
                  <a:schemeClr val="accent1"/>
                </a:solidFill>
                <a:sym typeface="Wingdings" panose="05000000000000000000" pitchFamily="2" charset="2"/>
              </a:rPr>
              <a:t>id                          { </a:t>
            </a:r>
            <a:r>
              <a:rPr lang="en-US" altLang="zh-CN" sz="1600" b="1" i="1">
                <a:solidFill>
                  <a:schemeClr val="accent1"/>
                </a:solidFill>
                <a:sym typeface="Wingdings" panose="05000000000000000000" pitchFamily="2" charset="2"/>
              </a:rPr>
              <a:t>s</a:t>
            </a:r>
            <a:r>
              <a:rPr lang="en-US" altLang="zh-CN" sz="1600" b="1">
                <a:solidFill>
                  <a:schemeClr val="accent1"/>
                </a:solidFill>
                <a:sym typeface="Wingdings" panose="05000000000000000000" pitchFamily="2" charset="2"/>
              </a:rPr>
              <a:t> = </a:t>
            </a:r>
            <a:r>
              <a:rPr lang="en-US" altLang="zh-CN" sz="1600" b="1" i="1">
                <a:solidFill>
                  <a:schemeClr val="accent1"/>
                </a:solidFill>
                <a:sym typeface="Wingdings" panose="05000000000000000000" pitchFamily="2" charset="2"/>
              </a:rPr>
              <a:t>top.get(id.lexeme</a:t>
            </a:r>
            <a:r>
              <a:rPr lang="en-US" altLang="zh-CN" sz="1600" b="1">
                <a:solidFill>
                  <a:schemeClr val="accent1"/>
                </a:solidFill>
                <a:sym typeface="Wingdings" panose="05000000000000000000" pitchFamily="2" charset="2"/>
              </a:rPr>
              <a:t>);</a:t>
            </a:r>
          </a:p>
          <a:p>
            <a:r>
              <a:rPr lang="en-US" altLang="zh-CN" sz="1600" b="1">
                <a:solidFill>
                  <a:schemeClr val="accent1"/>
                </a:solidFill>
                <a:sym typeface="Wingdings" panose="05000000000000000000" pitchFamily="2" charset="2"/>
              </a:rPr>
              <a:t>                                                          </a:t>
            </a:r>
            <a:r>
              <a:rPr lang="en-US" altLang="zh-CN" sz="1600" b="1" i="1">
                <a:solidFill>
                  <a:schemeClr val="accent1"/>
                </a:solidFill>
                <a:sym typeface="Wingdings" panose="05000000000000000000" pitchFamily="2" charset="2"/>
              </a:rPr>
              <a:t>print(</a:t>
            </a:r>
            <a:r>
              <a:rPr lang="en-US" altLang="zh-CN" sz="1600" b="1">
                <a:solidFill>
                  <a:schemeClr val="accent1"/>
                </a:solidFill>
                <a:sym typeface="Wingdings" panose="05000000000000000000" pitchFamily="2" charset="2"/>
              </a:rPr>
              <a:t>id</a:t>
            </a:r>
            <a:r>
              <a:rPr lang="en-US" altLang="zh-CN" sz="1600" b="1" i="1">
                <a:solidFill>
                  <a:schemeClr val="accent1"/>
                </a:solidFill>
                <a:sym typeface="Wingdings" panose="05000000000000000000" pitchFamily="2" charset="2"/>
              </a:rPr>
              <a:t>.lexeme</a:t>
            </a:r>
            <a:r>
              <a:rPr lang="en-US" altLang="zh-CN" sz="1600" b="1">
                <a:solidFill>
                  <a:schemeClr val="accent1"/>
                </a:solidFill>
                <a:sym typeface="Wingdings" panose="05000000000000000000" pitchFamily="2" charset="2"/>
              </a:rPr>
              <a:t>);</a:t>
            </a:r>
          </a:p>
          <a:p>
            <a:r>
              <a:rPr lang="en-US" altLang="zh-CN" sz="1600" b="1">
                <a:solidFill>
                  <a:schemeClr val="accent1"/>
                </a:solidFill>
                <a:sym typeface="Wingdings" panose="05000000000000000000" pitchFamily="2" charset="2"/>
              </a:rPr>
              <a:t>                                                          print(“:”);</a:t>
            </a:r>
          </a:p>
          <a:p>
            <a:r>
              <a:rPr lang="en-US" altLang="zh-CN" sz="1600" b="1">
                <a:solidFill>
                  <a:schemeClr val="accent1"/>
                </a:solidFill>
                <a:sym typeface="Wingdings" panose="05000000000000000000" pitchFamily="2" charset="2"/>
              </a:rPr>
              <a:t>                                                          print(</a:t>
            </a:r>
            <a:r>
              <a:rPr lang="en-US" altLang="zh-CN" sz="1600" b="1" i="1">
                <a:solidFill>
                  <a:schemeClr val="accent1"/>
                </a:solidFill>
                <a:sym typeface="Wingdings" panose="05000000000000000000" pitchFamily="2" charset="2"/>
              </a:rPr>
              <a:t>s.type</a:t>
            </a:r>
            <a:r>
              <a:rPr lang="en-US" altLang="zh-CN" sz="1600" b="1">
                <a:solidFill>
                  <a:schemeClr val="accent1"/>
                </a:solidFill>
                <a:sym typeface="Wingdings" panose="05000000000000000000" pitchFamily="2" charset="2"/>
              </a:rPr>
              <a:t>);}</a:t>
            </a:r>
            <a:endParaRPr lang="zh-CN" altLang="en-US" sz="1600" b="1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itle 1">
            <a:extLst>
              <a:ext uri="{FF2B5EF4-FFF2-40B4-BE49-F238E27FC236}">
                <a16:creationId xmlns:a16="http://schemas.microsoft.com/office/drawing/2014/main" id="{5BE6630F-5997-44CE-AE32-2160B4FFA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137219" name="Content Placeholder 2">
            <a:extLst>
              <a:ext uri="{FF2B5EF4-FFF2-40B4-BE49-F238E27FC236}">
                <a16:creationId xmlns:a16="http://schemas.microsoft.com/office/drawing/2014/main" id="{FD78CB8A-FD4E-4D11-8161-289F38CBD115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endParaRPr lang="en-US" altLang="zh-CN"/>
          </a:p>
          <a:p>
            <a:endParaRPr lang="zh-CN" altLang="en-US"/>
          </a:p>
        </p:txBody>
      </p:sp>
      <p:sp>
        <p:nvSpPr>
          <p:cNvPr id="137220" name="TextBox 4">
            <a:extLst>
              <a:ext uri="{FF2B5EF4-FFF2-40B4-BE49-F238E27FC236}">
                <a16:creationId xmlns:a16="http://schemas.microsoft.com/office/drawing/2014/main" id="{DCAF00D8-41E5-4CA5-81BE-B55ECDF4F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1500188"/>
            <a:ext cx="5703887" cy="50165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i="1"/>
              <a:t>program   </a:t>
            </a:r>
            <a:r>
              <a:rPr lang="en-US" altLang="zh-CN" sz="1600" b="1">
                <a:sym typeface="Wingdings" panose="05000000000000000000" pitchFamily="2" charset="2"/>
              </a:rPr>
              <a:t> </a:t>
            </a:r>
            <a:r>
              <a:rPr lang="en-US" altLang="zh-CN" sz="1600" b="1" i="1">
                <a:sym typeface="Wingdings" panose="05000000000000000000" pitchFamily="2" charset="2"/>
              </a:rPr>
              <a:t>                               </a:t>
            </a:r>
            <a:r>
              <a:rPr lang="en-US" altLang="zh-CN" sz="1600" b="1">
                <a:sym typeface="Wingdings" panose="05000000000000000000" pitchFamily="2" charset="2"/>
              </a:rPr>
              <a:t>{</a:t>
            </a:r>
            <a:r>
              <a:rPr lang="en-US" altLang="zh-CN" sz="1600" b="1" i="1">
                <a:sym typeface="Wingdings" panose="05000000000000000000" pitchFamily="2" charset="2"/>
              </a:rPr>
              <a:t>top = null</a:t>
            </a:r>
            <a:r>
              <a:rPr lang="en-US" altLang="zh-CN" sz="1600" b="1">
                <a:sym typeface="Wingdings" panose="05000000000000000000" pitchFamily="2" charset="2"/>
              </a:rPr>
              <a:t>;}</a:t>
            </a:r>
          </a:p>
          <a:p>
            <a:r>
              <a:rPr lang="en-US" altLang="zh-CN" sz="1600" b="1">
                <a:sym typeface="Wingdings" panose="05000000000000000000" pitchFamily="2" charset="2"/>
              </a:rPr>
              <a:t>                        </a:t>
            </a:r>
            <a:r>
              <a:rPr lang="en-US" altLang="zh-CN" sz="1600" b="1" i="1">
                <a:sym typeface="Wingdings" panose="05000000000000000000" pitchFamily="2" charset="2"/>
              </a:rPr>
              <a:t>block</a:t>
            </a:r>
          </a:p>
          <a:p>
            <a:r>
              <a:rPr lang="en-US" altLang="zh-CN" sz="1600" b="1" i="1">
                <a:sym typeface="Wingdings" panose="05000000000000000000" pitchFamily="2" charset="2"/>
              </a:rPr>
              <a:t>    block    </a:t>
            </a:r>
            <a:r>
              <a:rPr lang="en-US" altLang="zh-CN" sz="1600" b="1">
                <a:sym typeface="Wingdings" panose="05000000000000000000" pitchFamily="2" charset="2"/>
              </a:rPr>
              <a:t></a:t>
            </a:r>
            <a:r>
              <a:rPr lang="en-US" altLang="zh-CN" sz="1600" b="1" i="1">
                <a:sym typeface="Wingdings" panose="05000000000000000000" pitchFamily="2" charset="2"/>
              </a:rPr>
              <a:t>  ‘</a:t>
            </a:r>
            <a:r>
              <a:rPr lang="en-US" altLang="zh-CN" sz="1600" b="1">
                <a:sym typeface="Wingdings" panose="05000000000000000000" pitchFamily="2" charset="2"/>
              </a:rPr>
              <a:t>{</a:t>
            </a:r>
            <a:r>
              <a:rPr lang="en-US" altLang="zh-CN" sz="1600" b="1" i="1">
                <a:sym typeface="Wingdings" panose="05000000000000000000" pitchFamily="2" charset="2"/>
              </a:rPr>
              <a:t>’                           </a:t>
            </a:r>
            <a:r>
              <a:rPr lang="en-US" altLang="zh-CN" sz="1600" b="1">
                <a:sym typeface="Wingdings" panose="05000000000000000000" pitchFamily="2" charset="2"/>
              </a:rPr>
              <a:t>{ </a:t>
            </a:r>
            <a:r>
              <a:rPr lang="en-US" altLang="zh-CN" sz="1600" b="1" i="1">
                <a:sym typeface="Wingdings" panose="05000000000000000000" pitchFamily="2" charset="2"/>
              </a:rPr>
              <a:t>saved</a:t>
            </a:r>
            <a:r>
              <a:rPr lang="en-US" altLang="zh-CN" sz="1600" b="1">
                <a:sym typeface="Wingdings" panose="05000000000000000000" pitchFamily="2" charset="2"/>
              </a:rPr>
              <a:t> = </a:t>
            </a:r>
            <a:r>
              <a:rPr lang="en-US" altLang="zh-CN" sz="1600" b="1" i="1">
                <a:sym typeface="Wingdings" panose="05000000000000000000" pitchFamily="2" charset="2"/>
              </a:rPr>
              <a:t>top</a:t>
            </a:r>
            <a:r>
              <a:rPr lang="en-US" altLang="zh-CN" sz="1600" b="1">
                <a:sym typeface="Wingdings" panose="05000000000000000000" pitchFamily="2" charset="2"/>
              </a:rPr>
              <a:t>;</a:t>
            </a:r>
          </a:p>
          <a:p>
            <a:r>
              <a:rPr lang="en-US" altLang="zh-CN" sz="1600" b="1">
                <a:sym typeface="Wingdings" panose="05000000000000000000" pitchFamily="2" charset="2"/>
              </a:rPr>
              <a:t>                                                        </a:t>
            </a:r>
            <a:r>
              <a:rPr lang="en-US" altLang="zh-CN" sz="1600" b="1" i="1">
                <a:sym typeface="Wingdings" panose="05000000000000000000" pitchFamily="2" charset="2"/>
              </a:rPr>
              <a:t>top</a:t>
            </a:r>
            <a:r>
              <a:rPr lang="en-US" altLang="zh-CN" sz="1600" b="1">
                <a:sym typeface="Wingdings" panose="05000000000000000000" pitchFamily="2" charset="2"/>
              </a:rPr>
              <a:t> = new </a:t>
            </a:r>
            <a:r>
              <a:rPr lang="en-US" altLang="zh-CN" sz="1600" b="1" i="1">
                <a:sym typeface="Wingdings" panose="05000000000000000000" pitchFamily="2" charset="2"/>
              </a:rPr>
              <a:t>Env</a:t>
            </a:r>
            <a:r>
              <a:rPr lang="en-US" altLang="zh-CN" sz="1600" b="1">
                <a:sym typeface="Wingdings" panose="05000000000000000000" pitchFamily="2" charset="2"/>
              </a:rPr>
              <a:t>(</a:t>
            </a:r>
            <a:r>
              <a:rPr lang="en-US" altLang="zh-CN" sz="1600" b="1" i="1">
                <a:sym typeface="Wingdings" panose="05000000000000000000" pitchFamily="2" charset="2"/>
              </a:rPr>
              <a:t>top</a:t>
            </a:r>
            <a:r>
              <a:rPr lang="en-US" altLang="zh-CN" sz="1600" b="1">
                <a:sym typeface="Wingdings" panose="05000000000000000000" pitchFamily="2" charset="2"/>
              </a:rPr>
              <a:t>);</a:t>
            </a:r>
          </a:p>
          <a:p>
            <a:r>
              <a:rPr lang="en-US" altLang="zh-CN" sz="1600" b="1">
                <a:sym typeface="Wingdings" panose="05000000000000000000" pitchFamily="2" charset="2"/>
              </a:rPr>
              <a:t>                                                        print(“{”); }</a:t>
            </a:r>
          </a:p>
          <a:p>
            <a:r>
              <a:rPr lang="en-US" altLang="zh-CN" sz="1600" b="1">
                <a:sym typeface="Wingdings" panose="05000000000000000000" pitchFamily="2" charset="2"/>
              </a:rPr>
              <a:t>                        </a:t>
            </a:r>
            <a:r>
              <a:rPr lang="en-US" altLang="zh-CN" sz="1600" b="1" i="1">
                <a:sym typeface="Wingdings" panose="05000000000000000000" pitchFamily="2" charset="2"/>
              </a:rPr>
              <a:t>decls</a:t>
            </a:r>
            <a:r>
              <a:rPr lang="en-US" altLang="zh-CN" sz="1600" b="1">
                <a:sym typeface="Wingdings" panose="05000000000000000000" pitchFamily="2" charset="2"/>
              </a:rPr>
              <a:t> </a:t>
            </a:r>
            <a:r>
              <a:rPr lang="en-US" altLang="zh-CN" sz="1600" b="1" i="1">
                <a:sym typeface="Wingdings" panose="05000000000000000000" pitchFamily="2" charset="2"/>
              </a:rPr>
              <a:t>stmts</a:t>
            </a:r>
            <a:r>
              <a:rPr lang="en-US" altLang="zh-CN" sz="1600" b="1">
                <a:sym typeface="Wingdings" panose="05000000000000000000" pitchFamily="2" charset="2"/>
              </a:rPr>
              <a:t> ‘;’      { </a:t>
            </a:r>
            <a:r>
              <a:rPr lang="en-US" altLang="zh-CN" sz="1600" b="1" i="1">
                <a:sym typeface="Wingdings" panose="05000000000000000000" pitchFamily="2" charset="2"/>
              </a:rPr>
              <a:t>top</a:t>
            </a:r>
            <a:r>
              <a:rPr lang="en-US" altLang="zh-CN" sz="1600" b="1">
                <a:sym typeface="Wingdings" panose="05000000000000000000" pitchFamily="2" charset="2"/>
              </a:rPr>
              <a:t> = </a:t>
            </a:r>
            <a:r>
              <a:rPr lang="en-US" altLang="zh-CN" sz="1600" b="1" i="1">
                <a:sym typeface="Wingdings" panose="05000000000000000000" pitchFamily="2" charset="2"/>
              </a:rPr>
              <a:t>saved</a:t>
            </a:r>
            <a:r>
              <a:rPr lang="en-US" altLang="zh-CN" sz="1600" b="1">
                <a:sym typeface="Wingdings" panose="05000000000000000000" pitchFamily="2" charset="2"/>
              </a:rPr>
              <a:t>; </a:t>
            </a:r>
          </a:p>
          <a:p>
            <a:r>
              <a:rPr lang="en-US" altLang="zh-CN" sz="1600" b="1">
                <a:sym typeface="Wingdings" panose="05000000000000000000" pitchFamily="2" charset="2"/>
              </a:rPr>
              <a:t>                                                         print(“}”);}</a:t>
            </a:r>
          </a:p>
          <a:p>
            <a:r>
              <a:rPr lang="en-US" altLang="zh-CN" sz="1600" b="1" i="1"/>
              <a:t>    decls</a:t>
            </a:r>
            <a:r>
              <a:rPr lang="en-US" altLang="zh-CN" sz="1600" b="1"/>
              <a:t>    </a:t>
            </a:r>
            <a:r>
              <a:rPr lang="en-US" altLang="zh-CN" sz="1600" b="1">
                <a:sym typeface="Wingdings" panose="05000000000000000000" pitchFamily="2" charset="2"/>
              </a:rPr>
              <a:t>    </a:t>
            </a:r>
            <a:r>
              <a:rPr lang="en-US" altLang="zh-CN" sz="1600" b="1" i="1">
                <a:sym typeface="Wingdings" panose="05000000000000000000" pitchFamily="2" charset="2"/>
              </a:rPr>
              <a:t>decls decl</a:t>
            </a:r>
          </a:p>
          <a:p>
            <a:r>
              <a:rPr lang="en-US" altLang="zh-CN" sz="1600" b="1" i="1">
                <a:sym typeface="Wingdings" panose="05000000000000000000" pitchFamily="2" charset="2"/>
              </a:rPr>
              <a:t>                  |      </a:t>
            </a:r>
            <a:r>
              <a:rPr lang="el-GR" altLang="zh-CN" sz="1600" b="1" i="1">
                <a:sym typeface="Wingdings" panose="05000000000000000000" pitchFamily="2" charset="2"/>
              </a:rPr>
              <a:t>ε</a:t>
            </a:r>
            <a:endParaRPr lang="en-US" altLang="zh-CN" sz="1600" b="1" i="1">
              <a:sym typeface="Wingdings" panose="05000000000000000000" pitchFamily="2" charset="2"/>
            </a:endParaRPr>
          </a:p>
          <a:p>
            <a:r>
              <a:rPr lang="en-US" altLang="zh-CN" sz="1600" b="1" i="1">
                <a:sym typeface="Wingdings" panose="05000000000000000000" pitchFamily="2" charset="2"/>
              </a:rPr>
              <a:t>     decl     </a:t>
            </a:r>
            <a:r>
              <a:rPr lang="en-US" altLang="zh-CN" sz="1600" b="1">
                <a:sym typeface="Wingdings" panose="05000000000000000000" pitchFamily="2" charset="2"/>
              </a:rPr>
              <a:t></a:t>
            </a:r>
            <a:r>
              <a:rPr lang="en-US" altLang="zh-CN" sz="1600" b="1" i="1">
                <a:sym typeface="Wingdings" panose="05000000000000000000" pitchFamily="2" charset="2"/>
              </a:rPr>
              <a:t>     </a:t>
            </a:r>
            <a:r>
              <a:rPr lang="en-US" altLang="zh-CN" sz="1600" b="1">
                <a:sym typeface="Wingdings" panose="05000000000000000000" pitchFamily="2" charset="2"/>
              </a:rPr>
              <a:t>type id ;               { </a:t>
            </a:r>
            <a:r>
              <a:rPr lang="en-US" altLang="zh-CN" sz="1600" b="1" i="1">
                <a:sym typeface="Wingdings" panose="05000000000000000000" pitchFamily="2" charset="2"/>
              </a:rPr>
              <a:t>s</a:t>
            </a:r>
            <a:r>
              <a:rPr lang="en-US" altLang="zh-CN" sz="1600" b="1">
                <a:sym typeface="Wingdings" panose="05000000000000000000" pitchFamily="2" charset="2"/>
              </a:rPr>
              <a:t> = new </a:t>
            </a:r>
            <a:r>
              <a:rPr lang="en-US" altLang="zh-CN" sz="1600" b="1" i="1">
                <a:sym typeface="Wingdings" panose="05000000000000000000" pitchFamily="2" charset="2"/>
              </a:rPr>
              <a:t>Symbol;</a:t>
            </a:r>
          </a:p>
          <a:p>
            <a:r>
              <a:rPr lang="en-US" altLang="zh-CN" sz="1600" b="1" i="1">
                <a:sym typeface="Wingdings" panose="05000000000000000000" pitchFamily="2" charset="2"/>
              </a:rPr>
              <a:t>                                                         s.type = </a:t>
            </a:r>
            <a:r>
              <a:rPr lang="en-US" altLang="zh-CN" sz="1600" b="1">
                <a:sym typeface="Wingdings" panose="05000000000000000000" pitchFamily="2" charset="2"/>
              </a:rPr>
              <a:t>type</a:t>
            </a:r>
            <a:r>
              <a:rPr lang="en-US" altLang="zh-CN" sz="1600" b="1" i="1">
                <a:sym typeface="Wingdings" panose="05000000000000000000" pitchFamily="2" charset="2"/>
              </a:rPr>
              <a:t>.lexeme;</a:t>
            </a:r>
          </a:p>
          <a:p>
            <a:r>
              <a:rPr lang="en-US" altLang="zh-CN" sz="1600" b="1" i="1">
                <a:sym typeface="Wingdings" panose="05000000000000000000" pitchFamily="2" charset="2"/>
              </a:rPr>
              <a:t>                                                          top.put</a:t>
            </a:r>
            <a:r>
              <a:rPr lang="en-US" altLang="zh-CN" sz="1600" b="1">
                <a:sym typeface="Wingdings" panose="05000000000000000000" pitchFamily="2" charset="2"/>
              </a:rPr>
              <a:t>(id</a:t>
            </a:r>
            <a:r>
              <a:rPr lang="en-US" altLang="zh-CN" sz="1600" b="1" i="1">
                <a:sym typeface="Wingdings" panose="05000000000000000000" pitchFamily="2" charset="2"/>
              </a:rPr>
              <a:t>.lexeme, s</a:t>
            </a:r>
            <a:r>
              <a:rPr lang="en-US" altLang="zh-CN" sz="1600" b="1">
                <a:sym typeface="Wingdings" panose="05000000000000000000" pitchFamily="2" charset="2"/>
              </a:rPr>
              <a:t>);}</a:t>
            </a:r>
          </a:p>
          <a:p>
            <a:r>
              <a:rPr lang="en-US" altLang="zh-CN" sz="1600" b="1" i="1"/>
              <a:t>     stmts   </a:t>
            </a:r>
            <a:r>
              <a:rPr lang="en-US" altLang="zh-CN" sz="1600" b="1">
                <a:sym typeface="Wingdings" panose="05000000000000000000" pitchFamily="2" charset="2"/>
              </a:rPr>
              <a:t></a:t>
            </a:r>
            <a:r>
              <a:rPr lang="en-US" altLang="zh-CN" sz="1600" b="1" i="1">
                <a:sym typeface="Wingdings" panose="05000000000000000000" pitchFamily="2" charset="2"/>
              </a:rPr>
              <a:t>     stmts  stmt</a:t>
            </a:r>
          </a:p>
          <a:p>
            <a:r>
              <a:rPr lang="en-US" altLang="zh-CN" sz="1600" b="1" i="1">
                <a:sym typeface="Wingdings" panose="05000000000000000000" pitchFamily="2" charset="2"/>
              </a:rPr>
              <a:t>                   |      </a:t>
            </a:r>
            <a:r>
              <a:rPr lang="el-GR" altLang="zh-CN" sz="1600" b="1" i="1">
                <a:sym typeface="Wingdings" panose="05000000000000000000" pitchFamily="2" charset="2"/>
              </a:rPr>
              <a:t>ε</a:t>
            </a:r>
            <a:endParaRPr lang="en-US" altLang="zh-CN" sz="1600" b="1" i="1">
              <a:sym typeface="Wingdings" panose="05000000000000000000" pitchFamily="2" charset="2"/>
            </a:endParaRPr>
          </a:p>
          <a:p>
            <a:r>
              <a:rPr lang="en-US" altLang="zh-CN" sz="1600" b="1" i="1">
                <a:sym typeface="Wingdings" panose="05000000000000000000" pitchFamily="2" charset="2"/>
              </a:rPr>
              <a:t>     stmt     </a:t>
            </a:r>
            <a:r>
              <a:rPr lang="en-US" altLang="zh-CN" sz="1600" b="1">
                <a:sym typeface="Wingdings" panose="05000000000000000000" pitchFamily="2" charset="2"/>
              </a:rPr>
              <a:t></a:t>
            </a:r>
            <a:r>
              <a:rPr lang="en-US" altLang="zh-CN" sz="1600" b="1" i="1">
                <a:sym typeface="Wingdings" panose="05000000000000000000" pitchFamily="2" charset="2"/>
              </a:rPr>
              <a:t>     block</a:t>
            </a:r>
          </a:p>
          <a:p>
            <a:r>
              <a:rPr lang="en-US" altLang="zh-CN" sz="1600" b="1" i="1">
                <a:sym typeface="Wingdings" panose="05000000000000000000" pitchFamily="2" charset="2"/>
              </a:rPr>
              <a:t>                   |       factor </a:t>
            </a:r>
            <a:r>
              <a:rPr lang="en-US" altLang="zh-CN" sz="1600" b="1">
                <a:sym typeface="Wingdings" panose="05000000000000000000" pitchFamily="2" charset="2"/>
              </a:rPr>
              <a:t>;                { print(“;”); }</a:t>
            </a:r>
          </a:p>
          <a:p>
            <a:r>
              <a:rPr lang="en-US" altLang="zh-CN" sz="1600" b="1">
                <a:sym typeface="Wingdings" panose="05000000000000000000" pitchFamily="2" charset="2"/>
              </a:rPr>
              <a:t>     </a:t>
            </a:r>
            <a:r>
              <a:rPr lang="en-US" altLang="zh-CN" sz="1600" b="1" i="1">
                <a:solidFill>
                  <a:schemeClr val="accent1"/>
                </a:solidFill>
                <a:sym typeface="Wingdings" panose="05000000000000000000" pitchFamily="2" charset="2"/>
              </a:rPr>
              <a:t>factor   </a:t>
            </a:r>
            <a:r>
              <a:rPr lang="en-US" altLang="zh-CN" sz="1600" b="1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1600" b="1" i="1">
                <a:solidFill>
                  <a:schemeClr val="accent1"/>
                </a:solidFill>
                <a:sym typeface="Wingdings" panose="05000000000000000000" pitchFamily="2" charset="2"/>
              </a:rPr>
              <a:t>     </a:t>
            </a:r>
            <a:r>
              <a:rPr lang="en-US" altLang="zh-CN" sz="1600" b="1">
                <a:solidFill>
                  <a:schemeClr val="accent1"/>
                </a:solidFill>
                <a:sym typeface="Wingdings" panose="05000000000000000000" pitchFamily="2" charset="2"/>
              </a:rPr>
              <a:t>id                          { </a:t>
            </a:r>
            <a:r>
              <a:rPr lang="en-US" altLang="zh-CN" sz="1600" b="1" i="1">
                <a:solidFill>
                  <a:schemeClr val="accent1"/>
                </a:solidFill>
                <a:sym typeface="Wingdings" panose="05000000000000000000" pitchFamily="2" charset="2"/>
              </a:rPr>
              <a:t>s</a:t>
            </a:r>
            <a:r>
              <a:rPr lang="en-US" altLang="zh-CN" sz="1600" b="1">
                <a:solidFill>
                  <a:schemeClr val="accent1"/>
                </a:solidFill>
                <a:sym typeface="Wingdings" panose="05000000000000000000" pitchFamily="2" charset="2"/>
              </a:rPr>
              <a:t> = </a:t>
            </a:r>
            <a:r>
              <a:rPr lang="en-US" altLang="zh-CN" sz="1600" b="1" i="1">
                <a:solidFill>
                  <a:schemeClr val="accent1"/>
                </a:solidFill>
                <a:sym typeface="Wingdings" panose="05000000000000000000" pitchFamily="2" charset="2"/>
              </a:rPr>
              <a:t>top.get(id.lexeme</a:t>
            </a:r>
            <a:r>
              <a:rPr lang="en-US" altLang="zh-CN" sz="1600" b="1">
                <a:solidFill>
                  <a:schemeClr val="accent1"/>
                </a:solidFill>
                <a:sym typeface="Wingdings" panose="05000000000000000000" pitchFamily="2" charset="2"/>
              </a:rPr>
              <a:t>);</a:t>
            </a:r>
          </a:p>
          <a:p>
            <a:r>
              <a:rPr lang="en-US" altLang="zh-CN" sz="1600" b="1">
                <a:solidFill>
                  <a:schemeClr val="accent1"/>
                </a:solidFill>
                <a:sym typeface="Wingdings" panose="05000000000000000000" pitchFamily="2" charset="2"/>
              </a:rPr>
              <a:t>                                                          </a:t>
            </a:r>
            <a:r>
              <a:rPr lang="en-US" altLang="zh-CN" sz="1600" b="1" i="1">
                <a:solidFill>
                  <a:schemeClr val="accent1"/>
                </a:solidFill>
                <a:sym typeface="Wingdings" panose="05000000000000000000" pitchFamily="2" charset="2"/>
              </a:rPr>
              <a:t>print(</a:t>
            </a:r>
            <a:r>
              <a:rPr lang="en-US" altLang="zh-CN" sz="1600" b="1">
                <a:solidFill>
                  <a:schemeClr val="accent1"/>
                </a:solidFill>
                <a:sym typeface="Wingdings" panose="05000000000000000000" pitchFamily="2" charset="2"/>
              </a:rPr>
              <a:t>id</a:t>
            </a:r>
            <a:r>
              <a:rPr lang="en-US" altLang="zh-CN" sz="1600" b="1" i="1">
                <a:solidFill>
                  <a:schemeClr val="accent1"/>
                </a:solidFill>
                <a:sym typeface="Wingdings" panose="05000000000000000000" pitchFamily="2" charset="2"/>
              </a:rPr>
              <a:t>.lexeme</a:t>
            </a:r>
            <a:r>
              <a:rPr lang="en-US" altLang="zh-CN" sz="1600" b="1">
                <a:solidFill>
                  <a:schemeClr val="accent1"/>
                </a:solidFill>
                <a:sym typeface="Wingdings" panose="05000000000000000000" pitchFamily="2" charset="2"/>
              </a:rPr>
              <a:t>);</a:t>
            </a:r>
          </a:p>
          <a:p>
            <a:r>
              <a:rPr lang="en-US" altLang="zh-CN" sz="1600" b="1">
                <a:solidFill>
                  <a:schemeClr val="accent1"/>
                </a:solidFill>
                <a:sym typeface="Wingdings" panose="05000000000000000000" pitchFamily="2" charset="2"/>
              </a:rPr>
              <a:t>                                                          print(“:”);</a:t>
            </a:r>
          </a:p>
          <a:p>
            <a:r>
              <a:rPr lang="en-US" altLang="zh-CN" sz="1600" b="1">
                <a:solidFill>
                  <a:schemeClr val="accent1"/>
                </a:solidFill>
                <a:sym typeface="Wingdings" panose="05000000000000000000" pitchFamily="2" charset="2"/>
              </a:rPr>
              <a:t>                                                          print(</a:t>
            </a:r>
            <a:r>
              <a:rPr lang="en-US" altLang="zh-CN" sz="1600" b="1" i="1">
                <a:solidFill>
                  <a:schemeClr val="accent1"/>
                </a:solidFill>
                <a:sym typeface="Wingdings" panose="05000000000000000000" pitchFamily="2" charset="2"/>
              </a:rPr>
              <a:t>s.type</a:t>
            </a:r>
            <a:r>
              <a:rPr lang="en-US" altLang="zh-CN" sz="1600" b="1">
                <a:solidFill>
                  <a:schemeClr val="accent1"/>
                </a:solidFill>
                <a:sym typeface="Wingdings" panose="05000000000000000000" pitchFamily="2" charset="2"/>
              </a:rPr>
              <a:t>);}</a:t>
            </a:r>
            <a:endParaRPr lang="zh-CN" altLang="en-US" sz="1600" b="1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itle 1">
            <a:extLst>
              <a:ext uri="{FF2B5EF4-FFF2-40B4-BE49-F238E27FC236}">
                <a16:creationId xmlns:a16="http://schemas.microsoft.com/office/drawing/2014/main" id="{BB793E68-7ECF-4CFE-8E89-803EFE4B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138243" name="Content Placeholder 2">
            <a:extLst>
              <a:ext uri="{FF2B5EF4-FFF2-40B4-BE49-F238E27FC236}">
                <a16:creationId xmlns:a16="http://schemas.microsoft.com/office/drawing/2014/main" id="{F76F0F49-741C-4582-8FBC-DBF0B9E1D16B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endParaRPr lang="en-US" altLang="zh-CN"/>
          </a:p>
          <a:p>
            <a:endParaRPr lang="zh-CN" altLang="en-US"/>
          </a:p>
        </p:txBody>
      </p:sp>
      <p:sp>
        <p:nvSpPr>
          <p:cNvPr id="138244" name="TextBox 4">
            <a:extLst>
              <a:ext uri="{FF2B5EF4-FFF2-40B4-BE49-F238E27FC236}">
                <a16:creationId xmlns:a16="http://schemas.microsoft.com/office/drawing/2014/main" id="{8DA50451-8233-48DF-BB0F-7BD6FBAF0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1500188"/>
            <a:ext cx="5703887" cy="50165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i="1"/>
              <a:t>program   </a:t>
            </a:r>
            <a:r>
              <a:rPr lang="en-US" altLang="zh-CN" sz="1600" b="1">
                <a:sym typeface="Wingdings" panose="05000000000000000000" pitchFamily="2" charset="2"/>
              </a:rPr>
              <a:t> </a:t>
            </a:r>
            <a:r>
              <a:rPr lang="en-US" altLang="zh-CN" sz="1600" b="1" i="1">
                <a:sym typeface="Wingdings" panose="05000000000000000000" pitchFamily="2" charset="2"/>
              </a:rPr>
              <a:t>                               </a:t>
            </a:r>
            <a:r>
              <a:rPr lang="en-US" altLang="zh-CN" sz="1600" b="1">
                <a:sym typeface="Wingdings" panose="05000000000000000000" pitchFamily="2" charset="2"/>
              </a:rPr>
              <a:t>{</a:t>
            </a:r>
            <a:r>
              <a:rPr lang="en-US" altLang="zh-CN" sz="1600" b="1" i="1">
                <a:sym typeface="Wingdings" panose="05000000000000000000" pitchFamily="2" charset="2"/>
              </a:rPr>
              <a:t>top = null</a:t>
            </a:r>
            <a:r>
              <a:rPr lang="en-US" altLang="zh-CN" sz="1600" b="1">
                <a:sym typeface="Wingdings" panose="05000000000000000000" pitchFamily="2" charset="2"/>
              </a:rPr>
              <a:t>;}</a:t>
            </a:r>
          </a:p>
          <a:p>
            <a:r>
              <a:rPr lang="en-US" altLang="zh-CN" sz="1600" b="1">
                <a:sym typeface="Wingdings" panose="05000000000000000000" pitchFamily="2" charset="2"/>
              </a:rPr>
              <a:t>                        </a:t>
            </a:r>
            <a:r>
              <a:rPr lang="en-US" altLang="zh-CN" sz="1600" b="1" i="1">
                <a:sym typeface="Wingdings" panose="05000000000000000000" pitchFamily="2" charset="2"/>
              </a:rPr>
              <a:t>block</a:t>
            </a:r>
          </a:p>
          <a:p>
            <a:r>
              <a:rPr lang="en-US" altLang="zh-CN" sz="1600" b="1" i="1">
                <a:sym typeface="Wingdings" panose="05000000000000000000" pitchFamily="2" charset="2"/>
              </a:rPr>
              <a:t>    block    </a:t>
            </a:r>
            <a:r>
              <a:rPr lang="en-US" altLang="zh-CN" sz="1600" b="1">
                <a:sym typeface="Wingdings" panose="05000000000000000000" pitchFamily="2" charset="2"/>
              </a:rPr>
              <a:t></a:t>
            </a:r>
            <a:r>
              <a:rPr lang="en-US" altLang="zh-CN" sz="1600" b="1" i="1">
                <a:sym typeface="Wingdings" panose="05000000000000000000" pitchFamily="2" charset="2"/>
              </a:rPr>
              <a:t>  ‘</a:t>
            </a:r>
            <a:r>
              <a:rPr lang="en-US" altLang="zh-CN" sz="1600" b="1">
                <a:sym typeface="Wingdings" panose="05000000000000000000" pitchFamily="2" charset="2"/>
              </a:rPr>
              <a:t>{</a:t>
            </a:r>
            <a:r>
              <a:rPr lang="en-US" altLang="zh-CN" sz="1600" b="1" i="1">
                <a:sym typeface="Wingdings" panose="05000000000000000000" pitchFamily="2" charset="2"/>
              </a:rPr>
              <a:t>’                           </a:t>
            </a:r>
            <a:r>
              <a:rPr lang="en-US" altLang="zh-CN" sz="1600" b="1">
                <a:sym typeface="Wingdings" panose="05000000000000000000" pitchFamily="2" charset="2"/>
              </a:rPr>
              <a:t>{ </a:t>
            </a:r>
            <a:r>
              <a:rPr lang="en-US" altLang="zh-CN" sz="1600" b="1" i="1">
                <a:sym typeface="Wingdings" panose="05000000000000000000" pitchFamily="2" charset="2"/>
              </a:rPr>
              <a:t>saved</a:t>
            </a:r>
            <a:r>
              <a:rPr lang="en-US" altLang="zh-CN" sz="1600" b="1">
                <a:sym typeface="Wingdings" panose="05000000000000000000" pitchFamily="2" charset="2"/>
              </a:rPr>
              <a:t> = </a:t>
            </a:r>
            <a:r>
              <a:rPr lang="en-US" altLang="zh-CN" sz="1600" b="1" i="1">
                <a:sym typeface="Wingdings" panose="05000000000000000000" pitchFamily="2" charset="2"/>
              </a:rPr>
              <a:t>top</a:t>
            </a:r>
            <a:r>
              <a:rPr lang="en-US" altLang="zh-CN" sz="1600" b="1">
                <a:sym typeface="Wingdings" panose="05000000000000000000" pitchFamily="2" charset="2"/>
              </a:rPr>
              <a:t>;</a:t>
            </a:r>
          </a:p>
          <a:p>
            <a:r>
              <a:rPr lang="en-US" altLang="zh-CN" sz="1600" b="1">
                <a:sym typeface="Wingdings" panose="05000000000000000000" pitchFamily="2" charset="2"/>
              </a:rPr>
              <a:t>                                                        </a:t>
            </a:r>
            <a:r>
              <a:rPr lang="en-US" altLang="zh-CN" sz="1600" b="1" i="1">
                <a:sym typeface="Wingdings" panose="05000000000000000000" pitchFamily="2" charset="2"/>
              </a:rPr>
              <a:t>top</a:t>
            </a:r>
            <a:r>
              <a:rPr lang="en-US" altLang="zh-CN" sz="1600" b="1">
                <a:sym typeface="Wingdings" panose="05000000000000000000" pitchFamily="2" charset="2"/>
              </a:rPr>
              <a:t> = new </a:t>
            </a:r>
            <a:r>
              <a:rPr lang="en-US" altLang="zh-CN" sz="1600" b="1" i="1">
                <a:sym typeface="Wingdings" panose="05000000000000000000" pitchFamily="2" charset="2"/>
              </a:rPr>
              <a:t>Env</a:t>
            </a:r>
            <a:r>
              <a:rPr lang="en-US" altLang="zh-CN" sz="1600" b="1">
                <a:sym typeface="Wingdings" panose="05000000000000000000" pitchFamily="2" charset="2"/>
              </a:rPr>
              <a:t>(</a:t>
            </a:r>
            <a:r>
              <a:rPr lang="en-US" altLang="zh-CN" sz="1600" b="1" i="1">
                <a:sym typeface="Wingdings" panose="05000000000000000000" pitchFamily="2" charset="2"/>
              </a:rPr>
              <a:t>top</a:t>
            </a:r>
            <a:r>
              <a:rPr lang="en-US" altLang="zh-CN" sz="1600" b="1">
                <a:sym typeface="Wingdings" panose="05000000000000000000" pitchFamily="2" charset="2"/>
              </a:rPr>
              <a:t>);</a:t>
            </a:r>
          </a:p>
          <a:p>
            <a:r>
              <a:rPr lang="en-US" altLang="zh-CN" sz="1600" b="1">
                <a:sym typeface="Wingdings" panose="05000000000000000000" pitchFamily="2" charset="2"/>
              </a:rPr>
              <a:t>                                                        print(“{”); }</a:t>
            </a:r>
          </a:p>
          <a:p>
            <a:r>
              <a:rPr lang="en-US" altLang="zh-CN" sz="1600" b="1">
                <a:sym typeface="Wingdings" panose="05000000000000000000" pitchFamily="2" charset="2"/>
              </a:rPr>
              <a:t>                        </a:t>
            </a:r>
            <a:r>
              <a:rPr lang="en-US" altLang="zh-CN" sz="1600" b="1" i="1">
                <a:sym typeface="Wingdings" panose="05000000000000000000" pitchFamily="2" charset="2"/>
              </a:rPr>
              <a:t>decls</a:t>
            </a:r>
            <a:r>
              <a:rPr lang="en-US" altLang="zh-CN" sz="1600" b="1">
                <a:sym typeface="Wingdings" panose="05000000000000000000" pitchFamily="2" charset="2"/>
              </a:rPr>
              <a:t> </a:t>
            </a:r>
            <a:r>
              <a:rPr lang="en-US" altLang="zh-CN" sz="1600" b="1" i="1">
                <a:sym typeface="Wingdings" panose="05000000000000000000" pitchFamily="2" charset="2"/>
              </a:rPr>
              <a:t>stmts</a:t>
            </a:r>
            <a:r>
              <a:rPr lang="en-US" altLang="zh-CN" sz="1600" b="1">
                <a:sym typeface="Wingdings" panose="05000000000000000000" pitchFamily="2" charset="2"/>
              </a:rPr>
              <a:t> ‘;’      { </a:t>
            </a:r>
            <a:r>
              <a:rPr lang="en-US" altLang="zh-CN" sz="1600" b="1" i="1">
                <a:sym typeface="Wingdings" panose="05000000000000000000" pitchFamily="2" charset="2"/>
              </a:rPr>
              <a:t>top</a:t>
            </a:r>
            <a:r>
              <a:rPr lang="en-US" altLang="zh-CN" sz="1600" b="1">
                <a:sym typeface="Wingdings" panose="05000000000000000000" pitchFamily="2" charset="2"/>
              </a:rPr>
              <a:t> = </a:t>
            </a:r>
            <a:r>
              <a:rPr lang="en-US" altLang="zh-CN" sz="1600" b="1" i="1">
                <a:sym typeface="Wingdings" panose="05000000000000000000" pitchFamily="2" charset="2"/>
              </a:rPr>
              <a:t>saved</a:t>
            </a:r>
            <a:r>
              <a:rPr lang="en-US" altLang="zh-CN" sz="1600" b="1">
                <a:sym typeface="Wingdings" panose="05000000000000000000" pitchFamily="2" charset="2"/>
              </a:rPr>
              <a:t>; </a:t>
            </a:r>
          </a:p>
          <a:p>
            <a:r>
              <a:rPr lang="en-US" altLang="zh-CN" sz="1600" b="1">
                <a:sym typeface="Wingdings" panose="05000000000000000000" pitchFamily="2" charset="2"/>
              </a:rPr>
              <a:t>                                                         print(“}”);}</a:t>
            </a:r>
          </a:p>
          <a:p>
            <a:r>
              <a:rPr lang="en-US" altLang="zh-CN" sz="1600" b="1" i="1"/>
              <a:t>    decls</a:t>
            </a:r>
            <a:r>
              <a:rPr lang="en-US" altLang="zh-CN" sz="1600" b="1"/>
              <a:t>    </a:t>
            </a:r>
            <a:r>
              <a:rPr lang="en-US" altLang="zh-CN" sz="1600" b="1">
                <a:sym typeface="Wingdings" panose="05000000000000000000" pitchFamily="2" charset="2"/>
              </a:rPr>
              <a:t>    </a:t>
            </a:r>
            <a:r>
              <a:rPr lang="en-US" altLang="zh-CN" sz="1600" b="1" i="1">
                <a:sym typeface="Wingdings" panose="05000000000000000000" pitchFamily="2" charset="2"/>
              </a:rPr>
              <a:t>decls decl</a:t>
            </a:r>
          </a:p>
          <a:p>
            <a:r>
              <a:rPr lang="en-US" altLang="zh-CN" sz="1600" b="1" i="1">
                <a:sym typeface="Wingdings" panose="05000000000000000000" pitchFamily="2" charset="2"/>
              </a:rPr>
              <a:t>                  |      </a:t>
            </a:r>
            <a:r>
              <a:rPr lang="el-GR" altLang="zh-CN" sz="1600" b="1" i="1">
                <a:sym typeface="Wingdings" panose="05000000000000000000" pitchFamily="2" charset="2"/>
              </a:rPr>
              <a:t>ε</a:t>
            </a:r>
            <a:endParaRPr lang="en-US" altLang="zh-CN" sz="1600" b="1" i="1">
              <a:sym typeface="Wingdings" panose="05000000000000000000" pitchFamily="2" charset="2"/>
            </a:endParaRPr>
          </a:p>
          <a:p>
            <a:r>
              <a:rPr lang="en-US" altLang="zh-CN" sz="1600" b="1" i="1">
                <a:sym typeface="Wingdings" panose="05000000000000000000" pitchFamily="2" charset="2"/>
              </a:rPr>
              <a:t>     decl     </a:t>
            </a:r>
            <a:r>
              <a:rPr lang="en-US" altLang="zh-CN" sz="1600" b="1">
                <a:sym typeface="Wingdings" panose="05000000000000000000" pitchFamily="2" charset="2"/>
              </a:rPr>
              <a:t></a:t>
            </a:r>
            <a:r>
              <a:rPr lang="en-US" altLang="zh-CN" sz="1600" b="1" i="1">
                <a:sym typeface="Wingdings" panose="05000000000000000000" pitchFamily="2" charset="2"/>
              </a:rPr>
              <a:t>     </a:t>
            </a:r>
            <a:r>
              <a:rPr lang="en-US" altLang="zh-CN" sz="1600" b="1">
                <a:sym typeface="Wingdings" panose="05000000000000000000" pitchFamily="2" charset="2"/>
              </a:rPr>
              <a:t>type id ;               { </a:t>
            </a:r>
            <a:r>
              <a:rPr lang="en-US" altLang="zh-CN" sz="1600" b="1" i="1">
                <a:sym typeface="Wingdings" panose="05000000000000000000" pitchFamily="2" charset="2"/>
              </a:rPr>
              <a:t>s</a:t>
            </a:r>
            <a:r>
              <a:rPr lang="en-US" altLang="zh-CN" sz="1600" b="1">
                <a:sym typeface="Wingdings" panose="05000000000000000000" pitchFamily="2" charset="2"/>
              </a:rPr>
              <a:t> = new </a:t>
            </a:r>
            <a:r>
              <a:rPr lang="en-US" altLang="zh-CN" sz="1600" b="1" i="1">
                <a:sym typeface="Wingdings" panose="05000000000000000000" pitchFamily="2" charset="2"/>
              </a:rPr>
              <a:t>Symbol;</a:t>
            </a:r>
          </a:p>
          <a:p>
            <a:r>
              <a:rPr lang="en-US" altLang="zh-CN" sz="1600" b="1" i="1">
                <a:sym typeface="Wingdings" panose="05000000000000000000" pitchFamily="2" charset="2"/>
              </a:rPr>
              <a:t>                                                         s.type = </a:t>
            </a:r>
            <a:r>
              <a:rPr lang="en-US" altLang="zh-CN" sz="1600" b="1">
                <a:sym typeface="Wingdings" panose="05000000000000000000" pitchFamily="2" charset="2"/>
              </a:rPr>
              <a:t>type</a:t>
            </a:r>
            <a:r>
              <a:rPr lang="en-US" altLang="zh-CN" sz="1600" b="1" i="1">
                <a:sym typeface="Wingdings" panose="05000000000000000000" pitchFamily="2" charset="2"/>
              </a:rPr>
              <a:t>.lexeme;</a:t>
            </a:r>
          </a:p>
          <a:p>
            <a:r>
              <a:rPr lang="en-US" altLang="zh-CN" sz="1600" b="1" i="1">
                <a:sym typeface="Wingdings" panose="05000000000000000000" pitchFamily="2" charset="2"/>
              </a:rPr>
              <a:t>                                                          top.put</a:t>
            </a:r>
            <a:r>
              <a:rPr lang="en-US" altLang="zh-CN" sz="1600" b="1">
                <a:sym typeface="Wingdings" panose="05000000000000000000" pitchFamily="2" charset="2"/>
              </a:rPr>
              <a:t>(id</a:t>
            </a:r>
            <a:r>
              <a:rPr lang="en-US" altLang="zh-CN" sz="1600" b="1" i="1">
                <a:sym typeface="Wingdings" panose="05000000000000000000" pitchFamily="2" charset="2"/>
              </a:rPr>
              <a:t>.lexeme, s</a:t>
            </a:r>
            <a:r>
              <a:rPr lang="en-US" altLang="zh-CN" sz="1600" b="1">
                <a:sym typeface="Wingdings" panose="05000000000000000000" pitchFamily="2" charset="2"/>
              </a:rPr>
              <a:t>);}</a:t>
            </a:r>
          </a:p>
          <a:p>
            <a:r>
              <a:rPr lang="en-US" altLang="zh-CN" sz="1600" b="1" i="1"/>
              <a:t>     stmts   </a:t>
            </a:r>
            <a:r>
              <a:rPr lang="en-US" altLang="zh-CN" sz="1600" b="1">
                <a:sym typeface="Wingdings" panose="05000000000000000000" pitchFamily="2" charset="2"/>
              </a:rPr>
              <a:t></a:t>
            </a:r>
            <a:r>
              <a:rPr lang="en-US" altLang="zh-CN" sz="1600" b="1" i="1">
                <a:sym typeface="Wingdings" panose="05000000000000000000" pitchFamily="2" charset="2"/>
              </a:rPr>
              <a:t>     stmts  stmt</a:t>
            </a:r>
          </a:p>
          <a:p>
            <a:r>
              <a:rPr lang="en-US" altLang="zh-CN" sz="1600" b="1" i="1">
                <a:sym typeface="Wingdings" panose="05000000000000000000" pitchFamily="2" charset="2"/>
              </a:rPr>
              <a:t>                   |      </a:t>
            </a:r>
            <a:r>
              <a:rPr lang="el-GR" altLang="zh-CN" sz="1600" b="1" i="1">
                <a:sym typeface="Wingdings" panose="05000000000000000000" pitchFamily="2" charset="2"/>
              </a:rPr>
              <a:t>ε</a:t>
            </a:r>
            <a:endParaRPr lang="en-US" altLang="zh-CN" sz="1600" b="1" i="1">
              <a:sym typeface="Wingdings" panose="05000000000000000000" pitchFamily="2" charset="2"/>
            </a:endParaRPr>
          </a:p>
          <a:p>
            <a:r>
              <a:rPr lang="en-US" altLang="zh-CN" sz="1600" b="1" i="1">
                <a:sym typeface="Wingdings" panose="05000000000000000000" pitchFamily="2" charset="2"/>
              </a:rPr>
              <a:t>     stmt     </a:t>
            </a:r>
            <a:r>
              <a:rPr lang="en-US" altLang="zh-CN" sz="1600" b="1">
                <a:sym typeface="Wingdings" panose="05000000000000000000" pitchFamily="2" charset="2"/>
              </a:rPr>
              <a:t></a:t>
            </a:r>
            <a:r>
              <a:rPr lang="en-US" altLang="zh-CN" sz="1600" b="1" i="1">
                <a:sym typeface="Wingdings" panose="05000000000000000000" pitchFamily="2" charset="2"/>
              </a:rPr>
              <a:t>     block</a:t>
            </a:r>
          </a:p>
          <a:p>
            <a:r>
              <a:rPr lang="en-US" altLang="zh-CN" sz="1600" b="1" i="1">
                <a:sym typeface="Wingdings" panose="05000000000000000000" pitchFamily="2" charset="2"/>
              </a:rPr>
              <a:t>                   |       factor </a:t>
            </a:r>
            <a:r>
              <a:rPr lang="en-US" altLang="zh-CN" sz="1600" b="1">
                <a:sym typeface="Wingdings" panose="05000000000000000000" pitchFamily="2" charset="2"/>
              </a:rPr>
              <a:t>;                { print(“;”); }</a:t>
            </a:r>
          </a:p>
          <a:p>
            <a:r>
              <a:rPr lang="en-US" altLang="zh-CN" sz="1600" b="1">
                <a:sym typeface="Wingdings" panose="05000000000000000000" pitchFamily="2" charset="2"/>
              </a:rPr>
              <a:t>     </a:t>
            </a:r>
            <a:r>
              <a:rPr lang="en-US" altLang="zh-CN" sz="1600" b="1" i="1">
                <a:sym typeface="Wingdings" panose="05000000000000000000" pitchFamily="2" charset="2"/>
              </a:rPr>
              <a:t>factor   </a:t>
            </a:r>
            <a:r>
              <a:rPr lang="en-US" altLang="zh-CN" sz="1600" b="1">
                <a:sym typeface="Wingdings" panose="05000000000000000000" pitchFamily="2" charset="2"/>
              </a:rPr>
              <a:t></a:t>
            </a:r>
            <a:r>
              <a:rPr lang="en-US" altLang="zh-CN" sz="1600" b="1" i="1">
                <a:sym typeface="Wingdings" panose="05000000000000000000" pitchFamily="2" charset="2"/>
              </a:rPr>
              <a:t>     </a:t>
            </a:r>
            <a:r>
              <a:rPr lang="en-US" altLang="zh-CN" sz="1600" b="1">
                <a:sym typeface="Wingdings" panose="05000000000000000000" pitchFamily="2" charset="2"/>
              </a:rPr>
              <a:t>id                          { </a:t>
            </a:r>
            <a:r>
              <a:rPr lang="en-US" altLang="zh-CN" sz="1600" b="1" i="1">
                <a:sym typeface="Wingdings" panose="05000000000000000000" pitchFamily="2" charset="2"/>
              </a:rPr>
              <a:t>s</a:t>
            </a:r>
            <a:r>
              <a:rPr lang="en-US" altLang="zh-CN" sz="1600" b="1">
                <a:sym typeface="Wingdings" panose="05000000000000000000" pitchFamily="2" charset="2"/>
              </a:rPr>
              <a:t> = </a:t>
            </a:r>
            <a:r>
              <a:rPr lang="en-US" altLang="zh-CN" sz="1600" b="1" i="1">
                <a:sym typeface="Wingdings" panose="05000000000000000000" pitchFamily="2" charset="2"/>
              </a:rPr>
              <a:t>top.get(id.lexeme</a:t>
            </a:r>
            <a:r>
              <a:rPr lang="en-US" altLang="zh-CN" sz="1600" b="1">
                <a:sym typeface="Wingdings" panose="05000000000000000000" pitchFamily="2" charset="2"/>
              </a:rPr>
              <a:t>);</a:t>
            </a:r>
          </a:p>
          <a:p>
            <a:r>
              <a:rPr lang="en-US" altLang="zh-CN" sz="1600" b="1">
                <a:sym typeface="Wingdings" panose="05000000000000000000" pitchFamily="2" charset="2"/>
              </a:rPr>
              <a:t>                                                          </a:t>
            </a:r>
            <a:r>
              <a:rPr lang="en-US" altLang="zh-CN" sz="1600" b="1" i="1">
                <a:sym typeface="Wingdings" panose="05000000000000000000" pitchFamily="2" charset="2"/>
              </a:rPr>
              <a:t>print(</a:t>
            </a:r>
            <a:r>
              <a:rPr lang="en-US" altLang="zh-CN" sz="1600" b="1">
                <a:sym typeface="Wingdings" panose="05000000000000000000" pitchFamily="2" charset="2"/>
              </a:rPr>
              <a:t>id</a:t>
            </a:r>
            <a:r>
              <a:rPr lang="en-US" altLang="zh-CN" sz="1600" b="1" i="1">
                <a:sym typeface="Wingdings" panose="05000000000000000000" pitchFamily="2" charset="2"/>
              </a:rPr>
              <a:t>.lexeme</a:t>
            </a:r>
            <a:r>
              <a:rPr lang="en-US" altLang="zh-CN" sz="1600" b="1">
                <a:sym typeface="Wingdings" panose="05000000000000000000" pitchFamily="2" charset="2"/>
              </a:rPr>
              <a:t>);</a:t>
            </a:r>
          </a:p>
          <a:p>
            <a:r>
              <a:rPr lang="en-US" altLang="zh-CN" sz="1600" b="1">
                <a:sym typeface="Wingdings" panose="05000000000000000000" pitchFamily="2" charset="2"/>
              </a:rPr>
              <a:t>                                                          print(“:”);</a:t>
            </a:r>
          </a:p>
          <a:p>
            <a:r>
              <a:rPr lang="en-US" altLang="zh-CN" sz="1600" b="1">
                <a:sym typeface="Wingdings" panose="05000000000000000000" pitchFamily="2" charset="2"/>
              </a:rPr>
              <a:t>                                                          print(</a:t>
            </a:r>
            <a:r>
              <a:rPr lang="en-US" altLang="zh-CN" sz="1600" b="1" i="1">
                <a:sym typeface="Wingdings" panose="05000000000000000000" pitchFamily="2" charset="2"/>
              </a:rPr>
              <a:t>s.type</a:t>
            </a:r>
            <a:r>
              <a:rPr lang="en-US" altLang="zh-CN" sz="1600" b="1">
                <a:sym typeface="Wingdings" panose="05000000000000000000" pitchFamily="2" charset="2"/>
              </a:rPr>
              <a:t>);}</a:t>
            </a:r>
            <a:endParaRPr lang="zh-CN" altLang="en-US" sz="1600" b="1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itle 1">
            <a:extLst>
              <a:ext uri="{FF2B5EF4-FFF2-40B4-BE49-F238E27FC236}">
                <a16:creationId xmlns:a16="http://schemas.microsoft.com/office/drawing/2014/main" id="{8394DAFC-A85F-44B1-894C-A5C7C160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139267" name="Content Placeholder 2">
            <a:extLst>
              <a:ext uri="{FF2B5EF4-FFF2-40B4-BE49-F238E27FC236}">
                <a16:creationId xmlns:a16="http://schemas.microsoft.com/office/drawing/2014/main" id="{BC4A5703-5042-453E-BA8C-50B4E8EDC421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生成中间代码</a:t>
            </a:r>
            <a:endParaRPr lang="en-US" altLang="zh-CN"/>
          </a:p>
          <a:p>
            <a:pPr lvl="1"/>
            <a:r>
              <a:rPr lang="zh-CN" altLang="en-US"/>
              <a:t>两种中间表示形式</a:t>
            </a:r>
            <a:endParaRPr lang="en-US" altLang="zh-CN"/>
          </a:p>
          <a:p>
            <a:pPr lvl="2"/>
            <a:r>
              <a:rPr lang="zh-CN" altLang="en-US"/>
              <a:t>抽象语法树</a:t>
            </a:r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2"/>
            <a:r>
              <a:rPr lang="zh-CN" altLang="en-US"/>
              <a:t>三地址码</a:t>
            </a:r>
            <a:endParaRPr lang="en-US" altLang="zh-CN"/>
          </a:p>
          <a:p>
            <a:pPr marL="1371600" lvl="3" indent="0">
              <a:buFont typeface="Wingdings" panose="05000000000000000000" pitchFamily="2" charset="2"/>
              <a:buNone/>
            </a:pPr>
            <a:r>
              <a:rPr lang="en-US" altLang="zh-CN" i="1"/>
              <a:t>         x</a:t>
            </a:r>
            <a:r>
              <a:rPr lang="en-US" altLang="zh-CN"/>
              <a:t>   =   </a:t>
            </a:r>
            <a:r>
              <a:rPr lang="en-US" altLang="zh-CN" i="1"/>
              <a:t>y</a:t>
            </a:r>
            <a:r>
              <a:rPr lang="en-US" altLang="zh-CN"/>
              <a:t>   </a:t>
            </a:r>
            <a:r>
              <a:rPr lang="en-US" altLang="zh-CN" b="1"/>
              <a:t>op</a:t>
            </a:r>
            <a:r>
              <a:rPr lang="en-US" altLang="zh-CN"/>
              <a:t>   </a:t>
            </a:r>
            <a:r>
              <a:rPr lang="en-US" altLang="zh-CN" i="1"/>
              <a:t>z</a:t>
            </a:r>
          </a:p>
          <a:p>
            <a:endParaRPr lang="zh-CN" altLang="en-US"/>
          </a:p>
        </p:txBody>
      </p:sp>
      <p:sp>
        <p:nvSpPr>
          <p:cNvPr id="139268" name="TextBox 2">
            <a:extLst>
              <a:ext uri="{FF2B5EF4-FFF2-40B4-BE49-F238E27FC236}">
                <a16:creationId xmlns:a16="http://schemas.microsoft.com/office/drawing/2014/main" id="{1C94BC44-C2E0-4653-967D-CAB9DC384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0" y="3225800"/>
            <a:ext cx="46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op</a:t>
            </a:r>
            <a:endParaRPr lang="zh-CN" altLang="en-US" b="1"/>
          </a:p>
        </p:txBody>
      </p:sp>
      <p:sp>
        <p:nvSpPr>
          <p:cNvPr id="139269" name="TextBox 3">
            <a:extLst>
              <a:ext uri="{FF2B5EF4-FFF2-40B4-BE49-F238E27FC236}">
                <a16:creationId xmlns:a16="http://schemas.microsoft.com/office/drawing/2014/main" id="{6A780861-AC63-4F3F-8AE8-CC4AA5513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4283075"/>
            <a:ext cx="4238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E</a:t>
            </a:r>
            <a:r>
              <a:rPr lang="en-US" altLang="zh-CN" b="1" baseline="-25000"/>
              <a:t>1</a:t>
            </a:r>
            <a:endParaRPr lang="zh-CN" altLang="en-US" b="1"/>
          </a:p>
        </p:txBody>
      </p:sp>
      <p:sp>
        <p:nvSpPr>
          <p:cNvPr id="139270" name="TextBox 7">
            <a:extLst>
              <a:ext uri="{FF2B5EF4-FFF2-40B4-BE49-F238E27FC236}">
                <a16:creationId xmlns:a16="http://schemas.microsoft.com/office/drawing/2014/main" id="{CED93B54-9637-4501-A7EE-CDCC53C66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663" y="4256088"/>
            <a:ext cx="42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E</a:t>
            </a:r>
            <a:r>
              <a:rPr lang="en-US" altLang="zh-CN" b="1" baseline="-25000"/>
              <a:t>2</a:t>
            </a:r>
            <a:endParaRPr lang="zh-CN" altLang="en-US" b="1"/>
          </a:p>
        </p:txBody>
      </p:sp>
      <p:cxnSp>
        <p:nvCxnSpPr>
          <p:cNvPr id="139271" name="直接连接符 5">
            <a:extLst>
              <a:ext uri="{FF2B5EF4-FFF2-40B4-BE49-F238E27FC236}">
                <a16:creationId xmlns:a16="http://schemas.microsoft.com/office/drawing/2014/main" id="{2001ABDF-FD6C-420A-BA58-2820AC969A1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624138" y="3595688"/>
            <a:ext cx="787400" cy="660400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272" name="直接连接符 8">
            <a:extLst>
              <a:ext uri="{FF2B5EF4-FFF2-40B4-BE49-F238E27FC236}">
                <a16:creationId xmlns:a16="http://schemas.microsoft.com/office/drawing/2014/main" id="{9720C74C-5126-48C5-8CB7-9E277F89B6A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8725" y="3595688"/>
            <a:ext cx="854075" cy="660400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itle 1">
            <a:extLst>
              <a:ext uri="{FF2B5EF4-FFF2-40B4-BE49-F238E27FC236}">
                <a16:creationId xmlns:a16="http://schemas.microsoft.com/office/drawing/2014/main" id="{10C75384-EFB7-4E48-AF5C-91037D35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140291" name="Content Placeholder 2">
            <a:extLst>
              <a:ext uri="{FF2B5EF4-FFF2-40B4-BE49-F238E27FC236}">
                <a16:creationId xmlns:a16="http://schemas.microsoft.com/office/drawing/2014/main" id="{12696ACA-977C-446E-8947-728CCCE0CD9E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生成中间代码</a:t>
            </a:r>
            <a:endParaRPr lang="en-US" altLang="zh-CN"/>
          </a:p>
          <a:p>
            <a:pPr lvl="1"/>
            <a:r>
              <a:rPr lang="zh-CN" altLang="en-US"/>
              <a:t>两种中间表示形式</a:t>
            </a:r>
            <a:endParaRPr lang="en-US" altLang="zh-CN"/>
          </a:p>
          <a:p>
            <a:pPr lvl="2"/>
            <a:r>
              <a:rPr lang="zh-CN" altLang="en-US"/>
              <a:t>抽象语法树的构造</a:t>
            </a:r>
            <a:endParaRPr lang="en-US" altLang="zh-CN"/>
          </a:p>
          <a:p>
            <a:pPr lvl="3"/>
            <a:r>
              <a:rPr lang="zh-CN" altLang="en-US"/>
              <a:t>树节点：类</a:t>
            </a:r>
            <a:r>
              <a:rPr lang="en-US" altLang="zh-CN" i="1"/>
              <a:t>Node</a:t>
            </a:r>
          </a:p>
          <a:p>
            <a:pPr lvl="4"/>
            <a:r>
              <a:rPr lang="zh-CN" altLang="en-US"/>
              <a:t>子类：</a:t>
            </a:r>
            <a:r>
              <a:rPr lang="en-US" altLang="zh-CN" i="1"/>
              <a:t>expr    </a:t>
            </a:r>
            <a:r>
              <a:rPr lang="zh-CN" altLang="en-US"/>
              <a:t>代表各种表达式</a:t>
            </a:r>
            <a:endParaRPr lang="en-US" altLang="zh-CN"/>
          </a:p>
          <a:p>
            <a:pPr lvl="4"/>
            <a:r>
              <a:rPr lang="zh-CN" altLang="en-US"/>
              <a:t>子类：</a:t>
            </a:r>
            <a:r>
              <a:rPr lang="en-US" altLang="zh-CN" i="1"/>
              <a:t>stmt     </a:t>
            </a:r>
            <a:r>
              <a:rPr lang="zh-CN" altLang="en-US"/>
              <a:t>代表各种语句</a:t>
            </a:r>
            <a:endParaRPr lang="en-US" altLang="zh-CN"/>
          </a:p>
          <a:p>
            <a:pPr lvl="3"/>
            <a:r>
              <a:rPr lang="zh-CN" altLang="en-US"/>
              <a:t>图</a:t>
            </a:r>
            <a:r>
              <a:rPr lang="en-US" altLang="zh-CN"/>
              <a:t>2-39</a:t>
            </a:r>
            <a:r>
              <a:rPr lang="zh-CN" altLang="en-US"/>
              <a:t>：构造抽象语法树的翻译方案</a:t>
            </a:r>
            <a:endParaRPr lang="en-US" altLang="zh-CN"/>
          </a:p>
          <a:p>
            <a:pPr lvl="1"/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1">
            <a:extLst>
              <a:ext uri="{FF2B5EF4-FFF2-40B4-BE49-F238E27FC236}">
                <a16:creationId xmlns:a16="http://schemas.microsoft.com/office/drawing/2014/main" id="{59AEC5B9-097C-4E7A-951E-D7DEF413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102403" name="内容占位符 2">
            <a:extLst>
              <a:ext uri="{FF2B5EF4-FFF2-40B4-BE49-F238E27FC236}">
                <a16:creationId xmlns:a16="http://schemas.microsoft.com/office/drawing/2014/main" id="{63E6DCA4-8309-45A2-95EC-0502522341E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14287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词法分析</a:t>
            </a:r>
          </a:p>
        </p:txBody>
      </p:sp>
      <p:sp>
        <p:nvSpPr>
          <p:cNvPr id="102404" name="TextBox 3">
            <a:extLst>
              <a:ext uri="{FF2B5EF4-FFF2-40B4-BE49-F238E27FC236}">
                <a16:creationId xmlns:a16="http://schemas.microsoft.com/office/drawing/2014/main" id="{97F0CE21-4ED6-4912-9F55-CFAA168AB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2143125"/>
            <a:ext cx="877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</a:rPr>
              <a:t>源程序</a:t>
            </a:r>
          </a:p>
        </p:txBody>
      </p:sp>
      <p:sp>
        <p:nvSpPr>
          <p:cNvPr id="102405" name="Right Arrow 5">
            <a:extLst>
              <a:ext uri="{FF2B5EF4-FFF2-40B4-BE49-F238E27FC236}">
                <a16:creationId xmlns:a16="http://schemas.microsoft.com/office/drawing/2014/main" id="{5AF60258-5092-4AEC-A14F-6C7C43624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563" y="1928813"/>
            <a:ext cx="1928812" cy="733425"/>
          </a:xfrm>
          <a:prstGeom prst="rightArrow">
            <a:avLst>
              <a:gd name="adj1" fmla="val 50000"/>
              <a:gd name="adj2" fmla="val 50016"/>
            </a:avLst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词法分析器</a:t>
            </a:r>
          </a:p>
        </p:txBody>
      </p:sp>
      <p:sp>
        <p:nvSpPr>
          <p:cNvPr id="102406" name="TextBox 6">
            <a:extLst>
              <a:ext uri="{FF2B5EF4-FFF2-40B4-BE49-F238E27FC236}">
                <a16:creationId xmlns:a16="http://schemas.microsoft.com/office/drawing/2014/main" id="{5C4E1D33-8CCD-4C28-88BE-775BB8FF5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125663"/>
            <a:ext cx="157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</a:rPr>
              <a:t>词法单元序列</a:t>
            </a:r>
          </a:p>
        </p:txBody>
      </p:sp>
      <p:pic>
        <p:nvPicPr>
          <p:cNvPr id="102407" name="Picture 2">
            <a:extLst>
              <a:ext uri="{FF2B5EF4-FFF2-40B4-BE49-F238E27FC236}">
                <a16:creationId xmlns:a16="http://schemas.microsoft.com/office/drawing/2014/main" id="{BA0012AD-FCD2-41F6-8011-D3B9DD731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3071813"/>
            <a:ext cx="31432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8" name="Picture 2">
            <a:extLst>
              <a:ext uri="{FF2B5EF4-FFF2-40B4-BE49-F238E27FC236}">
                <a16:creationId xmlns:a16="http://schemas.microsoft.com/office/drawing/2014/main" id="{A7BA8558-1660-4EC9-B2A2-BE75CF0B9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2982913"/>
            <a:ext cx="242887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>
            <a:extLst>
              <a:ext uri="{FF2B5EF4-FFF2-40B4-BE49-F238E27FC236}">
                <a16:creationId xmlns:a16="http://schemas.microsoft.com/office/drawing/2014/main" id="{AA7C50D3-FC9A-4030-9930-A2D46289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141315" name="Content Placeholder 2">
            <a:extLst>
              <a:ext uri="{FF2B5EF4-FFF2-40B4-BE49-F238E27FC236}">
                <a16:creationId xmlns:a16="http://schemas.microsoft.com/office/drawing/2014/main" id="{15E78841-4C18-416D-B4DC-A852AB4571C6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生成中间代码</a:t>
            </a:r>
            <a:endParaRPr lang="en-US" altLang="zh-CN"/>
          </a:p>
          <a:p>
            <a:pPr lvl="1"/>
            <a:r>
              <a:rPr lang="zh-CN" altLang="en-US"/>
              <a:t>语句的抽象语法树</a:t>
            </a:r>
            <a:endParaRPr lang="en-US" altLang="zh-CN"/>
          </a:p>
          <a:p>
            <a:endParaRPr lang="zh-CN" altLang="en-US"/>
          </a:p>
        </p:txBody>
      </p:sp>
      <p:sp>
        <p:nvSpPr>
          <p:cNvPr id="141316" name="TextBox 1">
            <a:extLst>
              <a:ext uri="{FF2B5EF4-FFF2-40B4-BE49-F238E27FC236}">
                <a16:creationId xmlns:a16="http://schemas.microsoft.com/office/drawing/2014/main" id="{72615C23-11FD-4BD2-8866-014937426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781300"/>
            <a:ext cx="8491538" cy="3416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program </a:t>
            </a:r>
            <a:r>
              <a:rPr lang="en-US" altLang="zh-CN" b="1">
                <a:sym typeface="Wingdings" panose="05000000000000000000" pitchFamily="2" charset="2"/>
              </a:rPr>
              <a:t></a:t>
            </a:r>
            <a:r>
              <a:rPr lang="en-US" altLang="zh-CN" b="1" i="1">
                <a:sym typeface="Wingdings" panose="05000000000000000000" pitchFamily="2" charset="2"/>
              </a:rPr>
              <a:t> block                                   </a:t>
            </a:r>
            <a:r>
              <a:rPr lang="en-US" altLang="zh-CN" b="1">
                <a:sym typeface="Wingdings" panose="05000000000000000000" pitchFamily="2" charset="2"/>
              </a:rPr>
              <a:t>{ return </a:t>
            </a:r>
            <a:r>
              <a:rPr lang="en-US" altLang="zh-CN" b="1" i="1">
                <a:sym typeface="Wingdings" panose="05000000000000000000" pitchFamily="2" charset="2"/>
              </a:rPr>
              <a:t>block.n</a:t>
            </a:r>
            <a:r>
              <a:rPr lang="en-US" altLang="zh-CN" b="1">
                <a:sym typeface="Wingdings" panose="05000000000000000000" pitchFamily="2" charset="2"/>
              </a:rPr>
              <a:t>; }</a:t>
            </a:r>
          </a:p>
          <a:p>
            <a:endParaRPr lang="en-US" altLang="zh-CN" b="1" i="1"/>
          </a:p>
          <a:p>
            <a:r>
              <a:rPr lang="en-US" altLang="zh-CN" b="1" i="1"/>
              <a:t>    block </a:t>
            </a:r>
            <a:r>
              <a:rPr lang="en-US" altLang="zh-CN" b="1">
                <a:sym typeface="Wingdings" panose="05000000000000000000" pitchFamily="2" charset="2"/>
              </a:rPr>
              <a:t></a:t>
            </a:r>
            <a:r>
              <a:rPr lang="en-US" altLang="zh-CN" b="1" i="1">
                <a:sym typeface="Wingdings" panose="05000000000000000000" pitchFamily="2" charset="2"/>
              </a:rPr>
              <a:t>  </a:t>
            </a:r>
            <a:r>
              <a:rPr lang="en-US" altLang="zh-CN" b="1">
                <a:sym typeface="Wingdings" panose="05000000000000000000" pitchFamily="2" charset="2"/>
              </a:rPr>
              <a:t>‘{’ </a:t>
            </a:r>
            <a:r>
              <a:rPr lang="en-US" altLang="zh-CN" b="1" i="1">
                <a:sym typeface="Wingdings" panose="05000000000000000000" pitchFamily="2" charset="2"/>
              </a:rPr>
              <a:t> stmts  </a:t>
            </a:r>
            <a:r>
              <a:rPr lang="en-US" altLang="zh-CN" b="1">
                <a:sym typeface="Wingdings" panose="05000000000000000000" pitchFamily="2" charset="2"/>
              </a:rPr>
              <a:t>‘}’                         { </a:t>
            </a:r>
            <a:r>
              <a:rPr lang="en-US" altLang="zh-CN" b="1" i="1">
                <a:sym typeface="Wingdings" panose="05000000000000000000" pitchFamily="2" charset="2"/>
              </a:rPr>
              <a:t>block.n</a:t>
            </a:r>
            <a:r>
              <a:rPr lang="en-US" altLang="zh-CN" b="1">
                <a:sym typeface="Wingdings" panose="05000000000000000000" pitchFamily="2" charset="2"/>
              </a:rPr>
              <a:t> = </a:t>
            </a:r>
            <a:r>
              <a:rPr lang="en-US" altLang="zh-CN" b="1" i="1">
                <a:sym typeface="Wingdings" panose="05000000000000000000" pitchFamily="2" charset="2"/>
              </a:rPr>
              <a:t>stmts.n</a:t>
            </a:r>
            <a:r>
              <a:rPr lang="en-US" altLang="zh-CN" b="1">
                <a:sym typeface="Wingdings" panose="05000000000000000000" pitchFamily="2" charset="2"/>
              </a:rPr>
              <a:t>; }</a:t>
            </a:r>
          </a:p>
          <a:p>
            <a:endParaRPr lang="en-US" altLang="zh-CN" b="1">
              <a:sym typeface="Wingdings" panose="05000000000000000000" pitchFamily="2" charset="2"/>
            </a:endParaRPr>
          </a:p>
          <a:p>
            <a:r>
              <a:rPr lang="en-US" altLang="zh-CN" b="1">
                <a:sym typeface="Wingdings" panose="05000000000000000000" pitchFamily="2" charset="2"/>
              </a:rPr>
              <a:t>    </a:t>
            </a:r>
            <a:r>
              <a:rPr lang="en-US" altLang="zh-CN" b="1" i="1">
                <a:sym typeface="Wingdings" panose="05000000000000000000" pitchFamily="2" charset="2"/>
              </a:rPr>
              <a:t>stmts</a:t>
            </a:r>
            <a:r>
              <a:rPr lang="en-US" altLang="zh-CN" b="1">
                <a:sym typeface="Wingdings" panose="05000000000000000000" pitchFamily="2" charset="2"/>
              </a:rPr>
              <a:t>   </a:t>
            </a:r>
            <a:r>
              <a:rPr lang="en-US" altLang="zh-CN" b="1" i="1">
                <a:sym typeface="Wingdings" panose="05000000000000000000" pitchFamily="2" charset="2"/>
              </a:rPr>
              <a:t>stmts</a:t>
            </a:r>
            <a:r>
              <a:rPr lang="en-US" altLang="zh-CN" b="1" baseline="-25000">
                <a:sym typeface="Wingdings" panose="05000000000000000000" pitchFamily="2" charset="2"/>
              </a:rPr>
              <a:t>1</a:t>
            </a:r>
            <a:r>
              <a:rPr lang="en-US" altLang="zh-CN" b="1">
                <a:sym typeface="Wingdings" panose="05000000000000000000" pitchFamily="2" charset="2"/>
              </a:rPr>
              <a:t>  </a:t>
            </a:r>
            <a:r>
              <a:rPr lang="en-US" altLang="zh-CN" b="1" i="1">
                <a:sym typeface="Wingdings" panose="05000000000000000000" pitchFamily="2" charset="2"/>
              </a:rPr>
              <a:t>stmt</a:t>
            </a:r>
            <a:r>
              <a:rPr lang="en-US" altLang="zh-CN" b="1">
                <a:sym typeface="Wingdings" panose="05000000000000000000" pitchFamily="2" charset="2"/>
              </a:rPr>
              <a:t>                        { </a:t>
            </a:r>
            <a:r>
              <a:rPr lang="en-US" altLang="zh-CN" b="1" i="1">
                <a:sym typeface="Wingdings" panose="05000000000000000000" pitchFamily="2" charset="2"/>
              </a:rPr>
              <a:t>stmts.n</a:t>
            </a:r>
            <a:r>
              <a:rPr lang="en-US" altLang="zh-CN" b="1">
                <a:sym typeface="Wingdings" panose="05000000000000000000" pitchFamily="2" charset="2"/>
              </a:rPr>
              <a:t> = new </a:t>
            </a:r>
            <a:r>
              <a:rPr lang="en-US" altLang="zh-CN" b="1" i="1">
                <a:sym typeface="Wingdings" panose="05000000000000000000" pitchFamily="2" charset="2"/>
              </a:rPr>
              <a:t>Seq</a:t>
            </a:r>
            <a:r>
              <a:rPr lang="en-US" altLang="zh-CN" b="1">
                <a:sym typeface="Wingdings" panose="05000000000000000000" pitchFamily="2" charset="2"/>
              </a:rPr>
              <a:t>(</a:t>
            </a:r>
            <a:r>
              <a:rPr lang="en-US" altLang="zh-CN" b="1" i="1">
                <a:sym typeface="Wingdings" panose="05000000000000000000" pitchFamily="2" charset="2"/>
              </a:rPr>
              <a:t>stmts</a:t>
            </a:r>
            <a:r>
              <a:rPr lang="en-US" altLang="zh-CN" b="1" baseline="-25000">
                <a:sym typeface="Wingdings" panose="05000000000000000000" pitchFamily="2" charset="2"/>
              </a:rPr>
              <a:t>1</a:t>
            </a:r>
            <a:r>
              <a:rPr lang="en-US" altLang="zh-CN" b="1">
                <a:sym typeface="Wingdings" panose="05000000000000000000" pitchFamily="2" charset="2"/>
              </a:rPr>
              <a:t>.</a:t>
            </a:r>
            <a:r>
              <a:rPr lang="en-US" altLang="zh-CN" b="1" i="1">
                <a:sym typeface="Wingdings" panose="05000000000000000000" pitchFamily="2" charset="2"/>
              </a:rPr>
              <a:t>n</a:t>
            </a:r>
            <a:r>
              <a:rPr lang="en-US" altLang="zh-CN" b="1">
                <a:sym typeface="Wingdings" panose="05000000000000000000" pitchFamily="2" charset="2"/>
              </a:rPr>
              <a:t>, </a:t>
            </a:r>
            <a:r>
              <a:rPr lang="en-US" altLang="zh-CN" b="1" i="1">
                <a:sym typeface="Wingdings" panose="05000000000000000000" pitchFamily="2" charset="2"/>
              </a:rPr>
              <a:t>stmt.n</a:t>
            </a:r>
            <a:r>
              <a:rPr lang="en-US" altLang="zh-CN" b="1">
                <a:sym typeface="Wingdings" panose="05000000000000000000" pitchFamily="2" charset="2"/>
              </a:rPr>
              <a:t>);}</a:t>
            </a:r>
          </a:p>
          <a:p>
            <a:r>
              <a:rPr lang="en-US" altLang="zh-CN" b="1">
                <a:sym typeface="Wingdings" panose="05000000000000000000" pitchFamily="2" charset="2"/>
              </a:rPr>
              <a:t>               |    </a:t>
            </a:r>
            <a:r>
              <a:rPr lang="el-GR" altLang="zh-CN" b="1" i="1">
                <a:sym typeface="Wingdings" panose="05000000000000000000" pitchFamily="2" charset="2"/>
              </a:rPr>
              <a:t>ε</a:t>
            </a:r>
            <a:r>
              <a:rPr lang="en-US" altLang="zh-CN" b="1" i="1">
                <a:sym typeface="Wingdings" panose="05000000000000000000" pitchFamily="2" charset="2"/>
              </a:rPr>
              <a:t>                                           </a:t>
            </a:r>
            <a:r>
              <a:rPr lang="en-US" altLang="zh-CN" b="1">
                <a:sym typeface="Wingdings" panose="05000000000000000000" pitchFamily="2" charset="2"/>
              </a:rPr>
              <a:t>{</a:t>
            </a:r>
            <a:r>
              <a:rPr lang="en-US" altLang="zh-CN" b="1" i="1">
                <a:sym typeface="Wingdings" panose="05000000000000000000" pitchFamily="2" charset="2"/>
              </a:rPr>
              <a:t> stmts.n = </a:t>
            </a:r>
            <a:r>
              <a:rPr lang="en-US" altLang="zh-CN" b="1">
                <a:sym typeface="Wingdings" panose="05000000000000000000" pitchFamily="2" charset="2"/>
              </a:rPr>
              <a:t>null; }</a:t>
            </a:r>
          </a:p>
          <a:p>
            <a:endParaRPr lang="en-US" altLang="zh-CN" b="1">
              <a:sym typeface="Wingdings" panose="05000000000000000000" pitchFamily="2" charset="2"/>
            </a:endParaRPr>
          </a:p>
          <a:p>
            <a:r>
              <a:rPr lang="en-US" altLang="zh-CN" b="1">
                <a:sym typeface="Wingdings" panose="05000000000000000000" pitchFamily="2" charset="2"/>
              </a:rPr>
              <a:t>    </a:t>
            </a:r>
            <a:r>
              <a:rPr lang="en-US" altLang="zh-CN" b="1" i="1">
                <a:sym typeface="Wingdings" panose="05000000000000000000" pitchFamily="2" charset="2"/>
              </a:rPr>
              <a:t>stmt</a:t>
            </a:r>
            <a:r>
              <a:rPr lang="en-US" altLang="zh-CN" b="1">
                <a:sym typeface="Wingdings" panose="05000000000000000000" pitchFamily="2" charset="2"/>
              </a:rPr>
              <a:t>      </a:t>
            </a:r>
            <a:r>
              <a:rPr lang="en-US" altLang="zh-CN" b="1" i="1">
                <a:sym typeface="Wingdings" panose="05000000000000000000" pitchFamily="2" charset="2"/>
              </a:rPr>
              <a:t>expr</a:t>
            </a:r>
            <a:r>
              <a:rPr lang="en-US" altLang="zh-CN" b="1">
                <a:sym typeface="Wingdings" panose="05000000000000000000" pitchFamily="2" charset="2"/>
              </a:rPr>
              <a:t> ;                                  { </a:t>
            </a:r>
            <a:r>
              <a:rPr lang="en-US" altLang="zh-CN" b="1" i="1">
                <a:sym typeface="Wingdings" panose="05000000000000000000" pitchFamily="2" charset="2"/>
              </a:rPr>
              <a:t>stmt.n</a:t>
            </a:r>
            <a:r>
              <a:rPr lang="en-US" altLang="zh-CN" b="1">
                <a:sym typeface="Wingdings" panose="05000000000000000000" pitchFamily="2" charset="2"/>
              </a:rPr>
              <a:t> = new </a:t>
            </a:r>
            <a:r>
              <a:rPr lang="en-US" altLang="zh-CN" b="1" i="1">
                <a:sym typeface="Wingdings" panose="05000000000000000000" pitchFamily="2" charset="2"/>
              </a:rPr>
              <a:t>Eval</a:t>
            </a:r>
            <a:r>
              <a:rPr lang="en-US" altLang="zh-CN" b="1">
                <a:sym typeface="Wingdings" panose="05000000000000000000" pitchFamily="2" charset="2"/>
              </a:rPr>
              <a:t>(</a:t>
            </a:r>
            <a:r>
              <a:rPr lang="en-US" altLang="zh-CN" b="1" i="1">
                <a:sym typeface="Wingdings" panose="05000000000000000000" pitchFamily="2" charset="2"/>
              </a:rPr>
              <a:t>expr.n</a:t>
            </a:r>
            <a:r>
              <a:rPr lang="en-US" altLang="zh-CN" b="1">
                <a:sym typeface="Wingdings" panose="05000000000000000000" pitchFamily="2" charset="2"/>
              </a:rPr>
              <a:t>); }</a:t>
            </a:r>
          </a:p>
          <a:p>
            <a:r>
              <a:rPr lang="en-US" altLang="zh-CN" b="1">
                <a:sym typeface="Wingdings" panose="05000000000000000000" pitchFamily="2" charset="2"/>
              </a:rPr>
              <a:t>                |    if( </a:t>
            </a:r>
            <a:r>
              <a:rPr lang="en-US" altLang="zh-CN" b="1" i="1">
                <a:sym typeface="Wingdings" panose="05000000000000000000" pitchFamily="2" charset="2"/>
              </a:rPr>
              <a:t>expr</a:t>
            </a:r>
            <a:r>
              <a:rPr lang="en-US" altLang="zh-CN" b="1">
                <a:sym typeface="Wingdings" panose="05000000000000000000" pitchFamily="2" charset="2"/>
              </a:rPr>
              <a:t> )  </a:t>
            </a:r>
            <a:r>
              <a:rPr lang="en-US" altLang="zh-CN" b="1" i="1">
                <a:sym typeface="Wingdings" panose="05000000000000000000" pitchFamily="2" charset="2"/>
              </a:rPr>
              <a:t>stmt</a:t>
            </a:r>
            <a:r>
              <a:rPr lang="en-US" altLang="zh-CN" b="1" baseline="-25000">
                <a:sym typeface="Wingdings" panose="05000000000000000000" pitchFamily="2" charset="2"/>
              </a:rPr>
              <a:t>1</a:t>
            </a:r>
            <a:r>
              <a:rPr lang="en-US" altLang="zh-CN" b="1">
                <a:sym typeface="Wingdings" panose="05000000000000000000" pitchFamily="2" charset="2"/>
              </a:rPr>
              <a:t>                   {</a:t>
            </a:r>
            <a:r>
              <a:rPr lang="en-US" altLang="zh-CN" b="1" i="1">
                <a:sym typeface="Wingdings" panose="05000000000000000000" pitchFamily="2" charset="2"/>
              </a:rPr>
              <a:t>stmt.n</a:t>
            </a:r>
            <a:r>
              <a:rPr lang="en-US" altLang="zh-CN" b="1">
                <a:sym typeface="Wingdings" panose="05000000000000000000" pitchFamily="2" charset="2"/>
              </a:rPr>
              <a:t> = new </a:t>
            </a:r>
            <a:r>
              <a:rPr lang="en-US" altLang="zh-CN" b="1" i="1">
                <a:sym typeface="Wingdings" panose="05000000000000000000" pitchFamily="2" charset="2"/>
              </a:rPr>
              <a:t>If</a:t>
            </a:r>
            <a:r>
              <a:rPr lang="en-US" altLang="zh-CN" b="1">
                <a:sym typeface="Wingdings" panose="05000000000000000000" pitchFamily="2" charset="2"/>
              </a:rPr>
              <a:t>(</a:t>
            </a:r>
            <a:r>
              <a:rPr lang="en-US" altLang="zh-CN" b="1" i="1">
                <a:sym typeface="Wingdings" panose="05000000000000000000" pitchFamily="2" charset="2"/>
              </a:rPr>
              <a:t>expr.n, stmt</a:t>
            </a:r>
            <a:r>
              <a:rPr lang="en-US" altLang="zh-CN" b="1" i="1" baseline="-25000">
                <a:sym typeface="Wingdings" panose="05000000000000000000" pitchFamily="2" charset="2"/>
              </a:rPr>
              <a:t>1</a:t>
            </a:r>
            <a:r>
              <a:rPr lang="en-US" altLang="zh-CN" b="1" i="1">
                <a:sym typeface="Wingdings" panose="05000000000000000000" pitchFamily="2" charset="2"/>
              </a:rPr>
              <a:t>.n</a:t>
            </a:r>
            <a:r>
              <a:rPr lang="en-US" altLang="zh-CN" b="1">
                <a:sym typeface="Wingdings" panose="05000000000000000000" pitchFamily="2" charset="2"/>
              </a:rPr>
              <a:t>);}</a:t>
            </a:r>
          </a:p>
          <a:p>
            <a:r>
              <a:rPr lang="en-US" altLang="zh-CN" b="1">
                <a:sym typeface="Wingdings" panose="05000000000000000000" pitchFamily="2" charset="2"/>
              </a:rPr>
              <a:t>                |    while(</a:t>
            </a:r>
            <a:r>
              <a:rPr lang="en-US" altLang="zh-CN" b="1" i="1">
                <a:sym typeface="Wingdings" panose="05000000000000000000" pitchFamily="2" charset="2"/>
              </a:rPr>
              <a:t> expr </a:t>
            </a:r>
            <a:r>
              <a:rPr lang="en-US" altLang="zh-CN" b="1">
                <a:sym typeface="Wingdings" panose="05000000000000000000" pitchFamily="2" charset="2"/>
              </a:rPr>
              <a:t>)</a:t>
            </a:r>
            <a:r>
              <a:rPr lang="en-US" altLang="zh-CN" b="1" i="1">
                <a:sym typeface="Wingdings" panose="05000000000000000000" pitchFamily="2" charset="2"/>
              </a:rPr>
              <a:t> stmt</a:t>
            </a:r>
            <a:r>
              <a:rPr lang="en-US" altLang="zh-CN" b="1" baseline="-25000">
                <a:sym typeface="Wingdings" panose="05000000000000000000" pitchFamily="2" charset="2"/>
              </a:rPr>
              <a:t>1</a:t>
            </a:r>
            <a:r>
              <a:rPr lang="en-US" altLang="zh-CN" b="1">
                <a:sym typeface="Wingdings" panose="05000000000000000000" pitchFamily="2" charset="2"/>
              </a:rPr>
              <a:t>             {</a:t>
            </a:r>
            <a:r>
              <a:rPr lang="en-US" altLang="zh-CN" b="1" i="1">
                <a:sym typeface="Wingdings" panose="05000000000000000000" pitchFamily="2" charset="2"/>
              </a:rPr>
              <a:t>stmt.n</a:t>
            </a:r>
            <a:r>
              <a:rPr lang="en-US" altLang="zh-CN" b="1">
                <a:sym typeface="Wingdings" panose="05000000000000000000" pitchFamily="2" charset="2"/>
              </a:rPr>
              <a:t> = new </a:t>
            </a:r>
            <a:r>
              <a:rPr lang="en-US" altLang="zh-CN" b="1" i="1">
                <a:sym typeface="Wingdings" panose="05000000000000000000" pitchFamily="2" charset="2"/>
              </a:rPr>
              <a:t>While</a:t>
            </a:r>
            <a:r>
              <a:rPr lang="en-US" altLang="zh-CN" b="1">
                <a:sym typeface="Wingdings" panose="05000000000000000000" pitchFamily="2" charset="2"/>
              </a:rPr>
              <a:t>(</a:t>
            </a:r>
            <a:r>
              <a:rPr lang="en-US" altLang="zh-CN" b="1" i="1">
                <a:sym typeface="Wingdings" panose="05000000000000000000" pitchFamily="2" charset="2"/>
              </a:rPr>
              <a:t>expr.n, stmt</a:t>
            </a:r>
            <a:r>
              <a:rPr lang="en-US" altLang="zh-CN" b="1" i="1" baseline="-25000">
                <a:sym typeface="Wingdings" panose="05000000000000000000" pitchFamily="2" charset="2"/>
              </a:rPr>
              <a:t>1</a:t>
            </a:r>
            <a:r>
              <a:rPr lang="en-US" altLang="zh-CN" b="1" i="1">
                <a:sym typeface="Wingdings" panose="05000000000000000000" pitchFamily="2" charset="2"/>
              </a:rPr>
              <a:t>.n</a:t>
            </a:r>
            <a:r>
              <a:rPr lang="en-US" altLang="zh-CN" b="1">
                <a:sym typeface="Wingdings" panose="05000000000000000000" pitchFamily="2" charset="2"/>
              </a:rPr>
              <a:t>);}</a:t>
            </a:r>
          </a:p>
          <a:p>
            <a:r>
              <a:rPr lang="en-US" altLang="zh-CN" b="1">
                <a:sym typeface="Wingdings" panose="05000000000000000000" pitchFamily="2" charset="2"/>
              </a:rPr>
              <a:t>                |    do </a:t>
            </a:r>
            <a:r>
              <a:rPr lang="en-US" altLang="zh-CN" b="1" i="1">
                <a:sym typeface="Wingdings" panose="05000000000000000000" pitchFamily="2" charset="2"/>
              </a:rPr>
              <a:t>stmt</a:t>
            </a:r>
            <a:r>
              <a:rPr lang="en-US" altLang="zh-CN" b="1" i="1" baseline="-25000">
                <a:sym typeface="Wingdings" panose="05000000000000000000" pitchFamily="2" charset="2"/>
              </a:rPr>
              <a:t>1</a:t>
            </a:r>
            <a:r>
              <a:rPr lang="en-US" altLang="zh-CN" b="1">
                <a:sym typeface="Wingdings" panose="05000000000000000000" pitchFamily="2" charset="2"/>
              </a:rPr>
              <a:t>  while ( </a:t>
            </a:r>
            <a:r>
              <a:rPr lang="en-US" altLang="zh-CN" b="1" i="1">
                <a:sym typeface="Wingdings" panose="05000000000000000000" pitchFamily="2" charset="2"/>
              </a:rPr>
              <a:t>expr</a:t>
            </a:r>
            <a:r>
              <a:rPr lang="en-US" altLang="zh-CN" b="1">
                <a:sym typeface="Wingdings" panose="05000000000000000000" pitchFamily="2" charset="2"/>
              </a:rPr>
              <a:t> )      {</a:t>
            </a:r>
            <a:r>
              <a:rPr lang="en-US" altLang="zh-CN" b="1" i="1">
                <a:sym typeface="Wingdings" panose="05000000000000000000" pitchFamily="2" charset="2"/>
              </a:rPr>
              <a:t>stmt.n</a:t>
            </a:r>
            <a:r>
              <a:rPr lang="en-US" altLang="zh-CN" b="1">
                <a:sym typeface="Wingdings" panose="05000000000000000000" pitchFamily="2" charset="2"/>
              </a:rPr>
              <a:t> = new </a:t>
            </a:r>
            <a:r>
              <a:rPr lang="en-US" altLang="zh-CN" b="1" i="1">
                <a:sym typeface="Wingdings" panose="05000000000000000000" pitchFamily="2" charset="2"/>
              </a:rPr>
              <a:t>Do</a:t>
            </a:r>
            <a:r>
              <a:rPr lang="en-US" altLang="zh-CN" b="1">
                <a:sym typeface="Wingdings" panose="05000000000000000000" pitchFamily="2" charset="2"/>
              </a:rPr>
              <a:t>(</a:t>
            </a:r>
            <a:r>
              <a:rPr lang="en-US" altLang="zh-CN" b="1" i="1">
                <a:sym typeface="Wingdings" panose="05000000000000000000" pitchFamily="2" charset="2"/>
              </a:rPr>
              <a:t>stmt</a:t>
            </a:r>
            <a:r>
              <a:rPr lang="en-US" altLang="zh-CN" b="1" i="1" baseline="-25000">
                <a:sym typeface="Wingdings" panose="05000000000000000000" pitchFamily="2" charset="2"/>
              </a:rPr>
              <a:t>1</a:t>
            </a:r>
            <a:r>
              <a:rPr lang="en-US" altLang="zh-CN" b="1" i="1">
                <a:sym typeface="Wingdings" panose="05000000000000000000" pitchFamily="2" charset="2"/>
              </a:rPr>
              <a:t>.n, expr.n</a:t>
            </a:r>
            <a:r>
              <a:rPr lang="en-US" altLang="zh-CN" b="1">
                <a:sym typeface="Wingdings" panose="05000000000000000000" pitchFamily="2" charset="2"/>
              </a:rPr>
              <a:t>);}</a:t>
            </a:r>
          </a:p>
          <a:p>
            <a:r>
              <a:rPr lang="en-US" altLang="zh-CN" b="1">
                <a:sym typeface="Wingdings" panose="05000000000000000000" pitchFamily="2" charset="2"/>
              </a:rPr>
              <a:t>                |    block                                   {</a:t>
            </a:r>
            <a:r>
              <a:rPr lang="en-US" altLang="zh-CN" b="1" i="1">
                <a:sym typeface="Wingdings" panose="05000000000000000000" pitchFamily="2" charset="2"/>
              </a:rPr>
              <a:t>stmt.n = block.n;</a:t>
            </a:r>
            <a:r>
              <a:rPr lang="en-US" altLang="zh-CN" b="1">
                <a:sym typeface="Wingdings" panose="05000000000000000000" pitchFamily="2" charset="2"/>
              </a:rPr>
              <a:t>}</a:t>
            </a:r>
            <a:endParaRPr lang="zh-CN" altLang="en-US" b="1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itle 1">
            <a:extLst>
              <a:ext uri="{FF2B5EF4-FFF2-40B4-BE49-F238E27FC236}">
                <a16:creationId xmlns:a16="http://schemas.microsoft.com/office/drawing/2014/main" id="{A6564190-9909-4B69-B9BD-6281110D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142339" name="Content Placeholder 2">
            <a:extLst>
              <a:ext uri="{FF2B5EF4-FFF2-40B4-BE49-F238E27FC236}">
                <a16:creationId xmlns:a16="http://schemas.microsoft.com/office/drawing/2014/main" id="{3E5681B7-E90F-4A32-A024-C55FB5A2B3AC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1412875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生成中间代码</a:t>
            </a:r>
            <a:endParaRPr lang="en-US" altLang="zh-CN"/>
          </a:p>
          <a:p>
            <a:pPr lvl="1"/>
            <a:r>
              <a:rPr lang="zh-CN" altLang="en-US"/>
              <a:t>表达式的抽象语法树</a:t>
            </a:r>
            <a:endParaRPr lang="en-US" altLang="zh-CN"/>
          </a:p>
          <a:p>
            <a:endParaRPr lang="zh-CN" altLang="en-US"/>
          </a:p>
        </p:txBody>
      </p:sp>
      <p:sp>
        <p:nvSpPr>
          <p:cNvPr id="142340" name="TextBox 1">
            <a:extLst>
              <a:ext uri="{FF2B5EF4-FFF2-40B4-BE49-F238E27FC236}">
                <a16:creationId xmlns:a16="http://schemas.microsoft.com/office/drawing/2014/main" id="{A3DA5143-1065-40E0-BEBC-D2ECA2B3D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492375"/>
            <a:ext cx="7243762" cy="42481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expr</a:t>
            </a:r>
            <a:r>
              <a:rPr lang="en-US" altLang="zh-CN" b="1"/>
              <a:t> </a:t>
            </a:r>
            <a:r>
              <a:rPr lang="en-US" altLang="zh-CN" b="1">
                <a:sym typeface="Wingdings" panose="05000000000000000000" pitchFamily="2" charset="2"/>
              </a:rPr>
              <a:t> </a:t>
            </a:r>
            <a:r>
              <a:rPr lang="en-US" altLang="zh-CN" b="1" i="1">
                <a:sym typeface="Wingdings" panose="05000000000000000000" pitchFamily="2" charset="2"/>
              </a:rPr>
              <a:t>rel</a:t>
            </a:r>
            <a:r>
              <a:rPr lang="en-US" altLang="zh-CN" b="1">
                <a:sym typeface="Wingdings" panose="05000000000000000000" pitchFamily="2" charset="2"/>
              </a:rPr>
              <a:t>  =  </a:t>
            </a:r>
            <a:r>
              <a:rPr lang="en-US" altLang="zh-CN" b="1" i="1">
                <a:sym typeface="Wingdings" panose="05000000000000000000" pitchFamily="2" charset="2"/>
              </a:rPr>
              <a:t>expr</a:t>
            </a:r>
            <a:r>
              <a:rPr lang="en-US" altLang="zh-CN" b="1" baseline="-25000">
                <a:sym typeface="Wingdings" panose="05000000000000000000" pitchFamily="2" charset="2"/>
              </a:rPr>
              <a:t>1</a:t>
            </a:r>
            <a:r>
              <a:rPr lang="en-US" altLang="zh-CN" b="1">
                <a:sym typeface="Wingdings" panose="05000000000000000000" pitchFamily="2" charset="2"/>
              </a:rPr>
              <a:t>        {</a:t>
            </a:r>
            <a:r>
              <a:rPr lang="en-US" altLang="zh-CN" b="1" i="1">
                <a:sym typeface="Wingdings" panose="05000000000000000000" pitchFamily="2" charset="2"/>
              </a:rPr>
              <a:t>expr.n </a:t>
            </a:r>
            <a:r>
              <a:rPr lang="en-US" altLang="zh-CN" b="1">
                <a:sym typeface="Wingdings" panose="05000000000000000000" pitchFamily="2" charset="2"/>
              </a:rPr>
              <a:t>= new </a:t>
            </a:r>
            <a:r>
              <a:rPr lang="en-US" altLang="zh-CN" b="1" i="1">
                <a:sym typeface="Wingdings" panose="05000000000000000000" pitchFamily="2" charset="2"/>
              </a:rPr>
              <a:t>Assign</a:t>
            </a:r>
            <a:r>
              <a:rPr lang="en-US" altLang="zh-CN" b="1">
                <a:sym typeface="Wingdings" panose="05000000000000000000" pitchFamily="2" charset="2"/>
              </a:rPr>
              <a:t>(‘=’, rel.n, expr.n);}</a:t>
            </a:r>
          </a:p>
          <a:p>
            <a:r>
              <a:rPr lang="en-US" altLang="zh-CN" b="1">
                <a:sym typeface="Wingdings" panose="05000000000000000000" pitchFamily="2" charset="2"/>
              </a:rPr>
              <a:t>         |   </a:t>
            </a:r>
            <a:r>
              <a:rPr lang="en-US" altLang="zh-CN" b="1" i="1">
                <a:sym typeface="Wingdings" panose="05000000000000000000" pitchFamily="2" charset="2"/>
              </a:rPr>
              <a:t>rel</a:t>
            </a:r>
            <a:r>
              <a:rPr lang="en-US" altLang="zh-CN" b="1">
                <a:sym typeface="Wingdings" panose="05000000000000000000" pitchFamily="2" charset="2"/>
              </a:rPr>
              <a:t>                       {</a:t>
            </a:r>
            <a:r>
              <a:rPr lang="en-US" altLang="zh-CN" b="1" i="1">
                <a:sym typeface="Wingdings" panose="05000000000000000000" pitchFamily="2" charset="2"/>
              </a:rPr>
              <a:t>expr.n</a:t>
            </a:r>
            <a:r>
              <a:rPr lang="en-US" altLang="zh-CN" b="1">
                <a:sym typeface="Wingdings" panose="05000000000000000000" pitchFamily="2" charset="2"/>
              </a:rPr>
              <a:t> = </a:t>
            </a:r>
            <a:r>
              <a:rPr lang="en-US" altLang="zh-CN" b="1" i="1">
                <a:sym typeface="Wingdings" panose="05000000000000000000" pitchFamily="2" charset="2"/>
              </a:rPr>
              <a:t>rel.n</a:t>
            </a:r>
            <a:r>
              <a:rPr lang="en-US" altLang="zh-CN" b="1">
                <a:sym typeface="Wingdings" panose="05000000000000000000" pitchFamily="2" charset="2"/>
              </a:rPr>
              <a:t>; }</a:t>
            </a:r>
          </a:p>
          <a:p>
            <a:endParaRPr lang="en-US" altLang="zh-CN" b="1">
              <a:sym typeface="Wingdings" panose="05000000000000000000" pitchFamily="2" charset="2"/>
            </a:endParaRPr>
          </a:p>
          <a:p>
            <a:r>
              <a:rPr lang="en-US" altLang="zh-CN" b="1">
                <a:sym typeface="Wingdings" panose="05000000000000000000" pitchFamily="2" charset="2"/>
              </a:rPr>
              <a:t>   </a:t>
            </a:r>
            <a:r>
              <a:rPr lang="en-US" altLang="zh-CN" b="1" i="1">
                <a:sym typeface="Wingdings" panose="05000000000000000000" pitchFamily="2" charset="2"/>
              </a:rPr>
              <a:t>rel</a:t>
            </a:r>
            <a:r>
              <a:rPr lang="en-US" altLang="zh-CN" b="1">
                <a:sym typeface="Wingdings" panose="05000000000000000000" pitchFamily="2" charset="2"/>
              </a:rPr>
              <a:t>    </a:t>
            </a:r>
            <a:r>
              <a:rPr lang="en-US" altLang="zh-CN" b="1" i="1">
                <a:sym typeface="Wingdings" panose="05000000000000000000" pitchFamily="2" charset="2"/>
              </a:rPr>
              <a:t>rel</a:t>
            </a:r>
            <a:r>
              <a:rPr lang="en-US" altLang="zh-CN" b="1" i="1" baseline="-25000">
                <a:sym typeface="Wingdings" panose="05000000000000000000" pitchFamily="2" charset="2"/>
              </a:rPr>
              <a:t>1</a:t>
            </a:r>
            <a:r>
              <a:rPr lang="en-US" altLang="zh-CN" b="1">
                <a:sym typeface="Wingdings" panose="05000000000000000000" pitchFamily="2" charset="2"/>
              </a:rPr>
              <a:t>  &lt;  </a:t>
            </a:r>
            <a:r>
              <a:rPr lang="en-US" altLang="zh-CN" b="1" i="1">
                <a:sym typeface="Wingdings" panose="05000000000000000000" pitchFamily="2" charset="2"/>
              </a:rPr>
              <a:t>add</a:t>
            </a:r>
            <a:r>
              <a:rPr lang="en-US" altLang="zh-CN" b="1">
                <a:sym typeface="Wingdings" panose="05000000000000000000" pitchFamily="2" charset="2"/>
              </a:rPr>
              <a:t>        {</a:t>
            </a:r>
            <a:r>
              <a:rPr lang="en-US" altLang="zh-CN" b="1" i="1">
                <a:sym typeface="Wingdings" panose="05000000000000000000" pitchFamily="2" charset="2"/>
              </a:rPr>
              <a:t>rel.n</a:t>
            </a:r>
            <a:r>
              <a:rPr lang="en-US" altLang="zh-CN" b="1">
                <a:sym typeface="Wingdings" panose="05000000000000000000" pitchFamily="2" charset="2"/>
              </a:rPr>
              <a:t> = new </a:t>
            </a:r>
            <a:r>
              <a:rPr lang="en-US" altLang="zh-CN" b="1" i="1">
                <a:sym typeface="Wingdings" panose="05000000000000000000" pitchFamily="2" charset="2"/>
              </a:rPr>
              <a:t>Rel</a:t>
            </a:r>
            <a:r>
              <a:rPr lang="en-US" altLang="zh-CN" b="1">
                <a:sym typeface="Wingdings" panose="05000000000000000000" pitchFamily="2" charset="2"/>
              </a:rPr>
              <a:t>( ‘&lt;’, </a:t>
            </a:r>
            <a:r>
              <a:rPr lang="en-US" altLang="zh-CN" b="1" i="1">
                <a:sym typeface="Wingdings" panose="05000000000000000000" pitchFamily="2" charset="2"/>
              </a:rPr>
              <a:t>rel</a:t>
            </a:r>
            <a:r>
              <a:rPr lang="en-US" altLang="zh-CN" b="1" i="1" baseline="-25000">
                <a:sym typeface="Wingdings" panose="05000000000000000000" pitchFamily="2" charset="2"/>
              </a:rPr>
              <a:t>1</a:t>
            </a:r>
            <a:r>
              <a:rPr lang="en-US" altLang="zh-CN" b="1" i="1">
                <a:sym typeface="Wingdings" panose="05000000000000000000" pitchFamily="2" charset="2"/>
              </a:rPr>
              <a:t>.n</a:t>
            </a:r>
            <a:r>
              <a:rPr lang="en-US" altLang="zh-CN" b="1">
                <a:sym typeface="Wingdings" panose="05000000000000000000" pitchFamily="2" charset="2"/>
              </a:rPr>
              <a:t>, </a:t>
            </a:r>
            <a:r>
              <a:rPr lang="en-US" altLang="zh-CN" b="1" i="1">
                <a:sym typeface="Wingdings" panose="05000000000000000000" pitchFamily="2" charset="2"/>
              </a:rPr>
              <a:t>add.n</a:t>
            </a:r>
            <a:r>
              <a:rPr lang="en-US" altLang="zh-CN" b="1">
                <a:sym typeface="Wingdings" panose="05000000000000000000" pitchFamily="2" charset="2"/>
              </a:rPr>
              <a:t>); }</a:t>
            </a:r>
          </a:p>
          <a:p>
            <a:r>
              <a:rPr lang="en-US" altLang="zh-CN" b="1">
                <a:sym typeface="Wingdings" panose="05000000000000000000" pitchFamily="2" charset="2"/>
              </a:rPr>
              <a:t>          |    </a:t>
            </a:r>
            <a:r>
              <a:rPr lang="en-US" altLang="zh-CN" b="1" i="1">
                <a:sym typeface="Wingdings" panose="05000000000000000000" pitchFamily="2" charset="2"/>
              </a:rPr>
              <a:t>rel</a:t>
            </a:r>
            <a:r>
              <a:rPr lang="en-US" altLang="zh-CN" b="1" i="1" baseline="-25000">
                <a:sym typeface="Wingdings" panose="05000000000000000000" pitchFamily="2" charset="2"/>
              </a:rPr>
              <a:t>1</a:t>
            </a:r>
            <a:r>
              <a:rPr lang="en-US" altLang="zh-CN" b="1">
                <a:sym typeface="Wingdings" panose="05000000000000000000" pitchFamily="2" charset="2"/>
              </a:rPr>
              <a:t>  &lt;  </a:t>
            </a:r>
            <a:r>
              <a:rPr lang="en-US" altLang="zh-CN" b="1" i="1">
                <a:sym typeface="Wingdings" panose="05000000000000000000" pitchFamily="2" charset="2"/>
              </a:rPr>
              <a:t>add</a:t>
            </a:r>
            <a:r>
              <a:rPr lang="en-US" altLang="zh-CN" b="1">
                <a:sym typeface="Wingdings" panose="05000000000000000000" pitchFamily="2" charset="2"/>
              </a:rPr>
              <a:t>        {</a:t>
            </a:r>
            <a:r>
              <a:rPr lang="en-US" altLang="zh-CN" b="1" i="1">
                <a:sym typeface="Wingdings" panose="05000000000000000000" pitchFamily="2" charset="2"/>
              </a:rPr>
              <a:t>rel.n</a:t>
            </a:r>
            <a:r>
              <a:rPr lang="en-US" altLang="zh-CN" b="1">
                <a:sym typeface="Wingdings" panose="05000000000000000000" pitchFamily="2" charset="2"/>
              </a:rPr>
              <a:t> = new </a:t>
            </a:r>
            <a:r>
              <a:rPr lang="en-US" altLang="zh-CN" b="1" i="1">
                <a:sym typeface="Wingdings" panose="05000000000000000000" pitchFamily="2" charset="2"/>
              </a:rPr>
              <a:t>Rel</a:t>
            </a:r>
            <a:r>
              <a:rPr lang="en-US" altLang="zh-CN" b="1">
                <a:sym typeface="Wingdings" panose="05000000000000000000" pitchFamily="2" charset="2"/>
              </a:rPr>
              <a:t>(‘≤’, </a:t>
            </a:r>
            <a:r>
              <a:rPr lang="en-US" altLang="zh-CN" b="1" i="1">
                <a:sym typeface="Wingdings" panose="05000000000000000000" pitchFamily="2" charset="2"/>
              </a:rPr>
              <a:t>rel</a:t>
            </a:r>
            <a:r>
              <a:rPr lang="en-US" altLang="zh-CN" b="1" i="1" baseline="-25000">
                <a:sym typeface="Wingdings" panose="05000000000000000000" pitchFamily="2" charset="2"/>
              </a:rPr>
              <a:t>1</a:t>
            </a:r>
            <a:r>
              <a:rPr lang="en-US" altLang="zh-CN" b="1" i="1">
                <a:sym typeface="Wingdings" panose="05000000000000000000" pitchFamily="2" charset="2"/>
              </a:rPr>
              <a:t>.n</a:t>
            </a:r>
            <a:r>
              <a:rPr lang="en-US" altLang="zh-CN" b="1">
                <a:sym typeface="Wingdings" panose="05000000000000000000" pitchFamily="2" charset="2"/>
              </a:rPr>
              <a:t>, </a:t>
            </a:r>
            <a:r>
              <a:rPr lang="en-US" altLang="zh-CN" b="1" i="1">
                <a:sym typeface="Wingdings" panose="05000000000000000000" pitchFamily="2" charset="2"/>
              </a:rPr>
              <a:t>add.n</a:t>
            </a:r>
            <a:r>
              <a:rPr lang="en-US" altLang="zh-CN" b="1">
                <a:sym typeface="Wingdings" panose="05000000000000000000" pitchFamily="2" charset="2"/>
              </a:rPr>
              <a:t>); }</a:t>
            </a:r>
          </a:p>
          <a:p>
            <a:r>
              <a:rPr lang="en-US" altLang="zh-CN" b="1">
                <a:sym typeface="Wingdings" panose="05000000000000000000" pitchFamily="2" charset="2"/>
              </a:rPr>
              <a:t>          |    </a:t>
            </a:r>
            <a:r>
              <a:rPr lang="en-US" altLang="zh-CN" b="1" i="1">
                <a:sym typeface="Wingdings" panose="05000000000000000000" pitchFamily="2" charset="2"/>
              </a:rPr>
              <a:t>add</a:t>
            </a:r>
            <a:r>
              <a:rPr lang="en-US" altLang="zh-CN" b="1">
                <a:sym typeface="Wingdings" panose="05000000000000000000" pitchFamily="2" charset="2"/>
              </a:rPr>
              <a:t>                    {</a:t>
            </a:r>
            <a:r>
              <a:rPr lang="en-US" altLang="zh-CN" b="1" i="1">
                <a:sym typeface="Wingdings" panose="05000000000000000000" pitchFamily="2" charset="2"/>
              </a:rPr>
              <a:t>rel.n</a:t>
            </a:r>
            <a:r>
              <a:rPr lang="en-US" altLang="zh-CN" b="1">
                <a:sym typeface="Wingdings" panose="05000000000000000000" pitchFamily="2" charset="2"/>
              </a:rPr>
              <a:t> = </a:t>
            </a:r>
            <a:r>
              <a:rPr lang="en-US" altLang="zh-CN" b="1" i="1">
                <a:sym typeface="Wingdings" panose="05000000000000000000" pitchFamily="2" charset="2"/>
              </a:rPr>
              <a:t>add.n</a:t>
            </a:r>
            <a:r>
              <a:rPr lang="en-US" altLang="zh-CN" b="1">
                <a:sym typeface="Wingdings" panose="05000000000000000000" pitchFamily="2" charset="2"/>
              </a:rPr>
              <a:t>; }</a:t>
            </a:r>
          </a:p>
          <a:p>
            <a:endParaRPr lang="en-US" altLang="zh-CN" b="1">
              <a:sym typeface="Wingdings" panose="05000000000000000000" pitchFamily="2" charset="2"/>
            </a:endParaRPr>
          </a:p>
          <a:p>
            <a:r>
              <a:rPr lang="en-US" altLang="zh-CN" b="1">
                <a:sym typeface="Wingdings" panose="05000000000000000000" pitchFamily="2" charset="2"/>
              </a:rPr>
              <a:t>   </a:t>
            </a:r>
            <a:r>
              <a:rPr lang="en-US" altLang="zh-CN" b="1" i="1">
                <a:sym typeface="Wingdings" panose="05000000000000000000" pitchFamily="2" charset="2"/>
              </a:rPr>
              <a:t>add</a:t>
            </a:r>
            <a:r>
              <a:rPr lang="en-US" altLang="zh-CN" b="1">
                <a:sym typeface="Wingdings" panose="05000000000000000000" pitchFamily="2" charset="2"/>
              </a:rPr>
              <a:t>   </a:t>
            </a:r>
            <a:r>
              <a:rPr lang="en-US" altLang="zh-CN" b="1" i="1">
                <a:sym typeface="Wingdings" panose="05000000000000000000" pitchFamily="2" charset="2"/>
              </a:rPr>
              <a:t>add</a:t>
            </a:r>
            <a:r>
              <a:rPr lang="en-US" altLang="zh-CN" b="1" i="1" baseline="-25000">
                <a:sym typeface="Wingdings" panose="05000000000000000000" pitchFamily="2" charset="2"/>
              </a:rPr>
              <a:t>1</a:t>
            </a:r>
            <a:r>
              <a:rPr lang="en-US" altLang="zh-CN" b="1">
                <a:sym typeface="Wingdings" panose="05000000000000000000" pitchFamily="2" charset="2"/>
              </a:rPr>
              <a:t> + </a:t>
            </a:r>
            <a:r>
              <a:rPr lang="en-US" altLang="zh-CN" b="1" i="1">
                <a:sym typeface="Wingdings" panose="05000000000000000000" pitchFamily="2" charset="2"/>
              </a:rPr>
              <a:t>term</a:t>
            </a:r>
            <a:r>
              <a:rPr lang="en-US" altLang="zh-CN" b="1">
                <a:sym typeface="Wingdings" panose="05000000000000000000" pitchFamily="2" charset="2"/>
              </a:rPr>
              <a:t>      {</a:t>
            </a:r>
            <a:r>
              <a:rPr lang="en-US" altLang="zh-CN" b="1" i="1">
                <a:sym typeface="Wingdings" panose="05000000000000000000" pitchFamily="2" charset="2"/>
              </a:rPr>
              <a:t>add.n</a:t>
            </a:r>
            <a:r>
              <a:rPr lang="en-US" altLang="zh-CN" b="1">
                <a:sym typeface="Wingdings" panose="05000000000000000000" pitchFamily="2" charset="2"/>
              </a:rPr>
              <a:t> = new </a:t>
            </a:r>
            <a:r>
              <a:rPr lang="en-US" altLang="zh-CN" b="1" i="1">
                <a:sym typeface="Wingdings" panose="05000000000000000000" pitchFamily="2" charset="2"/>
              </a:rPr>
              <a:t>Op</a:t>
            </a:r>
            <a:r>
              <a:rPr lang="en-US" altLang="zh-CN" b="1">
                <a:sym typeface="Wingdings" panose="05000000000000000000" pitchFamily="2" charset="2"/>
              </a:rPr>
              <a:t>(‘+’, </a:t>
            </a:r>
            <a:r>
              <a:rPr lang="en-US" altLang="zh-CN" b="1" i="1">
                <a:sym typeface="Wingdings" panose="05000000000000000000" pitchFamily="2" charset="2"/>
              </a:rPr>
              <a:t>add</a:t>
            </a:r>
            <a:r>
              <a:rPr lang="en-US" altLang="zh-CN" b="1" i="1" baseline="-25000">
                <a:sym typeface="Wingdings" panose="05000000000000000000" pitchFamily="2" charset="2"/>
              </a:rPr>
              <a:t>1</a:t>
            </a:r>
            <a:r>
              <a:rPr lang="en-US" altLang="zh-CN" b="1" i="1">
                <a:sym typeface="Wingdings" panose="05000000000000000000" pitchFamily="2" charset="2"/>
              </a:rPr>
              <a:t>.n</a:t>
            </a:r>
            <a:r>
              <a:rPr lang="en-US" altLang="zh-CN" b="1">
                <a:sym typeface="Wingdings" panose="05000000000000000000" pitchFamily="2" charset="2"/>
              </a:rPr>
              <a:t>, </a:t>
            </a:r>
            <a:r>
              <a:rPr lang="en-US" altLang="zh-CN" b="1" i="1">
                <a:sym typeface="Wingdings" panose="05000000000000000000" pitchFamily="2" charset="2"/>
              </a:rPr>
              <a:t>term.n</a:t>
            </a:r>
            <a:r>
              <a:rPr lang="en-US" altLang="zh-CN" b="1">
                <a:sym typeface="Wingdings" panose="05000000000000000000" pitchFamily="2" charset="2"/>
              </a:rPr>
              <a:t>);}</a:t>
            </a:r>
          </a:p>
          <a:p>
            <a:r>
              <a:rPr lang="en-US" altLang="zh-CN" b="1">
                <a:sym typeface="Wingdings" panose="05000000000000000000" pitchFamily="2" charset="2"/>
              </a:rPr>
              <a:t>           |    </a:t>
            </a:r>
            <a:r>
              <a:rPr lang="en-US" altLang="zh-CN" b="1" i="1">
                <a:sym typeface="Wingdings" panose="05000000000000000000" pitchFamily="2" charset="2"/>
              </a:rPr>
              <a:t>term</a:t>
            </a:r>
            <a:r>
              <a:rPr lang="en-US" altLang="zh-CN" b="1">
                <a:sym typeface="Wingdings" panose="05000000000000000000" pitchFamily="2" charset="2"/>
              </a:rPr>
              <a:t>                  {</a:t>
            </a:r>
            <a:r>
              <a:rPr lang="en-US" altLang="zh-CN" b="1" i="1">
                <a:sym typeface="Wingdings" panose="05000000000000000000" pitchFamily="2" charset="2"/>
              </a:rPr>
              <a:t>add.n</a:t>
            </a:r>
            <a:r>
              <a:rPr lang="en-US" altLang="zh-CN" b="1">
                <a:sym typeface="Wingdings" panose="05000000000000000000" pitchFamily="2" charset="2"/>
              </a:rPr>
              <a:t> = </a:t>
            </a:r>
            <a:r>
              <a:rPr lang="en-US" altLang="zh-CN" b="1" i="1">
                <a:sym typeface="Wingdings" panose="05000000000000000000" pitchFamily="2" charset="2"/>
              </a:rPr>
              <a:t>term.n</a:t>
            </a:r>
            <a:r>
              <a:rPr lang="en-US" altLang="zh-CN" b="1">
                <a:sym typeface="Wingdings" panose="05000000000000000000" pitchFamily="2" charset="2"/>
              </a:rPr>
              <a:t>; }</a:t>
            </a:r>
          </a:p>
          <a:p>
            <a:endParaRPr lang="en-US" altLang="zh-CN" b="1">
              <a:sym typeface="Wingdings" panose="05000000000000000000" pitchFamily="2" charset="2"/>
            </a:endParaRPr>
          </a:p>
          <a:p>
            <a:r>
              <a:rPr lang="en-US" altLang="zh-CN" b="1">
                <a:sym typeface="Wingdings" panose="05000000000000000000" pitchFamily="2" charset="2"/>
              </a:rPr>
              <a:t>  </a:t>
            </a:r>
            <a:r>
              <a:rPr lang="en-US" altLang="zh-CN" b="1" i="1">
                <a:sym typeface="Wingdings" panose="05000000000000000000" pitchFamily="2" charset="2"/>
              </a:rPr>
              <a:t>term</a:t>
            </a:r>
            <a:r>
              <a:rPr lang="en-US" altLang="zh-CN" b="1">
                <a:sym typeface="Wingdings" panose="05000000000000000000" pitchFamily="2" charset="2"/>
              </a:rPr>
              <a:t>   </a:t>
            </a:r>
            <a:r>
              <a:rPr lang="en-US" altLang="zh-CN" b="1" i="1">
                <a:sym typeface="Wingdings" panose="05000000000000000000" pitchFamily="2" charset="2"/>
              </a:rPr>
              <a:t>term</a:t>
            </a:r>
            <a:r>
              <a:rPr lang="en-US" altLang="zh-CN" b="1" i="1" baseline="-25000">
                <a:sym typeface="Wingdings" panose="05000000000000000000" pitchFamily="2" charset="2"/>
              </a:rPr>
              <a:t>1</a:t>
            </a:r>
            <a:r>
              <a:rPr lang="en-US" altLang="zh-CN" b="1">
                <a:sym typeface="Wingdings" panose="05000000000000000000" pitchFamily="2" charset="2"/>
              </a:rPr>
              <a:t> * </a:t>
            </a:r>
            <a:r>
              <a:rPr lang="en-US" altLang="zh-CN" b="1" i="1">
                <a:sym typeface="Wingdings" panose="05000000000000000000" pitchFamily="2" charset="2"/>
              </a:rPr>
              <a:t>factor</a:t>
            </a:r>
            <a:r>
              <a:rPr lang="en-US" altLang="zh-CN" b="1">
                <a:sym typeface="Wingdings" panose="05000000000000000000" pitchFamily="2" charset="2"/>
              </a:rPr>
              <a:t>   {</a:t>
            </a:r>
            <a:r>
              <a:rPr lang="en-US" altLang="zh-CN" b="1" i="1">
                <a:sym typeface="Wingdings" panose="05000000000000000000" pitchFamily="2" charset="2"/>
              </a:rPr>
              <a:t>term.n</a:t>
            </a:r>
            <a:r>
              <a:rPr lang="en-US" altLang="zh-CN" b="1">
                <a:sym typeface="Wingdings" panose="05000000000000000000" pitchFamily="2" charset="2"/>
              </a:rPr>
              <a:t> = new </a:t>
            </a:r>
            <a:r>
              <a:rPr lang="en-US" altLang="zh-CN" b="1" i="1">
                <a:sym typeface="Wingdings" panose="05000000000000000000" pitchFamily="2" charset="2"/>
              </a:rPr>
              <a:t>Op</a:t>
            </a:r>
            <a:r>
              <a:rPr lang="en-US" altLang="zh-CN" b="1">
                <a:sym typeface="Wingdings" panose="05000000000000000000" pitchFamily="2" charset="2"/>
              </a:rPr>
              <a:t>(‘*’, </a:t>
            </a:r>
            <a:r>
              <a:rPr lang="en-US" altLang="zh-CN" b="1" i="1">
                <a:sym typeface="Wingdings" panose="05000000000000000000" pitchFamily="2" charset="2"/>
              </a:rPr>
              <a:t>term</a:t>
            </a:r>
            <a:r>
              <a:rPr lang="en-US" altLang="zh-CN" b="1" i="1" baseline="-25000">
                <a:sym typeface="Wingdings" panose="05000000000000000000" pitchFamily="2" charset="2"/>
              </a:rPr>
              <a:t>1</a:t>
            </a:r>
            <a:r>
              <a:rPr lang="en-US" altLang="zh-CN" b="1" i="1">
                <a:sym typeface="Wingdings" panose="05000000000000000000" pitchFamily="2" charset="2"/>
              </a:rPr>
              <a:t>.n</a:t>
            </a:r>
            <a:r>
              <a:rPr lang="en-US" altLang="zh-CN" b="1">
                <a:sym typeface="Wingdings" panose="05000000000000000000" pitchFamily="2" charset="2"/>
              </a:rPr>
              <a:t>, </a:t>
            </a:r>
            <a:r>
              <a:rPr lang="en-US" altLang="zh-CN" b="1" i="1">
                <a:sym typeface="Wingdings" panose="05000000000000000000" pitchFamily="2" charset="2"/>
              </a:rPr>
              <a:t>factor.n</a:t>
            </a:r>
            <a:r>
              <a:rPr lang="en-US" altLang="zh-CN" b="1">
                <a:sym typeface="Wingdings" panose="05000000000000000000" pitchFamily="2" charset="2"/>
              </a:rPr>
              <a:t>); }</a:t>
            </a:r>
          </a:p>
          <a:p>
            <a:r>
              <a:rPr lang="en-US" altLang="zh-CN" b="1">
                <a:sym typeface="Wingdings" panose="05000000000000000000" pitchFamily="2" charset="2"/>
              </a:rPr>
              <a:t>           |    </a:t>
            </a:r>
            <a:r>
              <a:rPr lang="en-US" altLang="zh-CN" b="1" i="1">
                <a:sym typeface="Wingdings" panose="05000000000000000000" pitchFamily="2" charset="2"/>
              </a:rPr>
              <a:t>factor</a:t>
            </a:r>
            <a:r>
              <a:rPr lang="en-US" altLang="zh-CN" b="1">
                <a:sym typeface="Wingdings" panose="05000000000000000000" pitchFamily="2" charset="2"/>
              </a:rPr>
              <a:t>                {</a:t>
            </a:r>
            <a:r>
              <a:rPr lang="en-US" altLang="zh-CN" b="1" i="1">
                <a:sym typeface="Wingdings" panose="05000000000000000000" pitchFamily="2" charset="2"/>
              </a:rPr>
              <a:t>term.n</a:t>
            </a:r>
            <a:r>
              <a:rPr lang="en-US" altLang="zh-CN" b="1">
                <a:sym typeface="Wingdings" panose="05000000000000000000" pitchFamily="2" charset="2"/>
              </a:rPr>
              <a:t> = </a:t>
            </a:r>
            <a:r>
              <a:rPr lang="en-US" altLang="zh-CN" b="1" i="1">
                <a:sym typeface="Wingdings" panose="05000000000000000000" pitchFamily="2" charset="2"/>
              </a:rPr>
              <a:t>factor.n</a:t>
            </a:r>
            <a:r>
              <a:rPr lang="en-US" altLang="zh-CN" b="1">
                <a:sym typeface="Wingdings" panose="05000000000000000000" pitchFamily="2" charset="2"/>
              </a:rPr>
              <a:t>; }</a:t>
            </a:r>
          </a:p>
          <a:p>
            <a:r>
              <a:rPr lang="en-US" altLang="zh-CN" b="1">
                <a:sym typeface="Wingdings" panose="05000000000000000000" pitchFamily="2" charset="2"/>
              </a:rPr>
              <a:t> </a:t>
            </a:r>
          </a:p>
          <a:p>
            <a:r>
              <a:rPr lang="en-US" altLang="zh-CN" b="1">
                <a:sym typeface="Wingdings" panose="05000000000000000000" pitchFamily="2" charset="2"/>
              </a:rPr>
              <a:t> </a:t>
            </a:r>
            <a:r>
              <a:rPr lang="en-US" altLang="zh-CN" b="1" i="1">
                <a:sym typeface="Wingdings" panose="05000000000000000000" pitchFamily="2" charset="2"/>
              </a:rPr>
              <a:t>factor</a:t>
            </a:r>
            <a:r>
              <a:rPr lang="en-US" altLang="zh-CN" b="1">
                <a:sym typeface="Wingdings" panose="05000000000000000000" pitchFamily="2" charset="2"/>
              </a:rPr>
              <a:t>   (  </a:t>
            </a:r>
            <a:r>
              <a:rPr lang="en-US" altLang="zh-CN" b="1" i="1">
                <a:sym typeface="Wingdings" panose="05000000000000000000" pitchFamily="2" charset="2"/>
              </a:rPr>
              <a:t>expr</a:t>
            </a:r>
            <a:r>
              <a:rPr lang="en-US" altLang="zh-CN" b="1">
                <a:sym typeface="Wingdings" panose="05000000000000000000" pitchFamily="2" charset="2"/>
              </a:rPr>
              <a:t>  )           {</a:t>
            </a:r>
            <a:r>
              <a:rPr lang="en-US" altLang="zh-CN" b="1" i="1">
                <a:sym typeface="Wingdings" panose="05000000000000000000" pitchFamily="2" charset="2"/>
              </a:rPr>
              <a:t>factor.n</a:t>
            </a:r>
            <a:r>
              <a:rPr lang="en-US" altLang="zh-CN" b="1">
                <a:sym typeface="Wingdings" panose="05000000000000000000" pitchFamily="2" charset="2"/>
              </a:rPr>
              <a:t> = </a:t>
            </a:r>
            <a:r>
              <a:rPr lang="en-US" altLang="zh-CN" b="1" i="1">
                <a:sym typeface="Wingdings" panose="05000000000000000000" pitchFamily="2" charset="2"/>
              </a:rPr>
              <a:t>expr.n</a:t>
            </a:r>
            <a:r>
              <a:rPr lang="en-US" altLang="zh-CN" b="1">
                <a:sym typeface="Wingdings" panose="05000000000000000000" pitchFamily="2" charset="2"/>
              </a:rPr>
              <a:t>; }</a:t>
            </a:r>
          </a:p>
          <a:p>
            <a:r>
              <a:rPr lang="en-US" altLang="zh-CN" b="1">
                <a:sym typeface="Wingdings" panose="05000000000000000000" pitchFamily="2" charset="2"/>
              </a:rPr>
              <a:t>             |    num                 {</a:t>
            </a:r>
            <a:r>
              <a:rPr lang="en-US" altLang="zh-CN" b="1" i="1">
                <a:sym typeface="Wingdings" panose="05000000000000000000" pitchFamily="2" charset="2"/>
              </a:rPr>
              <a:t>factor.n</a:t>
            </a:r>
            <a:r>
              <a:rPr lang="en-US" altLang="zh-CN" b="1">
                <a:sym typeface="Wingdings" panose="05000000000000000000" pitchFamily="2" charset="2"/>
              </a:rPr>
              <a:t> = new </a:t>
            </a:r>
            <a:r>
              <a:rPr lang="en-US" altLang="zh-CN" b="1" i="1">
                <a:sym typeface="Wingdings" panose="05000000000000000000" pitchFamily="2" charset="2"/>
              </a:rPr>
              <a:t>Num</a:t>
            </a:r>
            <a:r>
              <a:rPr lang="en-US" altLang="zh-CN" b="1">
                <a:sym typeface="Wingdings" panose="05000000000000000000" pitchFamily="2" charset="2"/>
              </a:rPr>
              <a:t>(</a:t>
            </a:r>
            <a:r>
              <a:rPr lang="en-US" altLang="zh-CN" b="1" i="1">
                <a:sym typeface="Wingdings" panose="05000000000000000000" pitchFamily="2" charset="2"/>
              </a:rPr>
              <a:t>num.value</a:t>
            </a:r>
            <a:r>
              <a:rPr lang="en-US" altLang="zh-CN" b="1">
                <a:sym typeface="Wingdings" panose="05000000000000000000" pitchFamily="2" charset="2"/>
              </a:rPr>
              <a:t>); }</a:t>
            </a:r>
            <a:endParaRPr lang="zh-CN" altLang="en-US" b="1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itle 1">
            <a:extLst>
              <a:ext uri="{FF2B5EF4-FFF2-40B4-BE49-F238E27FC236}">
                <a16:creationId xmlns:a16="http://schemas.microsoft.com/office/drawing/2014/main" id="{24107CD2-A75A-402E-9A38-F52125CD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143363" name="Content Placeholder 2">
            <a:extLst>
              <a:ext uri="{FF2B5EF4-FFF2-40B4-BE49-F238E27FC236}">
                <a16:creationId xmlns:a16="http://schemas.microsoft.com/office/drawing/2014/main" id="{EDB569E5-21C0-4D89-9FE5-A26E43426400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生成中间代码</a:t>
            </a:r>
            <a:endParaRPr lang="en-US" altLang="zh-CN"/>
          </a:p>
          <a:p>
            <a:pPr lvl="1"/>
            <a:r>
              <a:rPr lang="zh-CN" altLang="en-US"/>
              <a:t>三地址码</a:t>
            </a:r>
            <a:endParaRPr lang="en-US" altLang="zh-CN"/>
          </a:p>
          <a:p>
            <a:pPr marL="1371600" lvl="3" indent="0">
              <a:buFont typeface="Wingdings" panose="05000000000000000000" pitchFamily="2" charset="2"/>
              <a:buNone/>
            </a:pPr>
            <a:r>
              <a:rPr lang="en-US" altLang="zh-CN" i="1"/>
              <a:t>         x</a:t>
            </a:r>
            <a:r>
              <a:rPr lang="en-US" altLang="zh-CN"/>
              <a:t> =   </a:t>
            </a:r>
            <a:r>
              <a:rPr lang="en-US" altLang="zh-CN" i="1"/>
              <a:t>y</a:t>
            </a:r>
            <a:r>
              <a:rPr lang="en-US" altLang="zh-CN"/>
              <a:t>   </a:t>
            </a:r>
            <a:r>
              <a:rPr lang="en-US" altLang="zh-CN" b="1"/>
              <a:t>op</a:t>
            </a:r>
            <a:r>
              <a:rPr lang="en-US" altLang="zh-CN"/>
              <a:t>   </a:t>
            </a:r>
            <a:r>
              <a:rPr lang="en-US" altLang="zh-CN" i="1"/>
              <a:t>z</a:t>
            </a:r>
          </a:p>
          <a:p>
            <a:pPr marL="1371600" lvl="3" indent="0">
              <a:buFont typeface="Wingdings" panose="05000000000000000000" pitchFamily="2" charset="2"/>
              <a:buNone/>
            </a:pPr>
            <a:endParaRPr lang="en-US" altLang="zh-CN" i="1"/>
          </a:p>
          <a:p>
            <a:pPr marL="1371600" lvl="3" indent="0">
              <a:buFont typeface="Wingdings" panose="05000000000000000000" pitchFamily="2" charset="2"/>
              <a:buNone/>
            </a:pPr>
            <a:r>
              <a:rPr lang="en-US" altLang="zh-CN" i="1"/>
              <a:t>         x </a:t>
            </a:r>
            <a:r>
              <a:rPr lang="en-US" altLang="zh-CN"/>
              <a:t>[</a:t>
            </a:r>
            <a:r>
              <a:rPr lang="en-US" altLang="zh-CN" i="1"/>
              <a:t>  y  </a:t>
            </a:r>
            <a:r>
              <a:rPr lang="en-US" altLang="zh-CN"/>
              <a:t>]</a:t>
            </a:r>
            <a:r>
              <a:rPr lang="en-US" altLang="zh-CN" i="1"/>
              <a:t>   =  z</a:t>
            </a:r>
          </a:p>
          <a:p>
            <a:pPr marL="1371600" lvl="3" indent="0">
              <a:buFont typeface="Wingdings" panose="05000000000000000000" pitchFamily="2" charset="2"/>
              <a:buNone/>
            </a:pPr>
            <a:r>
              <a:rPr lang="en-US" altLang="zh-CN" i="1"/>
              <a:t>         x  =   y  </a:t>
            </a:r>
            <a:r>
              <a:rPr lang="en-US" altLang="zh-CN"/>
              <a:t>[ </a:t>
            </a:r>
            <a:r>
              <a:rPr lang="en-US" altLang="zh-CN" i="1"/>
              <a:t> z  </a:t>
            </a:r>
            <a:r>
              <a:rPr lang="en-US" altLang="zh-CN"/>
              <a:t>]</a:t>
            </a:r>
          </a:p>
          <a:p>
            <a:pPr marL="1371600" lvl="3" indent="0">
              <a:buFont typeface="Wingdings" panose="05000000000000000000" pitchFamily="2" charset="2"/>
              <a:buNone/>
            </a:pPr>
            <a:endParaRPr lang="en-US" altLang="zh-CN"/>
          </a:p>
          <a:p>
            <a:pPr marL="1371600" lvl="3" indent="0">
              <a:buFont typeface="Wingdings" panose="05000000000000000000" pitchFamily="2" charset="2"/>
              <a:buNone/>
            </a:pPr>
            <a:r>
              <a:rPr lang="en-US" altLang="zh-CN"/>
              <a:t>         ifFlase </a:t>
            </a:r>
            <a:r>
              <a:rPr lang="en-US" altLang="zh-CN" i="1"/>
              <a:t>x</a:t>
            </a:r>
            <a:r>
              <a:rPr lang="en-US" altLang="zh-CN"/>
              <a:t>  goto L</a:t>
            </a:r>
          </a:p>
          <a:p>
            <a:pPr marL="1371600" lvl="3" indent="0">
              <a:buFont typeface="Wingdings" panose="05000000000000000000" pitchFamily="2" charset="2"/>
              <a:buNone/>
            </a:pPr>
            <a:r>
              <a:rPr lang="en-US" altLang="zh-CN"/>
              <a:t>         ifTrue  </a:t>
            </a:r>
            <a:r>
              <a:rPr lang="en-US" altLang="zh-CN" i="1"/>
              <a:t>x</a:t>
            </a:r>
            <a:r>
              <a:rPr lang="en-US" altLang="zh-CN"/>
              <a:t>  goto L</a:t>
            </a:r>
          </a:p>
          <a:p>
            <a:pPr marL="1371600" lvl="3" indent="0">
              <a:buFont typeface="Wingdings" panose="05000000000000000000" pitchFamily="2" charset="2"/>
              <a:buNone/>
            </a:pPr>
            <a:r>
              <a:rPr lang="en-US" altLang="zh-CN"/>
              <a:t>         goto L</a:t>
            </a:r>
          </a:p>
          <a:p>
            <a:pPr marL="1371600" lvl="3" indent="0">
              <a:buFont typeface="Wingdings" panose="05000000000000000000" pitchFamily="2" charset="2"/>
              <a:buNone/>
            </a:pPr>
            <a:endParaRPr lang="en-US" altLang="zh-CN"/>
          </a:p>
          <a:p>
            <a:pPr marL="1371600" lvl="3" indent="0">
              <a:buFont typeface="Wingdings" panose="05000000000000000000" pitchFamily="2" charset="2"/>
              <a:buNone/>
            </a:pPr>
            <a:r>
              <a:rPr lang="en-US" altLang="zh-CN"/>
              <a:t>          </a:t>
            </a:r>
            <a:r>
              <a:rPr lang="en-US" altLang="zh-CN" i="1"/>
              <a:t>x</a:t>
            </a:r>
            <a:r>
              <a:rPr lang="en-US" altLang="zh-CN"/>
              <a:t>   =    </a:t>
            </a:r>
            <a:r>
              <a:rPr lang="en-US" altLang="zh-CN" i="1"/>
              <a:t>y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itle 1">
            <a:extLst>
              <a:ext uri="{FF2B5EF4-FFF2-40B4-BE49-F238E27FC236}">
                <a16:creationId xmlns:a16="http://schemas.microsoft.com/office/drawing/2014/main" id="{29F6F427-6E2F-4FEC-9DA1-2C7A8D4F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144387" name="Content Placeholder 2">
            <a:extLst>
              <a:ext uri="{FF2B5EF4-FFF2-40B4-BE49-F238E27FC236}">
                <a16:creationId xmlns:a16="http://schemas.microsoft.com/office/drawing/2014/main" id="{4F1CF6F1-FCC5-43BD-BAC9-5D5C15036D98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生成中间代码</a:t>
            </a:r>
            <a:endParaRPr lang="en-US" altLang="zh-CN"/>
          </a:p>
          <a:p>
            <a:pPr lvl="1"/>
            <a:r>
              <a:rPr lang="zh-CN" altLang="en-US"/>
              <a:t>三地址码</a:t>
            </a:r>
            <a:endParaRPr lang="en-US" altLang="zh-CN"/>
          </a:p>
          <a:p>
            <a:pPr lvl="2"/>
            <a:r>
              <a:rPr lang="zh-CN" altLang="en-US"/>
              <a:t>语句的翻译。例：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144388" name="TextBox 1">
            <a:extLst>
              <a:ext uri="{FF2B5EF4-FFF2-40B4-BE49-F238E27FC236}">
                <a16:creationId xmlns:a16="http://schemas.microsoft.com/office/drawing/2014/main" id="{523D7DD1-7F1A-46F6-93C5-0BD25B9CA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738" y="2708275"/>
            <a:ext cx="2065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if </a:t>
            </a:r>
            <a:r>
              <a:rPr lang="en-US" altLang="zh-CN" b="1" i="1"/>
              <a:t>expr </a:t>
            </a:r>
            <a:r>
              <a:rPr lang="en-US" altLang="zh-CN" b="1"/>
              <a:t>then </a:t>
            </a:r>
            <a:r>
              <a:rPr lang="en-US" altLang="zh-CN" b="1" i="1"/>
              <a:t>stmt</a:t>
            </a:r>
            <a:r>
              <a:rPr lang="en-US" altLang="zh-CN" b="1" baseline="-25000"/>
              <a:t>1</a:t>
            </a:r>
            <a:endParaRPr lang="zh-CN" altLang="en-US" b="1"/>
          </a:p>
        </p:txBody>
      </p:sp>
      <p:sp>
        <p:nvSpPr>
          <p:cNvPr id="144389" name="TextBox 2">
            <a:extLst>
              <a:ext uri="{FF2B5EF4-FFF2-40B4-BE49-F238E27FC236}">
                <a16:creationId xmlns:a16="http://schemas.microsoft.com/office/drawing/2014/main" id="{564F9560-E027-48FD-A232-9549E231C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213100"/>
            <a:ext cx="6665913" cy="28622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class If extends Stmt {</a:t>
            </a:r>
          </a:p>
          <a:p>
            <a:r>
              <a:rPr lang="en-US" altLang="zh-CN" b="1"/>
              <a:t>    Expr E; Stmt S;</a:t>
            </a:r>
          </a:p>
          <a:p>
            <a:r>
              <a:rPr lang="en-US" altLang="zh-CN" b="1"/>
              <a:t>    public If(Expr x, Stmt y) {E = x; S = y; after = newlabel(); }</a:t>
            </a:r>
          </a:p>
          <a:p>
            <a:r>
              <a:rPr lang="en-US" altLang="zh-CN" b="1"/>
              <a:t>    public void gen() {</a:t>
            </a:r>
          </a:p>
          <a:p>
            <a:r>
              <a:rPr lang="en-US" altLang="zh-CN" b="1"/>
              <a:t>         Expr n = E.rvalue();</a:t>
            </a:r>
          </a:p>
          <a:p>
            <a:r>
              <a:rPr lang="en-US" altLang="zh-CN" b="1"/>
              <a:t>         emit(“ifFalse ” + n.toString() + “goto ” + after);</a:t>
            </a:r>
          </a:p>
          <a:p>
            <a:r>
              <a:rPr lang="en-US" altLang="zh-CN" b="1"/>
              <a:t>         S.gen();</a:t>
            </a:r>
          </a:p>
          <a:p>
            <a:r>
              <a:rPr lang="en-US" altLang="zh-CN" b="1"/>
              <a:t>         emit(after + “:”);</a:t>
            </a:r>
          </a:p>
          <a:p>
            <a:r>
              <a:rPr lang="en-US" altLang="zh-CN" b="1"/>
              <a:t>    }</a:t>
            </a:r>
          </a:p>
          <a:p>
            <a:r>
              <a:rPr lang="en-US" altLang="zh-CN" b="1"/>
              <a:t>}</a:t>
            </a:r>
            <a:endParaRPr lang="zh-CN" altLang="en-US" b="1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itle 1">
            <a:extLst>
              <a:ext uri="{FF2B5EF4-FFF2-40B4-BE49-F238E27FC236}">
                <a16:creationId xmlns:a16="http://schemas.microsoft.com/office/drawing/2014/main" id="{3000C6FE-4D94-4490-A08F-FB51A713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145411" name="Content Placeholder 2">
            <a:extLst>
              <a:ext uri="{FF2B5EF4-FFF2-40B4-BE49-F238E27FC236}">
                <a16:creationId xmlns:a16="http://schemas.microsoft.com/office/drawing/2014/main" id="{5D9054E3-121A-474E-89DC-0F5DCDA3A05B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生成中间代码</a:t>
            </a:r>
            <a:endParaRPr lang="en-US" altLang="zh-CN"/>
          </a:p>
          <a:p>
            <a:pPr lvl="1"/>
            <a:r>
              <a:rPr lang="zh-CN" altLang="en-US"/>
              <a:t>三地址码</a:t>
            </a:r>
            <a:endParaRPr lang="en-US" altLang="zh-CN"/>
          </a:p>
          <a:p>
            <a:pPr lvl="2"/>
            <a:r>
              <a:rPr lang="zh-CN" altLang="en-US"/>
              <a:t>表达式的翻译</a:t>
            </a:r>
            <a:endParaRPr lang="en-US" altLang="zh-CN"/>
          </a:p>
          <a:p>
            <a:pPr lvl="3"/>
            <a:r>
              <a:rPr lang="en-US" altLang="zh-CN"/>
              <a:t>i – j + k     </a:t>
            </a:r>
            <a:r>
              <a:rPr lang="en-US" altLang="zh-CN">
                <a:sym typeface="Wingdings" panose="05000000000000000000" pitchFamily="2" charset="2"/>
              </a:rPr>
              <a:t>     t1 = i – j;   t2 = t1 + k</a:t>
            </a:r>
          </a:p>
          <a:p>
            <a:pPr lvl="3"/>
            <a:r>
              <a:rPr lang="en-US" altLang="zh-CN">
                <a:sym typeface="Wingdings" panose="05000000000000000000" pitchFamily="2" charset="2"/>
              </a:rPr>
              <a:t>2 * a [ i ]        t1 = a [ i ];  t2 = 2 * t1</a:t>
            </a:r>
          </a:p>
          <a:p>
            <a:pPr lvl="3"/>
            <a:r>
              <a:rPr lang="en-US" altLang="zh-CN">
                <a:sym typeface="Wingdings" panose="05000000000000000000" pitchFamily="2" charset="2"/>
              </a:rPr>
              <a:t>a [ i ]</a:t>
            </a:r>
            <a:r>
              <a:rPr lang="zh-CN" altLang="en-US">
                <a:sym typeface="Wingdings" panose="05000000000000000000" pitchFamily="2" charset="2"/>
              </a:rPr>
              <a:t>出现在复制表达式的左边时，需要使用左值函数</a:t>
            </a:r>
            <a:endParaRPr lang="en-US" altLang="zh-CN"/>
          </a:p>
          <a:p>
            <a:pPr lvl="2"/>
            <a:r>
              <a:rPr lang="zh-CN" altLang="en-US"/>
              <a:t>图</a:t>
            </a:r>
            <a:r>
              <a:rPr lang="en-US" altLang="zh-CN"/>
              <a:t>2-44</a:t>
            </a:r>
            <a:r>
              <a:rPr lang="zh-CN" altLang="en-US"/>
              <a:t>：</a:t>
            </a:r>
            <a:r>
              <a:rPr lang="en-US" altLang="zh-CN" i="1"/>
              <a:t>lvalue</a:t>
            </a:r>
            <a:r>
              <a:rPr lang="zh-CN" altLang="en-US"/>
              <a:t>的伪代码</a:t>
            </a:r>
            <a:endParaRPr lang="en-US" altLang="zh-CN"/>
          </a:p>
          <a:p>
            <a:pPr lvl="2"/>
            <a:r>
              <a:rPr lang="zh-CN" altLang="en-US"/>
              <a:t>图</a:t>
            </a:r>
            <a:r>
              <a:rPr lang="en-US" altLang="zh-CN"/>
              <a:t>2-45</a:t>
            </a:r>
            <a:r>
              <a:rPr lang="zh-CN" altLang="en-US"/>
              <a:t>：</a:t>
            </a:r>
            <a:r>
              <a:rPr lang="en-US" altLang="zh-CN" i="1"/>
              <a:t>rvalue</a:t>
            </a:r>
            <a:r>
              <a:rPr lang="zh-CN" altLang="en-US"/>
              <a:t>的伪代码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itle 1">
            <a:extLst>
              <a:ext uri="{FF2B5EF4-FFF2-40B4-BE49-F238E27FC236}">
                <a16:creationId xmlns:a16="http://schemas.microsoft.com/office/drawing/2014/main" id="{A1B15B46-2403-4FF2-BFF1-DD955E5C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146435" name="Content Placeholder 2">
            <a:extLst>
              <a:ext uri="{FF2B5EF4-FFF2-40B4-BE49-F238E27FC236}">
                <a16:creationId xmlns:a16="http://schemas.microsoft.com/office/drawing/2014/main" id="{BBC94153-3636-488D-8AE5-CA24F666F51B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生成中间代码</a:t>
            </a:r>
            <a:endParaRPr lang="en-US" altLang="zh-CN"/>
          </a:p>
          <a:p>
            <a:pPr lvl="1"/>
            <a:r>
              <a:rPr lang="zh-CN" altLang="en-US"/>
              <a:t>三地址码</a:t>
            </a:r>
            <a:endParaRPr lang="en-US" altLang="zh-CN"/>
          </a:p>
          <a:p>
            <a:pPr lvl="2"/>
            <a:r>
              <a:rPr lang="zh-CN" altLang="en-US"/>
              <a:t>图</a:t>
            </a:r>
            <a:r>
              <a:rPr lang="en-US" altLang="zh-CN"/>
              <a:t>2-44</a:t>
            </a:r>
            <a:r>
              <a:rPr lang="zh-CN" altLang="en-US"/>
              <a:t>：</a:t>
            </a:r>
            <a:r>
              <a:rPr lang="en-US" altLang="zh-CN" i="1"/>
              <a:t>lvalue</a:t>
            </a:r>
            <a:r>
              <a:rPr lang="zh-CN" altLang="en-US"/>
              <a:t>的伪代码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lvl="1"/>
            <a:r>
              <a:rPr lang="zh-CN" altLang="en-US"/>
              <a:t>例：</a:t>
            </a:r>
            <a:r>
              <a:rPr lang="en-US" altLang="zh-CN"/>
              <a:t>a [ 2 * k ]  </a:t>
            </a:r>
            <a:r>
              <a:rPr lang="en-US" altLang="zh-CN">
                <a:sym typeface="Wingdings" panose="05000000000000000000" pitchFamily="2" charset="2"/>
              </a:rPr>
              <a:t>  t = 2 * k; a [ t ];</a:t>
            </a:r>
            <a:endParaRPr lang="en-US" altLang="zh-CN"/>
          </a:p>
        </p:txBody>
      </p:sp>
      <p:sp>
        <p:nvSpPr>
          <p:cNvPr id="146436" name="TextBox 1">
            <a:extLst>
              <a:ext uri="{FF2B5EF4-FFF2-40B4-BE49-F238E27FC236}">
                <a16:creationId xmlns:a16="http://schemas.microsoft.com/office/drawing/2014/main" id="{3528C978-3288-4645-B211-4E6F5739C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3" y="3284538"/>
            <a:ext cx="6097587" cy="17541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Expr lvalue(x, Expr) {</a:t>
            </a:r>
          </a:p>
          <a:p>
            <a:r>
              <a:rPr lang="en-US" altLang="zh-CN" b="1"/>
              <a:t>    if ( x</a:t>
            </a:r>
            <a:r>
              <a:rPr lang="zh-CN" altLang="en-US" b="1"/>
              <a:t>是一个</a:t>
            </a:r>
            <a:r>
              <a:rPr lang="en-US" altLang="zh-CN" b="1"/>
              <a:t>Id</a:t>
            </a:r>
            <a:r>
              <a:rPr lang="zh-CN" altLang="en-US" b="1"/>
              <a:t>结点 </a:t>
            </a:r>
            <a:r>
              <a:rPr lang="en-US" altLang="zh-CN" b="1"/>
              <a:t>)  return x;</a:t>
            </a:r>
          </a:p>
          <a:p>
            <a:r>
              <a:rPr lang="en-US" altLang="zh-CN" b="1"/>
              <a:t>    else if( x </a:t>
            </a:r>
            <a:r>
              <a:rPr lang="zh-CN" altLang="en-US" b="1"/>
              <a:t>是一个</a:t>
            </a:r>
            <a:r>
              <a:rPr lang="en-US" altLang="zh-CN" b="1"/>
              <a:t>Access(y,z)</a:t>
            </a:r>
            <a:r>
              <a:rPr lang="zh-CN" altLang="en-US" b="1"/>
              <a:t>结点，且</a:t>
            </a:r>
            <a:r>
              <a:rPr lang="en-US" altLang="zh-CN" b="1"/>
              <a:t>y</a:t>
            </a:r>
            <a:r>
              <a:rPr lang="zh-CN" altLang="en-US" b="1"/>
              <a:t>是一个</a:t>
            </a:r>
            <a:r>
              <a:rPr lang="en-US" altLang="zh-CN" b="1"/>
              <a:t>Id</a:t>
            </a:r>
            <a:r>
              <a:rPr lang="zh-CN" altLang="en-US" b="1"/>
              <a:t>结点 </a:t>
            </a:r>
            <a:r>
              <a:rPr lang="en-US" altLang="zh-CN" b="1"/>
              <a:t>) {</a:t>
            </a:r>
          </a:p>
          <a:p>
            <a:r>
              <a:rPr lang="en-US" altLang="zh-CN" b="1"/>
              <a:t>          return new Acess(y, rvalue(z));</a:t>
            </a:r>
          </a:p>
          <a:p>
            <a:r>
              <a:rPr lang="en-US" altLang="zh-CN" b="1"/>
              <a:t>    }</a:t>
            </a:r>
          </a:p>
          <a:p>
            <a:r>
              <a:rPr lang="en-US" altLang="zh-CN" b="1"/>
              <a:t>}</a:t>
            </a:r>
            <a:endParaRPr lang="zh-CN" altLang="en-US" b="1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itle 1">
            <a:extLst>
              <a:ext uri="{FF2B5EF4-FFF2-40B4-BE49-F238E27FC236}">
                <a16:creationId xmlns:a16="http://schemas.microsoft.com/office/drawing/2014/main" id="{84947571-4387-463B-AA12-3FB8D82C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147459" name="TextBox 1">
            <a:extLst>
              <a:ext uri="{FF2B5EF4-FFF2-40B4-BE49-F238E27FC236}">
                <a16:creationId xmlns:a16="http://schemas.microsoft.com/office/drawing/2014/main" id="{D2842037-6519-489F-8770-A591AC9CE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57325"/>
            <a:ext cx="8280400" cy="53562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Expr rvalue(x : Expr) {</a:t>
            </a:r>
          </a:p>
          <a:p>
            <a:r>
              <a:rPr lang="en-US" altLang="zh-CN" b="1"/>
              <a:t>	if(x</a:t>
            </a:r>
            <a:r>
              <a:rPr lang="zh-CN" altLang="en-US" b="1"/>
              <a:t>是一个</a:t>
            </a:r>
            <a:r>
              <a:rPr lang="en-US" altLang="zh-CN" b="1"/>
              <a:t>Id</a:t>
            </a:r>
            <a:r>
              <a:rPr lang="zh-CN" altLang="en-US" b="1"/>
              <a:t>或者</a:t>
            </a:r>
            <a:r>
              <a:rPr lang="en-US" altLang="zh-CN" b="1"/>
              <a:t>Constant</a:t>
            </a:r>
            <a:r>
              <a:rPr lang="zh-CN" altLang="en-US" b="1"/>
              <a:t>结点</a:t>
            </a:r>
            <a:r>
              <a:rPr lang="en-US" altLang="zh-CN" b="1"/>
              <a:t>) return x;</a:t>
            </a:r>
          </a:p>
          <a:p>
            <a:r>
              <a:rPr lang="en-US" altLang="zh-CN" b="1"/>
              <a:t>	else if(x</a:t>
            </a:r>
            <a:r>
              <a:rPr lang="zh-CN" altLang="en-US" b="1"/>
              <a:t>是一个</a:t>
            </a:r>
            <a:r>
              <a:rPr lang="en-US" altLang="zh-CN" b="1"/>
              <a:t>Op(op, y, z)</a:t>
            </a:r>
            <a:r>
              <a:rPr lang="zh-CN" altLang="en-US" b="1"/>
              <a:t>或者</a:t>
            </a:r>
            <a:r>
              <a:rPr lang="en-US" altLang="zh-CN" b="1"/>
              <a:t>Rel(op, y, z) </a:t>
            </a:r>
            <a:r>
              <a:rPr lang="zh-CN" altLang="en-US" b="1"/>
              <a:t>结点</a:t>
            </a:r>
            <a:r>
              <a:rPr lang="en-US" altLang="zh-CN" b="1"/>
              <a:t>) {</a:t>
            </a:r>
          </a:p>
          <a:p>
            <a:r>
              <a:rPr lang="en-US" altLang="zh-CN" b="1"/>
              <a:t>		t = </a:t>
            </a:r>
            <a:r>
              <a:rPr lang="zh-CN" altLang="en-US" b="1"/>
              <a:t>新的临时名字</a:t>
            </a:r>
            <a:r>
              <a:rPr lang="en-US" altLang="zh-CN" b="1"/>
              <a:t>;</a:t>
            </a:r>
          </a:p>
          <a:p>
            <a:r>
              <a:rPr lang="en-US" altLang="zh-CN" b="1"/>
              <a:t>		</a:t>
            </a:r>
            <a:r>
              <a:rPr lang="zh-CN" altLang="en-US" b="1"/>
              <a:t>生成对应于</a:t>
            </a:r>
            <a:r>
              <a:rPr lang="en-US" altLang="zh-CN" b="1"/>
              <a:t>t = rvalue(y) op rvalue(z)</a:t>
            </a:r>
            <a:r>
              <a:rPr lang="zh-CN" altLang="en-US" b="1"/>
              <a:t>的指令串</a:t>
            </a:r>
            <a:r>
              <a:rPr lang="en-US" altLang="zh-CN" b="1"/>
              <a:t>;</a:t>
            </a:r>
          </a:p>
          <a:p>
            <a:r>
              <a:rPr lang="en-US" altLang="zh-CN" b="1"/>
              <a:t>		return </a:t>
            </a:r>
            <a:r>
              <a:rPr lang="zh-CN" altLang="en-US" b="1"/>
              <a:t>一个代表</a:t>
            </a:r>
            <a:r>
              <a:rPr lang="en-US" altLang="zh-CN" b="1"/>
              <a:t>t</a:t>
            </a:r>
            <a:r>
              <a:rPr lang="zh-CN" altLang="en-US" b="1"/>
              <a:t>的新结点</a:t>
            </a:r>
            <a:r>
              <a:rPr lang="en-US" altLang="zh-CN" b="1"/>
              <a:t>;</a:t>
            </a:r>
          </a:p>
          <a:p>
            <a:r>
              <a:rPr lang="en-US" altLang="zh-CN" b="1"/>
              <a:t>	}</a:t>
            </a:r>
          </a:p>
          <a:p>
            <a:r>
              <a:rPr lang="en-US" altLang="zh-CN" b="1"/>
              <a:t>	else if(x</a:t>
            </a:r>
            <a:r>
              <a:rPr lang="zh-CN" altLang="en-US" b="1"/>
              <a:t>是一个</a:t>
            </a:r>
            <a:r>
              <a:rPr lang="en-US" altLang="zh-CN" b="1"/>
              <a:t>Access(y,z)</a:t>
            </a:r>
            <a:r>
              <a:rPr lang="zh-CN" altLang="en-US" b="1"/>
              <a:t>结点</a:t>
            </a:r>
            <a:r>
              <a:rPr lang="en-US" altLang="zh-CN" b="1"/>
              <a:t>) {</a:t>
            </a:r>
          </a:p>
          <a:p>
            <a:r>
              <a:rPr lang="en-US" altLang="zh-CN" b="1"/>
              <a:t>		t = </a:t>
            </a:r>
            <a:r>
              <a:rPr lang="zh-CN" altLang="en-US" b="1"/>
              <a:t>新的临时名字</a:t>
            </a:r>
            <a:r>
              <a:rPr lang="en-US" altLang="zh-CN" b="1"/>
              <a:t>;</a:t>
            </a:r>
          </a:p>
          <a:p>
            <a:r>
              <a:rPr lang="en-US" altLang="zh-CN" b="1"/>
              <a:t>		</a:t>
            </a:r>
            <a:r>
              <a:rPr lang="zh-CN" altLang="en-US" b="1"/>
              <a:t>调用</a:t>
            </a:r>
            <a:r>
              <a:rPr lang="en-US" altLang="zh-CN" b="1"/>
              <a:t>lvalue(x)</a:t>
            </a:r>
            <a:r>
              <a:rPr lang="zh-CN" altLang="en-US" b="1"/>
              <a:t>，它返回一个</a:t>
            </a:r>
            <a:r>
              <a:rPr lang="en-US" altLang="zh-CN" b="1"/>
              <a:t>Access(y,z')</a:t>
            </a:r>
            <a:r>
              <a:rPr lang="zh-CN" altLang="en-US" b="1"/>
              <a:t>的结点；</a:t>
            </a:r>
          </a:p>
          <a:p>
            <a:r>
              <a:rPr lang="zh-CN" altLang="en-US" b="1"/>
              <a:t>		生成对应于</a:t>
            </a:r>
            <a:r>
              <a:rPr lang="en-US" altLang="zh-CN" b="1"/>
              <a:t>t= Access(y, z')</a:t>
            </a:r>
            <a:r>
              <a:rPr lang="zh-CN" altLang="en-US" b="1"/>
              <a:t>的指令串</a:t>
            </a:r>
            <a:r>
              <a:rPr lang="en-US" altLang="zh-CN" b="1"/>
              <a:t>;</a:t>
            </a:r>
          </a:p>
          <a:p>
            <a:r>
              <a:rPr lang="en-US" altLang="zh-CN" b="1"/>
              <a:t>		return </a:t>
            </a:r>
            <a:r>
              <a:rPr lang="zh-CN" altLang="en-US" b="1"/>
              <a:t>一个代表</a:t>
            </a:r>
            <a:r>
              <a:rPr lang="en-US" altLang="zh-CN" b="1"/>
              <a:t>t</a:t>
            </a:r>
            <a:r>
              <a:rPr lang="zh-CN" altLang="en-US" b="1"/>
              <a:t>的新结点</a:t>
            </a:r>
            <a:r>
              <a:rPr lang="en-US" altLang="zh-CN" b="1"/>
              <a:t>;</a:t>
            </a:r>
          </a:p>
          <a:p>
            <a:r>
              <a:rPr lang="en-US" altLang="zh-CN" b="1"/>
              <a:t>	}</a:t>
            </a:r>
          </a:p>
          <a:p>
            <a:r>
              <a:rPr lang="en-US" altLang="zh-CN" b="1"/>
              <a:t>	else if(x</a:t>
            </a:r>
            <a:r>
              <a:rPr lang="zh-CN" altLang="en-US" b="1"/>
              <a:t>是一个</a:t>
            </a:r>
            <a:r>
              <a:rPr lang="en-US" altLang="zh-CN" b="1"/>
              <a:t>Assign(y,z)</a:t>
            </a:r>
            <a:r>
              <a:rPr lang="zh-CN" altLang="en-US" b="1"/>
              <a:t>结点</a:t>
            </a:r>
            <a:r>
              <a:rPr lang="en-US" altLang="zh-CN" b="1"/>
              <a:t>) {</a:t>
            </a:r>
          </a:p>
          <a:p>
            <a:r>
              <a:rPr lang="en-US" altLang="zh-CN" b="1"/>
              <a:t>		z'= rvalue(z);</a:t>
            </a:r>
          </a:p>
          <a:p>
            <a:r>
              <a:rPr lang="en-US" altLang="zh-CN" b="1"/>
              <a:t>		</a:t>
            </a:r>
            <a:r>
              <a:rPr lang="zh-CN" altLang="en-US" b="1"/>
              <a:t>生成对应于</a:t>
            </a:r>
            <a:r>
              <a:rPr lang="en-US" altLang="zh-CN" b="1"/>
              <a:t>lvalue(y) = z'</a:t>
            </a:r>
            <a:r>
              <a:rPr lang="zh-CN" altLang="en-US" b="1"/>
              <a:t>的指令串</a:t>
            </a:r>
            <a:r>
              <a:rPr lang="en-US" altLang="zh-CN" b="1"/>
              <a:t>;</a:t>
            </a:r>
          </a:p>
          <a:p>
            <a:r>
              <a:rPr lang="en-US" altLang="zh-CN" b="1"/>
              <a:t>		return z';</a:t>
            </a:r>
          </a:p>
          <a:p>
            <a:r>
              <a:rPr lang="en-US" altLang="zh-CN" b="1"/>
              <a:t>	}</a:t>
            </a:r>
          </a:p>
          <a:p>
            <a:r>
              <a:rPr lang="en-US" altLang="zh-CN" b="1"/>
              <a:t>}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itle 1">
            <a:extLst>
              <a:ext uri="{FF2B5EF4-FFF2-40B4-BE49-F238E27FC236}">
                <a16:creationId xmlns:a16="http://schemas.microsoft.com/office/drawing/2014/main" id="{ACD15DE1-5AD1-4DBF-86E6-A681A785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148483" name="Content Placeholder 2">
            <a:extLst>
              <a:ext uri="{FF2B5EF4-FFF2-40B4-BE49-F238E27FC236}">
                <a16:creationId xmlns:a16="http://schemas.microsoft.com/office/drawing/2014/main" id="{E4F6568E-1F51-4B09-BE03-02536EA6DBE3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生成中间代码</a:t>
            </a:r>
            <a:endParaRPr lang="en-US" altLang="zh-CN"/>
          </a:p>
          <a:p>
            <a:pPr lvl="1"/>
            <a:r>
              <a:rPr lang="zh-CN" altLang="en-US"/>
              <a:t>三地址码</a:t>
            </a:r>
            <a:endParaRPr lang="en-US" altLang="zh-CN"/>
          </a:p>
          <a:p>
            <a:pPr lvl="1"/>
            <a:r>
              <a:rPr lang="zh-CN" altLang="en-US"/>
              <a:t>例：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148484" name="Right Arrow 5">
            <a:extLst>
              <a:ext uri="{FF2B5EF4-FFF2-40B4-BE49-F238E27FC236}">
                <a16:creationId xmlns:a16="http://schemas.microsoft.com/office/drawing/2014/main" id="{CB8ED6C0-EB65-4491-8524-D41379F4F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938" y="3786188"/>
            <a:ext cx="977900" cy="484187"/>
          </a:xfrm>
          <a:prstGeom prst="right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8485" name="TextBox 1">
            <a:extLst>
              <a:ext uri="{FF2B5EF4-FFF2-40B4-BE49-F238E27FC236}">
                <a16:creationId xmlns:a16="http://schemas.microsoft.com/office/drawing/2014/main" id="{54D0BFED-7180-4723-99D7-01F0E3A33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749675"/>
            <a:ext cx="1709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/>
              <a:t>a[i] = 2*a[j-k]</a:t>
            </a:r>
            <a:endParaRPr lang="zh-CN" altLang="en-US" sz="2000" b="1"/>
          </a:p>
        </p:txBody>
      </p:sp>
      <p:sp>
        <p:nvSpPr>
          <p:cNvPr id="148486" name="TextBox 7">
            <a:extLst>
              <a:ext uri="{FF2B5EF4-FFF2-40B4-BE49-F238E27FC236}">
                <a16:creationId xmlns:a16="http://schemas.microsoft.com/office/drawing/2014/main" id="{47ADD765-B914-4356-9918-4780E649B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3349625"/>
            <a:ext cx="1806575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/>
              <a:t>t3  =  j  –  k</a:t>
            </a:r>
          </a:p>
          <a:p>
            <a:r>
              <a:rPr lang="en-US" altLang="zh-CN" sz="2000" b="1"/>
              <a:t>t2  =  a  [  t3  ]</a:t>
            </a:r>
          </a:p>
          <a:p>
            <a:r>
              <a:rPr lang="en-US" altLang="zh-CN" sz="2000" b="1"/>
              <a:t>t1  =  2  *  t2</a:t>
            </a:r>
          </a:p>
          <a:p>
            <a:r>
              <a:rPr lang="en-US" altLang="zh-CN" sz="2000" b="1"/>
              <a:t>a  [ i ] = t1</a:t>
            </a:r>
            <a:endParaRPr lang="zh-CN" altLang="en-US" sz="2000" b="1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61D2D-F5BD-4556-853E-DF753D70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354BF5-42A8-4A77-B5E7-8CDE46D20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词法分析的定义</a:t>
            </a:r>
            <a:endParaRPr lang="en-US" altLang="zh-CN" dirty="0"/>
          </a:p>
          <a:p>
            <a:r>
              <a:rPr lang="zh-CN" altLang="en-US" dirty="0"/>
              <a:t>符号表的定义</a:t>
            </a:r>
            <a:endParaRPr lang="en-US" altLang="zh-CN" dirty="0"/>
          </a:p>
          <a:p>
            <a:pPr lvl="1"/>
            <a:r>
              <a:rPr lang="zh-CN" altLang="en-US" dirty="0"/>
              <a:t>每个作用域设置一个符号表</a:t>
            </a:r>
          </a:p>
          <a:p>
            <a:r>
              <a:rPr lang="zh-CN" altLang="en-US" dirty="0"/>
              <a:t>中间代码生成</a:t>
            </a:r>
            <a:endParaRPr lang="en-US" altLang="zh-CN" dirty="0"/>
          </a:p>
          <a:p>
            <a:pPr lvl="1"/>
            <a:r>
              <a:rPr lang="zh-CN" altLang="en-US" dirty="0"/>
              <a:t>三地址码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90683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标题 1">
            <a:extLst>
              <a:ext uri="{FF2B5EF4-FFF2-40B4-BE49-F238E27FC236}">
                <a16:creationId xmlns:a16="http://schemas.microsoft.com/office/drawing/2014/main" id="{D1A0BB3C-2F7D-4742-AD4D-ED33082C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103427" name="内容占位符 2">
            <a:extLst>
              <a:ext uri="{FF2B5EF4-FFF2-40B4-BE49-F238E27FC236}">
                <a16:creationId xmlns:a16="http://schemas.microsoft.com/office/drawing/2014/main" id="{93654DA9-D3E0-465D-AEE2-9D2AFB3624BA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14287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词法分析</a:t>
            </a:r>
          </a:p>
        </p:txBody>
      </p:sp>
      <p:sp>
        <p:nvSpPr>
          <p:cNvPr id="103428" name="TextBox 3">
            <a:extLst>
              <a:ext uri="{FF2B5EF4-FFF2-40B4-BE49-F238E27FC236}">
                <a16:creationId xmlns:a16="http://schemas.microsoft.com/office/drawing/2014/main" id="{8ABFC38D-B833-4FBA-BEC7-A697AA70D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2124075"/>
            <a:ext cx="8778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</a:rPr>
              <a:t>源程序</a:t>
            </a:r>
          </a:p>
        </p:txBody>
      </p:sp>
      <p:sp>
        <p:nvSpPr>
          <p:cNvPr id="103429" name="Right Arrow 5">
            <a:extLst>
              <a:ext uri="{FF2B5EF4-FFF2-40B4-BE49-F238E27FC236}">
                <a16:creationId xmlns:a16="http://schemas.microsoft.com/office/drawing/2014/main" id="{43BAF710-DB54-486B-92B8-9610A74D0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563" y="1909763"/>
            <a:ext cx="1928812" cy="733425"/>
          </a:xfrm>
          <a:prstGeom prst="rightArrow">
            <a:avLst>
              <a:gd name="adj1" fmla="val 50000"/>
              <a:gd name="adj2" fmla="val 50016"/>
            </a:avLst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词法分析器</a:t>
            </a:r>
          </a:p>
        </p:txBody>
      </p:sp>
      <p:sp>
        <p:nvSpPr>
          <p:cNvPr id="103430" name="TextBox 6">
            <a:extLst>
              <a:ext uri="{FF2B5EF4-FFF2-40B4-BE49-F238E27FC236}">
                <a16:creationId xmlns:a16="http://schemas.microsoft.com/office/drawing/2014/main" id="{B7F06185-2FBB-4443-AF64-BE353C45B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106613"/>
            <a:ext cx="2646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</a:rPr>
              <a:t>词法单元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zh-CN" altLang="en-US" b="1">
                <a:solidFill>
                  <a:srgbClr val="FF0000"/>
                </a:solidFill>
              </a:rPr>
              <a:t>附加属性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序列</a:t>
            </a:r>
          </a:p>
        </p:txBody>
      </p:sp>
      <p:sp>
        <p:nvSpPr>
          <p:cNvPr id="103431" name="Rounded Rectangle 10">
            <a:extLst>
              <a:ext uri="{FF2B5EF4-FFF2-40B4-BE49-F238E27FC236}">
                <a16:creationId xmlns:a16="http://schemas.microsoft.com/office/drawing/2014/main" id="{E50D9C66-4DD4-4E54-AA95-564BE4F77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5522913"/>
            <a:ext cx="1285875" cy="357187"/>
          </a:xfrm>
          <a:prstGeom prst="roundRect">
            <a:avLst>
              <a:gd name="adj" fmla="val 16667"/>
            </a:avLst>
          </a:prstGeom>
          <a:solidFill>
            <a:schemeClr val="accent1">
              <a:alpha val="18823"/>
            </a:schemeClr>
          </a:solidFill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3432" name="Rounded Rectangle 11">
            <a:extLst>
              <a:ext uri="{FF2B5EF4-FFF2-40B4-BE49-F238E27FC236}">
                <a16:creationId xmlns:a16="http://schemas.microsoft.com/office/drawing/2014/main" id="{F91EFC61-8181-4509-B622-7F941C1CE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5880100"/>
            <a:ext cx="1285875" cy="357188"/>
          </a:xfrm>
          <a:prstGeom prst="roundRect">
            <a:avLst>
              <a:gd name="adj" fmla="val 16667"/>
            </a:avLst>
          </a:prstGeom>
          <a:solidFill>
            <a:schemeClr val="accent1">
              <a:alpha val="18823"/>
            </a:schemeClr>
          </a:solidFill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3433" name="TextBox 9">
            <a:extLst>
              <a:ext uri="{FF2B5EF4-FFF2-40B4-BE49-F238E27FC236}">
                <a16:creationId xmlns:a16="http://schemas.microsoft.com/office/drawing/2014/main" id="{DCD9575C-3F2C-40C2-B20C-4DB42B2A0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3213" y="3041650"/>
            <a:ext cx="4775200" cy="31400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expr </a:t>
            </a:r>
            <a:r>
              <a:rPr lang="en-US" altLang="zh-CN" b="1">
                <a:sym typeface="Wingdings" panose="05000000000000000000" pitchFamily="2" charset="2"/>
              </a:rPr>
              <a:t> </a:t>
            </a:r>
            <a:r>
              <a:rPr lang="en-US" altLang="zh-CN" b="1" i="1">
                <a:sym typeface="Wingdings" panose="05000000000000000000" pitchFamily="2" charset="2"/>
              </a:rPr>
              <a:t>expr</a:t>
            </a:r>
            <a:r>
              <a:rPr lang="en-US" altLang="zh-CN" b="1">
                <a:sym typeface="Wingdings" panose="05000000000000000000" pitchFamily="2" charset="2"/>
              </a:rPr>
              <a:t> + </a:t>
            </a:r>
            <a:r>
              <a:rPr lang="en-US" altLang="zh-CN" b="1" i="1">
                <a:sym typeface="Wingdings" panose="05000000000000000000" pitchFamily="2" charset="2"/>
              </a:rPr>
              <a:t>term</a:t>
            </a:r>
            <a:r>
              <a:rPr lang="en-US" altLang="zh-CN" b="1">
                <a:sym typeface="Wingdings" panose="05000000000000000000" pitchFamily="2" charset="2"/>
              </a:rPr>
              <a:t>       {print(‘+’)}</a:t>
            </a:r>
          </a:p>
          <a:p>
            <a:r>
              <a:rPr lang="en-US" altLang="zh-CN" b="1" i="1">
                <a:sym typeface="Wingdings" panose="05000000000000000000" pitchFamily="2" charset="2"/>
              </a:rPr>
              <a:t>          |   expr -  term      </a:t>
            </a:r>
            <a:r>
              <a:rPr lang="en-US" altLang="zh-CN" b="1">
                <a:sym typeface="Wingdings" panose="05000000000000000000" pitchFamily="2" charset="2"/>
              </a:rPr>
              <a:t>{print(‘-’)}</a:t>
            </a:r>
          </a:p>
          <a:p>
            <a:r>
              <a:rPr lang="en-US" altLang="zh-CN" b="1">
                <a:sym typeface="Wingdings" panose="05000000000000000000" pitchFamily="2" charset="2"/>
              </a:rPr>
              <a:t>          |   </a:t>
            </a:r>
            <a:r>
              <a:rPr lang="en-US" altLang="zh-CN" b="1" i="1">
                <a:sym typeface="Wingdings" panose="05000000000000000000" pitchFamily="2" charset="2"/>
              </a:rPr>
              <a:t>term</a:t>
            </a:r>
          </a:p>
          <a:p>
            <a:endParaRPr lang="en-US" altLang="zh-CN" b="1">
              <a:sym typeface="Wingdings" panose="05000000000000000000" pitchFamily="2" charset="2"/>
            </a:endParaRPr>
          </a:p>
          <a:p>
            <a:r>
              <a:rPr lang="en-US" altLang="zh-CN" b="1" i="1">
                <a:sym typeface="Wingdings" panose="05000000000000000000" pitchFamily="2" charset="2"/>
              </a:rPr>
              <a:t>term</a:t>
            </a:r>
            <a:r>
              <a:rPr lang="en-US" altLang="zh-CN" b="1">
                <a:sym typeface="Wingdings" panose="05000000000000000000" pitchFamily="2" charset="2"/>
              </a:rPr>
              <a:t>   </a:t>
            </a:r>
            <a:r>
              <a:rPr lang="en-US" altLang="zh-CN" b="1" i="1">
                <a:sym typeface="Wingdings" panose="05000000000000000000" pitchFamily="2" charset="2"/>
              </a:rPr>
              <a:t>term </a:t>
            </a:r>
            <a:r>
              <a:rPr lang="en-US" altLang="zh-CN" b="1">
                <a:sym typeface="Wingdings" panose="05000000000000000000" pitchFamily="2" charset="2"/>
              </a:rPr>
              <a:t>* </a:t>
            </a:r>
            <a:r>
              <a:rPr lang="en-US" altLang="zh-CN" b="1" i="1">
                <a:sym typeface="Wingdings" panose="05000000000000000000" pitchFamily="2" charset="2"/>
              </a:rPr>
              <a:t>factor    </a:t>
            </a:r>
            <a:r>
              <a:rPr lang="en-US" altLang="zh-CN" b="1">
                <a:sym typeface="Wingdings" panose="05000000000000000000" pitchFamily="2" charset="2"/>
              </a:rPr>
              <a:t>{print(‘*’)}</a:t>
            </a:r>
          </a:p>
          <a:p>
            <a:r>
              <a:rPr lang="en-US" altLang="zh-CN" b="1">
                <a:sym typeface="Wingdings" panose="05000000000000000000" pitchFamily="2" charset="2"/>
              </a:rPr>
              <a:t>           |   </a:t>
            </a:r>
            <a:r>
              <a:rPr lang="en-US" altLang="zh-CN" b="1" i="1">
                <a:sym typeface="Wingdings" panose="05000000000000000000" pitchFamily="2" charset="2"/>
              </a:rPr>
              <a:t>term</a:t>
            </a:r>
            <a:r>
              <a:rPr lang="en-US" altLang="zh-CN" b="1">
                <a:sym typeface="Wingdings" panose="05000000000000000000" pitchFamily="2" charset="2"/>
              </a:rPr>
              <a:t> / </a:t>
            </a:r>
            <a:r>
              <a:rPr lang="en-US" altLang="zh-CN" b="1" i="1">
                <a:sym typeface="Wingdings" panose="05000000000000000000" pitchFamily="2" charset="2"/>
              </a:rPr>
              <a:t>factor </a:t>
            </a:r>
            <a:r>
              <a:rPr lang="en-US" altLang="zh-CN" b="1">
                <a:sym typeface="Wingdings" panose="05000000000000000000" pitchFamily="2" charset="2"/>
              </a:rPr>
              <a:t>   {print(‘/’)}</a:t>
            </a:r>
          </a:p>
          <a:p>
            <a:r>
              <a:rPr lang="en-US" altLang="zh-CN" b="1">
                <a:sym typeface="Wingdings" panose="05000000000000000000" pitchFamily="2" charset="2"/>
              </a:rPr>
              <a:t>           |   </a:t>
            </a:r>
            <a:r>
              <a:rPr lang="en-US" altLang="zh-CN" b="1" i="1">
                <a:sym typeface="Wingdings" panose="05000000000000000000" pitchFamily="2" charset="2"/>
              </a:rPr>
              <a:t>factor</a:t>
            </a:r>
          </a:p>
          <a:p>
            <a:endParaRPr lang="en-US" altLang="zh-CN" b="1" i="1">
              <a:sym typeface="Wingdings" panose="05000000000000000000" pitchFamily="2" charset="2"/>
            </a:endParaRPr>
          </a:p>
          <a:p>
            <a:r>
              <a:rPr lang="en-US" altLang="zh-CN" b="1" i="1">
                <a:sym typeface="Wingdings" panose="05000000000000000000" pitchFamily="2" charset="2"/>
              </a:rPr>
              <a:t>Factor  </a:t>
            </a:r>
            <a:r>
              <a:rPr lang="en-US" altLang="zh-CN" b="1">
                <a:sym typeface="Wingdings" panose="05000000000000000000" pitchFamily="2" charset="2"/>
              </a:rPr>
              <a:t>  (</a:t>
            </a:r>
            <a:r>
              <a:rPr lang="en-US" altLang="zh-CN" b="1" i="1">
                <a:sym typeface="Wingdings" panose="05000000000000000000" pitchFamily="2" charset="2"/>
              </a:rPr>
              <a:t>expr </a:t>
            </a:r>
            <a:r>
              <a:rPr lang="en-US" altLang="zh-CN" b="1">
                <a:sym typeface="Wingdings" panose="05000000000000000000" pitchFamily="2" charset="2"/>
              </a:rPr>
              <a:t>)</a:t>
            </a:r>
          </a:p>
          <a:p>
            <a:r>
              <a:rPr lang="en-US" altLang="zh-CN" b="1">
                <a:sym typeface="Wingdings" panose="05000000000000000000" pitchFamily="2" charset="2"/>
              </a:rPr>
              <a:t>              |     num             {print(num.</a:t>
            </a:r>
            <a:r>
              <a:rPr lang="en-US" altLang="zh-CN" i="1">
                <a:sym typeface="Wingdings" panose="05000000000000000000" pitchFamily="2" charset="2"/>
              </a:rPr>
              <a:t>value</a:t>
            </a:r>
            <a:r>
              <a:rPr lang="en-US" altLang="zh-CN" b="1">
                <a:sym typeface="Wingdings" panose="05000000000000000000" pitchFamily="2" charset="2"/>
              </a:rPr>
              <a:t>)}</a:t>
            </a:r>
          </a:p>
          <a:p>
            <a:r>
              <a:rPr lang="en-US" altLang="zh-CN" b="1">
                <a:sym typeface="Wingdings" panose="05000000000000000000" pitchFamily="2" charset="2"/>
              </a:rPr>
              <a:t>              |     id                  {print(id.</a:t>
            </a:r>
            <a:r>
              <a:rPr lang="en-US" altLang="zh-CN" i="1">
                <a:sym typeface="Wingdings" panose="05000000000000000000" pitchFamily="2" charset="2"/>
              </a:rPr>
              <a:t>lexeme</a:t>
            </a:r>
            <a:r>
              <a:rPr lang="en-US" altLang="zh-CN" b="1">
                <a:sym typeface="Wingdings" panose="05000000000000000000" pitchFamily="2" charset="2"/>
              </a:rPr>
              <a:t>)}</a:t>
            </a:r>
            <a:endParaRPr lang="zh-CN" altLang="en-US" b="1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标题 1">
            <a:extLst>
              <a:ext uri="{FF2B5EF4-FFF2-40B4-BE49-F238E27FC236}">
                <a16:creationId xmlns:a16="http://schemas.microsoft.com/office/drawing/2014/main" id="{88E5F2FE-FFD1-4C8A-8BEF-F4F3F2F9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104451" name="内容占位符 2">
            <a:extLst>
              <a:ext uri="{FF2B5EF4-FFF2-40B4-BE49-F238E27FC236}">
                <a16:creationId xmlns:a16="http://schemas.microsoft.com/office/drawing/2014/main" id="{EE3332F6-7885-445F-865C-C39E72E7ED14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1357313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词法分析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剔除空白和注释</a:t>
            </a:r>
            <a:endParaRPr lang="en-US" altLang="zh-CN"/>
          </a:p>
          <a:p>
            <a:pPr lvl="1"/>
            <a:r>
              <a:rPr lang="zh-CN" altLang="en-US"/>
              <a:t>识别和计算常量</a:t>
            </a:r>
            <a:endParaRPr lang="en-US" altLang="zh-CN"/>
          </a:p>
          <a:p>
            <a:pPr lvl="1"/>
            <a:r>
              <a:rPr lang="zh-CN" altLang="en-US"/>
              <a:t>识别关键字和标识符</a:t>
            </a:r>
          </a:p>
        </p:txBody>
      </p:sp>
      <p:sp>
        <p:nvSpPr>
          <p:cNvPr id="104452" name="TextBox 3">
            <a:extLst>
              <a:ext uri="{FF2B5EF4-FFF2-40B4-BE49-F238E27FC236}">
                <a16:creationId xmlns:a16="http://schemas.microsoft.com/office/drawing/2014/main" id="{825B2D38-7782-492C-94A6-359CADC0E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2143125"/>
            <a:ext cx="877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</a:rPr>
              <a:t>源程序</a:t>
            </a:r>
          </a:p>
        </p:txBody>
      </p:sp>
      <p:sp>
        <p:nvSpPr>
          <p:cNvPr id="104453" name="Right Arrow 4">
            <a:extLst>
              <a:ext uri="{FF2B5EF4-FFF2-40B4-BE49-F238E27FC236}">
                <a16:creationId xmlns:a16="http://schemas.microsoft.com/office/drawing/2014/main" id="{C8F7E262-88CC-45A0-9CB0-6B10CEC98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563" y="1928813"/>
            <a:ext cx="1928812" cy="733425"/>
          </a:xfrm>
          <a:prstGeom prst="rightArrow">
            <a:avLst>
              <a:gd name="adj1" fmla="val 50000"/>
              <a:gd name="adj2" fmla="val 50016"/>
            </a:avLst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词法分析器</a:t>
            </a:r>
          </a:p>
        </p:txBody>
      </p:sp>
      <p:sp>
        <p:nvSpPr>
          <p:cNvPr id="104454" name="TextBox 5">
            <a:extLst>
              <a:ext uri="{FF2B5EF4-FFF2-40B4-BE49-F238E27FC236}">
                <a16:creationId xmlns:a16="http://schemas.microsoft.com/office/drawing/2014/main" id="{96544FC8-818D-460B-AAC1-CF0C26051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125663"/>
            <a:ext cx="157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</a:rPr>
              <a:t>词法单元序列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标题 1">
            <a:extLst>
              <a:ext uri="{FF2B5EF4-FFF2-40B4-BE49-F238E27FC236}">
                <a16:creationId xmlns:a16="http://schemas.microsoft.com/office/drawing/2014/main" id="{247F6F3F-5C5A-4958-8BEC-60B5146B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105475" name="内容占位符 2">
            <a:extLst>
              <a:ext uri="{FF2B5EF4-FFF2-40B4-BE49-F238E27FC236}">
                <a16:creationId xmlns:a16="http://schemas.microsoft.com/office/drawing/2014/main" id="{B7428225-83C0-4672-8794-DCBB1B0288FE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1357313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词法分析</a:t>
            </a:r>
            <a:endParaRPr lang="en-US" altLang="zh-CN"/>
          </a:p>
          <a:p>
            <a:pPr lvl="1"/>
            <a:r>
              <a:rPr lang="zh-CN" altLang="en-US"/>
              <a:t>剔除空白和注释</a:t>
            </a:r>
            <a:endParaRPr lang="en-US" altLang="zh-CN"/>
          </a:p>
        </p:txBody>
      </p:sp>
      <p:sp>
        <p:nvSpPr>
          <p:cNvPr id="105476" name="TextBox 1">
            <a:extLst>
              <a:ext uri="{FF2B5EF4-FFF2-40B4-BE49-F238E27FC236}">
                <a16:creationId xmlns:a16="http://schemas.microsoft.com/office/drawing/2014/main" id="{FC85475E-8EF7-4A6F-BBDD-7A3BF78D3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708275"/>
            <a:ext cx="5445125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/>
              <a:t>for ( ; ; </a:t>
            </a:r>
            <a:r>
              <a:rPr lang="en-US" altLang="zh-CN" sz="2000" b="1" i="1"/>
              <a:t>peek</a:t>
            </a:r>
            <a:r>
              <a:rPr lang="en-US" altLang="zh-CN" sz="2000" b="1"/>
              <a:t> = next input character) {</a:t>
            </a:r>
          </a:p>
          <a:p>
            <a:r>
              <a:rPr lang="en-US" altLang="zh-CN" sz="2000" b="1"/>
              <a:t>       if( </a:t>
            </a:r>
            <a:r>
              <a:rPr lang="en-US" altLang="zh-CN" sz="2000" b="1" i="1"/>
              <a:t>peek</a:t>
            </a:r>
            <a:r>
              <a:rPr lang="en-US" altLang="zh-CN" sz="2000" b="1"/>
              <a:t> is a blank or a tab ) do nothing;</a:t>
            </a:r>
          </a:p>
          <a:p>
            <a:r>
              <a:rPr lang="en-US" altLang="zh-CN" sz="2000" b="1"/>
              <a:t>       else if( </a:t>
            </a:r>
            <a:r>
              <a:rPr lang="en-US" altLang="zh-CN" sz="2000" b="1" i="1"/>
              <a:t>peek</a:t>
            </a:r>
            <a:r>
              <a:rPr lang="en-US" altLang="zh-CN" sz="2000" b="1"/>
              <a:t> is a newline) </a:t>
            </a:r>
          </a:p>
          <a:p>
            <a:r>
              <a:rPr lang="en-US" altLang="zh-CN" sz="2000" b="1"/>
              <a:t>              line = line + 1;</a:t>
            </a:r>
          </a:p>
          <a:p>
            <a:r>
              <a:rPr lang="en-US" altLang="zh-CN" sz="2000" b="1"/>
              <a:t>       else break;</a:t>
            </a:r>
          </a:p>
          <a:p>
            <a:r>
              <a:rPr lang="en-US" altLang="zh-CN" sz="2000" b="1"/>
              <a:t>}</a:t>
            </a:r>
            <a:endParaRPr lang="zh-CN" altLang="en-US" sz="2000" b="1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标题 1">
            <a:extLst>
              <a:ext uri="{FF2B5EF4-FFF2-40B4-BE49-F238E27FC236}">
                <a16:creationId xmlns:a16="http://schemas.microsoft.com/office/drawing/2014/main" id="{75A22E00-D7E5-4113-BC6B-074FCBF4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106499" name="内容占位符 2">
            <a:extLst>
              <a:ext uri="{FF2B5EF4-FFF2-40B4-BE49-F238E27FC236}">
                <a16:creationId xmlns:a16="http://schemas.microsoft.com/office/drawing/2014/main" id="{7B68EA9D-74B0-4756-B066-8E931ED6B25E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1357313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词法分析</a:t>
            </a:r>
            <a:endParaRPr lang="en-US" altLang="zh-CN"/>
          </a:p>
          <a:p>
            <a:pPr lvl="1"/>
            <a:r>
              <a:rPr lang="zh-CN" altLang="en-US"/>
              <a:t>识别和计算常量</a:t>
            </a:r>
            <a:endParaRPr lang="en-US" altLang="zh-CN"/>
          </a:p>
        </p:txBody>
      </p:sp>
      <p:sp>
        <p:nvSpPr>
          <p:cNvPr id="106500" name="TextBox 1">
            <a:extLst>
              <a:ext uri="{FF2B5EF4-FFF2-40B4-BE49-F238E27FC236}">
                <a16:creationId xmlns:a16="http://schemas.microsoft.com/office/drawing/2014/main" id="{F4777318-14C2-43DE-B4D8-1D0AB6766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175" y="2819400"/>
            <a:ext cx="5849938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/>
              <a:t>if ( </a:t>
            </a:r>
            <a:r>
              <a:rPr lang="en-US" altLang="zh-CN" sz="2000" b="1" i="1"/>
              <a:t>peek</a:t>
            </a:r>
            <a:r>
              <a:rPr lang="en-US" altLang="zh-CN" sz="2000" b="1"/>
              <a:t> holds a digit) {</a:t>
            </a:r>
          </a:p>
          <a:p>
            <a:r>
              <a:rPr lang="en-US" altLang="zh-CN" sz="2000" b="1"/>
              <a:t>       </a:t>
            </a:r>
            <a:r>
              <a:rPr lang="en-US" altLang="zh-CN" sz="2000" i="1"/>
              <a:t>v</a:t>
            </a:r>
            <a:r>
              <a:rPr lang="en-US" altLang="zh-CN" sz="2000" b="1"/>
              <a:t> = 0;</a:t>
            </a:r>
          </a:p>
          <a:p>
            <a:r>
              <a:rPr lang="en-US" altLang="zh-CN" sz="2000" b="1"/>
              <a:t>       do {</a:t>
            </a:r>
          </a:p>
          <a:p>
            <a:r>
              <a:rPr lang="en-US" altLang="zh-CN" sz="2000" b="1"/>
              <a:t>               </a:t>
            </a:r>
            <a:r>
              <a:rPr lang="en-US" altLang="zh-CN" sz="2000" i="1"/>
              <a:t>v</a:t>
            </a:r>
            <a:r>
              <a:rPr lang="en-US" altLang="zh-CN" sz="2000" b="1"/>
              <a:t> = </a:t>
            </a:r>
            <a:r>
              <a:rPr lang="en-US" altLang="zh-CN" sz="2000" i="1"/>
              <a:t>v</a:t>
            </a:r>
            <a:r>
              <a:rPr lang="en-US" altLang="zh-CN" sz="2000" b="1"/>
              <a:t> * 10 + integer value of digit </a:t>
            </a:r>
            <a:r>
              <a:rPr lang="en-US" altLang="zh-CN" sz="2000" b="1" i="1"/>
              <a:t>peek</a:t>
            </a:r>
            <a:r>
              <a:rPr lang="en-US" altLang="zh-CN" sz="2000" b="1"/>
              <a:t>;</a:t>
            </a:r>
          </a:p>
          <a:p>
            <a:r>
              <a:rPr lang="en-US" altLang="zh-CN" sz="2000" b="1"/>
              <a:t>               </a:t>
            </a:r>
            <a:r>
              <a:rPr lang="en-US" altLang="zh-CN" sz="2000" b="1" i="1"/>
              <a:t>peek</a:t>
            </a:r>
            <a:r>
              <a:rPr lang="en-US" altLang="zh-CN" sz="2000" b="1"/>
              <a:t> = next  input  character</a:t>
            </a:r>
          </a:p>
          <a:p>
            <a:r>
              <a:rPr lang="en-US" altLang="zh-CN" sz="2000" b="1"/>
              <a:t>        }while ( </a:t>
            </a:r>
            <a:r>
              <a:rPr lang="en-US" altLang="zh-CN" sz="2000" b="1" i="1"/>
              <a:t>peek</a:t>
            </a:r>
            <a:r>
              <a:rPr lang="en-US" altLang="zh-CN" sz="2000" b="1"/>
              <a:t> holds a digit);</a:t>
            </a:r>
          </a:p>
          <a:p>
            <a:r>
              <a:rPr lang="en-US" altLang="zh-CN" sz="2000" b="1"/>
              <a:t>        return token (num, </a:t>
            </a:r>
            <a:r>
              <a:rPr lang="en-US" altLang="zh-CN" sz="2000" i="1"/>
              <a:t>v</a:t>
            </a:r>
            <a:r>
              <a:rPr lang="en-US" altLang="zh-CN" sz="2000" b="1"/>
              <a:t>);</a:t>
            </a:r>
          </a:p>
          <a:p>
            <a:r>
              <a:rPr lang="en-US" altLang="zh-CN" sz="2000" b="1"/>
              <a:t>}</a:t>
            </a:r>
            <a:endParaRPr lang="zh-CN" altLang="en-US" sz="2000" b="1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 1">
            <a:extLst>
              <a:ext uri="{FF2B5EF4-FFF2-40B4-BE49-F238E27FC236}">
                <a16:creationId xmlns:a16="http://schemas.microsoft.com/office/drawing/2014/main" id="{7D1E8D54-F788-43BC-841C-273708FDA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107523" name="内容占位符 2">
            <a:extLst>
              <a:ext uri="{FF2B5EF4-FFF2-40B4-BE49-F238E27FC236}">
                <a16:creationId xmlns:a16="http://schemas.microsoft.com/office/drawing/2014/main" id="{AE6F0B3A-78D0-4B87-AAF3-B6B3F25FFBDE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1357313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词法分析</a:t>
            </a:r>
            <a:endParaRPr lang="en-US" altLang="zh-CN"/>
          </a:p>
          <a:p>
            <a:pPr lvl="1"/>
            <a:r>
              <a:rPr lang="zh-CN" altLang="en-US"/>
              <a:t>识别关键字和标识符</a:t>
            </a:r>
          </a:p>
        </p:txBody>
      </p:sp>
      <p:sp>
        <p:nvSpPr>
          <p:cNvPr id="107524" name="TextBox 1">
            <a:extLst>
              <a:ext uri="{FF2B5EF4-FFF2-40B4-BE49-F238E27FC236}">
                <a16:creationId xmlns:a16="http://schemas.microsoft.com/office/drawing/2014/main" id="{F07315CB-CA01-45E8-9E50-CB834C67F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2671763"/>
            <a:ext cx="5095875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/>
              <a:t>if ( </a:t>
            </a:r>
            <a:r>
              <a:rPr lang="en-US" altLang="zh-CN" sz="2000" b="1" i="1"/>
              <a:t>peek </a:t>
            </a:r>
            <a:r>
              <a:rPr lang="zh-CN" altLang="en-US" sz="2000" b="1"/>
              <a:t>存放了一个字母</a:t>
            </a:r>
            <a:r>
              <a:rPr lang="en-US" altLang="zh-CN" sz="2000" b="1"/>
              <a:t>) {</a:t>
            </a:r>
          </a:p>
          <a:p>
            <a:r>
              <a:rPr lang="en-US" altLang="zh-CN" sz="2000" b="1"/>
              <a:t>     </a:t>
            </a:r>
            <a:r>
              <a:rPr lang="zh-CN" altLang="en-US" sz="2000" b="1"/>
              <a:t>将字母或数位读入一个缓冲区</a:t>
            </a:r>
            <a:r>
              <a:rPr lang="en-US" altLang="zh-CN" sz="2000" b="1" i="1"/>
              <a:t>b</a:t>
            </a:r>
            <a:r>
              <a:rPr lang="en-US" altLang="zh-CN" sz="2000" b="1"/>
              <a:t>;</a:t>
            </a:r>
          </a:p>
          <a:p>
            <a:r>
              <a:rPr lang="en-US" altLang="zh-CN" sz="2000" b="1" i="1"/>
              <a:t>      s = b </a:t>
            </a:r>
            <a:r>
              <a:rPr lang="zh-CN" altLang="en-US" sz="2000" b="1"/>
              <a:t>中的字符形成的字符串</a:t>
            </a:r>
            <a:r>
              <a:rPr lang="en-US" altLang="zh-CN" sz="2000" b="1"/>
              <a:t>;</a:t>
            </a:r>
          </a:p>
          <a:p>
            <a:r>
              <a:rPr lang="en-US" altLang="zh-CN" sz="2000" b="1" i="1"/>
              <a:t>      w = words.get</a:t>
            </a:r>
            <a:r>
              <a:rPr lang="en-US" altLang="zh-CN" sz="2000" b="1"/>
              <a:t>(</a:t>
            </a:r>
            <a:r>
              <a:rPr lang="en-US" altLang="zh-CN" sz="2000" b="1" i="1"/>
              <a:t>s</a:t>
            </a:r>
            <a:r>
              <a:rPr lang="en-US" altLang="zh-CN" sz="2000" b="1"/>
              <a:t>) </a:t>
            </a:r>
            <a:r>
              <a:rPr lang="zh-CN" altLang="en-US" sz="2000" b="1"/>
              <a:t>返回的词法单元；</a:t>
            </a:r>
            <a:endParaRPr lang="en-US" altLang="zh-CN" sz="2000" b="1"/>
          </a:p>
          <a:p>
            <a:r>
              <a:rPr lang="en-US" altLang="zh-CN" sz="2000" b="1"/>
              <a:t>      if ( </a:t>
            </a:r>
            <a:r>
              <a:rPr lang="en-US" altLang="zh-CN" sz="2000" b="1" i="1"/>
              <a:t>w</a:t>
            </a:r>
            <a:r>
              <a:rPr lang="en-US" altLang="zh-CN" sz="2000" b="1"/>
              <a:t> </a:t>
            </a:r>
            <a:r>
              <a:rPr lang="zh-CN" altLang="en-US" sz="2000" b="1"/>
              <a:t>不是 </a:t>
            </a:r>
            <a:r>
              <a:rPr lang="en-US" altLang="zh-CN" sz="2000" b="1"/>
              <a:t>null) return </a:t>
            </a:r>
            <a:r>
              <a:rPr lang="en-US" altLang="zh-CN" sz="2000" b="1" i="1"/>
              <a:t>w;</a:t>
            </a:r>
          </a:p>
          <a:p>
            <a:r>
              <a:rPr lang="en-US" altLang="zh-CN" sz="2000" b="1" i="1"/>
              <a:t>      </a:t>
            </a:r>
            <a:r>
              <a:rPr lang="en-US" altLang="zh-CN" sz="2000" b="1"/>
              <a:t>else {</a:t>
            </a:r>
          </a:p>
          <a:p>
            <a:r>
              <a:rPr lang="en-US" altLang="zh-CN" sz="2000" b="1"/>
              <a:t>             </a:t>
            </a:r>
            <a:r>
              <a:rPr lang="zh-CN" altLang="en-US" sz="2000" b="1"/>
              <a:t>将键</a:t>
            </a:r>
            <a:r>
              <a:rPr lang="en-US" altLang="zh-CN" sz="2000" b="1"/>
              <a:t>-</a:t>
            </a:r>
            <a:r>
              <a:rPr lang="zh-CN" altLang="en-US" sz="2000" b="1"/>
              <a:t>值对</a:t>
            </a:r>
            <a:r>
              <a:rPr lang="en-US" altLang="zh-CN" sz="2000" b="1"/>
              <a:t>(</a:t>
            </a:r>
            <a:r>
              <a:rPr lang="en-US" altLang="zh-CN" sz="2000" b="1" i="1"/>
              <a:t>s</a:t>
            </a:r>
            <a:r>
              <a:rPr lang="en-US" altLang="zh-CN" sz="2000" b="1"/>
              <a:t>, &lt;id, </a:t>
            </a:r>
            <a:r>
              <a:rPr lang="en-US" altLang="zh-CN" sz="2000" b="1" i="1"/>
              <a:t>s</a:t>
            </a:r>
            <a:r>
              <a:rPr lang="en-US" altLang="zh-CN" sz="2000" b="1"/>
              <a:t>&gt;)</a:t>
            </a:r>
            <a:r>
              <a:rPr lang="zh-CN" altLang="en-US" sz="2000" b="1"/>
              <a:t>加入到</a:t>
            </a:r>
            <a:r>
              <a:rPr lang="en-US" altLang="zh-CN" sz="2000" b="1" i="1"/>
              <a:t>words</a:t>
            </a:r>
            <a:r>
              <a:rPr lang="en-US" altLang="zh-CN" sz="2000" b="1"/>
              <a:t>;</a:t>
            </a:r>
          </a:p>
          <a:p>
            <a:r>
              <a:rPr lang="en-US" altLang="zh-CN" sz="2000" b="1"/>
              <a:t>              return </a:t>
            </a:r>
            <a:r>
              <a:rPr lang="zh-CN" altLang="en-US" sz="2000" b="1"/>
              <a:t>词法单元</a:t>
            </a:r>
            <a:r>
              <a:rPr lang="en-US" altLang="zh-CN" sz="2000" b="1"/>
              <a:t>&lt;id, </a:t>
            </a:r>
            <a:r>
              <a:rPr lang="en-US" altLang="zh-CN" sz="2000" b="1" i="1"/>
              <a:t>s</a:t>
            </a:r>
            <a:r>
              <a:rPr lang="en-US" altLang="zh-CN" sz="2000" b="1"/>
              <a:t>&gt;;</a:t>
            </a:r>
          </a:p>
          <a:p>
            <a:r>
              <a:rPr lang="en-US" altLang="zh-CN" sz="2000" b="1"/>
              <a:t>      }</a:t>
            </a:r>
          </a:p>
          <a:p>
            <a:r>
              <a:rPr lang="en-US" altLang="zh-CN" sz="2000" b="1"/>
              <a:t>}</a:t>
            </a:r>
            <a:endParaRPr lang="zh-CN" altLang="en-US" sz="2000" b="1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>
            <a:extLst>
              <a:ext uri="{FF2B5EF4-FFF2-40B4-BE49-F238E27FC236}">
                <a16:creationId xmlns:a16="http://schemas.microsoft.com/office/drawing/2014/main" id="{F1286D43-3E87-4BE6-A116-F41AD002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第二章 一个简单的语法制导翻译器</a:t>
            </a:r>
            <a:endParaRPr lang="zh-CN" altLang="en-US"/>
          </a:p>
        </p:txBody>
      </p:sp>
      <p:sp>
        <p:nvSpPr>
          <p:cNvPr id="108547" name="Content Placeholder 2">
            <a:extLst>
              <a:ext uri="{FF2B5EF4-FFF2-40B4-BE49-F238E27FC236}">
                <a16:creationId xmlns:a16="http://schemas.microsoft.com/office/drawing/2014/main" id="{617361CD-4DB4-4657-AD78-A2E6B0C3592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词法分析</a:t>
            </a:r>
            <a:endParaRPr lang="en-US" altLang="zh-CN"/>
          </a:p>
          <a:p>
            <a:pPr lvl="1"/>
            <a:r>
              <a:rPr lang="zh-CN" altLang="en-US"/>
              <a:t>主流程</a:t>
            </a:r>
          </a:p>
        </p:txBody>
      </p:sp>
      <p:sp>
        <p:nvSpPr>
          <p:cNvPr id="108548" name="TextBox 1">
            <a:extLst>
              <a:ext uri="{FF2B5EF4-FFF2-40B4-BE49-F238E27FC236}">
                <a16:creationId xmlns:a16="http://schemas.microsoft.com/office/drawing/2014/main" id="{236C15C7-1E7D-479E-A805-D48EF5B23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852738"/>
            <a:ext cx="728027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/>
              <a:t>Token scan () {</a:t>
            </a:r>
          </a:p>
          <a:p>
            <a:r>
              <a:rPr lang="en-US" altLang="zh-CN" sz="2000" b="1"/>
              <a:t>       </a:t>
            </a:r>
            <a:r>
              <a:rPr lang="zh-CN" altLang="en-US" sz="2000" b="1"/>
              <a:t>跳过空白符，见</a:t>
            </a:r>
            <a:r>
              <a:rPr lang="en-US" altLang="zh-CN" sz="2000" b="1"/>
              <a:t>2.6.1</a:t>
            </a:r>
            <a:r>
              <a:rPr lang="zh-CN" altLang="en-US" sz="2000" b="1"/>
              <a:t>节；</a:t>
            </a:r>
            <a:endParaRPr lang="en-US" altLang="zh-CN" sz="2000" b="1"/>
          </a:p>
          <a:p>
            <a:r>
              <a:rPr lang="en-US" altLang="zh-CN" sz="2000" b="1"/>
              <a:t>       </a:t>
            </a:r>
            <a:r>
              <a:rPr lang="zh-CN" altLang="en-US" sz="2000" b="1"/>
              <a:t>处理数字，见</a:t>
            </a:r>
            <a:r>
              <a:rPr lang="en-US" altLang="zh-CN" sz="2000" b="1"/>
              <a:t>2.6.3</a:t>
            </a:r>
            <a:r>
              <a:rPr lang="zh-CN" altLang="en-US" sz="2000" b="1"/>
              <a:t>节；</a:t>
            </a:r>
            <a:endParaRPr lang="en-US" altLang="zh-CN" sz="2000" b="1"/>
          </a:p>
          <a:p>
            <a:r>
              <a:rPr lang="en-US" altLang="zh-CN" sz="2000" b="1"/>
              <a:t>       </a:t>
            </a:r>
            <a:r>
              <a:rPr lang="zh-CN" altLang="en-US" sz="2000" b="1"/>
              <a:t>处理保留字和标识符，见</a:t>
            </a:r>
            <a:r>
              <a:rPr lang="en-US" altLang="zh-CN" sz="2000" b="1"/>
              <a:t>2.6.4</a:t>
            </a:r>
            <a:r>
              <a:rPr lang="zh-CN" altLang="en-US" sz="2000" b="1"/>
              <a:t>节；</a:t>
            </a:r>
            <a:endParaRPr lang="en-US" altLang="zh-CN" sz="2000" b="1"/>
          </a:p>
          <a:p>
            <a:r>
              <a:rPr lang="en-US" altLang="zh-CN" sz="2000" b="1"/>
              <a:t>       /*</a:t>
            </a:r>
            <a:r>
              <a:rPr lang="zh-CN" altLang="en-US" sz="2000" b="1"/>
              <a:t>如果运行到这里，就将预读字符</a:t>
            </a:r>
            <a:r>
              <a:rPr lang="en-US" altLang="zh-CN" sz="2000" b="1" i="1"/>
              <a:t>peek</a:t>
            </a:r>
            <a:r>
              <a:rPr lang="zh-CN" altLang="en-US" sz="2000" b="1"/>
              <a:t>作为一个词法单元</a:t>
            </a:r>
            <a:r>
              <a:rPr lang="en-US" altLang="zh-CN" sz="2000" b="1"/>
              <a:t>*/</a:t>
            </a:r>
          </a:p>
          <a:p>
            <a:r>
              <a:rPr lang="en-US" altLang="zh-CN" sz="2000" b="1"/>
              <a:t>       </a:t>
            </a:r>
            <a:r>
              <a:rPr lang="en-US" altLang="zh-CN" sz="2000" b="1" i="1"/>
              <a:t>Token</a:t>
            </a:r>
            <a:r>
              <a:rPr lang="en-US" altLang="zh-CN" sz="2000" b="1"/>
              <a:t> </a:t>
            </a:r>
            <a:r>
              <a:rPr lang="en-US" altLang="zh-CN" sz="2000" b="1" i="1"/>
              <a:t>t</a:t>
            </a:r>
            <a:r>
              <a:rPr lang="en-US" altLang="zh-CN" sz="2000" b="1"/>
              <a:t> = new </a:t>
            </a:r>
            <a:r>
              <a:rPr lang="en-US" altLang="zh-CN" sz="2000" b="1" i="1"/>
              <a:t>Token</a:t>
            </a:r>
            <a:r>
              <a:rPr lang="en-US" altLang="zh-CN" sz="2000" b="1"/>
              <a:t> </a:t>
            </a:r>
            <a:r>
              <a:rPr lang="en-US" altLang="zh-CN" sz="2000" b="1" i="1"/>
              <a:t>(peek);</a:t>
            </a:r>
          </a:p>
          <a:p>
            <a:r>
              <a:rPr lang="en-US" altLang="zh-CN" sz="2000" b="1" i="1"/>
              <a:t>        peek = </a:t>
            </a:r>
            <a:r>
              <a:rPr lang="zh-CN" altLang="en-US" sz="2000" b="1"/>
              <a:t>空白符 </a:t>
            </a:r>
            <a:r>
              <a:rPr lang="en-US" altLang="zh-CN" sz="2000" b="1"/>
              <a:t>/*</a:t>
            </a:r>
            <a:r>
              <a:rPr lang="zh-CN" altLang="en-US" sz="2000" b="1"/>
              <a:t>按照</a:t>
            </a:r>
            <a:r>
              <a:rPr lang="en-US" altLang="zh-CN" sz="2000" b="1"/>
              <a:t>2.6.2</a:t>
            </a:r>
            <a:r>
              <a:rPr lang="zh-CN" altLang="en-US" sz="2000" b="1"/>
              <a:t>讨论的方法初始化</a:t>
            </a:r>
            <a:r>
              <a:rPr lang="en-US" altLang="zh-CN" sz="2000" b="1"/>
              <a:t>*/</a:t>
            </a:r>
            <a:r>
              <a:rPr lang="zh-CN" altLang="en-US" sz="2000" b="1"/>
              <a:t>；</a:t>
            </a:r>
            <a:endParaRPr lang="en-US" altLang="zh-CN" sz="2000" b="1"/>
          </a:p>
          <a:p>
            <a:r>
              <a:rPr lang="en-US" altLang="zh-CN" sz="2000" b="1" i="1"/>
              <a:t>        </a:t>
            </a:r>
            <a:r>
              <a:rPr lang="en-US" altLang="zh-CN" sz="2000" b="1"/>
              <a:t>return</a:t>
            </a:r>
            <a:r>
              <a:rPr lang="en-US" altLang="zh-CN" sz="2000" b="1" i="1"/>
              <a:t> t</a:t>
            </a:r>
            <a:r>
              <a:rPr lang="en-US" altLang="zh-CN" sz="2000" b="1"/>
              <a:t>;</a:t>
            </a:r>
            <a:endParaRPr lang="en-US" altLang="zh-CN" sz="2000" b="1" i="1"/>
          </a:p>
          <a:p>
            <a:r>
              <a:rPr lang="en-US" altLang="zh-CN" sz="2000" b="1"/>
              <a:t>}</a:t>
            </a:r>
            <a:endParaRPr lang="zh-CN" altLang="en-US" sz="2000" b="1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sbwang">
  <a:themeElements>
    <a:clrScheme name="sbwang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sbwang">
      <a:majorFont>
        <a:latin typeface="Arial"/>
        <a:ea typeface="STXinwei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sbwang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wang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wang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wang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wang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wang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wang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wang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刚性ODE初值问题</Template>
  <TotalTime>5556</TotalTime>
  <Words>2458</Words>
  <Application>Microsoft Office PowerPoint</Application>
  <PresentationFormat>全屏显示(4:3)</PresentationFormat>
  <Paragraphs>503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4" baseType="lpstr">
      <vt:lpstr>STXinwei</vt:lpstr>
      <vt:lpstr>楷体</vt:lpstr>
      <vt:lpstr>宋体</vt:lpstr>
      <vt:lpstr>Arial</vt:lpstr>
      <vt:lpstr>Wingdings</vt:lpstr>
      <vt:lpstr>sbwang</vt:lpstr>
      <vt:lpstr>第5次课 词法分析、符号表、中间代码生成 2.6-2.8</vt:lpstr>
      <vt:lpstr>第二章 一个简单的语法制导翻译器</vt:lpstr>
      <vt:lpstr>第二章 一个简单的语法制导翻译器</vt:lpstr>
      <vt:lpstr>第二章 一个简单的语法制导翻译器</vt:lpstr>
      <vt:lpstr>第二章 一个简单的语法制导翻译器</vt:lpstr>
      <vt:lpstr>第二章 一个简单的语法制导翻译器</vt:lpstr>
      <vt:lpstr>第二章 一个简单的语法制导翻译器</vt:lpstr>
      <vt:lpstr>第二章 一个简单的语法制导翻译器</vt:lpstr>
      <vt:lpstr>第二章 一个简单的语法制导翻译器</vt:lpstr>
      <vt:lpstr>第二章 一个简单的语法制导翻译器</vt:lpstr>
      <vt:lpstr>第二章 一个简单的语法制导翻译器</vt:lpstr>
      <vt:lpstr>第二章 一个简单的语法制导翻译器</vt:lpstr>
      <vt:lpstr>第二章 一个简单的语法制导翻译器</vt:lpstr>
      <vt:lpstr>第二章 一个简单的语法制导翻译器</vt:lpstr>
      <vt:lpstr>PowerPoint 演示文稿</vt:lpstr>
      <vt:lpstr>第二章 一个简单的语法制导翻译器</vt:lpstr>
      <vt:lpstr>第二章 一个简单的语法制导翻译器</vt:lpstr>
      <vt:lpstr>第二章 一个简单的语法制导翻译器</vt:lpstr>
      <vt:lpstr>第二章 一个简单的语法制导翻译器</vt:lpstr>
      <vt:lpstr>PowerPoint 演示文稿</vt:lpstr>
      <vt:lpstr>PowerPoint 演示文稿</vt:lpstr>
      <vt:lpstr>PowerPoint 演示文稿</vt:lpstr>
      <vt:lpstr>第二章 一个简单的语法制导翻译器</vt:lpstr>
      <vt:lpstr>第二章 一个简单的语法制导翻译器</vt:lpstr>
      <vt:lpstr>第二章 一个简单的语法制导翻译器</vt:lpstr>
      <vt:lpstr>第二章 一个简单的语法制导翻译器</vt:lpstr>
      <vt:lpstr>第二章 一个简单的语法制导翻译器</vt:lpstr>
      <vt:lpstr>第二章 一个简单的语法制导翻译器</vt:lpstr>
      <vt:lpstr>第二章 一个简单的语法制导翻译器</vt:lpstr>
      <vt:lpstr>第二章 一个简单的语法制导翻译器</vt:lpstr>
      <vt:lpstr>第二章 一个简单的语法制导翻译器</vt:lpstr>
      <vt:lpstr>第二章 一个简单的语法制导翻译器</vt:lpstr>
      <vt:lpstr>第二章 一个简单的语法制导翻译器</vt:lpstr>
      <vt:lpstr>第二章 一个简单的语法制导翻译器</vt:lpstr>
      <vt:lpstr>第二章 一个简单的语法制导翻译器</vt:lpstr>
      <vt:lpstr>第二章 一个简单的语法制导翻译器</vt:lpstr>
      <vt:lpstr>第二章 一个简单的语法制导翻译器</vt:lpstr>
      <vt:lpstr>重点</vt:lpstr>
    </vt:vector>
  </TitlesOfParts>
  <Company>zhhz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苏州大学PPT</dc:title>
  <dc:creator>ldd</dc:creator>
  <cp:lastModifiedBy>Zhong Qing Wang</cp:lastModifiedBy>
  <cp:revision>479</cp:revision>
  <dcterms:created xsi:type="dcterms:W3CDTF">2006-12-15T14:00:32Z</dcterms:created>
  <dcterms:modified xsi:type="dcterms:W3CDTF">2018-03-19T05:48:02Z</dcterms:modified>
</cp:coreProperties>
</file>