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01" r:id="rId2"/>
  </p:sldMasterIdLst>
  <p:notesMasterIdLst>
    <p:notesMasterId r:id="rId29"/>
  </p:notesMasterIdLst>
  <p:handoutMasterIdLst>
    <p:handoutMasterId r:id="rId30"/>
  </p:handoutMasterIdLst>
  <p:sldIdLst>
    <p:sldId id="396" r:id="rId3"/>
    <p:sldId id="516" r:id="rId4"/>
    <p:sldId id="560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525" r:id="rId14"/>
    <p:sldId id="453" r:id="rId15"/>
    <p:sldId id="454" r:id="rId16"/>
    <p:sldId id="455" r:id="rId17"/>
    <p:sldId id="456" r:id="rId18"/>
    <p:sldId id="555" r:id="rId19"/>
    <p:sldId id="558" r:id="rId20"/>
    <p:sldId id="559" r:id="rId21"/>
    <p:sldId id="457" r:id="rId22"/>
    <p:sldId id="458" r:id="rId23"/>
    <p:sldId id="459" r:id="rId24"/>
    <p:sldId id="460" r:id="rId25"/>
    <p:sldId id="553" r:id="rId26"/>
    <p:sldId id="561" r:id="rId27"/>
    <p:sldId id="562" r:id="rId28"/>
  </p:sldIdLst>
  <p:sldSz cx="9144000" cy="6858000" type="screen4x3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2989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1ED3263-7A1D-4077-BA2A-2CC1593B75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EC20EA-FF00-4AE1-B3EE-224F9AE794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507B9B43-BA2C-4656-AE9B-C3EA05FDD1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3B1E86F9-42C6-4337-B69F-E3D6EAF89B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5C66A3-7525-481A-8A6B-331A9DE198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0FAB91F-3CE9-48E4-A234-DEFB30342E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A914187-D597-4DDE-A0B7-16B4D5A03B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48C7EBE-C5AB-4E11-AAD5-08C59C69FC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EB20639B-0B3C-48AD-9D9E-56E56B8F66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单击此处编辑母版文本样式</a:t>
            </a:r>
          </a:p>
          <a:p>
            <a:pPr lvl="1"/>
            <a:r>
              <a:rPr lang="en-US" noProof="0"/>
              <a:t>第二级</a:t>
            </a:r>
          </a:p>
          <a:p>
            <a:pPr lvl="2"/>
            <a:r>
              <a:rPr lang="en-US" noProof="0"/>
              <a:t>第三级</a:t>
            </a:r>
          </a:p>
          <a:p>
            <a:pPr lvl="3"/>
            <a:r>
              <a:rPr lang="en-US" noProof="0"/>
              <a:t>第四级</a:t>
            </a:r>
          </a:p>
          <a:p>
            <a:pPr lvl="4"/>
            <a:r>
              <a:rPr lang="en-US" noProof="0"/>
              <a:t>第五级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CB7DC90-4008-4B89-99C7-926DE635FB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9900F14-F88C-45F5-92AA-2C1965914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0A0BCBC-2B97-4C91-A8DC-7E55C21399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D67FC78-4445-4BD0-B368-A8A4E371F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BEB6F0-C8FB-496D-9D3B-C4C889D4A7A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347EE09-99C6-4B72-9424-ECD7561E5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B0E1BB8-90EC-428C-A745-C068875D6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37A141C-848C-4093-96CC-CF1CBB4F6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632382-4679-4926-936E-598501C758B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DE767A3-74F3-4607-A36F-D415BB4DD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077B432-91B8-45A6-A8A2-9DCC69E03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5D37954-B3FE-478A-BDF8-69FD5DD9C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3096E5-FEEB-4A2A-A1DB-44704400D90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829CF65-DD95-4498-BD66-1DEEC54E0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DD55511-F79B-4041-BEA2-0993E4DC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2FBAFDE-3350-42D6-948E-BD8D35542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2D3F16-EB57-45B2-96D5-C12E63D3893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94F50A7-B1CD-4861-8444-C597E45AD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BCF9805-8CCC-4DFF-94E6-2540D4732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A140786-FF52-47D8-B21B-FDA771E69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7DB27-BA1F-4CCF-A70B-126D3CC2B09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468A85F-65AA-409B-AFBC-DCAD65EED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4F6BE75-D414-4106-BE75-7495323A6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7E43950-3B65-4977-B133-8C93E9E7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D04BB2-DFB4-404C-BB3A-032EADA51D2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7B31FB7-A55E-46EF-A940-F95B8F46F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A564386-7303-449C-BD10-B46170E4A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CECF7D3-CFF0-40DA-AB0A-0F15904EF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DFF7C9-426F-41CD-BFDD-F65A63E2DA6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5856CA6-BDEF-43A7-B5DA-77274F307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8648848-6C6B-4213-B912-4609B47C8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2F88BD3-9E7B-4EEA-A9A7-C046A1F04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21ABEE-EBE7-4FE4-8C9F-901242E4143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329B16F-EF8A-4873-8D21-2B0C50031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33AF4AA-C378-4CC1-ADAC-4C6A67DAB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8C1F43-8677-4FDE-9CE7-0F775AEB2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EAC232-F09F-482C-A4E2-8FBA012222A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CE15161-0B48-4995-BF1E-2516BF91B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F77DC53-46D1-4151-87D9-62C743AB8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1C687B-A863-431C-922F-0A3D3DD53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3F254E-FFED-4E7B-B247-5F13A18BF4C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024C395-3FED-4C9F-8C0B-2B45E40BF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50C83A7-03CA-4863-8BFA-8F85A84C1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898EDC4-0C3B-4A0D-B0BE-697FE4981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95B8A5-CE95-4ECD-B2E8-ADD062BBD01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F831861-9555-48A5-8E96-7E1E8E426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D575EC8-D2AE-488D-8ABD-7E867316B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A104CD0-CB50-4220-896F-E12C9D428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07B94E-4C14-43FD-8A5C-E31B6CA531D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C3FB200-C6B5-41C6-89D6-5F64D6962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4E05C67-77F9-425F-B24D-46D13D2AB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7082593-C24D-4D08-9EF2-0165D5CAB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AEE969-B0FF-47B2-87FC-F80F98CEF19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F7B7311-5855-4A3F-BDC2-9B51860CE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0A1A20A-53CB-4A52-8449-C1730FA17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41F3A4C-DCA0-47FE-BFB1-CBDDB2C60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511510-DC4A-4103-B6F4-6AF3700C59C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4131EB3-534E-4825-9241-1BAB80C81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E4172F1-D43C-4E69-A20F-2CFF1EDA6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1F5D5F0-450F-448D-BAF9-65FD1A58E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737931-28BE-4BDE-84B7-52F7B93EC29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143A54E-1B78-423E-AB98-5FB3499CF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5E13083-2F65-433A-90D0-5E9E72F3E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4DC3188-740B-4E2B-BE17-1080764C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C30444-3A00-46DB-9B6C-1D125B06BD4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58F8524-8220-4B72-8296-D5C84B213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BFDE263-B089-481C-BDF7-DF7060DB2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D7E9602-F5DD-4CFA-94A4-89E5ABEE3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72F8E3-D81E-4B6E-8752-010D59B003F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15AF86D-851D-4EFE-A094-92AFE495A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E06B2CD-5606-444B-AB30-C3BAE7241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8036627-0D2B-49BC-ACF5-857E45F27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333686-2C35-4993-AA16-B821F046F19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F697317-0FD6-4D1B-8A38-3A969A160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1B0ACF-1E95-4F74-B520-CD51702D3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18A6336-0769-45A8-8464-4DA60C35B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2C80F-B7BA-416C-9890-146280BCCD8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E0A381-6799-439E-AAC9-AD977F33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67D975F-EBC3-4B28-B9D9-260231EBC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008BF18-62D6-4CD4-A664-012210ED3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8A37B9-515F-42D7-955F-AC0FFE4FF53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632F63B-3768-47C9-85A8-19083A33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2B6E29F-0A57-4144-A132-82D0210E0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30D93A2-3012-40FC-97C7-7E9FE6FF6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50C702-7185-40B0-9A73-6EAE9F07B82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A60CFB4-D174-4A96-AC76-A3B22CE8F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C58B476-5039-4C9D-A788-BB0FC05B7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B17353-BE48-4C16-BF80-898162A3B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704A5C-D03D-46DD-982A-B99E9F5017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AB7E1F-A836-4BEB-AA10-8758BD6B2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4AB38D1-B767-4A91-A4A5-309CA8FDC2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1524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6E71F-7C96-487A-B4A9-80BBEAB24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86B71-1877-4647-8ABE-46A4A0EB0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5806C-186F-4E3F-857E-D2E1837416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F6E9C-684E-4907-8DC7-75300FD7B4B9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7780193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F570C-A106-45C4-91AD-48AC33F15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B4813-FD2A-4C28-BFF2-A6087F5D1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F5E04-AB36-4412-9128-56145C475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964AA-EEE6-4BE7-8DE6-2C225FAC4B5E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767512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06F5D-7E18-4261-BE55-1CE362C3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A151-CD90-4727-B495-62D2C17E238B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FA48-071A-4E36-AF0D-01FED06E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82DFE-5992-48F9-BA45-3984E1BC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36CA0-FD0D-4263-A1B4-C1F11AAC62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3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A4853-858A-4567-AD70-DB41E53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3A7A-6B5B-49F6-B4BF-FCDCB4822C75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F7C16-24F9-4847-9657-B3ED4BBB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12A4E-923C-4758-903A-A0063379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3E91D-338B-468C-905B-3E8A23D9E8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A9E32-23C1-49DF-90FD-187741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362C-1114-4A0A-BAD3-C6E1FC202916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DF9C1-ACA0-4818-B1C2-E2DF636F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9D136-9602-4021-B116-8DBC9F16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A9738-271D-4568-8E2C-16A5A54DA4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6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EE8961-26D6-4A3E-99BA-DB9ABB8C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B3CCC-FED6-4C26-B2D3-BFD2F5643629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AA4E2F6-285C-44E8-8CE1-09F80687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A80A066-85F4-4C5E-A0AD-6AFC698B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7BB7E-5284-4357-A7A5-FFBF236175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9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6144583-D34C-4B07-B67F-D724F6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8B177-BE56-40DB-A4A5-A965C2BC28AA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CE0A613-6969-4AB5-B72F-A8644AD4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4E71292-CD4B-4C2F-91F5-7B4ADC83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FA957-6DC0-4B54-9859-2A28B9BF3D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8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CFAE2E0-C389-43ED-BC06-26359FA9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339EA-F0C5-4DB8-98B6-951838AFF515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49B94DF-AE18-4DCD-9833-BA4444D6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C41576E-E8E6-4D90-955B-D568BC39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88058-DC80-4BCB-A91A-6618560E13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68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0D8A48D-BA59-45FD-84FC-162B4BF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965C-FC68-494E-982F-7E5453C5FC32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A21453B-F8F0-4014-8CFE-1C6F3F5C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3B0C764-B6B7-4690-8147-2FC6C895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66B4-CE3A-4284-8CCD-5F82F4A19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76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2E6F33-D899-4D2C-8106-76A36370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A096D-35BF-4514-95D9-7B636721D94F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F0186DD-A0C9-455E-A364-A3FB0AB6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C5C59D-2B3E-4793-B9BF-CDDBF34D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09215-1D04-4666-8108-AC247B381A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F08BB-B7FF-49CB-9B4C-BC032145F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6B28F-DDB0-40CD-B94F-CADB96893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F508-41F5-4DB3-B587-EF5DA70D8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2B76F-5336-49A3-869D-B37D5CE2C73C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8098778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8A0967F-0996-43A2-8100-95C4978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824F-A219-4B19-9613-ED409A8CFF56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1B318C2-837A-43DF-ADCD-C7DED81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98B93A-A7B1-4425-8368-CEF12A2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392C-4068-4716-B4DF-3D5881A51F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35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D43D2-DD96-411A-93DC-CDCBDFCA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484C-F6BB-4F3A-9C5B-88289CDF3839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FED2-D8D4-4605-9DCB-C5AB3C2A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EA053-C682-44B0-BE11-889E6B4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AE7C5-396B-4E3E-B257-3BBF6E94BF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65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369CF-6803-40C3-B02F-CC8AF7CB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A90E-D0E3-4A5B-B880-7377E5C5CBD4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A9070-A114-4E20-99F5-7CC08821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78DE0-FCA2-4C0A-A4CC-35A51DB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6394E-6ABE-461C-84B7-D20D8BAB87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6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2D5E3-EF49-46ED-9BCD-3731E0C03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38826-6E0F-4580-9BE8-ED65F5DF3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086E1-42B6-4AB6-A5CD-4D296CBCC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C1E64-C872-405A-B161-E48EF9083620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0045254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1DD712-CA21-4068-9C6F-4460A942E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DB2687-451A-43C5-AE0C-027DBCF0F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501B44-8F6F-4503-BD1A-7E2851110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ACEC3-25C8-4005-B527-35E4D4B3795F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2695492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04FC9A-A160-4E0C-B033-40BE0867B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99C8C47-A105-43FF-9052-0B6A50241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28ADD3B-C725-4C78-AB73-C1823C195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966D2-4AEA-4829-9889-6F7AD44D70AA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0174464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5AE065-6EAA-4339-9D1F-E9B266C52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08ACC4-89FE-4915-8504-927BF139B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B6CD63-1EAD-4D3E-8339-6749CC791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F801E-8BBC-4F29-B903-1255485B397F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1482754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F460F1-9BD9-4974-93EC-A8DEE15E5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C90E66-BFE4-495F-8290-8631FFBF5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6C1E34-0ED8-4EFE-B72F-3314EEE1B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79F95-E933-4F63-8415-19210B02422F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054109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8C1CC4-FFDA-4E6A-8B87-EF95D45FE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8DBE10-E7D3-4814-A7BE-F5761A0CE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CD1B22-6BB9-402C-BDC6-5CE894F56F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A076A-FA24-4127-9B5B-16F97DD7DF46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8461720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50F6AE-B819-4AB9-9D99-DDB7C2B5A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1669C3-F7E0-4EBC-A92A-515113771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C8EE90-4118-412B-9DE8-2E059D0A4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6CC55-AE12-46A0-9E20-6F7B6F153577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2810913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866FDD-B2AA-4D56-AE2E-2A53BF295D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单击编辑母版标题样式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684993F-4F7A-4D79-97ED-43AF3453C0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613" y="61690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63B138-F7D2-4D8D-99AD-CEC3AD7E67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1039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E17875A-958B-47C6-9D6C-01F811FB3E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0500" y="610393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76AF4A4-90AE-43D0-A556-46EAD83952E4}" type="slidenum">
              <a:rPr lang="en-US" altLang="zh-CN"/>
              <a:pPr/>
              <a:t>‹#›</a:t>
            </a:fld>
            <a:r>
              <a:rPr lang="en-US" altLang="zh-CN"/>
              <a:t>/34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75021910-5553-4166-9BEC-EFD837428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STXinwei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3C6A360D-E316-4FAE-BACC-13983C60C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37855507-E65E-4412-B2AE-0D1842A55E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BEA1-669C-4E73-AB9F-4DC30467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7B84612-1145-4484-BB35-533282771D84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C0B59-602D-4AE9-BF78-0E9CAE40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E134-E643-401E-B01D-EEF72F6C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3E71840-454B-4FA6-980C-99B26AF8A56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27DB-E0DC-4439-A9D1-1AB2BD20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294" y="1644650"/>
            <a:ext cx="7237413" cy="15700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b="1" dirty="0">
                <a:latin typeface="+mj-ea"/>
              </a:rPr>
              <a:t>第三章 词法分析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96E99-68DD-49DA-8C3D-8F449C1E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74" y="3356992"/>
            <a:ext cx="2114053" cy="18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B018B0C-C27A-4064-AEB1-A792C06ED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209E4C14-AA45-46EF-8AE6-EF863FAA2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569325" cy="5138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3.2</a:t>
            </a:r>
            <a:r>
              <a:rPr lang="zh-CN" altLang="en-US" sz="2800" b="1"/>
              <a:t>.2 </a:t>
            </a:r>
            <a:r>
              <a:rPr lang="zh-CN" altLang="en-US" b="1">
                <a:latin typeface="宋体" panose="02010600030101010101" pitchFamily="2" charset="-122"/>
              </a:rPr>
              <a:t>正则式</a:t>
            </a:r>
          </a:p>
          <a:p>
            <a:pPr lvl="1">
              <a:buFontTx/>
              <a:buNone/>
            </a:pPr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正则式</a:t>
            </a:r>
            <a:r>
              <a:rPr lang="zh-CN" altLang="en-US" b="1">
                <a:latin typeface="宋体" panose="02010600030101010101" pitchFamily="2" charset="-122"/>
              </a:rPr>
              <a:t>用来表示简单的语言，</a:t>
            </a:r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叫做</a:t>
            </a:r>
            <a:r>
              <a:rPr lang="zh-CN" altLang="en-US" b="1"/>
              <a:t>正则集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zh-CN" altLang="en-US" sz="2800" b="1">
                <a:solidFill>
                  <a:srgbClr val="00FF00"/>
                </a:solidFill>
                <a:latin typeface="宋体" panose="02010600030101010101" pitchFamily="2" charset="-122"/>
              </a:rPr>
              <a:t>正则式		定义的语言		备注</a:t>
            </a:r>
          </a:p>
          <a:p>
            <a:pPr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zh-CN" altLang="en-US" sz="2800" b="1">
                <a:latin typeface="宋体" panose="02010600030101010101" pitchFamily="2" charset="-122"/>
              </a:rPr>
              <a:t>			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en-US" altLang="zh-CN" sz="2800" b="1" i="1"/>
              <a:t>a			</a:t>
            </a:r>
            <a:r>
              <a:rPr lang="zh-CN" altLang="en-US" sz="2800" b="1">
                <a:latin typeface="宋体" panose="02010600030101010101" pitchFamily="2" charset="-122"/>
              </a:rPr>
              <a:t>{</a:t>
            </a:r>
            <a:r>
              <a:rPr lang="en-US" altLang="zh-CN" sz="2800" b="1" i="1"/>
              <a:t>a</a:t>
            </a:r>
            <a:r>
              <a:rPr lang="en-US" altLang="zh-CN" sz="2800" b="1">
                <a:latin typeface="宋体" panose="02010600030101010101" pitchFamily="2" charset="-122"/>
              </a:rPr>
              <a:t>}</a:t>
            </a:r>
            <a:r>
              <a:rPr lang="en-US" altLang="zh-CN" sz="2800" b="1" i="1"/>
              <a:t>			 a </a:t>
            </a:r>
            <a:r>
              <a:rPr lang="en-US" altLang="zh-CN" sz="2800" b="1">
                <a:sym typeface="Symbol" panose="05050102010706020507" pitchFamily="18" charset="2"/>
              </a:rPr>
              <a:t> 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 | 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 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 b="1">
                <a:sym typeface="Symbol" panose="05050102010706020507" pitchFamily="18" charset="2"/>
              </a:rPr>
              <a:t>是正则式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 b="1">
                <a:sym typeface="Symbol" panose="05050102010706020507" pitchFamily="18" charset="2"/>
              </a:rPr>
              <a:t>是正则式</a:t>
            </a:r>
            <a:endParaRPr lang="en-US" altLang="zh-CN" sz="2800" b="1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			</a:t>
            </a:r>
            <a:r>
              <a:rPr lang="zh-CN" altLang="en-US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))</a:t>
            </a:r>
            <a:r>
              <a:rPr lang="en-US" altLang="zh-CN" sz="2800" b="1" baseline="30000">
                <a:sym typeface="Symbol" panose="05050102010706020507" pitchFamily="18" charset="2"/>
              </a:rPr>
              <a:t>*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是正则式</a:t>
            </a:r>
            <a:endParaRPr lang="en-US" altLang="zh-CN" sz="2800" b="1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	</a:t>
            </a:r>
            <a:r>
              <a:rPr lang="zh-CN" altLang="en-US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		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 	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 b="1">
                <a:sym typeface="Symbol" panose="05050102010706020507" pitchFamily="18" charset="2"/>
              </a:rPr>
              <a:t>是正则式</a:t>
            </a:r>
          </a:p>
          <a:p>
            <a:pPr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	((</a:t>
            </a:r>
            <a:r>
              <a:rPr lang="en-US" altLang="zh-CN" sz="2800" b="1" i="1">
                <a:sym typeface="Symbol" panose="05050102010706020507" pitchFamily="18" charset="2"/>
              </a:rPr>
              <a:t>a</a:t>
            </a:r>
            <a:r>
              <a:rPr lang="en-US" altLang="zh-CN" sz="2800" b="1">
                <a:sym typeface="Symbol" panose="05050102010706020507" pitchFamily="18" charset="2"/>
              </a:rPr>
              <a:t>) (</a:t>
            </a:r>
            <a:r>
              <a:rPr lang="en-US" altLang="zh-CN" sz="2800" b="1" i="1">
                <a:sym typeface="Symbol" panose="05050102010706020507" pitchFamily="18" charset="2"/>
              </a:rPr>
              <a:t>b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)| (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zh-CN" altLang="en-US" sz="2800" b="1">
                <a:sym typeface="Symbol" panose="05050102010706020507" pitchFamily="18" charset="2"/>
              </a:rPr>
              <a:t>可以写成</a:t>
            </a:r>
            <a:r>
              <a:rPr lang="en-US" altLang="zh-CN" sz="2800" b="1" i="1">
                <a:sym typeface="Symbol" panose="05050102010706020507" pitchFamily="18" charset="2"/>
              </a:rPr>
              <a:t>ab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| 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DCE4FC2-8DEC-48E6-B562-42C58A9E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3935BBA4-D3CF-4623-9D8D-27B563CB8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正则式的例子  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zh-CN" altLang="en-US" sz="2800" b="1"/>
              <a:t>{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}</a:t>
            </a:r>
          </a:p>
          <a:p>
            <a:pPr lvl="1"/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			</a:t>
            </a:r>
            <a:r>
              <a:rPr lang="zh-CN" altLang="en-US" b="1"/>
              <a:t>{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}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lvl="1"/>
            <a:r>
              <a:rPr lang="zh-CN" altLang="en-US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/>
              <a:t>) 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 </a:t>
            </a:r>
            <a:r>
              <a:rPr lang="en-US" altLang="zh-CN" b="1"/>
              <a:t>)</a:t>
            </a:r>
            <a:r>
              <a:rPr lang="en-US" altLang="zh-CN" b="1">
                <a:cs typeface="Times New Roman" panose="02020603050405020304" pitchFamily="18" charset="0"/>
              </a:rPr>
              <a:t>		</a:t>
            </a:r>
            <a:r>
              <a:rPr lang="zh-CN" altLang="en-US" b="1"/>
              <a:t>{</a:t>
            </a:r>
            <a:r>
              <a:rPr lang="en-US" altLang="zh-CN" b="1" i="1"/>
              <a:t>aa</a:t>
            </a:r>
            <a:r>
              <a:rPr lang="en-US" altLang="zh-CN" b="1"/>
              <a:t>, </a:t>
            </a:r>
            <a:r>
              <a:rPr lang="en-US" altLang="zh-CN" b="1" i="1"/>
              <a:t>ab</a:t>
            </a:r>
            <a:r>
              <a:rPr lang="en-US" altLang="zh-CN" b="1"/>
              <a:t>, </a:t>
            </a:r>
            <a:r>
              <a:rPr lang="en-US" altLang="zh-CN" b="1" i="1"/>
              <a:t>ba</a:t>
            </a:r>
            <a:r>
              <a:rPr lang="en-US" altLang="zh-CN" b="1"/>
              <a:t>, </a:t>
            </a:r>
            <a:r>
              <a:rPr lang="en-US" altLang="zh-CN" b="1" i="1"/>
              <a:t>bb</a:t>
            </a:r>
            <a:r>
              <a:rPr lang="en-US" altLang="zh-CN" b="1"/>
              <a:t>}</a:t>
            </a:r>
            <a:endParaRPr lang="en-US" altLang="zh-CN" b="1">
              <a:latin typeface="宋体" panose="02010600030101010101" pitchFamily="2" charset="-122"/>
            </a:endParaRPr>
          </a:p>
          <a:p>
            <a:pPr lvl="1"/>
            <a:r>
              <a:rPr lang="en-US" altLang="zh-CN" b="1" i="1"/>
              <a:t>aa </a:t>
            </a:r>
            <a:r>
              <a:rPr lang="en-US" altLang="zh-CN" b="1"/>
              <a:t>| </a:t>
            </a:r>
            <a:r>
              <a:rPr lang="en-US" altLang="zh-CN" b="1" i="1"/>
              <a:t>ab </a:t>
            </a:r>
            <a:r>
              <a:rPr lang="en-US" altLang="zh-CN" b="1"/>
              <a:t>| </a:t>
            </a:r>
            <a:r>
              <a:rPr lang="en-US" altLang="zh-CN" b="1" i="1"/>
              <a:t>ba </a:t>
            </a:r>
            <a:r>
              <a:rPr lang="en-US" altLang="zh-CN" b="1"/>
              <a:t>| </a:t>
            </a:r>
            <a:r>
              <a:rPr lang="en-US" altLang="zh-CN" b="1" i="1"/>
              <a:t>bb</a:t>
            </a:r>
            <a:r>
              <a:rPr lang="en-US" altLang="zh-CN" b="1">
                <a:latin typeface="宋体" panose="02010600030101010101" pitchFamily="2" charset="-122"/>
              </a:rPr>
              <a:t>	</a:t>
            </a:r>
            <a:r>
              <a:rPr lang="zh-CN" altLang="en-US" b="1"/>
              <a:t>{</a:t>
            </a:r>
            <a:r>
              <a:rPr lang="en-US" altLang="zh-CN" b="1" i="1"/>
              <a:t>aa</a:t>
            </a:r>
            <a:r>
              <a:rPr lang="en-US" altLang="zh-CN" b="1"/>
              <a:t>, </a:t>
            </a:r>
            <a:r>
              <a:rPr lang="en-US" altLang="zh-CN" b="1" i="1"/>
              <a:t>ab</a:t>
            </a:r>
            <a:r>
              <a:rPr lang="en-US" altLang="zh-CN" b="1"/>
              <a:t>, </a:t>
            </a:r>
            <a:r>
              <a:rPr lang="en-US" altLang="zh-CN" b="1" i="1"/>
              <a:t>ba</a:t>
            </a:r>
            <a:r>
              <a:rPr lang="en-US" altLang="zh-CN" b="1"/>
              <a:t>, </a:t>
            </a:r>
            <a:r>
              <a:rPr lang="en-US" altLang="zh-CN" b="1" i="1"/>
              <a:t>bb</a:t>
            </a:r>
            <a:r>
              <a:rPr lang="en-US" altLang="zh-CN" b="1"/>
              <a:t>}</a:t>
            </a:r>
          </a:p>
          <a:p>
            <a:pPr lvl="1"/>
            <a:r>
              <a:rPr lang="en-US" altLang="zh-CN" b="1" i="1"/>
              <a:t>a</a:t>
            </a:r>
            <a:r>
              <a:rPr lang="en-US" altLang="zh-CN" b="1" baseline="30000"/>
              <a:t>*			</a:t>
            </a:r>
            <a:r>
              <a:rPr lang="zh-CN" altLang="en-US" b="1">
                <a:latin typeface="宋体" panose="02010600030101010101" pitchFamily="2" charset="-122"/>
              </a:rPr>
              <a:t>由字母</a:t>
            </a:r>
            <a:r>
              <a:rPr lang="en-US" altLang="zh-CN" b="1" i="1"/>
              <a:t>a</a:t>
            </a:r>
            <a:r>
              <a:rPr lang="zh-CN" altLang="en-US" b="1">
                <a:latin typeface="宋体" panose="02010600030101010101" pitchFamily="2" charset="-122"/>
              </a:rPr>
              <a:t>构成的所有串集</a:t>
            </a:r>
            <a:endParaRPr lang="zh-CN" altLang="en-US" b="1"/>
          </a:p>
          <a:p>
            <a:pPr lvl="1"/>
            <a:r>
              <a:rPr lang="zh-CN" altLang="en-US" b="1"/>
              <a:t>(</a:t>
            </a:r>
            <a:r>
              <a:rPr lang="en-US" altLang="zh-CN" b="1" i="1"/>
              <a:t>a </a:t>
            </a:r>
            <a:r>
              <a:rPr lang="en-US" altLang="zh-CN" b="1"/>
              <a:t>| </a:t>
            </a:r>
            <a:r>
              <a:rPr lang="en-US" altLang="zh-CN" b="1" i="1"/>
              <a:t>b</a:t>
            </a:r>
            <a:r>
              <a:rPr lang="en-US" altLang="zh-CN" b="1"/>
              <a:t>)</a:t>
            </a:r>
            <a:r>
              <a:rPr lang="en-US" altLang="zh-CN" b="1" baseline="30000"/>
              <a:t>*			</a:t>
            </a:r>
            <a:r>
              <a:rPr lang="zh-CN" altLang="en-US" b="1">
                <a:latin typeface="宋体" panose="02010600030101010101" pitchFamily="2" charset="-122"/>
              </a:rPr>
              <a:t>由</a:t>
            </a:r>
            <a:r>
              <a:rPr lang="en-US" altLang="zh-CN" b="1" i="1"/>
              <a:t>a</a:t>
            </a:r>
            <a:r>
              <a:rPr lang="zh-CN" altLang="en-US" b="1">
                <a:latin typeface="宋体" panose="02010600030101010101" pitchFamily="2" charset="-122"/>
              </a:rPr>
              <a:t>和</a:t>
            </a:r>
            <a:r>
              <a:rPr lang="en-US" altLang="zh-CN" b="1" i="1"/>
              <a:t>b</a:t>
            </a:r>
            <a:r>
              <a:rPr lang="zh-CN" altLang="en-US" b="1">
                <a:latin typeface="宋体" panose="02010600030101010101" pitchFamily="2" charset="-122"/>
              </a:rPr>
              <a:t>构成的所有串集</a:t>
            </a:r>
          </a:p>
          <a:p>
            <a:r>
              <a:rPr lang="zh-CN" altLang="en-US" b="1"/>
              <a:t>复杂的例子</a:t>
            </a:r>
          </a:p>
          <a:p>
            <a:pPr lvl="1" algn="just">
              <a:buFontTx/>
              <a:buNone/>
            </a:pPr>
            <a:r>
              <a:rPr lang="zh-CN" altLang="en-US" b="1"/>
              <a:t>(  00  |  11 |  ( (01 | 10) (00 | 11)</a:t>
            </a:r>
            <a:r>
              <a:rPr lang="zh-CN" altLang="en-US" b="1" baseline="30000"/>
              <a:t> </a:t>
            </a:r>
            <a:r>
              <a:rPr lang="zh-CN" altLang="en-US" b="1" baseline="30000">
                <a:sym typeface="Symbol" panose="05050102010706020507" pitchFamily="18" charset="2"/>
              </a:rPr>
              <a:t></a:t>
            </a:r>
            <a:r>
              <a:rPr lang="zh-CN" altLang="en-US" b="1"/>
              <a:t> (01 | 10) )  )</a:t>
            </a:r>
            <a:r>
              <a:rPr lang="zh-CN" altLang="en-US" b="1" baseline="30000"/>
              <a:t> </a:t>
            </a:r>
            <a:r>
              <a:rPr lang="zh-CN" altLang="en-US" b="1" baseline="30000">
                <a:sym typeface="Symbol" panose="05050102010706020507" pitchFamily="18" charset="2"/>
              </a:rPr>
              <a:t></a:t>
            </a:r>
          </a:p>
          <a:p>
            <a:pPr lvl="1" algn="just">
              <a:buFontTx/>
              <a:buNone/>
            </a:pPr>
            <a:r>
              <a:rPr lang="zh-CN" altLang="en-US" sz="3200" b="1"/>
              <a:t>句子：</a:t>
            </a:r>
            <a:r>
              <a:rPr lang="zh-CN" altLang="en-US" b="1">
                <a:solidFill>
                  <a:srgbClr val="00FF00"/>
                </a:solidFill>
              </a:rPr>
              <a:t>01001101</a:t>
            </a:r>
            <a:r>
              <a:rPr lang="zh-CN" altLang="en-US" b="1"/>
              <a:t>00</a:t>
            </a:r>
            <a:r>
              <a:rPr lang="zh-CN" altLang="en-US" b="1">
                <a:solidFill>
                  <a:srgbClr val="00FF00"/>
                </a:solidFill>
              </a:rPr>
              <a:t>00</a:t>
            </a:r>
            <a:r>
              <a:rPr lang="zh-CN" altLang="en-US" b="1"/>
              <a:t>10000010</a:t>
            </a:r>
            <a:r>
              <a:rPr lang="zh-CN" altLang="en-US" b="1">
                <a:solidFill>
                  <a:srgbClr val="00FF00"/>
                </a:solidFill>
              </a:rPr>
              <a:t>11</a:t>
            </a:r>
            <a:r>
              <a:rPr lang="zh-CN" altLang="en-US" b="1"/>
              <a:t>1001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39C843F-447F-4C47-9794-791FBD7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2970AA7B-7FA4-4916-B281-80A66A21372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正则式等价：表示同样语言的正则式</a:t>
            </a:r>
            <a:endParaRPr lang="en-US" altLang="zh-CN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CD4B3BA4-55A8-4702-B7DF-AADDD08B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48982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19BE1DF-E989-4434-A124-6A88C14F9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2201FC75-8DCA-49EB-A9D6-F76C5B435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3.2.3</a:t>
            </a:r>
            <a:r>
              <a:rPr lang="zh-CN" altLang="en-US" b="1"/>
              <a:t> 正则定义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	</a:t>
            </a:r>
            <a:r>
              <a:rPr lang="zh-CN" altLang="en-US" b="1"/>
              <a:t>对正则式命名，使表示简洁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anose="02020603050405020304" pitchFamily="18" charset="0"/>
              </a:rPr>
              <a:t> 		d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1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anose="02020603050405020304" pitchFamily="18" charset="0"/>
              </a:rPr>
              <a:t> 		d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>
                <a:cs typeface="Times New Roman" panose="02020603050405020304" pitchFamily="18" charset="0"/>
              </a:rPr>
              <a:t>2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 		. . .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>
                <a:cs typeface="Times New Roman" panose="02020603050405020304" pitchFamily="18" charset="0"/>
              </a:rPr>
              <a:t>		 d</a:t>
            </a:r>
            <a:r>
              <a:rPr lang="en-US" altLang="zh-CN" sz="2800" b="1" i="1" baseline="-30000"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30000">
                <a:cs typeface="Times New Roman" panose="02020603050405020304" pitchFamily="18" charset="0"/>
              </a:rPr>
              <a:t>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>
                <a:latin typeface="宋体" panose="02010600030101010101" pitchFamily="2" charset="-122"/>
              </a:rPr>
              <a:t>各个</a:t>
            </a:r>
            <a:r>
              <a:rPr lang="en-US" altLang="zh-CN" b="1" i="1"/>
              <a:t>d</a:t>
            </a:r>
            <a:r>
              <a:rPr lang="en-US" altLang="zh-CN" b="1" i="1" baseline="-25000"/>
              <a:t>i</a:t>
            </a:r>
            <a:r>
              <a:rPr lang="zh-CN" altLang="en-US" b="1">
                <a:latin typeface="宋体" panose="02010600030101010101" pitchFamily="2" charset="-122"/>
              </a:rPr>
              <a:t>的名字都不同</a:t>
            </a:r>
          </a:p>
          <a:p>
            <a:pPr lvl="1" algn="just"/>
            <a:r>
              <a:rPr lang="zh-CN" altLang="en-US" b="1">
                <a:latin typeface="宋体" panose="02010600030101010101" pitchFamily="2" charset="-122"/>
              </a:rPr>
              <a:t>每个</a:t>
            </a:r>
            <a:r>
              <a:rPr lang="en-US" altLang="zh-CN" b="1" i="1"/>
              <a:t>r</a:t>
            </a:r>
            <a:r>
              <a:rPr lang="en-US" altLang="zh-CN" b="1" i="1" baseline="-25000"/>
              <a:t>i</a:t>
            </a:r>
            <a:r>
              <a:rPr lang="zh-CN" altLang="en-US" b="1">
                <a:latin typeface="宋体" panose="02010600030101010101" pitchFamily="2" charset="-122"/>
              </a:rPr>
              <a:t>都是</a:t>
            </a:r>
            <a:r>
              <a:rPr lang="zh-CN" altLang="en-US" b="1">
                <a:sym typeface="Symbol" panose="05050102010706020507" pitchFamily="18" charset="2"/>
              </a:rPr>
              <a:t> </a:t>
            </a:r>
            <a:r>
              <a:rPr lang="zh-CN" altLang="en-US" b="1"/>
              <a:t>{</a:t>
            </a:r>
            <a:r>
              <a:rPr lang="en-US" altLang="zh-CN" b="1" i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, …, </a:t>
            </a:r>
            <a:r>
              <a:rPr lang="en-US" altLang="zh-CN" b="1" i="1"/>
              <a:t>d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-1</a:t>
            </a:r>
            <a:r>
              <a:rPr lang="en-US" altLang="zh-CN" b="1"/>
              <a:t> }</a:t>
            </a:r>
            <a:r>
              <a:rPr lang="zh-CN" altLang="en-US" b="1">
                <a:latin typeface="宋体" panose="02010600030101010101" pitchFamily="2" charset="-122"/>
              </a:rPr>
              <a:t>上的正则式</a:t>
            </a:r>
            <a:endParaRPr lang="en-US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F2AF0CED-FD75-48B6-9492-3F54D815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F0B8E221-6730-4651-8C6B-5B66443B5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正则定义的例子</a:t>
            </a:r>
          </a:p>
          <a:p>
            <a:pPr lvl="1"/>
            <a:r>
              <a:rPr lang="en-US" altLang="zh-CN" b="1"/>
              <a:t>C</a:t>
            </a:r>
            <a:r>
              <a:rPr lang="zh-CN" altLang="en-US" b="1"/>
              <a:t>语言的标识符是字母、数字和下划线组成的串</a:t>
            </a:r>
            <a:r>
              <a:rPr lang="zh-CN" altLang="en-US" sz="2400"/>
              <a:t> </a:t>
            </a:r>
            <a:endParaRPr lang="en-US" altLang="zh-CN" sz="2400" b="1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	     letter</a:t>
            </a:r>
            <a:r>
              <a:rPr lang="en-US" altLang="zh-CN" sz="2800" b="1" i="1"/>
              <a:t>_ </a:t>
            </a:r>
            <a:r>
              <a:rPr lang="en-US" altLang="zh-CN" sz="2800" b="1">
                <a:sym typeface="Symbol" panose="05050102010706020507" pitchFamily="18" charset="2"/>
              </a:rPr>
              <a:t> 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cs typeface="Times New Roman" panose="02020603050405020304" pitchFamily="18" charset="0"/>
              </a:rPr>
              <a:t> | … | </a:t>
            </a:r>
            <a:r>
              <a:rPr lang="en-US" altLang="zh-CN" sz="2800" b="1" i="1">
                <a:cs typeface="Times New Roman" panose="02020603050405020304" pitchFamily="18" charset="0"/>
              </a:rPr>
              <a:t>Z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b |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 i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z | </a:t>
            </a:r>
            <a:r>
              <a:rPr lang="en-US" altLang="zh-CN" sz="2800" b="1" i="1"/>
              <a:t>_</a:t>
            </a:r>
            <a:r>
              <a:rPr lang="en-US" altLang="zh-CN"/>
              <a:t> 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	  </a:t>
            </a:r>
            <a:r>
              <a:rPr lang="en-US" altLang="zh-CN" sz="2800" b="1">
                <a:ea typeface="黑体" panose="02010609060101010101" pitchFamily="49" charset="-122"/>
              </a:rPr>
              <a:t>digit</a:t>
            </a:r>
            <a:r>
              <a:rPr lang="en-US" altLang="zh-CN" sz="2800" b="1">
                <a:latin typeface="宋体" panose="02010600030101010101" pitchFamily="2" charset="-122"/>
              </a:rPr>
              <a:t>  	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 0</a:t>
            </a:r>
            <a:r>
              <a:rPr lang="en-US" altLang="zh-CN" sz="2800" b="1" i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| 1 | … | 9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	     id</a:t>
            </a: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ea typeface="黑体" panose="02010609060101010101" pitchFamily="49" charset="-122"/>
              </a:rPr>
              <a:t>letter</a:t>
            </a:r>
            <a:r>
              <a:rPr lang="en-US" altLang="zh-CN" sz="2800" b="1" i="1"/>
              <a:t>_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ea typeface="黑体" panose="02010609060101010101" pitchFamily="49" charset="-122"/>
              </a:rPr>
              <a:t>letter</a:t>
            </a:r>
            <a:r>
              <a:rPr lang="en-US" altLang="zh-CN" sz="2800" b="1" i="1"/>
              <a:t>_</a:t>
            </a:r>
            <a:r>
              <a:rPr lang="en-US" altLang="zh-CN" sz="2800" b="1"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|</a:t>
            </a:r>
            <a:r>
              <a:rPr lang="en-US" altLang="zh-CN" sz="2800" b="1">
                <a:ea typeface="黑体" panose="02010609060101010101" pitchFamily="49" charset="-122"/>
              </a:rPr>
              <a:t>digit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 baseline="30000"/>
              <a:t>*</a:t>
            </a:r>
            <a:r>
              <a:rPr lang="en-US" altLang="zh-CN" sz="2800"/>
              <a:t> 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EE8C7E-71E7-4B5C-A430-713D070AF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0FFB51A4-8BA4-4341-B4B6-BC245F4D0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正则定义的例子</a:t>
            </a:r>
          </a:p>
          <a:p>
            <a:pPr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zh-CN" altLang="en-US" sz="2800" b="1">
                <a:latin typeface="宋体" panose="02010600030101010101" pitchFamily="2" charset="-122"/>
              </a:rPr>
              <a:t>无符号数集合，例</a:t>
            </a:r>
            <a:r>
              <a:rPr lang="zh-CN" altLang="en-US" sz="2800" b="1"/>
              <a:t>1946</a:t>
            </a:r>
            <a:r>
              <a:rPr lang="zh-CN" altLang="en-US" sz="2800" b="1">
                <a:latin typeface="宋体" panose="02010600030101010101" pitchFamily="2" charset="-122"/>
              </a:rPr>
              <a:t>,</a:t>
            </a:r>
            <a:r>
              <a:rPr lang="zh-CN" altLang="en-US" sz="2800" b="1"/>
              <a:t>11.28</a:t>
            </a:r>
            <a:r>
              <a:rPr lang="zh-CN" altLang="en-US" sz="2800" b="1">
                <a:latin typeface="宋体" panose="02010600030101010101" pitchFamily="2" charset="-122"/>
              </a:rPr>
              <a:t>,</a:t>
            </a:r>
            <a:r>
              <a:rPr lang="zh-CN" altLang="en-US" sz="2800" b="1"/>
              <a:t>63</a:t>
            </a:r>
            <a:r>
              <a:rPr lang="en-US" altLang="zh-CN" sz="2800" b="1"/>
              <a:t>E8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/>
              <a:t>1.99</a:t>
            </a:r>
            <a:r>
              <a:rPr lang="en-US" altLang="zh-CN" sz="2800" b="1"/>
              <a:t>E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6</a:t>
            </a:r>
            <a:endParaRPr lang="zh-CN" altLang="en-US" b="1"/>
          </a:p>
          <a:p>
            <a:pPr algn="just"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digit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0</a:t>
            </a:r>
            <a:r>
              <a:rPr lang="en-US" altLang="zh-CN" sz="2400" b="1" i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| 1 | … | 9</a:t>
            </a:r>
            <a:endParaRPr lang="en-US" altLang="zh-CN" sz="24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digits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黑体" panose="02010609060101010101" pitchFamily="49" charset="-122"/>
              </a:rPr>
              <a:t>digit</a:t>
            </a: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ea typeface="黑体" panose="02010609060101010101" pitchFamily="49" charset="-122"/>
              </a:rPr>
              <a:t>digit</a:t>
            </a:r>
            <a:r>
              <a:rPr lang="en-US" altLang="zh-CN" sz="2400" b="1" baseline="30000">
                <a:cs typeface="Times New Roman" panose="02020603050405020304" pitchFamily="18" charset="0"/>
              </a:rPr>
              <a:t>*</a:t>
            </a:r>
            <a:endParaRPr lang="en-US" altLang="zh-CN" sz="24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optional_fraction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>
                <a:ea typeface="黑体" panose="02010609060101010101" pitchFamily="49" charset="-122"/>
              </a:rPr>
              <a:t>digits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optional_exponent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cs typeface="Times New Roman" panose="02020603050405020304" pitchFamily="18" charset="0"/>
              </a:rPr>
              <a:t>( E ( + |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>
                <a:cs typeface="Times New Roman" panose="02020603050405020304" pitchFamily="18" charset="0"/>
              </a:rPr>
              <a:t> ) digits ) | </a:t>
            </a:r>
            <a:r>
              <a:rPr lang="en-US" altLang="zh-CN" sz="2400" b="1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number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黑体" panose="02010609060101010101" pitchFamily="49" charset="-122"/>
              </a:rPr>
              <a:t>digits optional_fraction optional_exponent</a:t>
            </a:r>
          </a:p>
          <a:p>
            <a:pPr algn="just"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zh-CN" altLang="en-US" sz="2800" b="1">
                <a:latin typeface="宋体" panose="02010600030101010101" pitchFamily="2" charset="-122"/>
              </a:rPr>
              <a:t>简化表示</a:t>
            </a:r>
          </a:p>
          <a:p>
            <a:pPr algn="just"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	</a:t>
            </a:r>
            <a:r>
              <a:rPr lang="en-US" altLang="zh-CN" sz="2400" b="1">
                <a:ea typeface="黑体" panose="02010609060101010101" pitchFamily="49" charset="-122"/>
              </a:rPr>
              <a:t>number</a:t>
            </a:r>
            <a:r>
              <a:rPr lang="en-US" altLang="zh-CN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/>
              <a:t>digit</a:t>
            </a:r>
            <a:r>
              <a:rPr lang="en-US" altLang="zh-CN" sz="2400" b="1" baseline="30000"/>
              <a:t>+ </a:t>
            </a:r>
            <a:r>
              <a:rPr lang="en-US" altLang="zh-CN" sz="2400" b="1"/>
              <a:t>(</a:t>
            </a:r>
            <a:r>
              <a:rPr lang="en-US" altLang="zh-CN" sz="2400" b="1">
                <a:cs typeface="Times New Roman" panose="02020603050405020304" pitchFamily="18" charset="0"/>
              </a:rPr>
              <a:t>.</a:t>
            </a:r>
            <a:r>
              <a:rPr lang="en-US" altLang="zh-CN" sz="2400" b="1"/>
              <a:t>digit</a:t>
            </a:r>
            <a:r>
              <a:rPr lang="en-US" altLang="zh-CN" sz="2400" b="1" baseline="30000"/>
              <a:t>+</a:t>
            </a:r>
            <a:r>
              <a:rPr lang="en-US" altLang="zh-CN" sz="2400" b="1"/>
              <a:t>)? (E(+|</a:t>
            </a:r>
            <a:r>
              <a:rPr lang="en-US" altLang="zh-CN" sz="2400" b="1">
                <a:sym typeface="Symbol" panose="05050102010706020507" pitchFamily="18" charset="2"/>
              </a:rPr>
              <a:t></a:t>
            </a:r>
            <a:r>
              <a:rPr lang="en-US" altLang="zh-CN" sz="2400" b="1"/>
              <a:t>)? digit</a:t>
            </a:r>
            <a:r>
              <a:rPr lang="en-US" altLang="zh-CN" sz="2400" b="1" baseline="30000"/>
              <a:t>+</a:t>
            </a:r>
            <a:r>
              <a:rPr lang="en-US" altLang="zh-CN" sz="2400" b="1"/>
              <a:t>)?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C78B235-613B-4629-A7FF-8270577EF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225708DE-1A5E-41CD-A49C-D5E296117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正则定义的例子（进行下一步讨论的例子）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 sz="2800" b="1"/>
              <a:t>while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while</a:t>
            </a:r>
            <a:endParaRPr lang="en-US" altLang="zh-CN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do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do</a:t>
            </a:r>
            <a:endParaRPr lang="en-US" altLang="zh-CN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	relop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&lt; | &lt; = | = | &lt; &gt; | &gt; | &gt; =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b="1">
                <a:cs typeface="Times New Roman" panose="02020603050405020304" pitchFamily="18" charset="0"/>
              </a:rPr>
              <a:t>letter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cs typeface="Times New Roman" panose="02020603050405020304" pitchFamily="18" charset="0"/>
              </a:rPr>
              <a:t> | … | </a:t>
            </a:r>
            <a:r>
              <a:rPr lang="en-US" altLang="zh-CN" sz="2800" b="1" i="1">
                <a:cs typeface="Times New Roman" panose="02020603050405020304" pitchFamily="18" charset="0"/>
              </a:rPr>
              <a:t>Z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b |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 i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cs typeface="Times New Roman" panose="02020603050405020304" pitchFamily="18" charset="0"/>
              </a:rPr>
              <a:t>z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id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 b="1"/>
              <a:t> letter (letter | digit )</a:t>
            </a:r>
            <a:r>
              <a:rPr lang="en-US" altLang="zh-CN" sz="2800" b="1" baseline="30000"/>
              <a:t>*</a:t>
            </a:r>
            <a:endParaRPr lang="en-US" altLang="zh-CN" sz="28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/>
              <a:t>	number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 </a:t>
            </a:r>
            <a:r>
              <a:rPr lang="en-US" altLang="zh-CN" sz="2800" b="1"/>
              <a:t>(.digit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 (E</a:t>
            </a:r>
            <a:r>
              <a:rPr lang="en-US" altLang="zh-CN" sz="2800"/>
              <a:t> </a:t>
            </a:r>
            <a:r>
              <a:rPr lang="en-US" altLang="zh-CN" sz="2800" b="1"/>
              <a:t>(+ | 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)?</a:t>
            </a:r>
            <a:r>
              <a:rPr lang="en-US" altLang="zh-CN" sz="2800"/>
              <a:t> </a:t>
            </a:r>
            <a:r>
              <a:rPr lang="en-US" altLang="zh-CN" sz="2800" b="1"/>
              <a:t>digit</a:t>
            </a:r>
            <a:r>
              <a:rPr lang="en-US" altLang="zh-CN" sz="2800" b="1" baseline="30000"/>
              <a:t>+</a:t>
            </a:r>
            <a:r>
              <a:rPr lang="en-US" altLang="zh-CN" sz="2800" b="1"/>
              <a:t>)?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 b="1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   delim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ea typeface="黑体" panose="02010609060101010101" pitchFamily="49" charset="-122"/>
              </a:rPr>
              <a:t>blank</a:t>
            </a:r>
            <a:r>
              <a:rPr lang="en-US" altLang="zh-CN" sz="2800" b="1">
                <a:cs typeface="Times New Roman" panose="02020603050405020304" pitchFamily="18" charset="0"/>
              </a:rPr>
              <a:t> | </a:t>
            </a:r>
            <a:r>
              <a:rPr lang="en-US" altLang="zh-CN" sz="2800" b="1">
                <a:ea typeface="黑体" panose="02010609060101010101" pitchFamily="49" charset="-122"/>
              </a:rPr>
              <a:t>tab</a:t>
            </a:r>
            <a:r>
              <a:rPr lang="en-US" altLang="zh-CN" sz="2800" b="1">
                <a:cs typeface="Times New Roman" panose="02020603050405020304" pitchFamily="18" charset="0"/>
              </a:rPr>
              <a:t> | </a:t>
            </a:r>
            <a:r>
              <a:rPr lang="en-US" altLang="zh-CN" sz="2800" b="1">
                <a:ea typeface="黑体" panose="02010609060101010101" pitchFamily="49" charset="-122"/>
              </a:rPr>
              <a:t>newline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   ws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ea typeface="黑体" panose="02010609060101010101" pitchFamily="49" charset="-122"/>
              </a:rPr>
              <a:t>delim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+</a:t>
            </a:r>
            <a:endParaRPr lang="zh-CN" altLang="en-US" sz="2800" b="1" baseline="30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AE0DA0E-1905-4E5A-8BDA-C75656D98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B80D442-8A63-4472-832B-2C1C8180E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词法单元的识别</a:t>
            </a:r>
            <a:endParaRPr lang="zh-CN" altLang="en-US" sz="2800" b="1" baseline="30000">
              <a:cs typeface="Times New Roman" panose="02020603050405020304" pitchFamily="18" charset="0"/>
            </a:endParaRPr>
          </a:p>
        </p:txBody>
      </p:sp>
      <p:sp>
        <p:nvSpPr>
          <p:cNvPr id="19460" name="TextBox 1">
            <a:extLst>
              <a:ext uri="{FF2B5EF4-FFF2-40B4-BE49-F238E27FC236}">
                <a16:creationId xmlns:a16="http://schemas.microsoft.com/office/drawing/2014/main" id="{58A3DE97-EF6D-4188-B5EB-13F66810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1628775"/>
            <a:ext cx="3706812" cy="203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stmt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 b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expr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then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b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expr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then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else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 </a:t>
            </a:r>
            <a:r>
              <a:rPr lang="el-GR" altLang="zh-CN">
                <a:sym typeface="Wingdings" panose="05000000000000000000" pitchFamily="2" charset="2"/>
              </a:rPr>
              <a:t>ε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expr 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relop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</a:p>
          <a:p>
            <a:r>
              <a:rPr lang="en-US" altLang="zh-CN">
                <a:sym typeface="Wingdings" panose="05000000000000000000" pitchFamily="2" charset="2"/>
              </a:rPr>
              <a:t>term  </a:t>
            </a:r>
            <a:r>
              <a:rPr lang="en-US" altLang="zh-CN" b="1">
                <a:sym typeface="Wingdings" panose="05000000000000000000" pitchFamily="2" charset="2"/>
              </a:rPr>
              <a:t>id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b="1">
                <a:sym typeface="Wingdings" panose="05000000000000000000" pitchFamily="2" charset="2"/>
              </a:rPr>
              <a:t>number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0FDF78-C95D-4336-85F3-853C9061C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573438-410F-48DA-9CD2-F3E618583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词法单元的识别</a:t>
            </a:r>
            <a:endParaRPr lang="zh-CN" altLang="en-US" sz="2800" b="1" baseline="30000">
              <a:cs typeface="Times New Roman" panose="02020603050405020304" pitchFamily="18" charset="0"/>
            </a:endParaRPr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6DDD7D32-E1D1-4B2C-AA58-A554C528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1628775"/>
            <a:ext cx="3706812" cy="203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stmt</a:t>
            </a:r>
            <a:r>
              <a:rPr lang="en-US" altLang="zh-CN"/>
              <a:t>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 b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expr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then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b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expr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then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else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stmt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 </a:t>
            </a:r>
            <a:r>
              <a:rPr lang="el-GR" altLang="zh-CN">
                <a:sym typeface="Wingdings" panose="05000000000000000000" pitchFamily="2" charset="2"/>
              </a:rPr>
              <a:t>ε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expr 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relop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i="1">
                <a:sym typeface="Wingdings" panose="05000000000000000000" pitchFamily="2" charset="2"/>
              </a:rPr>
              <a:t>term</a:t>
            </a:r>
          </a:p>
          <a:p>
            <a:r>
              <a:rPr lang="en-US" altLang="zh-CN">
                <a:sym typeface="Wingdings" panose="05000000000000000000" pitchFamily="2" charset="2"/>
              </a:rPr>
              <a:t>term  </a:t>
            </a:r>
            <a:r>
              <a:rPr lang="en-US" altLang="zh-CN" b="1">
                <a:sym typeface="Wingdings" panose="05000000000000000000" pitchFamily="2" charset="2"/>
              </a:rPr>
              <a:t>id</a:t>
            </a:r>
          </a:p>
          <a:p>
            <a:r>
              <a:rPr lang="en-US" altLang="zh-CN">
                <a:sym typeface="Wingdings" panose="05000000000000000000" pitchFamily="2" charset="2"/>
              </a:rPr>
              <a:t>          |  </a:t>
            </a:r>
            <a:r>
              <a:rPr lang="en-US" altLang="zh-CN" b="1">
                <a:sym typeface="Wingdings" panose="05000000000000000000" pitchFamily="2" charset="2"/>
              </a:rPr>
              <a:t>number</a:t>
            </a:r>
            <a:endParaRPr lang="zh-CN" altLang="en-US" b="1"/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B173436D-2675-4CC7-9F57-3C9044BE0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789363"/>
            <a:ext cx="4508500" cy="2584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digit </a:t>
            </a:r>
            <a:r>
              <a:rPr lang="en-US" altLang="zh-CN"/>
              <a:t>        </a:t>
            </a:r>
            <a:r>
              <a:rPr lang="en-US" altLang="zh-CN">
                <a:sym typeface="Wingdings" panose="05000000000000000000" pitchFamily="2" charset="2"/>
              </a:rPr>
              <a:t>    [0-9]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digits</a:t>
            </a:r>
            <a:r>
              <a:rPr lang="en-US" altLang="zh-CN">
                <a:sym typeface="Wingdings" panose="05000000000000000000" pitchFamily="2" charset="2"/>
              </a:rPr>
              <a:t>         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  <a:r>
              <a:rPr lang="en-US" altLang="zh-CN">
                <a:sym typeface="Wingdings" panose="05000000000000000000" pitchFamily="2" charset="2"/>
              </a:rPr>
              <a:t>+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number</a:t>
            </a:r>
            <a:r>
              <a:rPr lang="en-US" altLang="zh-CN">
                <a:sym typeface="Wingdings" panose="05000000000000000000" pitchFamily="2" charset="2"/>
              </a:rPr>
              <a:t>       </a:t>
            </a:r>
            <a:r>
              <a:rPr lang="en-US" altLang="zh-CN" i="1">
                <a:sym typeface="Wingdings" panose="05000000000000000000" pitchFamily="2" charset="2"/>
              </a:rPr>
              <a:t>digits</a:t>
            </a:r>
            <a:r>
              <a:rPr lang="en-US" altLang="zh-CN">
                <a:sym typeface="Wingdings" panose="05000000000000000000" pitchFamily="2" charset="2"/>
              </a:rPr>
              <a:t>(.</a:t>
            </a:r>
            <a:r>
              <a:rPr lang="en-US" altLang="zh-CN" i="1">
                <a:sym typeface="Wingdings" panose="05000000000000000000" pitchFamily="2" charset="2"/>
              </a:rPr>
              <a:t>digits</a:t>
            </a:r>
            <a:r>
              <a:rPr lang="en-US" altLang="zh-CN">
                <a:sym typeface="Wingdings" panose="05000000000000000000" pitchFamily="2" charset="2"/>
              </a:rPr>
              <a:t>)?(E[+-]?</a:t>
            </a:r>
            <a:r>
              <a:rPr lang="en-US" altLang="zh-CN" i="1">
                <a:sym typeface="Wingdings" panose="05000000000000000000" pitchFamily="2" charset="2"/>
              </a:rPr>
              <a:t>digits</a:t>
            </a:r>
            <a:r>
              <a:rPr lang="en-US" altLang="zh-CN">
                <a:sym typeface="Wingdings" panose="05000000000000000000" pitchFamily="2" charset="2"/>
              </a:rPr>
              <a:t>)?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letter</a:t>
            </a:r>
            <a:r>
              <a:rPr lang="en-US" altLang="zh-CN">
                <a:sym typeface="Wingdings" panose="05000000000000000000" pitchFamily="2" charset="2"/>
              </a:rPr>
              <a:t>            [A-Za-z]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id</a:t>
            </a:r>
            <a:r>
              <a:rPr lang="en-US" altLang="zh-CN">
                <a:sym typeface="Wingdings" panose="05000000000000000000" pitchFamily="2" charset="2"/>
              </a:rPr>
              <a:t>                  </a:t>
            </a:r>
            <a:r>
              <a:rPr lang="en-US" altLang="zh-CN" i="1">
                <a:sym typeface="Wingdings" panose="05000000000000000000" pitchFamily="2" charset="2"/>
              </a:rPr>
              <a:t>letter</a:t>
            </a:r>
            <a:r>
              <a:rPr lang="en-US" altLang="zh-CN">
                <a:sym typeface="Wingdings" panose="05000000000000000000" pitchFamily="2" charset="2"/>
              </a:rPr>
              <a:t> (</a:t>
            </a:r>
            <a:r>
              <a:rPr lang="en-US" altLang="zh-CN" i="1">
                <a:sym typeface="Wingdings" panose="05000000000000000000" pitchFamily="2" charset="2"/>
              </a:rPr>
              <a:t>letter</a:t>
            </a:r>
            <a:r>
              <a:rPr lang="en-US" altLang="zh-CN">
                <a:sym typeface="Wingdings" panose="05000000000000000000" pitchFamily="2" charset="2"/>
              </a:rPr>
              <a:t> | </a:t>
            </a:r>
            <a:r>
              <a:rPr lang="en-US" altLang="zh-CN" i="1">
                <a:sym typeface="Wingdings" panose="05000000000000000000" pitchFamily="2" charset="2"/>
              </a:rPr>
              <a:t>digit</a:t>
            </a:r>
            <a:r>
              <a:rPr lang="en-US" altLang="zh-CN">
                <a:sym typeface="Wingdings" panose="05000000000000000000" pitchFamily="2" charset="2"/>
              </a:rPr>
              <a:t>)*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if</a:t>
            </a:r>
            <a:r>
              <a:rPr lang="en-US" altLang="zh-CN">
                <a:sym typeface="Wingdings" panose="05000000000000000000" pitchFamily="2" charset="2"/>
              </a:rPr>
              <a:t>                   if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then       </a:t>
            </a:r>
            <a:r>
              <a:rPr lang="en-US" altLang="zh-CN">
                <a:sym typeface="Wingdings" panose="05000000000000000000" pitchFamily="2" charset="2"/>
              </a:rPr>
              <a:t>       then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else</a:t>
            </a:r>
            <a:r>
              <a:rPr lang="en-US" altLang="zh-CN">
                <a:sym typeface="Wingdings" panose="05000000000000000000" pitchFamily="2" charset="2"/>
              </a:rPr>
              <a:t>              else</a:t>
            </a:r>
          </a:p>
          <a:p>
            <a:r>
              <a:rPr lang="en-US" altLang="zh-CN" i="1">
                <a:sym typeface="Wingdings" panose="05000000000000000000" pitchFamily="2" charset="2"/>
              </a:rPr>
              <a:t>relop</a:t>
            </a:r>
            <a:r>
              <a:rPr lang="en-US" altLang="zh-CN">
                <a:sym typeface="Wingdings" panose="05000000000000000000" pitchFamily="2" charset="2"/>
              </a:rPr>
              <a:t>             &lt; | &gt; | &lt;= | &gt;= | = | &lt;&gt;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6AE637E-0048-4150-BFB3-670261F9B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F5A0F6E-3884-434F-99D8-E125614A2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700213"/>
            <a:ext cx="23749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词法单元的识别</a:t>
            </a:r>
            <a:endParaRPr lang="zh-CN" altLang="en-US" sz="2800" b="1" baseline="30000"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A54BF2-37DD-4C13-A394-F91CCBD3BAE5}"/>
              </a:ext>
            </a:extLst>
          </p:cNvPr>
          <p:cNvGraphicFramePr>
            <a:graphicFrameLocks noGrp="1"/>
          </p:cNvGraphicFramePr>
          <p:nvPr/>
        </p:nvGraphicFramePr>
        <p:xfrm>
          <a:off x="2555875" y="1776413"/>
          <a:ext cx="6491288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词素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词法单元名字</a:t>
                      </a:r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Any </a:t>
                      </a:r>
                      <a:r>
                        <a:rPr lang="en-US" altLang="zh-CN" sz="1600" i="1" dirty="0" err="1"/>
                        <a:t>ws</a:t>
                      </a:r>
                      <a:endParaRPr lang="zh-CN" altLang="en-US" sz="1600" i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if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if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Then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then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else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else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Any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i="1" baseline="0" dirty="0"/>
                        <a:t>id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id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指向符号表条目的指针</a:t>
                      </a:r>
                      <a:endParaRPr lang="en-US" altLang="zh-CN" sz="16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Any </a:t>
                      </a:r>
                      <a:r>
                        <a:rPr lang="en-US" altLang="zh-CN" sz="1600" i="1" dirty="0"/>
                        <a:t>number</a:t>
                      </a:r>
                      <a:endParaRPr lang="zh-CN" altLang="en-US" sz="1600" i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number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指向符号表条目的指针</a:t>
                      </a:r>
                      <a:endParaRPr lang="en-US" altLang="zh-CN" sz="1600" dirty="0"/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&lt;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LT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&lt;=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=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EQ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&lt;&gt;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&gt;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GT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&gt;=</a:t>
                      </a:r>
                      <a:endParaRPr lang="zh-CN" altLang="en-US" sz="1600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/>
                        <a:t>relop</a:t>
                      </a:r>
                      <a:endParaRPr lang="zh-CN" altLang="en-US" sz="1600" b="1" dirty="0"/>
                    </a:p>
                  </a:txBody>
                  <a:tcPr marL="91437" marR="91437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</a:t>
                      </a:r>
                    </a:p>
                  </a:txBody>
                  <a:tcPr marL="91437" marR="91437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B5E76AB-5264-4F31-B789-934FFC081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zh-CN" altLang="en-US" b="1"/>
              <a:t>第三章  词法分析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9CC46A3F-38F0-4A30-9FD9-EC88D904C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733800"/>
            <a:ext cx="77724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/>
              <a:t>本章内容</a:t>
            </a:r>
          </a:p>
          <a:p>
            <a:pPr lvl="1"/>
            <a:r>
              <a:rPr lang="zh-CN" altLang="en-US" b="1"/>
              <a:t>词法分析器：把构成源程序的字符流翻译成记号流，</a:t>
            </a:r>
            <a:r>
              <a:rPr lang="zh-CN" altLang="en-US" b="1">
                <a:latin typeface="宋体" panose="02010600030101010101" pitchFamily="2" charset="-122"/>
              </a:rPr>
              <a:t>还完成和用户接口的一些任务</a:t>
            </a:r>
            <a:endParaRPr lang="zh-CN" altLang="en-US" b="1"/>
          </a:p>
          <a:p>
            <a:pPr lvl="1"/>
            <a:r>
              <a:rPr lang="zh-CN" altLang="en-US" b="1"/>
              <a:t>围绕词法分析器的自动生成展开</a:t>
            </a:r>
          </a:p>
          <a:p>
            <a:pPr lvl="1"/>
            <a:r>
              <a:rPr lang="zh-CN" altLang="en-US" b="1"/>
              <a:t>介绍正则式、状态转换图和有限自动机概念</a:t>
            </a:r>
          </a:p>
          <a:p>
            <a:pPr>
              <a:lnSpc>
                <a:spcPct val="0"/>
              </a:lnSpc>
            </a:pPr>
            <a:endParaRPr lang="zh-CN" altLang="en-US" sz="2800"/>
          </a:p>
        </p:txBody>
      </p:sp>
      <p:grpSp>
        <p:nvGrpSpPr>
          <p:cNvPr id="5124" name="Group 20">
            <a:extLst>
              <a:ext uri="{FF2B5EF4-FFF2-40B4-BE49-F238E27FC236}">
                <a16:creationId xmlns:a16="http://schemas.microsoft.com/office/drawing/2014/main" id="{3146D9B0-1708-480D-8556-F24F0893E67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95400"/>
            <a:ext cx="8612188" cy="2819400"/>
            <a:chOff x="144" y="816"/>
            <a:chExt cx="5425" cy="1776"/>
          </a:xfrm>
        </p:grpSpPr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C33DE42A-9F41-46AF-966E-3B998D1F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600" b="1">
                  <a:latin typeface="Times New Roman" panose="02020603050405020304" pitchFamily="18" charset="0"/>
                </a:rPr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D65B20CA-A012-4592-8B8A-C09A913D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600" b="1">
                  <a:latin typeface="Times New Roman" panose="02020603050405020304" pitchFamily="18" charset="0"/>
                </a:rPr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just"/>
              <a:endParaRPr lang="zh-CN" altLang="en-US"/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A70AACD6-5577-4C9D-8EDF-82864966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–"/>
              </a:pPr>
              <a:endParaRPr lang="zh-CN" altLang="en-US" sz="2800">
                <a:latin typeface="Times New Roman" panose="02020603050405020304" pitchFamily="18" charset="0"/>
              </a:endParaRPr>
            </a:p>
            <a:p>
              <a:pPr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8B825B48-653A-4A3E-8F61-C934E148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词法分析器</a:t>
              </a:r>
            </a:p>
          </p:txBody>
        </p:sp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D56761AD-F46C-440E-918A-FC6EEB264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语法分析器</a:t>
              </a:r>
            </a:p>
          </p:txBody>
        </p:sp>
        <p:sp>
          <p:nvSpPr>
            <p:cNvPr id="5130" name="Rectangle 10">
              <a:extLst>
                <a:ext uri="{FF2B5EF4-FFF2-40B4-BE49-F238E27FC236}">
                  <a16:creationId xmlns:a16="http://schemas.microsoft.com/office/drawing/2014/main" id="{58CA03CF-C11C-4D86-A650-01D71723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符号表</a:t>
              </a:r>
            </a:p>
          </p:txBody>
        </p:sp>
        <p:sp>
          <p:nvSpPr>
            <p:cNvPr id="5131" name="Line 11">
              <a:extLst>
                <a:ext uri="{FF2B5EF4-FFF2-40B4-BE49-F238E27FC236}">
                  <a16:creationId xmlns:a16="http://schemas.microsoft.com/office/drawing/2014/main" id="{6A0B0833-CCE9-47AA-85BD-98BB1523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065C178D-600F-4C7A-9C35-CA947B0CC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0CD0CDA6-7F2C-4C20-970F-5053D5C0D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4">
              <a:extLst>
                <a:ext uri="{FF2B5EF4-FFF2-40B4-BE49-F238E27FC236}">
                  <a16:creationId xmlns:a16="http://schemas.microsoft.com/office/drawing/2014/main" id="{80968EB5-D3E7-4D3B-824E-0C2918AA6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5">
              <a:extLst>
                <a:ext uri="{FF2B5EF4-FFF2-40B4-BE49-F238E27FC236}">
                  <a16:creationId xmlns:a16="http://schemas.microsoft.com/office/drawing/2014/main" id="{CBE9FA7C-AA3D-4259-8CDF-8D5444903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1DCEBB61-CEEB-4291-9FE8-898B645C1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7">
              <a:extLst>
                <a:ext uri="{FF2B5EF4-FFF2-40B4-BE49-F238E27FC236}">
                  <a16:creationId xmlns:a16="http://schemas.microsoft.com/office/drawing/2014/main" id="{1111C568-12B2-468F-ADC9-1C853D34A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记号</a:t>
              </a:r>
              <a:r>
                <a:rPr lang="en-US" altLang="zh-CN" b="1"/>
                <a:t>(token)</a:t>
              </a:r>
            </a:p>
          </p:txBody>
        </p:sp>
        <p:sp>
          <p:nvSpPr>
            <p:cNvPr id="5138" name="Rectangle 18">
              <a:extLst>
                <a:ext uri="{FF2B5EF4-FFF2-40B4-BE49-F238E27FC236}">
                  <a16:creationId xmlns:a16="http://schemas.microsoft.com/office/drawing/2014/main" id="{B40880E9-9BD3-47F6-8918-88F5115C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取下一个记号</a:t>
              </a:r>
            </a:p>
          </p:txBody>
        </p:sp>
        <p:sp>
          <p:nvSpPr>
            <p:cNvPr id="5139" name="Rectangle 19">
              <a:extLst>
                <a:ext uri="{FF2B5EF4-FFF2-40B4-BE49-F238E27FC236}">
                  <a16:creationId xmlns:a16="http://schemas.microsoft.com/office/drawing/2014/main" id="{1DE25ABA-A0B2-4029-90DC-1E756B87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源程序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46F882-8EA2-42D1-B0A2-47D04F7CC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70FDBE1-889D-4022-9E1A-44415AFED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1181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3.2</a:t>
            </a:r>
            <a:r>
              <a:rPr lang="zh-CN" altLang="en-US" b="1"/>
              <a:t>.4 转换图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关系算符的转换图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7744309C-B377-4D63-9AE7-3B2A479C4DB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8382000" cy="4329113"/>
            <a:chOff x="240" y="1290"/>
            <a:chExt cx="5280" cy="2727"/>
          </a:xfrm>
        </p:grpSpPr>
        <p:sp>
          <p:nvSpPr>
            <p:cNvPr id="22534" name="Rectangle 5" descr="Green marble">
              <a:extLst>
                <a:ext uri="{FF2B5EF4-FFF2-40B4-BE49-F238E27FC236}">
                  <a16:creationId xmlns:a16="http://schemas.microsoft.com/office/drawing/2014/main" id="{CC8B86FC-29DF-451F-9E65-78A10592B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5" name="Rectangle 6" descr="Green marble">
              <a:extLst>
                <a:ext uri="{FF2B5EF4-FFF2-40B4-BE49-F238E27FC236}">
                  <a16:creationId xmlns:a16="http://schemas.microsoft.com/office/drawing/2014/main" id="{CCAF9EEC-4E8D-498F-B91B-177DD046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1490"/>
              <a:ext cx="291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00">
                  <a:latin typeface="Times New Roman" panose="02020603050405020304" pitchFamily="18" charset="0"/>
                </a:rPr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endParaRPr lang="zh-CN" altLang="en-US"/>
            </a:p>
          </p:txBody>
        </p:sp>
        <p:sp>
          <p:nvSpPr>
            <p:cNvPr id="22536" name="Oval 7">
              <a:extLst>
                <a:ext uri="{FF2B5EF4-FFF2-40B4-BE49-F238E27FC236}">
                  <a16:creationId xmlns:a16="http://schemas.microsoft.com/office/drawing/2014/main" id="{DD3C2B2E-37E7-420E-B7CA-32761156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0</a:t>
              </a:r>
            </a:p>
          </p:txBody>
        </p:sp>
        <p:grpSp>
          <p:nvGrpSpPr>
            <p:cNvPr id="22537" name="Group 8">
              <a:extLst>
                <a:ext uri="{FF2B5EF4-FFF2-40B4-BE49-F238E27FC236}">
                  <a16:creationId xmlns:a16="http://schemas.microsoft.com/office/drawing/2014/main" id="{D00FD059-B5E6-4505-AE2B-1F16C0BDC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22581" name="Oval 9">
                <a:extLst>
                  <a:ext uri="{FF2B5EF4-FFF2-40B4-BE49-F238E27FC236}">
                    <a16:creationId xmlns:a16="http://schemas.microsoft.com/office/drawing/2014/main" id="{E84A6E2C-6CB4-461A-BE39-9E89D0F44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2582" name="Oval 10">
                <a:extLst>
                  <a:ext uri="{FF2B5EF4-FFF2-40B4-BE49-F238E27FC236}">
                    <a16:creationId xmlns:a16="http://schemas.microsoft.com/office/drawing/2014/main" id="{16483E39-EE10-4020-BD35-15CAD9853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5</a:t>
                </a:r>
              </a:p>
            </p:txBody>
          </p:sp>
        </p:grpSp>
        <p:sp>
          <p:nvSpPr>
            <p:cNvPr id="22538" name="Oval 11">
              <a:extLst>
                <a:ext uri="{FF2B5EF4-FFF2-40B4-BE49-F238E27FC236}">
                  <a16:creationId xmlns:a16="http://schemas.microsoft.com/office/drawing/2014/main" id="{F41ADB4D-94ED-4AFD-A092-2798CFE8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1</a:t>
              </a:r>
            </a:p>
          </p:txBody>
        </p:sp>
        <p:sp>
          <p:nvSpPr>
            <p:cNvPr id="22539" name="Oval 12">
              <a:extLst>
                <a:ext uri="{FF2B5EF4-FFF2-40B4-BE49-F238E27FC236}">
                  <a16:creationId xmlns:a16="http://schemas.microsoft.com/office/drawing/2014/main" id="{E1B780CA-3EA0-4817-9880-5AEAE2E0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6</a:t>
              </a:r>
            </a:p>
          </p:txBody>
        </p:sp>
        <p:grpSp>
          <p:nvGrpSpPr>
            <p:cNvPr id="22540" name="Group 13">
              <a:extLst>
                <a:ext uri="{FF2B5EF4-FFF2-40B4-BE49-F238E27FC236}">
                  <a16:creationId xmlns:a16="http://schemas.microsoft.com/office/drawing/2014/main" id="{0D5C502A-A435-47E4-AA24-BDAEB7160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22579" name="Oval 14">
                <a:extLst>
                  <a:ext uri="{FF2B5EF4-FFF2-40B4-BE49-F238E27FC236}">
                    <a16:creationId xmlns:a16="http://schemas.microsoft.com/office/drawing/2014/main" id="{3CB40F60-32C7-473A-B0CB-E6C64E03F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22580" name="Oval 15">
                <a:extLst>
                  <a:ext uri="{FF2B5EF4-FFF2-40B4-BE49-F238E27FC236}">
                    <a16:creationId xmlns:a16="http://schemas.microsoft.com/office/drawing/2014/main" id="{A2E7D957-0D19-4D7E-9D80-A7D57F168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grpSp>
          <p:nvGrpSpPr>
            <p:cNvPr id="22541" name="Group 16">
              <a:extLst>
                <a:ext uri="{FF2B5EF4-FFF2-40B4-BE49-F238E27FC236}">
                  <a16:creationId xmlns:a16="http://schemas.microsoft.com/office/drawing/2014/main" id="{5E6E28C4-3849-491C-AC1B-A75F21C44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22577" name="Oval 17">
                <a:extLst>
                  <a:ext uri="{FF2B5EF4-FFF2-40B4-BE49-F238E27FC236}">
                    <a16:creationId xmlns:a16="http://schemas.microsoft.com/office/drawing/2014/main" id="{CB2E7FE2-9506-4643-A2ED-6D3AF8398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22578" name="Oval 18">
                <a:extLst>
                  <a:ext uri="{FF2B5EF4-FFF2-40B4-BE49-F238E27FC236}">
                    <a16:creationId xmlns:a16="http://schemas.microsoft.com/office/drawing/2014/main" id="{D8B1F748-72EC-468E-98D2-BE9989330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4</a:t>
                </a:r>
              </a:p>
            </p:txBody>
          </p:sp>
        </p:grpSp>
        <p:grpSp>
          <p:nvGrpSpPr>
            <p:cNvPr id="22542" name="Group 19">
              <a:extLst>
                <a:ext uri="{FF2B5EF4-FFF2-40B4-BE49-F238E27FC236}">
                  <a16:creationId xmlns:a16="http://schemas.microsoft.com/office/drawing/2014/main" id="{F5EA2BE8-F383-4E6B-9D79-27155790B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22575" name="Oval 20">
                <a:extLst>
                  <a:ext uri="{FF2B5EF4-FFF2-40B4-BE49-F238E27FC236}">
                    <a16:creationId xmlns:a16="http://schemas.microsoft.com/office/drawing/2014/main" id="{1C0BE208-A862-4F42-A80E-E5169E66A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22576" name="Oval 21">
                <a:extLst>
                  <a:ext uri="{FF2B5EF4-FFF2-40B4-BE49-F238E27FC236}">
                    <a16:creationId xmlns:a16="http://schemas.microsoft.com/office/drawing/2014/main" id="{9F32CB06-EFB7-49F4-B671-160676255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8</a:t>
                </a:r>
              </a:p>
            </p:txBody>
          </p:sp>
        </p:grpSp>
        <p:grpSp>
          <p:nvGrpSpPr>
            <p:cNvPr id="22543" name="Group 22">
              <a:extLst>
                <a:ext uri="{FF2B5EF4-FFF2-40B4-BE49-F238E27FC236}">
                  <a16:creationId xmlns:a16="http://schemas.microsoft.com/office/drawing/2014/main" id="{B3274993-F286-4358-BE51-8138ED8CB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22573" name="Oval 23">
                <a:extLst>
                  <a:ext uri="{FF2B5EF4-FFF2-40B4-BE49-F238E27FC236}">
                    <a16:creationId xmlns:a16="http://schemas.microsoft.com/office/drawing/2014/main" id="{4CDF6C8F-97DE-400A-97A8-47F65782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2574" name="Oval 24">
                <a:extLst>
                  <a:ext uri="{FF2B5EF4-FFF2-40B4-BE49-F238E27FC236}">
                    <a16:creationId xmlns:a16="http://schemas.microsoft.com/office/drawing/2014/main" id="{799566A6-4809-40EB-B57D-9531B52FC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3</a:t>
                </a:r>
              </a:p>
            </p:txBody>
          </p:sp>
        </p:grpSp>
        <p:grpSp>
          <p:nvGrpSpPr>
            <p:cNvPr id="22544" name="Group 25">
              <a:extLst>
                <a:ext uri="{FF2B5EF4-FFF2-40B4-BE49-F238E27FC236}">
                  <a16:creationId xmlns:a16="http://schemas.microsoft.com/office/drawing/2014/main" id="{2F3A8FB5-EBF0-4B51-8519-C8257F297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22571" name="Oval 26">
                <a:extLst>
                  <a:ext uri="{FF2B5EF4-FFF2-40B4-BE49-F238E27FC236}">
                    <a16:creationId xmlns:a16="http://schemas.microsoft.com/office/drawing/2014/main" id="{9E9811F7-578C-4D5E-9965-F7E047B9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 b="1"/>
              </a:p>
            </p:txBody>
          </p:sp>
          <p:sp>
            <p:nvSpPr>
              <p:cNvPr id="22572" name="Oval 27">
                <a:extLst>
                  <a:ext uri="{FF2B5EF4-FFF2-40B4-BE49-F238E27FC236}">
                    <a16:creationId xmlns:a16="http://schemas.microsoft.com/office/drawing/2014/main" id="{5B94CA36-45E9-4275-9A67-BEE2BED80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7</a:t>
                </a:r>
              </a:p>
            </p:txBody>
          </p:sp>
        </p:grpSp>
        <p:sp>
          <p:nvSpPr>
            <p:cNvPr id="22545" name="Line 28">
              <a:extLst>
                <a:ext uri="{FF2B5EF4-FFF2-40B4-BE49-F238E27FC236}">
                  <a16:creationId xmlns:a16="http://schemas.microsoft.com/office/drawing/2014/main" id="{F04228BB-FEEA-4C64-B10E-6A282770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46" name="Line 29">
              <a:extLst>
                <a:ext uri="{FF2B5EF4-FFF2-40B4-BE49-F238E27FC236}">
                  <a16:creationId xmlns:a16="http://schemas.microsoft.com/office/drawing/2014/main" id="{5A2E8FFF-5440-4ECE-8D53-27FA5CA22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47" name="Line 30">
              <a:extLst>
                <a:ext uri="{FF2B5EF4-FFF2-40B4-BE49-F238E27FC236}">
                  <a16:creationId xmlns:a16="http://schemas.microsoft.com/office/drawing/2014/main" id="{C5FBF708-FCD8-4435-90F1-50D9D0FC6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48" name="Line 31">
              <a:extLst>
                <a:ext uri="{FF2B5EF4-FFF2-40B4-BE49-F238E27FC236}">
                  <a16:creationId xmlns:a16="http://schemas.microsoft.com/office/drawing/2014/main" id="{0229B92D-6348-4EA4-A3A9-359C0E29E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49" name="Line 32">
              <a:extLst>
                <a:ext uri="{FF2B5EF4-FFF2-40B4-BE49-F238E27FC236}">
                  <a16:creationId xmlns:a16="http://schemas.microsoft.com/office/drawing/2014/main" id="{A4D3C83D-3243-431A-A1C9-D53D329E5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50" name="Line 33">
              <a:extLst>
                <a:ext uri="{FF2B5EF4-FFF2-40B4-BE49-F238E27FC236}">
                  <a16:creationId xmlns:a16="http://schemas.microsoft.com/office/drawing/2014/main" id="{1EF601E9-58E9-466E-A3EE-4A20BEAC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51" name="Line 34">
              <a:extLst>
                <a:ext uri="{FF2B5EF4-FFF2-40B4-BE49-F238E27FC236}">
                  <a16:creationId xmlns:a16="http://schemas.microsoft.com/office/drawing/2014/main" id="{7B757237-0EE7-4200-8E86-568CA7FD8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52" name="Line 35">
              <a:extLst>
                <a:ext uri="{FF2B5EF4-FFF2-40B4-BE49-F238E27FC236}">
                  <a16:creationId xmlns:a16="http://schemas.microsoft.com/office/drawing/2014/main" id="{E3954A19-463F-4B92-B5DE-73999E414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53" name="Line 36">
              <a:extLst>
                <a:ext uri="{FF2B5EF4-FFF2-40B4-BE49-F238E27FC236}">
                  <a16:creationId xmlns:a16="http://schemas.microsoft.com/office/drawing/2014/main" id="{695E820B-5E78-4A93-A515-96B240413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2554" name="Rectangle 37">
              <a:extLst>
                <a:ext uri="{FF2B5EF4-FFF2-40B4-BE49-F238E27FC236}">
                  <a16:creationId xmlns:a16="http://schemas.microsoft.com/office/drawing/2014/main" id="{7AB64721-57AE-49F6-963F-56D632E0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LE)</a:t>
              </a:r>
            </a:p>
          </p:txBody>
        </p:sp>
        <p:sp>
          <p:nvSpPr>
            <p:cNvPr id="22555" name="Rectangle 38">
              <a:extLst>
                <a:ext uri="{FF2B5EF4-FFF2-40B4-BE49-F238E27FC236}">
                  <a16:creationId xmlns:a16="http://schemas.microsoft.com/office/drawing/2014/main" id="{64441605-C92A-4B35-8ED2-ED7B6139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NE)</a:t>
              </a:r>
              <a:endParaRPr lang="en-US" altLang="zh-CN" sz="1000" b="1"/>
            </a:p>
          </p:txBody>
        </p:sp>
        <p:sp>
          <p:nvSpPr>
            <p:cNvPr id="22556" name="Rectangle 39">
              <a:extLst>
                <a:ext uri="{FF2B5EF4-FFF2-40B4-BE49-F238E27FC236}">
                  <a16:creationId xmlns:a16="http://schemas.microsoft.com/office/drawing/2014/main" id="{82C66C7B-1D88-45F8-B721-4FCC98DC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LT)</a:t>
              </a:r>
            </a:p>
          </p:txBody>
        </p:sp>
        <p:sp>
          <p:nvSpPr>
            <p:cNvPr id="22557" name="Rectangle 40">
              <a:extLst>
                <a:ext uri="{FF2B5EF4-FFF2-40B4-BE49-F238E27FC236}">
                  <a16:creationId xmlns:a16="http://schemas.microsoft.com/office/drawing/2014/main" id="{4C28E92D-B7C3-4963-87FC-379E8CC3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GE)</a:t>
              </a:r>
            </a:p>
          </p:txBody>
        </p:sp>
        <p:sp>
          <p:nvSpPr>
            <p:cNvPr id="22558" name="Rectangle 41">
              <a:extLst>
                <a:ext uri="{FF2B5EF4-FFF2-40B4-BE49-F238E27FC236}">
                  <a16:creationId xmlns:a16="http://schemas.microsoft.com/office/drawing/2014/main" id="{D51327BE-2A57-4FE9-8E79-67CAC5DD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GT)</a:t>
              </a:r>
            </a:p>
          </p:txBody>
        </p:sp>
        <p:sp>
          <p:nvSpPr>
            <p:cNvPr id="22559" name="Rectangle 42">
              <a:extLst>
                <a:ext uri="{FF2B5EF4-FFF2-40B4-BE49-F238E27FC236}">
                  <a16:creationId xmlns:a16="http://schemas.microsoft.com/office/drawing/2014/main" id="{0993C8C9-271E-40A6-ADE1-AE2CAB8DC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return(relop, EQ)</a:t>
              </a:r>
            </a:p>
          </p:txBody>
        </p:sp>
        <p:sp>
          <p:nvSpPr>
            <p:cNvPr id="22560" name="Rectangle 43">
              <a:extLst>
                <a:ext uri="{FF2B5EF4-FFF2-40B4-BE49-F238E27FC236}">
                  <a16:creationId xmlns:a16="http://schemas.microsoft.com/office/drawing/2014/main" id="{CA1BBD88-4D1C-495C-90EB-5DF9F65F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22561" name="Rectangle 44">
              <a:extLst>
                <a:ext uri="{FF2B5EF4-FFF2-40B4-BE49-F238E27FC236}">
                  <a16:creationId xmlns:a16="http://schemas.microsoft.com/office/drawing/2014/main" id="{5A19616E-5577-4046-99E5-40B212D93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&lt;</a:t>
              </a:r>
            </a:p>
          </p:txBody>
        </p:sp>
        <p:sp>
          <p:nvSpPr>
            <p:cNvPr id="22562" name="Rectangle 45">
              <a:extLst>
                <a:ext uri="{FF2B5EF4-FFF2-40B4-BE49-F238E27FC236}">
                  <a16:creationId xmlns:a16="http://schemas.microsoft.com/office/drawing/2014/main" id="{F6BFDF72-7717-4C4A-A609-B8081FAFA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22563" name="Rectangle 46">
              <a:extLst>
                <a:ext uri="{FF2B5EF4-FFF2-40B4-BE49-F238E27FC236}">
                  <a16:creationId xmlns:a16="http://schemas.microsoft.com/office/drawing/2014/main" id="{D8A33970-7180-4BF9-AF9C-2D297AD40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22564" name="Rectangle 47">
              <a:extLst>
                <a:ext uri="{FF2B5EF4-FFF2-40B4-BE49-F238E27FC236}">
                  <a16:creationId xmlns:a16="http://schemas.microsoft.com/office/drawing/2014/main" id="{FBCAD4EE-230D-40A3-A210-23E4E04F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22565" name="Rectangle 48">
              <a:extLst>
                <a:ext uri="{FF2B5EF4-FFF2-40B4-BE49-F238E27FC236}">
                  <a16:creationId xmlns:a16="http://schemas.microsoft.com/office/drawing/2014/main" id="{CC133E76-A6A0-4FDC-8F32-44BE287C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22566" name="Rectangle 49">
              <a:extLst>
                <a:ext uri="{FF2B5EF4-FFF2-40B4-BE49-F238E27FC236}">
                  <a16:creationId xmlns:a16="http://schemas.microsoft.com/office/drawing/2014/main" id="{6F04D609-856A-46A5-94BB-4A8B48B5A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22567" name="Rectangle 50">
              <a:extLst>
                <a:ext uri="{FF2B5EF4-FFF2-40B4-BE49-F238E27FC236}">
                  <a16:creationId xmlns:a16="http://schemas.microsoft.com/office/drawing/2014/main" id="{57565148-B5A2-41E7-A22D-9801264F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22568" name="Rectangle 51">
              <a:extLst>
                <a:ext uri="{FF2B5EF4-FFF2-40B4-BE49-F238E27FC236}">
                  <a16:creationId xmlns:a16="http://schemas.microsoft.com/office/drawing/2014/main" id="{76B262BA-3772-450D-8CC6-AAB28122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22569" name="Rectangle 52">
              <a:extLst>
                <a:ext uri="{FF2B5EF4-FFF2-40B4-BE49-F238E27FC236}">
                  <a16:creationId xmlns:a16="http://schemas.microsoft.com/office/drawing/2014/main" id="{ECDA2C18-0602-4905-BFD2-7B600CAD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22570" name="Rectangle 53">
              <a:extLst>
                <a:ext uri="{FF2B5EF4-FFF2-40B4-BE49-F238E27FC236}">
                  <a16:creationId xmlns:a16="http://schemas.microsoft.com/office/drawing/2014/main" id="{2DAD984E-4944-4922-B649-BC90B5A1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other</a:t>
              </a:r>
            </a:p>
          </p:txBody>
        </p:sp>
      </p:grpSp>
      <p:sp>
        <p:nvSpPr>
          <p:cNvPr id="22533" name="Rectangle 54">
            <a:extLst>
              <a:ext uri="{FF2B5EF4-FFF2-40B4-BE49-F238E27FC236}">
                <a16:creationId xmlns:a16="http://schemas.microsoft.com/office/drawing/2014/main" id="{5458C35D-D309-4474-B99F-DEAB9AB8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991623-735B-4A3A-96E1-FF833FCD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B9C75AC-A409-4D61-9BB5-CAFF86A00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74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标识符和关键字的转换图</a:t>
            </a:r>
            <a:endParaRPr lang="zh-CN" altLang="en-US" sz="2800" b="1"/>
          </a:p>
        </p:txBody>
      </p:sp>
      <p:sp>
        <p:nvSpPr>
          <p:cNvPr id="23556" name="Rectangle 138">
            <a:extLst>
              <a:ext uri="{FF2B5EF4-FFF2-40B4-BE49-F238E27FC236}">
                <a16:creationId xmlns:a16="http://schemas.microsoft.com/office/drawing/2014/main" id="{D57EAF5A-3818-48F7-A447-F6299824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3557" name="Group 162">
            <a:extLst>
              <a:ext uri="{FF2B5EF4-FFF2-40B4-BE49-F238E27FC236}">
                <a16:creationId xmlns:a16="http://schemas.microsoft.com/office/drawing/2014/main" id="{714BB7BF-4F6E-4194-8E8D-DF2D9DAA758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67000"/>
            <a:ext cx="8507412" cy="1606550"/>
            <a:chOff x="288" y="1680"/>
            <a:chExt cx="5359" cy="1012"/>
          </a:xfrm>
        </p:grpSpPr>
        <p:sp>
          <p:nvSpPr>
            <p:cNvPr id="23558" name="Oval 144">
              <a:extLst>
                <a:ext uri="{FF2B5EF4-FFF2-40B4-BE49-F238E27FC236}">
                  <a16:creationId xmlns:a16="http://schemas.microsoft.com/office/drawing/2014/main" id="{3C5E72F6-97F1-42B6-B1F7-699D96538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9</a:t>
              </a:r>
            </a:p>
          </p:txBody>
        </p:sp>
        <p:sp>
          <p:nvSpPr>
            <p:cNvPr id="23559" name="Oval 145">
              <a:extLst>
                <a:ext uri="{FF2B5EF4-FFF2-40B4-BE49-F238E27FC236}">
                  <a16:creationId xmlns:a16="http://schemas.microsoft.com/office/drawing/2014/main" id="{FDA14500-1789-4129-913C-5C1133991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10</a:t>
              </a:r>
            </a:p>
          </p:txBody>
        </p:sp>
        <p:grpSp>
          <p:nvGrpSpPr>
            <p:cNvPr id="23560" name="Group 146">
              <a:extLst>
                <a:ext uri="{FF2B5EF4-FFF2-40B4-BE49-F238E27FC236}">
                  <a16:creationId xmlns:a16="http://schemas.microsoft.com/office/drawing/2014/main" id="{D61A1546-E601-4EA4-9202-FAFAE2AA2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2301"/>
              <a:ext cx="374" cy="391"/>
              <a:chOff x="7120" y="12162"/>
              <a:chExt cx="425" cy="425"/>
            </a:xfrm>
          </p:grpSpPr>
          <p:sp>
            <p:nvSpPr>
              <p:cNvPr id="23571" name="Oval 147">
                <a:extLst>
                  <a:ext uri="{FF2B5EF4-FFF2-40B4-BE49-F238E27FC236}">
                    <a16:creationId xmlns:a16="http://schemas.microsoft.com/office/drawing/2014/main" id="{3591BD42-B25A-463E-8C8D-F61C332E5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3572" name="Oval 148">
                <a:extLst>
                  <a:ext uri="{FF2B5EF4-FFF2-40B4-BE49-F238E27FC236}">
                    <a16:creationId xmlns:a16="http://schemas.microsoft.com/office/drawing/2014/main" id="{3073502C-83D6-47C3-9D98-CDEEECE1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/>
                  <a:t>11</a:t>
                </a:r>
              </a:p>
            </p:txBody>
          </p:sp>
        </p:grpSp>
        <p:sp>
          <p:nvSpPr>
            <p:cNvPr id="23561" name="Line 150">
              <a:extLst>
                <a:ext uri="{FF2B5EF4-FFF2-40B4-BE49-F238E27FC236}">
                  <a16:creationId xmlns:a16="http://schemas.microsoft.com/office/drawing/2014/main" id="{35E6EA64-5514-4620-B79C-ECC0B5534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2" name="Rectangle 151">
              <a:extLst>
                <a:ext uri="{FF2B5EF4-FFF2-40B4-BE49-F238E27FC236}">
                  <a16:creationId xmlns:a16="http://schemas.microsoft.com/office/drawing/2014/main" id="{3BA63614-6D63-4DFD-9881-756D8A50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23563" name="Rectangle 152">
              <a:extLst>
                <a:ext uri="{FF2B5EF4-FFF2-40B4-BE49-F238E27FC236}">
                  <a16:creationId xmlns:a16="http://schemas.microsoft.com/office/drawing/2014/main" id="{E8A0AE6D-7E6F-43B1-A541-605D2235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letter</a:t>
              </a:r>
            </a:p>
          </p:txBody>
        </p:sp>
        <p:sp>
          <p:nvSpPr>
            <p:cNvPr id="23564" name="Line 153">
              <a:extLst>
                <a:ext uri="{FF2B5EF4-FFF2-40B4-BE49-F238E27FC236}">
                  <a16:creationId xmlns:a16="http://schemas.microsoft.com/office/drawing/2014/main" id="{472C81BC-E28C-4D81-8A1A-6ED2015F8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5" name="Rectangle 154">
              <a:extLst>
                <a:ext uri="{FF2B5EF4-FFF2-40B4-BE49-F238E27FC236}">
                  <a16:creationId xmlns:a16="http://schemas.microsoft.com/office/drawing/2014/main" id="{65AA650F-1396-4396-8FE4-BB36A3B9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69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other</a:t>
              </a:r>
            </a:p>
          </p:txBody>
        </p:sp>
        <p:sp>
          <p:nvSpPr>
            <p:cNvPr id="23566" name="Rectangle 155">
              <a:extLst>
                <a:ext uri="{FF2B5EF4-FFF2-40B4-BE49-F238E27FC236}">
                  <a16:creationId xmlns:a16="http://schemas.microsoft.com/office/drawing/2014/main" id="{B7999B78-6695-446E-AEEA-628DA3B5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/>
                <a:t>*</a:t>
              </a:r>
            </a:p>
          </p:txBody>
        </p:sp>
        <p:sp>
          <p:nvSpPr>
            <p:cNvPr id="23567" name="Rectangle 156">
              <a:extLst>
                <a:ext uri="{FF2B5EF4-FFF2-40B4-BE49-F238E27FC236}">
                  <a16:creationId xmlns:a16="http://schemas.microsoft.com/office/drawing/2014/main" id="{8810C915-7AA5-470C-938E-6D9DE925A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80"/>
              <a:ext cx="152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letter</a:t>
              </a:r>
              <a:r>
                <a:rPr lang="zh-CN" altLang="en-US" sz="2800" b="1"/>
                <a:t>或</a:t>
              </a:r>
              <a:r>
                <a:rPr lang="en-US" altLang="zh-CN" sz="2800" b="1"/>
                <a:t>digit</a:t>
              </a:r>
            </a:p>
          </p:txBody>
        </p:sp>
        <p:sp>
          <p:nvSpPr>
            <p:cNvPr id="23568" name="Rectangle 157">
              <a:extLst>
                <a:ext uri="{FF2B5EF4-FFF2-40B4-BE49-F238E27FC236}">
                  <a16:creationId xmlns:a16="http://schemas.microsoft.com/office/drawing/2014/main" id="{89289910-A142-400D-AD0B-954E53C8D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19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return(</a:t>
              </a:r>
              <a:r>
                <a:rPr lang="en-US" altLang="zh-CN" sz="2800" b="1" i="1"/>
                <a:t>install_id</a:t>
              </a:r>
              <a:r>
                <a:rPr lang="en-US" altLang="zh-CN" sz="2800" b="1"/>
                <a:t>())</a:t>
              </a:r>
            </a:p>
          </p:txBody>
        </p:sp>
        <p:sp>
          <p:nvSpPr>
            <p:cNvPr id="23569" name="Freeform 158">
              <a:extLst>
                <a:ext uri="{FF2B5EF4-FFF2-40B4-BE49-F238E27FC236}">
                  <a16:creationId xmlns:a16="http://schemas.microsoft.com/office/drawing/2014/main" id="{36212D75-6625-4976-9E89-04FDDAA9C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99 w 327"/>
                <a:gd name="T1" fmla="*/ 183 h 333"/>
                <a:gd name="T2" fmla="*/ 129 w 327"/>
                <a:gd name="T3" fmla="*/ 68 h 333"/>
                <a:gd name="T4" fmla="*/ 69 w 327"/>
                <a:gd name="T5" fmla="*/ 3 h 333"/>
                <a:gd name="T6" fmla="*/ 6 w 327"/>
                <a:gd name="T7" fmla="*/ 77 h 333"/>
                <a:gd name="T8" fmla="*/ 31 w 327"/>
                <a:gd name="T9" fmla="*/ 18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70" name="Line 160">
              <a:extLst>
                <a:ext uri="{FF2B5EF4-FFF2-40B4-BE49-F238E27FC236}">
                  <a16:creationId xmlns:a16="http://schemas.microsoft.com/office/drawing/2014/main" id="{A0453241-2171-4D07-A9CF-886058099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7BE23F5-EC41-4D14-88F0-533ACF25F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9DFECEF-B634-42AE-8F83-E0C03998B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1252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无符号数的转换图</a:t>
            </a:r>
          </a:p>
          <a:p>
            <a:pPr>
              <a:buFontTx/>
              <a:buNone/>
            </a:pPr>
            <a:r>
              <a:rPr lang="en-US" altLang="zh-CN" sz="2800" b="1"/>
              <a:t>	 number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digit+ (.digit+)? (E</a:t>
            </a:r>
            <a:r>
              <a:rPr lang="en-US" altLang="zh-CN" sz="2800"/>
              <a:t> </a:t>
            </a:r>
            <a:r>
              <a:rPr lang="en-US" altLang="zh-CN" sz="2800" b="1"/>
              <a:t>(+ | </a:t>
            </a:r>
            <a:r>
              <a:rPr lang="en-US" altLang="zh-CN" sz="2800" b="1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)?</a:t>
            </a:r>
            <a:r>
              <a:rPr lang="en-US" altLang="zh-CN" sz="2800"/>
              <a:t> </a:t>
            </a:r>
            <a:r>
              <a:rPr lang="en-US" altLang="zh-CN" sz="2800" b="1"/>
              <a:t>digit+)?</a:t>
            </a:r>
            <a:endParaRPr lang="zh-CN" altLang="en-US" sz="2800" b="1"/>
          </a:p>
        </p:txBody>
      </p:sp>
      <p:grpSp>
        <p:nvGrpSpPr>
          <p:cNvPr id="24580" name="Group 70">
            <a:extLst>
              <a:ext uri="{FF2B5EF4-FFF2-40B4-BE49-F238E27FC236}">
                <a16:creationId xmlns:a16="http://schemas.microsoft.com/office/drawing/2014/main" id="{01C4773A-B53C-4EB1-892A-91E88E17662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727325"/>
            <a:ext cx="8904288" cy="3581400"/>
            <a:chOff x="48" y="1632"/>
            <a:chExt cx="5609" cy="2256"/>
          </a:xfrm>
        </p:grpSpPr>
        <p:sp>
          <p:nvSpPr>
            <p:cNvPr id="24581" name="Rectangle 42">
              <a:extLst>
                <a:ext uri="{FF2B5EF4-FFF2-40B4-BE49-F238E27FC236}">
                  <a16:creationId xmlns:a16="http://schemas.microsoft.com/office/drawing/2014/main" id="{52A6FF9C-D194-4612-85BA-0D88CA16A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352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24582" name="Line 22">
              <a:extLst>
                <a:ext uri="{FF2B5EF4-FFF2-40B4-BE49-F238E27FC236}">
                  <a16:creationId xmlns:a16="http://schemas.microsoft.com/office/drawing/2014/main" id="{6D386410-8381-4E80-81DC-E6B46D696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2659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24583" name="Group 23">
              <a:extLst>
                <a:ext uri="{FF2B5EF4-FFF2-40B4-BE49-F238E27FC236}">
                  <a16:creationId xmlns:a16="http://schemas.microsoft.com/office/drawing/2014/main" id="{509CF40F-1EBD-4B71-91D1-ECDC6F762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3" y="3282"/>
              <a:ext cx="310" cy="323"/>
              <a:chOff x="7120" y="12162"/>
              <a:chExt cx="425" cy="425"/>
            </a:xfrm>
          </p:grpSpPr>
          <p:sp>
            <p:nvSpPr>
              <p:cNvPr id="24621" name="Oval 24">
                <a:extLst>
                  <a:ext uri="{FF2B5EF4-FFF2-40B4-BE49-F238E27FC236}">
                    <a16:creationId xmlns:a16="http://schemas.microsoft.com/office/drawing/2014/main" id="{D7577B19-E8F1-4F7E-A16E-9B96F8C46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4622" name="Oval 25">
                <a:extLst>
                  <a:ext uri="{FF2B5EF4-FFF2-40B4-BE49-F238E27FC236}">
                    <a16:creationId xmlns:a16="http://schemas.microsoft.com/office/drawing/2014/main" id="{AB67F2CB-A5E7-4BA3-9DF8-5E6A2DE1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/>
                  <a:t>19</a:t>
                </a:r>
              </a:p>
            </p:txBody>
          </p:sp>
        </p:grpSp>
        <p:sp>
          <p:nvSpPr>
            <p:cNvPr id="24584" name="Oval 26">
              <a:extLst>
                <a:ext uri="{FF2B5EF4-FFF2-40B4-BE49-F238E27FC236}">
                  <a16:creationId xmlns:a16="http://schemas.microsoft.com/office/drawing/2014/main" id="{4A196537-1D05-4183-80EC-61D2B881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2472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12</a:t>
              </a:r>
            </a:p>
          </p:txBody>
        </p:sp>
        <p:sp>
          <p:nvSpPr>
            <p:cNvPr id="24585" name="Oval 27">
              <a:extLst>
                <a:ext uri="{FF2B5EF4-FFF2-40B4-BE49-F238E27FC236}">
                  <a16:creationId xmlns:a16="http://schemas.microsoft.com/office/drawing/2014/main" id="{22B8D644-564D-46AD-B143-FB67CDF9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496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13</a:t>
              </a:r>
            </a:p>
          </p:txBody>
        </p:sp>
        <p:sp>
          <p:nvSpPr>
            <p:cNvPr id="24586" name="Oval 28">
              <a:extLst>
                <a:ext uri="{FF2B5EF4-FFF2-40B4-BE49-F238E27FC236}">
                  <a16:creationId xmlns:a16="http://schemas.microsoft.com/office/drawing/2014/main" id="{5903E2F2-D2B3-49DD-9CD4-D83239E1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483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14</a:t>
              </a:r>
            </a:p>
          </p:txBody>
        </p:sp>
        <p:sp>
          <p:nvSpPr>
            <p:cNvPr id="24587" name="Oval 29">
              <a:extLst>
                <a:ext uri="{FF2B5EF4-FFF2-40B4-BE49-F238E27FC236}">
                  <a16:creationId xmlns:a16="http://schemas.microsoft.com/office/drawing/2014/main" id="{C338BC18-27C7-47F3-A47C-60D2AF90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96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15</a:t>
              </a:r>
            </a:p>
          </p:txBody>
        </p:sp>
        <p:sp>
          <p:nvSpPr>
            <p:cNvPr id="24588" name="Oval 30">
              <a:extLst>
                <a:ext uri="{FF2B5EF4-FFF2-40B4-BE49-F238E27FC236}">
                  <a16:creationId xmlns:a16="http://schemas.microsoft.com/office/drawing/2014/main" id="{725A6AEC-89D0-4542-A3C1-1F7284C3B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496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16</a:t>
              </a:r>
            </a:p>
          </p:txBody>
        </p:sp>
        <p:sp>
          <p:nvSpPr>
            <p:cNvPr id="24589" name="Oval 31">
              <a:extLst>
                <a:ext uri="{FF2B5EF4-FFF2-40B4-BE49-F238E27FC236}">
                  <a16:creationId xmlns:a16="http://schemas.microsoft.com/office/drawing/2014/main" id="{286ECAF2-F3D7-4A8C-94C2-8F8289F3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17</a:t>
              </a:r>
            </a:p>
          </p:txBody>
        </p:sp>
        <p:sp>
          <p:nvSpPr>
            <p:cNvPr id="24590" name="Oval 32">
              <a:extLst>
                <a:ext uri="{FF2B5EF4-FFF2-40B4-BE49-F238E27FC236}">
                  <a16:creationId xmlns:a16="http://schemas.microsoft.com/office/drawing/2014/main" id="{C9899E80-0BDE-47E0-8CDA-B0C5F579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18</a:t>
              </a:r>
            </a:p>
          </p:txBody>
        </p:sp>
        <p:sp>
          <p:nvSpPr>
            <p:cNvPr id="24591" name="Rectangle 33">
              <a:extLst>
                <a:ext uri="{FF2B5EF4-FFF2-40B4-BE49-F238E27FC236}">
                  <a16:creationId xmlns:a16="http://schemas.microsoft.com/office/drawing/2014/main" id="{48A87F4C-ABD1-4D94-8BB2-417447B4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400"/>
              <a:ext cx="4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2" name="Rectangle 34">
              <a:extLst>
                <a:ext uri="{FF2B5EF4-FFF2-40B4-BE49-F238E27FC236}">
                  <a16:creationId xmlns:a16="http://schemas.microsoft.com/office/drawing/2014/main" id="{EA022402-5E75-4021-B6EB-3B6C92A7E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993"/>
              <a:ext cx="50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3" name="Rectangle 35">
              <a:extLst>
                <a:ext uri="{FF2B5EF4-FFF2-40B4-BE49-F238E27FC236}">
                  <a16:creationId xmlns:a16="http://schemas.microsoft.com/office/drawing/2014/main" id="{25AD8A26-D3A5-4ACD-ADE0-C481302A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381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4" name="Rectangle 36">
              <a:extLst>
                <a:ext uri="{FF2B5EF4-FFF2-40B4-BE49-F238E27FC236}">
                  <a16:creationId xmlns:a16="http://schemas.microsoft.com/office/drawing/2014/main" id="{6168DC90-A463-498B-8F56-30C384F7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2016"/>
              <a:ext cx="50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5" name="Rectangle 37">
              <a:extLst>
                <a:ext uri="{FF2B5EF4-FFF2-40B4-BE49-F238E27FC236}">
                  <a16:creationId xmlns:a16="http://schemas.microsoft.com/office/drawing/2014/main" id="{071E4DB4-6367-4BFA-A326-18E89588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368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6" name="Rectangle 38">
              <a:extLst>
                <a:ext uri="{FF2B5EF4-FFF2-40B4-BE49-F238E27FC236}">
                  <a16:creationId xmlns:a16="http://schemas.microsoft.com/office/drawing/2014/main" id="{207A6D1A-69F1-4C9A-8A67-15CD58410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1993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597" name="Freeform 39">
              <a:extLst>
                <a:ext uri="{FF2B5EF4-FFF2-40B4-BE49-F238E27FC236}">
                  <a16:creationId xmlns:a16="http://schemas.microsoft.com/office/drawing/2014/main" id="{3002F20D-4B9D-4801-93AD-B689FD08B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256"/>
              <a:ext cx="224" cy="253"/>
            </a:xfrm>
            <a:custGeom>
              <a:avLst/>
              <a:gdLst>
                <a:gd name="T0" fmla="*/ 17 w 327"/>
                <a:gd name="T1" fmla="*/ 49 h 333"/>
                <a:gd name="T2" fmla="*/ 22 w 327"/>
                <a:gd name="T3" fmla="*/ 18 h 333"/>
                <a:gd name="T4" fmla="*/ 12 w 327"/>
                <a:gd name="T5" fmla="*/ 2 h 333"/>
                <a:gd name="T6" fmla="*/ 1 w 327"/>
                <a:gd name="T7" fmla="*/ 21 h 333"/>
                <a:gd name="T8" fmla="*/ 5 w 327"/>
                <a:gd name="T9" fmla="*/ 4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598" name="Freeform 40">
              <a:extLst>
                <a:ext uri="{FF2B5EF4-FFF2-40B4-BE49-F238E27FC236}">
                  <a16:creationId xmlns:a16="http://schemas.microsoft.com/office/drawing/2014/main" id="{343FB3F6-E6C0-40DA-BAD7-422B960E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2240"/>
              <a:ext cx="224" cy="253"/>
            </a:xfrm>
            <a:custGeom>
              <a:avLst/>
              <a:gdLst>
                <a:gd name="T0" fmla="*/ 17 w 327"/>
                <a:gd name="T1" fmla="*/ 49 h 333"/>
                <a:gd name="T2" fmla="*/ 22 w 327"/>
                <a:gd name="T3" fmla="*/ 18 h 333"/>
                <a:gd name="T4" fmla="*/ 12 w 327"/>
                <a:gd name="T5" fmla="*/ 2 h 333"/>
                <a:gd name="T6" fmla="*/ 1 w 327"/>
                <a:gd name="T7" fmla="*/ 21 h 333"/>
                <a:gd name="T8" fmla="*/ 5 w 327"/>
                <a:gd name="T9" fmla="*/ 4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599" name="Freeform 41">
              <a:extLst>
                <a:ext uri="{FF2B5EF4-FFF2-40B4-BE49-F238E27FC236}">
                  <a16:creationId xmlns:a16="http://schemas.microsoft.com/office/drawing/2014/main" id="{409839A9-6048-4212-8BA2-1FBFC450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2250"/>
              <a:ext cx="224" cy="254"/>
            </a:xfrm>
            <a:custGeom>
              <a:avLst/>
              <a:gdLst>
                <a:gd name="T0" fmla="*/ 17 w 327"/>
                <a:gd name="T1" fmla="*/ 50 h 333"/>
                <a:gd name="T2" fmla="*/ 22 w 327"/>
                <a:gd name="T3" fmla="*/ 18 h 333"/>
                <a:gd name="T4" fmla="*/ 12 w 327"/>
                <a:gd name="T5" fmla="*/ 2 h 333"/>
                <a:gd name="T6" fmla="*/ 1 w 327"/>
                <a:gd name="T7" fmla="*/ 21 h 333"/>
                <a:gd name="T8" fmla="*/ 5 w 327"/>
                <a:gd name="T9" fmla="*/ 5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0" name="Line 43">
              <a:extLst>
                <a:ext uri="{FF2B5EF4-FFF2-40B4-BE49-F238E27FC236}">
                  <a16:creationId xmlns:a16="http://schemas.microsoft.com/office/drawing/2014/main" id="{BD26B9AA-A3F6-4A06-AF5C-5CBE0AC2B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2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1" name="Rectangle 44">
              <a:extLst>
                <a:ext uri="{FF2B5EF4-FFF2-40B4-BE49-F238E27FC236}">
                  <a16:creationId xmlns:a16="http://schemas.microsoft.com/office/drawing/2014/main" id="{D1A19AE9-75E8-4CAC-8BF4-2A7869945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832"/>
              <a:ext cx="61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24602" name="Rectangle 45">
              <a:extLst>
                <a:ext uri="{FF2B5EF4-FFF2-40B4-BE49-F238E27FC236}">
                  <a16:creationId xmlns:a16="http://schemas.microsoft.com/office/drawing/2014/main" id="{7890F38F-50DA-40E2-A507-3D7CB8D9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87"/>
              <a:ext cx="26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.</a:t>
              </a:r>
            </a:p>
          </p:txBody>
        </p:sp>
        <p:sp>
          <p:nvSpPr>
            <p:cNvPr id="24603" name="Rectangle 46">
              <a:extLst>
                <a:ext uri="{FF2B5EF4-FFF2-40B4-BE49-F238E27FC236}">
                  <a16:creationId xmlns:a16="http://schemas.microsoft.com/office/drawing/2014/main" id="{BAFBED7D-E6CE-4DC2-A5E7-E4A825B9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2371"/>
              <a:ext cx="4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24604" name="Rectangle 47">
              <a:extLst>
                <a:ext uri="{FF2B5EF4-FFF2-40B4-BE49-F238E27FC236}">
                  <a16:creationId xmlns:a16="http://schemas.microsoft.com/office/drawing/2014/main" id="{6E5320CE-3F44-4302-B9BA-84DD2C32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71"/>
              <a:ext cx="4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+/</a:t>
              </a:r>
              <a:r>
                <a:rPr lang="zh-CN" altLang="en-US" b="1">
                  <a:sym typeface="Symbol" panose="05050102010706020507" pitchFamily="18" charset="2"/>
                </a:rPr>
                <a:t></a:t>
              </a:r>
              <a:endParaRPr lang="zh-CN" altLang="en-US" b="1"/>
            </a:p>
          </p:txBody>
        </p:sp>
        <p:sp>
          <p:nvSpPr>
            <p:cNvPr id="24605" name="Line 48">
              <a:extLst>
                <a:ext uri="{FF2B5EF4-FFF2-40B4-BE49-F238E27FC236}">
                  <a16:creationId xmlns:a16="http://schemas.microsoft.com/office/drawing/2014/main" id="{737AFBDD-2C02-4318-9366-0D3DD1650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7" y="2822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6" name="Line 49">
              <a:extLst>
                <a:ext uri="{FF2B5EF4-FFF2-40B4-BE49-F238E27FC236}">
                  <a16:creationId xmlns:a16="http://schemas.microsoft.com/office/drawing/2014/main" id="{2E13668F-A1E2-460F-BF57-A1440ACE4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26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7" name="Line 50">
              <a:extLst>
                <a:ext uri="{FF2B5EF4-FFF2-40B4-BE49-F238E27FC236}">
                  <a16:creationId xmlns:a16="http://schemas.microsoft.com/office/drawing/2014/main" id="{16239E37-7038-4BAF-BBA6-1C80CD695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8" name="Line 51">
              <a:extLst>
                <a:ext uri="{FF2B5EF4-FFF2-40B4-BE49-F238E27FC236}">
                  <a16:creationId xmlns:a16="http://schemas.microsoft.com/office/drawing/2014/main" id="{6428FCC3-09F6-4CD8-8F62-B16AEF83E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45"/>
              <a:ext cx="48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09" name="Line 52">
              <a:extLst>
                <a:ext uri="{FF2B5EF4-FFF2-40B4-BE49-F238E27FC236}">
                  <a16:creationId xmlns:a16="http://schemas.microsoft.com/office/drawing/2014/main" id="{7E45A980-95D8-4D60-89C2-C8AE5DCA2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0" name="Line 53">
              <a:extLst>
                <a:ext uri="{FF2B5EF4-FFF2-40B4-BE49-F238E27FC236}">
                  <a16:creationId xmlns:a16="http://schemas.microsoft.com/office/drawing/2014/main" id="{689E454E-A241-46C0-A39A-EDF082E0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1" name="Freeform 54">
              <a:extLst>
                <a:ext uri="{FF2B5EF4-FFF2-40B4-BE49-F238E27FC236}">
                  <a16:creationId xmlns:a16="http://schemas.microsoft.com/office/drawing/2014/main" id="{113BBD80-3DDA-448A-AFB6-94577C38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892"/>
              <a:ext cx="2198" cy="647"/>
            </a:xfrm>
            <a:custGeom>
              <a:avLst/>
              <a:gdLst>
                <a:gd name="T0" fmla="*/ 0 w 3210"/>
                <a:gd name="T1" fmla="*/ 127 h 849"/>
                <a:gd name="T2" fmla="*/ 53 w 3210"/>
                <a:gd name="T3" fmla="*/ 43 h 849"/>
                <a:gd name="T4" fmla="*/ 110 w 3210"/>
                <a:gd name="T5" fmla="*/ 2 h 849"/>
                <a:gd name="T6" fmla="*/ 168 w 3210"/>
                <a:gd name="T7" fmla="*/ 35 h 849"/>
                <a:gd name="T8" fmla="*/ 227 w 3210"/>
                <a:gd name="T9" fmla="*/ 11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0"/>
                <a:gd name="T16" fmla="*/ 0 h 849"/>
                <a:gd name="T17" fmla="*/ 3210 w 3210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2" name="Rectangle 55">
              <a:extLst>
                <a:ext uri="{FF2B5EF4-FFF2-40B4-BE49-F238E27FC236}">
                  <a16:creationId xmlns:a16="http://schemas.microsoft.com/office/drawing/2014/main" id="{3D310B5D-4D29-4042-BACD-B622A8A2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632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24613" name="Freeform 56">
              <a:extLst>
                <a:ext uri="{FF2B5EF4-FFF2-40B4-BE49-F238E27FC236}">
                  <a16:creationId xmlns:a16="http://schemas.microsoft.com/office/drawing/2014/main" id="{477E72C9-05D6-4739-AE93-5D2F17B2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2126"/>
              <a:ext cx="1407" cy="401"/>
            </a:xfrm>
            <a:custGeom>
              <a:avLst/>
              <a:gdLst>
                <a:gd name="T0" fmla="*/ 0 w 2055"/>
                <a:gd name="T1" fmla="*/ 71 h 528"/>
                <a:gd name="T2" fmla="*/ 32 w 2055"/>
                <a:gd name="T3" fmla="*/ 25 h 528"/>
                <a:gd name="T4" fmla="*/ 73 w 2055"/>
                <a:gd name="T5" fmla="*/ 2 h 528"/>
                <a:gd name="T6" fmla="*/ 112 w 2055"/>
                <a:gd name="T7" fmla="*/ 27 h 528"/>
                <a:gd name="T8" fmla="*/ 145 w 2055"/>
                <a:gd name="T9" fmla="*/ 7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5"/>
                <a:gd name="T16" fmla="*/ 0 h 528"/>
                <a:gd name="T17" fmla="*/ 2055 w 2055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4" name="Rectangle 57">
              <a:extLst>
                <a:ext uri="{FF2B5EF4-FFF2-40B4-BE49-F238E27FC236}">
                  <a16:creationId xmlns:a16="http://schemas.microsoft.com/office/drawing/2014/main" id="{5D283201-9935-4184-A47C-F9A612D34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1854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24615" name="Line 58">
              <a:extLst>
                <a:ext uri="{FF2B5EF4-FFF2-40B4-BE49-F238E27FC236}">
                  <a16:creationId xmlns:a16="http://schemas.microsoft.com/office/drawing/2014/main" id="{4A66DF36-C5A3-4B1C-BF85-5B19C0CA2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755"/>
              <a:ext cx="2198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6" name="Line 59">
              <a:extLst>
                <a:ext uri="{FF2B5EF4-FFF2-40B4-BE49-F238E27FC236}">
                  <a16:creationId xmlns:a16="http://schemas.microsoft.com/office/drawing/2014/main" id="{04AF9194-3F03-455F-BCD6-CC293782F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788"/>
              <a:ext cx="381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4617" name="Rectangle 60">
              <a:extLst>
                <a:ext uri="{FF2B5EF4-FFF2-40B4-BE49-F238E27FC236}">
                  <a16:creationId xmlns:a16="http://schemas.microsoft.com/office/drawing/2014/main" id="{7A2A216D-F1E7-4A4F-BDBC-AF345C87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2848"/>
              <a:ext cx="61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24618" name="Rectangle 61">
              <a:extLst>
                <a:ext uri="{FF2B5EF4-FFF2-40B4-BE49-F238E27FC236}">
                  <a16:creationId xmlns:a16="http://schemas.microsoft.com/office/drawing/2014/main" id="{E57D4177-EBF5-43C4-A837-AFFAFA0A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2880"/>
              <a:ext cx="61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24619" name="Rectangle 63">
              <a:extLst>
                <a:ext uri="{FF2B5EF4-FFF2-40B4-BE49-F238E27FC236}">
                  <a16:creationId xmlns:a16="http://schemas.microsoft.com/office/drawing/2014/main" id="{3A316DE7-3514-42C3-9329-5ACC23AEE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582"/>
              <a:ext cx="199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/>
                <a:t>return( </a:t>
              </a:r>
              <a:r>
                <a:rPr lang="en-US" altLang="zh-CN" b="1" i="1"/>
                <a:t>installNum</a:t>
              </a:r>
              <a:r>
                <a:rPr lang="en-US" altLang="zh-CN" b="1"/>
                <a:t>( ) )</a:t>
              </a:r>
            </a:p>
          </p:txBody>
        </p:sp>
        <p:sp>
          <p:nvSpPr>
            <p:cNvPr id="24620" name="Rectangle 64">
              <a:extLst>
                <a:ext uri="{FF2B5EF4-FFF2-40B4-BE49-F238E27FC236}">
                  <a16:creationId xmlns:a16="http://schemas.microsoft.com/office/drawing/2014/main" id="{F8C5DE48-CB6C-4D75-8761-D109DC6B3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3116"/>
              <a:ext cx="25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/>
                <a:t>*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B2B37A-0147-4EC5-8898-D2969C491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597FD3-B16B-4E34-AFC6-C0026C74A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610600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空白</a:t>
            </a:r>
            <a:r>
              <a:rPr lang="zh-CN" altLang="en-US" b="1"/>
              <a:t>的转换图</a:t>
            </a:r>
          </a:p>
          <a:p>
            <a:pPr lvl="1">
              <a:buFontTx/>
              <a:buNone/>
            </a:pPr>
            <a:r>
              <a:rPr lang="en-US" altLang="zh-CN" b="1"/>
              <a:t>delim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blank | tab | newline </a:t>
            </a:r>
          </a:p>
          <a:p>
            <a:pPr lvl="1">
              <a:buFontTx/>
              <a:buNone/>
            </a:pPr>
            <a:r>
              <a:rPr lang="en-US" altLang="zh-CN" b="1"/>
              <a:t>ws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delim+</a:t>
            </a:r>
            <a:endParaRPr lang="zh-CN" altLang="en-US" sz="2400" b="1"/>
          </a:p>
        </p:txBody>
      </p:sp>
      <p:grpSp>
        <p:nvGrpSpPr>
          <p:cNvPr id="25604" name="Group 83">
            <a:extLst>
              <a:ext uri="{FF2B5EF4-FFF2-40B4-BE49-F238E27FC236}">
                <a16:creationId xmlns:a16="http://schemas.microsoft.com/office/drawing/2014/main" id="{A593FD52-F0F2-4722-AEA7-8C24DAB5BE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57600"/>
            <a:ext cx="7620000" cy="1905000"/>
            <a:chOff x="288" y="2304"/>
            <a:chExt cx="4800" cy="1200"/>
          </a:xfrm>
        </p:grpSpPr>
        <p:sp>
          <p:nvSpPr>
            <p:cNvPr id="25605" name="Oval 66">
              <a:extLst>
                <a:ext uri="{FF2B5EF4-FFF2-40B4-BE49-F238E27FC236}">
                  <a16:creationId xmlns:a16="http://schemas.microsoft.com/office/drawing/2014/main" id="{A98E394E-5CCA-4EEA-A01A-10AA4955D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21</a:t>
              </a:r>
            </a:p>
          </p:txBody>
        </p:sp>
        <p:grpSp>
          <p:nvGrpSpPr>
            <p:cNvPr id="25606" name="Group 67">
              <a:extLst>
                <a:ext uri="{FF2B5EF4-FFF2-40B4-BE49-F238E27FC236}">
                  <a16:creationId xmlns:a16="http://schemas.microsoft.com/office/drawing/2014/main" id="{E11C865A-841C-4E7A-9CD2-FB4311D77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5" y="2996"/>
              <a:ext cx="516" cy="508"/>
              <a:chOff x="7120" y="12162"/>
              <a:chExt cx="451" cy="425"/>
            </a:xfrm>
          </p:grpSpPr>
          <p:sp>
            <p:nvSpPr>
              <p:cNvPr id="25617" name="Oval 68">
                <a:extLst>
                  <a:ext uri="{FF2B5EF4-FFF2-40B4-BE49-F238E27FC236}">
                    <a16:creationId xmlns:a16="http://schemas.microsoft.com/office/drawing/2014/main" id="{CE0EB27A-1AC5-49BF-B509-4D0108AE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51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/>
              </a:p>
            </p:txBody>
          </p:sp>
          <p:sp>
            <p:nvSpPr>
              <p:cNvPr id="25618" name="Oval 69">
                <a:extLst>
                  <a:ext uri="{FF2B5EF4-FFF2-40B4-BE49-F238E27FC236}">
                    <a16:creationId xmlns:a16="http://schemas.microsoft.com/office/drawing/2014/main" id="{73D0022A-C697-434C-A8D5-CB4A76E21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0" y="12218"/>
                <a:ext cx="365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b="1"/>
                  <a:t>22</a:t>
                </a:r>
              </a:p>
            </p:txBody>
          </p:sp>
        </p:grpSp>
        <p:sp>
          <p:nvSpPr>
            <p:cNvPr id="25607" name="Line 70">
              <a:extLst>
                <a:ext uri="{FF2B5EF4-FFF2-40B4-BE49-F238E27FC236}">
                  <a16:creationId xmlns:a16="http://schemas.microsoft.com/office/drawing/2014/main" id="{D4A859EC-091C-4BD7-A993-82A71CFA0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608" name="Line 71">
              <a:extLst>
                <a:ext uri="{FF2B5EF4-FFF2-40B4-BE49-F238E27FC236}">
                  <a16:creationId xmlns:a16="http://schemas.microsoft.com/office/drawing/2014/main" id="{3C116E79-BCDE-4F36-A4A2-ED3020FD5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09" name="Rectangle 72">
              <a:extLst>
                <a:ext uri="{FF2B5EF4-FFF2-40B4-BE49-F238E27FC236}">
                  <a16:creationId xmlns:a16="http://schemas.microsoft.com/office/drawing/2014/main" id="{ACF32252-96E5-4476-A3FB-71A2F431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25610" name="Rectangle 73">
              <a:extLst>
                <a:ext uri="{FF2B5EF4-FFF2-40B4-BE49-F238E27FC236}">
                  <a16:creationId xmlns:a16="http://schemas.microsoft.com/office/drawing/2014/main" id="{6C5FB0FC-E864-40E3-99CA-4F7F381E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25611" name="Line 74">
              <a:extLst>
                <a:ext uri="{FF2B5EF4-FFF2-40B4-BE49-F238E27FC236}">
                  <a16:creationId xmlns:a16="http://schemas.microsoft.com/office/drawing/2014/main" id="{E917436D-BB11-46E5-94EE-6832AC260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12" name="Rectangle 75">
              <a:extLst>
                <a:ext uri="{FF2B5EF4-FFF2-40B4-BE49-F238E27FC236}">
                  <a16:creationId xmlns:a16="http://schemas.microsoft.com/office/drawing/2014/main" id="{770B4E14-EA20-4F4D-886F-6126A532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other</a:t>
              </a:r>
            </a:p>
          </p:txBody>
        </p:sp>
        <p:sp>
          <p:nvSpPr>
            <p:cNvPr id="25613" name="Rectangle 76">
              <a:extLst>
                <a:ext uri="{FF2B5EF4-FFF2-40B4-BE49-F238E27FC236}">
                  <a16:creationId xmlns:a16="http://schemas.microsoft.com/office/drawing/2014/main" id="{32286757-6FC7-4C6F-A7E5-F9217036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*</a:t>
              </a:r>
            </a:p>
          </p:txBody>
        </p:sp>
        <p:sp>
          <p:nvSpPr>
            <p:cNvPr id="25614" name="Rectangle 77">
              <a:extLst>
                <a:ext uri="{FF2B5EF4-FFF2-40B4-BE49-F238E27FC236}">
                  <a16:creationId xmlns:a16="http://schemas.microsoft.com/office/drawing/2014/main" id="{395C1612-CFB9-4038-A946-E9F30FB3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36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25615" name="Freeform 78">
              <a:extLst>
                <a:ext uri="{FF2B5EF4-FFF2-40B4-BE49-F238E27FC236}">
                  <a16:creationId xmlns:a16="http://schemas.microsoft.com/office/drawing/2014/main" id="{4C2823C2-0EA3-464E-A878-A889DA4C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612 w 327"/>
                <a:gd name="T1" fmla="*/ 1179 h 333"/>
                <a:gd name="T2" fmla="*/ 806 w 327"/>
                <a:gd name="T3" fmla="*/ 435 h 333"/>
                <a:gd name="T4" fmla="*/ 424 w 327"/>
                <a:gd name="T5" fmla="*/ 12 h 333"/>
                <a:gd name="T6" fmla="*/ 38 w 327"/>
                <a:gd name="T7" fmla="*/ 488 h 333"/>
                <a:gd name="T8" fmla="*/ 191 w 327"/>
                <a:gd name="T9" fmla="*/ 118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16" name="Oval 80">
              <a:extLst>
                <a:ext uri="{FF2B5EF4-FFF2-40B4-BE49-F238E27FC236}">
                  <a16:creationId xmlns:a16="http://schemas.microsoft.com/office/drawing/2014/main" id="{2C3E8E4A-692D-4B20-A648-A8633417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20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2529D1D-90F6-4E4F-AB97-EFB547CC5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2BA7378-C73F-4930-9CE6-C109A67DA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610600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合成整体</a:t>
            </a:r>
            <a:r>
              <a:rPr lang="zh-CN" altLang="en-US" b="1"/>
              <a:t>转换图</a:t>
            </a:r>
          </a:p>
        </p:txBody>
      </p:sp>
      <p:grpSp>
        <p:nvGrpSpPr>
          <p:cNvPr id="26628" name="Group 83">
            <a:extLst>
              <a:ext uri="{FF2B5EF4-FFF2-40B4-BE49-F238E27FC236}">
                <a16:creationId xmlns:a16="http://schemas.microsoft.com/office/drawing/2014/main" id="{D015E11F-9398-4A89-A2F9-F1D4157FA48B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2571750"/>
            <a:ext cx="3214688" cy="3449638"/>
            <a:chOff x="1122" y="2160"/>
            <a:chExt cx="2025" cy="2173"/>
          </a:xfrm>
        </p:grpSpPr>
        <p:sp>
          <p:nvSpPr>
            <p:cNvPr id="26635" name="Line 70">
              <a:extLst>
                <a:ext uri="{FF2B5EF4-FFF2-40B4-BE49-F238E27FC236}">
                  <a16:creationId xmlns:a16="http://schemas.microsoft.com/office/drawing/2014/main" id="{7FAA08D9-05FD-4575-8657-047AA300D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2385"/>
              <a:ext cx="969" cy="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6636" name="Rectangle 72">
              <a:extLst>
                <a:ext uri="{FF2B5EF4-FFF2-40B4-BE49-F238E27FC236}">
                  <a16:creationId xmlns:a16="http://schemas.microsoft.com/office/drawing/2014/main" id="{D10E383A-CA5D-4388-9582-2B939F9D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982"/>
              <a:ext cx="78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26637" name="Line 74">
              <a:extLst>
                <a:ext uri="{FF2B5EF4-FFF2-40B4-BE49-F238E27FC236}">
                  <a16:creationId xmlns:a16="http://schemas.microsoft.com/office/drawing/2014/main" id="{DA6FDE17-BB09-4F73-A19B-57CDEBAE9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2970"/>
              <a:ext cx="855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6638" name="Oval 80">
              <a:extLst>
                <a:ext uri="{FF2B5EF4-FFF2-40B4-BE49-F238E27FC236}">
                  <a16:creationId xmlns:a16="http://schemas.microsoft.com/office/drawing/2014/main" id="{68416460-BECA-4DC0-9DC1-B31D8E99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700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9</a:t>
              </a:r>
              <a:endParaRPr lang="zh-CN" altLang="en-US" sz="2800" b="1"/>
            </a:p>
          </p:txBody>
        </p:sp>
        <p:sp>
          <p:nvSpPr>
            <p:cNvPr id="26639" name="Oval 80">
              <a:extLst>
                <a:ext uri="{FF2B5EF4-FFF2-40B4-BE49-F238E27FC236}">
                  <a16:creationId xmlns:a16="http://schemas.microsoft.com/office/drawing/2014/main" id="{E72C2171-91AC-4380-A4A7-3E0107A0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285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12</a:t>
              </a:r>
              <a:endParaRPr lang="zh-CN" altLang="en-US" sz="2800" b="1"/>
            </a:p>
          </p:txBody>
        </p:sp>
        <p:sp>
          <p:nvSpPr>
            <p:cNvPr id="26640" name="Oval 80">
              <a:extLst>
                <a:ext uri="{FF2B5EF4-FFF2-40B4-BE49-F238E27FC236}">
                  <a16:creationId xmlns:a16="http://schemas.microsoft.com/office/drawing/2014/main" id="{BEC9B660-E5BC-44B2-AD6A-72873E5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825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20</a:t>
              </a:r>
            </a:p>
          </p:txBody>
        </p:sp>
        <p:sp>
          <p:nvSpPr>
            <p:cNvPr id="26641" name="Oval 80">
              <a:extLst>
                <a:ext uri="{FF2B5EF4-FFF2-40B4-BE49-F238E27FC236}">
                  <a16:creationId xmlns:a16="http://schemas.microsoft.com/office/drawing/2014/main" id="{352F18AB-8BB7-4185-A7F1-A144ABB3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60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0</a:t>
              </a:r>
            </a:p>
          </p:txBody>
        </p:sp>
      </p:grpSp>
      <p:sp>
        <p:nvSpPr>
          <p:cNvPr id="26629" name="TextBox 24">
            <a:extLst>
              <a:ext uri="{FF2B5EF4-FFF2-40B4-BE49-F238E27FC236}">
                <a16:creationId xmlns:a16="http://schemas.microsoft.com/office/drawing/2014/main" id="{32832FFA-EF1B-42A0-A78A-49C751BE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29289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6630" name="TextBox 25">
            <a:extLst>
              <a:ext uri="{FF2B5EF4-FFF2-40B4-BE49-F238E27FC236}">
                <a16:creationId xmlns:a16="http://schemas.microsoft.com/office/drawing/2014/main" id="{FADDBE63-F0C4-4872-8C74-F03DED8D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37861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6631" name="TextBox 26">
            <a:extLst>
              <a:ext uri="{FF2B5EF4-FFF2-40B4-BE49-F238E27FC236}">
                <a16:creationId xmlns:a16="http://schemas.microsoft.com/office/drawing/2014/main" id="{2892AAA5-EC78-4830-AF84-9800ED85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5005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sp>
        <p:nvSpPr>
          <p:cNvPr id="26632" name="TextBox 27">
            <a:extLst>
              <a:ext uri="{FF2B5EF4-FFF2-40B4-BE49-F238E27FC236}">
                <a16:creationId xmlns:a16="http://schemas.microsoft.com/office/drawing/2014/main" id="{FF128B55-D8C9-4DCF-87BA-53A3D78C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53578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…</a:t>
            </a:r>
            <a:endParaRPr lang="zh-CN" altLang="en-US" b="1"/>
          </a:p>
        </p:txBody>
      </p:sp>
      <p:cxnSp>
        <p:nvCxnSpPr>
          <p:cNvPr id="26633" name="Straight Arrow Connector 29">
            <a:extLst>
              <a:ext uri="{FF2B5EF4-FFF2-40B4-BE49-F238E27FC236}">
                <a16:creationId xmlns:a16="http://schemas.microsoft.com/office/drawing/2014/main" id="{71360ADF-AF11-434D-BFEF-7F99EB4F21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4338" y="4214813"/>
            <a:ext cx="1500187" cy="546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31">
            <a:extLst>
              <a:ext uri="{FF2B5EF4-FFF2-40B4-BE49-F238E27FC236}">
                <a16:creationId xmlns:a16="http://schemas.microsoft.com/office/drawing/2014/main" id="{CF095E68-7AC0-49CF-B1E1-8A010BEEFA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4286250"/>
            <a:ext cx="1500188" cy="12144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9209-96BD-4F64-9F35-63400AF0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0A24-CF8F-43A3-B269-7CAC6F91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字符串匹配。给你两个字符串，寻找其中一个字符串是否包含另一个字符串，如果包含，返回包含的起始位置。 </a:t>
            </a:r>
            <a:endParaRPr lang="en-US" altLang="zh-CN" dirty="0"/>
          </a:p>
          <a:p>
            <a:r>
              <a:rPr lang="zh-CN" altLang="en-US" dirty="0"/>
              <a:t>如下面两个字符串：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&lt;O(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99362E-6708-4CB5-A0D3-9867C207607C}"/>
              </a:ext>
            </a:extLst>
          </p:cNvPr>
          <p:cNvSpPr/>
          <p:nvPr/>
        </p:nvSpPr>
        <p:spPr>
          <a:xfrm>
            <a:off x="1208882" y="4005064"/>
            <a:ext cx="6930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solidFill>
                  <a:srgbClr val="000088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bacbababad</a:t>
            </a:r>
            <a:r>
              <a:rPr lang="en-US" altLang="zh-CN" b="1" dirty="0" err="1">
                <a:solidFill>
                  <a:srgbClr val="009900"/>
                </a:solidFill>
                <a:latin typeface="Consolas" panose="020B0609020204030204" pitchFamily="49" charset="0"/>
              </a:rPr>
              <a:t>ababaca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mbabacaddababacasdsd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ababaca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836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47C66-93BB-4D06-AC7D-572419AE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90126-EB4A-4DCC-9186-3F4CF8F3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串和语言</a:t>
            </a:r>
          </a:p>
          <a:p>
            <a:r>
              <a:rPr lang="zh-CN" altLang="en-US" dirty="0"/>
              <a:t>语言的运算</a:t>
            </a:r>
          </a:p>
          <a:p>
            <a:r>
              <a:rPr lang="zh-CN" altLang="en-US" dirty="0"/>
              <a:t>正则表达式</a:t>
            </a:r>
          </a:p>
          <a:p>
            <a:r>
              <a:rPr lang="zh-CN" altLang="en-US" dirty="0"/>
              <a:t>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4618219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9A8BD8-A340-4E3F-A81D-6BE914EDB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294" y="1066800"/>
            <a:ext cx="7237412" cy="1981200"/>
          </a:xfrm>
        </p:spPr>
        <p:txBody>
          <a:bodyPr/>
          <a:lstStyle/>
          <a:p>
            <a:pPr algn="ctr"/>
            <a:r>
              <a:rPr lang="zh-CN" altLang="en-US" sz="2800" dirty="0"/>
              <a:t>词法分析初步：正则表达式，状态转换图</a:t>
            </a:r>
            <a:br>
              <a:rPr lang="en-US" altLang="zh-CN" dirty="0"/>
            </a:b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3.1~3.4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6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FC5DB3-4A24-40EE-A5CA-113513723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/>
              <a:t>词法记号及属性</a:t>
            </a:r>
            <a:r>
              <a:rPr lang="zh-CN" altLang="en-US"/>
              <a:t> 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8B6F8F9-AE36-4DEF-96A2-CDD830102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00200"/>
            <a:ext cx="8820150" cy="4852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.1.1 词法记号、模式、词法单元</a:t>
            </a:r>
            <a:r>
              <a:rPr lang="zh-CN" altLang="en-US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记号名</a:t>
            </a:r>
            <a:r>
              <a:rPr lang="zh-CN" altLang="en-US" sz="2800" b="1" dirty="0">
                <a:cs typeface="Times New Roman" panose="02020603050405020304" pitchFamily="18" charset="0"/>
              </a:rPr>
              <a:t>	</a:t>
            </a:r>
            <a:r>
              <a:rPr lang="zh-CN" altLang="en-US" sz="2800" b="1" dirty="0"/>
              <a:t>词法单元例举</a:t>
            </a:r>
            <a:r>
              <a:rPr lang="zh-CN" altLang="en-US" sz="2800" b="1" dirty="0">
                <a:latin typeface="宋体" panose="02010600030101010101" pitchFamily="2" charset="-122"/>
              </a:rPr>
              <a:t>	</a:t>
            </a:r>
            <a:r>
              <a:rPr lang="zh-CN" altLang="en-US" sz="2800" b="1" dirty="0"/>
              <a:t>模式的非形式描述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cs typeface="Times New Roman" panose="02020603050405020304" pitchFamily="18" charset="0"/>
              </a:rPr>
              <a:t>if		 if 			</a:t>
            </a:r>
            <a:r>
              <a:rPr lang="zh-CN" altLang="en-US" sz="2800" dirty="0"/>
              <a:t>字符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f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for		 for			</a:t>
            </a:r>
            <a:r>
              <a:rPr lang="zh-CN" altLang="en-US" sz="2800" dirty="0"/>
              <a:t>字符</a:t>
            </a:r>
            <a:r>
              <a:rPr lang="en-US" altLang="zh-CN" sz="2800" dirty="0">
                <a:cs typeface="Times New Roman" panose="02020603050405020304" pitchFamily="18" charset="0"/>
              </a:rPr>
              <a:t>f, o, r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relation 	&lt; , &lt;= , = , </a:t>
            </a:r>
            <a:r>
              <a:rPr lang="en-US" altLang="zh-CN" sz="2800" dirty="0"/>
              <a:t>…	 </a:t>
            </a:r>
            <a:r>
              <a:rPr lang="en-US" altLang="zh-CN" sz="2800" dirty="0">
                <a:cs typeface="Times New Roman" panose="02020603050405020304" pitchFamily="18" charset="0"/>
              </a:rPr>
              <a:t>&lt; </a:t>
            </a:r>
            <a:r>
              <a:rPr lang="zh-CN" altLang="en-US" sz="2800" dirty="0"/>
              <a:t>或</a:t>
            </a:r>
            <a:r>
              <a:rPr lang="zh-CN" altLang="en-US" sz="2800" dirty="0">
                <a:cs typeface="Times New Roman" panose="02020603050405020304" pitchFamily="18" charset="0"/>
              </a:rPr>
              <a:t> &lt;= </a:t>
            </a:r>
            <a:r>
              <a:rPr lang="zh-CN" altLang="en-US" sz="2800" dirty="0"/>
              <a:t>或</a:t>
            </a:r>
            <a:r>
              <a:rPr lang="zh-CN" altLang="en-US" sz="2800" dirty="0">
                <a:cs typeface="Times New Roman" panose="02020603050405020304" pitchFamily="18" charset="0"/>
              </a:rPr>
              <a:t> = </a:t>
            </a:r>
            <a:r>
              <a:rPr lang="zh-CN" altLang="en-US" sz="2800" dirty="0"/>
              <a:t>或 …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id		 sum, count, D5	</a:t>
            </a:r>
            <a:r>
              <a:rPr lang="zh-CN" altLang="en-US" sz="2800" dirty="0"/>
              <a:t>由字母开头的字母数字串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number	 3.1, 10, 2.8 E12	</a:t>
            </a:r>
            <a:r>
              <a:rPr lang="zh-CN" altLang="en-US" sz="2800" dirty="0"/>
              <a:t>任何数值常数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literal	 “</a:t>
            </a:r>
            <a:r>
              <a:rPr lang="en-US" altLang="zh-CN" sz="2800" dirty="0" err="1">
                <a:cs typeface="Times New Roman" panose="02020603050405020304" pitchFamily="18" charset="0"/>
              </a:rPr>
              <a:t>seg</a:t>
            </a:r>
            <a:r>
              <a:rPr lang="en-US" altLang="zh-CN" sz="2800" dirty="0">
                <a:cs typeface="Times New Roman" panose="02020603050405020304" pitchFamily="18" charset="0"/>
              </a:rPr>
              <a:t>. error”	</a:t>
            </a:r>
            <a:r>
              <a:rPr lang="zh-CN" altLang="en-US" sz="2800" dirty="0"/>
              <a:t>引号“和”之间任意不含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/>
              <a:t>					          引号本身的字符串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601877-4E7B-4000-BC86-19FF1C7E3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/>
              <a:t>词法记号及属性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B1E50938-991C-4050-A54C-53C646BD0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b="1"/>
              <a:t>历史上词法定义中的一些问题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忽略空格带来的困难</a:t>
            </a:r>
            <a:endParaRPr lang="zh-CN" altLang="en-US" b="1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/>
              <a:t>		</a:t>
            </a:r>
            <a:r>
              <a:rPr lang="en-US" altLang="zh-CN" b="1"/>
              <a:t>DO 8 I </a:t>
            </a:r>
            <a:r>
              <a:rPr lang="en-US" altLang="zh-CN" b="1">
                <a:sym typeface="Symbol" panose="05050102010706020507" pitchFamily="18" charset="2"/>
              </a:rPr>
              <a:t></a:t>
            </a:r>
            <a:r>
              <a:rPr lang="en-US" altLang="zh-CN" b="1"/>
              <a:t> 3. 75 	</a:t>
            </a:r>
            <a:r>
              <a:rPr lang="zh-CN" altLang="en-US" b="1"/>
              <a:t>等同于	 </a:t>
            </a:r>
            <a:r>
              <a:rPr lang="en-US" altLang="zh-CN" b="1"/>
              <a:t>DO8I </a:t>
            </a:r>
            <a:r>
              <a:rPr lang="en-US" altLang="zh-CN" b="1">
                <a:sym typeface="Symbol" panose="05050102010706020507" pitchFamily="18" charset="2"/>
              </a:rPr>
              <a:t></a:t>
            </a:r>
            <a:r>
              <a:rPr lang="en-US" altLang="zh-CN" b="1"/>
              <a:t> 3. 75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/>
              <a:t>     DO 8 I </a:t>
            </a:r>
            <a:r>
              <a:rPr lang="en-US" altLang="zh-CN" b="1">
                <a:sym typeface="Symbol" panose="05050102010706020507" pitchFamily="18" charset="2"/>
              </a:rPr>
              <a:t></a:t>
            </a:r>
            <a:r>
              <a:rPr lang="en-US" altLang="zh-CN" b="1"/>
              <a:t> 3, 75 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/>
              <a:t>关键字不保留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/>
              <a:t>	</a:t>
            </a:r>
            <a:r>
              <a:rPr lang="en-US" altLang="zh-CN" b="1">
                <a:solidFill>
                  <a:srgbClr val="00FF00"/>
                </a:solidFill>
              </a:rPr>
              <a:t>IF</a:t>
            </a:r>
            <a:r>
              <a:rPr lang="en-US" altLang="zh-CN" b="1"/>
              <a:t> THEN </a:t>
            </a:r>
            <a:r>
              <a:rPr lang="en-US" altLang="zh-CN" b="1">
                <a:solidFill>
                  <a:srgbClr val="00FF00"/>
                </a:solidFill>
              </a:rPr>
              <a:t>THEN</a:t>
            </a:r>
            <a:r>
              <a:rPr lang="en-US" altLang="zh-CN" b="1"/>
              <a:t> THEN=ELSE；</a:t>
            </a:r>
            <a:r>
              <a:rPr lang="en-US" altLang="zh-CN" b="1">
                <a:solidFill>
                  <a:srgbClr val="00FF00"/>
                </a:solidFill>
              </a:rPr>
              <a:t>ELSE</a:t>
            </a:r>
            <a:r>
              <a:rPr lang="en-US" altLang="zh-CN" b="1"/>
              <a:t> …</a:t>
            </a:r>
          </a:p>
          <a:p>
            <a:pPr algn="just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关键字、保留</a:t>
            </a:r>
            <a:r>
              <a:rPr lang="zh-CN" altLang="en-US" b="1"/>
              <a:t>字和</a:t>
            </a:r>
            <a:r>
              <a:rPr lang="zh-CN" altLang="en-US" b="1">
                <a:latin typeface="宋体" panose="02010600030101010101" pitchFamily="2" charset="-122"/>
              </a:rPr>
              <a:t>标准标识符的区别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保留</a:t>
            </a:r>
            <a:r>
              <a:rPr lang="zh-CN" altLang="en-US" b="1"/>
              <a:t>字是语言预先确定了含义的词法单元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/>
              <a:t>标准标识符也是预先确定了含义的标识符，但程序可以重新声明它的含义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AA552F-4A10-413D-98B0-2E9C5A560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/>
              <a:t>词法记号及属性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1E2B525-E2CB-4275-92D4-6C7032E2B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3</a:t>
            </a:r>
            <a:r>
              <a:rPr lang="zh-CN" altLang="en-US" b="1"/>
              <a:t>.1.2 词法记号的属性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position = initial + rate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>
                <a:cs typeface="Times New Roman" panose="02020603050405020304" pitchFamily="18" charset="0"/>
              </a:rPr>
              <a:t> 60</a:t>
            </a:r>
            <a:r>
              <a:rPr lang="zh-CN" altLang="en-US" sz="2800" b="1"/>
              <a:t>的记号和属性值：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  </a:t>
            </a:r>
            <a:r>
              <a:rPr lang="zh-CN" altLang="en-US" sz="2800" b="1">
                <a:sym typeface="Symbol" panose="05050102010706020507" pitchFamily="18" charset="2"/>
              </a:rPr>
              <a:t></a:t>
            </a:r>
            <a:r>
              <a:rPr lang="en-US" altLang="zh-CN" sz="2800" b="1">
                <a:cs typeface="Times New Roman" panose="02020603050405020304" pitchFamily="18" charset="0"/>
              </a:rPr>
              <a:t>id</a:t>
            </a:r>
            <a:r>
              <a:rPr lang="en-US" altLang="zh-CN" sz="2800" b="1"/>
              <a:t>，</a:t>
            </a:r>
            <a:r>
              <a:rPr lang="zh-CN" altLang="en-US" sz="2800" b="1"/>
              <a:t>指向符号表中</a:t>
            </a:r>
            <a:r>
              <a:rPr lang="en-US" altLang="zh-CN" sz="2800" b="1">
                <a:cs typeface="Times New Roman" panose="02020603050405020304" pitchFamily="18" charset="0"/>
              </a:rPr>
              <a:t>position</a:t>
            </a:r>
            <a:r>
              <a:rPr lang="zh-CN" altLang="en-US" sz="2800" b="1"/>
              <a:t>条目的指针</a:t>
            </a:r>
            <a:r>
              <a:rPr lang="zh-CN" altLang="en-US" sz="2800" b="1">
                <a:sym typeface="Symbol" panose="05050102010706020507" pitchFamily="18" charset="2"/>
              </a:rPr>
              <a:t>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	</a:t>
            </a:r>
            <a:r>
              <a:rPr lang="en-US" altLang="zh-CN" b="1">
                <a:cs typeface="Times New Roman" panose="02020603050405020304" pitchFamily="18" charset="0"/>
              </a:rPr>
              <a:t>assign _ op</a:t>
            </a:r>
            <a:r>
              <a:rPr lang="en-US" altLang="zh-CN" b="1">
                <a:sym typeface="Symbol" panose="05050102010706020507" pitchFamily="18" charset="2"/>
              </a:rPr>
              <a:t>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	</a:t>
            </a:r>
            <a:r>
              <a:rPr lang="en-US" altLang="zh-CN" b="1">
                <a:sym typeface="Symbol" panose="05050102010706020507" pitchFamily="18" charset="2"/>
              </a:rPr>
              <a:t></a:t>
            </a:r>
            <a:r>
              <a:rPr lang="en-US" altLang="zh-CN" b="1">
                <a:cs typeface="Times New Roman" panose="02020603050405020304" pitchFamily="18" charset="0"/>
              </a:rPr>
              <a:t>id</a:t>
            </a:r>
            <a:r>
              <a:rPr lang="en-US" altLang="zh-CN" b="1"/>
              <a:t>，</a:t>
            </a:r>
            <a:r>
              <a:rPr lang="zh-CN" altLang="en-US" b="1"/>
              <a:t>指向符号表中</a:t>
            </a:r>
            <a:r>
              <a:rPr lang="en-US" altLang="zh-CN" b="1">
                <a:cs typeface="Times New Roman" panose="02020603050405020304" pitchFamily="18" charset="0"/>
              </a:rPr>
              <a:t>initial</a:t>
            </a:r>
            <a:r>
              <a:rPr lang="zh-CN" altLang="en-US" b="1"/>
              <a:t>条目的指针</a:t>
            </a:r>
            <a:r>
              <a:rPr lang="zh-CN" altLang="en-US" b="1">
                <a:sym typeface="Symbol" panose="05050102010706020507" pitchFamily="18" charset="2"/>
              </a:rPr>
              <a:t>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sym typeface="Symbol" panose="05050102010706020507" pitchFamily="18" charset="2"/>
              </a:rPr>
              <a:t>	</a:t>
            </a:r>
            <a:r>
              <a:rPr lang="en-US" altLang="zh-CN" b="1">
                <a:cs typeface="Times New Roman" panose="02020603050405020304" pitchFamily="18" charset="0"/>
              </a:rPr>
              <a:t>add_op</a:t>
            </a:r>
            <a:r>
              <a:rPr lang="en-US" altLang="zh-CN" b="1">
                <a:sym typeface="Symbol" panose="05050102010706020507" pitchFamily="18" charset="2"/>
              </a:rPr>
              <a:t>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sym typeface="Symbol" panose="05050102010706020507" pitchFamily="18" charset="2"/>
              </a:rPr>
              <a:t>	</a:t>
            </a:r>
            <a:r>
              <a:rPr lang="en-US" altLang="zh-CN" b="1">
                <a:cs typeface="Times New Roman" panose="02020603050405020304" pitchFamily="18" charset="0"/>
              </a:rPr>
              <a:t>id</a:t>
            </a:r>
            <a:r>
              <a:rPr lang="en-US" altLang="zh-CN" b="1"/>
              <a:t>，</a:t>
            </a:r>
            <a:r>
              <a:rPr lang="zh-CN" altLang="en-US" b="1"/>
              <a:t>指向符号表中</a:t>
            </a:r>
            <a:r>
              <a:rPr lang="en-US" altLang="zh-CN" b="1">
                <a:cs typeface="Times New Roman" panose="02020603050405020304" pitchFamily="18" charset="0"/>
              </a:rPr>
              <a:t>rate</a:t>
            </a:r>
            <a:r>
              <a:rPr lang="zh-CN" altLang="en-US" b="1"/>
              <a:t>条目的指针</a:t>
            </a:r>
            <a:r>
              <a:rPr lang="zh-CN" altLang="en-US" b="1">
                <a:sym typeface="Symbol" panose="05050102010706020507" pitchFamily="18" charset="2"/>
              </a:rPr>
              <a:t></a:t>
            </a:r>
            <a:endParaRPr lang="zh-CN" altLang="en-US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	</a:t>
            </a:r>
            <a:r>
              <a:rPr lang="zh-CN" altLang="en-US" b="1">
                <a:sym typeface="Symbol" panose="05050102010706020507" pitchFamily="18" charset="2"/>
              </a:rPr>
              <a:t></a:t>
            </a:r>
            <a:r>
              <a:rPr lang="en-US" altLang="zh-CN" b="1">
                <a:cs typeface="Times New Roman" panose="02020603050405020304" pitchFamily="18" charset="0"/>
              </a:rPr>
              <a:t>mul_ op</a:t>
            </a:r>
            <a:r>
              <a:rPr lang="en-US" altLang="zh-CN" b="1">
                <a:sym typeface="Symbol" panose="05050102010706020507" pitchFamily="18" charset="2"/>
              </a:rPr>
              <a:t>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b="1">
                <a:sym typeface="Symbol" panose="05050102010706020507" pitchFamily="18" charset="2"/>
              </a:rPr>
              <a:t>	</a:t>
            </a:r>
            <a:r>
              <a:rPr lang="en-US" altLang="zh-CN" b="1">
                <a:cs typeface="Times New Roman" panose="02020603050405020304" pitchFamily="18" charset="0"/>
              </a:rPr>
              <a:t>number</a:t>
            </a:r>
            <a:r>
              <a:rPr lang="en-US" altLang="zh-CN" b="1"/>
              <a:t>，</a:t>
            </a:r>
            <a:r>
              <a:rPr lang="zh-CN" altLang="en-US" b="1"/>
              <a:t>整数值</a:t>
            </a:r>
            <a:r>
              <a:rPr lang="zh-CN" altLang="en-US" b="1">
                <a:cs typeface="Times New Roman" panose="02020603050405020304" pitchFamily="18" charset="0"/>
              </a:rPr>
              <a:t>60</a:t>
            </a:r>
            <a:r>
              <a:rPr lang="zh-CN" altLang="en-US" b="1">
                <a:sym typeface="Symbol" panose="05050102010706020507" pitchFamily="18" charset="2"/>
              </a:rPr>
              <a:t>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EE9D2D-5204-4927-9BA2-7F7C89A9E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.1 </a:t>
            </a:r>
            <a:r>
              <a:rPr lang="zh-CN" altLang="en-US" b="1"/>
              <a:t>词法记号及属性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D6B45268-9E31-40A4-B645-297A3C411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569325" cy="525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3</a:t>
            </a:r>
            <a:r>
              <a:rPr lang="zh-CN" altLang="en-US" b="1"/>
              <a:t>.1.3 </a:t>
            </a:r>
            <a:r>
              <a:rPr lang="zh-CN" altLang="en-US" b="1">
                <a:latin typeface="宋体" panose="02010600030101010101" pitchFamily="2" charset="-122"/>
              </a:rPr>
              <a:t>词法错误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词法分析器对源程序采取非常局部的观点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例：难以发现下面的错误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			</a:t>
            </a:r>
            <a:r>
              <a:rPr lang="en-US" altLang="zh-CN" b="1">
                <a:cs typeface="Arial" panose="020B0604020202020204" pitchFamily="34" charset="0"/>
              </a:rPr>
              <a:t>fi (a == f (x) )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en-US" altLang="zh-CN" b="1"/>
              <a:t>… 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在实数是</a:t>
            </a:r>
            <a:r>
              <a:rPr lang="zh-CN" altLang="en-US" b="1">
                <a:latin typeface="宋体" panose="02010600030101010101" pitchFamily="2" charset="-122"/>
              </a:rPr>
              <a:t>“</a:t>
            </a:r>
            <a:r>
              <a:rPr lang="zh-CN" altLang="en-US" b="1"/>
              <a:t>数字串</a:t>
            </a:r>
            <a:r>
              <a:rPr lang="en-US" altLang="zh-CN" b="1"/>
              <a:t>.</a:t>
            </a:r>
            <a:r>
              <a:rPr lang="zh-CN" altLang="en-US" b="1"/>
              <a:t>数字串</a:t>
            </a:r>
            <a:r>
              <a:rPr lang="zh-CN" altLang="en-US" b="1">
                <a:latin typeface="宋体" panose="02010600030101010101" pitchFamily="2" charset="-122"/>
              </a:rPr>
              <a:t>”</a:t>
            </a:r>
            <a:r>
              <a:rPr lang="zh-CN" altLang="en-US" b="1"/>
              <a:t>格式下，可以发现下面的错误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		123.</a:t>
            </a:r>
            <a:r>
              <a:rPr lang="en-US" altLang="zh-CN" b="1"/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</a:rPr>
              <a:t>紧急方式</a:t>
            </a:r>
            <a:r>
              <a:rPr lang="zh-CN" altLang="en-US" b="1"/>
              <a:t>的错误恢复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删掉当前若干个字符，直至能读出正确的记号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错误修补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/>
              <a:t>	进行增、删、替换和交换字符的尝试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326D0D4-B93F-4F8A-B428-6B6C16246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</a:t>
            </a:r>
            <a:r>
              <a:rPr lang="zh-CN" altLang="en-US" b="1">
                <a:ea typeface="黑体" panose="02010609060101010101" pitchFamily="49" charset="-122"/>
              </a:rPr>
              <a:t>.2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EBF59841-65C6-42A4-8056-0752FB66A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3</a:t>
            </a:r>
            <a:r>
              <a:rPr lang="zh-CN" altLang="en-US" b="1"/>
              <a:t>.</a:t>
            </a:r>
            <a:r>
              <a:rPr lang="en-US" altLang="zh-CN" b="1"/>
              <a:t>2.1</a:t>
            </a:r>
            <a:r>
              <a:rPr lang="zh-CN" altLang="en-US" b="1"/>
              <a:t> </a:t>
            </a:r>
            <a:r>
              <a:rPr lang="zh-CN" altLang="en-US" b="1">
                <a:latin typeface="宋体" panose="02010600030101010101" pitchFamily="2" charset="-122"/>
              </a:rPr>
              <a:t>串和语言</a:t>
            </a:r>
          </a:p>
          <a:p>
            <a:pPr lvl="1"/>
            <a:r>
              <a:rPr lang="zh-CN" altLang="en-US" b="1"/>
              <a:t>字母表：符号的有限集合， 例：</a:t>
            </a:r>
            <a:r>
              <a:rPr lang="en-US" altLang="zh-CN" b="1">
                <a:sym typeface="Symbol" panose="05050102010706020507" pitchFamily="18" charset="2"/>
              </a:rPr>
              <a:t> = </a:t>
            </a:r>
            <a:r>
              <a:rPr lang="en-US" altLang="zh-CN" b="1"/>
              <a:t>{ 0, 1}</a:t>
            </a:r>
          </a:p>
          <a:p>
            <a:pPr lvl="1"/>
            <a:r>
              <a:rPr lang="zh-CN" altLang="en-US" b="1"/>
              <a:t>串：符号的有穷序列，例：0110,   </a:t>
            </a:r>
            <a:r>
              <a:rPr lang="zh-CN" altLang="en-US" b="1">
                <a:sym typeface="Symbol" panose="05050102010706020507" pitchFamily="18" charset="2"/>
              </a:rPr>
              <a:t></a:t>
            </a:r>
            <a:endParaRPr lang="zh-CN" altLang="en-US" b="1"/>
          </a:p>
          <a:p>
            <a:pPr lvl="1"/>
            <a:r>
              <a:rPr lang="zh-CN" altLang="en-US" b="1"/>
              <a:t>语言：字母表上的一个串集</a:t>
            </a:r>
          </a:p>
          <a:p>
            <a:pPr lvl="1">
              <a:buFontTx/>
              <a:buNone/>
            </a:pPr>
            <a:r>
              <a:rPr lang="zh-CN" altLang="en-US" b="1"/>
              <a:t>		{</a:t>
            </a:r>
            <a:r>
              <a:rPr lang="zh-CN" altLang="en-US" b="1">
                <a:sym typeface="Symbol" panose="05050102010706020507" pitchFamily="18" charset="2"/>
              </a:rPr>
              <a:t>, 0, 00, 000, …},   {},   </a:t>
            </a:r>
          </a:p>
          <a:p>
            <a:pPr lvl="1"/>
            <a:r>
              <a:rPr lang="zh-CN" altLang="en-US" b="1">
                <a:sym typeface="Symbol" panose="05050102010706020507" pitchFamily="18" charset="2"/>
              </a:rPr>
              <a:t>句子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：属于语言的串</a:t>
            </a:r>
          </a:p>
          <a:p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串的运算</a:t>
            </a:r>
          </a:p>
          <a:p>
            <a:pPr lvl="1"/>
            <a:r>
              <a:rPr lang="zh-CN" altLang="en-US" b="1">
                <a:sym typeface="Symbol" panose="05050102010706020507" pitchFamily="18" charset="2"/>
              </a:rPr>
              <a:t>连接（积）	</a:t>
            </a:r>
            <a:r>
              <a:rPr lang="en-US" altLang="zh-CN" b="1" i="1">
                <a:sym typeface="Symbol" panose="05050102010706020507" pitchFamily="18" charset="2"/>
              </a:rPr>
              <a:t>xy</a:t>
            </a:r>
            <a:r>
              <a:rPr lang="en-US" altLang="zh-CN" b="1">
                <a:sym typeface="Symbol" panose="05050102010706020507" pitchFamily="18" charset="2"/>
              </a:rPr>
              <a:t>，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</a:t>
            </a:r>
            <a:r>
              <a:rPr lang="en-US" altLang="zh-CN" b="1" i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= </a:t>
            </a:r>
            <a:r>
              <a:rPr lang="en-US" altLang="zh-CN" b="1" i="1">
                <a:sym typeface="Symbol" panose="05050102010706020507" pitchFamily="18" charset="2"/>
              </a:rPr>
              <a:t>s </a:t>
            </a:r>
            <a:r>
              <a:rPr lang="en-US" altLang="zh-CN" b="1">
                <a:sym typeface="Symbol" panose="05050102010706020507" pitchFamily="18" charset="2"/>
              </a:rPr>
              <a:t>= 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endParaRPr lang="en-US" altLang="zh-CN" b="1" i="1">
              <a:sym typeface="Symbol" panose="05050102010706020507" pitchFamily="18" charset="2"/>
            </a:endParaRPr>
          </a:p>
          <a:p>
            <a:pPr lvl="1"/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幂</a:t>
            </a:r>
            <a:r>
              <a:rPr lang="zh-CN" altLang="en-US" b="1">
                <a:sym typeface="Symbol" panose="05050102010706020507" pitchFamily="18" charset="2"/>
              </a:rPr>
              <a:t>		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 baseline="30000">
                <a:sym typeface="Symbol" panose="05050102010706020507" pitchFamily="18" charset="2"/>
              </a:rPr>
              <a:t>0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zh-CN" altLang="en-US" b="1">
                <a:sym typeface="Symbol" panose="05050102010706020507" pitchFamily="18" charset="2"/>
              </a:rPr>
              <a:t>，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 i="1" baseline="30000">
                <a:sym typeface="Symbol" panose="05050102010706020507" pitchFamily="18" charset="2"/>
              </a:rPr>
              <a:t>i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 i="1" baseline="30000">
                <a:sym typeface="Symbol" panose="05050102010706020507" pitchFamily="18" charset="2"/>
              </a:rPr>
              <a:t>i</a:t>
            </a:r>
            <a:r>
              <a:rPr lang="en-US" altLang="zh-CN" b="1" baseline="30000">
                <a:sym typeface="Symbol" panose="05050102010706020507" pitchFamily="18" charset="2"/>
              </a:rPr>
              <a:t>-1</a:t>
            </a:r>
            <a:r>
              <a:rPr lang="en-US" altLang="zh-CN" b="1" i="1">
                <a:sym typeface="Symbol" panose="05050102010706020507" pitchFamily="18" charset="2"/>
              </a:rPr>
              <a:t>s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 &gt; 0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9FC7E71-ACBB-4A9C-8736-21F60D467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ctr"/>
            <a:r>
              <a:rPr lang="en-US" altLang="zh-CN" b="1">
                <a:ea typeface="黑体" panose="02010609060101010101" pitchFamily="49" charset="-122"/>
              </a:rPr>
              <a:t>3.2</a:t>
            </a:r>
            <a:r>
              <a:rPr lang="zh-CN" altLang="en-US" b="1">
                <a:ea typeface="黑体" panose="02010609060101010101" pitchFamily="49" charset="-122"/>
              </a:rPr>
              <a:t> </a:t>
            </a:r>
            <a:r>
              <a:rPr lang="zh-CN" altLang="en-US" b="1"/>
              <a:t>词法记号的描述与识别</a:t>
            </a:r>
            <a:r>
              <a:rPr lang="zh-CN" altLang="en-US"/>
              <a:t> 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CC58AF35-FF10-4F36-9423-5D6845C64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569325" cy="485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语言的运算</a:t>
            </a:r>
          </a:p>
          <a:p>
            <a:pPr lvl="1"/>
            <a:r>
              <a:rPr lang="zh-CN" altLang="en-US" b="1">
                <a:latin typeface="宋体" panose="02010600030101010101" pitchFamily="2" charset="-122"/>
              </a:rPr>
              <a:t>并：		</a:t>
            </a:r>
            <a:r>
              <a:rPr lang="en-US" altLang="zh-CN" b="1" i="1"/>
              <a:t>L </a:t>
            </a:r>
            <a:r>
              <a:rPr lang="en-US" altLang="zh-CN" b="1">
                <a:sym typeface="Symbol" panose="05050102010706020507" pitchFamily="18" charset="2"/>
              </a:rPr>
              <a:t> </a:t>
            </a:r>
            <a:r>
              <a:rPr lang="en-US" altLang="zh-CN" b="1" i="1"/>
              <a:t>M </a:t>
            </a:r>
            <a:r>
              <a:rPr lang="en-US" altLang="zh-CN" b="1"/>
              <a:t>= {</a:t>
            </a:r>
            <a:r>
              <a:rPr lang="en-US" altLang="zh-CN" b="1" i="1"/>
              <a:t>s </a:t>
            </a:r>
            <a:r>
              <a:rPr lang="en-US" altLang="zh-CN" b="1"/>
              <a:t>| </a:t>
            </a:r>
            <a:r>
              <a:rPr lang="en-US" altLang="zh-CN" b="1" i="1"/>
              <a:t>s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L </a:t>
            </a:r>
            <a:r>
              <a:rPr lang="zh-CN" altLang="en-US" b="1"/>
              <a:t>或 </a:t>
            </a:r>
            <a:r>
              <a:rPr lang="en-US" altLang="zh-CN" b="1" i="1"/>
              <a:t>s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M</a:t>
            </a:r>
            <a:r>
              <a:rPr lang="en-US" altLang="zh-CN" b="1"/>
              <a:t> }</a:t>
            </a:r>
            <a:endParaRPr lang="en-US" altLang="zh-CN" b="1">
              <a:latin typeface="宋体" panose="02010600030101010101" pitchFamily="2" charset="-122"/>
            </a:endParaRPr>
          </a:p>
          <a:p>
            <a:pPr lvl="1"/>
            <a:r>
              <a:rPr lang="zh-CN" altLang="en-US" b="1">
                <a:latin typeface="宋体" panose="02010600030101010101" pitchFamily="2" charset="-122"/>
              </a:rPr>
              <a:t>连接</a:t>
            </a:r>
            <a:r>
              <a:rPr lang="en-US" altLang="zh-CN" b="1">
                <a:latin typeface="宋体" panose="02010600030101010101" pitchFamily="2" charset="-122"/>
              </a:rPr>
              <a:t>：		</a:t>
            </a:r>
            <a:r>
              <a:rPr lang="en-US" altLang="zh-CN" b="1" i="1"/>
              <a:t>LM </a:t>
            </a:r>
            <a:r>
              <a:rPr lang="en-US" altLang="zh-CN" b="1"/>
              <a:t>= {</a:t>
            </a:r>
            <a:r>
              <a:rPr lang="en-US" altLang="zh-CN" b="1" i="1"/>
              <a:t>st </a:t>
            </a:r>
            <a:r>
              <a:rPr lang="en-US" altLang="zh-CN" b="1"/>
              <a:t>| </a:t>
            </a:r>
            <a:r>
              <a:rPr lang="en-US" altLang="zh-CN" b="1" i="1"/>
              <a:t>s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L </a:t>
            </a:r>
            <a:r>
              <a:rPr lang="zh-CN" altLang="en-US" b="1"/>
              <a:t>且 </a:t>
            </a:r>
            <a:r>
              <a:rPr lang="en-US" altLang="zh-CN" b="1" i="1"/>
              <a:t>t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zh-CN" altLang="en-US" b="1"/>
              <a:t> </a:t>
            </a:r>
            <a:r>
              <a:rPr lang="en-US" altLang="zh-CN" b="1" i="1"/>
              <a:t>M</a:t>
            </a:r>
            <a:r>
              <a:rPr lang="en-US" altLang="zh-CN" b="1"/>
              <a:t>}</a:t>
            </a:r>
          </a:p>
          <a:p>
            <a:pPr lvl="1"/>
            <a:r>
              <a:rPr lang="zh-CN" altLang="en-US" b="1"/>
              <a:t>幂：		</a:t>
            </a:r>
            <a:r>
              <a:rPr lang="en-US" altLang="zh-CN" b="1" i="1"/>
              <a:t>L</a:t>
            </a:r>
            <a:r>
              <a:rPr lang="en-US" altLang="zh-CN" b="1" baseline="30000"/>
              <a:t>0</a:t>
            </a:r>
            <a:r>
              <a:rPr lang="zh-CN" altLang="en-US" b="1">
                <a:latin typeface="宋体" panose="02010600030101010101" pitchFamily="2" charset="-122"/>
              </a:rPr>
              <a:t>是</a:t>
            </a:r>
            <a:r>
              <a:rPr lang="zh-CN" altLang="en-US" b="1"/>
              <a:t>{</a:t>
            </a:r>
            <a:r>
              <a:rPr lang="zh-CN" altLang="en-US" b="1">
                <a:sym typeface="Symbol" panose="05050102010706020507" pitchFamily="18" charset="2"/>
              </a:rPr>
              <a:t></a:t>
            </a:r>
            <a:r>
              <a:rPr lang="zh-CN" altLang="en-US" b="1"/>
              <a:t>}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 i="1"/>
              <a:t>L</a:t>
            </a:r>
            <a:r>
              <a:rPr lang="en-US" altLang="zh-CN" b="1" i="1" baseline="30000"/>
              <a:t>i</a:t>
            </a:r>
            <a:r>
              <a:rPr lang="zh-CN" altLang="en-US" b="1">
                <a:latin typeface="宋体" panose="02010600030101010101" pitchFamily="2" charset="-122"/>
              </a:rPr>
              <a:t>是</a:t>
            </a:r>
            <a:r>
              <a:rPr lang="en-US" altLang="zh-CN" b="1" i="1"/>
              <a:t>L</a:t>
            </a:r>
            <a:r>
              <a:rPr lang="en-US" altLang="zh-CN" b="1" i="1" baseline="30000"/>
              <a:t>i</a:t>
            </a:r>
            <a:r>
              <a:rPr lang="en-US" altLang="zh-CN" b="1" baseline="30000"/>
              <a:t>-1</a:t>
            </a:r>
            <a:r>
              <a:rPr lang="en-US" altLang="zh-CN" b="1" i="1"/>
              <a:t>L</a:t>
            </a:r>
            <a:r>
              <a:rPr lang="en-US" altLang="zh-CN" b="1"/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lvl="1"/>
            <a:r>
              <a:rPr lang="zh-CN" altLang="en-US" b="1">
                <a:latin typeface="宋体" panose="02010600030101010101" pitchFamily="2" charset="-122"/>
              </a:rPr>
              <a:t>闭包：		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</a:t>
            </a:r>
            <a:r>
              <a:rPr lang="en-US" altLang="zh-CN" b="1"/>
              <a:t> =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0 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1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2 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…</a:t>
            </a:r>
          </a:p>
          <a:p>
            <a:pPr lvl="1"/>
            <a:r>
              <a:rPr lang="zh-CN" altLang="en-US" b="1"/>
              <a:t>正闭包： 	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+</a:t>
            </a:r>
            <a:r>
              <a:rPr lang="en-US" altLang="zh-CN" b="1"/>
              <a:t> =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1 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L</a:t>
            </a:r>
            <a:r>
              <a:rPr lang="en-US" altLang="zh-CN" b="1" baseline="30000">
                <a:sym typeface="Symbol" panose="05050102010706020507" pitchFamily="18" charset="2"/>
              </a:rPr>
              <a:t>2 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…</a:t>
            </a:r>
          </a:p>
          <a:p>
            <a:r>
              <a:rPr lang="zh-CN" altLang="en-US" b="1"/>
              <a:t>例</a:t>
            </a:r>
          </a:p>
          <a:p>
            <a:pPr lvl="1">
              <a:buFontTx/>
              <a:buNone/>
            </a:pPr>
            <a:r>
              <a:rPr lang="en-US" altLang="zh-CN" b="1" i="1"/>
              <a:t>L</a:t>
            </a:r>
            <a:r>
              <a:rPr lang="en-US" altLang="zh-CN" b="1"/>
              <a:t>:  </a:t>
            </a:r>
            <a:r>
              <a:rPr lang="zh-CN" altLang="en-US" b="1"/>
              <a:t>{ 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, …, </a:t>
            </a:r>
            <a:r>
              <a:rPr lang="en-US" altLang="zh-CN" b="1" i="1"/>
              <a:t>Z</a:t>
            </a:r>
            <a:r>
              <a:rPr lang="en-US" altLang="zh-CN" b="1"/>
              <a:t>, 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en-US" altLang="zh-CN" b="1"/>
              <a:t>, …, </a:t>
            </a:r>
            <a:r>
              <a:rPr lang="en-US" altLang="zh-CN" b="1" i="1"/>
              <a:t>z </a:t>
            </a:r>
            <a:r>
              <a:rPr lang="en-US" altLang="zh-CN" b="1"/>
              <a:t>},  </a:t>
            </a:r>
            <a:r>
              <a:rPr lang="en-US" altLang="zh-CN" b="1" i="1"/>
              <a:t>D</a:t>
            </a:r>
            <a:r>
              <a:rPr lang="en-US" altLang="zh-CN" b="1"/>
              <a:t>: </a:t>
            </a:r>
            <a:r>
              <a:rPr lang="zh-CN" altLang="en-US" b="1"/>
              <a:t>{ 0, 1, …, 9 } </a:t>
            </a:r>
          </a:p>
          <a:p>
            <a:pPr lvl="1">
              <a:buFontTx/>
              <a:buNone/>
            </a:pPr>
            <a:r>
              <a:rPr lang="en-US" altLang="zh-CN" b="1" i="1"/>
              <a:t>L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D</a:t>
            </a:r>
            <a:r>
              <a:rPr lang="en-US" altLang="zh-CN" b="1"/>
              <a:t>,  </a:t>
            </a:r>
            <a:r>
              <a:rPr lang="en-US" altLang="zh-CN" b="1" i="1"/>
              <a:t>LD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 baseline="30000"/>
              <a:t>6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 baseline="30000"/>
              <a:t>*</a:t>
            </a:r>
            <a:r>
              <a:rPr lang="en-US" altLang="zh-CN" b="1"/>
              <a:t>,  </a:t>
            </a:r>
            <a:r>
              <a:rPr lang="en-US" altLang="zh-CN" b="1" i="1"/>
              <a:t>L</a:t>
            </a:r>
            <a:r>
              <a:rPr lang="en-US" altLang="zh-CN" b="1"/>
              <a:t>(</a:t>
            </a:r>
            <a:r>
              <a:rPr lang="en-US" altLang="zh-CN" b="1" i="1"/>
              <a:t>L 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 </a:t>
            </a:r>
            <a:r>
              <a:rPr lang="en-US" altLang="zh-CN" b="1" i="1"/>
              <a:t>D</a:t>
            </a:r>
            <a:r>
              <a:rPr lang="en-US" altLang="zh-CN" b="1"/>
              <a:t> )</a:t>
            </a:r>
            <a:r>
              <a:rPr lang="en-US" altLang="zh-CN" b="1" baseline="30000"/>
              <a:t>*</a:t>
            </a:r>
            <a:r>
              <a:rPr lang="en-US" altLang="zh-CN" b="1"/>
              <a:t>,  </a:t>
            </a:r>
            <a:r>
              <a:rPr lang="en-US" altLang="zh-CN" b="1" i="1"/>
              <a:t>D</a:t>
            </a:r>
            <a:r>
              <a:rPr lang="en-US" altLang="zh-CN" b="1" baseline="30000"/>
              <a:t>+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bwang">
  <a:themeElements>
    <a:clrScheme name="sbwang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bwang">
      <a:majorFont>
        <a:latin typeface="Arial"/>
        <a:ea typeface="STXinwei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bwang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wang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刚性ODE初值问题</Template>
  <TotalTime>10019</TotalTime>
  <Words>877</Words>
  <Application>Microsoft Office PowerPoint</Application>
  <PresentationFormat>全屏显示(4:3)</PresentationFormat>
  <Paragraphs>332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STXinwei</vt:lpstr>
      <vt:lpstr>宋体</vt:lpstr>
      <vt:lpstr>Arial</vt:lpstr>
      <vt:lpstr>Calibri</vt:lpstr>
      <vt:lpstr>Consolas</vt:lpstr>
      <vt:lpstr>Symbol</vt:lpstr>
      <vt:lpstr>Times New Roman</vt:lpstr>
      <vt:lpstr>Wingdings</vt:lpstr>
      <vt:lpstr>sbwang</vt:lpstr>
      <vt:lpstr>1_自定义设计方案</vt:lpstr>
      <vt:lpstr>第三章 词法分析</vt:lpstr>
      <vt:lpstr>第三章  词法分析</vt:lpstr>
      <vt:lpstr>词法分析初步：正则表达式，状态转换图 3.1~3.4</vt:lpstr>
      <vt:lpstr>3.1 词法记号及属性 </vt:lpstr>
      <vt:lpstr>3.1 词法记号及属性</vt:lpstr>
      <vt:lpstr>3.1 词法记号及属性</vt:lpstr>
      <vt:lpstr>3.1 词法记号及属性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3.2 词法记号的描述与识别 </vt:lpstr>
      <vt:lpstr>作业</vt:lpstr>
      <vt:lpstr>重点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苏州大学PPT</dc:title>
  <dc:creator>ldd</dc:creator>
  <cp:lastModifiedBy>Zhong Qing Wang</cp:lastModifiedBy>
  <cp:revision>470</cp:revision>
  <dcterms:created xsi:type="dcterms:W3CDTF">2006-12-15T14:00:32Z</dcterms:created>
  <dcterms:modified xsi:type="dcterms:W3CDTF">2018-03-20T06:01:20Z</dcterms:modified>
</cp:coreProperties>
</file>