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6"/>
  </p:handoutMasterIdLst>
  <p:sldIdLst>
    <p:sldId id="605" r:id="rId4"/>
    <p:sldId id="461" r:id="rId5"/>
    <p:sldId id="462" r:id="rId7"/>
    <p:sldId id="463" r:id="rId8"/>
    <p:sldId id="464" r:id="rId9"/>
    <p:sldId id="528" r:id="rId10"/>
    <p:sldId id="529" r:id="rId11"/>
    <p:sldId id="647" r:id="rId12"/>
    <p:sldId id="648" r:id="rId13"/>
    <p:sldId id="649" r:id="rId14"/>
    <p:sldId id="650" r:id="rId15"/>
  </p:sldIdLst>
  <p:sldSz cx="9144000" cy="6858000" type="screen4x3"/>
  <p:notesSz cx="6808470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2988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84B7DDD7-F396-491F-AE21-4F3A97838D8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  <a:endParaRPr lang="en-US" noProof="0"/>
          </a:p>
          <a:p>
            <a:pPr lvl="1"/>
            <a:r>
              <a:rPr lang="en-US" noProof="0"/>
              <a:t>第二级</a:t>
            </a:r>
            <a:endParaRPr lang="en-US" noProof="0"/>
          </a:p>
          <a:p>
            <a:pPr lvl="2"/>
            <a:r>
              <a:rPr lang="en-US" noProof="0"/>
              <a:t>第三级</a:t>
            </a:r>
            <a:endParaRPr lang="en-US" noProof="0"/>
          </a:p>
          <a:p>
            <a:pPr lvl="3"/>
            <a:r>
              <a:rPr lang="en-US" noProof="0"/>
              <a:t>第四级</a:t>
            </a:r>
            <a:endParaRPr lang="en-US" noProof="0"/>
          </a:p>
          <a:p>
            <a:pPr lvl="4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C05D5D5D-968D-4B01-8A82-0BAEC00E91B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3795C8-DE63-43AA-BA9E-1D5F4A1A1BD8}" type="slidenum">
              <a:rPr lang="zh-CN" altLang="en-US" smtClean="0"/>
            </a:fld>
            <a:endParaRPr lang="zh-CN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8584F7-3C05-40E5-B8E7-ED7457919477}" type="slidenum">
              <a:rPr lang="zh-CN" altLang="en-US" smtClean="0"/>
            </a:fld>
            <a:endParaRPr lang="zh-CN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A6B84A-F9FD-4ECD-A682-5774EAAD04E2}" type="slidenum">
              <a:rPr lang="zh-CN" altLang="en-US" smtClean="0"/>
            </a:fld>
            <a:endParaRPr lang="zh-CN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2C9C52-B259-4496-886A-5B81462C3B89}" type="slidenum">
              <a:rPr lang="zh-CN" altLang="en-US" smtClean="0"/>
            </a:fld>
            <a:endParaRPr lang="zh-CN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9325" y="736600"/>
            <a:ext cx="4910138" cy="3684588"/>
          </a:xfrm>
          <a:solidFill>
            <a:srgbClr val="FFFFFF"/>
          </a:solidFill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4665663"/>
            <a:ext cx="4992688" cy="44211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0A220C-D42B-4126-AE46-F13ACCAA3108}" type="slidenum">
              <a:rPr lang="zh-CN" altLang="en-US" smtClean="0"/>
            </a:fld>
            <a:endParaRPr lang="zh-CN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《编译原理习题精选》1.5题。</a:t>
            </a:r>
            <a:endParaRPr lang="en-US" altLang="zh-CN" sz="2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CE2032-52A3-4F5C-98FC-351751077301}" type="slidenum">
              <a:rPr lang="zh-CN" altLang="en-US" smtClean="0"/>
            </a:fld>
            <a:endParaRPr lang="zh-CN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《编译原理习题精选》1.5题。</a:t>
            </a:r>
            <a:endParaRPr lang="en-US" altLang="zh-CN" sz="2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524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61988" y="6291263"/>
            <a:ext cx="7799387" cy="414337"/>
          </a:xfrm>
          <a:prstGeom prst="rect">
            <a:avLst/>
          </a:prstGeom>
          <a:noFill/>
          <a:ln>
            <a:noFill/>
          </a:ln>
        </p:spPr>
        <p:txBody>
          <a:bodyPr lIns="80060" tIns="40030" rIns="80060" bIns="40030"/>
          <a:lstStyle>
            <a:lvl1pPr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0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Tx/>
              <a:buNone/>
              <a:defRPr/>
            </a:pPr>
            <a:r>
              <a:rPr lang="en-US" altLang="zh-CN" sz="1600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         	</a:t>
            </a:r>
            <a:r>
              <a:rPr kumimoji="1" lang="en-US" altLang="zh-CN" sz="1600" b="1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     </a:t>
            </a:r>
            <a:r>
              <a:rPr kumimoji="1" lang="zh-CN" altLang="en-US" sz="1600" b="1">
                <a:solidFill>
                  <a:srgbClr val="6666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计算机科学与技术学院</a:t>
            </a:r>
            <a:endParaRPr lang="zh-CN" altLang="en-US" sz="1600">
              <a:solidFill>
                <a:srgbClr val="666633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429000"/>
            <a:ext cx="25939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22" tIns="45711" rIns="91422" bIns="45711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4E6084B-51CF-4E2C-BB03-76D9EF52F9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576F5-7587-4FDA-9EA2-924367896650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CBE3F-A67D-4D8E-B727-7EA3A3A82A59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3F1BC-BB7D-4538-954B-41DC63D574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466E1-2206-4FF0-B5C6-593FBD28D5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997E8-0605-45EB-9EA3-0C1BBBB86C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F360-C6E2-49B4-9D47-74F21D50A0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E5FD4-FCA1-4025-A413-0200EDE78B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75496-220B-4218-AFFA-A68BD4AE30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D22B3-302A-4BCE-B071-A7AEA88808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81C65-80F2-414A-8EEF-B1FF9AD90C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108" y="713351"/>
            <a:ext cx="6642100" cy="5873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ACD90-CAFE-4B5B-A5E2-ABDBB2A12417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B5309-8FA0-4252-964B-0D619897B3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2EAF-1EDF-45F7-A428-DF32A0C124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EBA50-D358-4DDD-BA2A-61258BADC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73A9F-ADF3-447D-8BB6-F429A534A86E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10938-10F2-40C7-9361-2F87D800E635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6A22C-F9D1-4AEA-BDE9-A089A4F90863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2113-0957-4337-8BF3-F5BAD8B86FDA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E2394-DB34-4C4C-8644-660C1DAC4141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5B20E-0C17-4504-8345-1DA5BFD5A604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572AA-D08C-4C8D-9666-03F91140A9A2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/>
          <a:lstStyle/>
          <a:p>
            <a:pPr lvl="0"/>
            <a:r>
              <a:rPr lang="zh-CN" altLang="en-US"/>
              <a:t>单击编辑母版标题样式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613" y="61690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10393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500" y="6103938"/>
            <a:ext cx="22907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>
              <a:defRPr sz="1400" noProof="1" dirty="0"/>
            </a:lvl1pPr>
          </a:lstStyle>
          <a:p>
            <a:fld id="{25235A91-C979-4BE3-8A22-33C3C9042793}" type="slidenum">
              <a:rPr lang="en-US" altLang="zh-CN"/>
            </a:fld>
            <a:r>
              <a:rPr lang="en-US" altLang="zh-CN"/>
              <a:t>/34</a:t>
            </a:r>
            <a:endParaRPr lang="en-US" altLang="zh-CN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fld id="{6701CDFF-5823-44D4-9702-B392E8C0729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3768" y="1700808"/>
            <a:ext cx="4176464" cy="1362075"/>
          </a:xfrm>
        </p:spPr>
        <p:txBody>
          <a:bodyPr/>
          <a:lstStyle/>
          <a:p>
            <a:pPr algn="ctr"/>
            <a:r>
              <a:rPr lang="zh-CN" altLang="en-US" sz="6000" dirty="0"/>
              <a:t>有限自动机</a:t>
            </a:r>
            <a:br>
              <a:rPr lang="zh-CN" altLang="en-US" sz="6000" dirty="0"/>
            </a:br>
            <a:r>
              <a:rPr lang="en-US" altLang="zh-CN" sz="2800" b="0" dirty="0">
                <a:solidFill>
                  <a:schemeClr val="accent3">
                    <a:lumMod val="50000"/>
                  </a:schemeClr>
                </a:solidFill>
              </a:rPr>
              <a:t>3.6</a:t>
            </a:r>
            <a:endParaRPr lang="en-US" altLang="zh-CN" sz="280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某系统下合法的文件名为</a:t>
            </a:r>
            <a:endParaRPr lang="zh-CN" altLang="en-US"/>
          </a:p>
          <a:p>
            <a:r>
              <a:rPr lang="en-US" altLang="zh-CN"/>
              <a:t>device</a:t>
            </a:r>
            <a:r>
              <a:rPr lang="zh-CN" altLang="en-US"/>
              <a:t>：</a:t>
            </a:r>
            <a:r>
              <a:rPr lang="en-US" altLang="zh-CN"/>
              <a:t>name. extension</a:t>
            </a:r>
            <a:endParaRPr lang="en-US" altLang="zh-CN"/>
          </a:p>
          <a:p>
            <a:r>
              <a:rPr lang="zh-CN" altLang="en-US"/>
              <a:t>其中第一部分和第三部分可以省略，画出识别这种文件名的</a:t>
            </a:r>
            <a:r>
              <a:rPr lang="en-US" altLang="zh-CN"/>
              <a:t>DFA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有限自动机</a:t>
            </a:r>
            <a:endParaRPr lang="zh-CN" altLang="en-US"/>
          </a:p>
          <a:p>
            <a:r>
              <a:rPr lang="zh-CN" altLang="en-US"/>
              <a:t>不确定有限自动机（</a:t>
            </a:r>
            <a:r>
              <a:rPr lang="en-US" altLang="zh-CN"/>
              <a:t>NFA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确定有限自动机（</a:t>
            </a:r>
            <a:r>
              <a:rPr lang="en-US" altLang="zh-CN"/>
              <a:t>DFA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初步掌握通过描述，绘制有限自动机的状态转换图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3.3</a:t>
            </a:r>
            <a:r>
              <a:rPr lang="zh-CN" altLang="en-US" b="1">
                <a:ea typeface="黑体" panose="02010609060101010101" pitchFamily="49" charset="-122"/>
              </a:rPr>
              <a:t>  </a:t>
            </a:r>
            <a:r>
              <a:rPr lang="zh-CN" altLang="en-US" b="1"/>
              <a:t>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600200"/>
            <a:ext cx="8569325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ea typeface="黑体" panose="02010609060101010101" pitchFamily="49" charset="-122"/>
              </a:rPr>
              <a:t>3.3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>
                <a:latin typeface="宋体" panose="02010600030101010101" pitchFamily="2" charset="-122"/>
              </a:rPr>
              <a:t>不确定的有限自动机（简称</a:t>
            </a:r>
            <a:r>
              <a:rPr lang="en-US" altLang="zh-CN" b="1"/>
              <a:t>NFA</a:t>
            </a:r>
            <a:r>
              <a:rPr lang="en-US" altLang="zh-CN" b="1">
                <a:latin typeface="宋体" panose="02010600030101010101" pitchFamily="2" charset="-122"/>
              </a:rPr>
              <a:t>）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一个数学模型，它包括：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、有限的状态集合</a:t>
            </a:r>
            <a:r>
              <a:rPr lang="en-US" altLang="zh-CN" sz="2800" b="1" i="1"/>
              <a:t>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、输入符号集合</a:t>
            </a:r>
            <a:r>
              <a:rPr lang="zh-CN" altLang="en-US" sz="2800" b="1">
                <a:sym typeface="Symbol" panose="05050102010706020507" pitchFamily="18" charset="2"/>
              </a:rPr>
              <a:t>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、转换函数</a:t>
            </a:r>
            <a:r>
              <a:rPr lang="en-US" altLang="zh-CN" sz="2800" b="1" i="1"/>
              <a:t>move</a:t>
            </a:r>
            <a:r>
              <a:rPr lang="en-US" altLang="zh-CN" sz="2800" b="1"/>
              <a:t> : </a:t>
            </a:r>
            <a:r>
              <a:rPr lang="en-US" altLang="zh-CN" sz="2800" b="1" i="1"/>
              <a:t>S 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 ( </a:t>
            </a:r>
            <a:r>
              <a:rPr lang="en-US" altLang="zh-CN" sz="2800" b="1">
                <a:sym typeface="Symbol" panose="05050102010706020507" pitchFamily="18" charset="2"/>
              </a:rPr>
              <a:t></a:t>
            </a:r>
            <a:r>
              <a:rPr lang="en-US" altLang="zh-CN" sz="2800" b="1"/>
              <a:t>{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/>
              <a:t>} )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、状态</a:t>
            </a:r>
            <a:r>
              <a:rPr lang="en-US" altLang="zh-CN" sz="2800" b="1" i="1"/>
              <a:t>s</a:t>
            </a:r>
            <a:r>
              <a:rPr lang="en-US" altLang="zh-CN" sz="2800" b="1" baseline="-30000"/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是唯一的开始状态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/>
              <a:t>	</a:t>
            </a:r>
            <a:r>
              <a:rPr lang="en-US" altLang="zh-CN" sz="2800" b="1"/>
              <a:t>5</a:t>
            </a:r>
            <a:r>
              <a:rPr lang="zh-CN" altLang="en-US" sz="2800" b="1" i="1"/>
              <a:t>、</a:t>
            </a:r>
            <a:r>
              <a:rPr lang="en-US" altLang="zh-CN" sz="2800" b="1" i="1"/>
              <a:t>F </a:t>
            </a:r>
            <a:r>
              <a:rPr lang="en-US" altLang="zh-CN" sz="2800" b="1">
                <a:sym typeface="Symbol" panose="05050102010706020507" pitchFamily="18" charset="2"/>
              </a:rPr>
              <a:t></a:t>
            </a:r>
            <a:r>
              <a:rPr lang="en-US" altLang="zh-CN" sz="2800" b="1"/>
              <a:t> </a:t>
            </a:r>
            <a:r>
              <a:rPr lang="en-US" altLang="zh-CN" sz="2800" b="1" i="1"/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是接受状态集合</a:t>
            </a:r>
            <a:endParaRPr lang="zh-CN" altLang="en-US" sz="2800" b="1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39750" y="4852988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6148" name="Group 21"/>
          <p:cNvGrpSpPr/>
          <p:nvPr/>
        </p:nvGrpSpPr>
        <p:grpSpPr bwMode="auto">
          <a:xfrm>
            <a:off x="3325813" y="4508500"/>
            <a:ext cx="5638800" cy="2209800"/>
            <a:chOff x="1776" y="2832"/>
            <a:chExt cx="3552" cy="1392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1</a:t>
              </a:r>
              <a:endParaRPr lang="zh-CN" altLang="en-US" sz="2800" b="1"/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  <a:endParaRPr lang="zh-CN" altLang="en-US" sz="2800" b="1"/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  <a:endParaRPr lang="zh-CN" altLang="en-US" sz="2800" b="1"/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  <a:endParaRPr lang="zh-CN" altLang="en-US" sz="2800" b="1"/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3613" y="22048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一个符号标记离开同一状态有多条边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97" name="Group 85"/>
          <p:cNvGraphicFramePr>
            <a:graphicFrameLocks noGrp="1"/>
          </p:cNvGraphicFramePr>
          <p:nvPr/>
        </p:nvGraphicFramePr>
        <p:xfrm>
          <a:off x="4211638" y="1700213"/>
          <a:ext cx="4254500" cy="2724151"/>
        </p:xfrm>
        <a:graphic>
          <a:graphicData uri="http://schemas.openxmlformats.org/drawingml/2006/table">
            <a:tbl>
              <a:tblPr/>
              <a:tblGrid>
                <a:gridCol w="1458912"/>
                <a:gridCol w="1397000"/>
                <a:gridCol w="1398588"/>
              </a:tblGrid>
              <a:tr h="6016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入  符  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4133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1}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{0}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{2}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7" name="Rectangle 78"/>
          <p:cNvSpPr>
            <a:spLocks noChangeArrowheads="1"/>
          </p:cNvSpPr>
          <p:nvPr/>
        </p:nvSpPr>
        <p:spPr bwMode="auto">
          <a:xfrm>
            <a:off x="4356100" y="1989138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状  态</a:t>
            </a:r>
            <a:endParaRPr lang="zh-CN" altLang="en-US" sz="2800" b="1"/>
          </a:p>
        </p:txBody>
      </p:sp>
      <p:sp>
        <p:nvSpPr>
          <p:cNvPr id="8218" name="Rectangle 84"/>
          <p:cNvSpPr>
            <a:spLocks noChangeArrowheads="1"/>
          </p:cNvSpPr>
          <p:nvPr/>
        </p:nvSpPr>
        <p:spPr bwMode="auto">
          <a:xfrm>
            <a:off x="323850" y="1600200"/>
            <a:ext cx="8569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3200"/>
              <a:t> </a:t>
            </a:r>
            <a:r>
              <a:rPr lang="en-US" altLang="zh-CN" sz="3200" b="1"/>
              <a:t>NFA</a:t>
            </a:r>
            <a:r>
              <a:rPr lang="zh-CN" altLang="en-US" sz="3200" b="1"/>
              <a:t>的转换表</a:t>
            </a:r>
            <a:endParaRPr lang="zh-CN" altLang="en-US" sz="3200" b="1"/>
          </a:p>
        </p:txBody>
      </p:sp>
      <p:sp>
        <p:nvSpPr>
          <p:cNvPr id="8219" name="Rectangle 8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220" name="Rectangle 104"/>
          <p:cNvSpPr>
            <a:spLocks noChangeArrowheads="1"/>
          </p:cNvSpPr>
          <p:nvPr/>
        </p:nvSpPr>
        <p:spPr bwMode="auto">
          <a:xfrm>
            <a:off x="539750" y="4803775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8221" name="Group 105"/>
          <p:cNvGrpSpPr/>
          <p:nvPr/>
        </p:nvGrpSpPr>
        <p:grpSpPr bwMode="auto">
          <a:xfrm>
            <a:off x="3325813" y="4459288"/>
            <a:ext cx="5638800" cy="2209800"/>
            <a:chOff x="1776" y="2832"/>
            <a:chExt cx="3552" cy="1392"/>
          </a:xfrm>
        </p:grpSpPr>
        <p:sp>
          <p:nvSpPr>
            <p:cNvPr id="8222" name="Oval 106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1</a:t>
              </a:r>
              <a:endParaRPr lang="zh-CN" altLang="en-US" sz="2800" b="1"/>
            </a:p>
          </p:txBody>
        </p:sp>
        <p:grpSp>
          <p:nvGrpSpPr>
            <p:cNvPr id="8223" name="Group 107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8224" name="Oval 10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8225" name="Oval 10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  <a:endParaRPr lang="zh-CN" altLang="en-US" sz="2800" b="1"/>
              </a:p>
            </p:txBody>
          </p:sp>
        </p:grpSp>
        <p:sp>
          <p:nvSpPr>
            <p:cNvPr id="8226" name="Line 110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111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Rectangle 112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  <a:endParaRPr lang="zh-CN" altLang="en-US" sz="2800" b="1"/>
            </a:p>
          </p:txBody>
        </p:sp>
        <p:sp>
          <p:nvSpPr>
            <p:cNvPr id="8229" name="Rectangle 113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8230" name="Line 114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15"/>
            <p:cNvSpPr>
              <a:spLocks noChangeArrowheads="1"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2" name="Oval 116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  <a:endParaRPr lang="zh-CN" altLang="en-US" sz="2800" b="1"/>
            </a:p>
          </p:txBody>
        </p:sp>
        <p:sp>
          <p:nvSpPr>
            <p:cNvPr id="8233" name="Freeform 117"/>
            <p:cNvSpPr>
              <a:spLocks noChangeArrowheads="1"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4" name="Rectangle 118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8235" name="Rectangle 119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8236" name="Rectangle 120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3.3</a:t>
            </a:r>
            <a:r>
              <a:rPr lang="zh-CN" altLang="en-US" b="1">
                <a:ea typeface="黑体" panose="02010609060101010101" pitchFamily="49" charset="-122"/>
              </a:rPr>
              <a:t>  </a:t>
            </a:r>
            <a:r>
              <a:rPr lang="zh-CN" altLang="en-US" b="1"/>
              <a:t>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/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识别</a:t>
            </a:r>
            <a:r>
              <a:rPr lang="en-US" altLang="zh-CN" b="1" i="1"/>
              <a:t>aa</a:t>
            </a:r>
            <a:r>
              <a:rPr lang="en-US" altLang="zh-CN" b="1" baseline="30000">
                <a:latin typeface="宋体" panose="02010600030101010101" pitchFamily="2" charset="-122"/>
              </a:rPr>
              <a:t>*</a:t>
            </a:r>
            <a:r>
              <a:rPr lang="en-US" altLang="zh-CN" b="1">
                <a:latin typeface="宋体" panose="02010600030101010101" pitchFamily="2" charset="-122"/>
              </a:rPr>
              <a:t>|</a:t>
            </a:r>
            <a:r>
              <a:rPr lang="en-US" altLang="zh-CN" b="1" i="1"/>
              <a:t>bb</a:t>
            </a:r>
            <a:r>
              <a:rPr lang="en-US" altLang="zh-CN" b="1" baseline="30000">
                <a:latin typeface="宋体" panose="02010600030101010101" pitchFamily="2" charset="-122"/>
              </a:rPr>
              <a:t>*</a:t>
            </a:r>
            <a:r>
              <a:rPr lang="zh-CN" altLang="en-US" b="1">
                <a:latin typeface="宋体" panose="02010600030101010101" pitchFamily="2" charset="-122"/>
              </a:rPr>
              <a:t>的</a:t>
            </a:r>
            <a:r>
              <a:rPr lang="en-US" altLang="zh-CN" b="1"/>
              <a:t>NFA</a:t>
            </a:r>
            <a:endParaRPr lang="zh-CN" altLang="en-US" b="1"/>
          </a:p>
        </p:txBody>
      </p:sp>
      <p:grpSp>
        <p:nvGrpSpPr>
          <p:cNvPr id="10243" name="Group 47"/>
          <p:cNvGrpSpPr/>
          <p:nvPr/>
        </p:nvGrpSpPr>
        <p:grpSpPr bwMode="auto">
          <a:xfrm>
            <a:off x="1676400" y="2438400"/>
            <a:ext cx="5715000" cy="2971800"/>
            <a:chOff x="1056" y="1536"/>
            <a:chExt cx="3600" cy="1872"/>
          </a:xfrm>
        </p:grpSpPr>
        <p:sp>
          <p:nvSpPr>
            <p:cNvPr id="10244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  <a:endParaRPr lang="zh-CN" altLang="en-US" b="1"/>
            </a:p>
          </p:txBody>
        </p:sp>
        <p:grpSp>
          <p:nvGrpSpPr>
            <p:cNvPr id="10245" name="Group 23"/>
            <p:cNvGrpSpPr/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10246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10247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  <a:endParaRPr lang="zh-CN" altLang="en-US" b="1"/>
              </a:p>
            </p:txBody>
          </p:sp>
        </p:grpSp>
        <p:sp>
          <p:nvSpPr>
            <p:cNvPr id="10248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  <a:endParaRPr lang="zh-CN" altLang="en-US" b="1"/>
            </a:p>
          </p:txBody>
        </p:sp>
        <p:sp>
          <p:nvSpPr>
            <p:cNvPr id="10251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 flipV="1">
              <a:off x="3213" y="2240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1"/>
            <p:cNvSpPr>
              <a:spLocks noChangeArrowheads="1"/>
            </p:cNvSpPr>
            <p:nvPr/>
          </p:nvSpPr>
          <p:spPr bwMode="auto">
            <a:xfrm>
              <a:off x="4120" y="1748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4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  <a:endParaRPr lang="zh-CN" altLang="en-US" b="1"/>
            </a:p>
          </p:txBody>
        </p:sp>
        <p:sp>
          <p:nvSpPr>
            <p:cNvPr id="10255" name="Rectangle 34"/>
            <p:cNvSpPr>
              <a:spLocks noChangeArrowheads="1"/>
            </p:cNvSpPr>
            <p:nvPr/>
          </p:nvSpPr>
          <p:spPr bwMode="auto">
            <a:xfrm>
              <a:off x="4340" y="1536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285" y="2521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0257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 flipV="1">
              <a:off x="2320" y="232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  <a:endParaRPr lang="zh-CN" altLang="en-US" b="1"/>
            </a:p>
          </p:txBody>
        </p:sp>
        <p:grpSp>
          <p:nvGrpSpPr>
            <p:cNvPr id="10261" name="Group 40"/>
            <p:cNvGrpSpPr/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10262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10263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4</a:t>
                </a:r>
                <a:endParaRPr lang="zh-CN" altLang="en-US" b="1"/>
              </a:p>
            </p:txBody>
          </p:sp>
        </p:grpSp>
        <p:sp>
          <p:nvSpPr>
            <p:cNvPr id="10264" name="Freeform 43"/>
            <p:cNvSpPr>
              <a:spLocks noChangeArrowheads="1"/>
            </p:cNvSpPr>
            <p:nvPr/>
          </p:nvSpPr>
          <p:spPr bwMode="auto">
            <a:xfrm>
              <a:off x="4106" y="2745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2352" y="2256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rgbClr val="00FF00"/>
                  </a:solidFill>
                  <a:sym typeface="Symbol" panose="05050102010706020507" pitchFamily="18" charset="2"/>
                </a:rPr>
                <a:t></a:t>
              </a:r>
              <a:endParaRPr lang="zh-CN" altLang="en-US" b="1">
                <a:solidFill>
                  <a:srgbClr val="00FF00"/>
                </a:solidFill>
              </a:endParaRPr>
            </a:p>
          </p:txBody>
        </p:sp>
        <p:sp>
          <p:nvSpPr>
            <p:cNvPr id="10266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rgbClr val="00FF00"/>
                  </a:solidFill>
                  <a:sym typeface="Symbol" panose="05050102010706020507" pitchFamily="18" charset="2"/>
                </a:rPr>
                <a:t></a:t>
              </a:r>
              <a:endParaRPr lang="zh-CN" altLang="en-US" b="1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73200"/>
            <a:ext cx="8229600" cy="1176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3.3</a:t>
            </a:r>
            <a:r>
              <a:rPr lang="zh-CN" altLang="en-US" b="1"/>
              <a:t>.2 </a:t>
            </a:r>
            <a:r>
              <a:rPr lang="zh-CN" altLang="en-US" b="1">
                <a:latin typeface="宋体" panose="02010600030101010101" pitchFamily="2" charset="-122"/>
              </a:rPr>
              <a:t>确定的有限自动机（简称</a:t>
            </a:r>
            <a:r>
              <a:rPr lang="en-US" altLang="zh-CN" b="1"/>
              <a:t>DFA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zh-CN" altLang="en-US" b="1"/>
              <a:t>一个数学模型，包括：</a:t>
            </a:r>
            <a:endParaRPr lang="zh-CN" altLang="zh-CN" b="1">
              <a:sym typeface="Symbol" panose="05050102010706020507" pitchFamily="18" charset="2"/>
            </a:endParaRPr>
          </a:p>
        </p:txBody>
      </p:sp>
      <p:sp>
        <p:nvSpPr>
          <p:cNvPr id="12290" name="Rectangle 4" descr="Green marble"/>
          <p:cNvSpPr>
            <a:spLocks noChangeArrowheads="1"/>
          </p:cNvSpPr>
          <p:nvPr/>
        </p:nvSpPr>
        <p:spPr bwMode="auto">
          <a:xfrm>
            <a:off x="762000" y="2565400"/>
            <a:ext cx="79867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ym typeface="Symbol" panose="05050102010706020507" pitchFamily="18" charset="2"/>
              </a:rPr>
              <a:t>1</a:t>
            </a:r>
            <a:r>
              <a:rPr lang="zh-CN" altLang="en-US" sz="2800" b="1">
                <a:sym typeface="Symbol" panose="05050102010706020507" pitchFamily="18" charset="2"/>
              </a:rPr>
              <a:t>、有限的状态集合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endParaRPr lang="en-US" altLang="zh-CN" sz="2800" b="1"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2</a:t>
            </a:r>
            <a:r>
              <a:rPr lang="zh-CN" altLang="en-US" sz="2800" b="1">
                <a:sym typeface="Symbol" panose="05050102010706020507" pitchFamily="18" charset="2"/>
              </a:rPr>
              <a:t>、输入字母集合</a:t>
            </a:r>
            <a:r>
              <a:rPr lang="en-US" altLang="zh-CN" sz="2800" b="1">
                <a:sym typeface="Symbol" panose="05050102010706020507" pitchFamily="18" charset="2"/>
              </a:rPr>
              <a:t></a:t>
            </a:r>
            <a:endParaRPr lang="en-US" altLang="zh-CN" sz="2800" b="1"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3</a:t>
            </a:r>
            <a:r>
              <a:rPr lang="zh-CN" altLang="en-US" sz="2800" b="1">
                <a:sym typeface="Symbol" panose="05050102010706020507" pitchFamily="18" charset="2"/>
              </a:rPr>
              <a:t>、转换函数</a:t>
            </a:r>
            <a:r>
              <a:rPr lang="en-US" altLang="zh-CN" sz="2800" b="1" i="1">
                <a:sym typeface="Symbol" panose="05050102010706020507" pitchFamily="18" charset="2"/>
              </a:rPr>
              <a:t>move </a:t>
            </a:r>
            <a:r>
              <a:rPr lang="en-US" altLang="en-US" sz="2800" b="1">
                <a:sym typeface="Symbol" panose="05050102010706020507" pitchFamily="18" charset="2"/>
              </a:rPr>
              <a:t>: </a:t>
            </a:r>
            <a:r>
              <a:rPr lang="en-US" altLang="en-US" sz="2800" b="1" i="1">
                <a:sym typeface="Symbol" panose="05050102010706020507" pitchFamily="18" charset="2"/>
              </a:rPr>
              <a:t>S </a:t>
            </a:r>
            <a:r>
              <a:rPr lang="en-US" altLang="en-US" sz="2800" b="1">
                <a:sym typeface="Symbol" panose="05050102010706020507" pitchFamily="18" charset="2"/>
              </a:rPr>
              <a:t>   </a:t>
            </a:r>
            <a:r>
              <a:rPr lang="en-US" altLang="en-US" sz="2800" b="1" i="1">
                <a:solidFill>
                  <a:srgbClr val="0070C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olidFill>
                  <a:srgbClr val="0070C0"/>
                </a:solidFill>
                <a:sym typeface="Symbol" panose="05050102010706020507" pitchFamily="18" charset="2"/>
              </a:rPr>
              <a:t>且可以是部分函数</a:t>
            </a:r>
            <a:endParaRPr lang="zh-CN" altLang="en-US" sz="2800" b="1">
              <a:solidFill>
                <a:srgbClr val="0070C0"/>
              </a:solidFill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4</a:t>
            </a:r>
            <a:r>
              <a:rPr lang="zh-CN" altLang="en-US" sz="2800" b="1">
                <a:sym typeface="Symbol" panose="05050102010706020507" pitchFamily="18" charset="2"/>
              </a:rPr>
              <a:t>、唯一的开始状态 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endParaRPr lang="en-US" altLang="zh-CN" sz="2800" b="1">
              <a:sym typeface="Symbol" panose="05050102010706020507" pitchFamily="18" charset="2"/>
            </a:endParaRPr>
          </a:p>
          <a:p>
            <a:r>
              <a:rPr lang="en-US" altLang="zh-CN" sz="2800" b="1">
                <a:sym typeface="Symbol" panose="05050102010706020507" pitchFamily="18" charset="2"/>
              </a:rPr>
              <a:t>5</a:t>
            </a:r>
            <a:r>
              <a:rPr lang="zh-CN" altLang="en-US" sz="2800" b="1">
                <a:sym typeface="Symbol" panose="05050102010706020507" pitchFamily="18" charset="2"/>
              </a:rPr>
              <a:t>、</a:t>
            </a:r>
            <a:r>
              <a:rPr lang="zh-CN" altLang="en-US" sz="2800" b="1"/>
              <a:t>接受状态</a:t>
            </a:r>
            <a:r>
              <a:rPr lang="zh-CN" altLang="en-US" sz="2800" b="1">
                <a:sym typeface="Symbol" panose="05050102010706020507" pitchFamily="18" charset="2"/>
              </a:rPr>
              <a:t>集合</a:t>
            </a:r>
            <a:r>
              <a:rPr lang="en-US" altLang="zh-CN" sz="2800" b="1" i="1">
                <a:sym typeface="Symbol" panose="05050102010706020507" pitchFamily="18" charset="2"/>
              </a:rPr>
              <a:t>F </a:t>
            </a:r>
            <a:r>
              <a:rPr lang="en-US" altLang="zh-CN" sz="2800" b="1"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ym typeface="Symbol" panose="05050102010706020507" pitchFamily="18" charset="2"/>
              </a:rPr>
              <a:t> S</a:t>
            </a:r>
            <a:endParaRPr lang="zh-CN" altLang="en-US" sz="2800" b="1" i="1">
              <a:sym typeface="Symbol" panose="05050102010706020507" pitchFamily="18" charset="2"/>
            </a:endParaRPr>
          </a:p>
        </p:txBody>
      </p:sp>
      <p:grpSp>
        <p:nvGrpSpPr>
          <p:cNvPr id="12291" name="Group 55"/>
          <p:cNvGrpSpPr/>
          <p:nvPr/>
        </p:nvGrpSpPr>
        <p:grpSpPr bwMode="auto">
          <a:xfrm>
            <a:off x="3203575" y="4292600"/>
            <a:ext cx="5562600" cy="2452688"/>
            <a:chOff x="2112" y="2704"/>
            <a:chExt cx="3504" cy="1545"/>
          </a:xfrm>
        </p:grpSpPr>
        <p:sp>
          <p:nvSpPr>
            <p:cNvPr id="12292" name="Oval 28"/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  <a:endParaRPr lang="zh-CN" altLang="en-US" b="1"/>
            </a:p>
          </p:txBody>
        </p:sp>
        <p:grpSp>
          <p:nvGrpSpPr>
            <p:cNvPr id="12293" name="Group 29"/>
            <p:cNvGrpSpPr/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12294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12295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  <a:endParaRPr lang="zh-CN" altLang="en-US" b="1"/>
              </a:p>
            </p:txBody>
          </p:sp>
        </p:grpSp>
        <p:sp>
          <p:nvSpPr>
            <p:cNvPr id="12296" name="Line 32"/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33"/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34"/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  <a:endParaRPr lang="zh-CN" altLang="en-US" b="1"/>
            </a:p>
          </p:txBody>
        </p:sp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2300" name="Line 36"/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37"/>
            <p:cNvSpPr>
              <a:spLocks noChangeArrowheads="1"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2" name="Oval 39"/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  <a:endParaRPr lang="zh-CN" altLang="en-US" b="1"/>
            </a:p>
          </p:txBody>
        </p:sp>
        <p:sp>
          <p:nvSpPr>
            <p:cNvPr id="12303" name="Freeform 40"/>
            <p:cNvSpPr>
              <a:spLocks noChangeArrowheads="1"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4" name="Rectangle 41"/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2305" name="Rectangle 42"/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2306" name="Rectangle 43"/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8" name="Rectangle 45"/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2309" name="Freeform 46"/>
            <p:cNvSpPr>
              <a:spLocks noChangeArrowheads="1"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10" name="Rectangle 47"/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</p:grpSp>
      <p:sp>
        <p:nvSpPr>
          <p:cNvPr id="12311" name="Rectangle 50"/>
          <p:cNvSpPr>
            <a:spLocks noChangeArrowheads="1"/>
          </p:cNvSpPr>
          <p:nvPr/>
        </p:nvSpPr>
        <p:spPr bwMode="auto">
          <a:xfrm>
            <a:off x="381000" y="4876800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DFA</a:t>
            </a:r>
            <a:endParaRPr lang="zh-CN" altLang="en-US" sz="2800" b="1"/>
          </a:p>
        </p:txBody>
      </p:sp>
      <p:sp>
        <p:nvSpPr>
          <p:cNvPr id="12312" name="Rectangle 5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82745" y="21788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一个符号标记离开同一状态只有一条边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188" y="1557338"/>
            <a:ext cx="8064500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例 识别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)*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b </a:t>
            </a:r>
            <a:r>
              <a:rPr lang="zh-CN" altLang="en-US"/>
              <a:t>的</a:t>
            </a:r>
            <a:r>
              <a:rPr lang="en-US" altLang="zh-CN"/>
              <a:t>DFA</a:t>
            </a:r>
            <a:r>
              <a:rPr lang="zh-CN" altLang="en-US" b="1"/>
              <a:t>	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663825"/>
            <a:ext cx="3992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/>
              <a:t>3.3</a:t>
            </a:r>
            <a:r>
              <a:rPr lang="zh-CN" altLang="en-US" b="1"/>
              <a:t>  有 限 自 动 机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188" y="1557338"/>
            <a:ext cx="8064500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例 识别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)*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b </a:t>
            </a:r>
            <a:r>
              <a:rPr lang="zh-CN" altLang="en-US"/>
              <a:t>的</a:t>
            </a:r>
            <a:r>
              <a:rPr lang="en-US" altLang="zh-CN"/>
              <a:t>DFA</a:t>
            </a:r>
            <a:r>
              <a:rPr lang="zh-CN" altLang="en-US" b="1"/>
              <a:t>	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663825"/>
            <a:ext cx="3992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圆角矩形标注 6"/>
          <p:cNvSpPr>
            <a:spLocks noChangeArrowheads="1"/>
          </p:cNvSpPr>
          <p:nvPr/>
        </p:nvSpPr>
        <p:spPr bwMode="auto">
          <a:xfrm>
            <a:off x="3911600" y="2133600"/>
            <a:ext cx="914400" cy="407988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DFA</a:t>
            </a:r>
            <a:endParaRPr lang="zh-CN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5157788"/>
            <a:ext cx="40068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圆角矩形标注 8"/>
          <p:cNvSpPr>
            <a:spLocks noChangeArrowheads="1"/>
          </p:cNvSpPr>
          <p:nvPr/>
        </p:nvSpPr>
        <p:spPr bwMode="auto">
          <a:xfrm>
            <a:off x="3884613" y="4748213"/>
            <a:ext cx="914400" cy="409575"/>
          </a:xfrm>
          <a:prstGeom prst="wedgeRoundRectCallout">
            <a:avLst>
              <a:gd name="adj1" fmla="val -43056"/>
              <a:gd name="adj2" fmla="val 122884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NFA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叙述</a:t>
            </a:r>
            <a:r>
              <a:rPr lang="en-US" altLang="zh-CN">
                <a:sym typeface="+mn-ea"/>
              </a:rPr>
              <a:t>0(0|1)*0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((ε|0)1*)*</a:t>
            </a:r>
            <a:r>
              <a:rPr lang="zh-CN" altLang="zh-CN">
                <a:sym typeface="+mn-ea"/>
              </a:rPr>
              <a:t>描述的语言</a:t>
            </a:r>
            <a:endParaRPr lang="en-US" altLang="zh-CN"/>
          </a:p>
          <a:p>
            <a:r>
              <a:rPr lang="zh-CN" altLang="en-US"/>
              <a:t>一个语言的非形式定义是：字母表</a:t>
            </a:r>
            <a:r>
              <a:rPr lang="en-US" altLang="zh-CN"/>
              <a:t>{0,1}</a:t>
            </a:r>
            <a:r>
              <a:rPr lang="zh-CN" altLang="en-US"/>
              <a:t>上所有不含字串</a:t>
            </a:r>
            <a:r>
              <a:rPr lang="en-US" altLang="zh-CN"/>
              <a:t>001</a:t>
            </a:r>
            <a:r>
              <a:rPr lang="zh-CN" altLang="en-US"/>
              <a:t>的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的串，写出定义该语言的正则表达式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，他接受</a:t>
            </a:r>
            <a:r>
              <a:rPr lang="en-US" altLang="zh-CN"/>
              <a:t>Σ={0,1}</a:t>
            </a:r>
            <a:r>
              <a:rPr lang="zh-CN" altLang="en-US"/>
              <a:t>上的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的个数是偶数的字符串。</a:t>
            </a:r>
            <a:endParaRPr lang="zh-CN" altLang="en-US"/>
          </a:p>
          <a:p>
            <a:r>
              <a:rPr lang="zh-CN" altLang="zh-CN"/>
              <a:t>构造一个</a:t>
            </a:r>
            <a:r>
              <a:rPr lang="en-US" altLang="zh-CN"/>
              <a:t>DFA</a:t>
            </a:r>
            <a:r>
              <a:rPr lang="zh-CN" altLang="en-US"/>
              <a:t>，他接受</a:t>
            </a:r>
            <a:r>
              <a:rPr lang="en-US" altLang="zh-CN">
                <a:sym typeface="+mn-ea"/>
              </a:rPr>
              <a:t>Σ={0,1}</a:t>
            </a:r>
            <a:r>
              <a:rPr lang="zh-CN" altLang="en-US"/>
              <a:t>上能被</a:t>
            </a:r>
            <a:r>
              <a:rPr lang="en-US" altLang="zh-CN"/>
              <a:t>5</a:t>
            </a:r>
            <a:r>
              <a:rPr lang="zh-CN" altLang="en-US"/>
              <a:t>整除的二进制数。简单起见，</a:t>
            </a:r>
            <a:r>
              <a:rPr lang="en-US" altLang="zh-CN"/>
              <a:t>00101</a:t>
            </a:r>
            <a:r>
              <a:rPr lang="zh-CN" altLang="en-US"/>
              <a:t>也是可以被接受的。</a:t>
            </a:r>
            <a:endParaRPr lang="zh-CN" altLang="en-US"/>
          </a:p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，他接受</a:t>
            </a:r>
            <a:r>
              <a:rPr lang="en-US" altLang="zh-CN">
                <a:sym typeface="+mn-ea"/>
              </a:rPr>
              <a:t>Σ={0,1}</a:t>
            </a:r>
            <a:r>
              <a:rPr lang="zh-CN" altLang="en-US"/>
              <a:t>上所有大于</a:t>
            </a:r>
            <a:r>
              <a:rPr lang="en-US" altLang="zh-CN"/>
              <a:t>5</a:t>
            </a:r>
            <a:r>
              <a:rPr lang="zh-CN" altLang="en-US"/>
              <a:t>的二级制数。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/*</a:t>
            </a:r>
            <a:r>
              <a:rPr lang="zh-CN" altLang="en-US"/>
              <a:t>开始，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语言的注释，中间没有</a:t>
            </a:r>
            <a:r>
              <a:rPr lang="en-US" altLang="zh-CN">
                <a:sym typeface="+mn-ea"/>
              </a:rPr>
              <a:t>*/</a:t>
            </a:r>
            <a:r>
              <a:rPr lang="zh-CN" altLang="en-US"/>
              <a:t>，画出接受注释的</a:t>
            </a:r>
            <a:r>
              <a:rPr lang="en-US" altLang="zh-CN"/>
              <a:t>DFA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bwang">
  <a:themeElements>
    <a:clrScheme name="sbwang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bwang">
      <a:majorFont>
        <a:latin typeface="Arial"/>
        <a:ea typeface="STXinw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bwang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刚性ODE初值问题</Template>
  <TotalTime>0</TotalTime>
  <Words>922</Words>
  <Application>WPS 演示</Application>
  <PresentationFormat>全屏显示(4:3)</PresentationFormat>
  <Paragraphs>188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华文新魏</vt:lpstr>
      <vt:lpstr>隶书</vt:lpstr>
      <vt:lpstr>Calibri</vt:lpstr>
      <vt:lpstr>黑体</vt:lpstr>
      <vt:lpstr>Symbol</vt:lpstr>
      <vt:lpstr>Times New Roman</vt:lpstr>
      <vt:lpstr>微软雅黑</vt:lpstr>
      <vt:lpstr>Arial Unicode MS</vt:lpstr>
      <vt:lpstr>sbwang</vt:lpstr>
      <vt:lpstr>1_自定义设计方案</vt:lpstr>
      <vt:lpstr>有限自动机 3.6</vt:lpstr>
      <vt:lpstr>3.3  有 限 自 动 机 </vt:lpstr>
      <vt:lpstr>3.3  有 限 自 动 机 </vt:lpstr>
      <vt:lpstr>3.3  有 限 自 动 机 </vt:lpstr>
      <vt:lpstr>3.3  有 限 自 动 机 </vt:lpstr>
      <vt:lpstr>3.3  有 限 自 动 机 </vt:lpstr>
      <vt:lpstr>3.3  有 限 自 动 机 </vt:lpstr>
      <vt:lpstr>练习</vt:lpstr>
      <vt:lpstr>练习</vt:lpstr>
      <vt:lpstr>练习</vt:lpstr>
      <vt:lpstr>PowerPoint 演示文稿</vt:lpstr>
    </vt:vector>
  </TitlesOfParts>
  <Company>zhhz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苏州大学PPT</dc:title>
  <dc:creator>ldd</dc:creator>
  <cp:lastModifiedBy>antony</cp:lastModifiedBy>
  <cp:revision>473</cp:revision>
  <dcterms:created xsi:type="dcterms:W3CDTF">2006-12-15T14:00:00Z</dcterms:created>
  <dcterms:modified xsi:type="dcterms:W3CDTF">2018-03-26T06:43:18Z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