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605" r:id="rId3"/>
    <p:sldId id="691" r:id="rId4"/>
    <p:sldId id="461" r:id="rId5"/>
    <p:sldId id="462" r:id="rId6"/>
    <p:sldId id="464" r:id="rId7"/>
    <p:sldId id="529" r:id="rId8"/>
    <p:sldId id="692" r:id="rId9"/>
    <p:sldId id="586" r:id="rId10"/>
    <p:sldId id="587" r:id="rId11"/>
    <p:sldId id="762" r:id="rId12"/>
    <p:sldId id="763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93" r:id="rId30"/>
    <p:sldId id="650" r:id="rId31"/>
    <p:sldId id="651" r:id="rId32"/>
    <p:sldId id="652" r:id="rId33"/>
    <p:sldId id="653" r:id="rId34"/>
    <p:sldId id="765" r:id="rId35"/>
    <p:sldId id="764" r:id="rId36"/>
    <p:sldId id="694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2" r:id="rId46"/>
    <p:sldId id="663" r:id="rId47"/>
    <p:sldId id="664" r:id="rId48"/>
    <p:sldId id="665" r:id="rId49"/>
    <p:sldId id="666" r:id="rId50"/>
    <p:sldId id="667" r:id="rId51"/>
    <p:sldId id="668" r:id="rId52"/>
    <p:sldId id="669" r:id="rId53"/>
    <p:sldId id="759" r:id="rId54"/>
    <p:sldId id="760" r:id="rId55"/>
    <p:sldId id="761" r:id="rId56"/>
    <p:sldId id="766" r:id="rId57"/>
  </p:sldIdLst>
  <p:sldSz cx="9144000" cy="6858000" type="screen4x3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2988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20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84B7DDD7-F396-491F-AE21-4F3A97838D8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</a:p>
          <a:p>
            <a:pPr lvl="1"/>
            <a:r>
              <a:rPr lang="en-US" noProof="0"/>
              <a:t>第二级</a:t>
            </a:r>
          </a:p>
          <a:p>
            <a:pPr lvl="2"/>
            <a:r>
              <a:rPr lang="en-US" noProof="0"/>
              <a:t>第三级</a:t>
            </a:r>
          </a:p>
          <a:p>
            <a:pPr lvl="3"/>
            <a:r>
              <a:rPr lang="en-US" noProof="0"/>
              <a:t>第四级</a:t>
            </a:r>
          </a:p>
          <a:p>
            <a:pPr lvl="4"/>
            <a:r>
              <a:rPr 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C05D5D5D-968D-4B01-8A82-0BAEC00E91B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3795C8-DE63-43AA-BA9E-1D5F4A1A1BD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38</a:t>
            </a:fld>
            <a:endParaRPr lang="zh-CN" altLang="en-US" sz="12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39</a:t>
            </a:fld>
            <a:endParaRPr lang="zh-CN" altLang="en-US" sz="1200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40</a:t>
            </a:fld>
            <a:endParaRPr lang="zh-CN" altLang="en-US" sz="12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41</a:t>
            </a:fld>
            <a:endParaRPr lang="zh-CN" altLang="en-US" sz="1200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42</a:t>
            </a:fld>
            <a:endParaRPr lang="zh-CN" altLang="en-US" sz="120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43</a:t>
            </a:fld>
            <a:endParaRPr lang="zh-CN" altLang="en-US" sz="1200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51</a:t>
            </a:fld>
            <a:endParaRPr lang="zh-CN" altLang="en-US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altLang="en-US" sz="2800" dirty="0"/>
              <a:t>比较手工构造的</a:t>
            </a:r>
            <a:r>
              <a:rPr lang="en-US" altLang="zh-CN" sz="2800" dirty="0"/>
              <a:t>NFA</a:t>
            </a:r>
            <a:r>
              <a:rPr lang="zh-CN" altLang="en-US" sz="2800" dirty="0"/>
              <a:t>和用教材上语法制导的算法构造的</a:t>
            </a:r>
            <a:r>
              <a:rPr lang="en-US" altLang="zh-CN" sz="2800" dirty="0"/>
              <a:t>NFA。</a:t>
            </a:r>
            <a:r>
              <a:rPr lang="zh-CN" altLang="en-US" sz="2800" dirty="0"/>
              <a:t>鼓励学生写出引入尽可能少的</a:t>
            </a:r>
            <a:r>
              <a:rPr lang="zh-CN" altLang="en-US" sz="2800" dirty="0">
                <a:sym typeface="Symbol" panose="05050102010706020507" pitchFamily="18" charset="2"/>
              </a:rPr>
              <a:t> 转换的</a:t>
            </a:r>
            <a:r>
              <a:rPr lang="zh-CN" altLang="en-US" sz="2800" dirty="0"/>
              <a:t>语法制导的算法，在将来的解题中使用这个算法。</a:t>
            </a:r>
            <a:endParaRPr lang="en-US" altLang="zh-CN" sz="2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8584F7-3C05-40E5-B8E7-ED745791947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2C9C52-B259-4496-886A-5B81462C3B8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CE2032-52A3-4F5C-98FC-35175107730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《编译原理习题精选》1.5题。</a:t>
            </a:r>
            <a:endParaRPr lang="en-US" altLang="zh-CN" sz="2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36</a:t>
            </a:fld>
            <a:endParaRPr lang="zh-CN" alt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t"/>
          <a:lstStyle/>
          <a:p>
            <a:pPr lvl="0"/>
            <a:endParaRPr lang="en-US" altLang="zh-CN" sz="2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524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61988" y="6291263"/>
            <a:ext cx="7799387" cy="414337"/>
          </a:xfrm>
          <a:prstGeom prst="rect">
            <a:avLst/>
          </a:prstGeom>
          <a:noFill/>
          <a:ln>
            <a:noFill/>
          </a:ln>
        </p:spPr>
        <p:txBody>
          <a:bodyPr lIns="80060" tIns="40030" rIns="80060" bIns="40030"/>
          <a:lstStyle>
            <a:lvl1pPr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Tx/>
              <a:buNone/>
              <a:defRPr/>
            </a:pPr>
            <a:r>
              <a:rPr lang="en-US" altLang="zh-CN" sz="1600">
                <a:solidFill>
                  <a:srgbClr val="6666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         	</a:t>
            </a:r>
            <a:r>
              <a:rPr kumimoji="1" lang="en-US" altLang="zh-CN" sz="1600" b="1">
                <a:solidFill>
                  <a:srgbClr val="6666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     </a:t>
            </a:r>
            <a:r>
              <a:rPr kumimoji="1" lang="zh-CN" altLang="en-US" sz="1600" b="1">
                <a:solidFill>
                  <a:srgbClr val="6666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计算机科学与技术学院</a:t>
            </a:r>
            <a:endParaRPr lang="zh-CN" altLang="en-US" sz="1600">
              <a:solidFill>
                <a:srgbClr val="666633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429000"/>
            <a:ext cx="25939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22" tIns="45711" rIns="91422" bIns="45711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4E6084B-51CF-4E2C-BB03-76D9EF52F9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576F5-7587-4FDA-9EA2-924367896650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CBE3F-A67D-4D8E-B727-7EA3A3A82A59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3F1BC-BB7D-4538-954B-41DC63D574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466E1-2206-4FF0-B5C6-593FBD28D5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997E8-0605-45EB-9EA3-0C1BBBB86C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F360-C6E2-49B4-9D47-74F21D50A02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E5FD4-FCA1-4025-A413-0200EDE78B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75496-220B-4218-AFFA-A68BD4AE30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D22B3-302A-4BCE-B071-A7AEA88808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81C65-80F2-414A-8EEF-B1FF9AD90C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108" y="713351"/>
            <a:ext cx="6642100" cy="5873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ACD90-CAFE-4B5B-A5E2-ABDBB2A12417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B5309-8FA0-4252-964B-0D619897B3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E2EAF-1EDF-45F7-A428-DF32A0C124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EBA50-D358-4DDD-BA2A-61258BADCE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73A9F-ADF3-447D-8BB6-F429A534A86E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10938-10F2-40C7-9361-2F87D800E635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6A22C-F9D1-4AEA-BDE9-A089A4F90863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72113-0957-4337-8BF3-F5BAD8B86FDA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E2394-DB34-4C4C-8644-660C1DAC4141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5B20E-0C17-4504-8345-1DA5BFD5A604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572AA-D08C-4C8D-9666-03F91140A9A2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/>
          <a:lstStyle/>
          <a:p>
            <a:pPr lvl="0"/>
            <a:r>
              <a:rPr lang="zh-CN" altLang="en-US"/>
              <a:t>单击编辑母版标题样式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613" y="61690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10393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0500" y="6103938"/>
            <a:ext cx="22907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>
              <a:defRPr sz="1400" noProof="1" dirty="0"/>
            </a:lvl1pPr>
          </a:lstStyle>
          <a:p>
            <a:fld id="{25235A91-C979-4BE3-8A22-33C3C9042793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fld id="{6701CDFF-5823-44D4-9702-B392E8C0729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4510" y="1708785"/>
            <a:ext cx="7930515" cy="1362075"/>
          </a:xfrm>
        </p:spPr>
        <p:txBody>
          <a:bodyPr/>
          <a:lstStyle/>
          <a:p>
            <a:pPr algn="ctr"/>
            <a:r>
              <a:rPr lang="zh-CN" altLang="en-US" sz="4800" dirty="0"/>
              <a:t>从正则表达式到有限自动机</a:t>
            </a:r>
            <a:br>
              <a:rPr lang="zh-CN" altLang="en-US" sz="4800" dirty="0"/>
            </a:br>
            <a:r>
              <a:rPr lang="en-US" altLang="zh-CN" sz="2800" b="0" dirty="0">
                <a:solidFill>
                  <a:schemeClr val="accent3">
                    <a:lumMod val="50000"/>
                  </a:schemeClr>
                </a:solidFill>
              </a:rPr>
              <a:t>3.7~3.9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子集构造法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/>
              <a:t>ε-closure(s) </a:t>
            </a:r>
            <a:r>
              <a:rPr lang="zh-CN" altLang="zh-CN" sz="2400"/>
              <a:t>从</a:t>
            </a:r>
            <a:r>
              <a:rPr lang="en-US" altLang="zh-CN" sz="2400"/>
              <a:t>NFA</a:t>
            </a:r>
            <a:r>
              <a:rPr lang="zh-CN" altLang="en-US" sz="2400"/>
              <a:t>的状态</a:t>
            </a:r>
            <a:r>
              <a:rPr lang="en-US" altLang="zh-CN" sz="2400"/>
              <a:t>S</a:t>
            </a:r>
            <a:r>
              <a:rPr lang="zh-CN" altLang="en-US" sz="2400"/>
              <a:t>出发，只用</a:t>
            </a:r>
            <a:r>
              <a:rPr lang="en-US" altLang="zh-CN" sz="2400">
                <a:sym typeface="+mn-ea"/>
              </a:rPr>
              <a:t>ε</a:t>
            </a:r>
            <a:r>
              <a:rPr lang="zh-CN" altLang="en-US" sz="2400"/>
              <a:t>转换就能到达的状态的集合</a:t>
            </a:r>
          </a:p>
          <a:p>
            <a:r>
              <a:rPr lang="en-US" altLang="zh-CN" sz="2400" b="1">
                <a:sym typeface="+mn-ea"/>
              </a:rPr>
              <a:t>ε-closure(T) </a:t>
            </a:r>
            <a:r>
              <a:rPr lang="zh-CN" altLang="zh-CN" sz="2400">
                <a:sym typeface="+mn-ea"/>
              </a:rPr>
              <a:t>从</a:t>
            </a:r>
            <a:r>
              <a:rPr lang="en-US" altLang="zh-CN" sz="2400">
                <a:sym typeface="+mn-ea"/>
              </a:rPr>
              <a:t>NFA</a:t>
            </a:r>
            <a:r>
              <a:rPr lang="zh-CN" altLang="en-US" sz="2400">
                <a:sym typeface="+mn-ea"/>
              </a:rPr>
              <a:t>的状态集合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中每个状态出发，只用</a:t>
            </a:r>
            <a:r>
              <a:rPr lang="en-US" altLang="zh-CN" sz="2400">
                <a:sym typeface="+mn-ea"/>
              </a:rPr>
              <a:t>ε</a:t>
            </a:r>
            <a:r>
              <a:rPr lang="zh-CN" altLang="en-US" sz="2000">
                <a:sym typeface="+mn-ea"/>
              </a:rPr>
              <a:t>转换就能到达的状态的集合</a:t>
            </a:r>
          </a:p>
          <a:p>
            <a:r>
              <a:rPr lang="en-US" altLang="zh-CN" sz="2400" b="1"/>
              <a:t>Move(T,a)</a:t>
            </a:r>
            <a:r>
              <a:rPr lang="en-US" altLang="zh-CN" sz="2400"/>
              <a:t> </a:t>
            </a:r>
            <a:r>
              <a:rPr lang="zh-CN" altLang="zh-CN" sz="2400"/>
              <a:t>状态集合</a:t>
            </a:r>
            <a:r>
              <a:rPr lang="en-US" altLang="zh-CN" sz="2400"/>
              <a:t>T</a:t>
            </a:r>
            <a:r>
              <a:rPr lang="zh-CN" altLang="en-US" sz="2400"/>
              <a:t>中每个状态通过</a:t>
            </a:r>
            <a:r>
              <a:rPr lang="en-US" altLang="zh-CN" sz="2400"/>
              <a:t>a</a:t>
            </a:r>
            <a:r>
              <a:rPr lang="zh-CN" altLang="en-US" sz="2400"/>
              <a:t>能到达的所有状态集合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子集构造法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找出</a:t>
            </a:r>
            <a:r>
              <a:rPr lang="en-US" altLang="zh-CN" sz="2400"/>
              <a:t>U=</a:t>
            </a:r>
            <a:r>
              <a:rPr lang="en-US" altLang="zh-CN" sz="2400">
                <a:sym typeface="+mn-ea"/>
              </a:rPr>
              <a:t>ε-closure(T)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U</a:t>
            </a:r>
            <a:r>
              <a:rPr lang="zh-CN" altLang="en-US" sz="2400"/>
              <a:t>，以及任意符号</a:t>
            </a:r>
            <a:r>
              <a:rPr lang="en-US" altLang="zh-CN" sz="2400"/>
              <a:t>a</a:t>
            </a:r>
            <a:r>
              <a:rPr lang="zh-CN" altLang="en-US" sz="2400"/>
              <a:t>，找出</a:t>
            </a:r>
            <a:r>
              <a:rPr lang="en-US" altLang="zh-CN" sz="2400"/>
              <a:t>U</a:t>
            </a:r>
            <a:r>
              <a:rPr lang="zh-CN" altLang="en-US" sz="2400"/>
              <a:t>通过</a:t>
            </a:r>
            <a:r>
              <a:rPr lang="en-US" altLang="zh-CN" sz="2400"/>
              <a:t>a</a:t>
            </a:r>
            <a:r>
              <a:rPr lang="zh-CN" altLang="en-US" sz="2400"/>
              <a:t>能到达的集合</a:t>
            </a:r>
            <a:r>
              <a:rPr lang="en-US" altLang="zh-CN" sz="2400"/>
              <a:t>V=</a:t>
            </a:r>
            <a:r>
              <a:rPr lang="zh-CN" altLang="en-US" sz="2400"/>
              <a:t>Move(</a:t>
            </a:r>
            <a:r>
              <a:rPr lang="en-US" altLang="zh-CN" sz="2400"/>
              <a:t>U</a:t>
            </a:r>
            <a:r>
              <a:rPr lang="zh-CN" altLang="en-US" sz="2400"/>
              <a:t>,a) ，并计算</a:t>
            </a:r>
            <a:r>
              <a:rPr lang="en-US" altLang="zh-CN" sz="2400"/>
              <a:t>V'=</a:t>
            </a:r>
            <a:r>
              <a:rPr lang="en-US" altLang="zh-CN" sz="2400">
                <a:sym typeface="+mn-ea"/>
              </a:rPr>
              <a:t>ε-closure(V)</a:t>
            </a:r>
          </a:p>
          <a:p>
            <a:r>
              <a:rPr lang="en-US" altLang="zh-CN" sz="2400"/>
              <a:t>U</a:t>
            </a:r>
            <a:r>
              <a:rPr lang="zh-CN" altLang="en-US" sz="2400"/>
              <a:t>通过</a:t>
            </a:r>
            <a:r>
              <a:rPr lang="en-US" altLang="zh-CN" sz="2400"/>
              <a:t>a</a:t>
            </a:r>
            <a:r>
              <a:rPr lang="zh-CN" altLang="en-US" sz="2400"/>
              <a:t>到达的状态即为</a:t>
            </a:r>
            <a:r>
              <a:rPr lang="en-US" altLang="zh-CN" sz="2400"/>
              <a:t>V'</a:t>
            </a:r>
            <a:r>
              <a:rPr lang="zh-CN" altLang="en-US" sz="2400"/>
              <a:t>，</a:t>
            </a:r>
            <a:r>
              <a:rPr lang="en-US" altLang="zh-CN" sz="2400"/>
              <a:t>U- a -&gt; V'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412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3.3</a:t>
            </a:r>
            <a:r>
              <a:rPr lang="zh-CN" altLang="en-US" b="1">
                <a:sym typeface="Symbol" panose="05050102010706020507" pitchFamily="18" charset="2"/>
              </a:rPr>
              <a:t>.3 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b="1">
                <a:sym typeface="Symbol" panose="05050102010706020507" pitchFamily="18" charset="2"/>
              </a:rPr>
              <a:t>到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b="1">
                <a:sym typeface="Symbol" panose="05050102010706020507" pitchFamily="18" charset="2"/>
              </a:rPr>
              <a:t>的变换 </a:t>
            </a:r>
            <a:endParaRPr lang="zh-CN" altLang="en-US" sz="2800" b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</a:t>
            </a:r>
            <a:r>
              <a:rPr lang="zh-CN" altLang="en-US" sz="2800" b="1">
                <a:ea typeface="楷体_GB2312"/>
                <a:cs typeface="楷体_GB2312"/>
                <a:sym typeface="Symbol" panose="05050102010706020507" pitchFamily="18" charset="2"/>
              </a:rPr>
              <a:t>子集构造法：</a:t>
            </a:r>
            <a:r>
              <a:rPr lang="zh-CN" altLang="en-US" sz="2800">
                <a:ea typeface="楷体_GB2312"/>
                <a:cs typeface="楷体_GB2312"/>
                <a:sym typeface="Symbol" panose="05050102010706020507" pitchFamily="18" charset="2"/>
              </a:rPr>
              <a:t>状态转换表的构造</a:t>
            </a:r>
          </a:p>
          <a:p>
            <a:endParaRPr lang="zh-CN" altLang="en-US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72739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6" name="Rectangle 104"/>
          <p:cNvSpPr>
            <a:spLocks noGrp="1" noChangeArrowheads="1"/>
          </p:cNvSpPr>
          <p:nvPr>
            <p:ph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 </a:t>
            </a:r>
            <a:r>
              <a:rPr lang="zh-CN" altLang="en-US" b="1"/>
              <a:t>例	 (</a:t>
            </a:r>
            <a:r>
              <a:rPr lang="en-US" altLang="zh-CN" b="1" i="1"/>
              <a:t>a</a:t>
            </a:r>
            <a:r>
              <a:rPr lang="en-US" altLang="zh-CN" b="1"/>
              <a:t>|</a:t>
            </a:r>
            <a:r>
              <a:rPr lang="en-US" altLang="zh-CN" b="1" i="1"/>
              <a:t>b</a:t>
            </a:r>
            <a:r>
              <a:rPr lang="en-US" altLang="zh-CN" b="1"/>
              <a:t>)*</a:t>
            </a:r>
            <a:r>
              <a:rPr lang="en-US" altLang="zh-CN" b="1" i="1"/>
              <a:t>ab</a:t>
            </a:r>
            <a:r>
              <a:rPr lang="zh-CN" altLang="en-US" b="1"/>
              <a:t>，</a:t>
            </a:r>
            <a:r>
              <a:rPr lang="en-US" altLang="zh-CN" b="1"/>
              <a:t>NFA</a:t>
            </a:r>
            <a:r>
              <a:rPr lang="zh-CN" altLang="en-US" b="1"/>
              <a:t>如下，把它变换为</a:t>
            </a:r>
            <a:r>
              <a:rPr lang="en-US" altLang="zh-CN" b="1"/>
              <a:t>DFA</a:t>
            </a:r>
            <a:endParaRPr lang="en-US" altLang="zh-CN" b="1" i="1"/>
          </a:p>
        </p:txBody>
      </p:sp>
      <p:sp>
        <p:nvSpPr>
          <p:cNvPr id="50217" name="Rectangle 10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234" name="Group 42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68" name="Rectangle 70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1269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113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92" name="Rectangle 69"/>
          <p:cNvSpPr>
            <a:spLocks noChangeArrowheads="1"/>
          </p:cNvSpPr>
          <p:nvPr/>
        </p:nvSpPr>
        <p:spPr bwMode="auto">
          <a:xfrm>
            <a:off x="5638800" y="1443038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2293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</a:t>
            </a:r>
            <a:r>
              <a:rPr lang="en-US" altLang="zh-CN" sz="2800"/>
              <a:t> </a:t>
            </a:r>
          </a:p>
          <a:p>
            <a:endParaRPr lang="en-US" altLang="zh-CN" sz="2800"/>
          </a:p>
          <a:p>
            <a:endParaRPr lang="zh-CN" altLang="en-US" sz="2800"/>
          </a:p>
        </p:txBody>
      </p:sp>
      <p:sp>
        <p:nvSpPr>
          <p:cNvPr id="52294" name="Rectangle 74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6089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16" name="Rectangle 69"/>
          <p:cNvSpPr>
            <a:spLocks noChangeArrowheads="1"/>
          </p:cNvSpPr>
          <p:nvPr/>
        </p:nvSpPr>
        <p:spPr bwMode="auto">
          <a:xfrm>
            <a:off x="5638800" y="1514475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3317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</a:t>
            </a:r>
            <a:r>
              <a:rPr lang="en-US" altLang="zh-CN" sz="2800" b="1">
                <a:solidFill>
                  <a:srgbClr val="00FF00"/>
                </a:solidFill>
              </a:rPr>
              <a:t>3</a:t>
            </a:r>
            <a:r>
              <a:rPr lang="en-US" altLang="zh-CN" sz="2800" b="1"/>
              <a:t>, 4, 6, 7, </a:t>
            </a:r>
            <a:r>
              <a:rPr lang="en-US" altLang="zh-CN" sz="2800" b="1">
                <a:solidFill>
                  <a:srgbClr val="00FF00"/>
                </a:solidFill>
              </a:rPr>
              <a:t>8</a:t>
            </a:r>
            <a:r>
              <a:rPr lang="en-US" altLang="zh-CN" sz="2800" b="1"/>
              <a:t>}</a:t>
            </a:r>
            <a:r>
              <a:rPr lang="en-US" altLang="zh-CN" sz="2800"/>
              <a:t> </a:t>
            </a:r>
          </a:p>
          <a:p>
            <a:endParaRPr lang="zh-CN" altLang="en-US" sz="2800"/>
          </a:p>
        </p:txBody>
      </p:sp>
      <p:sp>
        <p:nvSpPr>
          <p:cNvPr id="53318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137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340" name="Rectangle 69"/>
          <p:cNvSpPr>
            <a:spLocks noChangeArrowheads="1"/>
          </p:cNvSpPr>
          <p:nvPr/>
        </p:nvSpPr>
        <p:spPr bwMode="auto">
          <a:xfrm>
            <a:off x="5638800" y="1514475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4341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endParaRPr lang="zh-CN" altLang="en-US" sz="2800" b="1"/>
          </a:p>
        </p:txBody>
      </p:sp>
      <p:sp>
        <p:nvSpPr>
          <p:cNvPr id="54342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65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64" name="Rectangle 69"/>
          <p:cNvSpPr>
            <a:spLocks noChangeArrowheads="1"/>
          </p:cNvSpPr>
          <p:nvPr/>
        </p:nvSpPr>
        <p:spPr bwMode="auto">
          <a:xfrm>
            <a:off x="5638800" y="1514475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5365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</a:t>
            </a:r>
            <a:r>
              <a:rPr lang="en-US" altLang="zh-CN" sz="2800" b="1">
                <a:solidFill>
                  <a:srgbClr val="00FF00"/>
                </a:solidFill>
              </a:rPr>
              <a:t>5</a:t>
            </a:r>
            <a:r>
              <a:rPr lang="en-US" altLang="zh-CN" sz="2800" b="1"/>
              <a:t>, 6, 7}</a:t>
            </a:r>
            <a:r>
              <a:rPr lang="en-US" altLang="zh-CN" sz="2800"/>
              <a:t> </a:t>
            </a:r>
          </a:p>
          <a:p>
            <a:endParaRPr lang="zh-CN" altLang="en-US" sz="2800"/>
          </a:p>
        </p:txBody>
      </p:sp>
      <p:sp>
        <p:nvSpPr>
          <p:cNvPr id="55366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1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388" name="Rectangle 69"/>
          <p:cNvSpPr>
            <a:spLocks noChangeArrowheads="1"/>
          </p:cNvSpPr>
          <p:nvPr/>
        </p:nvSpPr>
        <p:spPr bwMode="auto">
          <a:xfrm>
            <a:off x="5638800" y="1514475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6389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endParaRPr lang="zh-CN" altLang="en-US" sz="2800" b="1"/>
          </a:p>
        </p:txBody>
      </p:sp>
      <p:sp>
        <p:nvSpPr>
          <p:cNvPr id="56390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53" y="1632585"/>
            <a:ext cx="7772400" cy="1362075"/>
          </a:xfrm>
        </p:spPr>
        <p:txBody>
          <a:bodyPr/>
          <a:lstStyle/>
          <a:p>
            <a:r>
              <a:rPr lang="zh-CN" altLang="en-US"/>
              <a:t>有限自动机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41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12" name="Rectangle 69"/>
          <p:cNvSpPr>
            <a:spLocks noChangeArrowheads="1"/>
          </p:cNvSpPr>
          <p:nvPr/>
        </p:nvSpPr>
        <p:spPr bwMode="auto">
          <a:xfrm>
            <a:off x="5638800" y="15367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7413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endParaRPr lang="zh-CN" altLang="en-US" sz="2800" b="1"/>
          </a:p>
        </p:txBody>
      </p:sp>
      <p:sp>
        <p:nvSpPr>
          <p:cNvPr id="57414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017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36" name="Rectangle 69"/>
          <p:cNvSpPr>
            <a:spLocks noChangeArrowheads="1"/>
          </p:cNvSpPr>
          <p:nvPr/>
        </p:nvSpPr>
        <p:spPr bwMode="auto">
          <a:xfrm>
            <a:off x="5638800" y="15367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8437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r>
              <a:rPr lang="en-US" altLang="zh-CN" sz="2800" b="1" i="1"/>
              <a:t>D</a:t>
            </a:r>
            <a:r>
              <a:rPr lang="en-US" altLang="zh-CN" sz="2800" b="1"/>
              <a:t> = {1, 2, 4, </a:t>
            </a:r>
            <a:r>
              <a:rPr lang="en-US" altLang="zh-CN" sz="2800" b="1">
                <a:solidFill>
                  <a:srgbClr val="00FF00"/>
                </a:solidFill>
              </a:rPr>
              <a:t>5</a:t>
            </a:r>
            <a:r>
              <a:rPr lang="en-US" altLang="zh-CN" sz="2800" b="1"/>
              <a:t>, 6, 7, </a:t>
            </a:r>
            <a:r>
              <a:rPr lang="en-US" altLang="zh-CN" sz="2800" b="1">
                <a:solidFill>
                  <a:srgbClr val="00FF00"/>
                </a:solidFill>
              </a:rPr>
              <a:t>9</a:t>
            </a:r>
            <a:r>
              <a:rPr lang="en-US" altLang="zh-CN" sz="2800" b="1"/>
              <a:t>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58438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85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460" name="Rectangle 69"/>
          <p:cNvSpPr>
            <a:spLocks noChangeArrowheads="1"/>
          </p:cNvSpPr>
          <p:nvPr/>
        </p:nvSpPr>
        <p:spPr bwMode="auto">
          <a:xfrm>
            <a:off x="5638800" y="15367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59461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r>
              <a:rPr lang="en-US" altLang="zh-CN" sz="2800" b="1" i="1"/>
              <a:t>D</a:t>
            </a:r>
            <a:r>
              <a:rPr lang="en-US" altLang="zh-CN" sz="2800" b="1"/>
              <a:t> = {1, 2, 4, 5, 6, 7, 9}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59462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69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484" name="Rectangle 69"/>
          <p:cNvSpPr>
            <a:spLocks noChangeArrowheads="1"/>
          </p:cNvSpPr>
          <p:nvPr/>
        </p:nvSpPr>
        <p:spPr bwMode="auto">
          <a:xfrm>
            <a:off x="5638800" y="15367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60485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r>
              <a:rPr lang="en-US" altLang="zh-CN" sz="2800" b="1" i="1"/>
              <a:t>D</a:t>
            </a:r>
            <a:r>
              <a:rPr lang="en-US" altLang="zh-CN" sz="2800" b="1"/>
              <a:t> = {1, 2, 4, 5, 6, 7, 9}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60486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93" name="Group 41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508" name="Rectangle 69"/>
          <p:cNvSpPr>
            <a:spLocks noChangeArrowheads="1"/>
          </p:cNvSpPr>
          <p:nvPr/>
        </p:nvSpPr>
        <p:spPr bwMode="auto">
          <a:xfrm>
            <a:off x="5638800" y="15367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61509" name="Rectangle 70"/>
          <p:cNvSpPr>
            <a:spLocks noChangeArrowheads="1"/>
          </p:cNvSpPr>
          <p:nvPr/>
        </p:nvSpPr>
        <p:spPr bwMode="auto">
          <a:xfrm>
            <a:off x="685800" y="14478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r>
              <a:rPr lang="en-US" altLang="zh-CN" sz="2800" b="1" i="1"/>
              <a:t>D</a:t>
            </a:r>
            <a:r>
              <a:rPr lang="en-US" altLang="zh-CN" sz="2800" b="1"/>
              <a:t> = {1, 2, 4, 5, 6, 7, 9}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61510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258" name="Group 42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486400" y="1384300"/>
          <a:ext cx="3276600" cy="2981348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6" marB="28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6" marB="28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16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16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532" name="Rectangle 70"/>
          <p:cNvSpPr>
            <a:spLocks noChangeArrowheads="1"/>
          </p:cNvSpPr>
          <p:nvPr/>
        </p:nvSpPr>
        <p:spPr bwMode="auto">
          <a:xfrm>
            <a:off x="5638800" y="15367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grpSp>
        <p:nvGrpSpPr>
          <p:cNvPr id="62533" name="Group 72"/>
          <p:cNvGrpSpPr/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2534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B</a:t>
              </a:r>
            </a:p>
          </p:txBody>
        </p:sp>
        <p:grpSp>
          <p:nvGrpSpPr>
            <p:cNvPr id="62535" name="Group 7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2536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2537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2538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0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254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254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3" name="Freeform 8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4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A</a:t>
              </a:r>
            </a:p>
          </p:txBody>
        </p:sp>
        <p:sp>
          <p:nvSpPr>
            <p:cNvPr id="62545" name="Freeform 8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4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254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254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2549" name="Freeform 8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5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255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255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C</a:t>
              </a:r>
            </a:p>
          </p:txBody>
        </p:sp>
        <p:sp>
          <p:nvSpPr>
            <p:cNvPr id="6255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255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</p:grpSp>
      <p:sp>
        <p:nvSpPr>
          <p:cNvPr id="62558" name="Rectangle 98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49" name="Group 71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53250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53251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5325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5325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53254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53255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56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53257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53265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53266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53271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53272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  <a:extLst/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53274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1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2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3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4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85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6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53287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3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3490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63491" name="Group 5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3492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3493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3494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3495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496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63497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498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499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500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01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02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63505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63506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63507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Oval 24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63511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63512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63513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63514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521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522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523" name="Freeform 37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24" name="Freeform 38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25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526" name="Rectangle 40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3527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63528" name="Group 71"/>
          <p:cNvGrpSpPr/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3529" name="Oval 72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B</a:t>
              </a:r>
            </a:p>
          </p:txBody>
        </p:sp>
        <p:grpSp>
          <p:nvGrpSpPr>
            <p:cNvPr id="63530" name="Group 73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3531" name="Oval 7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3532" name="Oval 7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3533" name="Line 76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Line 77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5" name="Rectangle 78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3536" name="Rectangle 79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37" name="Line 80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8" name="Freeform 81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39" name="Oval 82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A</a:t>
              </a:r>
            </a:p>
          </p:txBody>
        </p:sp>
        <p:sp>
          <p:nvSpPr>
            <p:cNvPr id="63540" name="Freeform 83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41" name="Rectangle 84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42" name="Rectangle 85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43" name="Rectangle 86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44" name="Freeform 87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45" name="Rectangle 88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46" name="Rectangle 89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47" name="Oval 90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C</a:t>
              </a:r>
            </a:p>
          </p:txBody>
        </p:sp>
        <p:sp>
          <p:nvSpPr>
            <p:cNvPr id="63548" name="Line 91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9" name="Line 92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0" name="Line 93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1" name="Rectangle 94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52" name="Rectangle 95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</p:grpSp>
      <p:grpSp>
        <p:nvGrpSpPr>
          <p:cNvPr id="63553" name="Group 97"/>
          <p:cNvGrpSpPr/>
          <p:nvPr/>
        </p:nvGrpSpPr>
        <p:grpSpPr bwMode="auto">
          <a:xfrm>
            <a:off x="4549775" y="1989138"/>
            <a:ext cx="4343400" cy="1905000"/>
            <a:chOff x="1632" y="576"/>
            <a:chExt cx="2736" cy="1200"/>
          </a:xfrm>
        </p:grpSpPr>
        <p:sp>
          <p:nvSpPr>
            <p:cNvPr id="63554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63555" name="Group 99"/>
            <p:cNvGrpSpPr/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63556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3557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63558" name="Line 10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9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Rectangle 10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3561" name="Rectangle 10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62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3" name="Freeform 107"/>
            <p:cNvSpPr>
              <a:spLocks noChangeArrowheads="1"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64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63565" name="Freeform 109"/>
            <p:cNvSpPr>
              <a:spLocks noChangeArrowheads="1"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66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67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68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3569" name="Freeform 113"/>
            <p:cNvSpPr>
              <a:spLocks noChangeArrowheads="1"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70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3571" name="Freeform 115"/>
            <p:cNvSpPr>
              <a:spLocks noChangeArrowheads="1"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72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63573" name="Rectangle 117"/>
          <p:cNvSpPr>
            <a:spLocks noChangeArrowheads="1"/>
          </p:cNvSpPr>
          <p:nvPr/>
        </p:nvSpPr>
        <p:spPr bwMode="auto">
          <a:xfrm>
            <a:off x="107950" y="1189038"/>
            <a:ext cx="15128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宋体" panose="02010600030101010101" pitchFamily="2" charset="-122"/>
              </a:rPr>
              <a:t>识别语言</a:t>
            </a:r>
          </a:p>
          <a:p>
            <a:r>
              <a:rPr lang="zh-CN" altLang="en-US" sz="2000" b="1"/>
              <a:t>(</a:t>
            </a:r>
            <a:r>
              <a:rPr lang="en-US" altLang="zh-CN" sz="2000" b="1" i="1"/>
              <a:t>a</a:t>
            </a:r>
            <a:r>
              <a:rPr lang="en-US" altLang="zh-CN" sz="2000" b="1"/>
              <a:t>|</a:t>
            </a:r>
            <a:r>
              <a:rPr lang="en-US" altLang="zh-CN" sz="2000" b="1" i="1"/>
              <a:t>b</a:t>
            </a:r>
            <a:r>
              <a:rPr lang="en-US" altLang="zh-CN" sz="2000" b="1"/>
              <a:t>)</a:t>
            </a:r>
            <a:r>
              <a:rPr lang="en-US" altLang="zh-CN" sz="2000" b="1" baseline="30000"/>
              <a:t>*</a:t>
            </a:r>
            <a:r>
              <a:rPr lang="en-US" altLang="zh-CN" sz="2000" b="1" i="1"/>
              <a:t>ab</a:t>
            </a:r>
            <a:r>
              <a:rPr lang="en-US" altLang="zh-CN" sz="2000" b="1"/>
              <a:t> </a:t>
            </a:r>
          </a:p>
          <a:p>
            <a:r>
              <a:rPr lang="zh-CN" altLang="en-US" sz="2000" b="1">
                <a:latin typeface="宋体" panose="02010600030101010101" pitchFamily="2" charset="-122"/>
              </a:rPr>
              <a:t>的</a:t>
            </a:r>
            <a:r>
              <a:rPr lang="zh-CN" altLang="en-US" sz="2000" b="1"/>
              <a:t>自动机</a:t>
            </a:r>
          </a:p>
        </p:txBody>
      </p:sp>
      <p:sp>
        <p:nvSpPr>
          <p:cNvPr id="63574" name="Rectangle 120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3"/>
          <p:cNvGrpSpPr/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4514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64515" name="Group 5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4516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4517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4518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519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20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64521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22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23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24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25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26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</a:p>
          </p:txBody>
        </p:sp>
        <p:sp>
          <p:nvSpPr>
            <p:cNvPr id="64529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</a:p>
          </p:txBody>
        </p:sp>
        <p:sp>
          <p:nvSpPr>
            <p:cNvPr id="64530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</a:p>
          </p:txBody>
        </p:sp>
        <p:sp>
          <p:nvSpPr>
            <p:cNvPr id="64531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Oval 24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</a:p>
          </p:txBody>
        </p:sp>
        <p:sp>
          <p:nvSpPr>
            <p:cNvPr id="64535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</a:p>
          </p:txBody>
        </p:sp>
        <p:sp>
          <p:nvSpPr>
            <p:cNvPr id="64536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</a:p>
          </p:txBody>
        </p:sp>
        <p:sp>
          <p:nvSpPr>
            <p:cNvPr id="64537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</a:p>
          </p:txBody>
        </p:sp>
        <p:sp>
          <p:nvSpPr>
            <p:cNvPr id="64538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2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45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46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47" name="Freeform 37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48" name="Freeform 38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49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50" name="Rectangle 40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551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64552" name="Group 42"/>
          <p:cNvGrpSpPr/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4553" name="Oval 4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B</a:t>
              </a:r>
            </a:p>
          </p:txBody>
        </p:sp>
        <p:grpSp>
          <p:nvGrpSpPr>
            <p:cNvPr id="64554" name="Group 4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4555" name="Oval 4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4556" name="Oval 4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4557" name="Line 4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Line 4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Rectangle 4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560" name="Rectangle 5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61" name="Line 5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Freeform 5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63" name="Oval 5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A</a:t>
              </a:r>
            </a:p>
          </p:txBody>
        </p:sp>
        <p:sp>
          <p:nvSpPr>
            <p:cNvPr id="64564" name="Freeform 5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65" name="Rectangle 5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66" name="Rectangle 5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67" name="Rectangle 5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68" name="Freeform 5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69" name="Rectangle 5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70" name="Rectangle 6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71" name="Oval 6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C</a:t>
              </a:r>
            </a:p>
          </p:txBody>
        </p:sp>
        <p:sp>
          <p:nvSpPr>
            <p:cNvPr id="64572" name="Line 6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3" name="Line 6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4" name="Line 6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5" name="Rectangle 6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76" name="Rectangle 6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</p:grpSp>
      <p:grpSp>
        <p:nvGrpSpPr>
          <p:cNvPr id="64577" name="Group 67"/>
          <p:cNvGrpSpPr/>
          <p:nvPr/>
        </p:nvGrpSpPr>
        <p:grpSpPr bwMode="auto">
          <a:xfrm>
            <a:off x="4549775" y="1989138"/>
            <a:ext cx="4343400" cy="1905000"/>
            <a:chOff x="1632" y="576"/>
            <a:chExt cx="2736" cy="1200"/>
          </a:xfrm>
        </p:grpSpPr>
        <p:sp>
          <p:nvSpPr>
            <p:cNvPr id="64578" name="Oval 6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64579" name="Group 69"/>
            <p:cNvGrpSpPr/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64580" name="Oval 7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4581" name="Oval 7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64582" name="Line 7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3" name="Line 7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4" name="Rectangle 7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585" name="Rectangle 7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86" name="Line 7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7" name="Freeform 77"/>
            <p:cNvSpPr>
              <a:spLocks noChangeArrowheads="1"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88" name="Oval 7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64589" name="Freeform 79"/>
            <p:cNvSpPr>
              <a:spLocks noChangeArrowheads="1"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90" name="Rectangle 8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91" name="Rectangle 8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92" name="Rectangle 8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93" name="Freeform 83"/>
            <p:cNvSpPr>
              <a:spLocks noChangeArrowheads="1"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94" name="Rectangle 8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95" name="Freeform 85"/>
            <p:cNvSpPr>
              <a:spLocks noChangeArrowheads="1"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96" name="Rectangle 8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64597" name="Rectangle 88"/>
          <p:cNvSpPr>
            <a:spLocks noChangeArrowheads="1"/>
          </p:cNvSpPr>
          <p:nvPr/>
        </p:nvSpPr>
        <p:spPr bwMode="auto">
          <a:xfrm>
            <a:off x="5178425" y="1196975"/>
            <a:ext cx="39306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ym typeface="Symbol" panose="05050102010706020507" pitchFamily="18" charset="2"/>
              </a:rPr>
              <a:t>子集构造法不一定得到最简</a:t>
            </a:r>
            <a:r>
              <a:rPr lang="en-US" altLang="zh-CN" sz="2000" b="1">
                <a:sym typeface="Symbol" panose="05050102010706020507" pitchFamily="18" charset="2"/>
              </a:rPr>
              <a:t>DFA</a:t>
            </a:r>
            <a:endParaRPr lang="zh-CN" altLang="en-US" sz="2000" b="1">
              <a:sym typeface="Symbol" panose="05050102010706020507" pitchFamily="18" charset="2"/>
            </a:endParaRPr>
          </a:p>
        </p:txBody>
      </p:sp>
      <p:sp>
        <p:nvSpPr>
          <p:cNvPr id="64598" name="Rectangle 90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99" name="Rectangle 117"/>
          <p:cNvSpPr>
            <a:spLocks noChangeArrowheads="1"/>
          </p:cNvSpPr>
          <p:nvPr/>
        </p:nvSpPr>
        <p:spPr bwMode="auto">
          <a:xfrm>
            <a:off x="107950" y="1189038"/>
            <a:ext cx="15128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宋体" panose="02010600030101010101" pitchFamily="2" charset="-122"/>
              </a:rPr>
              <a:t>识别语言</a:t>
            </a:r>
          </a:p>
          <a:p>
            <a:r>
              <a:rPr lang="zh-CN" altLang="en-US" sz="2000" b="1"/>
              <a:t>(</a:t>
            </a:r>
            <a:r>
              <a:rPr lang="en-US" altLang="zh-CN" sz="2000" b="1" i="1"/>
              <a:t>a</a:t>
            </a:r>
            <a:r>
              <a:rPr lang="en-US" altLang="zh-CN" sz="2000" b="1"/>
              <a:t>|</a:t>
            </a:r>
            <a:r>
              <a:rPr lang="en-US" altLang="zh-CN" sz="2000" b="1" i="1"/>
              <a:t>b</a:t>
            </a:r>
            <a:r>
              <a:rPr lang="en-US" altLang="zh-CN" sz="2000" b="1"/>
              <a:t>)</a:t>
            </a:r>
            <a:r>
              <a:rPr lang="en-US" altLang="zh-CN" sz="2000" b="1" baseline="30000"/>
              <a:t>*</a:t>
            </a:r>
            <a:r>
              <a:rPr lang="en-US" altLang="zh-CN" sz="2000" b="1" i="1"/>
              <a:t>ab</a:t>
            </a:r>
            <a:r>
              <a:rPr lang="en-US" altLang="zh-CN" sz="2000" b="1"/>
              <a:t> </a:t>
            </a:r>
          </a:p>
          <a:p>
            <a:r>
              <a:rPr lang="zh-CN" altLang="en-US" sz="2000" b="1">
                <a:latin typeface="宋体" panose="02010600030101010101" pitchFamily="2" charset="-122"/>
              </a:rPr>
              <a:t>的</a:t>
            </a:r>
            <a:r>
              <a:rPr lang="zh-CN" altLang="en-US" sz="2000" b="1"/>
              <a:t>自动机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53" y="1632585"/>
            <a:ext cx="7772400" cy="1362075"/>
          </a:xfrm>
        </p:spPr>
        <p:txBody>
          <a:bodyPr/>
          <a:lstStyle/>
          <a:p>
            <a:r>
              <a:rPr lang="en-US" altLang="zh-CN"/>
              <a:t>DFA</a:t>
            </a:r>
            <a:r>
              <a:rPr lang="zh-CN" altLang="en-US"/>
              <a:t>的化简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2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3.3.4 DFA</a:t>
            </a:r>
            <a:r>
              <a:rPr lang="zh-CN" altLang="en-US" b="1" dirty="0"/>
              <a:t>的化简</a:t>
            </a:r>
          </a:p>
          <a:p>
            <a:r>
              <a:rPr lang="zh-CN" altLang="en-US" b="1" dirty="0"/>
              <a:t>构造最简</a:t>
            </a:r>
            <a:r>
              <a:rPr lang="en-US" altLang="zh-CN" b="1" dirty="0"/>
              <a:t>DFA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sz="2400" b="1" dirty="0"/>
              <a:t>构造状态集合的初始划分</a:t>
            </a:r>
            <a:r>
              <a:rPr lang="el-GR" altLang="zh-CN" sz="2400" b="1" dirty="0"/>
              <a:t>π </a:t>
            </a:r>
            <a:r>
              <a:rPr lang="zh-CN" altLang="en-US" sz="2400" b="1" dirty="0"/>
              <a:t>：两个子集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接受状态子集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和非接受状态子集</a:t>
            </a:r>
            <a:r>
              <a:rPr lang="en-US" altLang="zh-CN" sz="2400" b="1" dirty="0"/>
              <a:t>S – F</a:t>
            </a:r>
          </a:p>
          <a:p>
            <a:pPr lvl="1"/>
            <a:endParaRPr lang="zh-CN" altLang="en-US" sz="2400" b="1" dirty="0"/>
          </a:p>
        </p:txBody>
      </p:sp>
      <p:sp>
        <p:nvSpPr>
          <p:cNvPr id="18435" name="Rectangle 214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3.3</a:t>
            </a:r>
            <a:r>
              <a:rPr lang="zh-CN" altLang="en-US" b="1">
                <a:ea typeface="黑体" panose="02010609060101010101" pitchFamily="49" charset="-122"/>
              </a:rPr>
              <a:t>  </a:t>
            </a:r>
            <a:r>
              <a:rPr lang="zh-CN" altLang="en-US" b="1"/>
              <a:t>有 限 自 动 机</a:t>
            </a:r>
            <a:r>
              <a:rPr lang="zh-CN" altLang="en-US"/>
              <a:t> 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600200"/>
            <a:ext cx="8569325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ea typeface="黑体" panose="02010609060101010101" pitchFamily="49" charset="-122"/>
              </a:rPr>
              <a:t>3.3</a:t>
            </a:r>
            <a:r>
              <a:rPr lang="zh-CN" altLang="en-US" b="1">
                <a:ea typeface="黑体" panose="02010609060101010101" pitchFamily="49" charset="-122"/>
              </a:rPr>
              <a:t>.1 </a:t>
            </a:r>
            <a:r>
              <a:rPr lang="zh-CN" altLang="en-US" b="1">
                <a:latin typeface="宋体" panose="02010600030101010101" pitchFamily="2" charset="-122"/>
              </a:rPr>
              <a:t>不确定的有限自动机（简称</a:t>
            </a:r>
            <a:r>
              <a:rPr lang="en-US" altLang="zh-CN" b="1"/>
              <a:t>NFA</a:t>
            </a:r>
            <a:r>
              <a:rPr lang="en-US" altLang="zh-CN" b="1">
                <a:latin typeface="宋体" panose="02010600030101010101" pitchFamily="2" charset="-122"/>
              </a:rPr>
              <a:t>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一个数学模型，它包括：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、有限的状态集合</a:t>
            </a:r>
            <a:r>
              <a:rPr lang="en-US" altLang="zh-CN" sz="2800" b="1" i="1"/>
              <a:t>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、输入符号集合</a:t>
            </a:r>
            <a:r>
              <a:rPr lang="zh-CN" altLang="en-US" sz="2800" b="1">
                <a:sym typeface="Symbol" panose="05050102010706020507" pitchFamily="18" charset="2"/>
              </a:rPr>
              <a:t>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、转换函数</a:t>
            </a:r>
            <a:r>
              <a:rPr lang="en-US" altLang="zh-CN" sz="2800" b="1" i="1"/>
              <a:t>move</a:t>
            </a:r>
            <a:r>
              <a:rPr lang="en-US" altLang="zh-CN" sz="2800" b="1"/>
              <a:t> : </a:t>
            </a:r>
            <a:r>
              <a:rPr lang="en-US" altLang="zh-CN" sz="2800" b="1" i="1"/>
              <a:t>S 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 ( </a:t>
            </a:r>
            <a:r>
              <a:rPr lang="en-US" altLang="zh-CN" sz="2800" b="1">
                <a:sym typeface="Symbol" panose="05050102010706020507" pitchFamily="18" charset="2"/>
              </a:rPr>
              <a:t></a:t>
            </a:r>
            <a:r>
              <a:rPr lang="en-US" altLang="zh-CN" sz="2800" b="1"/>
              <a:t>{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en-US" altLang="zh-CN" sz="2800" b="1"/>
              <a:t>} )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、状态</a:t>
            </a:r>
            <a:r>
              <a:rPr lang="en-US" altLang="zh-CN" sz="2800" b="1" i="1"/>
              <a:t>s</a:t>
            </a:r>
            <a:r>
              <a:rPr lang="en-US" altLang="zh-CN" sz="2800" b="1" baseline="-30000"/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是唯一的开始状态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/>
              <a:t>	</a:t>
            </a:r>
            <a:r>
              <a:rPr lang="en-US" altLang="zh-CN" sz="2800" b="1"/>
              <a:t>5</a:t>
            </a:r>
            <a:r>
              <a:rPr lang="zh-CN" altLang="en-US" sz="2800" b="1" i="1"/>
              <a:t>、</a:t>
            </a:r>
            <a:r>
              <a:rPr lang="en-US" altLang="zh-CN" sz="2800" b="1" i="1"/>
              <a:t>F </a:t>
            </a:r>
            <a:r>
              <a:rPr lang="en-US" altLang="zh-CN" sz="2800" b="1">
                <a:sym typeface="Symbol" panose="05050102010706020507" pitchFamily="18" charset="2"/>
              </a:rPr>
              <a:t></a:t>
            </a:r>
            <a:r>
              <a:rPr lang="en-US" altLang="zh-CN" sz="2800" b="1"/>
              <a:t> </a:t>
            </a:r>
            <a:r>
              <a:rPr lang="en-US" altLang="zh-CN" sz="2800" b="1" i="1"/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是接受状态集合</a:t>
            </a:r>
            <a:endParaRPr lang="zh-CN" altLang="en-US" sz="2800" b="1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39750" y="4852988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  <p:grpSp>
        <p:nvGrpSpPr>
          <p:cNvPr id="6148" name="Group 21"/>
          <p:cNvGrpSpPr/>
          <p:nvPr/>
        </p:nvGrpSpPr>
        <p:grpSpPr bwMode="auto">
          <a:xfrm>
            <a:off x="3325813" y="4508500"/>
            <a:ext cx="5638800" cy="2209800"/>
            <a:chOff x="1776" y="2832"/>
            <a:chExt cx="3552" cy="1392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1</a:t>
              </a: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0</a:t>
              </a: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3613" y="22048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一个符号标记离开同一状态有多条边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2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3.3.4 DFA</a:t>
            </a:r>
            <a:r>
              <a:rPr lang="zh-CN" altLang="en-US" b="1" dirty="0"/>
              <a:t>的化简</a:t>
            </a:r>
          </a:p>
          <a:p>
            <a:r>
              <a:rPr lang="zh-CN" altLang="en-US" b="1" dirty="0"/>
              <a:t>构造最简</a:t>
            </a:r>
            <a:r>
              <a:rPr lang="en-US" altLang="zh-CN" b="1" dirty="0"/>
              <a:t>DFA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sz="2400" b="1" dirty="0"/>
              <a:t>构造状态集合的初始划分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：两个子集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接受状态子集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和非接受状态子集</a:t>
            </a:r>
            <a:r>
              <a:rPr lang="en-US" altLang="zh-CN" sz="2400" b="1" dirty="0"/>
              <a:t>S – F</a:t>
            </a:r>
          </a:p>
          <a:p>
            <a:pPr lvl="1"/>
            <a:r>
              <a:rPr lang="zh-CN" altLang="en-US" sz="2400" b="1" dirty="0"/>
              <a:t>应用下面的过程构造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endParaRPr lang="en-US" altLang="zh-CN" sz="2400" b="1" dirty="0"/>
          </a:p>
          <a:p>
            <a:pPr lvl="2"/>
            <a:r>
              <a:rPr lang="en-US" altLang="zh-CN" sz="1800" b="1" dirty="0"/>
              <a:t>For </a:t>
            </a:r>
            <a:r>
              <a:rPr lang="el-GR" altLang="zh-CN" sz="1800" b="1" dirty="0"/>
              <a:t>π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中的每个子集</a:t>
            </a:r>
            <a:r>
              <a:rPr lang="en-US" altLang="zh-CN" sz="1800" b="1" dirty="0"/>
              <a:t>G 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do  begin</a:t>
            </a:r>
          </a:p>
          <a:p>
            <a:pPr lvl="3"/>
            <a:r>
              <a:rPr lang="zh-CN" altLang="en-US" sz="1800" b="1" dirty="0"/>
              <a:t>把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划分为若干子集，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的两个状态 </a:t>
            </a:r>
            <a:r>
              <a:rPr lang="en-US" altLang="zh-CN" sz="1800" b="1" dirty="0"/>
              <a:t>s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t </a:t>
            </a:r>
            <a:r>
              <a:rPr lang="zh-CN" altLang="en-US" sz="1800" b="1" dirty="0"/>
              <a:t>在同一子集中，当且仅当对任意输入符号 </a:t>
            </a:r>
            <a:r>
              <a:rPr lang="en-US" altLang="zh-CN" sz="1800" b="1" dirty="0"/>
              <a:t>a 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s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t </a:t>
            </a:r>
            <a:r>
              <a:rPr lang="zh-CN" altLang="en-US" sz="1800" b="1" dirty="0"/>
              <a:t>的 </a:t>
            </a:r>
            <a:r>
              <a:rPr lang="en-US" altLang="zh-CN" sz="1800" b="1" dirty="0"/>
              <a:t>a </a:t>
            </a:r>
            <a:r>
              <a:rPr lang="zh-CN" altLang="en-US" sz="1800" b="1" dirty="0"/>
              <a:t>转换都到 </a:t>
            </a:r>
            <a:r>
              <a:rPr lang="el-GR" altLang="zh-CN" sz="1800" b="1" dirty="0"/>
              <a:t>π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的同一子集中</a:t>
            </a:r>
            <a:endParaRPr lang="en-US" altLang="zh-CN" sz="1800" b="1" dirty="0"/>
          </a:p>
          <a:p>
            <a:pPr lvl="3"/>
            <a:r>
              <a:rPr lang="zh-CN" altLang="en-US" sz="1800" b="1" dirty="0"/>
              <a:t>在</a:t>
            </a:r>
            <a:r>
              <a:rPr lang="el-GR" altLang="zh-CN" sz="1800" b="1" dirty="0"/>
              <a:t>π</a:t>
            </a:r>
            <a:r>
              <a:rPr lang="en-US" altLang="zh-CN" sz="1800" b="1" baseline="-25000" dirty="0"/>
              <a:t>new</a:t>
            </a:r>
            <a:r>
              <a:rPr lang="zh-CN" altLang="en-US" sz="1800" b="1" dirty="0"/>
              <a:t> 中，用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的划分代替</a:t>
            </a:r>
            <a:r>
              <a:rPr lang="en-US" altLang="zh-CN" sz="1800" b="1" dirty="0"/>
              <a:t>G</a:t>
            </a:r>
          </a:p>
          <a:p>
            <a:pPr lvl="2"/>
            <a:r>
              <a:rPr lang="en-US" altLang="zh-CN" sz="1800" b="1" dirty="0"/>
              <a:t>End</a:t>
            </a:r>
          </a:p>
          <a:p>
            <a:pPr lvl="2"/>
            <a:endParaRPr lang="zh-CN" altLang="en-US" sz="1600" b="1" dirty="0"/>
          </a:p>
        </p:txBody>
      </p:sp>
      <p:sp>
        <p:nvSpPr>
          <p:cNvPr id="19459" name="Rectangle 214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2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3.3.4 DFA</a:t>
            </a:r>
            <a:r>
              <a:rPr lang="zh-CN" altLang="en-US" b="1" dirty="0"/>
              <a:t>的化简</a:t>
            </a:r>
          </a:p>
          <a:p>
            <a:r>
              <a:rPr lang="zh-CN" altLang="en-US" b="1" dirty="0"/>
              <a:t>构造最简</a:t>
            </a:r>
            <a:r>
              <a:rPr lang="en-US" altLang="zh-CN" b="1" dirty="0"/>
              <a:t>DFA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sz="2400" b="1" dirty="0"/>
              <a:t>构造状态集合的初始划分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：两个子集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接受状态子集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和非接受状态子集</a:t>
            </a:r>
            <a:r>
              <a:rPr lang="en-US" altLang="zh-CN" sz="2400" b="1" dirty="0"/>
              <a:t>S – F</a:t>
            </a:r>
          </a:p>
          <a:p>
            <a:pPr lvl="1"/>
            <a:r>
              <a:rPr lang="zh-CN" altLang="en-US" sz="2400" b="1" dirty="0"/>
              <a:t>应用下面的过程构造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endParaRPr lang="en-US" altLang="zh-CN" sz="2400" b="1" dirty="0"/>
          </a:p>
          <a:p>
            <a:pPr lvl="2"/>
            <a:r>
              <a:rPr lang="en-US" altLang="zh-CN" sz="1800" b="1" dirty="0"/>
              <a:t>For </a:t>
            </a:r>
            <a:r>
              <a:rPr lang="el-GR" altLang="zh-CN" sz="1800" b="1" dirty="0"/>
              <a:t>π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中的每个子集</a:t>
            </a:r>
            <a:r>
              <a:rPr lang="en-US" altLang="zh-CN" sz="1800" b="1" dirty="0"/>
              <a:t>G 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do  begin</a:t>
            </a:r>
          </a:p>
          <a:p>
            <a:pPr lvl="3"/>
            <a:r>
              <a:rPr lang="zh-CN" altLang="en-US" sz="1800" b="1" dirty="0"/>
              <a:t>把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划分为若干子集，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的两个状态 </a:t>
            </a:r>
            <a:r>
              <a:rPr lang="en-US" altLang="zh-CN" sz="1800" b="1" dirty="0"/>
              <a:t>s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t </a:t>
            </a:r>
            <a:r>
              <a:rPr lang="zh-CN" altLang="en-US" sz="1800" b="1" dirty="0"/>
              <a:t>在同一子集中，当且仅当对任意输入符号 </a:t>
            </a:r>
            <a:r>
              <a:rPr lang="en-US" altLang="zh-CN" sz="1800" b="1" dirty="0"/>
              <a:t>a 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s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t </a:t>
            </a:r>
            <a:r>
              <a:rPr lang="zh-CN" altLang="en-US" sz="1800" b="1" dirty="0"/>
              <a:t>的 </a:t>
            </a:r>
            <a:r>
              <a:rPr lang="en-US" altLang="zh-CN" sz="1800" b="1" dirty="0"/>
              <a:t>a </a:t>
            </a:r>
            <a:r>
              <a:rPr lang="zh-CN" altLang="en-US" sz="1800" b="1" dirty="0"/>
              <a:t>转换都到 </a:t>
            </a:r>
            <a:r>
              <a:rPr lang="el-GR" altLang="zh-CN" sz="1800" b="1" dirty="0"/>
              <a:t>π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的同一子集中</a:t>
            </a:r>
            <a:endParaRPr lang="en-US" altLang="zh-CN" sz="1800" b="1" dirty="0"/>
          </a:p>
          <a:p>
            <a:pPr lvl="3"/>
            <a:r>
              <a:rPr lang="zh-CN" altLang="en-US" sz="1800" b="1" dirty="0"/>
              <a:t>在</a:t>
            </a:r>
            <a:r>
              <a:rPr lang="el-GR" altLang="zh-CN" sz="1800" b="1" dirty="0"/>
              <a:t>π</a:t>
            </a:r>
            <a:r>
              <a:rPr lang="en-US" altLang="zh-CN" sz="1800" b="1" baseline="-25000" dirty="0"/>
              <a:t>new</a:t>
            </a:r>
            <a:r>
              <a:rPr lang="zh-CN" altLang="en-US" sz="1800" b="1" dirty="0"/>
              <a:t> 中，用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的划分代替</a:t>
            </a:r>
            <a:r>
              <a:rPr lang="en-US" altLang="zh-CN" sz="1800" b="1" dirty="0"/>
              <a:t>G</a:t>
            </a:r>
          </a:p>
          <a:p>
            <a:pPr lvl="2"/>
            <a:r>
              <a:rPr lang="en-US" altLang="zh-CN" sz="1800" b="1" dirty="0"/>
              <a:t>End</a:t>
            </a:r>
          </a:p>
          <a:p>
            <a:pPr lvl="1"/>
            <a:r>
              <a:rPr lang="zh-CN" altLang="en-US" sz="2400" b="1" dirty="0"/>
              <a:t>如果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r>
              <a:rPr lang="en-US" altLang="zh-CN" sz="2400" b="1" dirty="0"/>
              <a:t> = 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，则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final</a:t>
            </a:r>
            <a:r>
              <a:rPr lang="en-US" altLang="zh-CN" sz="2400" b="1" dirty="0"/>
              <a:t> = 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；否则令</a:t>
            </a:r>
            <a:r>
              <a:rPr lang="el-GR" altLang="zh-CN" sz="2400" b="1" dirty="0"/>
              <a:t>π</a:t>
            </a:r>
            <a:r>
              <a:rPr lang="en-US" altLang="zh-CN" sz="2400" b="1" dirty="0"/>
              <a:t> = 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r>
              <a:rPr lang="el-GR" altLang="zh-CN" sz="2400" b="1" dirty="0"/>
              <a:t> </a:t>
            </a:r>
            <a:r>
              <a:rPr lang="zh-CN" altLang="en-US" sz="2400" b="1" dirty="0"/>
              <a:t>，转上步</a:t>
            </a:r>
            <a:endParaRPr lang="en-US" altLang="zh-CN" sz="2400" b="1" dirty="0"/>
          </a:p>
          <a:p>
            <a:pPr lvl="2"/>
            <a:endParaRPr lang="zh-CN" altLang="en-US" sz="1600" b="1" dirty="0"/>
          </a:p>
        </p:txBody>
      </p:sp>
      <p:sp>
        <p:nvSpPr>
          <p:cNvPr id="20483" name="Rectangle 214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2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3.3.4 DFA</a:t>
            </a:r>
            <a:r>
              <a:rPr lang="zh-CN" altLang="en-US" b="1" dirty="0"/>
              <a:t>的化简</a:t>
            </a:r>
          </a:p>
          <a:p>
            <a:r>
              <a:rPr lang="zh-CN" altLang="en-US" b="1" dirty="0"/>
              <a:t>构造最简</a:t>
            </a:r>
            <a:r>
              <a:rPr lang="en-US" altLang="zh-CN" b="1" dirty="0"/>
              <a:t>DFA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sz="2400" b="1" dirty="0"/>
              <a:t>构造状态集合的初始划分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：两个子集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接受状态子集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和非接受状态子集</a:t>
            </a:r>
            <a:r>
              <a:rPr lang="en-US" altLang="zh-CN" sz="2400" b="1" dirty="0"/>
              <a:t>S – F</a:t>
            </a:r>
          </a:p>
          <a:p>
            <a:pPr lvl="1"/>
            <a:r>
              <a:rPr lang="zh-CN" altLang="en-US" sz="2400" b="1" dirty="0"/>
              <a:t>应用下面的过程构造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endParaRPr lang="en-US" altLang="zh-CN" sz="2400" b="1" dirty="0"/>
          </a:p>
          <a:p>
            <a:pPr lvl="2"/>
            <a:r>
              <a:rPr lang="en-US" altLang="zh-CN" sz="1800" b="1" dirty="0"/>
              <a:t>For </a:t>
            </a:r>
            <a:r>
              <a:rPr lang="el-GR" altLang="zh-CN" sz="1800" b="1" dirty="0"/>
              <a:t>π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中的每个子集</a:t>
            </a:r>
            <a:r>
              <a:rPr lang="en-US" altLang="zh-CN" sz="1800" b="1" dirty="0"/>
              <a:t>G 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do  begin</a:t>
            </a:r>
          </a:p>
          <a:p>
            <a:pPr lvl="3"/>
            <a:r>
              <a:rPr lang="zh-CN" altLang="en-US" sz="1800" b="1" dirty="0"/>
              <a:t>把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划分为若干子集，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的两个状态 </a:t>
            </a:r>
            <a:r>
              <a:rPr lang="en-US" altLang="zh-CN" sz="1800" b="1" dirty="0"/>
              <a:t>s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t </a:t>
            </a:r>
            <a:r>
              <a:rPr lang="zh-CN" altLang="en-US" sz="1800" b="1" dirty="0"/>
              <a:t>在同一子集中，当且仅当对任意输入符号 </a:t>
            </a:r>
            <a:r>
              <a:rPr lang="en-US" altLang="zh-CN" sz="1800" b="1" dirty="0"/>
              <a:t>a 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s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t </a:t>
            </a:r>
            <a:r>
              <a:rPr lang="zh-CN" altLang="en-US" sz="1800" b="1" dirty="0"/>
              <a:t>的 </a:t>
            </a:r>
            <a:r>
              <a:rPr lang="en-US" altLang="zh-CN" sz="1800" b="1" dirty="0"/>
              <a:t>a </a:t>
            </a:r>
            <a:r>
              <a:rPr lang="zh-CN" altLang="en-US" sz="1800" b="1" dirty="0"/>
              <a:t>转换都到 </a:t>
            </a:r>
            <a:r>
              <a:rPr lang="el-GR" altLang="zh-CN" sz="1800" b="1" dirty="0"/>
              <a:t>π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的同一子集中</a:t>
            </a:r>
            <a:endParaRPr lang="en-US" altLang="zh-CN" sz="1800" b="1" dirty="0"/>
          </a:p>
          <a:p>
            <a:pPr lvl="3"/>
            <a:r>
              <a:rPr lang="zh-CN" altLang="en-US" sz="1800" b="1" dirty="0"/>
              <a:t>在</a:t>
            </a:r>
            <a:r>
              <a:rPr lang="el-GR" altLang="zh-CN" sz="1800" b="1" dirty="0"/>
              <a:t>π</a:t>
            </a:r>
            <a:r>
              <a:rPr lang="en-US" altLang="zh-CN" sz="1800" b="1" baseline="-25000" dirty="0"/>
              <a:t>new</a:t>
            </a:r>
            <a:r>
              <a:rPr lang="zh-CN" altLang="en-US" sz="1800" b="1" dirty="0"/>
              <a:t> 中，用</a:t>
            </a:r>
            <a:r>
              <a:rPr lang="en-US" altLang="zh-CN" sz="1800" b="1" dirty="0"/>
              <a:t>G</a:t>
            </a:r>
            <a:r>
              <a:rPr lang="zh-CN" altLang="en-US" sz="1800" b="1" dirty="0"/>
              <a:t>的划分代替</a:t>
            </a:r>
            <a:r>
              <a:rPr lang="en-US" altLang="zh-CN" sz="1800" b="1" dirty="0"/>
              <a:t>G</a:t>
            </a:r>
          </a:p>
          <a:p>
            <a:pPr lvl="2"/>
            <a:r>
              <a:rPr lang="en-US" altLang="zh-CN" sz="1800" b="1" dirty="0"/>
              <a:t>End</a:t>
            </a:r>
          </a:p>
          <a:p>
            <a:pPr lvl="1"/>
            <a:r>
              <a:rPr lang="zh-CN" altLang="en-US" sz="2400" b="1" dirty="0"/>
              <a:t>如果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r>
              <a:rPr lang="en-US" altLang="zh-CN" sz="2400" b="1" dirty="0"/>
              <a:t> = 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，则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final</a:t>
            </a:r>
            <a:r>
              <a:rPr lang="en-US" altLang="zh-CN" sz="2400" b="1" dirty="0"/>
              <a:t> = </a:t>
            </a:r>
            <a:r>
              <a:rPr lang="el-GR" altLang="zh-CN" sz="2400" b="1" dirty="0"/>
              <a:t>π</a:t>
            </a:r>
            <a:r>
              <a:rPr lang="zh-CN" altLang="en-US" sz="2400" b="1" dirty="0"/>
              <a:t>；否则令</a:t>
            </a:r>
            <a:r>
              <a:rPr lang="el-GR" altLang="zh-CN" sz="2400" b="1" dirty="0"/>
              <a:t>π</a:t>
            </a:r>
            <a:r>
              <a:rPr lang="en-US" altLang="zh-CN" sz="2400" b="1" dirty="0"/>
              <a:t> = 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new</a:t>
            </a:r>
            <a:r>
              <a:rPr lang="el-GR" altLang="zh-CN" sz="2400" b="1" dirty="0"/>
              <a:t> </a:t>
            </a:r>
            <a:r>
              <a:rPr lang="zh-CN" altLang="en-US" sz="2400" b="1" dirty="0"/>
              <a:t>，转上步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在</a:t>
            </a:r>
            <a:r>
              <a:rPr lang="el-GR" altLang="zh-CN" sz="2400" b="1" dirty="0"/>
              <a:t>π</a:t>
            </a:r>
            <a:r>
              <a:rPr lang="en-US" altLang="zh-CN" sz="2400" b="1" baseline="-25000" dirty="0"/>
              <a:t>final</a:t>
            </a:r>
            <a:r>
              <a:rPr lang="zh-CN" altLang="en-US" sz="2400" b="1" dirty="0"/>
              <a:t>的每个状态子集中选一个状态代表它，即为最简</a:t>
            </a:r>
            <a:r>
              <a:rPr lang="en-US" altLang="zh-CN" sz="2400" b="1" dirty="0"/>
              <a:t>DFA</a:t>
            </a:r>
            <a:r>
              <a:rPr lang="zh-CN" altLang="en-US" sz="2400" b="1" dirty="0"/>
              <a:t>的状态</a:t>
            </a:r>
            <a:endParaRPr lang="en-US" altLang="zh-CN" sz="1600" b="1" dirty="0"/>
          </a:p>
        </p:txBody>
      </p:sp>
      <p:sp>
        <p:nvSpPr>
          <p:cNvPr id="21507" name="Rectangle 214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有 限 自 动 机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的化简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把G划分为若干子集，G的两个状态 s 和 t 在同一子集中，当且仅当对任意输入符号 a ，s 和 t 的 a 转换都到同一子集中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DFA</a:t>
            </a:r>
            <a:r>
              <a:rPr lang="zh-CN" altLang="en-US"/>
              <a:t>的化简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构造最简的</a:t>
            </a:r>
            <a:r>
              <a:rPr lang="en-US" altLang="zh-CN"/>
              <a:t>DFA</a:t>
            </a:r>
          </a:p>
          <a:p>
            <a:r>
              <a:rPr lang="zh-CN" altLang="en-US"/>
              <a:t>接受状态子集</a:t>
            </a:r>
            <a:r>
              <a:rPr lang="en-US" altLang="zh-CN"/>
              <a:t>{D},</a:t>
            </a:r>
            <a:r>
              <a:rPr lang="zh-CN" altLang="en-US"/>
              <a:t>非接受状态子集</a:t>
            </a:r>
            <a:r>
              <a:rPr lang="en-US" altLang="zh-CN"/>
              <a:t>{A,B,C}</a:t>
            </a:r>
          </a:p>
          <a:p>
            <a:r>
              <a:rPr lang="en-US" altLang="zh-CN"/>
              <a:t>{A,B,C}-&gt;{A,C} {B}</a:t>
            </a:r>
            <a:endParaRPr lang="zh-CN" altLang="en-US"/>
          </a:p>
        </p:txBody>
      </p:sp>
      <p:grpSp>
        <p:nvGrpSpPr>
          <p:cNvPr id="64552" name="Group 42"/>
          <p:cNvGrpSpPr/>
          <p:nvPr/>
        </p:nvGrpSpPr>
        <p:grpSpPr bwMode="auto">
          <a:xfrm>
            <a:off x="1687195" y="3552825"/>
            <a:ext cx="4542790" cy="3112770"/>
            <a:chOff x="3024" y="1008"/>
            <a:chExt cx="2592" cy="1776"/>
          </a:xfrm>
        </p:grpSpPr>
        <p:sp>
          <p:nvSpPr>
            <p:cNvPr id="64553" name="Oval 4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B</a:t>
              </a:r>
            </a:p>
          </p:txBody>
        </p:sp>
        <p:grpSp>
          <p:nvGrpSpPr>
            <p:cNvPr id="64554" name="Group 4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4555" name="Oval 4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64556" name="Oval 4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4557" name="Line 4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Line 4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Rectangle 4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560" name="Rectangle 5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61" name="Line 5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Freeform 5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63" name="Oval 5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A</a:t>
              </a:r>
            </a:p>
          </p:txBody>
        </p:sp>
        <p:sp>
          <p:nvSpPr>
            <p:cNvPr id="64564" name="Freeform 5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65" name="Rectangle 5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66" name="Rectangle 5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67" name="Rectangle 5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68" name="Freeform 5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569" name="Rectangle 5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570" name="Rectangle 6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71" name="Oval 6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C</a:t>
              </a:r>
            </a:p>
          </p:txBody>
        </p:sp>
        <p:sp>
          <p:nvSpPr>
            <p:cNvPr id="64572" name="Line 6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3" name="Line 6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4" name="Line 6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5" name="Rectangle 6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576" name="Rectangle 6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53" y="1632585"/>
            <a:ext cx="7772400" cy="1362075"/>
          </a:xfrm>
        </p:spPr>
        <p:txBody>
          <a:bodyPr/>
          <a:lstStyle/>
          <a:p>
            <a:r>
              <a:rPr lang="zh-CN" altLang="en-US"/>
              <a:t>从正则表达式到有限自动机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从正则式建立识别器的步骤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/>
              <a:t>从正则式构造</a:t>
            </a:r>
            <a:r>
              <a:rPr lang="en-US" altLang="zh-CN" b="1" dirty="0"/>
              <a:t>NFA</a:t>
            </a:r>
            <a:r>
              <a:rPr lang="zh-CN" altLang="en-US" b="1" dirty="0"/>
              <a:t>（本节介绍）</a:t>
            </a:r>
          </a:p>
          <a:p>
            <a:pPr lvl="2"/>
            <a:r>
              <a:rPr lang="zh-CN" altLang="en-US" b="1" dirty="0"/>
              <a:t>用语法制导的算法，它用正则式语法结构来指导构造过程</a:t>
            </a:r>
          </a:p>
          <a:p>
            <a:pPr lvl="1"/>
            <a:r>
              <a:rPr lang="zh-CN" altLang="en-US" b="1" dirty="0"/>
              <a:t>把</a:t>
            </a:r>
            <a:r>
              <a:rPr lang="en-US" altLang="zh-CN" b="1" dirty="0"/>
              <a:t>NFA</a:t>
            </a:r>
            <a:r>
              <a:rPr lang="zh-CN" altLang="en-US" b="1" dirty="0"/>
              <a:t>变成</a:t>
            </a:r>
            <a:r>
              <a:rPr lang="en-US" altLang="zh-CN" b="1" dirty="0"/>
              <a:t>DFA </a:t>
            </a:r>
            <a:r>
              <a:rPr lang="zh-CN" altLang="en-US" b="1" dirty="0"/>
              <a:t>（子集构造法，已介绍）</a:t>
            </a:r>
          </a:p>
          <a:p>
            <a:pPr lvl="1"/>
            <a:r>
              <a:rPr lang="zh-CN" altLang="en-US" b="1" dirty="0"/>
              <a:t>将</a:t>
            </a:r>
            <a:r>
              <a:rPr lang="en-US" altLang="zh-CN" b="1" dirty="0"/>
              <a:t>DFA</a:t>
            </a:r>
            <a:r>
              <a:rPr lang="zh-CN" altLang="en-US" b="1" dirty="0"/>
              <a:t>化简 （合并不可区别状态，也已介绍）</a:t>
            </a:r>
          </a:p>
          <a:p>
            <a:endParaRPr lang="zh-CN" altLang="en-US" b="1" dirty="0"/>
          </a:p>
        </p:txBody>
      </p:sp>
      <p:sp>
        <p:nvSpPr>
          <p:cNvPr id="22531" name="Rectangle 5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首先构造识别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宋体" panose="02010600030101010101" pitchFamily="2" charset="-122"/>
              </a:rPr>
              <a:t>和字母表中一个符号的</a:t>
            </a:r>
            <a:r>
              <a:rPr lang="en-US" altLang="zh-CN" b="1" dirty="0"/>
              <a:t>NFA</a:t>
            </a:r>
          </a:p>
          <a:p>
            <a:pPr lvl="1">
              <a:buNone/>
            </a:pPr>
            <a:r>
              <a:rPr lang="zh-CN" altLang="en-US" b="1" dirty="0">
                <a:solidFill>
                  <a:srgbClr val="00FF00"/>
                </a:solidFill>
              </a:rPr>
              <a:t>重要特点：仅一个接受状态，它没有向外的转换</a:t>
            </a:r>
          </a:p>
        </p:txBody>
      </p:sp>
      <p:grpSp>
        <p:nvGrpSpPr>
          <p:cNvPr id="23555" name="Group 24"/>
          <p:cNvGrpSpPr/>
          <p:nvPr/>
        </p:nvGrpSpPr>
        <p:grpSpPr>
          <a:xfrm>
            <a:off x="381000" y="3429000"/>
            <a:ext cx="8193088" cy="1716088"/>
            <a:chOff x="240" y="2160"/>
            <a:chExt cx="5161" cy="1081"/>
          </a:xfrm>
        </p:grpSpPr>
        <p:sp>
          <p:nvSpPr>
            <p:cNvPr id="23557" name="Oval 6"/>
            <p:cNvSpPr/>
            <p:nvPr/>
          </p:nvSpPr>
          <p:spPr>
            <a:xfrm>
              <a:off x="3913" y="2285"/>
              <a:ext cx="306" cy="315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23558" name="Line 7"/>
            <p:cNvSpPr/>
            <p:nvPr/>
          </p:nvSpPr>
          <p:spPr>
            <a:xfrm>
              <a:off x="456" y="2439"/>
              <a:ext cx="68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3559" name="Line 8"/>
            <p:cNvSpPr/>
            <p:nvPr/>
          </p:nvSpPr>
          <p:spPr>
            <a:xfrm flipV="1">
              <a:off x="3257" y="2440"/>
              <a:ext cx="6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3560" name="Rectangle 9"/>
            <p:cNvSpPr/>
            <p:nvPr/>
          </p:nvSpPr>
          <p:spPr>
            <a:xfrm>
              <a:off x="3311" y="2160"/>
              <a:ext cx="577" cy="31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3561" name="Rectangle 10"/>
            <p:cNvSpPr/>
            <p:nvPr/>
          </p:nvSpPr>
          <p:spPr>
            <a:xfrm>
              <a:off x="1624" y="2182"/>
              <a:ext cx="249" cy="25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3562" name="Line 11"/>
            <p:cNvSpPr/>
            <p:nvPr/>
          </p:nvSpPr>
          <p:spPr>
            <a:xfrm flipV="1">
              <a:off x="4241" y="2440"/>
              <a:ext cx="6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3563" name="Rectangle 12"/>
            <p:cNvSpPr/>
            <p:nvPr/>
          </p:nvSpPr>
          <p:spPr>
            <a:xfrm>
              <a:off x="240" y="2976"/>
              <a:ext cx="2281" cy="26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</a:t>
              </a:r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</a:p>
          </p:txBody>
        </p:sp>
        <p:sp>
          <p:nvSpPr>
            <p:cNvPr id="23564" name="Rectangle 13"/>
            <p:cNvSpPr/>
            <p:nvPr/>
          </p:nvSpPr>
          <p:spPr>
            <a:xfrm>
              <a:off x="4414" y="2182"/>
              <a:ext cx="248" cy="25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23565" name="Group 14"/>
            <p:cNvGrpSpPr/>
            <p:nvPr/>
          </p:nvGrpSpPr>
          <p:grpSpPr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23573" name="Oval 15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4" name="Oval 16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3566" name="Line 17"/>
            <p:cNvSpPr/>
            <p:nvPr/>
          </p:nvSpPr>
          <p:spPr>
            <a:xfrm flipV="1">
              <a:off x="1473" y="2442"/>
              <a:ext cx="6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3567" name="Oval 18"/>
            <p:cNvSpPr/>
            <p:nvPr/>
          </p:nvSpPr>
          <p:spPr>
            <a:xfrm>
              <a:off x="1145" y="2285"/>
              <a:ext cx="306" cy="315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</a:p>
          </p:txBody>
        </p:sp>
        <p:grpSp>
          <p:nvGrpSpPr>
            <p:cNvPr id="23568" name="Group 19"/>
            <p:cNvGrpSpPr/>
            <p:nvPr/>
          </p:nvGrpSpPr>
          <p:grpSpPr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23571" name="Oval 20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Oval 21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3569" name="Rectangle 22"/>
            <p:cNvSpPr/>
            <p:nvPr/>
          </p:nvSpPr>
          <p:spPr>
            <a:xfrm>
              <a:off x="521" y="2160"/>
              <a:ext cx="583" cy="2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3570" name="Rectangle 23"/>
            <p:cNvSpPr/>
            <p:nvPr/>
          </p:nvSpPr>
          <p:spPr>
            <a:xfrm>
              <a:off x="3120" y="2976"/>
              <a:ext cx="2281" cy="26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</a:p>
          </p:txBody>
        </p:sp>
      </p:grpSp>
      <p:sp>
        <p:nvSpPr>
          <p:cNvPr id="23556" name="Rectangle 26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构造识别主算符为选择的正则式的</a:t>
            </a:r>
            <a:r>
              <a:rPr lang="en-US" altLang="zh-CN" b="1" dirty="0"/>
              <a:t>NFA</a:t>
            </a:r>
          </a:p>
          <a:p>
            <a:pPr lvl="1">
              <a:buNone/>
            </a:pPr>
            <a:r>
              <a:rPr lang="zh-CN" altLang="en-US" b="1" dirty="0">
                <a:solidFill>
                  <a:srgbClr val="00FF00"/>
                </a:solidFill>
              </a:rPr>
              <a:t>重要特点：仅一个接受状态，它没有向外的转换</a:t>
            </a:r>
            <a:r>
              <a:rPr lang="en-US" altLang="zh-CN" b="1" dirty="0"/>
              <a:t> </a:t>
            </a:r>
          </a:p>
        </p:txBody>
      </p:sp>
      <p:grpSp>
        <p:nvGrpSpPr>
          <p:cNvPr id="24579" name="Group 49"/>
          <p:cNvGrpSpPr/>
          <p:nvPr/>
        </p:nvGrpSpPr>
        <p:grpSpPr>
          <a:xfrm>
            <a:off x="684213" y="2816225"/>
            <a:ext cx="8001000" cy="3651250"/>
            <a:chOff x="432" y="1584"/>
            <a:chExt cx="5040" cy="2300"/>
          </a:xfrm>
        </p:grpSpPr>
        <p:sp>
          <p:nvSpPr>
            <p:cNvPr id="24581" name="Line 24"/>
            <p:cNvSpPr/>
            <p:nvPr/>
          </p:nvSpPr>
          <p:spPr>
            <a:xfrm>
              <a:off x="432" y="2507"/>
              <a:ext cx="8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82" name="Rectangle 25"/>
            <p:cNvSpPr/>
            <p:nvPr/>
          </p:nvSpPr>
          <p:spPr>
            <a:xfrm>
              <a:off x="1895" y="1933"/>
              <a:ext cx="295" cy="27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pSp>
          <p:nvGrpSpPr>
            <p:cNvPr id="24583" name="Group 26"/>
            <p:cNvGrpSpPr/>
            <p:nvPr/>
          </p:nvGrpSpPr>
          <p:grpSpPr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24602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03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4584" name="Oval 29"/>
            <p:cNvSpPr/>
            <p:nvPr/>
          </p:nvSpPr>
          <p:spPr>
            <a:xfrm>
              <a:off x="1236" y="2342"/>
              <a:ext cx="364" cy="33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24585" name="Rectangle 30"/>
            <p:cNvSpPr/>
            <p:nvPr/>
          </p:nvSpPr>
          <p:spPr>
            <a:xfrm>
              <a:off x="573" y="2219"/>
              <a:ext cx="590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4586" name="Rectangle 31"/>
            <p:cNvSpPr/>
            <p:nvPr/>
          </p:nvSpPr>
          <p:spPr>
            <a:xfrm>
              <a:off x="1920" y="3600"/>
              <a:ext cx="2707" cy="28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 </a:t>
              </a:r>
              <a:r>
                <a:rPr lang="en-US" altLang="zh-CN" sz="2800" b="1" dirty="0">
                  <a:latin typeface="Arial" panose="020B0604020202020204" pitchFamily="34" charset="0"/>
                </a:rPr>
                <a:t>| 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 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</a:p>
          </p:txBody>
        </p:sp>
        <p:sp>
          <p:nvSpPr>
            <p:cNvPr id="24587" name="Oval 33"/>
            <p:cNvSpPr/>
            <p:nvPr/>
          </p:nvSpPr>
          <p:spPr>
            <a:xfrm>
              <a:off x="2395" y="1584"/>
              <a:ext cx="1771" cy="72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8" name="Oval 34"/>
            <p:cNvSpPr/>
            <p:nvPr/>
          </p:nvSpPr>
          <p:spPr>
            <a:xfrm>
              <a:off x="2519" y="1770"/>
              <a:ext cx="364" cy="33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4589" name="Oval 35"/>
            <p:cNvSpPr/>
            <p:nvPr/>
          </p:nvSpPr>
          <p:spPr>
            <a:xfrm>
              <a:off x="3700" y="1783"/>
              <a:ext cx="363" cy="33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4590" name="Rectangle 36"/>
            <p:cNvSpPr/>
            <p:nvPr/>
          </p:nvSpPr>
          <p:spPr>
            <a:xfrm>
              <a:off x="3024" y="1740"/>
              <a:ext cx="616" cy="40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4591" name="Oval 38"/>
            <p:cNvSpPr/>
            <p:nvPr/>
          </p:nvSpPr>
          <p:spPr>
            <a:xfrm>
              <a:off x="2408" y="2667"/>
              <a:ext cx="1771" cy="72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92" name="Oval 39"/>
            <p:cNvSpPr/>
            <p:nvPr/>
          </p:nvSpPr>
          <p:spPr>
            <a:xfrm>
              <a:off x="2532" y="2853"/>
              <a:ext cx="364" cy="33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4593" name="Oval 40"/>
            <p:cNvSpPr/>
            <p:nvPr/>
          </p:nvSpPr>
          <p:spPr>
            <a:xfrm>
              <a:off x="3713" y="2866"/>
              <a:ext cx="363" cy="33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4594" name="Rectangle 41"/>
            <p:cNvSpPr/>
            <p:nvPr/>
          </p:nvSpPr>
          <p:spPr>
            <a:xfrm>
              <a:off x="3037" y="2823"/>
              <a:ext cx="616" cy="40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4595" name="Line 42"/>
            <p:cNvSpPr/>
            <p:nvPr/>
          </p:nvSpPr>
          <p:spPr>
            <a:xfrm flipV="1">
              <a:off x="1600" y="2026"/>
              <a:ext cx="923" cy="3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6" name="Line 43"/>
            <p:cNvSpPr/>
            <p:nvPr/>
          </p:nvSpPr>
          <p:spPr>
            <a:xfrm>
              <a:off x="1587" y="2610"/>
              <a:ext cx="924" cy="3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7" name="Line 44"/>
            <p:cNvSpPr/>
            <p:nvPr/>
          </p:nvSpPr>
          <p:spPr>
            <a:xfrm flipV="1">
              <a:off x="4140" y="2586"/>
              <a:ext cx="924" cy="3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8" name="Line 45"/>
            <p:cNvSpPr/>
            <p:nvPr/>
          </p:nvSpPr>
          <p:spPr>
            <a:xfrm>
              <a:off x="4102" y="2002"/>
              <a:ext cx="923" cy="3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9" name="Rectangle 46"/>
            <p:cNvSpPr/>
            <p:nvPr/>
          </p:nvSpPr>
          <p:spPr>
            <a:xfrm>
              <a:off x="1908" y="2493"/>
              <a:ext cx="295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4600" name="Rectangle 47"/>
            <p:cNvSpPr/>
            <p:nvPr/>
          </p:nvSpPr>
          <p:spPr>
            <a:xfrm>
              <a:off x="4448" y="1875"/>
              <a:ext cx="295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4601" name="Rectangle 48"/>
            <p:cNvSpPr/>
            <p:nvPr/>
          </p:nvSpPr>
          <p:spPr>
            <a:xfrm>
              <a:off x="4435" y="2516"/>
              <a:ext cx="295" cy="27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4580" name="Rectangle 51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构造识别主算符为连接的正则式的</a:t>
            </a:r>
            <a:r>
              <a:rPr lang="en-US" altLang="zh-CN" b="1" dirty="0"/>
              <a:t>NFA</a:t>
            </a:r>
            <a:endParaRPr lang="en-US" altLang="zh-CN" dirty="0"/>
          </a:p>
          <a:p>
            <a:pPr lvl="1">
              <a:buNone/>
            </a:pPr>
            <a:r>
              <a:rPr lang="zh-CN" altLang="en-US" b="1" dirty="0">
                <a:solidFill>
                  <a:srgbClr val="00FF00"/>
                </a:solidFill>
              </a:rPr>
              <a:t>重要特点：仅一个接受状态，它没有向外的转换</a:t>
            </a:r>
            <a:endParaRPr lang="en-US" altLang="zh-CN" dirty="0"/>
          </a:p>
        </p:txBody>
      </p:sp>
      <p:sp>
        <p:nvSpPr>
          <p:cNvPr id="25603" name="Rectangle 39"/>
          <p:cNvSpPr/>
          <p:nvPr/>
        </p:nvSpPr>
        <p:spPr>
          <a:xfrm>
            <a:off x="2667000" y="4876800"/>
            <a:ext cx="4681538" cy="54610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识别正则式 </a:t>
            </a:r>
            <a:r>
              <a:rPr lang="en-US" altLang="zh-CN" sz="2800" b="1" i="1" dirty="0">
                <a:latin typeface="Arial" panose="020B0604020202020204" pitchFamily="34" charset="0"/>
              </a:rPr>
              <a:t>st </a:t>
            </a:r>
            <a:r>
              <a:rPr lang="zh-CN" altLang="en-US" sz="2800" b="1" dirty="0">
                <a:latin typeface="Arial" panose="020B0604020202020204" pitchFamily="34" charset="0"/>
              </a:rPr>
              <a:t>的</a:t>
            </a:r>
            <a:r>
              <a:rPr lang="en-US" altLang="zh-CN" sz="2800" b="1" dirty="0">
                <a:latin typeface="Arial" panose="020B0604020202020204" pitchFamily="34" charset="0"/>
              </a:rPr>
              <a:t>NFA</a:t>
            </a:r>
          </a:p>
        </p:txBody>
      </p:sp>
      <p:grpSp>
        <p:nvGrpSpPr>
          <p:cNvPr id="25604" name="Group 47"/>
          <p:cNvGrpSpPr/>
          <p:nvPr/>
        </p:nvGrpSpPr>
        <p:grpSpPr>
          <a:xfrm>
            <a:off x="1219200" y="3124200"/>
            <a:ext cx="6324600" cy="1438275"/>
            <a:chOff x="768" y="1968"/>
            <a:chExt cx="3984" cy="906"/>
          </a:xfrm>
        </p:grpSpPr>
        <p:sp>
          <p:nvSpPr>
            <p:cNvPr id="25606" name="Oval 30"/>
            <p:cNvSpPr/>
            <p:nvPr/>
          </p:nvSpPr>
          <p:spPr>
            <a:xfrm>
              <a:off x="1537" y="1968"/>
              <a:ext cx="1929" cy="87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07" name="Oval 31"/>
            <p:cNvSpPr/>
            <p:nvPr/>
          </p:nvSpPr>
          <p:spPr>
            <a:xfrm>
              <a:off x="1672" y="2193"/>
              <a:ext cx="396" cy="40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25608" name="Oval 32"/>
            <p:cNvSpPr/>
            <p:nvPr/>
          </p:nvSpPr>
          <p:spPr>
            <a:xfrm>
              <a:off x="2958" y="2208"/>
              <a:ext cx="396" cy="408"/>
            </a:xfrm>
            <a:prstGeom prst="ellipse">
              <a:avLst/>
            </a:prstGeom>
            <a:noFill/>
            <a:ln w="25400">
              <a:noFill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5609" name="Rectangle 33"/>
            <p:cNvSpPr/>
            <p:nvPr/>
          </p:nvSpPr>
          <p:spPr>
            <a:xfrm>
              <a:off x="2222" y="2156"/>
              <a:ext cx="671" cy="4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5610" name="Oval 34"/>
            <p:cNvSpPr/>
            <p:nvPr/>
          </p:nvSpPr>
          <p:spPr>
            <a:xfrm>
              <a:off x="2823" y="1995"/>
              <a:ext cx="1929" cy="87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11" name="Group 35"/>
            <p:cNvGrpSpPr/>
            <p:nvPr/>
          </p:nvGrpSpPr>
          <p:grpSpPr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25617" name="Oval 36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18" name="Oval 37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5612" name="Rectangle 38"/>
            <p:cNvSpPr/>
            <p:nvPr/>
          </p:nvSpPr>
          <p:spPr>
            <a:xfrm>
              <a:off x="908" y="2060"/>
              <a:ext cx="643" cy="3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5613" name="Oval 40"/>
            <p:cNvSpPr/>
            <p:nvPr/>
          </p:nvSpPr>
          <p:spPr>
            <a:xfrm>
              <a:off x="2948" y="2228"/>
              <a:ext cx="396" cy="40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5614" name="Rectangle 41"/>
            <p:cNvSpPr/>
            <p:nvPr/>
          </p:nvSpPr>
          <p:spPr>
            <a:xfrm>
              <a:off x="3508" y="2183"/>
              <a:ext cx="671" cy="49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5615" name="Freeform 42"/>
            <p:cNvSpPr/>
            <p:nvPr/>
          </p:nvSpPr>
          <p:spPr>
            <a:xfrm>
              <a:off x="3102" y="2110"/>
              <a:ext cx="378" cy="634"/>
            </a:xfrm>
            <a:custGeom>
              <a:avLst/>
              <a:gdLst>
                <a:gd name="txL" fmla="*/ 0 w 405"/>
                <a:gd name="txT" fmla="*/ 0 h 660"/>
                <a:gd name="txR" fmla="*/ 405 w 405"/>
                <a:gd name="txB" fmla="*/ 660 h 660"/>
              </a:gdLst>
              <a:ahLst/>
              <a:cxnLst>
                <a:cxn ang="0">
                  <a:pos x="60" y="0"/>
                </a:cxn>
                <a:cxn ang="0">
                  <a:pos x="207" y="142"/>
                </a:cxn>
                <a:cxn ang="0">
                  <a:pos x="216" y="305"/>
                </a:cxn>
                <a:cxn ang="0">
                  <a:pos x="130" y="413"/>
                </a:cxn>
                <a:cxn ang="0">
                  <a:pos x="0" y="479"/>
                </a:cxn>
              </a:cxnLst>
              <a:rect l="txL" t="txT" r="txR" b="tx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43"/>
            <p:cNvSpPr/>
            <p:nvPr/>
          </p:nvSpPr>
          <p:spPr>
            <a:xfrm>
              <a:off x="768" y="2390"/>
              <a:ext cx="88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</p:grpSp>
      <p:sp>
        <p:nvSpPr>
          <p:cNvPr id="25605" name="Rectangle 46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97" name="Group 85"/>
          <p:cNvGraphicFramePr>
            <a:graphicFrameLocks noGrp="1"/>
          </p:cNvGraphicFramePr>
          <p:nvPr/>
        </p:nvGraphicFramePr>
        <p:xfrm>
          <a:off x="4211638" y="1700213"/>
          <a:ext cx="4254500" cy="2724151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1}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17" name="Rectangle 78"/>
          <p:cNvSpPr>
            <a:spLocks noChangeArrowheads="1"/>
          </p:cNvSpPr>
          <p:nvPr/>
        </p:nvSpPr>
        <p:spPr bwMode="auto">
          <a:xfrm>
            <a:off x="4356100" y="1989138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  态</a:t>
            </a:r>
          </a:p>
        </p:txBody>
      </p:sp>
      <p:sp>
        <p:nvSpPr>
          <p:cNvPr id="8218" name="Rectangle 84"/>
          <p:cNvSpPr>
            <a:spLocks noChangeArrowheads="1"/>
          </p:cNvSpPr>
          <p:nvPr/>
        </p:nvSpPr>
        <p:spPr bwMode="auto">
          <a:xfrm>
            <a:off x="323850" y="1600200"/>
            <a:ext cx="8569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3200"/>
              <a:t> </a:t>
            </a:r>
            <a:r>
              <a:rPr lang="en-US" altLang="zh-CN" sz="3200" b="1"/>
              <a:t>NFA</a:t>
            </a:r>
            <a:r>
              <a:rPr lang="zh-CN" altLang="en-US" sz="3200" b="1"/>
              <a:t>的转换表</a:t>
            </a:r>
          </a:p>
        </p:txBody>
      </p:sp>
      <p:sp>
        <p:nvSpPr>
          <p:cNvPr id="8219" name="Rectangle 8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sp>
        <p:nvSpPr>
          <p:cNvPr id="8220" name="Rectangle 104"/>
          <p:cNvSpPr>
            <a:spLocks noChangeArrowheads="1"/>
          </p:cNvSpPr>
          <p:nvPr/>
        </p:nvSpPr>
        <p:spPr bwMode="auto">
          <a:xfrm>
            <a:off x="539750" y="4803775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  <p:grpSp>
        <p:nvGrpSpPr>
          <p:cNvPr id="8221" name="Group 105"/>
          <p:cNvGrpSpPr/>
          <p:nvPr/>
        </p:nvGrpSpPr>
        <p:grpSpPr bwMode="auto">
          <a:xfrm>
            <a:off x="3325813" y="4459288"/>
            <a:ext cx="5638800" cy="2209800"/>
            <a:chOff x="1776" y="2832"/>
            <a:chExt cx="3552" cy="1392"/>
          </a:xfrm>
        </p:grpSpPr>
        <p:sp>
          <p:nvSpPr>
            <p:cNvPr id="8222" name="Oval 106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1</a:t>
              </a:r>
            </a:p>
          </p:txBody>
        </p:sp>
        <p:grpSp>
          <p:nvGrpSpPr>
            <p:cNvPr id="8223" name="Group 107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8224" name="Oval 10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8225" name="Oval 10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8226" name="Line 110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111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Rectangle 112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8229" name="Rectangle 113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8230" name="Line 114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115"/>
            <p:cNvSpPr>
              <a:spLocks noChangeArrowheads="1"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2" name="Oval 116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0</a:t>
              </a:r>
            </a:p>
          </p:txBody>
        </p:sp>
        <p:sp>
          <p:nvSpPr>
            <p:cNvPr id="8233" name="Freeform 117"/>
            <p:cNvSpPr>
              <a:spLocks noChangeArrowheads="1"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4" name="Rectangle 118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8235" name="Rectangle 119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8236" name="Rectangle 120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构造识别主算符为闭包的正则式的</a:t>
            </a:r>
            <a:r>
              <a:rPr lang="en-US" altLang="zh-CN" b="1" dirty="0"/>
              <a:t>NFA</a:t>
            </a:r>
            <a:endParaRPr lang="en-US" altLang="zh-CN" dirty="0"/>
          </a:p>
          <a:p>
            <a:pPr lvl="1">
              <a:buNone/>
            </a:pPr>
            <a:r>
              <a:rPr lang="zh-CN" altLang="en-US" b="1" dirty="0">
                <a:solidFill>
                  <a:srgbClr val="00FF00"/>
                </a:solidFill>
              </a:rPr>
              <a:t>重要特点：仅一个接受状态，它没有向外的转换</a:t>
            </a:r>
            <a:endParaRPr lang="en-US" altLang="zh-CN" dirty="0"/>
          </a:p>
        </p:txBody>
      </p:sp>
      <p:grpSp>
        <p:nvGrpSpPr>
          <p:cNvPr id="26627" name="Group 40"/>
          <p:cNvGrpSpPr/>
          <p:nvPr/>
        </p:nvGrpSpPr>
        <p:grpSpPr>
          <a:xfrm>
            <a:off x="381000" y="2667000"/>
            <a:ext cx="8305800" cy="3540125"/>
            <a:chOff x="240" y="1680"/>
            <a:chExt cx="5232" cy="2230"/>
          </a:xfrm>
        </p:grpSpPr>
        <p:sp>
          <p:nvSpPr>
            <p:cNvPr id="26629" name="Oval 21"/>
            <p:cNvSpPr/>
            <p:nvPr/>
          </p:nvSpPr>
          <p:spPr>
            <a:xfrm>
              <a:off x="2281" y="2259"/>
              <a:ext cx="1916" cy="79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0" name="Oval 22"/>
            <p:cNvSpPr/>
            <p:nvPr/>
          </p:nvSpPr>
          <p:spPr>
            <a:xfrm>
              <a:off x="2415" y="2462"/>
              <a:ext cx="394" cy="36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6631" name="Oval 23"/>
            <p:cNvSpPr/>
            <p:nvPr/>
          </p:nvSpPr>
          <p:spPr>
            <a:xfrm>
              <a:off x="3693" y="2476"/>
              <a:ext cx="393" cy="36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26632" name="Rectangle 24"/>
            <p:cNvSpPr/>
            <p:nvPr/>
          </p:nvSpPr>
          <p:spPr>
            <a:xfrm>
              <a:off x="2961" y="2429"/>
              <a:ext cx="667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</a:p>
          </p:txBody>
        </p:sp>
        <p:grpSp>
          <p:nvGrpSpPr>
            <p:cNvPr id="26633" name="Group 25"/>
            <p:cNvGrpSpPr/>
            <p:nvPr/>
          </p:nvGrpSpPr>
          <p:grpSpPr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26646" name="Oval 26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647" name="Oval 27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6634" name="Rectangle 28"/>
            <p:cNvSpPr/>
            <p:nvPr/>
          </p:nvSpPr>
          <p:spPr>
            <a:xfrm>
              <a:off x="365" y="2328"/>
              <a:ext cx="639" cy="34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6635" name="Rectangle 29"/>
            <p:cNvSpPr/>
            <p:nvPr/>
          </p:nvSpPr>
          <p:spPr>
            <a:xfrm>
              <a:off x="1680" y="3600"/>
              <a:ext cx="2930" cy="31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 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 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</a:p>
          </p:txBody>
        </p:sp>
        <p:sp>
          <p:nvSpPr>
            <p:cNvPr id="26636" name="Oval 30"/>
            <p:cNvSpPr/>
            <p:nvPr/>
          </p:nvSpPr>
          <p:spPr>
            <a:xfrm>
              <a:off x="1138" y="2475"/>
              <a:ext cx="393" cy="36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26637" name="Line 31"/>
            <p:cNvSpPr/>
            <p:nvPr/>
          </p:nvSpPr>
          <p:spPr>
            <a:xfrm>
              <a:off x="1545" y="2640"/>
              <a:ext cx="87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6638" name="Line 32"/>
            <p:cNvSpPr/>
            <p:nvPr/>
          </p:nvSpPr>
          <p:spPr>
            <a:xfrm>
              <a:off x="240" y="2628"/>
              <a:ext cx="87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6639" name="Line 33"/>
            <p:cNvSpPr/>
            <p:nvPr/>
          </p:nvSpPr>
          <p:spPr>
            <a:xfrm>
              <a:off x="4114" y="2640"/>
              <a:ext cx="87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6640" name="Freeform 34"/>
            <p:cNvSpPr/>
            <p:nvPr/>
          </p:nvSpPr>
          <p:spPr>
            <a:xfrm>
              <a:off x="1473" y="2798"/>
              <a:ext cx="3555" cy="604"/>
            </a:xfrm>
            <a:custGeom>
              <a:avLst/>
              <a:gdLst>
                <a:gd name="txL" fmla="*/ 0 w 3840"/>
                <a:gd name="txT" fmla="*/ 0 h 697"/>
                <a:gd name="txR" fmla="*/ 3840 w 3840"/>
                <a:gd name="txB" fmla="*/ 697 h 697"/>
              </a:gdLst>
              <a:ahLst/>
              <a:cxnLst>
                <a:cxn ang="0">
                  <a:pos x="0" y="0"/>
                </a:cxn>
                <a:cxn ang="0">
                  <a:pos x="283" y="125"/>
                </a:cxn>
                <a:cxn ang="0">
                  <a:pos x="542" y="182"/>
                </a:cxn>
                <a:cxn ang="0">
                  <a:pos x="1038" y="221"/>
                </a:cxn>
                <a:cxn ang="0">
                  <a:pos x="1523" y="192"/>
                </a:cxn>
                <a:cxn ang="0">
                  <a:pos x="1790" y="139"/>
                </a:cxn>
                <a:cxn ang="0">
                  <a:pos x="2073" y="5"/>
                </a:cxn>
              </a:cxnLst>
              <a:rect l="txL" t="txT" r="txR" b="tx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Freeform 35"/>
            <p:cNvSpPr/>
            <p:nvPr/>
          </p:nvSpPr>
          <p:spPr>
            <a:xfrm>
              <a:off x="2540" y="1987"/>
              <a:ext cx="1405" cy="487"/>
            </a:xfrm>
            <a:custGeom>
              <a:avLst/>
              <a:gdLst>
                <a:gd name="txL" fmla="*/ 0 w 1517"/>
                <a:gd name="txT" fmla="*/ 0 h 562"/>
                <a:gd name="txR" fmla="*/ 1517 w 1517"/>
                <a:gd name="txB" fmla="*/ 562 h 562"/>
              </a:gdLst>
              <a:ahLst/>
              <a:cxnLst>
                <a:cxn ang="0">
                  <a:pos x="798" y="179"/>
                </a:cxn>
                <a:cxn ang="0">
                  <a:pos x="798" y="83"/>
                </a:cxn>
                <a:cxn ang="0">
                  <a:pos x="661" y="12"/>
                </a:cxn>
                <a:cxn ang="0">
                  <a:pos x="198" y="12"/>
                </a:cxn>
                <a:cxn ang="0">
                  <a:pos x="27" y="75"/>
                </a:cxn>
                <a:cxn ang="0">
                  <a:pos x="35" y="179"/>
                </a:cxn>
              </a:cxnLst>
              <a:rect l="txL" t="txT" r="txR" b="tx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Rectangle 36"/>
            <p:cNvSpPr/>
            <p:nvPr/>
          </p:nvSpPr>
          <p:spPr>
            <a:xfrm>
              <a:off x="1726" y="2330"/>
              <a:ext cx="375" cy="34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6643" name="Rectangle 37"/>
            <p:cNvSpPr/>
            <p:nvPr/>
          </p:nvSpPr>
          <p:spPr>
            <a:xfrm>
              <a:off x="3170" y="3058"/>
              <a:ext cx="375" cy="33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6644" name="Rectangle 38"/>
            <p:cNvSpPr/>
            <p:nvPr/>
          </p:nvSpPr>
          <p:spPr>
            <a:xfrm>
              <a:off x="4406" y="2342"/>
              <a:ext cx="375" cy="34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6645" name="Rectangle 39"/>
            <p:cNvSpPr/>
            <p:nvPr/>
          </p:nvSpPr>
          <p:spPr>
            <a:xfrm>
              <a:off x="3114" y="1680"/>
              <a:ext cx="375" cy="34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6628" name="Rectangle 42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对于加括号的正则式</a:t>
            </a:r>
            <a:r>
              <a:rPr lang="zh-CN" altLang="en-US" b="1" dirty="0"/>
              <a:t>(</a:t>
            </a:r>
            <a:r>
              <a:rPr lang="en-US" altLang="zh-CN" b="1" i="1" dirty="0"/>
              <a:t>s</a:t>
            </a:r>
            <a:r>
              <a:rPr lang="en-US" altLang="zh-CN" b="1" dirty="0"/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使用</a:t>
            </a:r>
            <a:r>
              <a:rPr lang="en-US" altLang="zh-CN" b="1" i="1" dirty="0"/>
              <a:t>N</a:t>
            </a:r>
            <a:r>
              <a:rPr lang="en-US" altLang="zh-CN" b="1" dirty="0"/>
              <a:t>(</a:t>
            </a:r>
            <a:r>
              <a:rPr lang="en-US" altLang="zh-CN" b="1" i="1" dirty="0"/>
              <a:t>s</a:t>
            </a:r>
            <a:r>
              <a:rPr lang="en-US" altLang="zh-CN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本身作为它的</a:t>
            </a:r>
            <a:r>
              <a:rPr lang="en-US" altLang="zh-CN" b="1" dirty="0"/>
              <a:t>NFA</a:t>
            </a:r>
            <a:endParaRPr lang="zh-CN" altLang="en-US" sz="3600" dirty="0"/>
          </a:p>
        </p:txBody>
      </p:sp>
      <p:sp>
        <p:nvSpPr>
          <p:cNvPr id="27651" name="Rectangle 25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/>
          </p:cNvSpPr>
          <p:nvPr>
            <p:ph idx="1"/>
          </p:nvPr>
        </p:nvSpPr>
        <p:spPr>
          <a:xfrm>
            <a:off x="319088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/>
              <a:t>本方法产生的</a:t>
            </a:r>
            <a:r>
              <a:rPr lang="en-US" altLang="zh-CN" b="1" dirty="0">
                <a:cs typeface="Times New Roman" panose="02020603050405020304" pitchFamily="18" charset="0"/>
              </a:rPr>
              <a:t>NFA</a:t>
            </a:r>
            <a:r>
              <a:rPr lang="zh-CN" altLang="en-US" b="1" dirty="0"/>
              <a:t>有</a:t>
            </a:r>
            <a:r>
              <a:rPr lang="zh-CN" altLang="en-US" b="1" dirty="0">
                <a:latin typeface="宋体" panose="02010600030101010101" pitchFamily="2" charset="-122"/>
              </a:rPr>
              <a:t>下列性质</a:t>
            </a:r>
          </a:p>
          <a:p>
            <a:pPr lvl="1"/>
            <a:r>
              <a:rPr lang="en-US" altLang="zh-CN" b="1" i="1" dirty="0"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zh-CN" altLang="en-US" b="1" dirty="0"/>
              <a:t>的状态数最多是</a:t>
            </a:r>
            <a:r>
              <a:rPr lang="en-US" altLang="zh-CN" b="1" i="1" dirty="0">
                <a:cs typeface="Times New Roman" panose="02020603050405020304" pitchFamily="18" charset="0"/>
              </a:rPr>
              <a:t>r</a:t>
            </a:r>
            <a:r>
              <a:rPr lang="zh-CN" altLang="en-US" b="1" dirty="0"/>
              <a:t>中符号和算符总数的两倍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algn="just"/>
            <a:r>
              <a:rPr lang="en-US" altLang="zh-CN" b="1" i="1" dirty="0"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zh-CN" altLang="en-US" b="1" dirty="0"/>
              <a:t>只有一个接受状态，接受状态没有向外的转换</a:t>
            </a:r>
            <a:endParaRPr lang="en-US" altLang="zh-CN" b="1" dirty="0"/>
          </a:p>
        </p:txBody>
      </p:sp>
      <p:sp>
        <p:nvSpPr>
          <p:cNvPr id="28675" name="Rectangle 44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  <p:grpSp>
        <p:nvGrpSpPr>
          <p:cNvPr id="28676" name="Group 45"/>
          <p:cNvGrpSpPr/>
          <p:nvPr/>
        </p:nvGrpSpPr>
        <p:grpSpPr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28677" name="Oval 46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28678" name="Group 47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28713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14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28679" name="Rectangle 50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8680" name="Rectangle 51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681" name="Oval 52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2" name="Rectangle 53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683" name="Rectangle 54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8684" name="Rectangle 55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685" name="Rectangle 56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686" name="Rectangle 57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8687" name="Line 58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688" name="Line 59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689" name="Oval 60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8690" name="Oval 61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8691" name="Oval 62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8692" name="Line 63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693" name="Line 64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694" name="Line 65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695" name="Oval 66"/>
            <p:cNvSpPr/>
            <p:nvPr/>
          </p:nvSpPr>
          <p:spPr>
            <a:xfrm>
              <a:off x="1967" y="260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6" name="Oval 67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8697" name="Oval 68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8698" name="Oval 69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8699" name="Line 70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700" name="Line 71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701" name="Line 72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702" name="Line 73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703" name="Line 74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704" name="Line 75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705" name="Rectangle 76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706" name="Rectangle 77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707" name="Rectangle 78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708" name="Freeform 79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Freeform 80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Rectangle 81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711" name="Rectangle 82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8712" name="Rectangle 83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319088" y="1600200"/>
            <a:ext cx="8569325" cy="48514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/>
              <a:t>本方法产生的</a:t>
            </a:r>
            <a:r>
              <a:rPr lang="en-US" altLang="zh-CN" b="1" dirty="0">
                <a:cs typeface="Times New Roman" panose="02020603050405020304" pitchFamily="18" charset="0"/>
              </a:rPr>
              <a:t>NFA</a:t>
            </a:r>
            <a:r>
              <a:rPr lang="zh-CN" altLang="en-US" b="1" dirty="0"/>
              <a:t>有</a:t>
            </a:r>
            <a:r>
              <a:rPr lang="zh-CN" altLang="en-US" b="1" dirty="0">
                <a:latin typeface="宋体" panose="02010600030101010101" pitchFamily="2" charset="-122"/>
              </a:rPr>
              <a:t>下列性质</a:t>
            </a:r>
          </a:p>
          <a:p>
            <a:pPr lvl="1" algn="just"/>
            <a:r>
              <a:rPr lang="en-US" altLang="zh-CN" b="1" i="1" dirty="0"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zh-CN" altLang="en-US" b="1" dirty="0"/>
              <a:t>的每个状态有一个用</a:t>
            </a:r>
            <a:r>
              <a:rPr lang="zh-CN" altLang="en-US" b="1" dirty="0">
                <a:sym typeface="Symbol" panose="05050102010706020507" pitchFamily="18" charset="2"/>
              </a:rPr>
              <a:t></a:t>
            </a:r>
            <a:r>
              <a:rPr lang="zh-CN" altLang="en-US" b="1" dirty="0"/>
              <a:t>的符号标记的指向其它结点的转换，或者最多两个指向其它结点的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b="1" dirty="0"/>
              <a:t>转换</a:t>
            </a:r>
            <a:endParaRPr lang="en-US" altLang="zh-CN" b="1" dirty="0"/>
          </a:p>
        </p:txBody>
      </p:sp>
      <p:sp>
        <p:nvSpPr>
          <p:cNvPr id="29699" name="Rectangle 44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  <p:grpSp>
        <p:nvGrpSpPr>
          <p:cNvPr id="29700" name="Group 45"/>
          <p:cNvGrpSpPr/>
          <p:nvPr/>
        </p:nvGrpSpPr>
        <p:grpSpPr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29701" name="Oval 46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29702" name="Group 47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9714" name="Oval 61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715" name="Oval 62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1967" y="260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9720" name="Oval 67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9721" name="Oval 68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9722" name="Oval 69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  <a:r>
              <a:rPr lang="zh-CN" altLang="en-US" sz="4400" dirty="0"/>
              <a:t> </a:t>
            </a:r>
          </a:p>
        </p:txBody>
      </p:sp>
      <p:grpSp>
        <p:nvGrpSpPr>
          <p:cNvPr id="30723" name="Group 79"/>
          <p:cNvGrpSpPr/>
          <p:nvPr/>
        </p:nvGrpSpPr>
        <p:grpSpPr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0760" name="Oval 5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0761" name="Group 6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0796" name="Oval 7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97" name="Oval 8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0762" name="Rectangle 9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0763" name="Rectangle 10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64" name="Oval 11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65" name="Rectangle 12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0766" name="Rectangle 13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67" name="Rectangle 14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68" name="Rectangle 15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0769" name="Rectangle 16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70" name="Line 17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71" name="Line 18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72" name="Oval 19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0773" name="Oval 20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0774" name="Oval 21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0775" name="Line 22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76" name="Line 23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77" name="Line 24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78" name="Oval 25"/>
            <p:cNvSpPr/>
            <p:nvPr/>
          </p:nvSpPr>
          <p:spPr>
            <a:xfrm>
              <a:off x="1967" y="260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79" name="Oval 26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780" name="Oval 27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81" name="Oval 28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0782" name="Line 29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83" name="Line 30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84" name="Line 31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85" name="Line 32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86" name="Line 33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87" name="Line 34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788" name="Rectangle 35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89" name="Rectangle 36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90" name="Rectangle 37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91" name="Freeform 38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Freeform 39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Rectangle 40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94" name="Rectangle 41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795" name="Rectangle 42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724" name="Group 78"/>
          <p:cNvGrpSpPr/>
          <p:nvPr/>
        </p:nvGrpSpPr>
        <p:grpSpPr>
          <a:xfrm>
            <a:off x="304800" y="914400"/>
            <a:ext cx="8078788" cy="2779713"/>
            <a:chOff x="192" y="576"/>
            <a:chExt cx="5089" cy="1751"/>
          </a:xfrm>
        </p:grpSpPr>
        <p:sp>
          <p:nvSpPr>
            <p:cNvPr id="30726" name="Rectangle 44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30" name="Rectangle 48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31" name="Rectangle 49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33" name="Rectangle 51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0734" name="Line 52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54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55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56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57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58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59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60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61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Rectangle 62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0745" name="Rectangle 63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0746" name="Line 64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65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66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67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Rectangle 68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51" name="Rectangle 69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0752" name="Line 70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3" name="Line 71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Rectangle 72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0755" name="Rectangle 73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0756" name="Rectangle 74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57" name="Rectangle 75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0758" name="Rectangle 76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59" name="Rectangle 77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  <a:r>
              <a:rPr lang="zh-CN" altLang="en-US" sz="4400" dirty="0"/>
              <a:t> </a:t>
            </a:r>
          </a:p>
        </p:txBody>
      </p:sp>
      <p:grpSp>
        <p:nvGrpSpPr>
          <p:cNvPr id="31747" name="Group 81"/>
          <p:cNvGrpSpPr/>
          <p:nvPr/>
        </p:nvGrpSpPr>
        <p:grpSpPr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1784" name="Oval 4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1785" name="Group 5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1820" name="Oval 6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821" name="Oval 7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1786" name="Rectangle 8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1787" name="Rectangle 9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88" name="Oval 10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1789" name="Rectangle 13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90" name="Rectangle 14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791" name="Rectangle 15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792" name="Line 16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93" name="Line 17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94" name="Oval 18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1795" name="Oval 19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1796" name="Oval 20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1797" name="Line 21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98" name="Line 22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99" name="Line 23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00" name="Line 29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01" name="Line 30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02" name="Line 31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03" name="Line 32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04" name="Rectangle 11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805" name="Rectangle 12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806" name="Oval 24"/>
            <p:cNvSpPr/>
            <p:nvPr/>
          </p:nvSpPr>
          <p:spPr>
            <a:xfrm>
              <a:off x="1967" y="260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1807" name="Oval 25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808" name="Oval 26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1809" name="Oval 27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1810" name="Line 28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11" name="Line 33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812" name="Rectangle 34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813" name="Rectangle 35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814" name="Rectangle 36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815" name="Freeform 37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Freeform 38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Rectangle 39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818" name="Rectangle 40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819" name="Rectangle 41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748" name="Group 77"/>
          <p:cNvGrpSpPr/>
          <p:nvPr/>
        </p:nvGrpSpPr>
        <p:grpSpPr>
          <a:xfrm>
            <a:off x="304800" y="914400"/>
            <a:ext cx="8078788" cy="2779713"/>
            <a:chOff x="192" y="576"/>
            <a:chExt cx="5089" cy="1751"/>
          </a:xfrm>
        </p:grpSpPr>
        <p:sp>
          <p:nvSpPr>
            <p:cNvPr id="31750" name="Rectangle 43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1" name="Rectangle 44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2" name="Rectangle 45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3" name="Rectangle 46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4" name="Rectangle 47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5" name="Rectangle 48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6" name="Rectangle 49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1757" name="Rectangle 50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1758" name="Line 51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Line 52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0" name="Line 53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1" name="Line 54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Line 55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Line 56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4" name="Line 57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Line 58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Line 59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7" name="Line 60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Rectangle 61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1769" name="Rectangle 62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1770" name="Line 63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64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2" name="Line 65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3" name="Line 66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4" name="Rectangle 67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75" name="Rectangle 68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76" name="Line 69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7" name="Line 70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8" name="Rectangle 71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779" name="Rectangle 72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1780" name="Rectangle 73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781" name="Rectangle 74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782" name="Rectangle 75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783" name="Rectangle 76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  <a:r>
              <a:rPr lang="zh-CN" altLang="en-US" sz="4400" dirty="0"/>
              <a:t> </a:t>
            </a:r>
          </a:p>
        </p:txBody>
      </p:sp>
      <p:grpSp>
        <p:nvGrpSpPr>
          <p:cNvPr id="32771" name="Group 76"/>
          <p:cNvGrpSpPr/>
          <p:nvPr/>
        </p:nvGrpSpPr>
        <p:grpSpPr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32773" name="Freeform 36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Rectangle 38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2775" name="Oval 3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2776" name="Group 4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2843" name="Oval 5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844" name="Oval 6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2777" name="Rectangle 7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2778" name="Rectangle 8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2779" name="Oval 9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0" name="Rectangle 10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781" name="Rectangle 11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2782" name="Rectangle 12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3" name="Rectangle 13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784" name="Rectangle 14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2785" name="Line 15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86" name="Line 16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87" name="Oval 17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2788" name="Oval 18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2789" name="Oval 19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2790" name="Line 20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91" name="Line 21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92" name="Line 22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93" name="Oval 23"/>
            <p:cNvSpPr/>
            <p:nvPr/>
          </p:nvSpPr>
          <p:spPr>
            <a:xfrm>
              <a:off x="1968" y="260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794" name="Oval 24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2795" name="Oval 25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796" name="Oval 26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2797" name="Line 27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98" name="Line 28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799" name="Line 29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800" name="Line 30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801" name="Line 31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802" name="Line 32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803" name="Rectangle 33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04" name="Rectangle 34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05" name="Rectangle 35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06" name="Freeform 37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Rectangle 39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2808" name="Rectangle 40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2809" name="Rectangle 41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2810" name="Rectangle 42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2811" name="Rectangle 43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2812" name="Rectangle 44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2813" name="Rectangle 45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14" name="Rectangle 46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2815" name="Rectangle 47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2816" name="Rectangle 48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2817" name="Line 49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8" name="Line 50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9" name="Line 51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0" name="Line 52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1" name="Line 53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2" name="Line 54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3" name="Line 55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4" name="Line 56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5" name="Line 57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6" name="Line 58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7" name="Rectangle 59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2828" name="Rectangle 60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2829" name="Line 61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0" name="Line 62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1" name="Line 63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2" name="Line 64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3" name="Rectangle 65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34" name="Rectangle 66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35" name="Line 67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6" name="Line 68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7" name="Rectangle 69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838" name="Rectangle 70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2839" name="Rectangle 71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2840" name="Rectangle 72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841" name="Rectangle 73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2842" name="Rectangle 74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  <a:r>
              <a:rPr lang="zh-CN" altLang="en-US" sz="4400" dirty="0"/>
              <a:t> </a:t>
            </a:r>
          </a:p>
        </p:txBody>
      </p:sp>
      <p:grpSp>
        <p:nvGrpSpPr>
          <p:cNvPr id="33795" name="Group 75"/>
          <p:cNvGrpSpPr/>
          <p:nvPr/>
        </p:nvGrpSpPr>
        <p:grpSpPr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33797" name="Oval 3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3798" name="Group 4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3867" name="Oval 5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68" name="Oval 6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3799" name="Rectangle 7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3800" name="Rectangle 8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3801" name="Oval 9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02" name="Rectangle 10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3803" name="Rectangle 11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3804" name="Rectangle 12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5" name="Rectangle 13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3806" name="Rectangle 14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3807" name="Line 15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08" name="Line 16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09" name="Oval 17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3810" name="Oval 18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3811" name="Oval 19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3812" name="Line 20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13" name="Line 21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14" name="Line 22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15" name="Oval 23"/>
            <p:cNvSpPr/>
            <p:nvPr/>
          </p:nvSpPr>
          <p:spPr>
            <a:xfrm>
              <a:off x="1968" y="260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3816" name="Oval 24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3817" name="Oval 25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3818" name="Oval 26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3819" name="Line 27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20" name="Line 28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21" name="Line 29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22" name="Line 30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23" name="Line 31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24" name="Line 32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825" name="Rectangle 33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26" name="Rectangle 34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27" name="Rectangle 35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28" name="Freeform 36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37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Rectangle 38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3831" name="Rectangle 39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3832" name="Rectangle 40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3833" name="Rectangle 41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3834" name="Rectangle 42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3835" name="Rectangle 43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3836" name="Rectangle 44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37" name="Rectangle 45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38" name="Rectangle 46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3839" name="Rectangle 47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3840" name="Rectangle 48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3841" name="Line 49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2" name="Line 50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3" name="Line 51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4" name="Line 52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5" name="Line 53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6" name="Line 54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7" name="Line 55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8" name="Line 56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9" name="Line 57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0" name="Line 58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1" name="Rectangle 59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3852" name="Rectangle 60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3853" name="Line 61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4" name="Line 62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5" name="Line 63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6" name="Line 64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7" name="Rectangle 65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58" name="Rectangle 66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59" name="Line 67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0" name="Line 68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1" name="Rectangle 69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3862" name="Rectangle 70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3863" name="Rectangle 71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3864" name="Rectangle 72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3865" name="Rectangle 73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3866" name="Rectangle 74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  <a:r>
              <a:rPr lang="zh-CN" altLang="en-US" sz="4400" dirty="0"/>
              <a:t> </a:t>
            </a:r>
          </a:p>
        </p:txBody>
      </p:sp>
      <p:grpSp>
        <p:nvGrpSpPr>
          <p:cNvPr id="34819" name="Group 75"/>
          <p:cNvGrpSpPr/>
          <p:nvPr/>
        </p:nvGrpSpPr>
        <p:grpSpPr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34821" name="Oval 3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4822" name="Group 4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4891" name="Oval 5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92" name="Oval 6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4823" name="Rectangle 7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4824" name="Rectangle 8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5" name="Oval 9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26" name="Rectangle 10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4827" name="Rectangle 11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4828" name="Rectangle 12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9" name="Rectangle 13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4830" name="Rectangle 14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4831" name="Line 15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32" name="Line 16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33" name="Oval 17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4834" name="Oval 18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4835" name="Oval 19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4836" name="Line 20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37" name="Line 21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38" name="Line 22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39" name="Oval 23"/>
            <p:cNvSpPr/>
            <p:nvPr/>
          </p:nvSpPr>
          <p:spPr>
            <a:xfrm>
              <a:off x="1968" y="260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40" name="Oval 24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4841" name="Oval 25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4842" name="Oval 26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4843" name="Line 27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44" name="Line 28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45" name="Line 29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46" name="Line 30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47" name="Line 31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48" name="Line 32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849" name="Rectangle 33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0" name="Rectangle 34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1" name="Rectangle 35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2" name="Freeform 36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rgbClr val="FF3399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Freeform 37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rgbClr val="FF3399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Rectangle 38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5" name="Rectangle 39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6" name="Rectangle 40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7" name="Rectangle 41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4858" name="Rectangle 42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4859" name="Rectangle 43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4860" name="Rectangle 44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1" name="Rectangle 45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2" name="Rectangle 46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3" name="Rectangle 47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4864" name="Rectangle 48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4865" name="Line 49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6" name="Line 50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7" name="Line 51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8" name="Line 52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9" name="Line 53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0" name="Line 54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1" name="Line 55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2" name="Line 56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3" name="Line 57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4" name="Line 58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5" name="Rectangle 59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4876" name="Rectangle 60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4877" name="Line 61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8" name="Line 62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79" name="Line 63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0" name="Line 64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1" name="Rectangle 65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82" name="Rectangle 66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83" name="Line 67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4" name="Line 68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5" name="Rectangle 69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4886" name="Rectangle 70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4887" name="Rectangle 71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4888" name="Rectangle 72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4889" name="Rectangle 73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4890" name="Rectangle 74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</a:p>
        </p:txBody>
      </p:sp>
      <p:grpSp>
        <p:nvGrpSpPr>
          <p:cNvPr id="35843" name="Group 75"/>
          <p:cNvGrpSpPr/>
          <p:nvPr/>
        </p:nvGrpSpPr>
        <p:grpSpPr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35845" name="Oval 3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5846" name="Group 4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5915" name="Oval 5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916" name="Oval 6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5847" name="Rectangle 7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5848" name="Rectangle 8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9" name="Oval 9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5850" name="Rectangle 10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5851" name="Rectangle 11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5852" name="Rectangle 12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3" name="Rectangle 13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5854" name="Rectangle 14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5855" name="Line 15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56" name="Line 16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57" name="Oval 17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5858" name="Oval 18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5859" name="Oval 19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5860" name="Line 20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61" name="Line 21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62" name="Line 22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63" name="Oval 23"/>
            <p:cNvSpPr/>
            <p:nvPr/>
          </p:nvSpPr>
          <p:spPr>
            <a:xfrm>
              <a:off x="1968" y="260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5864" name="Oval 24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865" name="Oval 25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5866" name="Oval 26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5867" name="Line 27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68" name="Line 28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69" name="Line 29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70" name="Line 30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71" name="Line 31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72" name="Line 32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873" name="Rectangle 33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4" name="Rectangle 34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5" name="Rectangle 35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6" name="Freeform 36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rgbClr val="FF3399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Freeform 37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rgbClr val="FF3399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Rectangle 38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9" name="Rectangle 39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0" name="Rectangle 40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1" name="Rectangle 41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5882" name="Rectangle 42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3" name="Rectangle 43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5884" name="Rectangle 44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5" name="Rectangle 45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6" name="Rectangle 46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7" name="Rectangle 47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88" name="Rectangle 48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5889" name="Line 49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0" name="Line 50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1" name="Line 51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2" name="Line 52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3" name="Line 53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4" name="Line 54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5" name="Line 55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6" name="Line 56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7" name="Line 57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8" name="Line 58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9" name="Rectangle 59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5900" name="Rectangle 60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5901" name="Line 61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2" name="Line 62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3" name="Line 63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4" name="Line 64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5" name="Rectangle 65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6" name="Rectangle 66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7" name="Line 67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8" name="Line 68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9" name="Rectangle 69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5910" name="Rectangle 70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5911" name="Rectangle 71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5912" name="Rectangle 72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5913" name="Rectangle 73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5914" name="Rectangle 74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473200"/>
            <a:ext cx="8229600" cy="1176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/>
              <a:t>3.3</a:t>
            </a:r>
            <a:r>
              <a:rPr lang="zh-CN" altLang="en-US" b="1"/>
              <a:t>.2 </a:t>
            </a:r>
            <a:r>
              <a:rPr lang="zh-CN" altLang="en-US" b="1">
                <a:latin typeface="宋体" panose="02010600030101010101" pitchFamily="2" charset="-122"/>
              </a:rPr>
              <a:t>确定的有限自动机（简称</a:t>
            </a:r>
            <a:r>
              <a:rPr lang="en-US" altLang="zh-CN" b="1"/>
              <a:t>DFA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zh-CN" altLang="en-US" b="1"/>
              <a:t>一个数学模型，包括：</a:t>
            </a:r>
            <a:endParaRPr lang="zh-CN" altLang="zh-CN" b="1">
              <a:sym typeface="Symbol" panose="05050102010706020507" pitchFamily="18" charset="2"/>
            </a:endParaRPr>
          </a:p>
        </p:txBody>
      </p:sp>
      <p:sp>
        <p:nvSpPr>
          <p:cNvPr id="12290" name="Rectangle 4" descr="Green marble"/>
          <p:cNvSpPr>
            <a:spLocks noChangeArrowheads="1"/>
          </p:cNvSpPr>
          <p:nvPr/>
        </p:nvSpPr>
        <p:spPr bwMode="auto">
          <a:xfrm>
            <a:off x="762000" y="2565400"/>
            <a:ext cx="79867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ym typeface="Symbol" panose="05050102010706020507" pitchFamily="18" charset="2"/>
              </a:rPr>
              <a:t>1</a:t>
            </a:r>
            <a:r>
              <a:rPr lang="zh-CN" altLang="en-US" sz="2800" b="1">
                <a:sym typeface="Symbol" panose="05050102010706020507" pitchFamily="18" charset="2"/>
              </a:rPr>
              <a:t>、有限的状态集合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endParaRPr lang="en-US" altLang="zh-CN" sz="2800" b="1">
              <a:sym typeface="Symbol" panose="05050102010706020507" pitchFamily="18" charset="2"/>
            </a:endParaRPr>
          </a:p>
          <a:p>
            <a:r>
              <a:rPr lang="en-US" altLang="zh-CN" sz="2800" b="1">
                <a:sym typeface="Symbol" panose="05050102010706020507" pitchFamily="18" charset="2"/>
              </a:rPr>
              <a:t>2</a:t>
            </a:r>
            <a:r>
              <a:rPr lang="zh-CN" altLang="en-US" sz="2800" b="1">
                <a:sym typeface="Symbol" panose="05050102010706020507" pitchFamily="18" charset="2"/>
              </a:rPr>
              <a:t>、输入字母集合</a:t>
            </a:r>
            <a:r>
              <a:rPr lang="en-US" altLang="zh-CN" sz="2800" b="1">
                <a:sym typeface="Symbol" panose="05050102010706020507" pitchFamily="18" charset="2"/>
              </a:rPr>
              <a:t></a:t>
            </a:r>
          </a:p>
          <a:p>
            <a:r>
              <a:rPr lang="en-US" altLang="zh-CN" sz="2800" b="1">
                <a:sym typeface="Symbol" panose="05050102010706020507" pitchFamily="18" charset="2"/>
              </a:rPr>
              <a:t>3</a:t>
            </a:r>
            <a:r>
              <a:rPr lang="zh-CN" altLang="en-US" sz="2800" b="1">
                <a:sym typeface="Symbol" panose="05050102010706020507" pitchFamily="18" charset="2"/>
              </a:rPr>
              <a:t>、转换函数</a:t>
            </a:r>
            <a:r>
              <a:rPr lang="en-US" altLang="zh-CN" sz="2800" b="1" i="1">
                <a:sym typeface="Symbol" panose="05050102010706020507" pitchFamily="18" charset="2"/>
              </a:rPr>
              <a:t>move </a:t>
            </a:r>
            <a:r>
              <a:rPr lang="en-US" altLang="en-US" sz="2800" b="1">
                <a:sym typeface="Symbol" panose="05050102010706020507" pitchFamily="18" charset="2"/>
              </a:rPr>
              <a:t>: </a:t>
            </a:r>
            <a:r>
              <a:rPr lang="en-US" altLang="en-US" sz="2800" b="1" i="1">
                <a:sym typeface="Symbol" panose="05050102010706020507" pitchFamily="18" charset="2"/>
              </a:rPr>
              <a:t>S </a:t>
            </a:r>
            <a:r>
              <a:rPr lang="en-US" altLang="en-US" sz="2800" b="1">
                <a:sym typeface="Symbol" panose="05050102010706020507" pitchFamily="18" charset="2"/>
              </a:rPr>
              <a:t>   </a:t>
            </a:r>
            <a:r>
              <a:rPr lang="en-US" altLang="en-US" sz="2800" b="1" i="1">
                <a:solidFill>
                  <a:srgbClr val="0070C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olidFill>
                  <a:srgbClr val="0070C0"/>
                </a:solidFill>
                <a:sym typeface="Symbol" panose="05050102010706020507" pitchFamily="18" charset="2"/>
              </a:rPr>
              <a:t>且可以是部分函数</a:t>
            </a:r>
          </a:p>
          <a:p>
            <a:r>
              <a:rPr lang="en-US" altLang="zh-CN" sz="2800" b="1">
                <a:sym typeface="Symbol" panose="05050102010706020507" pitchFamily="18" charset="2"/>
              </a:rPr>
              <a:t>4</a:t>
            </a:r>
            <a:r>
              <a:rPr lang="zh-CN" altLang="en-US" sz="2800" b="1">
                <a:sym typeface="Symbol" panose="05050102010706020507" pitchFamily="18" charset="2"/>
              </a:rPr>
              <a:t>、唯一的开始状态 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endParaRPr lang="en-US" altLang="zh-CN" sz="2800" b="1">
              <a:sym typeface="Symbol" panose="05050102010706020507" pitchFamily="18" charset="2"/>
            </a:endParaRPr>
          </a:p>
          <a:p>
            <a:r>
              <a:rPr lang="en-US" altLang="zh-CN" sz="2800" b="1">
                <a:sym typeface="Symbol" panose="05050102010706020507" pitchFamily="18" charset="2"/>
              </a:rPr>
              <a:t>5</a:t>
            </a:r>
            <a:r>
              <a:rPr lang="zh-CN" altLang="en-US" sz="2800" b="1">
                <a:sym typeface="Symbol" panose="05050102010706020507" pitchFamily="18" charset="2"/>
              </a:rPr>
              <a:t>、</a:t>
            </a:r>
            <a:r>
              <a:rPr lang="zh-CN" altLang="en-US" sz="2800" b="1"/>
              <a:t>接受状态</a:t>
            </a:r>
            <a:r>
              <a:rPr lang="zh-CN" altLang="en-US" sz="2800" b="1">
                <a:sym typeface="Symbol" panose="05050102010706020507" pitchFamily="18" charset="2"/>
              </a:rPr>
              <a:t>集合</a:t>
            </a:r>
            <a:r>
              <a:rPr lang="en-US" altLang="zh-CN" sz="2800" b="1" i="1">
                <a:sym typeface="Symbol" panose="05050102010706020507" pitchFamily="18" charset="2"/>
              </a:rPr>
              <a:t>F </a:t>
            </a:r>
            <a:r>
              <a:rPr lang="en-US" altLang="zh-CN" sz="2800" b="1"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ym typeface="Symbol" panose="05050102010706020507" pitchFamily="18" charset="2"/>
              </a:rPr>
              <a:t> S</a:t>
            </a:r>
            <a:endParaRPr lang="zh-CN" altLang="en-US" sz="2800" b="1" i="1">
              <a:sym typeface="Symbol" panose="05050102010706020507" pitchFamily="18" charset="2"/>
            </a:endParaRPr>
          </a:p>
        </p:txBody>
      </p:sp>
      <p:grpSp>
        <p:nvGrpSpPr>
          <p:cNvPr id="12291" name="Group 55"/>
          <p:cNvGrpSpPr/>
          <p:nvPr/>
        </p:nvGrpSpPr>
        <p:grpSpPr bwMode="auto">
          <a:xfrm>
            <a:off x="3203575" y="4292600"/>
            <a:ext cx="5562600" cy="2452688"/>
            <a:chOff x="2112" y="2704"/>
            <a:chExt cx="3504" cy="1545"/>
          </a:xfrm>
        </p:grpSpPr>
        <p:sp>
          <p:nvSpPr>
            <p:cNvPr id="12292" name="Oval 28"/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</a:p>
          </p:txBody>
        </p:sp>
        <p:grpSp>
          <p:nvGrpSpPr>
            <p:cNvPr id="12293" name="Group 29"/>
            <p:cNvGrpSpPr/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12294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12295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12296" name="Line 32"/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33"/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Rectangle 34"/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12300" name="Line 36"/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Freeform 37"/>
            <p:cNvSpPr>
              <a:spLocks noChangeArrowheads="1"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2" name="Oval 39"/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</a:p>
          </p:txBody>
        </p:sp>
        <p:sp>
          <p:nvSpPr>
            <p:cNvPr id="12303" name="Freeform 40"/>
            <p:cNvSpPr>
              <a:spLocks noChangeArrowheads="1"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4" name="Rectangle 41"/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12305" name="Rectangle 42"/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12306" name="Rectangle 43"/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8" name="Rectangle 45"/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12309" name="Freeform 46"/>
            <p:cNvSpPr>
              <a:spLocks noChangeArrowheads="1"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10" name="Rectangle 47"/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12311" name="Rectangle 50"/>
          <p:cNvSpPr>
            <a:spLocks noChangeArrowheads="1"/>
          </p:cNvSpPr>
          <p:nvPr/>
        </p:nvSpPr>
        <p:spPr bwMode="auto">
          <a:xfrm>
            <a:off x="381000" y="4876800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DFA</a:t>
            </a:r>
            <a:endParaRPr lang="zh-CN" altLang="en-US" sz="2800" b="1"/>
          </a:p>
        </p:txBody>
      </p:sp>
      <p:sp>
        <p:nvSpPr>
          <p:cNvPr id="12312" name="Rectangle 5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82745" y="21788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一个符号标记离开同一状态只有一条边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7950" y="981075"/>
            <a:ext cx="873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7" name="Rectangle 2"/>
          <p:cNvSpPr txBox="1"/>
          <p:nvPr/>
        </p:nvSpPr>
        <p:spPr>
          <a:xfrm>
            <a:off x="381000" y="304800"/>
            <a:ext cx="8382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ea typeface="黑体" panose="02010609060101010101" pitchFamily="49" charset="-122"/>
              </a:rPr>
              <a:t>.4 </a:t>
            </a:r>
            <a:r>
              <a:rPr lang="zh-CN" altLang="en-US" sz="4400" b="1" dirty="0"/>
              <a:t>从正则式到有限自动机</a:t>
            </a:r>
            <a:r>
              <a:rPr lang="zh-CN" altLang="en-US" sz="4400" dirty="0"/>
              <a:t> </a:t>
            </a:r>
          </a:p>
        </p:txBody>
      </p:sp>
      <p:grpSp>
        <p:nvGrpSpPr>
          <p:cNvPr id="36868" name="Group 75"/>
          <p:cNvGrpSpPr/>
          <p:nvPr/>
        </p:nvGrpSpPr>
        <p:grpSpPr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36869" name="Oval 3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6870" name="Group 4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6939" name="Oval 5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940" name="Oval 6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6871" name="Rectangle 7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6872" name="Rectangle 8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3" name="Oval 9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6874" name="Rectangle 10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6875" name="Rectangle 11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6876" name="Rectangle 12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7" name="Rectangle 13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6878" name="Rectangle 14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6879" name="Line 15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80" name="Line 16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81" name="Oval 17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6882" name="Oval 18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6883" name="Oval 19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6884" name="Line 20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85" name="Line 21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86" name="Line 22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87" name="Oval 23"/>
            <p:cNvSpPr/>
            <p:nvPr/>
          </p:nvSpPr>
          <p:spPr>
            <a:xfrm>
              <a:off x="1968" y="2607"/>
              <a:ext cx="282" cy="321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888" name="Oval 24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6889" name="Oval 25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6890" name="Oval 26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6891" name="Line 27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92" name="Line 28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93" name="Line 29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94" name="Line 30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95" name="Line 31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96" name="Line 32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897" name="Rectangle 33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8" name="Rectangle 34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9" name="Rectangle 35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0" name="Freeform 36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rgbClr val="FF3399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Freeform 37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rgbClr val="FF3399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Rectangle 38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3" name="Rectangle 39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4" name="Rectangle 40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54000" tIns="28800" rIns="54000" bIns="28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1800" b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5" name="Rectangle 41"/>
            <p:cNvSpPr/>
            <p:nvPr/>
          </p:nvSpPr>
          <p:spPr>
            <a:xfrm>
              <a:off x="4128" y="576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9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6" name="Rectangle 42"/>
            <p:cNvSpPr/>
            <p:nvPr/>
          </p:nvSpPr>
          <p:spPr>
            <a:xfrm>
              <a:off x="3264" y="76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7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7" name="Rectangle 43"/>
            <p:cNvSpPr/>
            <p:nvPr/>
          </p:nvSpPr>
          <p:spPr>
            <a:xfrm>
              <a:off x="4903" y="815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8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8" name="Rectangle 44"/>
            <p:cNvSpPr/>
            <p:nvPr/>
          </p:nvSpPr>
          <p:spPr>
            <a:xfrm>
              <a:off x="1584" y="1104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4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9" name="Rectangle 45"/>
            <p:cNvSpPr/>
            <p:nvPr/>
          </p:nvSpPr>
          <p:spPr>
            <a:xfrm>
              <a:off x="1584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0" name="Rectangle 46"/>
            <p:cNvSpPr/>
            <p:nvPr/>
          </p:nvSpPr>
          <p:spPr>
            <a:xfrm>
              <a:off x="2448" y="960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5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1" name="Rectangle 47"/>
            <p:cNvSpPr/>
            <p:nvPr/>
          </p:nvSpPr>
          <p:spPr>
            <a:xfrm>
              <a:off x="4128" y="1008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6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2" name="Rectangle 48"/>
            <p:cNvSpPr/>
            <p:nvPr/>
          </p:nvSpPr>
          <p:spPr>
            <a:xfrm>
              <a:off x="3312" y="1248"/>
              <a:ext cx="336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36913" name="Line 49"/>
            <p:cNvSpPr/>
            <p:nvPr/>
          </p:nvSpPr>
          <p:spPr>
            <a:xfrm>
              <a:off x="4393" y="758"/>
              <a:ext cx="589" cy="12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4" name="Line 50"/>
            <p:cNvSpPr/>
            <p:nvPr/>
          </p:nvSpPr>
          <p:spPr>
            <a:xfrm flipH="1">
              <a:off x="3494" y="758"/>
              <a:ext cx="589" cy="12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5" name="Line 51"/>
            <p:cNvSpPr/>
            <p:nvPr/>
          </p:nvSpPr>
          <p:spPr>
            <a:xfrm>
              <a:off x="1830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6" name="Line 52"/>
            <p:cNvSpPr/>
            <p:nvPr/>
          </p:nvSpPr>
          <p:spPr>
            <a:xfrm>
              <a:off x="3553" y="958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7" name="Line 53"/>
            <p:cNvSpPr/>
            <p:nvPr/>
          </p:nvSpPr>
          <p:spPr>
            <a:xfrm>
              <a:off x="2684" y="1141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8" name="Line 54"/>
            <p:cNvSpPr/>
            <p:nvPr/>
          </p:nvSpPr>
          <p:spPr>
            <a:xfrm>
              <a:off x="1859" y="1325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9" name="Line 55"/>
            <p:cNvSpPr/>
            <p:nvPr/>
          </p:nvSpPr>
          <p:spPr>
            <a:xfrm flipH="1">
              <a:off x="2655" y="935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0" name="Line 56"/>
            <p:cNvSpPr/>
            <p:nvPr/>
          </p:nvSpPr>
          <p:spPr>
            <a:xfrm flipH="1">
              <a:off x="1785" y="1126"/>
              <a:ext cx="590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1" name="Line 57"/>
            <p:cNvSpPr/>
            <p:nvPr/>
          </p:nvSpPr>
          <p:spPr>
            <a:xfrm flipH="1">
              <a:off x="931" y="1318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2" name="Line 58"/>
            <p:cNvSpPr/>
            <p:nvPr/>
          </p:nvSpPr>
          <p:spPr>
            <a:xfrm flipH="1">
              <a:off x="931" y="1620"/>
              <a:ext cx="589" cy="11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3" name="Rectangle 59"/>
            <p:cNvSpPr/>
            <p:nvPr/>
          </p:nvSpPr>
          <p:spPr>
            <a:xfrm>
              <a:off x="2443" y="1429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6924" name="Rectangle 60"/>
            <p:cNvSpPr/>
            <p:nvPr/>
          </p:nvSpPr>
          <p:spPr>
            <a:xfrm>
              <a:off x="720" y="1421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6925" name="Line 61"/>
            <p:cNvSpPr/>
            <p:nvPr/>
          </p:nvSpPr>
          <p:spPr>
            <a:xfrm>
              <a:off x="1682" y="1356"/>
              <a:ext cx="0" cy="15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6" name="Line 62"/>
            <p:cNvSpPr/>
            <p:nvPr/>
          </p:nvSpPr>
          <p:spPr>
            <a:xfrm>
              <a:off x="4992" y="1104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7" name="Line 63"/>
            <p:cNvSpPr/>
            <p:nvPr/>
          </p:nvSpPr>
          <p:spPr>
            <a:xfrm>
              <a:off x="4224" y="1296"/>
              <a:ext cx="0" cy="176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8" name="Line 64"/>
            <p:cNvSpPr/>
            <p:nvPr/>
          </p:nvSpPr>
          <p:spPr>
            <a:xfrm>
              <a:off x="1680" y="1680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29" name="Rectangle 65"/>
            <p:cNvSpPr/>
            <p:nvPr/>
          </p:nvSpPr>
          <p:spPr>
            <a:xfrm>
              <a:off x="2355" y="1717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0" name="Rectangle 66"/>
            <p:cNvSpPr/>
            <p:nvPr/>
          </p:nvSpPr>
          <p:spPr>
            <a:xfrm>
              <a:off x="794" y="1709"/>
              <a:ext cx="336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endParaRPr lang="en-US" altLang="zh-CN" sz="1800" b="1" i="1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1" name="Line 67"/>
            <p:cNvSpPr/>
            <p:nvPr/>
          </p:nvSpPr>
          <p:spPr>
            <a:xfrm>
              <a:off x="2448" y="1968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2" name="Line 68"/>
            <p:cNvSpPr/>
            <p:nvPr/>
          </p:nvSpPr>
          <p:spPr>
            <a:xfrm>
              <a:off x="912" y="2016"/>
              <a:ext cx="0" cy="175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3" name="Rectangle 69"/>
            <p:cNvSpPr/>
            <p:nvPr/>
          </p:nvSpPr>
          <p:spPr>
            <a:xfrm>
              <a:off x="816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6934" name="Rectangle 70"/>
            <p:cNvSpPr/>
            <p:nvPr/>
          </p:nvSpPr>
          <p:spPr>
            <a:xfrm>
              <a:off x="1632" y="1872"/>
              <a:ext cx="337" cy="2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3399"/>
                  </a:solidFill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36935" name="Rectangle 71"/>
            <p:cNvSpPr/>
            <p:nvPr/>
          </p:nvSpPr>
          <p:spPr>
            <a:xfrm>
              <a:off x="2400" y="2112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6936" name="Rectangle 72"/>
            <p:cNvSpPr/>
            <p:nvPr/>
          </p:nvSpPr>
          <p:spPr>
            <a:xfrm>
              <a:off x="4128" y="1440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6937" name="Rectangle 73"/>
            <p:cNvSpPr/>
            <p:nvPr/>
          </p:nvSpPr>
          <p:spPr>
            <a:xfrm>
              <a:off x="4944" y="1248"/>
              <a:ext cx="337" cy="21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3399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6938" name="Rectangle 74"/>
            <p:cNvSpPr/>
            <p:nvPr/>
          </p:nvSpPr>
          <p:spPr>
            <a:xfrm>
              <a:off x="192" y="768"/>
              <a:ext cx="1920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Arial" panose="020B0604020202020204" pitchFamily="34" charset="0"/>
                </a:rPr>
                <a:t>|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ab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的分解</a:t>
              </a: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31"/>
          <p:cNvSpPr txBox="1"/>
          <p:nvPr/>
        </p:nvSpPr>
        <p:spPr>
          <a:xfrm>
            <a:off x="323850" y="1600200"/>
            <a:ext cx="8569325" cy="4851400"/>
          </a:xfrm>
          <a:prstGeom prst="rect">
            <a:avLst/>
          </a:prstGeom>
          <a:noFill/>
          <a:ln w="9525">
            <a:noFill/>
          </a:ln>
        </p:spPr>
        <p:txBody>
          <a:bodyPr lIns="54000" tIns="28800" rIns="54000" bIns="28800"/>
          <a:lstStyle/>
          <a:p>
            <a:pPr algn="just">
              <a:spcBef>
                <a:spcPct val="50000"/>
              </a:spcBef>
              <a:buChar char="•"/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</a:rPr>
              <a:t>(</a:t>
            </a:r>
            <a:r>
              <a:rPr lang="en-US" altLang="zh-CN" sz="3200" b="1" i="1" dirty="0">
                <a:latin typeface="Arial" panose="020B0604020202020204" pitchFamily="34" charset="0"/>
              </a:rPr>
              <a:t>a</a:t>
            </a:r>
            <a:r>
              <a:rPr lang="en-US" altLang="zh-CN" sz="3200" b="1" dirty="0">
                <a:latin typeface="Arial" panose="020B0604020202020204" pitchFamily="34" charset="0"/>
              </a:rPr>
              <a:t>|</a:t>
            </a:r>
            <a:r>
              <a:rPr lang="en-US" altLang="zh-CN" sz="3200" b="1" i="1" dirty="0">
                <a:latin typeface="Arial" panose="020B0604020202020204" pitchFamily="34" charset="0"/>
              </a:rPr>
              <a:t>b</a:t>
            </a:r>
            <a:r>
              <a:rPr lang="en-US" altLang="zh-CN" sz="3200" b="1" dirty="0">
                <a:latin typeface="Arial" panose="020B0604020202020204" pitchFamily="34" charset="0"/>
              </a:rPr>
              <a:t>)</a:t>
            </a:r>
            <a:r>
              <a:rPr lang="en-US" altLang="zh-CN" sz="3200" b="1" baseline="30000" dirty="0">
                <a:latin typeface="Arial" panose="020B0604020202020204" pitchFamily="34" charset="0"/>
              </a:rPr>
              <a:t>*</a:t>
            </a:r>
            <a:r>
              <a:rPr lang="en-US" altLang="zh-CN" sz="3200" b="1" i="1" dirty="0">
                <a:latin typeface="Arial" panose="020B0604020202020204" pitchFamily="34" charset="0"/>
              </a:rPr>
              <a:t>ab</a:t>
            </a:r>
            <a:r>
              <a:rPr lang="zh-CN" altLang="en-US" sz="3200" b="1" dirty="0">
                <a:latin typeface="Arial" panose="020B0604020202020204" pitchFamily="34" charset="0"/>
              </a:rPr>
              <a:t>的两个</a:t>
            </a:r>
            <a:r>
              <a:rPr lang="en-US" altLang="zh-CN" sz="3200" b="1" dirty="0">
                <a:latin typeface="Arial" panose="020B0604020202020204" pitchFamily="34" charset="0"/>
              </a:rPr>
              <a:t>NFA</a:t>
            </a:r>
            <a:r>
              <a:rPr lang="zh-CN" altLang="en-US" sz="3200" b="1" dirty="0">
                <a:latin typeface="Arial" panose="020B0604020202020204" pitchFamily="34" charset="0"/>
              </a:rPr>
              <a:t>的比较</a:t>
            </a:r>
          </a:p>
        </p:txBody>
      </p:sp>
      <p:grpSp>
        <p:nvGrpSpPr>
          <p:cNvPr id="37891" name="Group 174"/>
          <p:cNvGrpSpPr/>
          <p:nvPr/>
        </p:nvGrpSpPr>
        <p:grpSpPr>
          <a:xfrm>
            <a:off x="3962400" y="1981200"/>
            <a:ext cx="4876800" cy="2047875"/>
            <a:chOff x="2496" y="1248"/>
            <a:chExt cx="3072" cy="1290"/>
          </a:xfrm>
        </p:grpSpPr>
        <p:sp>
          <p:nvSpPr>
            <p:cNvPr id="37934" name="Oval 116"/>
            <p:cNvSpPr/>
            <p:nvPr/>
          </p:nvSpPr>
          <p:spPr>
            <a:xfrm>
              <a:off x="4183" y="1667"/>
              <a:ext cx="377" cy="34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 anchor="ctr"/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 1</a:t>
              </a:r>
            </a:p>
          </p:txBody>
        </p:sp>
        <p:grpSp>
          <p:nvGrpSpPr>
            <p:cNvPr id="37935" name="Group 117"/>
            <p:cNvGrpSpPr/>
            <p:nvPr/>
          </p:nvGrpSpPr>
          <p:grpSpPr>
            <a:xfrm>
              <a:off x="5191" y="1622"/>
              <a:ext cx="377" cy="349"/>
              <a:chOff x="7120" y="12162"/>
              <a:chExt cx="425" cy="425"/>
            </a:xfrm>
          </p:grpSpPr>
          <p:sp>
            <p:nvSpPr>
              <p:cNvPr id="37947" name="Oval 11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948" name="Oval 11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37936" name="Line 121"/>
            <p:cNvSpPr/>
            <p:nvPr/>
          </p:nvSpPr>
          <p:spPr>
            <a:xfrm flipV="1">
              <a:off x="3552" y="1824"/>
              <a:ext cx="61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37" name="Rectangle 122"/>
            <p:cNvSpPr/>
            <p:nvPr/>
          </p:nvSpPr>
          <p:spPr>
            <a:xfrm>
              <a:off x="2496" y="1536"/>
              <a:ext cx="612" cy="3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7938" name="Rectangle 123"/>
            <p:cNvSpPr/>
            <p:nvPr/>
          </p:nvSpPr>
          <p:spPr>
            <a:xfrm>
              <a:off x="3744" y="1536"/>
              <a:ext cx="306" cy="28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39" name="Freeform 125"/>
            <p:cNvSpPr/>
            <p:nvPr/>
          </p:nvSpPr>
          <p:spPr>
            <a:xfrm>
              <a:off x="3216" y="1392"/>
              <a:ext cx="263" cy="275"/>
            </a:xfrm>
            <a:custGeom>
              <a:avLst/>
              <a:gdLst>
                <a:gd name="txL" fmla="*/ 0 w 297"/>
                <a:gd name="txT" fmla="*/ 0 h 333"/>
                <a:gd name="txR" fmla="*/ 297 w 297"/>
                <a:gd name="txB" fmla="*/ 333 h 333"/>
              </a:gdLst>
              <a:ahLst/>
              <a:cxnLst>
                <a:cxn ang="0">
                  <a:pos x="85" y="72"/>
                </a:cxn>
                <a:cxn ang="0">
                  <a:pos x="106" y="27"/>
                </a:cxn>
                <a:cxn ang="0">
                  <a:pos x="57" y="2"/>
                </a:cxn>
                <a:cxn ang="0">
                  <a:pos x="6" y="25"/>
                </a:cxn>
                <a:cxn ang="0">
                  <a:pos x="23" y="72"/>
                </a:cxn>
              </a:cxnLst>
              <a:rect l="txL" t="txT" r="txR" b="tx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Oval 126"/>
            <p:cNvSpPr/>
            <p:nvPr/>
          </p:nvSpPr>
          <p:spPr>
            <a:xfrm>
              <a:off x="3120" y="1666"/>
              <a:ext cx="377" cy="35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 anchor="ctr"/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37941" name="Freeform 127"/>
            <p:cNvSpPr/>
            <p:nvPr/>
          </p:nvSpPr>
          <p:spPr>
            <a:xfrm flipV="1">
              <a:off x="3216" y="2016"/>
              <a:ext cx="264" cy="273"/>
            </a:xfrm>
            <a:custGeom>
              <a:avLst/>
              <a:gdLst>
                <a:gd name="txL" fmla="*/ 0 w 297"/>
                <a:gd name="txT" fmla="*/ 0 h 333"/>
                <a:gd name="txR" fmla="*/ 297 w 297"/>
                <a:gd name="txB" fmla="*/ 333 h 333"/>
              </a:gdLst>
              <a:ahLst/>
              <a:cxnLst>
                <a:cxn ang="0">
                  <a:pos x="87" y="68"/>
                </a:cxn>
                <a:cxn ang="0">
                  <a:pos x="110" y="26"/>
                </a:cxn>
                <a:cxn ang="0">
                  <a:pos x="59" y="2"/>
                </a:cxn>
                <a:cxn ang="0">
                  <a:pos x="6" y="23"/>
                </a:cxn>
                <a:cxn ang="0">
                  <a:pos x="23" y="69"/>
                </a:cxn>
              </a:cxnLst>
              <a:rect l="txL" t="txT" r="txR" b="tx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Rectangle 128"/>
            <p:cNvSpPr/>
            <p:nvPr/>
          </p:nvSpPr>
          <p:spPr>
            <a:xfrm>
              <a:off x="3504" y="1248"/>
              <a:ext cx="306" cy="2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43" name="Rectangle 129"/>
            <p:cNvSpPr/>
            <p:nvPr/>
          </p:nvSpPr>
          <p:spPr>
            <a:xfrm>
              <a:off x="3264" y="2256"/>
              <a:ext cx="306" cy="2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944" name="Rectangle 130"/>
            <p:cNvSpPr/>
            <p:nvPr/>
          </p:nvSpPr>
          <p:spPr>
            <a:xfrm>
              <a:off x="4800" y="1536"/>
              <a:ext cx="306" cy="28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945" name="Line 132"/>
            <p:cNvSpPr/>
            <p:nvPr/>
          </p:nvSpPr>
          <p:spPr>
            <a:xfrm flipV="1">
              <a:off x="4608" y="1824"/>
              <a:ext cx="56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46" name="Line 133"/>
            <p:cNvSpPr/>
            <p:nvPr/>
          </p:nvSpPr>
          <p:spPr>
            <a:xfrm flipV="1">
              <a:off x="2496" y="1824"/>
              <a:ext cx="61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</p:grpSp>
      <p:sp>
        <p:nvSpPr>
          <p:cNvPr id="37892" name="Rectangle 175"/>
          <p:cNvSpPr/>
          <p:nvPr/>
        </p:nvSpPr>
        <p:spPr>
          <a:xfrm>
            <a:off x="684213" y="2349500"/>
            <a:ext cx="1727200" cy="7191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54000" tIns="28800" rIns="54000" bIns="28800" anchor="ctr"/>
          <a:lstStyle/>
          <a:p>
            <a:r>
              <a:rPr lang="zh-CN" altLang="en-US" sz="3200" b="1" dirty="0">
                <a:latin typeface="Arial" panose="020B0604020202020204" pitchFamily="34" charset="0"/>
              </a:rPr>
              <a:t>手工构造</a:t>
            </a:r>
            <a:r>
              <a:rPr lang="en-US" altLang="zh-CN" sz="3200" b="1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37893" name="Rectangle 176"/>
          <p:cNvSpPr/>
          <p:nvPr/>
        </p:nvSpPr>
        <p:spPr>
          <a:xfrm>
            <a:off x="684213" y="3284538"/>
            <a:ext cx="1727200" cy="719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54000" tIns="28800" rIns="54000" bIns="28800" anchor="ctr"/>
          <a:lstStyle/>
          <a:p>
            <a:r>
              <a:rPr lang="zh-CN" altLang="en-US" sz="3200" b="1" dirty="0">
                <a:latin typeface="Arial" panose="020B0604020202020204" pitchFamily="34" charset="0"/>
              </a:rPr>
              <a:t>算法构造</a:t>
            </a:r>
            <a:r>
              <a:rPr lang="en-US" altLang="zh-CN" sz="3200" b="1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37894" name="Rectangle 178"/>
          <p:cNvSpPr/>
          <p:nvPr/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.4 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从正则式到有限自动机</a:t>
            </a:r>
          </a:p>
        </p:txBody>
      </p:sp>
      <p:grpSp>
        <p:nvGrpSpPr>
          <p:cNvPr id="37895" name="Group 179"/>
          <p:cNvGrpSpPr/>
          <p:nvPr/>
        </p:nvGrpSpPr>
        <p:grpSpPr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7896" name="Oval 180"/>
            <p:cNvSpPr/>
            <p:nvPr/>
          </p:nvSpPr>
          <p:spPr>
            <a:xfrm>
              <a:off x="148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37897" name="Group 181"/>
            <p:cNvGrpSpPr/>
            <p:nvPr/>
          </p:nvGrpSpPr>
          <p:grpSpPr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7932" name="Oval 182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1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933" name="Oval 183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 dirty="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37898" name="Rectangle 184"/>
            <p:cNvSpPr/>
            <p:nvPr/>
          </p:nvSpPr>
          <p:spPr>
            <a:xfrm>
              <a:off x="288" y="3061"/>
              <a:ext cx="457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7899" name="Rectangle 185"/>
            <p:cNvSpPr/>
            <p:nvPr/>
          </p:nvSpPr>
          <p:spPr>
            <a:xfrm>
              <a:off x="1113" y="3059"/>
              <a:ext cx="249" cy="26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00" name="Oval 186"/>
            <p:cNvSpPr/>
            <p:nvPr/>
          </p:nvSpPr>
          <p:spPr>
            <a:xfrm>
              <a:off x="752" y="3180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7901" name="Rectangle 187"/>
            <p:cNvSpPr/>
            <p:nvPr/>
          </p:nvSpPr>
          <p:spPr>
            <a:xfrm>
              <a:off x="2346" y="2525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02" name="Rectangle 188"/>
            <p:cNvSpPr/>
            <p:nvPr/>
          </p:nvSpPr>
          <p:spPr>
            <a:xfrm>
              <a:off x="2356" y="3592"/>
              <a:ext cx="22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903" name="Rectangle 189"/>
            <p:cNvSpPr/>
            <p:nvPr/>
          </p:nvSpPr>
          <p:spPr>
            <a:xfrm>
              <a:off x="1670" y="2823"/>
              <a:ext cx="22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04" name="Rectangle 190"/>
            <p:cNvSpPr/>
            <p:nvPr/>
          </p:nvSpPr>
          <p:spPr>
            <a:xfrm>
              <a:off x="4246" y="3095"/>
              <a:ext cx="22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05" name="Rectangle 191"/>
            <p:cNvSpPr/>
            <p:nvPr/>
          </p:nvSpPr>
          <p:spPr>
            <a:xfrm>
              <a:off x="4961" y="3093"/>
              <a:ext cx="259" cy="27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906" name="Line 192"/>
            <p:cNvSpPr/>
            <p:nvPr/>
          </p:nvSpPr>
          <p:spPr>
            <a:xfrm flipV="1">
              <a:off x="348" y="3327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07" name="Line 193"/>
            <p:cNvSpPr/>
            <p:nvPr/>
          </p:nvSpPr>
          <p:spPr>
            <a:xfrm flipV="1">
              <a:off x="1083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08" name="Oval 194"/>
            <p:cNvSpPr/>
            <p:nvPr/>
          </p:nvSpPr>
          <p:spPr>
            <a:xfrm>
              <a:off x="3168" y="319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7909" name="Oval 195"/>
            <p:cNvSpPr/>
            <p:nvPr/>
          </p:nvSpPr>
          <p:spPr>
            <a:xfrm>
              <a:off x="3874" y="3199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7910" name="Oval 196"/>
            <p:cNvSpPr/>
            <p:nvPr/>
          </p:nvSpPr>
          <p:spPr>
            <a:xfrm>
              <a:off x="4570" y="3208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7911" name="Line 197"/>
            <p:cNvSpPr/>
            <p:nvPr/>
          </p:nvSpPr>
          <p:spPr>
            <a:xfrm flipV="1">
              <a:off x="4892" y="3350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12" name="Line 198"/>
            <p:cNvSpPr/>
            <p:nvPr/>
          </p:nvSpPr>
          <p:spPr>
            <a:xfrm flipV="1">
              <a:off x="4186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13" name="Line 199"/>
            <p:cNvSpPr/>
            <p:nvPr/>
          </p:nvSpPr>
          <p:spPr>
            <a:xfrm flipV="1">
              <a:off x="3490" y="3339"/>
              <a:ext cx="3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14" name="Oval 200"/>
            <p:cNvSpPr/>
            <p:nvPr/>
          </p:nvSpPr>
          <p:spPr>
            <a:xfrm>
              <a:off x="1967" y="2607"/>
              <a:ext cx="282" cy="32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7915" name="Oval 201"/>
            <p:cNvSpPr/>
            <p:nvPr/>
          </p:nvSpPr>
          <p:spPr>
            <a:xfrm>
              <a:off x="2701" y="262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7916" name="Oval 202"/>
            <p:cNvSpPr/>
            <p:nvPr/>
          </p:nvSpPr>
          <p:spPr>
            <a:xfrm>
              <a:off x="1995" y="3692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917" name="Oval 203"/>
            <p:cNvSpPr/>
            <p:nvPr/>
          </p:nvSpPr>
          <p:spPr>
            <a:xfrm>
              <a:off x="2701" y="3707"/>
              <a:ext cx="282" cy="32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7918" name="Line 204"/>
            <p:cNvSpPr/>
            <p:nvPr/>
          </p:nvSpPr>
          <p:spPr>
            <a:xfrm flipV="1">
              <a:off x="2287" y="2786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19" name="Line 205"/>
            <p:cNvSpPr/>
            <p:nvPr/>
          </p:nvSpPr>
          <p:spPr>
            <a:xfrm flipV="1">
              <a:off x="1728" y="28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20" name="Line 206"/>
            <p:cNvSpPr/>
            <p:nvPr/>
          </p:nvSpPr>
          <p:spPr>
            <a:xfrm>
              <a:off x="2959" y="28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21" name="Line 207"/>
            <p:cNvSpPr/>
            <p:nvPr/>
          </p:nvSpPr>
          <p:spPr>
            <a:xfrm flipV="1">
              <a:off x="2979" y="3486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22" name="Line 208"/>
            <p:cNvSpPr/>
            <p:nvPr/>
          </p:nvSpPr>
          <p:spPr>
            <a:xfrm>
              <a:off x="1746" y="3497"/>
              <a:ext cx="249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23" name="Line 209"/>
            <p:cNvSpPr/>
            <p:nvPr/>
          </p:nvSpPr>
          <p:spPr>
            <a:xfrm flipV="1">
              <a:off x="2287" y="3861"/>
              <a:ext cx="38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7924" name="Rectangle 210"/>
            <p:cNvSpPr/>
            <p:nvPr/>
          </p:nvSpPr>
          <p:spPr>
            <a:xfrm>
              <a:off x="1819" y="3354"/>
              <a:ext cx="249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25" name="Rectangle 211"/>
            <p:cNvSpPr/>
            <p:nvPr/>
          </p:nvSpPr>
          <p:spPr>
            <a:xfrm>
              <a:off x="3042" y="2765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26" name="Rectangle 212"/>
            <p:cNvSpPr/>
            <p:nvPr/>
          </p:nvSpPr>
          <p:spPr>
            <a:xfrm>
              <a:off x="2923" y="3412"/>
              <a:ext cx="249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27" name="Freeform 213"/>
            <p:cNvSpPr/>
            <p:nvPr/>
          </p:nvSpPr>
          <p:spPr>
            <a:xfrm>
              <a:off x="904" y="3497"/>
              <a:ext cx="3083" cy="823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214"/>
            <p:cNvSpPr/>
            <p:nvPr/>
          </p:nvSpPr>
          <p:spPr>
            <a:xfrm>
              <a:off x="1536" y="2352"/>
              <a:ext cx="1827" cy="827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Rectangle 215"/>
            <p:cNvSpPr/>
            <p:nvPr/>
          </p:nvSpPr>
          <p:spPr>
            <a:xfrm>
              <a:off x="2343" y="4024"/>
              <a:ext cx="249" cy="2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30" name="Rectangle 216"/>
            <p:cNvSpPr/>
            <p:nvPr/>
          </p:nvSpPr>
          <p:spPr>
            <a:xfrm>
              <a:off x="3540" y="3073"/>
              <a:ext cx="248" cy="25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7931" name="Rectangle 217"/>
            <p:cNvSpPr/>
            <p:nvPr/>
          </p:nvSpPr>
          <p:spPr>
            <a:xfrm>
              <a:off x="2784" y="2112"/>
              <a:ext cx="248" cy="25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从正则式建立识别器的步骤</a:t>
            </a:r>
          </a:p>
          <a:p>
            <a:pPr lvl="1"/>
            <a:r>
              <a:rPr lang="zh-CN" altLang="en-US"/>
              <a:t>从正则式构造NFA</a:t>
            </a:r>
          </a:p>
          <a:p>
            <a:pPr lvl="1"/>
            <a:r>
              <a:rPr lang="zh-CN" altLang="en-US"/>
              <a:t>把NFA变成DFA</a:t>
            </a:r>
          </a:p>
          <a:p>
            <a:pPr lvl="1"/>
            <a:r>
              <a:rPr lang="zh-CN" altLang="en-US"/>
              <a:t>将DFA化简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为正则式</a:t>
            </a:r>
            <a:r>
              <a:rPr lang="en-US" altLang="zh-CN"/>
              <a:t>(a|b)*a(a|b)(a|b)</a:t>
            </a:r>
            <a:r>
              <a:rPr lang="zh-CN" altLang="en-US"/>
              <a:t>构造</a:t>
            </a:r>
            <a:r>
              <a:rPr lang="en-US" altLang="zh-CN"/>
              <a:t>NFA</a:t>
            </a:r>
          </a:p>
          <a:p>
            <a:pPr lvl="1"/>
            <a:r>
              <a:rPr lang="zh-CN" altLang="zh-CN"/>
              <a:t>用子集构造法将</a:t>
            </a:r>
            <a:r>
              <a:rPr lang="en-US" altLang="zh-CN"/>
              <a:t>NFA</a:t>
            </a:r>
            <a:r>
              <a:rPr lang="zh-CN" altLang="en-US"/>
              <a:t>转换为</a:t>
            </a:r>
            <a:r>
              <a:rPr lang="en-US" altLang="zh-CN"/>
              <a:t>DFA</a:t>
            </a:r>
          </a:p>
          <a:p>
            <a:r>
              <a:rPr lang="zh-CN" altLang="en-US"/>
              <a:t>用状态转换图表示接受正则式</a:t>
            </a:r>
            <a:r>
              <a:rPr lang="en-US" altLang="zh-CN"/>
              <a:t>(a|b)*aa</a:t>
            </a:r>
            <a:r>
              <a:rPr lang="zh-CN" altLang="en-US"/>
              <a:t>的</a:t>
            </a:r>
            <a:r>
              <a:rPr lang="en-US" altLang="zh-CN"/>
              <a:t>DFA</a:t>
            </a:r>
          </a:p>
          <a:p>
            <a:r>
              <a:rPr lang="zh-CN" altLang="en-US"/>
              <a:t>画出接受</a:t>
            </a:r>
            <a:r>
              <a:rPr lang="en-US" altLang="zh-CN"/>
              <a:t>(1|01)*0*</a:t>
            </a:r>
            <a:r>
              <a:rPr lang="zh-CN" altLang="en-US"/>
              <a:t>所描述语言的最简</a:t>
            </a:r>
            <a:r>
              <a:rPr lang="en-US" altLang="zh-CN"/>
              <a:t>DFA</a:t>
            </a:r>
            <a:r>
              <a:rPr lang="zh-CN" altLang="en-US"/>
              <a:t>的状态转换图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用子集构造法给出如下</a:t>
            </a:r>
            <a:r>
              <a:rPr lang="en-US" altLang="zh-CN"/>
              <a:t>NFA</a:t>
            </a:r>
            <a:r>
              <a:rPr lang="zh-CN" altLang="en-US"/>
              <a:t>到</a:t>
            </a:r>
            <a:r>
              <a:rPr lang="en-US" altLang="zh-CN"/>
              <a:t>DFA</a:t>
            </a:r>
            <a:r>
              <a:rPr lang="zh-CN" altLang="en-US"/>
              <a:t>的转换表</a:t>
            </a:r>
          </a:p>
        </p:txBody>
      </p:sp>
      <p:sp>
        <p:nvSpPr>
          <p:cNvPr id="4" name="椭圆 3"/>
          <p:cNvSpPr/>
          <p:nvPr/>
        </p:nvSpPr>
        <p:spPr>
          <a:xfrm>
            <a:off x="1713865" y="3575685"/>
            <a:ext cx="560705" cy="522158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" name="椭圆 6"/>
          <p:cNvSpPr/>
          <p:nvPr/>
        </p:nvSpPr>
        <p:spPr>
          <a:xfrm>
            <a:off x="2985135" y="3575685"/>
            <a:ext cx="560705" cy="521236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3997325" y="3602355"/>
            <a:ext cx="560705" cy="521236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5603240" y="3602355"/>
            <a:ext cx="560705" cy="521236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2312389" y="3833813"/>
            <a:ext cx="710565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3545312" y="3836303"/>
            <a:ext cx="451485" cy="2667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>
            <a:stCxn id="8" idx="6"/>
            <a:endCxn id="9" idx="2"/>
          </p:cNvCxnSpPr>
          <p:nvPr/>
        </p:nvCxnSpPr>
        <p:spPr>
          <a:xfrm>
            <a:off x="4629785" y="3863340"/>
            <a:ext cx="104521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曲线连接符 12"/>
          <p:cNvCxnSpPr>
            <a:stCxn id="8" idx="0"/>
            <a:endCxn id="4" idx="0"/>
          </p:cNvCxnSpPr>
          <p:nvPr/>
        </p:nvCxnSpPr>
        <p:spPr>
          <a:xfrm rot="16200000" flipV="1">
            <a:off x="3194685" y="2447290"/>
            <a:ext cx="26670" cy="2283460"/>
          </a:xfrm>
          <a:prstGeom prst="curvedConnector3">
            <a:avLst>
              <a:gd name="adj1" fmla="val 992857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曲线连接符 14"/>
          <p:cNvCxnSpPr/>
          <p:nvPr/>
        </p:nvCxnSpPr>
        <p:spPr>
          <a:xfrm rot="5400000">
            <a:off x="1992313" y="3819208"/>
            <a:ext cx="3175" cy="396875"/>
          </a:xfrm>
          <a:prstGeom prst="curvedConnector3">
            <a:avLst>
              <a:gd name="adj1" fmla="val 994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曲线连接符 15"/>
          <p:cNvCxnSpPr/>
          <p:nvPr/>
        </p:nvCxnSpPr>
        <p:spPr>
          <a:xfrm rot="5400000">
            <a:off x="3265488" y="3822383"/>
            <a:ext cx="3175" cy="396875"/>
          </a:xfrm>
          <a:prstGeom prst="curvedConnector3">
            <a:avLst>
              <a:gd name="adj1" fmla="val 994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曲线连接符 16"/>
          <p:cNvCxnSpPr/>
          <p:nvPr/>
        </p:nvCxnSpPr>
        <p:spPr>
          <a:xfrm rot="5400000">
            <a:off x="4305618" y="3825558"/>
            <a:ext cx="3175" cy="396875"/>
          </a:xfrm>
          <a:prstGeom prst="curvedConnector3">
            <a:avLst>
              <a:gd name="adj1" fmla="val 994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2357792" y="34817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16325" y="3495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25695" y="3495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981325" y="29057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74190" y="441198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a,b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65450" y="441198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a,b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57650" y="441198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a,b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字母表</a:t>
            </a:r>
            <a:r>
              <a:rPr lang="en-US" altLang="zh-CN"/>
              <a:t>Σ={a,b}</a:t>
            </a:r>
          </a:p>
          <a:p>
            <a:r>
              <a:rPr lang="zh-CN" altLang="en-US"/>
              <a:t>写出语言</a:t>
            </a:r>
            <a:r>
              <a:rPr lang="en-US" altLang="zh-CN"/>
              <a:t>L={w|w</a:t>
            </a:r>
            <a:r>
              <a:rPr lang="zh-CN" altLang="en-US"/>
              <a:t>中</a:t>
            </a:r>
            <a:r>
              <a:rPr lang="en-US" altLang="zh-CN"/>
              <a:t>a</a:t>
            </a:r>
            <a:r>
              <a:rPr lang="zh-CN" altLang="en-US"/>
              <a:t>的个数是偶数</a:t>
            </a:r>
            <a:r>
              <a:rPr lang="en-US" altLang="zh-CN"/>
              <a:t>}</a:t>
            </a:r>
            <a:r>
              <a:rPr lang="zh-CN" altLang="en-US"/>
              <a:t>的正则式和</a:t>
            </a:r>
            <a:r>
              <a:rPr lang="en-US" altLang="zh-CN"/>
              <a:t>DFA</a:t>
            </a:r>
          </a:p>
          <a:p>
            <a:r>
              <a:rPr lang="zh-CN" altLang="en-US">
                <a:sym typeface="+mn-ea"/>
              </a:rPr>
              <a:t>写出语言</a:t>
            </a:r>
            <a:r>
              <a:rPr lang="en-US" altLang="zh-CN">
                <a:sym typeface="+mn-ea"/>
              </a:rPr>
              <a:t>L={w|w</a:t>
            </a:r>
            <a:r>
              <a:rPr lang="zh-CN" altLang="en-US">
                <a:sym typeface="+mn-ea"/>
              </a:rPr>
              <a:t>中最后两个字母是</a:t>
            </a:r>
            <a:r>
              <a:rPr lang="en-US" altLang="zh-CN">
                <a:sym typeface="+mn-ea"/>
              </a:rPr>
              <a:t>aa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bb}</a:t>
            </a:r>
            <a:r>
              <a:rPr lang="zh-CN" altLang="en-US">
                <a:sym typeface="+mn-ea"/>
              </a:rPr>
              <a:t>的正则式和</a:t>
            </a:r>
            <a:r>
              <a:rPr lang="en-US" altLang="zh-CN">
                <a:sym typeface="+mn-ea"/>
              </a:rPr>
              <a:t>DFA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188" y="1557338"/>
            <a:ext cx="8064500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例 识别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 | </a:t>
            </a:r>
            <a:r>
              <a:rPr lang="en-US" altLang="zh-CN" i="1"/>
              <a:t>b</a:t>
            </a:r>
            <a:r>
              <a:rPr lang="en-US" altLang="zh-CN"/>
              <a:t>)*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b </a:t>
            </a:r>
            <a:r>
              <a:rPr lang="zh-CN" altLang="en-US"/>
              <a:t>的</a:t>
            </a:r>
            <a:r>
              <a:rPr lang="en-US" altLang="zh-CN"/>
              <a:t>DFA</a:t>
            </a:r>
            <a:r>
              <a:rPr lang="zh-CN" altLang="en-US" b="1"/>
              <a:t>	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663825"/>
            <a:ext cx="3992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圆角矩形标注 6"/>
          <p:cNvSpPr>
            <a:spLocks noChangeArrowheads="1"/>
          </p:cNvSpPr>
          <p:nvPr/>
        </p:nvSpPr>
        <p:spPr bwMode="auto">
          <a:xfrm>
            <a:off x="3911600" y="2133600"/>
            <a:ext cx="914400" cy="407988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DFA</a:t>
            </a:r>
            <a:endParaRPr lang="zh-CN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5157788"/>
            <a:ext cx="40068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圆角矩形标注 8"/>
          <p:cNvSpPr>
            <a:spLocks noChangeArrowheads="1"/>
          </p:cNvSpPr>
          <p:nvPr/>
        </p:nvSpPr>
        <p:spPr bwMode="auto">
          <a:xfrm>
            <a:off x="3884613" y="4748213"/>
            <a:ext cx="914400" cy="409575"/>
          </a:xfrm>
          <a:prstGeom prst="wedgeRoundRectCallout">
            <a:avLst>
              <a:gd name="adj1" fmla="val -43056"/>
              <a:gd name="adj2" fmla="val 122884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NFA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53" y="1632585"/>
            <a:ext cx="7772400" cy="1362075"/>
          </a:xfrm>
        </p:spPr>
        <p:txBody>
          <a:bodyPr/>
          <a:lstStyle/>
          <a:p>
            <a:r>
              <a:rPr lang="en-US" altLang="zh-CN"/>
              <a:t>NFA</a:t>
            </a:r>
            <a:r>
              <a:rPr lang="zh-CN" altLang="en-US"/>
              <a:t>到</a:t>
            </a:r>
            <a:r>
              <a:rPr lang="en-US" altLang="zh-CN"/>
              <a:t>DFA——</a:t>
            </a:r>
            <a:r>
              <a:rPr lang="zh-CN" altLang="en-US"/>
              <a:t>子集构造法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412875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3.3</a:t>
            </a:r>
            <a:r>
              <a:rPr lang="zh-CN" altLang="en-US" b="1">
                <a:sym typeface="Symbol" panose="05050102010706020507" pitchFamily="18" charset="2"/>
              </a:rPr>
              <a:t>.3 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b="1">
                <a:sym typeface="Symbol" panose="05050102010706020507" pitchFamily="18" charset="2"/>
              </a:rPr>
              <a:t>到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b="1">
                <a:sym typeface="Symbol" panose="05050102010706020507" pitchFamily="18" charset="2"/>
              </a:rPr>
              <a:t>的变换 </a:t>
            </a:r>
            <a:endParaRPr lang="zh-CN" altLang="en-US" sz="2800" b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</a:t>
            </a:r>
            <a:r>
              <a:rPr lang="zh-CN" altLang="en-US" sz="2800" b="1">
                <a:ea typeface="楷体_GB2312"/>
                <a:cs typeface="楷体_GB2312"/>
                <a:sym typeface="Symbol" panose="05050102010706020507" pitchFamily="18" charset="2"/>
              </a:rPr>
              <a:t>子集构造法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	1</a:t>
            </a:r>
            <a:r>
              <a:rPr lang="zh-CN" altLang="en-US" sz="2800" b="1"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sz="2800" b="1">
                <a:sym typeface="Symbol" panose="05050102010706020507" pitchFamily="18" charset="2"/>
              </a:rPr>
              <a:t>的一个状态是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sz="2800" b="1">
                <a:sym typeface="Symbol" panose="05050102010706020507" pitchFamily="18" charset="2"/>
              </a:rPr>
              <a:t>的一个状态集合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、读了输入</a:t>
            </a:r>
            <a:r>
              <a:rPr lang="en-US" altLang="zh-CN" sz="2800" b="1" i="1">
                <a:sym typeface="Symbol" panose="05050102010706020507" pitchFamily="18" charset="2"/>
              </a:rPr>
              <a:t>a</a:t>
            </a:r>
            <a:r>
              <a:rPr lang="en-US" altLang="zh-CN" sz="2800" b="1" baseline="-30000"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sym typeface="Symbol" panose="05050102010706020507" pitchFamily="18" charset="2"/>
              </a:rPr>
              <a:t> a</a:t>
            </a:r>
            <a:r>
              <a:rPr lang="en-US" altLang="zh-CN" sz="2800" b="1" baseline="-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 … </a:t>
            </a:r>
            <a:r>
              <a:rPr lang="en-US" altLang="zh-CN" sz="2800" b="1" i="1">
                <a:sym typeface="Symbol" panose="05050102010706020507" pitchFamily="18" charset="2"/>
              </a:rPr>
              <a:t>a</a:t>
            </a:r>
            <a:r>
              <a:rPr lang="en-US" altLang="zh-CN" sz="2800" b="1" i="1" baseline="-30000"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后</a:t>
            </a:r>
            <a:r>
              <a:rPr lang="zh-CN" altLang="en-US" sz="2800" b="1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ea typeface="黑体" panose="02010609060101010101" pitchFamily="49" charset="-122"/>
                <a:sym typeface="Symbol" panose="05050102010706020507" pitchFamily="18" charset="2"/>
              </a:rPr>
              <a:t>		 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sz="2800" b="1">
                <a:sym typeface="Symbol" panose="05050102010706020507" pitchFamily="18" charset="2"/>
              </a:rPr>
              <a:t>能到达的所有状态：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sym typeface="Symbol" panose="05050102010706020507" pitchFamily="18" charset="2"/>
              </a:rPr>
              <a:t> s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, …, </a:t>
            </a:r>
            <a:r>
              <a:rPr lang="en-US" altLang="zh-CN" sz="2800" b="1" i="1">
                <a:sym typeface="Symbol" panose="05050102010706020507" pitchFamily="18" charset="2"/>
              </a:rPr>
              <a:t> s</a:t>
            </a:r>
            <a:r>
              <a:rPr lang="en-US" altLang="zh-CN" sz="2800" b="1" i="1" baseline="-25000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ym typeface="Symbol" panose="05050102010706020507" pitchFamily="18" charset="2"/>
              </a:rPr>
              <a:t>则</a:t>
            </a:r>
            <a:endParaRPr lang="zh-CN" altLang="en-US" sz="2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	 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sz="2800" b="1">
                <a:sym typeface="Symbol" panose="05050102010706020507" pitchFamily="18" charset="2"/>
              </a:rPr>
              <a:t>到达状态{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sym typeface="Symbol" panose="05050102010706020507" pitchFamily="18" charset="2"/>
              </a:rPr>
              <a:t> s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, …, </a:t>
            </a:r>
            <a:r>
              <a:rPr lang="en-US" altLang="zh-CN" sz="2800" b="1" i="1">
                <a:sym typeface="Symbol" panose="05050102010706020507" pitchFamily="18" charset="2"/>
              </a:rPr>
              <a:t> s</a:t>
            </a:r>
            <a:r>
              <a:rPr lang="en-US" altLang="zh-CN" sz="2800" b="1" i="1" baseline="-25000">
                <a:sym typeface="Symbol" panose="05050102010706020507" pitchFamily="18" charset="2"/>
              </a:rPr>
              <a:t>k</a:t>
            </a:r>
            <a:r>
              <a:rPr lang="zh-CN" altLang="en-US" sz="2800" b="1">
                <a:sym typeface="Symbol" panose="05050102010706020507" pitchFamily="18" charset="2"/>
              </a:rPr>
              <a:t>}</a:t>
            </a:r>
            <a:endParaRPr lang="zh-CN" altLang="zh-CN" sz="2800" b="1">
              <a:sym typeface="Symbol" panose="05050102010706020507" pitchFamily="18" charset="2"/>
            </a:endParaRPr>
          </a:p>
        </p:txBody>
      </p:sp>
      <p:grpSp>
        <p:nvGrpSpPr>
          <p:cNvPr id="46082" name="Group 4"/>
          <p:cNvGrpSpPr/>
          <p:nvPr/>
        </p:nvGrpSpPr>
        <p:grpSpPr bwMode="auto">
          <a:xfrm>
            <a:off x="4572000" y="4365625"/>
            <a:ext cx="4114800" cy="2209800"/>
            <a:chOff x="2880" y="2886"/>
            <a:chExt cx="2592" cy="1392"/>
          </a:xfrm>
        </p:grpSpPr>
        <p:sp>
          <p:nvSpPr>
            <p:cNvPr id="46083" name="Oval 5"/>
            <p:cNvSpPr>
              <a:spLocks noChangeArrowheads="1"/>
            </p:cNvSpPr>
            <p:nvPr/>
          </p:nvSpPr>
          <p:spPr bwMode="auto">
            <a:xfrm>
              <a:off x="4332" y="3430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 1</a:t>
              </a:r>
            </a:p>
          </p:txBody>
        </p:sp>
        <p:grpSp>
          <p:nvGrpSpPr>
            <p:cNvPr id="46084" name="Group 6"/>
            <p:cNvGrpSpPr/>
            <p:nvPr/>
          </p:nvGrpSpPr>
          <p:grpSpPr bwMode="auto">
            <a:xfrm>
              <a:off x="5095" y="3446"/>
              <a:ext cx="377" cy="349"/>
              <a:chOff x="7120" y="12162"/>
              <a:chExt cx="425" cy="425"/>
            </a:xfrm>
          </p:grpSpPr>
          <p:sp>
            <p:nvSpPr>
              <p:cNvPr id="4608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4608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46087" name="Rectangle 9"/>
            <p:cNvSpPr>
              <a:spLocks noChangeArrowheads="1"/>
            </p:cNvSpPr>
            <p:nvPr/>
          </p:nvSpPr>
          <p:spPr bwMode="auto">
            <a:xfrm>
              <a:off x="4059" y="3294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46088" name="Line 10"/>
            <p:cNvSpPr>
              <a:spLocks noChangeShapeType="1"/>
            </p:cNvSpPr>
            <p:nvPr/>
          </p:nvSpPr>
          <p:spPr bwMode="auto">
            <a:xfrm flipV="1">
              <a:off x="2880" y="3603"/>
              <a:ext cx="657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Rectangle 11"/>
            <p:cNvSpPr>
              <a:spLocks noChangeArrowheads="1"/>
            </p:cNvSpPr>
            <p:nvPr/>
          </p:nvSpPr>
          <p:spPr bwMode="auto">
            <a:xfrm>
              <a:off x="2925" y="3249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6090" name="Freeform 12"/>
            <p:cNvSpPr>
              <a:spLocks noChangeArrowheads="1"/>
            </p:cNvSpPr>
            <p:nvPr/>
          </p:nvSpPr>
          <p:spPr bwMode="auto">
            <a:xfrm>
              <a:off x="3644" y="3137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091" name="Oval 13"/>
            <p:cNvSpPr>
              <a:spLocks noChangeArrowheads="1"/>
            </p:cNvSpPr>
            <p:nvPr/>
          </p:nvSpPr>
          <p:spPr bwMode="auto">
            <a:xfrm>
              <a:off x="3559" y="3416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 0</a:t>
              </a:r>
            </a:p>
          </p:txBody>
        </p:sp>
        <p:sp>
          <p:nvSpPr>
            <p:cNvPr id="46092" name="Freeform 14"/>
            <p:cNvSpPr>
              <a:spLocks noChangeArrowheads="1"/>
            </p:cNvSpPr>
            <p:nvPr/>
          </p:nvSpPr>
          <p:spPr bwMode="auto">
            <a:xfrm flipV="1">
              <a:off x="3617" y="3743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093" name="Rectangle 15"/>
            <p:cNvSpPr>
              <a:spLocks noChangeArrowheads="1"/>
            </p:cNvSpPr>
            <p:nvPr/>
          </p:nvSpPr>
          <p:spPr bwMode="auto">
            <a:xfrm>
              <a:off x="3659" y="2886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46094" name="Rectangle 16"/>
            <p:cNvSpPr>
              <a:spLocks noChangeArrowheads="1"/>
            </p:cNvSpPr>
            <p:nvPr/>
          </p:nvSpPr>
          <p:spPr bwMode="auto">
            <a:xfrm>
              <a:off x="3611" y="3996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46095" name="Rectangle 17"/>
            <p:cNvSpPr>
              <a:spLocks noChangeArrowheads="1"/>
            </p:cNvSpPr>
            <p:nvPr/>
          </p:nvSpPr>
          <p:spPr bwMode="auto">
            <a:xfrm>
              <a:off x="4830" y="3294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46096" name="Line 18"/>
            <p:cNvSpPr>
              <a:spLocks noChangeShapeType="1"/>
            </p:cNvSpPr>
            <p:nvPr/>
          </p:nvSpPr>
          <p:spPr bwMode="auto">
            <a:xfrm>
              <a:off x="4740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19"/>
            <p:cNvSpPr>
              <a:spLocks noChangeShapeType="1"/>
            </p:cNvSpPr>
            <p:nvPr/>
          </p:nvSpPr>
          <p:spPr bwMode="auto">
            <a:xfrm>
              <a:off x="3969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804" name="Oval 20"/>
          <p:cNvSpPr>
            <a:spLocks noChangeArrowheads="1"/>
          </p:cNvSpPr>
          <p:nvPr/>
        </p:nvSpPr>
        <p:spPr bwMode="auto">
          <a:xfrm>
            <a:off x="827088" y="4941888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{0}</a:t>
            </a:r>
          </a:p>
        </p:txBody>
      </p:sp>
      <p:sp>
        <p:nvSpPr>
          <p:cNvPr id="502805" name="Oval 21"/>
          <p:cNvSpPr>
            <a:spLocks noChangeArrowheads="1"/>
          </p:cNvSpPr>
          <p:nvPr/>
        </p:nvSpPr>
        <p:spPr bwMode="auto">
          <a:xfrm>
            <a:off x="2627313" y="4941888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{0, 1}</a:t>
            </a:r>
          </a:p>
        </p:txBody>
      </p:sp>
      <p:grpSp>
        <p:nvGrpSpPr>
          <p:cNvPr id="4" name="Group 34"/>
          <p:cNvGrpSpPr/>
          <p:nvPr/>
        </p:nvGrpSpPr>
        <p:grpSpPr bwMode="auto">
          <a:xfrm>
            <a:off x="1763713" y="4797425"/>
            <a:ext cx="792162" cy="503238"/>
            <a:chOff x="1111" y="3158"/>
            <a:chExt cx="499" cy="317"/>
          </a:xfrm>
        </p:grpSpPr>
        <p:sp>
          <p:nvSpPr>
            <p:cNvPr id="46101" name="Line 22"/>
            <p:cNvSpPr>
              <a:spLocks noChangeShapeType="1"/>
            </p:cNvSpPr>
            <p:nvPr/>
          </p:nvSpPr>
          <p:spPr bwMode="auto">
            <a:xfrm>
              <a:off x="1111" y="3475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Rectangle 23"/>
            <p:cNvSpPr>
              <a:spLocks noChangeArrowheads="1"/>
            </p:cNvSpPr>
            <p:nvPr/>
          </p:nvSpPr>
          <p:spPr bwMode="auto">
            <a:xfrm>
              <a:off x="1247" y="3158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1042988" y="5589588"/>
            <a:ext cx="485775" cy="808037"/>
            <a:chOff x="657" y="3657"/>
            <a:chExt cx="306" cy="509"/>
          </a:xfrm>
        </p:grpSpPr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657" y="3884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46105" name="Freeform 25"/>
            <p:cNvSpPr>
              <a:spLocks noChangeArrowheads="1"/>
            </p:cNvSpPr>
            <p:nvPr/>
          </p:nvSpPr>
          <p:spPr bwMode="auto">
            <a:xfrm flipV="1">
              <a:off x="657" y="3657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36"/>
          <p:cNvGrpSpPr/>
          <p:nvPr/>
        </p:nvGrpSpPr>
        <p:grpSpPr bwMode="auto">
          <a:xfrm>
            <a:off x="2916238" y="4437063"/>
            <a:ext cx="917575" cy="504825"/>
            <a:chOff x="1837" y="2931"/>
            <a:chExt cx="578" cy="318"/>
          </a:xfrm>
        </p:grpSpPr>
        <p:sp>
          <p:nvSpPr>
            <p:cNvPr id="46107" name="Freeform 26"/>
            <p:cNvSpPr>
              <a:spLocks noChangeArrowheads="1"/>
            </p:cNvSpPr>
            <p:nvPr/>
          </p:nvSpPr>
          <p:spPr bwMode="auto">
            <a:xfrm>
              <a:off x="1837" y="2976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8" name="Rectangle 27"/>
            <p:cNvSpPr>
              <a:spLocks noChangeArrowheads="1"/>
            </p:cNvSpPr>
            <p:nvPr/>
          </p:nvSpPr>
          <p:spPr bwMode="auto">
            <a:xfrm>
              <a:off x="2109" y="2931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</a:p>
          </p:txBody>
        </p:sp>
      </p:grpSp>
      <p:sp>
        <p:nvSpPr>
          <p:cNvPr id="502812" name="Oval 28"/>
          <p:cNvSpPr>
            <a:spLocks noChangeArrowheads="1"/>
          </p:cNvSpPr>
          <p:nvPr/>
        </p:nvSpPr>
        <p:spPr bwMode="auto">
          <a:xfrm>
            <a:off x="1692275" y="5949950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{0, 2}</a:t>
            </a:r>
          </a:p>
        </p:txBody>
      </p:sp>
      <p:grpSp>
        <p:nvGrpSpPr>
          <p:cNvPr id="7" name="Group 37"/>
          <p:cNvGrpSpPr/>
          <p:nvPr/>
        </p:nvGrpSpPr>
        <p:grpSpPr bwMode="auto">
          <a:xfrm>
            <a:off x="2411413" y="5589588"/>
            <a:ext cx="774700" cy="519112"/>
            <a:chOff x="1519" y="3657"/>
            <a:chExt cx="488" cy="327"/>
          </a:xfrm>
        </p:grpSpPr>
        <p:sp>
          <p:nvSpPr>
            <p:cNvPr id="46111" name="Line 29"/>
            <p:cNvSpPr>
              <a:spLocks noChangeShapeType="1"/>
            </p:cNvSpPr>
            <p:nvPr/>
          </p:nvSpPr>
          <p:spPr bwMode="auto">
            <a:xfrm flipH="1">
              <a:off x="1519" y="3657"/>
              <a:ext cx="27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Rectangle 30"/>
            <p:cNvSpPr>
              <a:spLocks noChangeArrowheads="1"/>
            </p:cNvSpPr>
            <p:nvPr/>
          </p:nvSpPr>
          <p:spPr bwMode="auto">
            <a:xfrm>
              <a:off x="1701" y="370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</a:p>
          </p:txBody>
        </p:sp>
      </p:grpSp>
      <p:sp>
        <p:nvSpPr>
          <p:cNvPr id="46113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sp>
        <p:nvSpPr>
          <p:cNvPr id="502822" name="Rectangle 38"/>
          <p:cNvSpPr>
            <a:spLocks noChangeArrowheads="1"/>
          </p:cNvSpPr>
          <p:nvPr/>
        </p:nvSpPr>
        <p:spPr bwMode="auto">
          <a:xfrm>
            <a:off x="2987675" y="5697538"/>
            <a:ext cx="12969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FF00"/>
                </a:solidFill>
              </a:rPr>
              <a:t>未画完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04" grpId="0" bldLvl="0" animBg="1"/>
      <p:bldP spid="502805" grpId="0" bldLvl="0" animBg="1"/>
      <p:bldP spid="5028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</a:p>
        </p:txBody>
      </p:sp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3.3</a:t>
            </a:r>
            <a:r>
              <a:rPr lang="zh-CN" altLang="en-US" b="1">
                <a:sym typeface="Symbol" panose="05050102010706020507" pitchFamily="18" charset="2"/>
              </a:rPr>
              <a:t>.3 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b="1">
                <a:sym typeface="Symbol" panose="05050102010706020507" pitchFamily="18" charset="2"/>
              </a:rPr>
              <a:t>到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b="1">
                <a:sym typeface="Symbol" panose="05050102010706020507" pitchFamily="18" charset="2"/>
              </a:rPr>
              <a:t>的变换 </a:t>
            </a:r>
            <a:endParaRPr lang="zh-CN" altLang="en-US" sz="2800" b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</a:t>
            </a:r>
            <a:r>
              <a:rPr lang="zh-CN" altLang="en-US" sz="2800" b="1">
                <a:ea typeface="楷体_GB2312"/>
                <a:cs typeface="楷体_GB2312"/>
                <a:sym typeface="Symbol" panose="05050102010706020507" pitchFamily="18" charset="2"/>
              </a:rPr>
              <a:t>子集构造法</a:t>
            </a:r>
          </a:p>
          <a:p>
            <a:endParaRPr lang="zh-CN" altLang="en-US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68638"/>
            <a:ext cx="86487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bwang">
  <a:themeElements>
    <a:clrScheme name="sbwang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bwang">
      <a:majorFont>
        <a:latin typeface="Arial"/>
        <a:ea typeface="STXinwei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bwang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刚性ODE初值问题</Template>
  <TotalTime>3</TotalTime>
  <Words>3280</Words>
  <Application>Microsoft Office PowerPoint</Application>
  <PresentationFormat>全屏显示(4:3)</PresentationFormat>
  <Paragraphs>1271</Paragraphs>
  <Slides>55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sbwang</vt:lpstr>
      <vt:lpstr>1_自定义设计方案</vt:lpstr>
      <vt:lpstr>从正则表达式到有限自动机 3.7~3.9</vt:lpstr>
      <vt:lpstr>有限自动机</vt:lpstr>
      <vt:lpstr>3.3  有 限 自 动 机 </vt:lpstr>
      <vt:lpstr>3.3  有 限 自 动 机 </vt:lpstr>
      <vt:lpstr>3.3  有 限 自 动 机 </vt:lpstr>
      <vt:lpstr>3.3  有 限 自 动 机 </vt:lpstr>
      <vt:lpstr>NFA到DFA——子集构造法</vt:lpstr>
      <vt:lpstr>3.3  有 限 自 动 机 </vt:lpstr>
      <vt:lpstr>3.3  有 限 自 动 机 </vt:lpstr>
      <vt:lpstr>子集构造法</vt:lpstr>
      <vt:lpstr>子集构造法</vt:lpstr>
      <vt:lpstr>3.3  有 限 自 动 机 </vt:lpstr>
      <vt:lpstr>3.3  有 限 自 动 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DFA的化简</vt:lpstr>
      <vt:lpstr>PowerPoint 演示文稿</vt:lpstr>
      <vt:lpstr>PowerPoint 演示文稿</vt:lpstr>
      <vt:lpstr>PowerPoint 演示文稿</vt:lpstr>
      <vt:lpstr>PowerPoint 演示文稿</vt:lpstr>
      <vt:lpstr>DFA的化简</vt:lpstr>
      <vt:lpstr>DFA的化简</vt:lpstr>
      <vt:lpstr>从正则表达式到有限自动机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重点</vt:lpstr>
      <vt:lpstr>练习</vt:lpstr>
      <vt:lpstr>练习</vt:lpstr>
      <vt:lpstr>练习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苏州大学PPT</dc:title>
  <dc:creator>ldd</dc:creator>
  <cp:lastModifiedBy>Zhong Qing Wang</cp:lastModifiedBy>
  <cp:revision>500</cp:revision>
  <dcterms:created xsi:type="dcterms:W3CDTF">2006-12-15T14:00:00Z</dcterms:created>
  <dcterms:modified xsi:type="dcterms:W3CDTF">2018-03-27T05:35:38Z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