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D880-95E1-407F-A202-EB94979C2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DC8FA-D9F5-4C0A-B3A2-735E53D41E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词法分析总结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确定的有限自动机（简称</a:t>
            </a:r>
            <a:r>
              <a:rPr lang="en-US" altLang="zh-CN" dirty="0"/>
              <a:t>DFA)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Symbol" panose="05050102010706020507" pitchFamily="18" charset="2"/>
              </a:rPr>
              <a:t>一个符号标记离开同一状态只有一条边</a:t>
            </a:r>
            <a:endParaRPr lang="en-US" altLang="zh-CN" b="1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、有限的状态集合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、输入字母集合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、转换函数</a:t>
            </a:r>
            <a:r>
              <a:rPr lang="en-US" altLang="zh-CN" i="1" dirty="0">
                <a:sym typeface="Symbol" panose="05050102010706020507" pitchFamily="18" charset="2"/>
              </a:rPr>
              <a:t>move 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  <a:r>
              <a:rPr lang="en-US" altLang="en-US" i="1" dirty="0">
                <a:sym typeface="Symbol" panose="05050102010706020507" pitchFamily="18" charset="2"/>
              </a:rPr>
              <a:t>S </a:t>
            </a:r>
            <a:r>
              <a:rPr lang="en-US" altLang="en-US" dirty="0">
                <a:sym typeface="Symbol" panose="05050102010706020507" pitchFamily="18" charset="2"/>
              </a:rPr>
              <a:t>  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且可以是部分函数</a:t>
            </a:r>
            <a:endParaRPr lang="zh-CN" altLang="en-US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4</a:t>
            </a:r>
            <a:r>
              <a:rPr lang="zh-CN" altLang="en-US" dirty="0">
                <a:sym typeface="Symbol" panose="05050102010706020507" pitchFamily="18" charset="2"/>
              </a:rPr>
              <a:t>、唯一的开始状态 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5</a:t>
            </a:r>
            <a:r>
              <a:rPr lang="zh-CN" altLang="en-US" dirty="0">
                <a:sym typeface="Symbol" panose="05050102010706020507" pitchFamily="18" charset="2"/>
              </a:rPr>
              <a:t>、</a:t>
            </a:r>
            <a:r>
              <a:rPr lang="zh-CN" altLang="en-US" dirty="0"/>
              <a:t>接受状态</a:t>
            </a:r>
            <a:r>
              <a:rPr lang="zh-CN" altLang="en-US" dirty="0">
                <a:sym typeface="Symbol" panose="05050102010706020507" pitchFamily="18" charset="2"/>
              </a:rPr>
              <a:t>集合</a:t>
            </a:r>
            <a:r>
              <a:rPr lang="en-US" altLang="zh-CN" i="1" dirty="0">
                <a:sym typeface="Symbol" panose="05050102010706020507" pitchFamily="18" charset="2"/>
              </a:rPr>
              <a:t>F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 S</a:t>
            </a:r>
            <a:endParaRPr lang="zh-CN" altLang="en-US" i="1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grpSp>
        <p:nvGrpSpPr>
          <p:cNvPr id="4" name="Group 55"/>
          <p:cNvGrpSpPr/>
          <p:nvPr/>
        </p:nvGrpSpPr>
        <p:grpSpPr bwMode="auto">
          <a:xfrm>
            <a:off x="3461004" y="4616678"/>
            <a:ext cx="5562600" cy="2452691"/>
            <a:chOff x="2112" y="2704"/>
            <a:chExt cx="3504" cy="1545"/>
          </a:xfrm>
        </p:grpSpPr>
        <p:sp>
          <p:nvSpPr>
            <p:cNvPr id="5" name="Oval 28"/>
            <p:cNvSpPr>
              <a:spLocks noChangeArrowheads="1"/>
            </p:cNvSpPr>
            <p:nvPr/>
          </p:nvSpPr>
          <p:spPr bwMode="auto">
            <a:xfrm>
              <a:off x="4120" y="3270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  <a:endParaRPr lang="zh-CN" altLang="en-US" b="1"/>
            </a:p>
          </p:txBody>
        </p:sp>
        <p:grpSp>
          <p:nvGrpSpPr>
            <p:cNvPr id="6" name="Group 29"/>
            <p:cNvGrpSpPr/>
            <p:nvPr/>
          </p:nvGrpSpPr>
          <p:grpSpPr bwMode="auto">
            <a:xfrm>
              <a:off x="5246" y="3256"/>
              <a:ext cx="370" cy="395"/>
              <a:chOff x="7120" y="12162"/>
              <a:chExt cx="425" cy="425"/>
            </a:xfrm>
          </p:grpSpPr>
          <p:sp>
            <p:nvSpPr>
              <p:cNvPr id="22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23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2</a:t>
                </a:r>
                <a:endParaRPr lang="zh-CN" altLang="en-US" b="1"/>
              </a:p>
            </p:txBody>
          </p:sp>
        </p:grpSp>
        <p:sp>
          <p:nvSpPr>
            <p:cNvPr id="7" name="Line 32"/>
            <p:cNvSpPr>
              <a:spLocks noChangeShapeType="1"/>
            </p:cNvSpPr>
            <p:nvPr/>
          </p:nvSpPr>
          <p:spPr bwMode="auto">
            <a:xfrm>
              <a:off x="2112" y="3494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33"/>
            <p:cNvSpPr>
              <a:spLocks noChangeShapeType="1"/>
            </p:cNvSpPr>
            <p:nvPr/>
          </p:nvSpPr>
          <p:spPr bwMode="auto">
            <a:xfrm flipV="1">
              <a:off x="3340" y="3483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2164" y="3172"/>
              <a:ext cx="601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  <a:endParaRPr lang="zh-CN" altLang="en-US" b="1"/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3515" y="3203"/>
              <a:ext cx="301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 flipV="1">
              <a:off x="4505" y="3469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37"/>
            <p:cNvSpPr>
              <a:spLocks noChangeArrowheads="1"/>
            </p:cNvSpPr>
            <p:nvPr/>
          </p:nvSpPr>
          <p:spPr bwMode="auto">
            <a:xfrm>
              <a:off x="3040" y="2969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Oval 39"/>
            <p:cNvSpPr>
              <a:spLocks noChangeArrowheads="1"/>
            </p:cNvSpPr>
            <p:nvPr/>
          </p:nvSpPr>
          <p:spPr bwMode="auto">
            <a:xfrm>
              <a:off x="2944" y="3280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  <a:endParaRPr lang="zh-CN" altLang="en-US" b="1"/>
            </a:p>
          </p:txBody>
        </p:sp>
        <p:sp>
          <p:nvSpPr>
            <p:cNvPr id="14" name="Freeform 40"/>
            <p:cNvSpPr>
              <a:spLocks noChangeArrowheads="1"/>
            </p:cNvSpPr>
            <p:nvPr/>
          </p:nvSpPr>
          <p:spPr bwMode="auto">
            <a:xfrm flipV="1">
              <a:off x="4190" y="3667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Rectangle 41"/>
            <p:cNvSpPr>
              <a:spLocks noChangeArrowheads="1"/>
            </p:cNvSpPr>
            <p:nvPr/>
          </p:nvSpPr>
          <p:spPr bwMode="auto">
            <a:xfrm>
              <a:off x="4195" y="3929"/>
              <a:ext cx="29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4717" y="3181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3061" y="2704"/>
              <a:ext cx="3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  <p:sp>
          <p:nvSpPr>
            <p:cNvPr id="18" name="Freeform 44"/>
            <p:cNvSpPr>
              <a:spLocks noChangeArrowheads="1"/>
            </p:cNvSpPr>
            <p:nvPr/>
          </p:nvSpPr>
          <p:spPr bwMode="auto">
            <a:xfrm>
              <a:off x="4477" y="3599"/>
              <a:ext cx="784" cy="145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4712" y="3662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20" name="Freeform 46"/>
            <p:cNvSpPr>
              <a:spLocks noChangeArrowheads="1"/>
            </p:cNvSpPr>
            <p:nvPr/>
          </p:nvSpPr>
          <p:spPr bwMode="auto">
            <a:xfrm>
              <a:off x="3301" y="2971"/>
              <a:ext cx="1973" cy="381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4241" y="2704"/>
              <a:ext cx="30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</p:grp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284957" y="5181600"/>
            <a:ext cx="2362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识别语言</a:t>
            </a:r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  <a:endParaRPr lang="en-US" altLang="zh-CN" sz="2800" b="1"/>
          </a:p>
          <a:p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en-US" altLang="zh-CN" sz="2800" b="1"/>
              <a:t>DFA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从正则式到有限自动机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从正则式建立识别器的步骤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从正则式构造</a:t>
            </a:r>
            <a:r>
              <a:rPr lang="en-US" altLang="zh-CN" dirty="0"/>
              <a:t>NFA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NFA</a:t>
            </a:r>
            <a:r>
              <a:rPr lang="zh-CN" altLang="en-US" dirty="0"/>
              <a:t>变成</a:t>
            </a:r>
            <a:r>
              <a:rPr lang="en-US" altLang="zh-CN" dirty="0"/>
              <a:t>DFA </a:t>
            </a:r>
            <a:r>
              <a:rPr lang="zh-CN" altLang="en-US" dirty="0"/>
              <a:t>（子集构造法）</a:t>
            </a:r>
            <a:endParaRPr lang="zh-CN" altLang="en-US" dirty="0"/>
          </a:p>
          <a:p>
            <a:r>
              <a:rPr lang="zh-CN" altLang="en-US" dirty="0"/>
              <a:t>将</a:t>
            </a:r>
            <a:r>
              <a:rPr lang="en-US" altLang="zh-CN" dirty="0"/>
              <a:t>DFA</a:t>
            </a:r>
            <a:r>
              <a:rPr lang="zh-CN" altLang="en-US" dirty="0"/>
              <a:t>化简 （合并不可区别状态）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NFA-&gt;DFA: </a:t>
            </a:r>
            <a:r>
              <a:rPr lang="zh-CN" altLang="en-US" dirty="0"/>
              <a:t>子集构造法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的一个状态是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NFA</a:t>
            </a:r>
            <a:r>
              <a:rPr lang="zh-CN" altLang="en-US" dirty="0">
                <a:sym typeface="Symbol" panose="05050102010706020507" pitchFamily="18" charset="2"/>
              </a:rPr>
              <a:t>的一个状态集合</a:t>
            </a:r>
            <a:endParaRPr lang="zh-CN" altLang="en-US" dirty="0">
              <a:sym typeface="Symbol" panose="05050102010706020507" pitchFamily="18" charset="2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读了输入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30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 a</a:t>
            </a:r>
            <a:r>
              <a:rPr lang="en-US" altLang="zh-CN" baseline="-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…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-30000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后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en-US" altLang="zh-CN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NFA</a:t>
            </a:r>
            <a:r>
              <a:rPr lang="zh-CN" altLang="en-US" dirty="0">
                <a:sym typeface="Symbol" panose="05050102010706020507" pitchFamily="18" charset="2"/>
              </a:rPr>
              <a:t>能到达的所有状态：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…, 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到达状态{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…, 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}</a:t>
            </a:r>
            <a:endParaRPr lang="zh-CN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4265142" y="3944943"/>
            <a:ext cx="4114805" cy="2209802"/>
            <a:chOff x="2880" y="2886"/>
            <a:chExt cx="2592" cy="1392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4332" y="3430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 1</a:t>
              </a:r>
              <a:endParaRPr lang="zh-CN" altLang="en-US" sz="2800" b="1"/>
            </a:p>
          </p:txBody>
        </p:sp>
        <p:grpSp>
          <p:nvGrpSpPr>
            <p:cNvPr id="22" name="Group 6"/>
            <p:cNvGrpSpPr/>
            <p:nvPr/>
          </p:nvGrpSpPr>
          <p:grpSpPr bwMode="auto">
            <a:xfrm>
              <a:off x="5095" y="3446"/>
              <a:ext cx="377" cy="349"/>
              <a:chOff x="7120" y="12162"/>
              <a:chExt cx="425" cy="425"/>
            </a:xfrm>
          </p:grpSpPr>
          <p:sp>
            <p:nvSpPr>
              <p:cNvPr id="34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b="1"/>
                  <a:t>2</a:t>
                </a:r>
                <a:endParaRPr lang="zh-CN" altLang="en-US" sz="2800" b="1"/>
              </a:p>
            </p:txBody>
          </p:sp>
        </p:grp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4059" y="3294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2880" y="3603"/>
              <a:ext cx="657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925" y="3249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  <a:endParaRPr lang="zh-CN" altLang="en-US" sz="2800" b="1"/>
            </a:p>
          </p:txBody>
        </p:sp>
        <p:sp>
          <p:nvSpPr>
            <p:cNvPr id="26" name="Freeform 12"/>
            <p:cNvSpPr>
              <a:spLocks noChangeArrowheads="1"/>
            </p:cNvSpPr>
            <p:nvPr/>
          </p:nvSpPr>
          <p:spPr bwMode="auto">
            <a:xfrm>
              <a:off x="3644" y="3137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3559" y="3416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 0</a:t>
              </a:r>
              <a:endParaRPr lang="zh-CN" altLang="en-US" sz="2800" b="1"/>
            </a:p>
          </p:txBody>
        </p:sp>
        <p:sp>
          <p:nvSpPr>
            <p:cNvPr id="28" name="Freeform 14"/>
            <p:cNvSpPr>
              <a:spLocks noChangeArrowheads="1"/>
            </p:cNvSpPr>
            <p:nvPr/>
          </p:nvSpPr>
          <p:spPr bwMode="auto">
            <a:xfrm flipV="1">
              <a:off x="3617" y="3743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3659" y="2886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611" y="3996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830" y="3294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4740" y="3612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3969" y="3612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" name="Oval 20"/>
          <p:cNvSpPr>
            <a:spLocks noChangeArrowheads="1"/>
          </p:cNvSpPr>
          <p:nvPr/>
        </p:nvSpPr>
        <p:spPr bwMode="auto">
          <a:xfrm>
            <a:off x="520224" y="4521201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{0}</a:t>
            </a:r>
            <a:endParaRPr lang="en-US" altLang="zh-CN" b="1"/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2320449" y="4521201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{0, 1}</a:t>
            </a:r>
            <a:endParaRPr lang="en-US" altLang="zh-CN" b="1"/>
          </a:p>
        </p:txBody>
      </p:sp>
      <p:grpSp>
        <p:nvGrpSpPr>
          <p:cNvPr id="7" name="Group 34"/>
          <p:cNvGrpSpPr/>
          <p:nvPr/>
        </p:nvGrpSpPr>
        <p:grpSpPr bwMode="auto">
          <a:xfrm>
            <a:off x="1510825" y="4833627"/>
            <a:ext cx="792162" cy="317"/>
            <a:chOff x="1111" y="3158"/>
            <a:chExt cx="499" cy="317"/>
          </a:xfrm>
        </p:grpSpPr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111" y="3475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1247" y="3158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</p:grpSp>
      <p:grpSp>
        <p:nvGrpSpPr>
          <p:cNvPr id="8" name="Group 35"/>
          <p:cNvGrpSpPr/>
          <p:nvPr/>
        </p:nvGrpSpPr>
        <p:grpSpPr bwMode="auto">
          <a:xfrm>
            <a:off x="736124" y="5168908"/>
            <a:ext cx="485775" cy="808038"/>
            <a:chOff x="657" y="3657"/>
            <a:chExt cx="306" cy="509"/>
          </a:xfrm>
        </p:grpSpPr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657" y="3884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  <p:sp>
          <p:nvSpPr>
            <p:cNvPr id="18" name="Freeform 25"/>
            <p:cNvSpPr>
              <a:spLocks noChangeArrowheads="1"/>
            </p:cNvSpPr>
            <p:nvPr/>
          </p:nvSpPr>
          <p:spPr bwMode="auto">
            <a:xfrm flipV="1">
              <a:off x="657" y="3657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" name="Group 36"/>
          <p:cNvGrpSpPr/>
          <p:nvPr/>
        </p:nvGrpSpPr>
        <p:grpSpPr bwMode="auto">
          <a:xfrm>
            <a:off x="2609374" y="4016385"/>
            <a:ext cx="917575" cy="504826"/>
            <a:chOff x="1837" y="2931"/>
            <a:chExt cx="578" cy="318"/>
          </a:xfrm>
        </p:grpSpPr>
        <p:sp>
          <p:nvSpPr>
            <p:cNvPr id="15" name="Freeform 26"/>
            <p:cNvSpPr>
              <a:spLocks noChangeArrowheads="1"/>
            </p:cNvSpPr>
            <p:nvPr/>
          </p:nvSpPr>
          <p:spPr bwMode="auto">
            <a:xfrm>
              <a:off x="1837" y="2976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2109" y="2931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</p:grp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1385411" y="5529263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{0, 2}</a:t>
            </a:r>
            <a:endParaRPr lang="en-US" altLang="zh-CN" b="1"/>
          </a:p>
        </p:txBody>
      </p:sp>
      <p:grpSp>
        <p:nvGrpSpPr>
          <p:cNvPr id="11" name="Group 37"/>
          <p:cNvGrpSpPr/>
          <p:nvPr/>
        </p:nvGrpSpPr>
        <p:grpSpPr bwMode="auto">
          <a:xfrm>
            <a:off x="2104549" y="5168913"/>
            <a:ext cx="774700" cy="519113"/>
            <a:chOff x="1519" y="3657"/>
            <a:chExt cx="488" cy="327"/>
          </a:xfrm>
        </p:grpSpPr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H="1">
              <a:off x="1519" y="3657"/>
              <a:ext cx="27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1701" y="370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</p:grp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2680811" y="5276851"/>
            <a:ext cx="12969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FF00"/>
                </a:solidFill>
              </a:rPr>
              <a:t>未画完</a:t>
            </a:r>
            <a:endParaRPr lang="zh-CN" altLang="en-US" sz="2800"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子集构造法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2597635"/>
            <a:ext cx="7299198" cy="12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子集构造法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ε-closure(s) </a:t>
            </a:r>
            <a:r>
              <a:rPr lang="zh-CN" altLang="zh-CN" dirty="0"/>
              <a:t>从</a:t>
            </a:r>
            <a:r>
              <a:rPr lang="en-US" altLang="zh-CN" dirty="0"/>
              <a:t>NFA</a:t>
            </a:r>
            <a:r>
              <a:rPr lang="zh-CN" altLang="en-US" dirty="0"/>
              <a:t>的状态</a:t>
            </a:r>
            <a:r>
              <a:rPr lang="en-US" altLang="zh-CN" dirty="0"/>
              <a:t>S</a:t>
            </a:r>
            <a:r>
              <a:rPr lang="zh-CN" altLang="en-US" dirty="0"/>
              <a:t>出发，只用</a:t>
            </a:r>
            <a:r>
              <a:rPr lang="en-US" altLang="zh-CN" dirty="0">
                <a:sym typeface="+mn-ea"/>
              </a:rPr>
              <a:t>ε</a:t>
            </a:r>
            <a:r>
              <a:rPr lang="zh-CN" altLang="en-US" dirty="0"/>
              <a:t>转换就能到达的状态的集合</a:t>
            </a:r>
            <a:endParaRPr lang="zh-CN" altLang="en-US" dirty="0"/>
          </a:p>
          <a:p>
            <a:r>
              <a:rPr lang="en-US" altLang="zh-CN" b="1" dirty="0">
                <a:sym typeface="+mn-ea"/>
              </a:rPr>
              <a:t>ε-closure(T) </a:t>
            </a:r>
            <a:r>
              <a:rPr lang="zh-CN" altLang="zh-CN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NFA</a:t>
            </a:r>
            <a:r>
              <a:rPr lang="zh-CN" altLang="en-US" dirty="0">
                <a:sym typeface="+mn-ea"/>
              </a:rPr>
              <a:t>的状态集合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中每个状态出发，只用</a:t>
            </a:r>
            <a:r>
              <a:rPr lang="en-US" altLang="zh-CN" dirty="0">
                <a:sym typeface="+mn-ea"/>
              </a:rPr>
              <a:t>ε</a:t>
            </a:r>
            <a:r>
              <a:rPr lang="zh-CN" altLang="en-US" sz="2400" dirty="0">
                <a:sym typeface="+mn-ea"/>
              </a:rPr>
              <a:t>转换就能到达的状态的集合</a:t>
            </a:r>
            <a:endParaRPr lang="zh-CN" altLang="en-US" sz="2400" dirty="0">
              <a:sym typeface="+mn-ea"/>
            </a:endParaRPr>
          </a:p>
          <a:p>
            <a:r>
              <a:rPr lang="en-US" altLang="zh-CN" b="1" dirty="0"/>
              <a:t>Move(</a:t>
            </a:r>
            <a:r>
              <a:rPr lang="en-US" altLang="zh-CN" b="1" dirty="0" err="1"/>
              <a:t>T,a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zh-CN" altLang="zh-CN" dirty="0"/>
              <a:t>状态集合</a:t>
            </a:r>
            <a:r>
              <a:rPr lang="en-US" altLang="zh-CN" dirty="0"/>
              <a:t>T</a:t>
            </a:r>
            <a:r>
              <a:rPr lang="zh-CN" altLang="en-US" dirty="0"/>
              <a:t>中每个状态通过</a:t>
            </a:r>
            <a:r>
              <a:rPr lang="en-US" altLang="zh-CN" dirty="0"/>
              <a:t>a</a:t>
            </a:r>
            <a:r>
              <a:rPr lang="zh-CN" altLang="en-US" dirty="0"/>
              <a:t>能到达的所有状态集合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子集构造法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找出</a:t>
            </a:r>
            <a:r>
              <a:rPr lang="en-US" altLang="zh-CN" dirty="0"/>
              <a:t>U=</a:t>
            </a:r>
            <a:r>
              <a:rPr lang="el-GR" altLang="zh-CN" dirty="0"/>
              <a:t>ε-</a:t>
            </a:r>
            <a:r>
              <a:rPr lang="en-US" altLang="zh-CN" dirty="0"/>
              <a:t>closure(T)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U</a:t>
            </a:r>
            <a:r>
              <a:rPr lang="zh-CN" altLang="en-US" dirty="0"/>
              <a:t>，以及任意符号</a:t>
            </a:r>
            <a:r>
              <a:rPr lang="en-US" altLang="zh-CN" dirty="0"/>
              <a:t>a</a:t>
            </a:r>
            <a:r>
              <a:rPr lang="zh-CN" altLang="en-US" dirty="0"/>
              <a:t>，找出</a:t>
            </a:r>
            <a:r>
              <a:rPr lang="en-US" altLang="zh-CN" dirty="0"/>
              <a:t>U</a:t>
            </a:r>
            <a:r>
              <a:rPr lang="zh-CN" altLang="en-US" dirty="0"/>
              <a:t>通过</a:t>
            </a:r>
            <a:r>
              <a:rPr lang="en-US" altLang="zh-CN" dirty="0"/>
              <a:t>a</a:t>
            </a:r>
            <a:r>
              <a:rPr lang="zh-CN" altLang="en-US" dirty="0"/>
              <a:t>能到达的集合</a:t>
            </a:r>
            <a:r>
              <a:rPr lang="en-US" altLang="zh-CN" dirty="0"/>
              <a:t>V=Move(</a:t>
            </a:r>
            <a:r>
              <a:rPr lang="en-US" altLang="zh-CN" dirty="0" err="1"/>
              <a:t>U,a</a:t>
            </a:r>
            <a:r>
              <a:rPr lang="en-US" altLang="zh-CN" dirty="0"/>
              <a:t>) </a:t>
            </a:r>
            <a:r>
              <a:rPr lang="zh-CN" altLang="en-US" dirty="0"/>
              <a:t>，并计算</a:t>
            </a:r>
            <a:r>
              <a:rPr lang="en-US" altLang="zh-CN" dirty="0"/>
              <a:t>V'=</a:t>
            </a:r>
            <a:r>
              <a:rPr lang="el-GR" altLang="zh-CN" dirty="0"/>
              <a:t>ε-</a:t>
            </a:r>
            <a:r>
              <a:rPr lang="en-US" altLang="zh-CN" dirty="0"/>
              <a:t>closure(V)</a:t>
            </a:r>
            <a:endParaRPr lang="en-US" altLang="zh-CN" dirty="0"/>
          </a:p>
          <a:p>
            <a:pPr lvl="1"/>
            <a:r>
              <a:rPr lang="en-US" altLang="zh-CN" dirty="0"/>
              <a:t>U</a:t>
            </a:r>
            <a:r>
              <a:rPr lang="zh-CN" altLang="en-US" dirty="0"/>
              <a:t>通过</a:t>
            </a:r>
            <a:r>
              <a:rPr lang="en-US" altLang="zh-CN" dirty="0"/>
              <a:t>a</a:t>
            </a:r>
            <a:r>
              <a:rPr lang="zh-CN" altLang="en-US" dirty="0"/>
              <a:t>到达的状态即为</a:t>
            </a:r>
            <a:r>
              <a:rPr lang="en-US" altLang="zh-CN" dirty="0"/>
              <a:t>V'</a:t>
            </a:r>
            <a:r>
              <a:rPr lang="zh-CN" altLang="en-US" dirty="0"/>
              <a:t>，</a:t>
            </a:r>
            <a:r>
              <a:rPr lang="en-US" altLang="zh-CN" dirty="0"/>
              <a:t>U- a -&gt; V'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71"/>
          <p:cNvGrpSpPr/>
          <p:nvPr/>
        </p:nvGrpSpPr>
        <p:grpSpPr bwMode="auto">
          <a:xfrm>
            <a:off x="381000" y="3261365"/>
            <a:ext cx="8382000" cy="3505205"/>
            <a:chOff x="288" y="2112"/>
            <a:chExt cx="5280" cy="2208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</a:t>
              </a:r>
              <a:endParaRPr lang="zh-CN" altLang="en-US" b="1"/>
            </a:p>
          </p:txBody>
        </p:sp>
        <p:grpSp>
          <p:nvGrpSpPr>
            <p:cNvPr id="6" name="Group 4"/>
            <p:cNvGrpSpPr/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9</a:t>
                </a:r>
                <a:endParaRPr lang="zh-CN" altLang="en-US" b="1"/>
              </a:p>
            </p:txBody>
          </p:sp>
        </p:grp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  <a:endParaRPr lang="zh-CN" altLang="en-US" b="1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0</a:t>
              </a:r>
              <a:endParaRPr lang="zh-CN" altLang="en-US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a</a:t>
              </a:r>
              <a:endParaRPr lang="en-US" altLang="zh-CN" b="1" i="1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/>
                <a:t>b</a:t>
              </a:r>
              <a:endParaRPr lang="en-US" altLang="zh-CN" b="1" i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6</a:t>
              </a:r>
              <a:endParaRPr lang="zh-CN" altLang="en-US" b="1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7</a:t>
              </a:r>
              <a:endParaRPr lang="zh-CN" altLang="en-US" b="1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8</a:t>
              </a:r>
              <a:endParaRPr lang="zh-CN" altLang="en-US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2</a:t>
              </a:r>
              <a:endParaRPr lang="zh-CN" altLang="en-US" b="1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3</a:t>
              </a:r>
              <a:endParaRPr lang="zh-CN" altLang="en-US" b="1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round/>
            </a:ln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4</a:t>
              </a:r>
              <a:endParaRPr lang="zh-CN" altLang="en-US" b="1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5</a:t>
              </a:r>
              <a:endParaRPr lang="zh-CN" altLang="en-US" b="1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6" name="Freeform 36"/>
            <p:cNvSpPr>
              <a:spLocks noChangeArrowheads="1"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37"/>
            <p:cNvSpPr>
              <a:spLocks noChangeArrowheads="1"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的化简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构造最简</a:t>
            </a:r>
            <a:r>
              <a:rPr lang="en-US" altLang="zh-CN" dirty="0"/>
              <a:t>DFA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构造状态集合的初始划分</a:t>
            </a:r>
            <a:r>
              <a:rPr lang="el-GR" altLang="zh-CN" dirty="0"/>
              <a:t>π</a:t>
            </a:r>
            <a:r>
              <a:rPr lang="zh-CN" altLang="en-US" dirty="0"/>
              <a:t>：两个子集</a:t>
            </a:r>
            <a:r>
              <a:rPr lang="en-US" altLang="zh-CN" dirty="0"/>
              <a:t>——</a:t>
            </a:r>
            <a:r>
              <a:rPr lang="zh-CN" altLang="en-US" dirty="0"/>
              <a:t>接受状态子集</a:t>
            </a:r>
            <a:r>
              <a:rPr lang="en-US" altLang="zh-CN" dirty="0"/>
              <a:t>F</a:t>
            </a:r>
            <a:r>
              <a:rPr lang="zh-CN" altLang="en-US" dirty="0"/>
              <a:t>和非接受状态子集</a:t>
            </a:r>
            <a:r>
              <a:rPr lang="en-US" altLang="zh-CN" dirty="0"/>
              <a:t>S – F</a:t>
            </a:r>
            <a:endParaRPr lang="en-US" altLang="zh-CN" dirty="0"/>
          </a:p>
          <a:p>
            <a:pPr lvl="1"/>
            <a:r>
              <a:rPr lang="zh-CN" altLang="en-US" dirty="0"/>
              <a:t>应用下面的过程构造</a:t>
            </a:r>
            <a:r>
              <a:rPr lang="el-GR" altLang="zh-CN" dirty="0"/>
              <a:t>π</a:t>
            </a:r>
            <a:r>
              <a:rPr lang="en-US" altLang="zh-CN" baseline="-25000" dirty="0"/>
              <a:t>new</a:t>
            </a:r>
            <a:endParaRPr lang="en-US" altLang="zh-CN" dirty="0"/>
          </a:p>
          <a:p>
            <a:pPr lvl="2"/>
            <a:r>
              <a:rPr lang="en-US" altLang="zh-CN" sz="1800" dirty="0"/>
              <a:t>For </a:t>
            </a:r>
            <a:r>
              <a:rPr lang="el-GR" altLang="zh-CN" sz="1800" dirty="0"/>
              <a:t>π</a:t>
            </a:r>
            <a:r>
              <a:rPr lang="en-US" altLang="zh-CN" sz="1800" dirty="0"/>
              <a:t> </a:t>
            </a:r>
            <a:r>
              <a:rPr lang="zh-CN" altLang="en-US" sz="1800" dirty="0"/>
              <a:t>中的每个子集</a:t>
            </a:r>
            <a:r>
              <a:rPr lang="en-US" altLang="zh-CN" sz="1800" dirty="0"/>
              <a:t>G </a:t>
            </a:r>
            <a:r>
              <a:rPr lang="zh-CN" altLang="en-US" sz="1800" dirty="0"/>
              <a:t>，</a:t>
            </a:r>
            <a:r>
              <a:rPr lang="en-US" altLang="zh-CN" sz="1800" dirty="0"/>
              <a:t>do  begin</a:t>
            </a:r>
            <a:endParaRPr lang="en-US" altLang="zh-CN" sz="1800" dirty="0"/>
          </a:p>
          <a:p>
            <a:pPr lvl="3"/>
            <a:r>
              <a:rPr lang="zh-CN" altLang="en-US" dirty="0"/>
              <a:t>把</a:t>
            </a:r>
            <a:r>
              <a:rPr lang="en-US" altLang="zh-CN" dirty="0"/>
              <a:t>G</a:t>
            </a:r>
            <a:r>
              <a:rPr lang="zh-CN" altLang="en-US" dirty="0"/>
              <a:t>划分为若干子集，</a:t>
            </a:r>
            <a:r>
              <a:rPr lang="en-US" altLang="zh-CN" dirty="0"/>
              <a:t>G</a:t>
            </a:r>
            <a:r>
              <a:rPr lang="zh-CN" altLang="en-US" dirty="0"/>
              <a:t>的两个状态 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在同一子集中，当且仅当对任意输入符号 </a:t>
            </a:r>
            <a:r>
              <a:rPr lang="en-US" altLang="zh-CN" dirty="0"/>
              <a:t>a </a:t>
            </a:r>
            <a:r>
              <a:rPr lang="zh-CN" altLang="en-US" dirty="0"/>
              <a:t>，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的 </a:t>
            </a:r>
            <a:r>
              <a:rPr lang="en-US" altLang="zh-CN" dirty="0"/>
              <a:t>a </a:t>
            </a:r>
            <a:r>
              <a:rPr lang="zh-CN" altLang="en-US" dirty="0"/>
              <a:t>转换都到 </a:t>
            </a:r>
            <a:r>
              <a:rPr lang="el-GR" altLang="zh-CN" dirty="0"/>
              <a:t>π</a:t>
            </a:r>
            <a:r>
              <a:rPr lang="en-US" altLang="zh-CN" dirty="0"/>
              <a:t> </a:t>
            </a:r>
            <a:r>
              <a:rPr lang="zh-CN" altLang="en-US" dirty="0"/>
              <a:t>的同一子集中</a:t>
            </a:r>
            <a:endParaRPr lang="en-US" altLang="zh-CN" dirty="0"/>
          </a:p>
          <a:p>
            <a:pPr lvl="3"/>
            <a:r>
              <a:rPr lang="zh-CN" altLang="en-US" dirty="0"/>
              <a:t>在</a:t>
            </a:r>
            <a:r>
              <a:rPr lang="el-GR" altLang="zh-CN" dirty="0"/>
              <a:t>π</a:t>
            </a:r>
            <a:r>
              <a:rPr lang="en-US" altLang="zh-CN" baseline="-25000" dirty="0"/>
              <a:t>new</a:t>
            </a:r>
            <a:r>
              <a:rPr lang="zh-CN" altLang="en-US" dirty="0"/>
              <a:t> 中，用</a:t>
            </a:r>
            <a:r>
              <a:rPr lang="en-US" altLang="zh-CN" dirty="0"/>
              <a:t>G</a:t>
            </a:r>
            <a:r>
              <a:rPr lang="zh-CN" altLang="en-US" dirty="0"/>
              <a:t>的划分代替</a:t>
            </a:r>
            <a:r>
              <a:rPr lang="en-US" altLang="zh-CN" dirty="0"/>
              <a:t>G</a:t>
            </a:r>
            <a:endParaRPr lang="en-US" altLang="zh-CN" dirty="0"/>
          </a:p>
          <a:p>
            <a:pPr lvl="2"/>
            <a:r>
              <a:rPr lang="en-US" altLang="zh-CN" sz="1800" dirty="0"/>
              <a:t>End</a:t>
            </a:r>
            <a:endParaRPr lang="en-US" altLang="zh-CN" sz="1800" dirty="0"/>
          </a:p>
          <a:p>
            <a:pPr lvl="1"/>
            <a:r>
              <a:rPr lang="zh-CN" altLang="en-US" dirty="0"/>
              <a:t>如果</a:t>
            </a:r>
            <a:r>
              <a:rPr lang="el-GR" altLang="zh-CN" dirty="0"/>
              <a:t>π</a:t>
            </a:r>
            <a:r>
              <a:rPr lang="en-US" altLang="zh-CN" baseline="-25000" dirty="0"/>
              <a:t>new</a:t>
            </a:r>
            <a:r>
              <a:rPr lang="en-US" altLang="zh-CN" dirty="0"/>
              <a:t> = </a:t>
            </a:r>
            <a:r>
              <a:rPr lang="el-GR" altLang="zh-CN" dirty="0"/>
              <a:t>π</a:t>
            </a:r>
            <a:r>
              <a:rPr lang="zh-CN" altLang="en-US" dirty="0"/>
              <a:t>，则</a:t>
            </a:r>
            <a:r>
              <a:rPr lang="el-GR" altLang="zh-CN" dirty="0"/>
              <a:t>π</a:t>
            </a:r>
            <a:r>
              <a:rPr lang="en-US" altLang="zh-CN" baseline="-25000" dirty="0"/>
              <a:t>final</a:t>
            </a:r>
            <a:r>
              <a:rPr lang="en-US" altLang="zh-CN" dirty="0"/>
              <a:t> = </a:t>
            </a:r>
            <a:r>
              <a:rPr lang="el-GR" altLang="zh-CN" dirty="0"/>
              <a:t>π</a:t>
            </a:r>
            <a:r>
              <a:rPr lang="zh-CN" altLang="en-US" dirty="0"/>
              <a:t>；否则令</a:t>
            </a:r>
            <a:r>
              <a:rPr lang="el-GR" altLang="zh-CN" dirty="0"/>
              <a:t>π</a:t>
            </a:r>
            <a:r>
              <a:rPr lang="en-US" altLang="zh-CN" dirty="0"/>
              <a:t> = </a:t>
            </a:r>
            <a:r>
              <a:rPr lang="el-GR" altLang="zh-CN" dirty="0"/>
              <a:t>π</a:t>
            </a:r>
            <a:r>
              <a:rPr lang="en-US" altLang="zh-CN" baseline="-25000" dirty="0"/>
              <a:t>new</a:t>
            </a:r>
            <a:r>
              <a:rPr lang="el-GR" altLang="zh-CN" dirty="0"/>
              <a:t> </a:t>
            </a:r>
            <a:r>
              <a:rPr lang="zh-CN" altLang="en-US" dirty="0"/>
              <a:t>，转上步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l-GR" altLang="zh-CN" dirty="0"/>
              <a:t>π</a:t>
            </a:r>
            <a:r>
              <a:rPr lang="en-US" altLang="zh-CN" baseline="-25000" dirty="0"/>
              <a:t>final</a:t>
            </a:r>
            <a:r>
              <a:rPr lang="zh-CN" altLang="en-US" dirty="0"/>
              <a:t>的每个状态子集中选一个状态代表它，即为最简</a:t>
            </a:r>
            <a:r>
              <a:rPr lang="en-US" altLang="zh-CN" dirty="0"/>
              <a:t>DFA</a:t>
            </a:r>
            <a:r>
              <a:rPr lang="zh-CN" altLang="en-US" dirty="0"/>
              <a:t>的状态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DFA</a:t>
            </a:r>
            <a:r>
              <a:rPr lang="zh-CN" altLang="en-US" dirty="0">
                <a:sym typeface="+mn-ea"/>
              </a:rPr>
              <a:t>的化简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G</a:t>
            </a:r>
            <a:r>
              <a:rPr lang="zh-CN" altLang="en-US" dirty="0"/>
              <a:t>划分为若干子集，</a:t>
            </a:r>
            <a:r>
              <a:rPr lang="en-US" altLang="zh-CN" dirty="0"/>
              <a:t>G</a:t>
            </a:r>
            <a:r>
              <a:rPr lang="zh-CN" altLang="en-US" dirty="0"/>
              <a:t>的两个状态 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在同一子集中，当且仅当对任意输入符号 </a:t>
            </a:r>
            <a:r>
              <a:rPr lang="en-US" altLang="zh-CN" dirty="0"/>
              <a:t>a </a:t>
            </a:r>
            <a:r>
              <a:rPr lang="zh-CN" altLang="en-US" dirty="0"/>
              <a:t>，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的 </a:t>
            </a:r>
            <a:r>
              <a:rPr lang="en-US" altLang="zh-CN" dirty="0"/>
              <a:t>a </a:t>
            </a:r>
            <a:r>
              <a:rPr lang="zh-CN" altLang="en-US" dirty="0"/>
              <a:t>转换都到同一子集中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正则表示</a:t>
            </a:r>
            <a:r>
              <a:rPr lang="en-US" altLang="zh-CN" dirty="0"/>
              <a:t>-&gt;NFA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24"/>
          <p:cNvGrpSpPr/>
          <p:nvPr/>
        </p:nvGrpSpPr>
        <p:grpSpPr>
          <a:xfrm>
            <a:off x="475456" y="2570960"/>
            <a:ext cx="8193089" cy="1716090"/>
            <a:chOff x="240" y="2160"/>
            <a:chExt cx="5161" cy="1081"/>
          </a:xfrm>
        </p:grpSpPr>
        <p:sp>
          <p:nvSpPr>
            <p:cNvPr id="5" name="Oval 6"/>
            <p:cNvSpPr/>
            <p:nvPr/>
          </p:nvSpPr>
          <p:spPr>
            <a:xfrm>
              <a:off x="3913" y="2285"/>
              <a:ext cx="306" cy="315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  <a:endParaRPr lang="en-US" altLang="zh-CN" sz="2800" b="1" i="1" dirty="0">
                <a:latin typeface="Arial" panose="020B0604020202020204" pitchFamily="34" charset="0"/>
              </a:endParaRPr>
            </a:p>
          </p:txBody>
        </p:sp>
        <p:sp>
          <p:nvSpPr>
            <p:cNvPr id="6" name="Line 7"/>
            <p:cNvSpPr/>
            <p:nvPr/>
          </p:nvSpPr>
          <p:spPr>
            <a:xfrm>
              <a:off x="456" y="2439"/>
              <a:ext cx="68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7" name="Line 8"/>
            <p:cNvSpPr/>
            <p:nvPr/>
          </p:nvSpPr>
          <p:spPr>
            <a:xfrm flipV="1">
              <a:off x="3257" y="2440"/>
              <a:ext cx="61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8" name="Rectangle 9"/>
            <p:cNvSpPr/>
            <p:nvPr/>
          </p:nvSpPr>
          <p:spPr>
            <a:xfrm>
              <a:off x="3311" y="2160"/>
              <a:ext cx="577" cy="31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624" y="2182"/>
              <a:ext cx="249" cy="25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" name="Line 11"/>
            <p:cNvSpPr/>
            <p:nvPr/>
          </p:nvSpPr>
          <p:spPr>
            <a:xfrm flipV="1">
              <a:off x="4241" y="2440"/>
              <a:ext cx="61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11" name="Rectangle 12"/>
            <p:cNvSpPr/>
            <p:nvPr/>
          </p:nvSpPr>
          <p:spPr>
            <a:xfrm>
              <a:off x="240" y="2976"/>
              <a:ext cx="2281" cy="26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Arial" panose="020B0604020202020204" pitchFamily="34" charset="0"/>
                </a:rPr>
                <a:t>识别正则式</a:t>
              </a:r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</a:t>
              </a:r>
              <a:r>
                <a:rPr lang="en-US" altLang="zh-CN" sz="2800" b="1" dirty="0">
                  <a:latin typeface="Arial" panose="020B0604020202020204" pitchFamily="34" charset="0"/>
                </a:rPr>
                <a:t>NFA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4414" y="2182"/>
              <a:ext cx="248" cy="25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endParaRPr lang="en-US" altLang="zh-CN" sz="2800" b="1" i="1" dirty="0">
                <a:latin typeface="Arial" panose="020B0604020202020204" pitchFamily="34" charset="0"/>
              </a:endParaRPr>
            </a:p>
          </p:txBody>
        </p:sp>
        <p:grpSp>
          <p:nvGrpSpPr>
            <p:cNvPr id="13" name="Group 14"/>
            <p:cNvGrpSpPr/>
            <p:nvPr/>
          </p:nvGrpSpPr>
          <p:grpSpPr>
            <a:xfrm>
              <a:off x="4864" y="2261"/>
              <a:ext cx="380" cy="391"/>
              <a:chOff x="8590" y="7640"/>
              <a:chExt cx="527" cy="527"/>
            </a:xfrm>
          </p:grpSpPr>
          <p:sp>
            <p:nvSpPr>
              <p:cNvPr id="21" name="Oval 15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Oval 16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  <a:endParaRPr lang="en-US" altLang="zh-CN" sz="2800" b="1" i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Line 17"/>
            <p:cNvSpPr/>
            <p:nvPr/>
          </p:nvSpPr>
          <p:spPr>
            <a:xfrm flipV="1">
              <a:off x="1473" y="2442"/>
              <a:ext cx="61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15" name="Oval 18"/>
            <p:cNvSpPr/>
            <p:nvPr/>
          </p:nvSpPr>
          <p:spPr>
            <a:xfrm>
              <a:off x="1145" y="2285"/>
              <a:ext cx="306" cy="315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  <a:endParaRPr lang="en-US" altLang="zh-CN" sz="2800" b="1" i="1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9"/>
            <p:cNvGrpSpPr/>
            <p:nvPr/>
          </p:nvGrpSpPr>
          <p:grpSpPr>
            <a:xfrm>
              <a:off x="2107" y="2261"/>
              <a:ext cx="380" cy="391"/>
              <a:chOff x="8590" y="7640"/>
              <a:chExt cx="527" cy="527"/>
            </a:xfrm>
          </p:grpSpPr>
          <p:sp>
            <p:nvSpPr>
              <p:cNvPr id="19" name="Oval 20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Oval 21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  <a:endParaRPr lang="en-US" altLang="zh-CN" sz="2800" b="1" i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Rectangle 22"/>
            <p:cNvSpPr/>
            <p:nvPr/>
          </p:nvSpPr>
          <p:spPr>
            <a:xfrm>
              <a:off x="521" y="2160"/>
              <a:ext cx="583" cy="2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23"/>
            <p:cNvSpPr/>
            <p:nvPr/>
          </p:nvSpPr>
          <p:spPr>
            <a:xfrm>
              <a:off x="3120" y="2976"/>
              <a:ext cx="2281" cy="26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Arial" panose="020B0604020202020204" pitchFamily="34" charset="0"/>
                </a:rPr>
                <a:t>识别正则式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a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</a:t>
              </a:r>
              <a:r>
                <a:rPr lang="en-US" altLang="zh-CN" sz="2800" b="1" dirty="0">
                  <a:latin typeface="Arial" panose="020B0604020202020204" pitchFamily="34" charset="0"/>
                </a:rPr>
                <a:t>NFA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词法分析在编译器中的位置</a:t>
            </a:r>
            <a:endParaRPr lang="zh-CN" altLang="en-US" dirty="0"/>
          </a:p>
        </p:txBody>
      </p:sp>
      <p:grpSp>
        <p:nvGrpSpPr>
          <p:cNvPr id="4" name="Group 20"/>
          <p:cNvGrpSpPr/>
          <p:nvPr/>
        </p:nvGrpSpPr>
        <p:grpSpPr bwMode="auto">
          <a:xfrm>
            <a:off x="282568" y="2161914"/>
            <a:ext cx="8167689" cy="2819400"/>
            <a:chOff x="424" y="816"/>
            <a:chExt cx="5145" cy="177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600" b="1">
                  <a:latin typeface="Times New Roman" panose="02020603050405020304" pitchFamily="18" charset="0"/>
                </a:rPr>
                <a:t> </a:t>
              </a:r>
              <a:endParaRPr lang="zh-CN" altLang="en-US" sz="2600" b="1">
                <a:latin typeface="宋体" panose="02010600030101010101" pitchFamily="2" charset="-122"/>
              </a:endParaRPr>
            </a:p>
            <a:p>
              <a:pPr algn="just"/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600" b="1">
                  <a:latin typeface="Times New Roman" panose="02020603050405020304" pitchFamily="18" charset="0"/>
                </a:rPr>
                <a:t> </a:t>
              </a:r>
              <a:endParaRPr lang="zh-CN" altLang="en-US" sz="2600" b="1">
                <a:latin typeface="宋体" panose="02010600030101010101" pitchFamily="2" charset="-122"/>
              </a:endParaRPr>
            </a:p>
            <a:p>
              <a:pPr algn="just"/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20000"/>
                </a:spcBef>
                <a:buFontTx/>
                <a:buChar char="–"/>
              </a:pPr>
              <a:endParaRPr lang="zh-CN" altLang="en-US" sz="2800">
                <a:latin typeface="Times New Roman" panose="02020603050405020304" pitchFamily="18" charset="0"/>
              </a:endParaRPr>
            </a:p>
            <a:p>
              <a:pPr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 dirty="0"/>
                <a:t>词法分析器</a:t>
              </a:r>
              <a:endParaRPr lang="zh-CN" altLang="en-US" b="1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语法分析器</a:t>
              </a:r>
              <a:endParaRPr lang="zh-CN" altLang="en-US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符号表</a:t>
              </a:r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记号</a:t>
              </a:r>
              <a:r>
                <a:rPr lang="en-US" altLang="zh-CN" b="1"/>
                <a:t>(token)</a:t>
              </a:r>
              <a:endParaRPr lang="en-US" altLang="zh-CN" b="1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取下一个记号</a:t>
              </a:r>
              <a:endParaRPr lang="zh-CN" altLang="en-US" b="1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24" y="1213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 dirty="0"/>
                <a:t>源程序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正则表示</a:t>
            </a:r>
            <a:r>
              <a:rPr lang="en-US" altLang="zh-CN" dirty="0"/>
              <a:t>-&gt;NFA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9" name="Group 49"/>
          <p:cNvGrpSpPr/>
          <p:nvPr/>
        </p:nvGrpSpPr>
        <p:grpSpPr>
          <a:xfrm>
            <a:off x="339852" y="2061650"/>
            <a:ext cx="8001000" cy="4250249"/>
            <a:chOff x="432" y="1584"/>
            <a:chExt cx="5040" cy="2300"/>
          </a:xfrm>
        </p:grpSpPr>
        <p:sp>
          <p:nvSpPr>
            <p:cNvPr id="30" name="Line 24"/>
            <p:cNvSpPr/>
            <p:nvPr/>
          </p:nvSpPr>
          <p:spPr>
            <a:xfrm>
              <a:off x="432" y="2507"/>
              <a:ext cx="8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" name="Rectangle 25"/>
            <p:cNvSpPr/>
            <p:nvPr/>
          </p:nvSpPr>
          <p:spPr>
            <a:xfrm>
              <a:off x="1895" y="1933"/>
              <a:ext cx="295" cy="27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pSp>
          <p:nvGrpSpPr>
            <p:cNvPr id="32" name="Group 26"/>
            <p:cNvGrpSpPr/>
            <p:nvPr/>
          </p:nvGrpSpPr>
          <p:grpSpPr>
            <a:xfrm>
              <a:off x="5021" y="2256"/>
              <a:ext cx="451" cy="418"/>
              <a:chOff x="8590" y="7640"/>
              <a:chExt cx="527" cy="527"/>
            </a:xfrm>
          </p:grpSpPr>
          <p:sp>
            <p:nvSpPr>
              <p:cNvPr id="51" name="Oval 27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Oval 28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  <a:endParaRPr lang="en-US" altLang="zh-CN" sz="2800" b="1" i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" name="Oval 29"/>
            <p:cNvSpPr/>
            <p:nvPr/>
          </p:nvSpPr>
          <p:spPr>
            <a:xfrm>
              <a:off x="1236" y="2342"/>
              <a:ext cx="364" cy="337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  <a:endParaRPr lang="en-US" altLang="zh-CN" sz="2800" b="1" i="1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0"/>
            <p:cNvSpPr/>
            <p:nvPr/>
          </p:nvSpPr>
          <p:spPr>
            <a:xfrm>
              <a:off x="573" y="2219"/>
              <a:ext cx="590" cy="32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1"/>
            <p:cNvSpPr/>
            <p:nvPr/>
          </p:nvSpPr>
          <p:spPr>
            <a:xfrm>
              <a:off x="1920" y="3600"/>
              <a:ext cx="2707" cy="28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Arial" panose="020B0604020202020204" pitchFamily="34" charset="0"/>
                </a:rPr>
                <a:t>识别正则式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 </a:t>
              </a:r>
              <a:r>
                <a:rPr lang="en-US" altLang="zh-CN" sz="2800" b="1" dirty="0">
                  <a:latin typeface="Arial" panose="020B0604020202020204" pitchFamily="34" charset="0"/>
                </a:rPr>
                <a:t>| 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t 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</a:t>
              </a:r>
              <a:r>
                <a:rPr lang="en-US" altLang="zh-CN" sz="2800" b="1" dirty="0">
                  <a:latin typeface="Arial" panose="020B0604020202020204" pitchFamily="34" charset="0"/>
                </a:rPr>
                <a:t>NFA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3"/>
            <p:cNvSpPr/>
            <p:nvPr/>
          </p:nvSpPr>
          <p:spPr>
            <a:xfrm>
              <a:off x="2395" y="1584"/>
              <a:ext cx="1771" cy="72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Oval 34"/>
            <p:cNvSpPr/>
            <p:nvPr/>
          </p:nvSpPr>
          <p:spPr>
            <a:xfrm>
              <a:off x="2519" y="1770"/>
              <a:ext cx="364" cy="33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38" name="Oval 35"/>
            <p:cNvSpPr/>
            <p:nvPr/>
          </p:nvSpPr>
          <p:spPr>
            <a:xfrm>
              <a:off x="3700" y="1783"/>
              <a:ext cx="363" cy="337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36"/>
            <p:cNvSpPr/>
            <p:nvPr/>
          </p:nvSpPr>
          <p:spPr>
            <a:xfrm>
              <a:off x="3024" y="1740"/>
              <a:ext cx="616" cy="40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40" name="Oval 38"/>
            <p:cNvSpPr/>
            <p:nvPr/>
          </p:nvSpPr>
          <p:spPr>
            <a:xfrm>
              <a:off x="2408" y="2667"/>
              <a:ext cx="1771" cy="72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" name="Oval 39"/>
            <p:cNvSpPr/>
            <p:nvPr/>
          </p:nvSpPr>
          <p:spPr>
            <a:xfrm>
              <a:off x="2532" y="2853"/>
              <a:ext cx="364" cy="33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42" name="Oval 40"/>
            <p:cNvSpPr/>
            <p:nvPr/>
          </p:nvSpPr>
          <p:spPr>
            <a:xfrm>
              <a:off x="3713" y="2866"/>
              <a:ext cx="363" cy="337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/>
            <p:nvPr/>
          </p:nvSpPr>
          <p:spPr>
            <a:xfrm>
              <a:off x="3037" y="2823"/>
              <a:ext cx="616" cy="40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t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44" name="Line 42"/>
            <p:cNvSpPr/>
            <p:nvPr/>
          </p:nvSpPr>
          <p:spPr>
            <a:xfrm flipV="1">
              <a:off x="1600" y="2026"/>
              <a:ext cx="923" cy="3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5" name="Line 43"/>
            <p:cNvSpPr/>
            <p:nvPr/>
          </p:nvSpPr>
          <p:spPr>
            <a:xfrm>
              <a:off x="1587" y="2610"/>
              <a:ext cx="924" cy="3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6" name="Line 44"/>
            <p:cNvSpPr/>
            <p:nvPr/>
          </p:nvSpPr>
          <p:spPr>
            <a:xfrm flipV="1">
              <a:off x="4140" y="2586"/>
              <a:ext cx="924" cy="3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7" name="Line 45"/>
            <p:cNvSpPr/>
            <p:nvPr/>
          </p:nvSpPr>
          <p:spPr>
            <a:xfrm>
              <a:off x="4102" y="2002"/>
              <a:ext cx="923" cy="3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8" name="Rectangle 46"/>
            <p:cNvSpPr/>
            <p:nvPr/>
          </p:nvSpPr>
          <p:spPr>
            <a:xfrm>
              <a:off x="1908" y="2493"/>
              <a:ext cx="295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49" name="Rectangle 47"/>
            <p:cNvSpPr/>
            <p:nvPr/>
          </p:nvSpPr>
          <p:spPr>
            <a:xfrm>
              <a:off x="4448" y="1875"/>
              <a:ext cx="295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0" name="Rectangle 48"/>
            <p:cNvSpPr/>
            <p:nvPr/>
          </p:nvSpPr>
          <p:spPr>
            <a:xfrm>
              <a:off x="4435" y="2516"/>
              <a:ext cx="295" cy="27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正则表示</a:t>
            </a:r>
            <a:r>
              <a:rPr lang="en-US" altLang="zh-CN" dirty="0"/>
              <a:t>-&gt;NFA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47"/>
          <p:cNvGrpSpPr/>
          <p:nvPr/>
        </p:nvGrpSpPr>
        <p:grpSpPr>
          <a:xfrm>
            <a:off x="1409700" y="2709865"/>
            <a:ext cx="6324601" cy="1438276"/>
            <a:chOff x="768" y="1968"/>
            <a:chExt cx="3984" cy="906"/>
          </a:xfrm>
        </p:grpSpPr>
        <p:sp>
          <p:nvSpPr>
            <p:cNvPr id="5" name="Oval 30"/>
            <p:cNvSpPr/>
            <p:nvPr/>
          </p:nvSpPr>
          <p:spPr>
            <a:xfrm>
              <a:off x="1537" y="1968"/>
              <a:ext cx="1929" cy="879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Oval 31"/>
            <p:cNvSpPr/>
            <p:nvPr/>
          </p:nvSpPr>
          <p:spPr>
            <a:xfrm>
              <a:off x="1672" y="2193"/>
              <a:ext cx="396" cy="407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  <a:endParaRPr lang="en-US" altLang="zh-CN" sz="2800" b="1" i="1" dirty="0">
                <a:latin typeface="Arial" panose="020B0604020202020204" pitchFamily="34" charset="0"/>
              </a:endParaRPr>
            </a:p>
          </p:txBody>
        </p:sp>
        <p:sp>
          <p:nvSpPr>
            <p:cNvPr id="7" name="Oval 32"/>
            <p:cNvSpPr/>
            <p:nvPr/>
          </p:nvSpPr>
          <p:spPr>
            <a:xfrm>
              <a:off x="2958" y="2208"/>
              <a:ext cx="396" cy="408"/>
            </a:xfrm>
            <a:prstGeom prst="ellipse">
              <a:avLst/>
            </a:prstGeom>
            <a:noFill/>
            <a:ln w="25400">
              <a:noFill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33"/>
            <p:cNvSpPr/>
            <p:nvPr/>
          </p:nvSpPr>
          <p:spPr>
            <a:xfrm>
              <a:off x="2222" y="2156"/>
              <a:ext cx="671" cy="48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" name="Oval 34"/>
            <p:cNvSpPr/>
            <p:nvPr/>
          </p:nvSpPr>
          <p:spPr>
            <a:xfrm>
              <a:off x="2823" y="1995"/>
              <a:ext cx="1929" cy="879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" name="Group 35"/>
            <p:cNvGrpSpPr/>
            <p:nvPr/>
          </p:nvGrpSpPr>
          <p:grpSpPr>
            <a:xfrm>
              <a:off x="4160" y="2189"/>
              <a:ext cx="491" cy="506"/>
              <a:chOff x="8590" y="7640"/>
              <a:chExt cx="527" cy="527"/>
            </a:xfrm>
          </p:grpSpPr>
          <p:sp>
            <p:nvSpPr>
              <p:cNvPr id="16" name="Oval 36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Oval 37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  <a:endParaRPr lang="en-US" altLang="zh-CN" sz="2800" b="1" i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38"/>
            <p:cNvSpPr/>
            <p:nvPr/>
          </p:nvSpPr>
          <p:spPr>
            <a:xfrm>
              <a:off x="908" y="2060"/>
              <a:ext cx="643" cy="3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" name="Oval 40"/>
            <p:cNvSpPr/>
            <p:nvPr/>
          </p:nvSpPr>
          <p:spPr>
            <a:xfrm>
              <a:off x="2948" y="2228"/>
              <a:ext cx="396" cy="40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41"/>
            <p:cNvSpPr/>
            <p:nvPr/>
          </p:nvSpPr>
          <p:spPr>
            <a:xfrm>
              <a:off x="3508" y="2183"/>
              <a:ext cx="671" cy="49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t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42"/>
            <p:cNvSpPr/>
            <p:nvPr/>
          </p:nvSpPr>
          <p:spPr>
            <a:xfrm>
              <a:off x="3102" y="2110"/>
              <a:ext cx="378" cy="634"/>
            </a:xfrm>
            <a:custGeom>
              <a:avLst/>
              <a:gdLst>
                <a:gd name="txL" fmla="*/ 0 w 405"/>
                <a:gd name="txT" fmla="*/ 0 h 660"/>
                <a:gd name="txR" fmla="*/ 405 w 405"/>
                <a:gd name="txB" fmla="*/ 660 h 660"/>
              </a:gdLst>
              <a:ahLst/>
              <a:cxnLst>
                <a:cxn ang="0">
                  <a:pos x="60" y="0"/>
                </a:cxn>
                <a:cxn ang="0">
                  <a:pos x="207" y="142"/>
                </a:cxn>
                <a:cxn ang="0">
                  <a:pos x="216" y="305"/>
                </a:cxn>
                <a:cxn ang="0">
                  <a:pos x="130" y="413"/>
                </a:cxn>
                <a:cxn ang="0">
                  <a:pos x="0" y="479"/>
                </a:cxn>
              </a:cxnLst>
              <a:rect l="txL" t="txT" r="txR" b="txB"/>
              <a:pathLst>
                <a:path w="405" h="660">
                  <a:moveTo>
                    <a:pt x="105" y="0"/>
                  </a:moveTo>
                  <a:cubicBezTo>
                    <a:pt x="147" y="33"/>
                    <a:pt x="315" y="126"/>
                    <a:pt x="360" y="196"/>
                  </a:cubicBezTo>
                  <a:cubicBezTo>
                    <a:pt x="405" y="266"/>
                    <a:pt x="397" y="359"/>
                    <a:pt x="375" y="421"/>
                  </a:cubicBezTo>
                  <a:cubicBezTo>
                    <a:pt x="353" y="483"/>
                    <a:pt x="287" y="530"/>
                    <a:pt x="225" y="570"/>
                  </a:cubicBezTo>
                  <a:cubicBezTo>
                    <a:pt x="163" y="610"/>
                    <a:pt x="37" y="645"/>
                    <a:pt x="0" y="66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43"/>
            <p:cNvSpPr/>
            <p:nvPr/>
          </p:nvSpPr>
          <p:spPr>
            <a:xfrm>
              <a:off x="768" y="2390"/>
              <a:ext cx="88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</p:grpSp>
      <p:sp>
        <p:nvSpPr>
          <p:cNvPr id="18" name="Rectangle 39"/>
          <p:cNvSpPr/>
          <p:nvPr/>
        </p:nvSpPr>
        <p:spPr>
          <a:xfrm>
            <a:off x="2545557" y="4475165"/>
            <a:ext cx="4681538" cy="54610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Arial" panose="020B0604020202020204" pitchFamily="34" charset="0"/>
              </a:rPr>
              <a:t>识别正则式 </a:t>
            </a:r>
            <a:r>
              <a:rPr lang="en-US" altLang="zh-CN" sz="2800" b="1" i="1" dirty="0">
                <a:latin typeface="Arial" panose="020B0604020202020204" pitchFamily="34" charset="0"/>
              </a:rPr>
              <a:t>st </a:t>
            </a:r>
            <a:r>
              <a:rPr lang="zh-CN" altLang="en-US" sz="2800" b="1" dirty="0">
                <a:latin typeface="Arial" panose="020B0604020202020204" pitchFamily="34" charset="0"/>
              </a:rPr>
              <a:t>的</a:t>
            </a:r>
            <a:r>
              <a:rPr lang="en-US" altLang="zh-CN" sz="2800" b="1" dirty="0">
                <a:latin typeface="Arial" panose="020B0604020202020204" pitchFamily="34" charset="0"/>
              </a:rPr>
              <a:t>NFA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正则表示</a:t>
            </a:r>
            <a:r>
              <a:rPr lang="en-US" altLang="zh-CN" dirty="0"/>
              <a:t>-&gt;NFA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539" y="1888240"/>
            <a:ext cx="7886700" cy="4351338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Group 40"/>
          <p:cNvGrpSpPr/>
          <p:nvPr/>
        </p:nvGrpSpPr>
        <p:grpSpPr>
          <a:xfrm>
            <a:off x="297181" y="2293846"/>
            <a:ext cx="8305801" cy="3540126"/>
            <a:chOff x="240" y="1680"/>
            <a:chExt cx="5232" cy="2230"/>
          </a:xfrm>
        </p:grpSpPr>
        <p:sp>
          <p:nvSpPr>
            <p:cNvPr id="5" name="Oval 21"/>
            <p:cNvSpPr/>
            <p:nvPr/>
          </p:nvSpPr>
          <p:spPr>
            <a:xfrm>
              <a:off x="2281" y="2259"/>
              <a:ext cx="1916" cy="79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Oval 22"/>
            <p:cNvSpPr/>
            <p:nvPr/>
          </p:nvSpPr>
          <p:spPr>
            <a:xfrm>
              <a:off x="2415" y="2462"/>
              <a:ext cx="394" cy="36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7" name="Oval 23"/>
            <p:cNvSpPr/>
            <p:nvPr/>
          </p:nvSpPr>
          <p:spPr>
            <a:xfrm>
              <a:off x="3693" y="2476"/>
              <a:ext cx="393" cy="36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00" b="1" i="1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24"/>
            <p:cNvSpPr/>
            <p:nvPr/>
          </p:nvSpPr>
          <p:spPr>
            <a:xfrm>
              <a:off x="2961" y="2429"/>
              <a:ext cx="667" cy="44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2800" b="1" i="1" dirty="0">
                  <a:latin typeface="Arial" panose="020B0604020202020204" pitchFamily="34" charset="0"/>
                </a:rPr>
                <a:t>N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</a:t>
              </a:r>
              <a:r>
                <a:rPr lang="en-US" altLang="zh-CN" sz="2800" b="1" dirty="0">
                  <a:latin typeface="Arial" panose="020B0604020202020204" pitchFamily="34" charset="0"/>
                </a:rPr>
                <a:t>)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grpSp>
          <p:nvGrpSpPr>
            <p:cNvPr id="9" name="Group 25"/>
            <p:cNvGrpSpPr/>
            <p:nvPr/>
          </p:nvGrpSpPr>
          <p:grpSpPr>
            <a:xfrm>
              <a:off x="4984" y="2418"/>
              <a:ext cx="488" cy="457"/>
              <a:chOff x="8590" y="7640"/>
              <a:chExt cx="527" cy="527"/>
            </a:xfrm>
          </p:grpSpPr>
          <p:sp>
            <p:nvSpPr>
              <p:cNvPr id="22" name="Oval 26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 b="1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Oval 27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b="1" i="1" dirty="0">
                    <a:latin typeface="Arial" panose="020B0604020202020204" pitchFamily="34" charset="0"/>
                  </a:rPr>
                  <a:t>f</a:t>
                </a:r>
                <a:endParaRPr lang="en-US" altLang="zh-CN" sz="2800" b="1" i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" name="Rectangle 28"/>
            <p:cNvSpPr/>
            <p:nvPr/>
          </p:nvSpPr>
          <p:spPr>
            <a:xfrm>
              <a:off x="365" y="2328"/>
              <a:ext cx="639" cy="34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</a:rPr>
                <a:t>开始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29"/>
            <p:cNvSpPr/>
            <p:nvPr/>
          </p:nvSpPr>
          <p:spPr>
            <a:xfrm>
              <a:off x="1680" y="3600"/>
              <a:ext cx="2930" cy="31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Arial" panose="020B0604020202020204" pitchFamily="34" charset="0"/>
                </a:rPr>
                <a:t>识别正则式 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s</a:t>
              </a:r>
              <a:r>
                <a:rPr lang="en-US" altLang="zh-CN" sz="2800" b="1" baseline="30000" dirty="0">
                  <a:latin typeface="Arial" panose="020B0604020202020204" pitchFamily="34" charset="0"/>
                </a:rPr>
                <a:t>* 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</a:t>
              </a:r>
              <a:r>
                <a:rPr lang="en-US" altLang="zh-CN" sz="2800" b="1" dirty="0">
                  <a:latin typeface="Arial" panose="020B0604020202020204" pitchFamily="34" charset="0"/>
                </a:rPr>
                <a:t>NFA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" name="Oval 30"/>
            <p:cNvSpPr/>
            <p:nvPr/>
          </p:nvSpPr>
          <p:spPr>
            <a:xfrm>
              <a:off x="1138" y="2475"/>
              <a:ext cx="393" cy="369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i="1" dirty="0">
                  <a:latin typeface="Arial" panose="020B0604020202020204" pitchFamily="34" charset="0"/>
                </a:rPr>
                <a:t>i</a:t>
              </a:r>
              <a:endParaRPr lang="en-US" altLang="zh-CN" sz="2800" b="1" i="1" dirty="0">
                <a:latin typeface="Arial" panose="020B0604020202020204" pitchFamily="34" charset="0"/>
              </a:endParaRPr>
            </a:p>
          </p:txBody>
        </p:sp>
        <p:sp>
          <p:nvSpPr>
            <p:cNvPr id="13" name="Line 31"/>
            <p:cNvSpPr/>
            <p:nvPr/>
          </p:nvSpPr>
          <p:spPr>
            <a:xfrm>
              <a:off x="1545" y="2640"/>
              <a:ext cx="87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14" name="Line 32"/>
            <p:cNvSpPr/>
            <p:nvPr/>
          </p:nvSpPr>
          <p:spPr>
            <a:xfrm>
              <a:off x="240" y="2628"/>
              <a:ext cx="87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15" name="Line 33"/>
            <p:cNvSpPr/>
            <p:nvPr/>
          </p:nvSpPr>
          <p:spPr>
            <a:xfrm>
              <a:off x="4114" y="2640"/>
              <a:ext cx="87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16" name="Freeform 34"/>
            <p:cNvSpPr/>
            <p:nvPr/>
          </p:nvSpPr>
          <p:spPr>
            <a:xfrm>
              <a:off x="1473" y="2798"/>
              <a:ext cx="3555" cy="604"/>
            </a:xfrm>
            <a:custGeom>
              <a:avLst/>
              <a:gdLst>
                <a:gd name="txL" fmla="*/ 0 w 3840"/>
                <a:gd name="txT" fmla="*/ 0 h 697"/>
                <a:gd name="txR" fmla="*/ 3840 w 3840"/>
                <a:gd name="txB" fmla="*/ 697 h 697"/>
              </a:gdLst>
              <a:ahLst/>
              <a:cxnLst>
                <a:cxn ang="0">
                  <a:pos x="0" y="0"/>
                </a:cxn>
                <a:cxn ang="0">
                  <a:pos x="283" y="125"/>
                </a:cxn>
                <a:cxn ang="0">
                  <a:pos x="542" y="182"/>
                </a:cxn>
                <a:cxn ang="0">
                  <a:pos x="1038" y="221"/>
                </a:cxn>
                <a:cxn ang="0">
                  <a:pos x="1523" y="192"/>
                </a:cxn>
                <a:cxn ang="0">
                  <a:pos x="1790" y="139"/>
                </a:cxn>
                <a:cxn ang="0">
                  <a:pos x="2073" y="5"/>
                </a:cxn>
              </a:cxnLst>
              <a:rect l="txL" t="txT" r="txR" b="txB"/>
              <a:pathLst>
                <a:path w="3840" h="697">
                  <a:moveTo>
                    <a:pt x="0" y="0"/>
                  </a:moveTo>
                  <a:cubicBezTo>
                    <a:pt x="186" y="150"/>
                    <a:pt x="357" y="295"/>
                    <a:pt x="525" y="390"/>
                  </a:cubicBezTo>
                  <a:cubicBezTo>
                    <a:pt x="693" y="485"/>
                    <a:pt x="772" y="521"/>
                    <a:pt x="1005" y="571"/>
                  </a:cubicBezTo>
                  <a:cubicBezTo>
                    <a:pt x="1238" y="621"/>
                    <a:pt x="1620" y="687"/>
                    <a:pt x="1923" y="692"/>
                  </a:cubicBezTo>
                  <a:cubicBezTo>
                    <a:pt x="2226" y="697"/>
                    <a:pt x="2591" y="644"/>
                    <a:pt x="2823" y="602"/>
                  </a:cubicBezTo>
                  <a:cubicBezTo>
                    <a:pt x="3055" y="560"/>
                    <a:pt x="3148" y="535"/>
                    <a:pt x="3318" y="437"/>
                  </a:cubicBezTo>
                  <a:cubicBezTo>
                    <a:pt x="3488" y="339"/>
                    <a:pt x="3732" y="104"/>
                    <a:pt x="3840" y="1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5"/>
            <p:cNvSpPr/>
            <p:nvPr/>
          </p:nvSpPr>
          <p:spPr>
            <a:xfrm>
              <a:off x="2540" y="1987"/>
              <a:ext cx="1405" cy="487"/>
            </a:xfrm>
            <a:custGeom>
              <a:avLst/>
              <a:gdLst>
                <a:gd name="txL" fmla="*/ 0 w 1517"/>
                <a:gd name="txT" fmla="*/ 0 h 562"/>
                <a:gd name="txR" fmla="*/ 1517 w 1517"/>
                <a:gd name="txB" fmla="*/ 562 h 562"/>
              </a:gdLst>
              <a:ahLst/>
              <a:cxnLst>
                <a:cxn ang="0">
                  <a:pos x="798" y="179"/>
                </a:cxn>
                <a:cxn ang="0">
                  <a:pos x="798" y="83"/>
                </a:cxn>
                <a:cxn ang="0">
                  <a:pos x="661" y="12"/>
                </a:cxn>
                <a:cxn ang="0">
                  <a:pos x="198" y="12"/>
                </a:cxn>
                <a:cxn ang="0">
                  <a:pos x="27" y="75"/>
                </a:cxn>
                <a:cxn ang="0">
                  <a:pos x="35" y="179"/>
                </a:cxn>
              </a:cxnLst>
              <a:rect l="txL" t="txT" r="txR" b="txB"/>
              <a:pathLst>
                <a:path w="1517" h="562">
                  <a:moveTo>
                    <a:pt x="1475" y="562"/>
                  </a:moveTo>
                  <a:cubicBezTo>
                    <a:pt x="1475" y="512"/>
                    <a:pt x="1517" y="349"/>
                    <a:pt x="1475" y="262"/>
                  </a:cubicBezTo>
                  <a:cubicBezTo>
                    <a:pt x="1433" y="175"/>
                    <a:pt x="1405" y="74"/>
                    <a:pt x="1220" y="37"/>
                  </a:cubicBezTo>
                  <a:cubicBezTo>
                    <a:pt x="1035" y="0"/>
                    <a:pt x="560" y="4"/>
                    <a:pt x="365" y="37"/>
                  </a:cubicBezTo>
                  <a:cubicBezTo>
                    <a:pt x="170" y="70"/>
                    <a:pt x="100" y="144"/>
                    <a:pt x="50" y="232"/>
                  </a:cubicBezTo>
                  <a:cubicBezTo>
                    <a:pt x="0" y="320"/>
                    <a:pt x="62" y="493"/>
                    <a:pt x="65" y="562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Rectangle 36"/>
            <p:cNvSpPr/>
            <p:nvPr/>
          </p:nvSpPr>
          <p:spPr>
            <a:xfrm>
              <a:off x="1726" y="2330"/>
              <a:ext cx="375" cy="34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9" name="Rectangle 37"/>
            <p:cNvSpPr/>
            <p:nvPr/>
          </p:nvSpPr>
          <p:spPr>
            <a:xfrm>
              <a:off x="3170" y="3058"/>
              <a:ext cx="375" cy="33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0" name="Rectangle 38"/>
            <p:cNvSpPr/>
            <p:nvPr/>
          </p:nvSpPr>
          <p:spPr>
            <a:xfrm>
              <a:off x="4406" y="2342"/>
              <a:ext cx="375" cy="34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1" name="Rectangle 39"/>
            <p:cNvSpPr/>
            <p:nvPr/>
          </p:nvSpPr>
          <p:spPr>
            <a:xfrm>
              <a:off x="3114" y="1680"/>
              <a:ext cx="375" cy="34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构造下列正则式的</a:t>
            </a:r>
            <a:r>
              <a:rPr lang="en-US" altLang="zh-CN" dirty="0"/>
              <a:t>NFA</a:t>
            </a:r>
            <a:r>
              <a:rPr lang="zh-CN" altLang="en-US" dirty="0"/>
              <a:t>，给出他们处理输入串</a:t>
            </a:r>
            <a:r>
              <a:rPr lang="en-US" altLang="zh-CN" dirty="0" err="1"/>
              <a:t>ababbab</a:t>
            </a:r>
            <a:r>
              <a:rPr lang="zh-CN" altLang="en-US" dirty="0"/>
              <a:t>的状态转换序列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  <a:endParaRPr lang="en-US" altLang="zh-CN" dirty="0"/>
          </a:p>
          <a:p>
            <a:pPr lvl="1"/>
            <a:r>
              <a:rPr lang="en-US" altLang="zh-CN" dirty="0"/>
              <a:t>(a*|b*)*</a:t>
            </a:r>
            <a:endParaRPr lang="en-US" altLang="zh-CN" dirty="0"/>
          </a:p>
          <a:p>
            <a:pPr lvl="1"/>
            <a:r>
              <a:rPr lang="en-US" altLang="zh-CN" dirty="0"/>
              <a:t>((</a:t>
            </a:r>
            <a:r>
              <a:rPr lang="en-US" altLang="zh-CN" dirty="0" err="1"/>
              <a:t>ε|a</a:t>
            </a:r>
            <a:r>
              <a:rPr lang="en-US" altLang="zh-CN" dirty="0"/>
              <a:t>)b*)*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将上述</a:t>
            </a:r>
            <a:r>
              <a:rPr lang="en-US" altLang="zh-CN" dirty="0"/>
              <a:t>NFA</a:t>
            </a:r>
            <a:r>
              <a:rPr lang="zh-CN" altLang="en-US" dirty="0"/>
              <a:t>转换为</a:t>
            </a:r>
            <a:r>
              <a:rPr lang="en-US" altLang="zh-CN" dirty="0"/>
              <a:t>DFA</a:t>
            </a:r>
            <a:r>
              <a:rPr lang="zh-CN" altLang="en-US" dirty="0"/>
              <a:t>，并给出处理串的状态转换序列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>
                <a:sym typeface="+mn-ea"/>
              </a:rPr>
              <a:t>可以从正则式的最简</a:t>
            </a:r>
            <a:r>
              <a:rPr lang="en-US" altLang="zh-CN" dirty="0">
                <a:sym typeface="+mn-ea"/>
              </a:rPr>
              <a:t>DFA</a:t>
            </a:r>
            <a:r>
              <a:rPr lang="zh-CN" altLang="en-US" dirty="0">
                <a:sym typeface="+mn-ea"/>
              </a:rPr>
              <a:t>同构来证明两个正则式等价。证明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a|b</a:t>
            </a:r>
            <a:r>
              <a:rPr lang="en-US" altLang="zh-CN" dirty="0">
                <a:sym typeface="+mn-ea"/>
              </a:rPr>
              <a:t>)*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(a*|b*)*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((ε |a)b*)*</a:t>
            </a:r>
            <a:r>
              <a:rPr lang="zh-CN" altLang="en-US" dirty="0">
                <a:sym typeface="+mn-ea"/>
              </a:rPr>
              <a:t>等价。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词法分析器</a:t>
            </a:r>
            <a:endParaRPr lang="en-US" altLang="zh-CN" dirty="0"/>
          </a:p>
          <a:p>
            <a:pPr lvl="1"/>
            <a:r>
              <a:rPr lang="zh-CN" altLang="en-US" dirty="0"/>
              <a:t>把构成源程序的字符流翻译成记号流，还完成和用户接口的一些任务</a:t>
            </a:r>
            <a:endParaRPr lang="zh-CN" altLang="en-US" dirty="0"/>
          </a:p>
          <a:p>
            <a:r>
              <a:rPr lang="zh-CN" altLang="en-US" b="1" dirty="0"/>
              <a:t>围绕词法分析器的自动生成展开</a:t>
            </a:r>
            <a:endParaRPr lang="zh-CN" altLang="en-US" b="1" dirty="0"/>
          </a:p>
          <a:p>
            <a:r>
              <a:rPr lang="zh-CN" altLang="en-US" dirty="0"/>
              <a:t>介绍正则式、状态转换图和有限自动机概念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串，语言，正则表达式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串和语言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字母表：</a:t>
            </a:r>
            <a:r>
              <a:rPr lang="zh-CN" altLang="en-US" dirty="0"/>
              <a:t>符号的有限集合， 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Σ= { 0, 1}</a:t>
            </a:r>
            <a:endParaRPr lang="en-US" altLang="zh-CN" dirty="0"/>
          </a:p>
          <a:p>
            <a:r>
              <a:rPr lang="zh-CN" altLang="en-US" b="1" dirty="0"/>
              <a:t>串：</a:t>
            </a:r>
            <a:r>
              <a:rPr lang="zh-CN" altLang="en-US" dirty="0"/>
              <a:t>符号的有穷序列，例：</a:t>
            </a:r>
            <a:r>
              <a:rPr lang="en-US" altLang="zh-CN" dirty="0"/>
              <a:t>0110, ε</a:t>
            </a:r>
            <a:endParaRPr lang="en-US" altLang="zh-CN" dirty="0"/>
          </a:p>
          <a:p>
            <a:r>
              <a:rPr lang="zh-CN" altLang="en-US" b="1" dirty="0"/>
              <a:t>语言：</a:t>
            </a:r>
            <a:r>
              <a:rPr lang="zh-CN" altLang="en-US" dirty="0"/>
              <a:t>字母表上的一个串集</a:t>
            </a:r>
            <a:endParaRPr lang="zh-CN" altLang="en-US" dirty="0"/>
          </a:p>
          <a:p>
            <a:pPr lvl="1"/>
            <a:r>
              <a:rPr lang="en-US" altLang="zh-CN" dirty="0"/>
              <a:t>{ε, 0, 00, 000, …},   {ε}, </a:t>
            </a:r>
            <a:r>
              <a:rPr lang="zh-CN" altLang="en-US" b="1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r>
              <a:rPr lang="zh-CN" altLang="en-US" b="1" dirty="0"/>
              <a:t>句子：</a:t>
            </a:r>
            <a:r>
              <a:rPr lang="zh-CN" altLang="en-US" dirty="0"/>
              <a:t>属于语言的串</a:t>
            </a:r>
            <a:endParaRPr lang="zh-CN" altLang="en-US" dirty="0"/>
          </a:p>
          <a:p>
            <a:r>
              <a:rPr lang="zh-CN" altLang="en-US" b="1" dirty="0"/>
              <a:t>串的运算</a:t>
            </a:r>
            <a:endParaRPr lang="zh-CN" altLang="en-US" b="1" dirty="0"/>
          </a:p>
          <a:p>
            <a:pPr lvl="1"/>
            <a:r>
              <a:rPr lang="zh-CN" altLang="en-US" dirty="0"/>
              <a:t>连接（积） </a:t>
            </a:r>
            <a:r>
              <a:rPr lang="en-US" altLang="zh-CN" i="1" dirty="0" err="1"/>
              <a:t>xy</a:t>
            </a:r>
            <a:r>
              <a:rPr lang="en-US" altLang="zh-CN" i="1" dirty="0"/>
              <a:t>, s ε = ε s = s </a:t>
            </a:r>
            <a:endParaRPr lang="en-US" altLang="zh-CN" i="1" dirty="0"/>
          </a:p>
          <a:p>
            <a:pPr lvl="1"/>
            <a:r>
              <a:rPr lang="zh-CN" altLang="en-US" dirty="0"/>
              <a:t>幂 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0</a:t>
            </a:r>
            <a:r>
              <a:rPr lang="zh-CN" altLang="en-US" dirty="0"/>
              <a:t>为</a:t>
            </a:r>
            <a:r>
              <a:rPr lang="en-US" altLang="zh-CN" i="1" dirty="0"/>
              <a:t>ε </a:t>
            </a:r>
            <a:r>
              <a:rPr lang="zh-CN" altLang="en-US" dirty="0"/>
              <a:t>，</a:t>
            </a:r>
            <a:r>
              <a:rPr lang="en-US" altLang="zh-CN" i="1" dirty="0" err="1"/>
              <a:t>s</a:t>
            </a:r>
            <a:r>
              <a:rPr lang="en-US" altLang="zh-CN" i="1" baseline="30000" dirty="0" err="1"/>
              <a:t>i</a:t>
            </a:r>
            <a:r>
              <a:rPr lang="zh-CN" altLang="en-US" dirty="0"/>
              <a:t>为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i-1</a:t>
            </a:r>
            <a:r>
              <a:rPr lang="en-US" altLang="zh-CN" i="1" dirty="0"/>
              <a:t>s</a:t>
            </a:r>
            <a:r>
              <a:rPr lang="zh-CN" altLang="en-US" dirty="0"/>
              <a:t>（</a:t>
            </a:r>
            <a:r>
              <a:rPr lang="en-US" altLang="zh-CN" i="1" dirty="0" err="1"/>
              <a:t>i</a:t>
            </a:r>
            <a:r>
              <a:rPr lang="en-US" altLang="zh-CN" i="1" dirty="0"/>
              <a:t> &gt; 0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并：		</a:t>
            </a:r>
            <a:r>
              <a:rPr lang="en-US" altLang="zh-CN" i="1" dirty="0"/>
              <a:t>L 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i="1" dirty="0"/>
              <a:t>M </a:t>
            </a:r>
            <a:r>
              <a:rPr lang="en-US" altLang="zh-CN" dirty="0"/>
              <a:t>= {</a:t>
            </a:r>
            <a:r>
              <a:rPr lang="en-US" altLang="zh-CN" i="1" dirty="0"/>
              <a:t>s </a:t>
            </a:r>
            <a:r>
              <a:rPr lang="en-US" altLang="zh-CN" dirty="0"/>
              <a:t>| 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L </a:t>
            </a:r>
            <a:r>
              <a:rPr lang="zh-CN" altLang="en-US" dirty="0"/>
              <a:t>或 </a:t>
            </a:r>
            <a:r>
              <a:rPr lang="en-US" altLang="zh-CN" i="1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dirty="0"/>
              <a:t> </a:t>
            </a:r>
            <a:r>
              <a:rPr lang="en-US" altLang="zh-CN" i="1" dirty="0"/>
              <a:t>M</a:t>
            </a:r>
            <a:r>
              <a:rPr lang="en-US" altLang="zh-CN" dirty="0"/>
              <a:t> }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连接</a:t>
            </a:r>
            <a:r>
              <a:rPr lang="en-US" altLang="zh-CN" dirty="0">
                <a:latin typeface="宋体" panose="02010600030101010101" pitchFamily="2" charset="-122"/>
              </a:rPr>
              <a:t>：		</a:t>
            </a:r>
            <a:r>
              <a:rPr lang="en-US" altLang="zh-CN" i="1" dirty="0"/>
              <a:t>LM </a:t>
            </a:r>
            <a:r>
              <a:rPr lang="en-US" altLang="zh-CN" dirty="0"/>
              <a:t>= {</a:t>
            </a:r>
            <a:r>
              <a:rPr lang="en-US" altLang="zh-CN" i="1" dirty="0" err="1"/>
              <a:t>st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i="1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dirty="0"/>
              <a:t> </a:t>
            </a:r>
            <a:r>
              <a:rPr lang="en-US" altLang="zh-CN" i="1" dirty="0"/>
              <a:t>L </a:t>
            </a:r>
            <a:r>
              <a:rPr lang="zh-CN" altLang="en-US" dirty="0"/>
              <a:t>且 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dirty="0"/>
              <a:t> </a:t>
            </a:r>
            <a:r>
              <a:rPr lang="en-US" altLang="zh-CN" i="1" dirty="0"/>
              <a:t>M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幂：		</a:t>
            </a:r>
            <a:r>
              <a:rPr lang="en-US" altLang="zh-CN" i="1" dirty="0"/>
              <a:t>L</a:t>
            </a:r>
            <a:r>
              <a:rPr lang="en-US" altLang="zh-CN" baseline="30000" dirty="0"/>
              <a:t>0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zh-CN" altLang="en-US" dirty="0"/>
              <a:t>{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}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i="1" dirty="0"/>
              <a:t>L</a:t>
            </a:r>
            <a:r>
              <a:rPr lang="en-US" altLang="zh-CN" i="1" baseline="30000" dirty="0"/>
              <a:t>i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i="1" dirty="0"/>
              <a:t>L</a:t>
            </a:r>
            <a:r>
              <a:rPr lang="en-US" altLang="zh-CN" i="1" baseline="30000" dirty="0"/>
              <a:t>i</a:t>
            </a:r>
            <a:r>
              <a:rPr lang="en-US" altLang="zh-CN" baseline="30000" dirty="0"/>
              <a:t>-1</a:t>
            </a:r>
            <a:r>
              <a:rPr lang="en-US" altLang="zh-CN" i="1" dirty="0"/>
              <a:t>L</a:t>
            </a:r>
            <a:r>
              <a:rPr lang="en-US" altLang="zh-CN" dirty="0"/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闭包：		</a:t>
            </a:r>
            <a:r>
              <a:rPr lang="en-US" altLang="zh-CN" i="1" dirty="0"/>
              <a:t>L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= </a:t>
            </a:r>
            <a:r>
              <a:rPr lang="en-US" altLang="zh-CN" i="1" dirty="0"/>
              <a:t>L</a:t>
            </a:r>
            <a:r>
              <a:rPr lang="en-US" altLang="zh-CN" baseline="30000" dirty="0">
                <a:sym typeface="Symbol" panose="05050102010706020507" pitchFamily="18" charset="2"/>
              </a:rPr>
              <a:t>0 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i="1" dirty="0"/>
              <a:t>L</a:t>
            </a:r>
            <a:r>
              <a:rPr lang="en-US" altLang="zh-CN" baseline="30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i="1" dirty="0"/>
              <a:t>L</a:t>
            </a:r>
            <a:r>
              <a:rPr lang="en-US" altLang="zh-CN" baseline="30000" dirty="0">
                <a:sym typeface="Symbol" panose="05050102010706020507" pitchFamily="18" charset="2"/>
              </a:rPr>
              <a:t>2 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…</a:t>
            </a:r>
            <a:endParaRPr lang="en-US" altLang="zh-CN" dirty="0"/>
          </a:p>
          <a:p>
            <a:r>
              <a:rPr lang="zh-CN" altLang="en-US" dirty="0"/>
              <a:t>正闭包：     	</a:t>
            </a:r>
            <a:r>
              <a:rPr lang="en-US" altLang="zh-CN" i="1" dirty="0"/>
              <a:t>L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/>
              <a:t> = </a:t>
            </a:r>
            <a:r>
              <a:rPr lang="en-US" altLang="zh-CN" i="1" dirty="0"/>
              <a:t>L</a:t>
            </a:r>
            <a:r>
              <a:rPr lang="en-US" altLang="zh-CN" baseline="30000" dirty="0">
                <a:sym typeface="Symbol" panose="05050102010706020507" pitchFamily="18" charset="2"/>
              </a:rPr>
              <a:t>1 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i="1" dirty="0"/>
              <a:t>L</a:t>
            </a:r>
            <a:r>
              <a:rPr lang="en-US" altLang="zh-CN" baseline="30000" dirty="0">
                <a:sym typeface="Symbol" panose="05050102010706020507" pitchFamily="18" charset="2"/>
              </a:rPr>
              <a:t>2 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…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-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8650" y="1362329"/>
          <a:ext cx="7886700" cy="292608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effectLst/>
                        </a:rPr>
                        <a:t>代码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effectLst/>
                        </a:rPr>
                        <a:t>说明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匹配除换行符以外的任意字符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\w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匹配字母或数字或下划线或汉字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匹配任意的空白符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匹配数字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匹配单词的开始或结束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^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匹配字符串的开始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$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 dirty="0">
                          <a:effectLst/>
                        </a:rPr>
                        <a:t>匹配字符串的结束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8650" y="4483481"/>
          <a:ext cx="7886700" cy="219456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重复零次或更多次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重复一次或更多次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重复零次或一次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{n}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u="sng">
                          <a:effectLst/>
                        </a:rPr>
                        <a:t>n</a:t>
                      </a:r>
                      <a:r>
                        <a:rPr lang="zh-CN" altLang="en-US" u="sng">
                          <a:effectLst/>
                        </a:rPr>
                        <a:t>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{n,}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u="sng">
                          <a:effectLst/>
                        </a:rPr>
                        <a:t>n</a:t>
                      </a:r>
                      <a:r>
                        <a:rPr lang="zh-CN" altLang="en-US" u="sng">
                          <a:effectLst/>
                        </a:rPr>
                        <a:t>次或更多次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{n,m}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 dirty="0">
                          <a:effectLst/>
                        </a:rPr>
                        <a:t>重复</a:t>
                      </a:r>
                      <a:r>
                        <a:rPr lang="en-US" u="sng" dirty="0">
                          <a:effectLst/>
                        </a:rPr>
                        <a:t>n</a:t>
                      </a:r>
                      <a:r>
                        <a:rPr lang="zh-CN" altLang="en-US" u="sng" dirty="0">
                          <a:effectLst/>
                        </a:rPr>
                        <a:t>到</a:t>
                      </a:r>
                      <a:r>
                        <a:rPr lang="en-US" u="sng" dirty="0">
                          <a:effectLst/>
                        </a:rPr>
                        <a:t>m</a:t>
                      </a:r>
                      <a:r>
                        <a:rPr lang="zh-CN" altLang="en-US" u="sng" dirty="0">
                          <a:effectLst/>
                        </a:rPr>
                        <a:t>次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有限自动机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不确定的有限自动机（简称</a:t>
            </a:r>
            <a:r>
              <a:rPr lang="en-US" altLang="zh-CN" dirty="0"/>
              <a:t>NFA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一个符号标记离开同一状态有多条边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dirty="0">
                <a:latin typeface="宋体" panose="02010600030101010101" pitchFamily="2" charset="-122"/>
              </a:rPr>
              <a:t>一个数学模型，它包括：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r>
              <a:rPr lang="en-US" altLang="zh-CN" dirty="0"/>
              <a:t>1</a:t>
            </a:r>
            <a:r>
              <a:rPr lang="zh-CN" altLang="en-US" dirty="0">
                <a:latin typeface="宋体" panose="02010600030101010101" pitchFamily="2" charset="-122"/>
              </a:rPr>
              <a:t>、有限的状态集合</a:t>
            </a:r>
            <a:r>
              <a:rPr lang="en-US" altLang="zh-CN" i="1" dirty="0"/>
              <a:t>S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r>
              <a:rPr lang="en-US" altLang="zh-CN" dirty="0"/>
              <a:t>2</a:t>
            </a:r>
            <a:r>
              <a:rPr lang="zh-CN" altLang="en-US" dirty="0">
                <a:latin typeface="宋体" panose="02010600030101010101" pitchFamily="2" charset="-122"/>
              </a:rPr>
              <a:t>、输入符号集合</a:t>
            </a:r>
            <a:r>
              <a:rPr lang="zh-CN" altLang="en-US" dirty="0">
                <a:sym typeface="Symbol" panose="05050102010706020507" pitchFamily="18" charset="2"/>
              </a:rPr>
              <a:t>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r>
              <a:rPr lang="en-US" altLang="zh-CN" dirty="0"/>
              <a:t>3</a:t>
            </a:r>
            <a:r>
              <a:rPr lang="zh-CN" altLang="en-US" dirty="0">
                <a:latin typeface="宋体" panose="02010600030101010101" pitchFamily="2" charset="-122"/>
              </a:rPr>
              <a:t>、转换函数</a:t>
            </a:r>
            <a:r>
              <a:rPr lang="en-US" altLang="zh-CN" i="1" dirty="0"/>
              <a:t>move</a:t>
            </a:r>
            <a:r>
              <a:rPr lang="en-US" altLang="zh-CN" dirty="0"/>
              <a:t> : </a:t>
            </a:r>
            <a:r>
              <a:rPr lang="en-US" altLang="zh-CN" i="1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( </a:t>
            </a:r>
            <a:r>
              <a:rPr lang="en-US" altLang="zh-CN" dirty="0">
                <a:sym typeface="Symbol" panose="05050102010706020507" pitchFamily="18" charset="2"/>
              </a:rPr>
              <a:t>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} 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r>
              <a:rPr lang="en-US" altLang="zh-CN" dirty="0"/>
              <a:t>4</a:t>
            </a:r>
            <a:r>
              <a:rPr lang="zh-CN" altLang="en-US" dirty="0">
                <a:latin typeface="宋体" panose="02010600030101010101" pitchFamily="2" charset="-122"/>
              </a:rPr>
              <a:t>、状态</a:t>
            </a:r>
            <a:r>
              <a:rPr lang="en-US" altLang="zh-CN" i="1" dirty="0"/>
              <a:t>s</a:t>
            </a:r>
            <a:r>
              <a:rPr lang="en-US" altLang="zh-CN" baseline="-30000" dirty="0"/>
              <a:t>0</a:t>
            </a:r>
            <a:r>
              <a:rPr lang="zh-CN" altLang="en-US" dirty="0">
                <a:latin typeface="宋体" panose="02010600030101010101" pitchFamily="2" charset="-122"/>
              </a:rPr>
              <a:t>是唯一的开始状态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i="1" dirty="0"/>
              <a:t>	</a:t>
            </a:r>
            <a:r>
              <a:rPr lang="en-US" altLang="zh-CN" dirty="0"/>
              <a:t>5</a:t>
            </a:r>
            <a:r>
              <a:rPr lang="zh-CN" altLang="en-US" i="1" dirty="0"/>
              <a:t>、</a:t>
            </a:r>
            <a:r>
              <a:rPr lang="en-US" altLang="zh-CN" i="1" dirty="0"/>
              <a:t>F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是接受状态集合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21"/>
          <p:cNvGrpSpPr/>
          <p:nvPr/>
        </p:nvGrpSpPr>
        <p:grpSpPr bwMode="auto">
          <a:xfrm>
            <a:off x="3851949" y="4840224"/>
            <a:ext cx="5148804" cy="2017776"/>
            <a:chOff x="1776" y="2832"/>
            <a:chExt cx="3552" cy="1392"/>
          </a:xfrm>
        </p:grpSpPr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1</a:t>
              </a:r>
              <a:endParaRPr lang="zh-CN" altLang="en-US" sz="2800" b="1"/>
            </a:p>
          </p:txBody>
        </p:sp>
        <p:grpSp>
          <p:nvGrpSpPr>
            <p:cNvPr id="6" name="Group 23"/>
            <p:cNvGrpSpPr/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18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19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b="1"/>
                  <a:t>2</a:t>
                </a:r>
                <a:endParaRPr lang="zh-CN" altLang="en-US" sz="2800" b="1"/>
              </a:p>
            </p:txBody>
          </p:sp>
        </p:grpSp>
        <p:sp>
          <p:nvSpPr>
            <p:cNvPr id="7" name="Line 26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  <a:endParaRPr lang="zh-CN" altLang="en-US" sz="2800" b="1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31"/>
            <p:cNvSpPr>
              <a:spLocks noChangeArrowheads="1"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Oval 32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0</a:t>
              </a:r>
              <a:endParaRPr lang="zh-CN" altLang="en-US" sz="2800" b="1"/>
            </a:p>
          </p:txBody>
        </p:sp>
        <p:sp>
          <p:nvSpPr>
            <p:cNvPr id="14" name="Freeform 33"/>
            <p:cNvSpPr>
              <a:spLocks noChangeArrowheads="1"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</p:grp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63684" y="5277629"/>
            <a:ext cx="2362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识别语言</a:t>
            </a:r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  <a:endParaRPr lang="en-US" altLang="zh-CN" sz="2800" b="1"/>
          </a:p>
          <a:p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en-US" altLang="zh-CN" sz="2800" b="1"/>
              <a:t>NFA</a:t>
            </a:r>
            <a:endParaRPr lang="zh-CN" alt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1945</Words>
  <Application>WPS 演示</Application>
  <PresentationFormat>全屏显示(4:3)</PresentationFormat>
  <Paragraphs>396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Symbol</vt:lpstr>
      <vt:lpstr>等线 Light</vt:lpstr>
      <vt:lpstr>Calibri Light</vt:lpstr>
      <vt:lpstr>Calibri</vt:lpstr>
      <vt:lpstr>等线</vt:lpstr>
      <vt:lpstr>微软雅黑</vt:lpstr>
      <vt:lpstr>Arial Unicode MS</vt:lpstr>
      <vt:lpstr>黑体</vt:lpstr>
      <vt:lpstr>Office 主题​​</vt:lpstr>
      <vt:lpstr>词法分析总结</vt:lpstr>
      <vt:lpstr>词法分析在编译器中的位置</vt:lpstr>
      <vt:lpstr>本章主要内容</vt:lpstr>
      <vt:lpstr>串，语言，正则表达式</vt:lpstr>
      <vt:lpstr>串和语言 </vt:lpstr>
      <vt:lpstr>语言的运算</vt:lpstr>
      <vt:lpstr>正则表达式-元字符</vt:lpstr>
      <vt:lpstr>有限自动机</vt:lpstr>
      <vt:lpstr>不确定的有限自动机（简称NFA）</vt:lpstr>
      <vt:lpstr>确定的有限自动机（简称DFA)</vt:lpstr>
      <vt:lpstr>从正则式到有限自动机</vt:lpstr>
      <vt:lpstr>从正则式建立识别器的步骤</vt:lpstr>
      <vt:lpstr>NFA-&gt;DFA: 子集构造法</vt:lpstr>
      <vt:lpstr>子集构造法</vt:lpstr>
      <vt:lpstr>子集构造法</vt:lpstr>
      <vt:lpstr>子集构造法</vt:lpstr>
      <vt:lpstr>DFA的化简</vt:lpstr>
      <vt:lpstr>DFA的化简</vt:lpstr>
      <vt:lpstr>正则表示-&gt;NFA</vt:lpstr>
      <vt:lpstr>正则表示-&gt;NFA</vt:lpstr>
      <vt:lpstr>正则表示-&gt;NFA</vt:lpstr>
      <vt:lpstr>正则表示-&gt;NFA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Qing Wang</dc:creator>
  <cp:lastModifiedBy>antony</cp:lastModifiedBy>
  <cp:revision>38</cp:revision>
  <dcterms:created xsi:type="dcterms:W3CDTF">2018-04-02T01:41:00Z</dcterms:created>
  <dcterms:modified xsi:type="dcterms:W3CDTF">2018-04-03T04:50:39Z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