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6" r:id="rId4"/>
    <p:sldId id="257" r:id="rId5"/>
    <p:sldId id="258" r:id="rId6"/>
    <p:sldId id="259" r:id="rId7"/>
    <p:sldId id="260" r:id="rId8"/>
    <p:sldId id="266" r:id="rId9"/>
    <p:sldId id="262" r:id="rId10"/>
    <p:sldId id="261" r:id="rId11"/>
    <p:sldId id="263" r:id="rId12"/>
    <p:sldId id="264" r:id="rId13"/>
    <p:sldId id="276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289E-842B-4AB7-BEFA-697FADEBAC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F76B-8407-4232-8166-F8DE4B42B7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正则表达式初步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非负整数 </a:t>
            </a:r>
            <a:r>
              <a:rPr lang="en-US" altLang="zh-CN" dirty="0"/>
              <a:t>: ^\d+$</a:t>
            </a:r>
            <a:endParaRPr lang="en-US" altLang="zh-CN" dirty="0"/>
          </a:p>
          <a:p>
            <a:r>
              <a:rPr lang="zh-CN" altLang="en-US" dirty="0"/>
              <a:t>非正整数：</a:t>
            </a:r>
            <a:r>
              <a:rPr lang="en-US" altLang="zh-CN" dirty="0"/>
              <a:t>^(-\d+|(0+))$</a:t>
            </a:r>
            <a:endParaRPr lang="en-US" altLang="zh-CN" dirty="0"/>
          </a:p>
          <a:p>
            <a:r>
              <a:rPr lang="zh-CN" altLang="en-US" dirty="0"/>
              <a:t>浮点数 </a:t>
            </a:r>
            <a:r>
              <a:rPr lang="en-US" altLang="zh-CN" dirty="0"/>
              <a:t>^(-?\d+)(\.\d+)?$</a:t>
            </a:r>
            <a:endParaRPr lang="en-US" altLang="zh-CN" dirty="0"/>
          </a:p>
          <a:p>
            <a:r>
              <a:rPr lang="zh-CN" altLang="en-US" dirty="0"/>
              <a:t>有数字、</a:t>
            </a:r>
            <a:r>
              <a:rPr lang="en-US" altLang="zh-CN" dirty="0"/>
              <a:t>26</a:t>
            </a:r>
            <a:r>
              <a:rPr lang="zh-CN" altLang="en-US" dirty="0"/>
              <a:t>个英文字母组成的字符串：</a:t>
            </a:r>
            <a:r>
              <a:rPr lang="en-US" altLang="zh-CN" dirty="0"/>
              <a:t>^[A-Za-z0-9]+$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长度为</a:t>
            </a:r>
            <a:r>
              <a:rPr lang="en-US" altLang="zh-CN" dirty="0"/>
              <a:t>8-10</a:t>
            </a:r>
            <a:r>
              <a:rPr lang="zh-CN" altLang="en-US" dirty="0"/>
              <a:t>的用户密码（以字母开头、数字、下划线）</a:t>
            </a:r>
            <a:endParaRPr lang="zh-CN" altLang="en-US" dirty="0"/>
          </a:p>
          <a:p>
            <a:r>
              <a:rPr lang="zh-CN" altLang="en-US" dirty="0"/>
              <a:t>                        </a:t>
            </a:r>
            <a:r>
              <a:rPr lang="en-US" altLang="zh-CN" dirty="0">
                <a:solidFill>
                  <a:srgbClr val="FF0000"/>
                </a:solidFill>
              </a:rPr>
              <a:t>^[a-</a:t>
            </a:r>
            <a:r>
              <a:rPr lang="en-US" altLang="zh-CN" dirty="0" err="1">
                <a:solidFill>
                  <a:srgbClr val="FF0000"/>
                </a:solidFill>
              </a:rPr>
              <a:t>zA</a:t>
            </a:r>
            <a:r>
              <a:rPr lang="en-US" altLang="zh-CN" dirty="0">
                <a:solidFill>
                  <a:srgbClr val="FF0000"/>
                </a:solidFill>
              </a:rPr>
              <a:t>-Z]\w{7,10}$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电子邮箱验证：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^\w+([-+.]\w+)*@\w+([-.]\w+)*\.\w+([-.]\w+)*$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URL</a:t>
            </a:r>
            <a:r>
              <a:rPr lang="zh-CN" altLang="en-US" dirty="0"/>
              <a:t>地址验证：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^http://([\w-]+\.)+[\w-]+(/[\w-./?%&amp;=]*)?$</a:t>
            </a:r>
            <a:endParaRPr lang="en-US" altLang="zh-CN" dirty="0"/>
          </a:p>
          <a:p>
            <a:r>
              <a:rPr lang="zh-CN" altLang="en-US" dirty="0"/>
              <a:t>简单的身份证号验证：</a:t>
            </a:r>
            <a:endParaRPr lang="en-US" altLang="zh-CN" dirty="0"/>
          </a:p>
          <a:p>
            <a:pPr algn="ctr"/>
            <a:r>
              <a:rPr lang="en-US" altLang="zh-CN" dirty="0"/>
              <a:t>\d{15}|\d{18}$  </a:t>
            </a:r>
            <a:endParaRPr lang="en-US" altLang="zh-CN" dirty="0"/>
          </a:p>
          <a:p>
            <a:r>
              <a:rPr lang="zh-CN" altLang="en-US" dirty="0"/>
              <a:t>提取并捕获</a:t>
            </a:r>
            <a:r>
              <a:rPr lang="en-US" altLang="zh-CN" dirty="0"/>
              <a:t>html</a:t>
            </a:r>
            <a:r>
              <a:rPr lang="zh-CN" altLang="en-US" dirty="0"/>
              <a:t>标签内容：</a:t>
            </a:r>
            <a:endParaRPr lang="zh-CN" altLang="en-US" dirty="0"/>
          </a:p>
          <a:p>
            <a:r>
              <a:rPr lang="zh-CN" altLang="en-US" dirty="0"/>
              <a:t>                     </a:t>
            </a:r>
            <a:r>
              <a:rPr lang="en-US" altLang="zh-CN" dirty="0"/>
              <a:t>&lt;a(?: [^&gt;]*)+</a:t>
            </a:r>
            <a:r>
              <a:rPr lang="en-US" altLang="zh-CN" dirty="0" err="1"/>
              <a:t>href</a:t>
            </a:r>
            <a:r>
              <a:rPr lang="en-US" altLang="zh-CN" dirty="0"/>
              <a:t>=([^ &gt;]*)(?: [^&gt;]*)*&gt;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试描述下列正则表达式的语言</a:t>
            </a:r>
            <a:endParaRPr lang="zh-CN" altLang="en-US"/>
          </a:p>
          <a:p>
            <a:r>
              <a:rPr lang="en-US" altLang="zh-CN"/>
              <a:t>a(a|b)*a</a:t>
            </a:r>
            <a:endParaRPr lang="en-US" altLang="zh-CN"/>
          </a:p>
          <a:p>
            <a:r>
              <a:rPr lang="en-US" altLang="zh-CN"/>
              <a:t>(a|b)*a(a|b)(a|b)</a:t>
            </a:r>
            <a:endParaRPr lang="en-US" altLang="zh-CN"/>
          </a:p>
          <a:p>
            <a:r>
              <a:rPr lang="en-US" altLang="zh-CN"/>
              <a:t>a*ba*ba*ba*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39420" y="1226979"/>
          <a:ext cx="7886700" cy="292608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365760">
                <a:tc>
                  <a:txBody>
                    <a:bodyPr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匹配除换行符以外的任意字符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\w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匹配字母或数字或下划线或汉字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匹配任意的空白符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匹配数字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匹配单词的开始或结束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^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匹配字符串的开始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$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 dirty="0">
                          <a:effectLst/>
                        </a:rPr>
                        <a:t>匹配字符串的结束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9420" y="4032409"/>
          <a:ext cx="7886700" cy="256032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>
                  <a:txBody>
                    <a:bodyPr/>
                    <a:p>
                      <a:r>
                        <a:rPr lang="zh-CN" altLang="en-US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重复零次或更多次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重复一次或更多次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重复零次或一次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{n}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u="sng">
                          <a:effectLst/>
                        </a:rPr>
                        <a:t>n</a:t>
                      </a:r>
                      <a:r>
                        <a:rPr lang="zh-CN" altLang="en-US" u="sng">
                          <a:effectLst/>
                        </a:rPr>
                        <a:t>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{n,}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u="sng">
                          <a:effectLst/>
                        </a:rPr>
                        <a:t>n</a:t>
                      </a:r>
                      <a:r>
                        <a:rPr lang="zh-CN" altLang="en-US" u="sng">
                          <a:effectLst/>
                        </a:rPr>
                        <a:t>次或更多次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{n,m}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u="sng" dirty="0">
                          <a:effectLst/>
                        </a:rPr>
                        <a:t>重复</a:t>
                      </a:r>
                      <a:r>
                        <a:rPr lang="en-US" u="sng" dirty="0">
                          <a:effectLst/>
                        </a:rPr>
                        <a:t>n</a:t>
                      </a:r>
                      <a:r>
                        <a:rPr lang="zh-CN" altLang="en-US" u="sng" dirty="0">
                          <a:effectLst/>
                        </a:rPr>
                        <a:t>到</a:t>
                      </a:r>
                      <a:r>
                        <a:rPr lang="en-US" u="sng" dirty="0">
                          <a:effectLst/>
                        </a:rPr>
                        <a:t>m</a:t>
                      </a:r>
                      <a:r>
                        <a:rPr lang="zh-CN" altLang="en-US" u="sng" dirty="0">
                          <a:effectLst/>
                        </a:rPr>
                        <a:t>次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9420" y="408940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常用的正则表达式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假设你在一篇英文小说里查找</a:t>
            </a:r>
            <a:r>
              <a:rPr lang="en-US" altLang="zh-CN" dirty="0"/>
              <a:t>hi</a:t>
            </a:r>
            <a:r>
              <a:rPr lang="zh-CN" altLang="en-US" dirty="0"/>
              <a:t>，你可以使用正则表达式</a:t>
            </a:r>
            <a:r>
              <a:rPr lang="en-US" altLang="zh-CN" dirty="0">
                <a:solidFill>
                  <a:srgbClr val="FF0000"/>
                </a:solidFill>
              </a:rPr>
              <a:t>hi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很多单词里包含</a:t>
            </a:r>
            <a:r>
              <a:rPr lang="en-US" altLang="zh-CN" dirty="0"/>
              <a:t>hi</a:t>
            </a:r>
            <a:r>
              <a:rPr lang="zh-CN" altLang="en-US" dirty="0"/>
              <a:t>这两个连续的字符</a:t>
            </a:r>
            <a:endParaRPr lang="en-US" altLang="zh-CN" dirty="0"/>
          </a:p>
          <a:p>
            <a:pPr lvl="1"/>
            <a:r>
              <a:rPr lang="en-US" altLang="zh-CN" dirty="0" err="1"/>
              <a:t>him,history,high</a:t>
            </a:r>
            <a:endParaRPr lang="en-US" altLang="zh-CN" dirty="0"/>
          </a:p>
          <a:p>
            <a:r>
              <a:rPr lang="zh-CN" altLang="en-US" dirty="0"/>
              <a:t>精确地查找</a:t>
            </a:r>
            <a:r>
              <a:rPr lang="en-US" altLang="zh-CN" dirty="0"/>
              <a:t>hi</a:t>
            </a:r>
            <a:r>
              <a:rPr lang="zh-CN" altLang="en-US" dirty="0"/>
              <a:t>这个单词的话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bhi</a:t>
            </a:r>
            <a:r>
              <a:rPr lang="en-US" altLang="zh-CN" dirty="0">
                <a:solidFill>
                  <a:srgbClr val="FF0000"/>
                </a:solidFill>
              </a:rPr>
              <a:t>\b</a:t>
            </a:r>
            <a:endParaRPr lang="en-US" altLang="zh-CN" dirty="0"/>
          </a:p>
          <a:p>
            <a:r>
              <a:rPr lang="en-US" altLang="zh-CN" dirty="0"/>
              <a:t>\b</a:t>
            </a:r>
            <a:r>
              <a:rPr lang="zh-CN" altLang="en-US" dirty="0"/>
              <a:t>是正则表达式规定的一个元字符</a:t>
            </a:r>
            <a:endParaRPr lang="en-US" altLang="zh-CN" dirty="0"/>
          </a:p>
          <a:p>
            <a:pPr lvl="1"/>
            <a:r>
              <a:rPr lang="zh-CN" altLang="en-US" dirty="0"/>
              <a:t>代表着单词的开头或结尾，也就是单词的分界处。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 Lucy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</a:t>
            </a:r>
            <a:r>
              <a:rPr lang="zh-CN" altLang="en-US" dirty="0"/>
              <a:t>后面不远处跟着一个</a:t>
            </a:r>
            <a:r>
              <a:rPr lang="en-US" altLang="zh-CN" dirty="0"/>
              <a:t>Lucy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bhi</a:t>
            </a:r>
            <a:r>
              <a:rPr lang="en-US" altLang="zh-CN" dirty="0">
                <a:solidFill>
                  <a:srgbClr val="FF0000"/>
                </a:solidFill>
              </a:rPr>
              <a:t>\b.*\</a:t>
            </a:r>
            <a:r>
              <a:rPr lang="en-US" altLang="zh-CN" dirty="0" err="1">
                <a:solidFill>
                  <a:srgbClr val="FF0000"/>
                </a:solidFill>
              </a:rPr>
              <a:t>bLucy</a:t>
            </a:r>
            <a:r>
              <a:rPr lang="en-US" altLang="zh-CN" dirty="0">
                <a:solidFill>
                  <a:srgbClr val="FF0000"/>
                </a:solidFill>
              </a:rPr>
              <a:t>\b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/>
              <a:t>是另一个元字符，</a:t>
            </a:r>
            <a:endParaRPr lang="en-US" altLang="zh-CN" dirty="0"/>
          </a:p>
          <a:p>
            <a:pPr lvl="1"/>
            <a:r>
              <a:rPr lang="zh-CN" altLang="en-US" dirty="0"/>
              <a:t>匹配除了换行符以外的任意字符。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zh-CN" altLang="en-US" dirty="0"/>
              <a:t>同样是元字符</a:t>
            </a:r>
            <a:endParaRPr lang="en-US" altLang="zh-CN" dirty="0"/>
          </a:p>
          <a:p>
            <a:pPr lvl="1"/>
            <a:r>
              <a:rPr lang="zh-CN" altLang="en-US" dirty="0"/>
              <a:t>*前边的内容可以连续重复使用任意次以使整个表达式得到匹配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.*</a:t>
            </a:r>
            <a:r>
              <a:rPr lang="zh-CN" altLang="en-US" dirty="0"/>
              <a:t>连在一起就意味着</a:t>
            </a:r>
            <a:r>
              <a:rPr lang="zh-CN" altLang="en-US" u="sng" dirty="0"/>
              <a:t>任意数量的不包含换行的字符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电话号码的匹配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021-12345678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0\d\d-\d\d\d\d\d\d\d\d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精简表示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0\d{2}-\d{8}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8650" y="2538254"/>
          <a:ext cx="7886700" cy="292608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代码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说明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匹配除换行符以外的任意字符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\w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匹配字母或数字或下划线或汉字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匹配任意的空白符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匹配数字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\b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匹配单词的开始或结束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^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匹配字符串的开始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$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>
                          <a:effectLst/>
                        </a:rPr>
                        <a:t>匹配字符串的结束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8650" y="2707799"/>
          <a:ext cx="7886700" cy="256032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代码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语法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说明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重复零次或更多次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重复一次或更多次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重复零次或一次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{n}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u="sng">
                          <a:effectLst/>
                        </a:rPr>
                        <a:t>n</a:t>
                      </a:r>
                      <a:r>
                        <a:rPr lang="zh-CN" altLang="en-US" u="sng">
                          <a:effectLst/>
                        </a:rPr>
                        <a:t>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{n,}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u="sng">
                          <a:effectLst/>
                        </a:rPr>
                        <a:t>n</a:t>
                      </a:r>
                      <a:r>
                        <a:rPr lang="zh-CN" altLang="en-US" u="sng">
                          <a:effectLst/>
                        </a:rPr>
                        <a:t>次或更多次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{n,m}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>
                          <a:effectLst/>
                        </a:rPr>
                        <a:t>重复</a:t>
                      </a:r>
                      <a:r>
                        <a:rPr lang="en-US" u="sng" dirty="0">
                          <a:effectLst/>
                        </a:rPr>
                        <a:t>n</a:t>
                      </a:r>
                      <a:r>
                        <a:rPr lang="zh-CN" altLang="en-US" u="sng" dirty="0">
                          <a:effectLst/>
                        </a:rPr>
                        <a:t>到</a:t>
                      </a:r>
                      <a:r>
                        <a:rPr lang="en-US" u="sng" dirty="0">
                          <a:effectLst/>
                        </a:rPr>
                        <a:t>m</a:t>
                      </a:r>
                      <a:r>
                        <a:rPr lang="zh-CN" altLang="en-US" u="sng" dirty="0">
                          <a:effectLst/>
                        </a:rPr>
                        <a:t>次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分枝条件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0\d{2}-\d{8}|0\d{3}-\d{7}</a:t>
            </a:r>
            <a:r>
              <a:rPr lang="zh-CN" altLang="en-US" dirty="0"/>
              <a:t>这个表达式能匹配两种以连字号分隔的电话号码：一种是三位区号，</a:t>
            </a:r>
            <a:r>
              <a:rPr lang="en-US" altLang="zh-CN" dirty="0"/>
              <a:t>8</a:t>
            </a:r>
            <a:r>
              <a:rPr lang="zh-CN" altLang="en-US" dirty="0"/>
              <a:t>位本地号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010-12345678)</a:t>
            </a:r>
            <a:r>
              <a:rPr lang="zh-CN" altLang="en-US" dirty="0"/>
              <a:t>，一种是</a:t>
            </a:r>
            <a:r>
              <a:rPr lang="en-US" altLang="zh-CN" dirty="0"/>
              <a:t>4</a:t>
            </a:r>
            <a:r>
              <a:rPr lang="zh-CN" altLang="en-US" dirty="0"/>
              <a:t>位区号，</a:t>
            </a:r>
            <a:r>
              <a:rPr lang="en-US" altLang="zh-CN" dirty="0"/>
              <a:t>7</a:t>
            </a:r>
            <a:r>
              <a:rPr lang="zh-CN" altLang="en-US" dirty="0"/>
              <a:t>位本地号</a:t>
            </a:r>
            <a:r>
              <a:rPr lang="en-US" altLang="zh-CN" dirty="0"/>
              <a:t>(0376-2233445)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贪婪与懒惰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8650" y="2721134"/>
          <a:ext cx="7886700" cy="2560320"/>
        </p:xfrm>
        <a:graphic>
          <a:graphicData uri="http://schemas.openxmlformats.org/drawingml/2006/table">
            <a:tbl>
              <a:tblPr/>
              <a:tblGrid>
                <a:gridCol w="3943350"/>
                <a:gridCol w="394335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表</a:t>
                      </a:r>
                      <a:r>
                        <a:rPr lang="en-US" altLang="zh-CN" dirty="0"/>
                        <a:t>5.</a:t>
                      </a:r>
                      <a:r>
                        <a:rPr lang="zh-CN" altLang="en-US" dirty="0"/>
                        <a:t>懒惰限定符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代码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语法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说明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重复任意次，但尽可能少重复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+?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altLang="zh-CN" u="sng">
                          <a:effectLst/>
                        </a:rPr>
                        <a:t>1</a:t>
                      </a:r>
                      <a:r>
                        <a:rPr lang="zh-CN" altLang="en-US" u="sng">
                          <a:effectLst/>
                        </a:rPr>
                        <a:t>次或更多次，但尽可能少重复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??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altLang="zh-CN" u="sng">
                          <a:effectLst/>
                        </a:rPr>
                        <a:t>0</a:t>
                      </a:r>
                      <a:r>
                        <a:rPr lang="zh-CN" altLang="en-US" u="sng">
                          <a:effectLst/>
                        </a:rPr>
                        <a:t>次或</a:t>
                      </a:r>
                      <a:r>
                        <a:rPr lang="en-US" altLang="zh-CN" u="sng">
                          <a:effectLst/>
                        </a:rPr>
                        <a:t>1</a:t>
                      </a:r>
                      <a:r>
                        <a:rPr lang="zh-CN" altLang="en-US" u="sng">
                          <a:effectLst/>
                        </a:rPr>
                        <a:t>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{n,m}?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>
                          <a:effectLst/>
                        </a:rPr>
                        <a:t>重复</a:t>
                      </a:r>
                      <a:r>
                        <a:rPr lang="en-US" altLang="zh-CN" u="sng">
                          <a:effectLst/>
                        </a:rPr>
                        <a:t>n</a:t>
                      </a:r>
                      <a:r>
                        <a:rPr lang="zh-CN" altLang="en-US" u="sng">
                          <a:effectLst/>
                        </a:rPr>
                        <a:t>到</a:t>
                      </a:r>
                      <a:r>
                        <a:rPr lang="en-US" altLang="zh-CN" u="sng">
                          <a:effectLst/>
                        </a:rPr>
                        <a:t>m</a:t>
                      </a:r>
                      <a:r>
                        <a:rPr lang="zh-CN" altLang="en-US" u="sng">
                          <a:effectLst/>
                        </a:rPr>
                        <a:t>次，但尽可能少重复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{n,}?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>
                          <a:effectLst/>
                        </a:rPr>
                        <a:t>重复</a:t>
                      </a:r>
                      <a:r>
                        <a:rPr lang="en-US" altLang="zh-CN" u="sng" dirty="0">
                          <a:effectLst/>
                        </a:rPr>
                        <a:t>n</a:t>
                      </a:r>
                      <a:r>
                        <a:rPr lang="zh-CN" altLang="en-US" u="sng" dirty="0">
                          <a:effectLst/>
                        </a:rPr>
                        <a:t>次以上，但尽可能少重复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192.168.0.1</a:t>
            </a:r>
            <a:endParaRPr lang="en-US" altLang="zh-CN" dirty="0"/>
          </a:p>
          <a:p>
            <a:r>
              <a:rPr lang="en-US" altLang="zh-CN" dirty="0"/>
              <a:t>(\d{1,3}\.){3}\d{1,3}</a:t>
            </a:r>
            <a:endParaRPr lang="en-US" altLang="zh-CN" dirty="0"/>
          </a:p>
          <a:p>
            <a:r>
              <a:rPr lang="en-US" altLang="zh-CN" dirty="0"/>
              <a:t>((2[0-4]\d|25[0-5]|[01]?\d\d?)\.){3}(2[0-4]\d|25[0-5]|[01]?\d\d?)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1325</Words>
  <Application>WPS 演示</Application>
  <PresentationFormat>全屏显示(4:3)</PresentationFormat>
  <Paragraphs>214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Calibri Light</vt:lpstr>
      <vt:lpstr>Calibri</vt:lpstr>
      <vt:lpstr>等线</vt:lpstr>
      <vt:lpstr>微软雅黑</vt:lpstr>
      <vt:lpstr>Arial Unicode MS</vt:lpstr>
      <vt:lpstr>Office 主题​​</vt:lpstr>
      <vt:lpstr>正则表达式初步</vt:lpstr>
      <vt:lpstr>Hi</vt:lpstr>
      <vt:lpstr>Hi Lucy</vt:lpstr>
      <vt:lpstr>电话号码的匹配</vt:lpstr>
      <vt:lpstr>元字符</vt:lpstr>
      <vt:lpstr>重复</vt:lpstr>
      <vt:lpstr>分枝条件</vt:lpstr>
      <vt:lpstr>贪婪与懒惰</vt:lpstr>
      <vt:lpstr>IP地址</vt:lpstr>
      <vt:lpstr>练习</vt:lpstr>
      <vt:lpstr>练习</vt:lpstr>
      <vt:lpstr>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Qing Wang</dc:creator>
  <cp:lastModifiedBy>antony</cp:lastModifiedBy>
  <cp:revision>22</cp:revision>
  <dcterms:created xsi:type="dcterms:W3CDTF">2018-03-19T07:15:00Z</dcterms:created>
  <dcterms:modified xsi:type="dcterms:W3CDTF">2018-03-26T06:27:38Z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