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3"/>
  </p:notesMasterIdLst>
  <p:sldIdLst>
    <p:sldId id="256" r:id="rId2"/>
    <p:sldId id="259"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0340"/>
  </p:normalViewPr>
  <p:slideViewPr>
    <p:cSldViewPr snapToGrid="0" snapToObjects="1">
      <p:cViewPr varScale="1">
        <p:scale>
          <a:sx n="101" d="100"/>
          <a:sy n="101" d="100"/>
        </p:scale>
        <p:origin x="3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FE72D-7578-6443-A61E-9F5DED0E62A8}" type="datetimeFigureOut">
              <a:rPr lang="es-ES_tradnl" smtClean="0"/>
              <a:t>9/3/21</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A95DD-EA50-0F4C-A968-ED31439AF093}" type="slidenum">
              <a:rPr lang="es-ES_tradnl" smtClean="0"/>
              <a:t>‹Nº›</a:t>
            </a:fld>
            <a:endParaRPr lang="es-ES_tradnl"/>
          </a:p>
        </p:txBody>
      </p:sp>
    </p:spTree>
    <p:extLst>
      <p:ext uri="{BB962C8B-B14F-4D97-AF65-F5344CB8AC3E}">
        <p14:creationId xmlns:p14="http://schemas.microsoft.com/office/powerpoint/2010/main" val="808487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row (default): left to right in ltr; right to left in rtl</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row-reverse: right to left in ltr; left to right in rtl</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column: same as row but top to bottom</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column-reverse: same as row-reverse but bottom to top</a:t>
            </a:r>
          </a:p>
          <a:p>
            <a:endParaRPr lang="es-ES_tradnl" dirty="0"/>
          </a:p>
        </p:txBody>
      </p:sp>
      <p:sp>
        <p:nvSpPr>
          <p:cNvPr id="4" name="Marcador de número de diapositiva 3"/>
          <p:cNvSpPr>
            <a:spLocks noGrp="1"/>
          </p:cNvSpPr>
          <p:nvPr>
            <p:ph type="sldNum" sz="quarter" idx="5"/>
          </p:nvPr>
        </p:nvSpPr>
        <p:spPr/>
        <p:txBody>
          <a:bodyPr/>
          <a:lstStyle/>
          <a:p>
            <a:fld id="{38EA95DD-EA50-0F4C-A968-ED31439AF093}" type="slidenum">
              <a:rPr lang="es-ES_tradnl" smtClean="0"/>
              <a:t>5</a:t>
            </a:fld>
            <a:endParaRPr lang="es-ES_tradnl"/>
          </a:p>
        </p:txBody>
      </p:sp>
    </p:spTree>
    <p:extLst>
      <p:ext uri="{BB962C8B-B14F-4D97-AF65-F5344CB8AC3E}">
        <p14:creationId xmlns:p14="http://schemas.microsoft.com/office/powerpoint/2010/main" val="29719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nowrap (default): all flex items will be on one line</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wrap: flex items will wrap onto multiple lines, from top to bottom.</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wrap-reverse: flex items will wrap onto multiple lines from bottom to top.</a:t>
            </a:r>
          </a:p>
          <a:p>
            <a:endParaRPr lang="es-ES_tradnl" dirty="0"/>
          </a:p>
        </p:txBody>
      </p:sp>
      <p:sp>
        <p:nvSpPr>
          <p:cNvPr id="4" name="Marcador de número de diapositiva 3"/>
          <p:cNvSpPr>
            <a:spLocks noGrp="1"/>
          </p:cNvSpPr>
          <p:nvPr>
            <p:ph type="sldNum" sz="quarter" idx="5"/>
          </p:nvPr>
        </p:nvSpPr>
        <p:spPr/>
        <p:txBody>
          <a:bodyPr/>
          <a:lstStyle/>
          <a:p>
            <a:fld id="{38EA95DD-EA50-0F4C-A968-ED31439AF093}" type="slidenum">
              <a:rPr lang="es-ES_tradnl" smtClean="0"/>
              <a:t>6</a:t>
            </a:fld>
            <a:endParaRPr lang="es-ES_tradnl"/>
          </a:p>
        </p:txBody>
      </p:sp>
    </p:spTree>
    <p:extLst>
      <p:ext uri="{BB962C8B-B14F-4D97-AF65-F5344CB8AC3E}">
        <p14:creationId xmlns:p14="http://schemas.microsoft.com/office/powerpoint/2010/main" val="212431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Ayuda a distribuir el espacio libre adicional que queda cuando todos los elementos flexibles de una línea son inflexibles o son flexibles pero han alcanzado su tamaño máximo. También ejerce cierto control sobre la alineación de los elementos cuando desbordan la línea.</a:t>
            </a:r>
          </a:p>
          <a:p>
            <a:endParaRPr lang="es-ES" dirty="0"/>
          </a:p>
          <a:p>
            <a:pPr marL="171450" indent="-171450">
              <a:buFont typeface="Arial" panose="020B0604020202020204" pitchFamily="34" charset="0"/>
              <a:buChar char="•"/>
            </a:pPr>
            <a:r>
              <a:rPr lang="es-MX" sz="1200" b="1" i="0" kern="1200" dirty="0">
                <a:solidFill>
                  <a:schemeClr val="tx1"/>
                </a:solidFill>
                <a:effectLst/>
                <a:latin typeface="+mn-lt"/>
                <a:ea typeface="+mn-ea"/>
                <a:cs typeface="+mn-cs"/>
              </a:rPr>
              <a:t>flex-start (default): </a:t>
            </a:r>
            <a:r>
              <a:rPr lang="es-MX" sz="1200" b="0" i="0" kern="1200" dirty="0">
                <a:solidFill>
                  <a:schemeClr val="tx1"/>
                </a:solidFill>
                <a:effectLst/>
                <a:latin typeface="+mn-lt"/>
                <a:ea typeface="+mn-ea"/>
                <a:cs typeface="+mn-cs"/>
              </a:rPr>
              <a:t>los items </a:t>
            </a:r>
            <a:r>
              <a:rPr lang="es-ES" dirty="0"/>
              <a:t>se empaquetan hacia el inicio de la dirección</a:t>
            </a:r>
            <a:r>
              <a:rPr lang="es-MX"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s-MX"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s-MX" sz="1200" b="1" i="0" kern="1200" dirty="0">
                <a:solidFill>
                  <a:schemeClr val="tx1"/>
                </a:solidFill>
                <a:effectLst/>
                <a:latin typeface="+mn-lt"/>
                <a:ea typeface="+mn-ea"/>
                <a:cs typeface="+mn-cs"/>
              </a:rPr>
              <a:t>flex-end: </a:t>
            </a:r>
            <a:r>
              <a:rPr lang="es-MX" sz="1200" b="0" i="0" kern="1200" dirty="0">
                <a:solidFill>
                  <a:schemeClr val="tx1"/>
                </a:solidFill>
                <a:effectLst/>
                <a:latin typeface="+mn-lt"/>
                <a:ea typeface="+mn-ea"/>
                <a:cs typeface="+mn-cs"/>
              </a:rPr>
              <a:t>los items </a:t>
            </a:r>
            <a:r>
              <a:rPr lang="es-ES" dirty="0"/>
              <a:t>se empaquetan hacia el final de la dirección</a:t>
            </a:r>
            <a:r>
              <a:rPr lang="es-MX" sz="1200" b="0" i="0" kern="1200" dirty="0">
                <a:solidFill>
                  <a:schemeClr val="tx1"/>
                </a:solidFill>
                <a:effectLst/>
                <a:latin typeface="+mn-lt"/>
                <a:ea typeface="+mn-ea"/>
                <a:cs typeface="+mn-cs"/>
              </a:rPr>
              <a:t>. </a:t>
            </a:r>
          </a:p>
          <a:p>
            <a:pPr marL="171450" indent="-171450">
              <a:buFont typeface="Arial" panose="020B0604020202020204" pitchFamily="34" charset="0"/>
              <a:buChar char="•"/>
            </a:pPr>
            <a:endParaRPr lang="es-MX"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s-MX" sz="1200" b="1" i="0" kern="1200" dirty="0">
                <a:solidFill>
                  <a:schemeClr val="tx1"/>
                </a:solidFill>
                <a:effectLst/>
                <a:latin typeface="+mn-lt"/>
                <a:ea typeface="+mn-ea"/>
                <a:cs typeface="+mn-cs"/>
              </a:rPr>
              <a:t>center</a:t>
            </a:r>
            <a:r>
              <a:rPr lang="es-MX" sz="1200" b="0" i="0" kern="1200" dirty="0">
                <a:solidFill>
                  <a:schemeClr val="tx1"/>
                </a:solidFill>
                <a:effectLst/>
                <a:latin typeface="+mn-lt"/>
                <a:ea typeface="+mn-ea"/>
                <a:cs typeface="+mn-cs"/>
              </a:rPr>
              <a:t>: items are centered along the line.</a:t>
            </a:r>
          </a:p>
          <a:p>
            <a:pPr marL="171450" indent="-171450">
              <a:buFont typeface="Arial" panose="020B0604020202020204" pitchFamily="34" charset="0"/>
              <a:buChar char="•"/>
            </a:pPr>
            <a:endParaRPr lang="es-MX"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s-MX" sz="1200" b="1" i="0" kern="1200" dirty="0">
                <a:solidFill>
                  <a:schemeClr val="tx1"/>
                </a:solidFill>
                <a:effectLst/>
                <a:latin typeface="+mn-lt"/>
                <a:ea typeface="+mn-ea"/>
                <a:cs typeface="+mn-cs"/>
              </a:rPr>
              <a:t>space-between</a:t>
            </a:r>
            <a:r>
              <a:rPr lang="es-ES" dirty="0"/>
              <a:t>: los artículos se distribuyen uniformemente en la línea; el primer elemento está en la línea de inicio, el último elemento en la línea final.</a:t>
            </a:r>
          </a:p>
          <a:p>
            <a:pPr marL="171450" indent="-171450">
              <a:buFont typeface="Arial" panose="020B0604020202020204" pitchFamily="34" charset="0"/>
              <a:buChar char="•"/>
            </a:pPr>
            <a:endParaRPr lang="es-E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s-MX" sz="1200" b="1" i="0" kern="1200" dirty="0">
                <a:solidFill>
                  <a:schemeClr val="tx1"/>
                </a:solidFill>
                <a:effectLst/>
                <a:latin typeface="+mn-lt"/>
                <a:ea typeface="+mn-ea"/>
                <a:cs typeface="+mn-cs"/>
              </a:rPr>
              <a:t>space-around: </a:t>
            </a:r>
            <a:r>
              <a:rPr lang="es-ES" dirty="0"/>
              <a:t>los elementos se distribuyen uniformemente en la línea con el mismo espacio alrededor. Tenga en cuenta que visualmente los espacios no son iguales, ya que todos los elementos tienen el mismo espacio en ambos lados. El primer elemento tendrá una unidad de espacio contra el borde del contenedor, pero dos unidades de espacio entre el siguiente elemento porque el siguiente elemento tiene su propio espacio que se aplica.</a:t>
            </a:r>
          </a:p>
          <a:p>
            <a:pPr marL="171450" indent="-171450">
              <a:buFont typeface="Arial" panose="020B0604020202020204" pitchFamily="34" charset="0"/>
              <a:buChar char="•"/>
            </a:pPr>
            <a:endParaRPr lang="es-ES"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es-MX" sz="1200" b="1" i="0" kern="1200" dirty="0">
                <a:solidFill>
                  <a:schemeClr val="tx1"/>
                </a:solidFill>
                <a:effectLst/>
                <a:latin typeface="+mn-lt"/>
                <a:ea typeface="+mn-ea"/>
                <a:cs typeface="+mn-cs"/>
              </a:rPr>
              <a:t>space-evenly:</a:t>
            </a:r>
            <a:r>
              <a:rPr lang="es-MX" sz="1200" b="0" i="0" kern="1200" dirty="0">
                <a:solidFill>
                  <a:schemeClr val="tx1"/>
                </a:solidFill>
                <a:effectLst/>
                <a:latin typeface="+mn-lt"/>
                <a:ea typeface="+mn-ea"/>
                <a:cs typeface="+mn-cs"/>
              </a:rPr>
              <a:t> </a:t>
            </a:r>
            <a:r>
              <a:rPr lang="es-ES" dirty="0"/>
              <a:t>los elementos se distribuyen de modo que el espacio entre dos elementos cualesquiera (y el espacio hasta los bordes) sea igual.</a:t>
            </a:r>
            <a:endParaRPr lang="es-ES_tradnl" dirty="0"/>
          </a:p>
        </p:txBody>
      </p:sp>
      <p:sp>
        <p:nvSpPr>
          <p:cNvPr id="4" name="Marcador de número de diapositiva 3"/>
          <p:cNvSpPr>
            <a:spLocks noGrp="1"/>
          </p:cNvSpPr>
          <p:nvPr>
            <p:ph type="sldNum" sz="quarter" idx="5"/>
          </p:nvPr>
        </p:nvSpPr>
        <p:spPr/>
        <p:txBody>
          <a:bodyPr/>
          <a:lstStyle/>
          <a:p>
            <a:fld id="{38EA95DD-EA50-0F4C-A968-ED31439AF093}" type="slidenum">
              <a:rPr lang="es-ES_tradnl" smtClean="0"/>
              <a:t>8</a:t>
            </a:fld>
            <a:endParaRPr lang="es-ES_tradnl"/>
          </a:p>
        </p:txBody>
      </p:sp>
    </p:spTree>
    <p:extLst>
      <p:ext uri="{BB962C8B-B14F-4D97-AF65-F5344CB8AC3E}">
        <p14:creationId xmlns:p14="http://schemas.microsoft.com/office/powerpoint/2010/main" val="338383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_tradnl" b="1" dirty="0" err="1"/>
              <a:t>Stretch</a:t>
            </a:r>
            <a:r>
              <a:rPr lang="es-ES_tradnl" b="1" dirty="0"/>
              <a:t> (default): </a:t>
            </a:r>
            <a:r>
              <a:rPr lang="es-ES" dirty="0"/>
              <a:t>estirar para llenar el contenedor (aún respetando el ancho mínimo / ancho máximo).</a:t>
            </a:r>
          </a:p>
          <a:p>
            <a:pPr marL="171450" indent="-171450">
              <a:buFont typeface="Arial" panose="020B0604020202020204" pitchFamily="34" charset="0"/>
              <a:buChar char="•"/>
            </a:pPr>
            <a:endParaRPr lang="es-ES" b="1" dirty="0"/>
          </a:p>
          <a:p>
            <a:pPr marL="171450" indent="-171450">
              <a:buFont typeface="Arial" panose="020B0604020202020204" pitchFamily="34" charset="0"/>
              <a:buChar char="•"/>
            </a:pPr>
            <a:r>
              <a:rPr lang="es-MX" b="1" dirty="0"/>
              <a:t>flex-start</a:t>
            </a:r>
            <a:r>
              <a:rPr lang="es-MX" sz="1200" b="1" i="0" kern="1200" dirty="0">
                <a:solidFill>
                  <a:schemeClr val="tx1"/>
                </a:solidFill>
                <a:effectLst/>
                <a:latin typeface="+mn-lt"/>
                <a:ea typeface="+mn-ea"/>
                <a:cs typeface="+mn-cs"/>
              </a:rPr>
              <a:t> / </a:t>
            </a:r>
            <a:r>
              <a:rPr lang="es-MX" b="1" dirty="0"/>
              <a:t>start</a:t>
            </a:r>
            <a:r>
              <a:rPr lang="es-MX" sz="1200" b="1" i="0" kern="1200" dirty="0">
                <a:solidFill>
                  <a:schemeClr val="tx1"/>
                </a:solidFill>
                <a:effectLst/>
                <a:latin typeface="+mn-lt"/>
                <a:ea typeface="+mn-ea"/>
                <a:cs typeface="+mn-cs"/>
              </a:rPr>
              <a:t> / </a:t>
            </a:r>
            <a:r>
              <a:rPr lang="es-MX" b="1" dirty="0"/>
              <a:t>self-start</a:t>
            </a:r>
            <a:r>
              <a:rPr lang="es-MX" sz="1200" b="1" i="0" kern="1200" dirty="0">
                <a:solidFill>
                  <a:schemeClr val="tx1"/>
                </a:solidFill>
                <a:effectLst/>
                <a:latin typeface="+mn-lt"/>
                <a:ea typeface="+mn-ea"/>
                <a:cs typeface="+mn-cs"/>
              </a:rPr>
              <a:t>: </a:t>
            </a:r>
            <a:r>
              <a:rPr lang="es-MX" sz="1200" b="0" i="0" kern="1200" dirty="0">
                <a:solidFill>
                  <a:schemeClr val="tx1"/>
                </a:solidFill>
                <a:effectLst/>
                <a:latin typeface="+mn-lt"/>
                <a:ea typeface="+mn-ea"/>
                <a:cs typeface="+mn-cs"/>
              </a:rPr>
              <a:t>Los elementos se colocan al inicio del eje secundario. </a:t>
            </a:r>
            <a:r>
              <a:rPr lang="es-ES" dirty="0"/>
              <a:t>La diferencia entre estos es sutil y se trata de respetar las reglas de dirección flexible o las reglas del modo de escritura.</a:t>
            </a:r>
          </a:p>
          <a:p>
            <a:pPr marL="171450" indent="-171450">
              <a:buFont typeface="Arial" panose="020B0604020202020204" pitchFamily="34" charset="0"/>
              <a:buChar char="•"/>
            </a:pPr>
            <a:endParaRPr lang="es-ES" b="1" dirty="0"/>
          </a:p>
          <a:p>
            <a:pPr marL="171450" indent="-171450">
              <a:buFont typeface="Arial" panose="020B0604020202020204" pitchFamily="34" charset="0"/>
              <a:buChar char="•"/>
            </a:pPr>
            <a:r>
              <a:rPr lang="es-MX" b="1" dirty="0"/>
              <a:t>flex-end</a:t>
            </a:r>
            <a:r>
              <a:rPr lang="es-MX" sz="1200" b="1" i="0" kern="1200" dirty="0">
                <a:solidFill>
                  <a:schemeClr val="tx1"/>
                </a:solidFill>
                <a:effectLst/>
                <a:latin typeface="+mn-lt"/>
                <a:ea typeface="+mn-ea"/>
                <a:cs typeface="+mn-cs"/>
              </a:rPr>
              <a:t> / </a:t>
            </a:r>
            <a:r>
              <a:rPr lang="es-MX" b="1" dirty="0"/>
              <a:t>end</a:t>
            </a:r>
            <a:r>
              <a:rPr lang="es-MX" sz="1200" b="1" i="0" kern="1200" dirty="0">
                <a:solidFill>
                  <a:schemeClr val="tx1"/>
                </a:solidFill>
                <a:effectLst/>
                <a:latin typeface="+mn-lt"/>
                <a:ea typeface="+mn-ea"/>
                <a:cs typeface="+mn-cs"/>
              </a:rPr>
              <a:t> / </a:t>
            </a:r>
            <a:r>
              <a:rPr lang="es-MX" b="1" dirty="0"/>
              <a:t>self-end</a:t>
            </a:r>
            <a:r>
              <a:rPr lang="es-MX" sz="1200" b="1" i="0" kern="1200" dirty="0">
                <a:solidFill>
                  <a:schemeClr val="tx1"/>
                </a:solidFill>
                <a:effectLst/>
                <a:latin typeface="+mn-lt"/>
                <a:ea typeface="+mn-ea"/>
                <a:cs typeface="+mn-cs"/>
              </a:rPr>
              <a:t>: </a:t>
            </a:r>
            <a:r>
              <a:rPr lang="es-MX" sz="1200" b="0" i="0" kern="1200" dirty="0">
                <a:solidFill>
                  <a:schemeClr val="tx1"/>
                </a:solidFill>
                <a:effectLst/>
                <a:latin typeface="+mn-lt"/>
                <a:ea typeface="+mn-ea"/>
                <a:cs typeface="+mn-cs"/>
              </a:rPr>
              <a:t>Los elementos se colocan al final del eje secundario.</a:t>
            </a:r>
          </a:p>
          <a:p>
            <a:pPr marL="171450" indent="-171450">
              <a:buFont typeface="Arial" panose="020B0604020202020204" pitchFamily="34" charset="0"/>
              <a:buChar char="•"/>
            </a:pPr>
            <a:endParaRPr lang="es-MX"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s-MX" sz="1200" b="1" i="0" kern="1200" dirty="0">
                <a:solidFill>
                  <a:schemeClr val="tx1"/>
                </a:solidFill>
                <a:effectLst/>
                <a:latin typeface="+mn-lt"/>
                <a:ea typeface="+mn-ea"/>
                <a:cs typeface="+mn-cs"/>
              </a:rPr>
              <a:t>center</a:t>
            </a:r>
            <a:r>
              <a:rPr lang="es-MX" sz="1200" b="0" i="0" kern="1200" dirty="0">
                <a:solidFill>
                  <a:schemeClr val="tx1"/>
                </a:solidFill>
                <a:effectLst/>
                <a:latin typeface="+mn-lt"/>
                <a:ea typeface="+mn-ea"/>
                <a:cs typeface="+mn-cs"/>
              </a:rPr>
              <a:t>: los items son centrados en el eje secundario.</a:t>
            </a:r>
          </a:p>
          <a:p>
            <a:pPr marL="171450" indent="-171450">
              <a:buFont typeface="Arial" panose="020B0604020202020204" pitchFamily="34" charset="0"/>
              <a:buChar char="•"/>
            </a:pPr>
            <a:endParaRPr lang="es-MX"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s-MX" sz="1200" b="1" i="0" kern="1200" dirty="0">
                <a:solidFill>
                  <a:schemeClr val="tx1"/>
                </a:solidFill>
                <a:effectLst/>
                <a:latin typeface="+mn-lt"/>
                <a:ea typeface="+mn-ea"/>
                <a:cs typeface="+mn-cs"/>
              </a:rPr>
              <a:t>Baseline</a:t>
            </a:r>
            <a:r>
              <a:rPr lang="es-MX" sz="1200" b="0" i="0" kern="1200" dirty="0">
                <a:solidFill>
                  <a:schemeClr val="tx1"/>
                </a:solidFill>
                <a:effectLst/>
                <a:latin typeface="+mn-lt"/>
                <a:ea typeface="+mn-ea"/>
                <a:cs typeface="+mn-cs"/>
              </a:rPr>
              <a:t>: </a:t>
            </a:r>
            <a:r>
              <a:rPr lang="es-ES" dirty="0"/>
              <a:t>los elementos están alineados, como sus líneas de base.</a:t>
            </a:r>
            <a:endParaRPr lang="es-ES_tradnl" b="1" dirty="0"/>
          </a:p>
        </p:txBody>
      </p:sp>
      <p:sp>
        <p:nvSpPr>
          <p:cNvPr id="4" name="Marcador de número de diapositiva 3"/>
          <p:cNvSpPr>
            <a:spLocks noGrp="1"/>
          </p:cNvSpPr>
          <p:nvPr>
            <p:ph type="sldNum" sz="quarter" idx="5"/>
          </p:nvPr>
        </p:nvSpPr>
        <p:spPr/>
        <p:txBody>
          <a:bodyPr/>
          <a:lstStyle/>
          <a:p>
            <a:fld id="{38EA95DD-EA50-0F4C-A968-ED31439AF093}" type="slidenum">
              <a:rPr lang="es-ES_tradnl" smtClean="0"/>
              <a:t>9</a:t>
            </a:fld>
            <a:endParaRPr lang="es-ES_tradnl"/>
          </a:p>
        </p:txBody>
      </p:sp>
    </p:spTree>
    <p:extLst>
      <p:ext uri="{BB962C8B-B14F-4D97-AF65-F5344CB8AC3E}">
        <p14:creationId xmlns:p14="http://schemas.microsoft.com/office/powerpoint/2010/main" val="134724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b="1" i="0" kern="1200" dirty="0">
                <a:solidFill>
                  <a:schemeClr val="tx1"/>
                </a:solidFill>
                <a:effectLst/>
                <a:latin typeface="+mn-lt"/>
                <a:ea typeface="+mn-ea"/>
                <a:cs typeface="+mn-cs"/>
              </a:rPr>
              <a:t>normal (default): </a:t>
            </a:r>
            <a:r>
              <a:rPr lang="es-MX" sz="1200" b="0" i="0" kern="1200" dirty="0">
                <a:solidFill>
                  <a:schemeClr val="tx1"/>
                </a:solidFill>
                <a:effectLst/>
                <a:latin typeface="+mn-lt"/>
                <a:ea typeface="+mn-ea"/>
                <a:cs typeface="+mn-cs"/>
              </a:rPr>
              <a:t>items </a:t>
            </a:r>
            <a:r>
              <a:rPr lang="es-ES" dirty="0"/>
              <a:t>se empaquetan en su posición predeterminada como si no se hubiera establecido ningún valor.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b="1" dirty="0"/>
              <a:t>flex-start</a:t>
            </a:r>
            <a:r>
              <a:rPr lang="es-MX" sz="1200" b="1" i="0" kern="1200" dirty="0">
                <a:solidFill>
                  <a:schemeClr val="tx1"/>
                </a:solidFill>
                <a:effectLst/>
                <a:latin typeface="+mn-lt"/>
                <a:ea typeface="+mn-ea"/>
                <a:cs typeface="+mn-cs"/>
              </a:rPr>
              <a:t> / </a:t>
            </a:r>
            <a:r>
              <a:rPr lang="es-MX" b="1" dirty="0"/>
              <a:t>start: </a:t>
            </a:r>
            <a:r>
              <a:rPr lang="es-MX" dirty="0"/>
              <a:t>los items </a:t>
            </a:r>
            <a:r>
              <a:rPr lang="es-ES" dirty="0"/>
              <a:t>se empaquetan hasta el inicio del contenedor. El </a:t>
            </a:r>
            <a:r>
              <a:rPr lang="es-ES" dirty="0" err="1"/>
              <a:t>flex-start</a:t>
            </a:r>
            <a:r>
              <a:rPr lang="es-ES" dirty="0"/>
              <a:t>(más compatible) respeta la dirección flexible mientras que el inicio respeta la dirección del modo de escritura.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b="1" dirty="0"/>
              <a:t>flex-end</a:t>
            </a:r>
            <a:r>
              <a:rPr lang="es-MX" sz="1200" b="1" i="0" kern="1200" dirty="0">
                <a:solidFill>
                  <a:schemeClr val="tx1"/>
                </a:solidFill>
                <a:effectLst/>
                <a:latin typeface="+mn-lt"/>
                <a:ea typeface="+mn-ea"/>
                <a:cs typeface="+mn-cs"/>
              </a:rPr>
              <a:t> / </a:t>
            </a:r>
            <a:r>
              <a:rPr lang="es-MX" b="1" dirty="0"/>
              <a:t>end</a:t>
            </a:r>
            <a:r>
              <a:rPr lang="es-MX" sz="1200" b="1" i="0" kern="1200" dirty="0">
                <a:solidFill>
                  <a:schemeClr val="tx1"/>
                </a:solidFill>
                <a:effectLst/>
                <a:latin typeface="+mn-lt"/>
                <a:ea typeface="+mn-ea"/>
                <a:cs typeface="+mn-cs"/>
              </a:rPr>
              <a:t>:  </a:t>
            </a:r>
            <a:r>
              <a:rPr lang="es-MX" sz="1200" b="0" i="0" kern="1200" dirty="0">
                <a:solidFill>
                  <a:schemeClr val="tx1"/>
                </a:solidFill>
                <a:effectLst/>
                <a:latin typeface="+mn-lt"/>
                <a:ea typeface="+mn-ea"/>
                <a:cs typeface="+mn-cs"/>
              </a:rPr>
              <a:t>los items son </a:t>
            </a:r>
            <a:r>
              <a:rPr lang="es-ES" dirty="0"/>
              <a:t>empaquetados hasta el final del contenedor.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center</a:t>
            </a:r>
            <a:r>
              <a:rPr lang="es-ES" dirty="0"/>
              <a:t>: los ítems se centran en el contenedor.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err="1"/>
              <a:t>space-between</a:t>
            </a:r>
            <a:r>
              <a:rPr lang="es-ES" b="1" dirty="0"/>
              <a:t>: </a:t>
            </a:r>
            <a:r>
              <a:rPr lang="es-ES" dirty="0"/>
              <a:t>ítems distribuidos uniformemente; la primera línea está al comienzo del contenedor mientras que la última está al final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err="1"/>
              <a:t>space-around</a:t>
            </a:r>
            <a:r>
              <a:rPr lang="es-ES" b="1" dirty="0"/>
              <a:t>:  ítems </a:t>
            </a:r>
            <a:r>
              <a:rPr lang="es-ES" dirty="0"/>
              <a:t>distribuidos uniformemente con el mismo espacio alrededor de cada línea.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Nota: esta propiedad solo tiene efecto en contenedores flexibles </a:t>
            </a:r>
            <a:r>
              <a:rPr lang="es-ES" dirty="0" err="1"/>
              <a:t>multilínea</a:t>
            </a:r>
            <a:r>
              <a:rPr lang="es-ES" dirty="0"/>
              <a:t>, donde </a:t>
            </a:r>
            <a:r>
              <a:rPr lang="es-ES" dirty="0" err="1"/>
              <a:t>flex-flow</a:t>
            </a:r>
            <a:r>
              <a:rPr lang="es-ES" dirty="0"/>
              <a:t> está configurado para </a:t>
            </a:r>
            <a:r>
              <a:rPr lang="es-ES" dirty="0" err="1"/>
              <a:t>wrap</a:t>
            </a:r>
            <a:r>
              <a:rPr lang="es-ES" dirty="0"/>
              <a:t> o </a:t>
            </a:r>
            <a:r>
              <a:rPr lang="es-ES" dirty="0" err="1"/>
              <a:t>wrap</a:t>
            </a:r>
            <a:r>
              <a:rPr lang="es-ES" dirty="0"/>
              <a:t>-reverse). Un contenedor flexible de una sola línea (es decir, donde el flujo flexible se establece en su valor predeterminado, no-</a:t>
            </a:r>
            <a:r>
              <a:rPr lang="es-ES" dirty="0" err="1"/>
              <a:t>wrap</a:t>
            </a:r>
            <a:r>
              <a:rPr lang="es-ES" dirty="0"/>
              <a:t>) no reflejará el contenido de alineación.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_tradnl" b="1" dirty="0"/>
          </a:p>
        </p:txBody>
      </p:sp>
      <p:sp>
        <p:nvSpPr>
          <p:cNvPr id="4" name="Marcador de número de diapositiva 3"/>
          <p:cNvSpPr>
            <a:spLocks noGrp="1"/>
          </p:cNvSpPr>
          <p:nvPr>
            <p:ph type="sldNum" sz="quarter" idx="5"/>
          </p:nvPr>
        </p:nvSpPr>
        <p:spPr/>
        <p:txBody>
          <a:bodyPr/>
          <a:lstStyle/>
          <a:p>
            <a:fld id="{38EA95DD-EA50-0F4C-A968-ED31439AF093}" type="slidenum">
              <a:rPr lang="es-ES_tradnl" smtClean="0"/>
              <a:t>10</a:t>
            </a:fld>
            <a:endParaRPr lang="es-ES_tradnl"/>
          </a:p>
        </p:txBody>
      </p:sp>
    </p:spTree>
    <p:extLst>
      <p:ext uri="{BB962C8B-B14F-4D97-AF65-F5344CB8AC3E}">
        <p14:creationId xmlns:p14="http://schemas.microsoft.com/office/powerpoint/2010/main" val="132006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2"/>
            <a:ext cx="2743200" cy="365125"/>
          </a:xfrm>
        </p:spPr>
        <p:txBody>
          <a:bodyPr/>
          <a:lstStyle/>
          <a:p>
            <a:fld id="{02AC24A9-CCB6-4F8D-B8DB-C2F3692CFA5A}" type="datetimeFigureOut">
              <a:rPr lang="en-US" smtClean="0"/>
              <a:t>3/9/21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2"/>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603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3/9/21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2959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3/9/21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9298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3/9/21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2960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1"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5"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3/9/21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9446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3/9/21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83030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9"/>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3/9/21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3712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4"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3/9/21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30599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3/9/21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00977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1"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5"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2"/>
            <a:ext cx="2743200" cy="365125"/>
          </a:xfrm>
        </p:spPr>
        <p:txBody>
          <a:bodyPr/>
          <a:lstStyle/>
          <a:p>
            <a:fld id="{02AC24A9-CCB6-4F8D-B8DB-C2F3692CFA5A}" type="datetimeFigureOut">
              <a:rPr lang="en-US" smtClean="0"/>
              <a:t>3/9/21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3043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1"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5"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2"/>
            <a:ext cx="2743200" cy="365125"/>
          </a:xfrm>
        </p:spPr>
        <p:txBody>
          <a:bodyPr/>
          <a:lstStyle/>
          <a:p>
            <a:fld id="{02AC24A9-CCB6-4F8D-B8DB-C2F3692CFA5A}" type="datetimeFigureOut">
              <a:rPr lang="en-US" smtClean="0"/>
              <a:t>3/9/21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18059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3/9/21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28967415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p!!Rectangle">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FC3946E-A96A-4840-B7B6-3F83B2565DFA}"/>
              </a:ext>
            </a:extLst>
          </p:cNvPr>
          <p:cNvPicPr>
            <a:picLocks noChangeAspect="1"/>
          </p:cNvPicPr>
          <p:nvPr/>
        </p:nvPicPr>
        <p:blipFill rotWithShape="1">
          <a:blip r:embed="rId2">
            <a:duotone>
              <a:schemeClr val="accent3">
                <a:shade val="45000"/>
                <a:satMod val="135000"/>
              </a:schemeClr>
              <a:prstClr val="white"/>
            </a:duotone>
          </a:blip>
          <a:srcRect t="1360" b="14370"/>
          <a:stretch/>
        </p:blipFill>
        <p:spPr>
          <a:xfrm>
            <a:off x="-1" y="0"/>
            <a:ext cx="12192001" cy="6858000"/>
          </a:xfrm>
          <a:prstGeom prst="rect">
            <a:avLst/>
          </a:prstGeom>
        </p:spPr>
      </p:pic>
      <p:sp>
        <p:nvSpPr>
          <p:cNvPr id="11"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
        <p:nvSpPr>
          <p:cNvPr id="2" name="Título 1">
            <a:extLst>
              <a:ext uri="{FF2B5EF4-FFF2-40B4-BE49-F238E27FC236}">
                <a16:creationId xmlns:a16="http://schemas.microsoft.com/office/drawing/2014/main" id="{F7ADA922-8632-9341-8B20-19E96B41C663}"/>
              </a:ext>
            </a:extLst>
          </p:cNvPr>
          <p:cNvSpPr>
            <a:spLocks noGrp="1"/>
          </p:cNvSpPr>
          <p:nvPr>
            <p:ph type="ctrTitle"/>
          </p:nvPr>
        </p:nvSpPr>
        <p:spPr>
          <a:xfrm>
            <a:off x="856210" y="4909985"/>
            <a:ext cx="3212386" cy="1185353"/>
          </a:xfrm>
        </p:spPr>
        <p:txBody>
          <a:bodyPr anchor="ctr">
            <a:normAutofit/>
          </a:bodyPr>
          <a:lstStyle/>
          <a:p>
            <a:r>
              <a:rPr lang="es-ES_tradnl" sz="6000" dirty="0" err="1"/>
              <a:t>Flexbox</a:t>
            </a:r>
            <a:endParaRPr lang="es-ES_tradnl" sz="2600" dirty="0"/>
          </a:p>
        </p:txBody>
      </p:sp>
      <p:sp>
        <p:nvSpPr>
          <p:cNvPr id="3" name="Subtítulo 2">
            <a:extLst>
              <a:ext uri="{FF2B5EF4-FFF2-40B4-BE49-F238E27FC236}">
                <a16:creationId xmlns:a16="http://schemas.microsoft.com/office/drawing/2014/main" id="{32D24C2E-D0F5-8B4E-90EA-7DC7EB8E82CD}"/>
              </a:ext>
            </a:extLst>
          </p:cNvPr>
          <p:cNvSpPr>
            <a:spLocks noGrp="1"/>
          </p:cNvSpPr>
          <p:nvPr>
            <p:ph type="subTitle" idx="1"/>
          </p:nvPr>
        </p:nvSpPr>
        <p:spPr>
          <a:xfrm>
            <a:off x="4410736" y="5318236"/>
            <a:ext cx="2228641" cy="777103"/>
          </a:xfrm>
        </p:spPr>
        <p:txBody>
          <a:bodyPr anchor="ctr">
            <a:normAutofit/>
          </a:bodyPr>
          <a:lstStyle/>
          <a:p>
            <a:r>
              <a:rPr lang="es-ES_tradnl" sz="1400" dirty="0"/>
              <a:t>PROGRAMACIÓN WEB</a:t>
            </a:r>
          </a:p>
          <a:p>
            <a:pPr algn="ctr">
              <a:lnSpc>
                <a:spcPct val="100000"/>
              </a:lnSpc>
            </a:pPr>
            <a:r>
              <a:rPr lang="es-ES_tradnl" sz="1400" dirty="0" err="1">
                <a:solidFill>
                  <a:schemeClr val="accent1"/>
                </a:solidFill>
                <a:latin typeface="Brush Script MT" panose="03060802040406070304" pitchFamily="66" charset="-122"/>
                <a:ea typeface="Brush Script MT" panose="03060802040406070304" pitchFamily="66" charset="-122"/>
                <a:cs typeface="Brush Script MT" panose="03060802040406070304" pitchFamily="66" charset="-122"/>
              </a:rPr>
              <a:t>Yeratzy</a:t>
            </a:r>
            <a:r>
              <a:rPr lang="es-ES_tradnl" sz="1800" dirty="0">
                <a:solidFill>
                  <a:schemeClr val="accent1"/>
                </a:solidFill>
                <a:latin typeface="Brush Script MT" panose="03060802040406070304" pitchFamily="66" charset="-122"/>
                <a:ea typeface="Brush Script MT" panose="03060802040406070304" pitchFamily="66" charset="-122"/>
                <a:cs typeface="Brush Script MT" panose="03060802040406070304" pitchFamily="66" charset="-122"/>
              </a:rPr>
              <a:t> </a:t>
            </a:r>
            <a:r>
              <a:rPr lang="es-ES_tradnl" sz="1400" dirty="0">
                <a:solidFill>
                  <a:schemeClr val="accent1"/>
                </a:solidFill>
                <a:latin typeface="Brush Script MT" panose="03060802040406070304" pitchFamily="66" charset="-122"/>
                <a:ea typeface="Brush Script MT" panose="03060802040406070304" pitchFamily="66" charset="-122"/>
                <a:cs typeface="Brush Script MT" panose="03060802040406070304" pitchFamily="66" charset="-122"/>
              </a:rPr>
              <a:t>Espinoza</a:t>
            </a:r>
            <a:endParaRPr lang="es-ES_tradnl" sz="1800" dirty="0">
              <a:solidFill>
                <a:schemeClr val="accent1"/>
              </a:solidFill>
              <a:latin typeface="Brush Script MT" panose="03060802040406070304" pitchFamily="66" charset="-122"/>
              <a:ea typeface="Brush Script MT" panose="03060802040406070304" pitchFamily="66" charset="-122"/>
              <a:cs typeface="Brush Script MT" panose="03060802040406070304" pitchFamily="66" charset="-122"/>
            </a:endParaRPr>
          </a:p>
        </p:txBody>
      </p:sp>
      <p:sp>
        <p:nvSpPr>
          <p:cNvPr id="55"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
        <p:nvSpPr>
          <p:cNvPr id="56"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Tree>
    <p:extLst>
      <p:ext uri="{BB962C8B-B14F-4D97-AF65-F5344CB8AC3E}">
        <p14:creationId xmlns:p14="http://schemas.microsoft.com/office/powerpoint/2010/main" val="390752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9DC41-7951-6647-B144-1265C6CB17A8}"/>
              </a:ext>
            </a:extLst>
          </p:cNvPr>
          <p:cNvSpPr>
            <a:spLocks noGrp="1"/>
          </p:cNvSpPr>
          <p:nvPr>
            <p:ph type="title"/>
          </p:nvPr>
        </p:nvSpPr>
        <p:spPr>
          <a:xfrm>
            <a:off x="908304" y="549656"/>
            <a:ext cx="10168128" cy="1179576"/>
          </a:xfrm>
        </p:spPr>
        <p:txBody>
          <a:bodyPr/>
          <a:lstStyle/>
          <a:p>
            <a:r>
              <a:rPr lang="es-ES_tradnl" dirty="0" err="1"/>
              <a:t>Align-content</a:t>
            </a:r>
            <a:endParaRPr lang="es-ES_tradnl" dirty="0"/>
          </a:p>
        </p:txBody>
      </p:sp>
      <p:pic>
        <p:nvPicPr>
          <p:cNvPr id="6" name="Marcador de contenido 5">
            <a:extLst>
              <a:ext uri="{FF2B5EF4-FFF2-40B4-BE49-F238E27FC236}">
                <a16:creationId xmlns:a16="http://schemas.microsoft.com/office/drawing/2014/main" id="{80742E88-178F-5B46-B7C6-751C7DD4BDC5}"/>
              </a:ext>
            </a:extLst>
          </p:cNvPr>
          <p:cNvPicPr>
            <a:picLocks noGrp="1" noChangeAspect="1"/>
          </p:cNvPicPr>
          <p:nvPr>
            <p:ph idx="1"/>
          </p:nvPr>
        </p:nvPicPr>
        <p:blipFill>
          <a:blip r:embed="rId3"/>
          <a:stretch>
            <a:fillRect/>
          </a:stretch>
        </p:blipFill>
        <p:spPr>
          <a:xfrm>
            <a:off x="766545" y="2489593"/>
            <a:ext cx="2696369" cy="1565102"/>
          </a:xfrm>
        </p:spPr>
      </p:pic>
      <p:sp>
        <p:nvSpPr>
          <p:cNvPr id="4" name="CuadroTexto 3">
            <a:extLst>
              <a:ext uri="{FF2B5EF4-FFF2-40B4-BE49-F238E27FC236}">
                <a16:creationId xmlns:a16="http://schemas.microsoft.com/office/drawing/2014/main" id="{E4DDD44C-8D46-0946-9BEB-D29D53AB3042}"/>
              </a:ext>
            </a:extLst>
          </p:cNvPr>
          <p:cNvSpPr txBox="1"/>
          <p:nvPr/>
        </p:nvSpPr>
        <p:spPr>
          <a:xfrm>
            <a:off x="908304" y="1359900"/>
            <a:ext cx="9721444" cy="369332"/>
          </a:xfrm>
          <a:prstGeom prst="rect">
            <a:avLst/>
          </a:prstGeom>
          <a:noFill/>
        </p:spPr>
        <p:txBody>
          <a:bodyPr wrap="none" rtlCol="0">
            <a:spAutoFit/>
          </a:bodyPr>
          <a:lstStyle/>
          <a:p>
            <a:r>
              <a:rPr lang="es-ES_tradnl" dirty="0"/>
              <a:t>Alinea </a:t>
            </a:r>
            <a:r>
              <a:rPr lang="es-ES" dirty="0"/>
              <a:t>las líneas de un contenedor flexible cuando hay espacio extra en el eje secundario.</a:t>
            </a:r>
            <a:endParaRPr lang="es-ES_tradnl" dirty="0"/>
          </a:p>
        </p:txBody>
      </p:sp>
      <p:pic>
        <p:nvPicPr>
          <p:cNvPr id="8" name="Imagen 7">
            <a:extLst>
              <a:ext uri="{FF2B5EF4-FFF2-40B4-BE49-F238E27FC236}">
                <a16:creationId xmlns:a16="http://schemas.microsoft.com/office/drawing/2014/main" id="{286DC4D2-24ED-EC4D-B471-AC323C8D5D6A}"/>
              </a:ext>
            </a:extLst>
          </p:cNvPr>
          <p:cNvPicPr>
            <a:picLocks noChangeAspect="1"/>
          </p:cNvPicPr>
          <p:nvPr/>
        </p:nvPicPr>
        <p:blipFill>
          <a:blip r:embed="rId4"/>
          <a:stretch>
            <a:fillRect/>
          </a:stretch>
        </p:blipFill>
        <p:spPr>
          <a:xfrm>
            <a:off x="660808" y="4815057"/>
            <a:ext cx="2723611" cy="1565102"/>
          </a:xfrm>
          <a:prstGeom prst="rect">
            <a:avLst/>
          </a:prstGeom>
        </p:spPr>
      </p:pic>
      <p:pic>
        <p:nvPicPr>
          <p:cNvPr id="10" name="Imagen 9">
            <a:extLst>
              <a:ext uri="{FF2B5EF4-FFF2-40B4-BE49-F238E27FC236}">
                <a16:creationId xmlns:a16="http://schemas.microsoft.com/office/drawing/2014/main" id="{C946F449-1B98-E64E-AA40-29D81161F095}"/>
              </a:ext>
            </a:extLst>
          </p:cNvPr>
          <p:cNvPicPr>
            <a:picLocks noChangeAspect="1"/>
          </p:cNvPicPr>
          <p:nvPr/>
        </p:nvPicPr>
        <p:blipFill>
          <a:blip r:embed="rId5"/>
          <a:stretch>
            <a:fillRect/>
          </a:stretch>
        </p:blipFill>
        <p:spPr>
          <a:xfrm>
            <a:off x="4713868" y="2501674"/>
            <a:ext cx="2764263" cy="1565102"/>
          </a:xfrm>
          <a:prstGeom prst="rect">
            <a:avLst/>
          </a:prstGeom>
        </p:spPr>
      </p:pic>
      <p:pic>
        <p:nvPicPr>
          <p:cNvPr id="12" name="Imagen 11">
            <a:extLst>
              <a:ext uri="{FF2B5EF4-FFF2-40B4-BE49-F238E27FC236}">
                <a16:creationId xmlns:a16="http://schemas.microsoft.com/office/drawing/2014/main" id="{44094BDF-CD3D-674E-8783-42E9DCE1C64F}"/>
              </a:ext>
            </a:extLst>
          </p:cNvPr>
          <p:cNvPicPr>
            <a:picLocks noChangeAspect="1"/>
          </p:cNvPicPr>
          <p:nvPr/>
        </p:nvPicPr>
        <p:blipFill>
          <a:blip r:embed="rId6"/>
          <a:stretch>
            <a:fillRect/>
          </a:stretch>
        </p:blipFill>
        <p:spPr>
          <a:xfrm>
            <a:off x="4713868" y="4839219"/>
            <a:ext cx="2764263" cy="1573158"/>
          </a:xfrm>
          <a:prstGeom prst="rect">
            <a:avLst/>
          </a:prstGeom>
        </p:spPr>
      </p:pic>
      <p:pic>
        <p:nvPicPr>
          <p:cNvPr id="16" name="Imagen 15">
            <a:extLst>
              <a:ext uri="{FF2B5EF4-FFF2-40B4-BE49-F238E27FC236}">
                <a16:creationId xmlns:a16="http://schemas.microsoft.com/office/drawing/2014/main" id="{888D2C75-CEDD-E443-AAB4-18DADF25B65C}"/>
              </a:ext>
            </a:extLst>
          </p:cNvPr>
          <p:cNvPicPr>
            <a:picLocks noChangeAspect="1"/>
          </p:cNvPicPr>
          <p:nvPr/>
        </p:nvPicPr>
        <p:blipFill>
          <a:blip r:embed="rId7"/>
          <a:stretch>
            <a:fillRect/>
          </a:stretch>
        </p:blipFill>
        <p:spPr>
          <a:xfrm>
            <a:off x="8729085" y="4794957"/>
            <a:ext cx="2800480" cy="1617420"/>
          </a:xfrm>
          <a:prstGeom prst="rect">
            <a:avLst/>
          </a:prstGeom>
        </p:spPr>
      </p:pic>
      <p:pic>
        <p:nvPicPr>
          <p:cNvPr id="18" name="Imagen 17">
            <a:extLst>
              <a:ext uri="{FF2B5EF4-FFF2-40B4-BE49-F238E27FC236}">
                <a16:creationId xmlns:a16="http://schemas.microsoft.com/office/drawing/2014/main" id="{43CDAAED-FFFF-F342-A809-E8ACDC0A310E}"/>
              </a:ext>
            </a:extLst>
          </p:cNvPr>
          <p:cNvPicPr>
            <a:picLocks noChangeAspect="1"/>
          </p:cNvPicPr>
          <p:nvPr/>
        </p:nvPicPr>
        <p:blipFill>
          <a:blip r:embed="rId8"/>
          <a:stretch>
            <a:fillRect/>
          </a:stretch>
        </p:blipFill>
        <p:spPr>
          <a:xfrm>
            <a:off x="8729085" y="2539476"/>
            <a:ext cx="2764263" cy="1573158"/>
          </a:xfrm>
          <a:prstGeom prst="rect">
            <a:avLst/>
          </a:prstGeom>
        </p:spPr>
      </p:pic>
      <p:sp>
        <p:nvSpPr>
          <p:cNvPr id="19" name="Rectángulo 18">
            <a:extLst>
              <a:ext uri="{FF2B5EF4-FFF2-40B4-BE49-F238E27FC236}">
                <a16:creationId xmlns:a16="http://schemas.microsoft.com/office/drawing/2014/main" id="{BBDEFF4F-C096-4C4C-9508-6F28B6BFD8FD}"/>
              </a:ext>
            </a:extLst>
          </p:cNvPr>
          <p:cNvSpPr/>
          <p:nvPr/>
        </p:nvSpPr>
        <p:spPr>
          <a:xfrm>
            <a:off x="766545" y="2120261"/>
            <a:ext cx="1213217" cy="369332"/>
          </a:xfrm>
          <a:prstGeom prst="rect">
            <a:avLst/>
          </a:prstGeom>
        </p:spPr>
        <p:txBody>
          <a:bodyPr wrap="none">
            <a:spAutoFit/>
          </a:bodyPr>
          <a:lstStyle/>
          <a:p>
            <a:r>
              <a:rPr lang="es-ES_tradnl" b="1" dirty="0" err="1">
                <a:solidFill>
                  <a:schemeClr val="accent5"/>
                </a:solidFill>
              </a:rPr>
              <a:t>flex-start</a:t>
            </a:r>
            <a:endParaRPr lang="es-ES_tradnl" dirty="0"/>
          </a:p>
        </p:txBody>
      </p:sp>
      <p:sp>
        <p:nvSpPr>
          <p:cNvPr id="21" name="Rectángulo 20">
            <a:extLst>
              <a:ext uri="{FF2B5EF4-FFF2-40B4-BE49-F238E27FC236}">
                <a16:creationId xmlns:a16="http://schemas.microsoft.com/office/drawing/2014/main" id="{98FE77A4-8F98-9841-AED1-10567D085D6E}"/>
              </a:ext>
            </a:extLst>
          </p:cNvPr>
          <p:cNvSpPr/>
          <p:nvPr/>
        </p:nvSpPr>
        <p:spPr>
          <a:xfrm>
            <a:off x="4713868" y="2120261"/>
            <a:ext cx="914674" cy="369332"/>
          </a:xfrm>
          <a:prstGeom prst="rect">
            <a:avLst/>
          </a:prstGeom>
        </p:spPr>
        <p:txBody>
          <a:bodyPr wrap="none">
            <a:spAutoFit/>
          </a:bodyPr>
          <a:lstStyle/>
          <a:p>
            <a:r>
              <a:rPr lang="es-ES_tradnl" b="1" dirty="0">
                <a:solidFill>
                  <a:schemeClr val="accent5"/>
                </a:solidFill>
              </a:rPr>
              <a:t>center</a:t>
            </a:r>
            <a:endParaRPr lang="es-ES_tradnl" dirty="0"/>
          </a:p>
        </p:txBody>
      </p:sp>
      <p:sp>
        <p:nvSpPr>
          <p:cNvPr id="22" name="Rectángulo 21">
            <a:extLst>
              <a:ext uri="{FF2B5EF4-FFF2-40B4-BE49-F238E27FC236}">
                <a16:creationId xmlns:a16="http://schemas.microsoft.com/office/drawing/2014/main" id="{16D42D2F-66F3-8E4F-B74F-B84C4062E8B9}"/>
              </a:ext>
            </a:extLst>
          </p:cNvPr>
          <p:cNvSpPr/>
          <p:nvPr/>
        </p:nvSpPr>
        <p:spPr>
          <a:xfrm>
            <a:off x="645485" y="4424027"/>
            <a:ext cx="1100109" cy="369332"/>
          </a:xfrm>
          <a:prstGeom prst="rect">
            <a:avLst/>
          </a:prstGeom>
        </p:spPr>
        <p:txBody>
          <a:bodyPr wrap="none">
            <a:spAutoFit/>
          </a:bodyPr>
          <a:lstStyle/>
          <a:p>
            <a:r>
              <a:rPr lang="es-ES_tradnl" b="1" dirty="0" err="1">
                <a:solidFill>
                  <a:schemeClr val="accent5"/>
                </a:solidFill>
              </a:rPr>
              <a:t>flex-end</a:t>
            </a:r>
            <a:endParaRPr lang="es-ES_tradnl" dirty="0"/>
          </a:p>
        </p:txBody>
      </p:sp>
      <p:sp>
        <p:nvSpPr>
          <p:cNvPr id="23" name="Rectángulo 22">
            <a:extLst>
              <a:ext uri="{FF2B5EF4-FFF2-40B4-BE49-F238E27FC236}">
                <a16:creationId xmlns:a16="http://schemas.microsoft.com/office/drawing/2014/main" id="{E45F5AF6-DB92-D34B-BA0A-18204DD599BD}"/>
              </a:ext>
            </a:extLst>
          </p:cNvPr>
          <p:cNvSpPr/>
          <p:nvPr/>
        </p:nvSpPr>
        <p:spPr>
          <a:xfrm>
            <a:off x="4713868" y="4469886"/>
            <a:ext cx="985847" cy="369332"/>
          </a:xfrm>
          <a:prstGeom prst="rect">
            <a:avLst/>
          </a:prstGeom>
        </p:spPr>
        <p:txBody>
          <a:bodyPr wrap="none">
            <a:spAutoFit/>
          </a:bodyPr>
          <a:lstStyle/>
          <a:p>
            <a:r>
              <a:rPr lang="es-ES_tradnl" b="1" dirty="0" err="1">
                <a:solidFill>
                  <a:schemeClr val="accent5"/>
                </a:solidFill>
              </a:rPr>
              <a:t>stretch</a:t>
            </a:r>
            <a:endParaRPr lang="es-ES_tradnl" dirty="0"/>
          </a:p>
        </p:txBody>
      </p:sp>
      <p:sp>
        <p:nvSpPr>
          <p:cNvPr id="24" name="Rectángulo 23">
            <a:extLst>
              <a:ext uri="{FF2B5EF4-FFF2-40B4-BE49-F238E27FC236}">
                <a16:creationId xmlns:a16="http://schemas.microsoft.com/office/drawing/2014/main" id="{DF02B5C9-E5D2-2646-A689-EAAA48540595}"/>
              </a:ext>
            </a:extLst>
          </p:cNvPr>
          <p:cNvSpPr/>
          <p:nvPr/>
        </p:nvSpPr>
        <p:spPr>
          <a:xfrm>
            <a:off x="8729085" y="2120261"/>
            <a:ext cx="1915204" cy="369332"/>
          </a:xfrm>
          <a:prstGeom prst="rect">
            <a:avLst/>
          </a:prstGeom>
        </p:spPr>
        <p:txBody>
          <a:bodyPr wrap="none">
            <a:spAutoFit/>
          </a:bodyPr>
          <a:lstStyle/>
          <a:p>
            <a:r>
              <a:rPr lang="es-ES_tradnl" b="1" dirty="0" err="1">
                <a:solidFill>
                  <a:schemeClr val="accent5"/>
                </a:solidFill>
              </a:rPr>
              <a:t>space-between</a:t>
            </a:r>
            <a:endParaRPr lang="es-ES_tradnl" dirty="0"/>
          </a:p>
        </p:txBody>
      </p:sp>
      <p:sp>
        <p:nvSpPr>
          <p:cNvPr id="25" name="Rectángulo 24">
            <a:extLst>
              <a:ext uri="{FF2B5EF4-FFF2-40B4-BE49-F238E27FC236}">
                <a16:creationId xmlns:a16="http://schemas.microsoft.com/office/drawing/2014/main" id="{545BD444-94E9-FE4D-95C7-6DF48A2FCDB1}"/>
              </a:ext>
            </a:extLst>
          </p:cNvPr>
          <p:cNvSpPr/>
          <p:nvPr/>
        </p:nvSpPr>
        <p:spPr>
          <a:xfrm>
            <a:off x="8729085" y="4424027"/>
            <a:ext cx="1733808" cy="369332"/>
          </a:xfrm>
          <a:prstGeom prst="rect">
            <a:avLst/>
          </a:prstGeom>
        </p:spPr>
        <p:txBody>
          <a:bodyPr wrap="none">
            <a:spAutoFit/>
          </a:bodyPr>
          <a:lstStyle/>
          <a:p>
            <a:r>
              <a:rPr lang="es-ES_tradnl" b="1" dirty="0" err="1">
                <a:solidFill>
                  <a:schemeClr val="accent5"/>
                </a:solidFill>
              </a:rPr>
              <a:t>space-around</a:t>
            </a:r>
            <a:endParaRPr lang="es-ES_tradnl" dirty="0"/>
          </a:p>
        </p:txBody>
      </p:sp>
    </p:spTree>
    <p:extLst>
      <p:ext uri="{BB962C8B-B14F-4D97-AF65-F5344CB8AC3E}">
        <p14:creationId xmlns:p14="http://schemas.microsoft.com/office/powerpoint/2010/main" val="310226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647C8-B744-0A41-BB71-4375E507C063}"/>
              </a:ext>
            </a:extLst>
          </p:cNvPr>
          <p:cNvSpPr>
            <a:spLocks noGrp="1"/>
          </p:cNvSpPr>
          <p:nvPr>
            <p:ph type="title"/>
          </p:nvPr>
        </p:nvSpPr>
        <p:spPr/>
        <p:txBody>
          <a:bodyPr/>
          <a:lstStyle/>
          <a:p>
            <a:r>
              <a:rPr lang="es-ES_tradnl" dirty="0" err="1"/>
              <a:t>Align-self</a:t>
            </a:r>
            <a:endParaRPr lang="es-ES_tradnl" dirty="0"/>
          </a:p>
        </p:txBody>
      </p:sp>
      <p:sp>
        <p:nvSpPr>
          <p:cNvPr id="3" name="Marcador de contenido 2">
            <a:extLst>
              <a:ext uri="{FF2B5EF4-FFF2-40B4-BE49-F238E27FC236}">
                <a16:creationId xmlns:a16="http://schemas.microsoft.com/office/drawing/2014/main" id="{EAFB0062-B204-1D4D-B1AB-1E6CF94EAE32}"/>
              </a:ext>
            </a:extLst>
          </p:cNvPr>
          <p:cNvSpPr>
            <a:spLocks noGrp="1"/>
          </p:cNvSpPr>
          <p:nvPr>
            <p:ph idx="1"/>
          </p:nvPr>
        </p:nvSpPr>
        <p:spPr>
          <a:xfrm>
            <a:off x="666496" y="2082800"/>
            <a:ext cx="10617200" cy="2108200"/>
          </a:xfrm>
        </p:spPr>
        <p:txBody>
          <a:bodyPr/>
          <a:lstStyle/>
          <a:p>
            <a:pPr marL="0" indent="0">
              <a:buNone/>
            </a:pPr>
            <a:r>
              <a:rPr lang="es-ES_tradnl" dirty="0"/>
              <a:t>Permite que se anule la alineación predeterminada(o especificada en        </a:t>
            </a:r>
            <a:r>
              <a:rPr lang="es-ES_tradnl" dirty="0" err="1"/>
              <a:t>align-items</a:t>
            </a:r>
            <a:r>
              <a:rPr lang="es-ES_tradnl" dirty="0"/>
              <a:t>) para </a:t>
            </a:r>
            <a:r>
              <a:rPr lang="es-ES_tradnl" dirty="0" err="1"/>
              <a:t>flex-items</a:t>
            </a:r>
            <a:r>
              <a:rPr lang="es-ES_tradnl" dirty="0"/>
              <a:t> individuales.</a:t>
            </a:r>
          </a:p>
          <a:p>
            <a:pPr marL="0" indent="0">
              <a:buNone/>
            </a:pPr>
            <a:r>
              <a:rPr lang="es-ES_tradnl" dirty="0"/>
              <a:t>Valores:</a:t>
            </a:r>
          </a:p>
          <a:p>
            <a:pPr marL="0" indent="0" algn="ctr">
              <a:buNone/>
            </a:pPr>
            <a:r>
              <a:rPr lang="es-ES_tradnl" b="1" dirty="0" err="1">
                <a:solidFill>
                  <a:schemeClr val="accent5"/>
                </a:solidFill>
              </a:rPr>
              <a:t>flex-start</a:t>
            </a:r>
            <a:r>
              <a:rPr lang="es-ES_tradnl" b="1" dirty="0">
                <a:solidFill>
                  <a:schemeClr val="accent5"/>
                </a:solidFill>
              </a:rPr>
              <a:t> </a:t>
            </a:r>
            <a:r>
              <a:rPr lang="es-ES_tradnl" b="1" dirty="0"/>
              <a:t>| </a:t>
            </a:r>
            <a:r>
              <a:rPr lang="es-ES_tradnl" b="1" dirty="0" err="1">
                <a:solidFill>
                  <a:schemeClr val="accent5"/>
                </a:solidFill>
              </a:rPr>
              <a:t>flex-end</a:t>
            </a:r>
            <a:r>
              <a:rPr lang="es-ES_tradnl" b="1" dirty="0"/>
              <a:t> | </a:t>
            </a:r>
            <a:r>
              <a:rPr lang="es-ES_tradnl" b="1" dirty="0">
                <a:solidFill>
                  <a:schemeClr val="accent5"/>
                </a:solidFill>
              </a:rPr>
              <a:t>center </a:t>
            </a:r>
            <a:r>
              <a:rPr lang="es-ES_tradnl" b="1" dirty="0"/>
              <a:t>| </a:t>
            </a:r>
            <a:r>
              <a:rPr lang="es-ES_tradnl" b="1" dirty="0" err="1">
                <a:solidFill>
                  <a:schemeClr val="accent5"/>
                </a:solidFill>
              </a:rPr>
              <a:t>baseline</a:t>
            </a:r>
            <a:r>
              <a:rPr lang="es-ES_tradnl" b="1" dirty="0">
                <a:solidFill>
                  <a:schemeClr val="accent5"/>
                </a:solidFill>
              </a:rPr>
              <a:t> </a:t>
            </a:r>
            <a:r>
              <a:rPr lang="es-ES_tradnl" b="1" dirty="0"/>
              <a:t>| </a:t>
            </a:r>
            <a:r>
              <a:rPr lang="es-ES_tradnl" b="1" dirty="0" err="1">
                <a:solidFill>
                  <a:schemeClr val="accent5"/>
                </a:solidFill>
              </a:rPr>
              <a:t>stretch</a:t>
            </a:r>
            <a:r>
              <a:rPr lang="es-ES_tradnl" b="1" dirty="0">
                <a:solidFill>
                  <a:schemeClr val="accent5"/>
                </a:solidFill>
              </a:rPr>
              <a:t> </a:t>
            </a:r>
          </a:p>
          <a:p>
            <a:pPr marL="0" indent="0">
              <a:buNone/>
            </a:pPr>
            <a:endParaRPr lang="es-ES_tradnl" dirty="0"/>
          </a:p>
        </p:txBody>
      </p:sp>
      <p:pic>
        <p:nvPicPr>
          <p:cNvPr id="7" name="Imagen 6">
            <a:extLst>
              <a:ext uri="{FF2B5EF4-FFF2-40B4-BE49-F238E27FC236}">
                <a16:creationId xmlns:a16="http://schemas.microsoft.com/office/drawing/2014/main" id="{F3A8F551-0C86-A64C-92F0-10FC0AE8BB9C}"/>
              </a:ext>
            </a:extLst>
          </p:cNvPr>
          <p:cNvPicPr>
            <a:picLocks noChangeAspect="1"/>
          </p:cNvPicPr>
          <p:nvPr/>
        </p:nvPicPr>
        <p:blipFill>
          <a:blip r:embed="rId2"/>
          <a:stretch>
            <a:fillRect/>
          </a:stretch>
        </p:blipFill>
        <p:spPr>
          <a:xfrm>
            <a:off x="3013837" y="4343908"/>
            <a:ext cx="5922518" cy="2297278"/>
          </a:xfrm>
          <a:prstGeom prst="rect">
            <a:avLst/>
          </a:prstGeom>
        </p:spPr>
      </p:pic>
      <p:sp>
        <p:nvSpPr>
          <p:cNvPr id="8" name="CuadroTexto 7">
            <a:extLst>
              <a:ext uri="{FF2B5EF4-FFF2-40B4-BE49-F238E27FC236}">
                <a16:creationId xmlns:a16="http://schemas.microsoft.com/office/drawing/2014/main" id="{AC4E6C52-3162-A446-82D8-361E600FE1E2}"/>
              </a:ext>
            </a:extLst>
          </p:cNvPr>
          <p:cNvSpPr txBox="1"/>
          <p:nvPr/>
        </p:nvSpPr>
        <p:spPr>
          <a:xfrm>
            <a:off x="1800620" y="4360918"/>
            <a:ext cx="1213217" cy="369332"/>
          </a:xfrm>
          <a:prstGeom prst="rect">
            <a:avLst/>
          </a:prstGeom>
          <a:noFill/>
        </p:spPr>
        <p:txBody>
          <a:bodyPr wrap="none" rtlCol="0">
            <a:spAutoFit/>
          </a:bodyPr>
          <a:lstStyle/>
          <a:p>
            <a:r>
              <a:rPr lang="es-ES_tradnl" b="1" dirty="0" err="1">
                <a:solidFill>
                  <a:schemeClr val="accent6">
                    <a:lumMod val="75000"/>
                  </a:schemeClr>
                </a:solidFill>
              </a:rPr>
              <a:t>flex-start</a:t>
            </a:r>
            <a:endParaRPr lang="es-ES_tradnl" b="1" dirty="0">
              <a:solidFill>
                <a:schemeClr val="accent6">
                  <a:lumMod val="75000"/>
                </a:schemeClr>
              </a:solidFill>
            </a:endParaRPr>
          </a:p>
        </p:txBody>
      </p:sp>
      <p:sp>
        <p:nvSpPr>
          <p:cNvPr id="9" name="CuadroTexto 8">
            <a:extLst>
              <a:ext uri="{FF2B5EF4-FFF2-40B4-BE49-F238E27FC236}">
                <a16:creationId xmlns:a16="http://schemas.microsoft.com/office/drawing/2014/main" id="{DB1AF810-317C-E140-80A4-0AABA3A373DC}"/>
              </a:ext>
            </a:extLst>
          </p:cNvPr>
          <p:cNvSpPr txBox="1"/>
          <p:nvPr/>
        </p:nvSpPr>
        <p:spPr>
          <a:xfrm>
            <a:off x="9542491" y="6132830"/>
            <a:ext cx="1100109" cy="369332"/>
          </a:xfrm>
          <a:prstGeom prst="rect">
            <a:avLst/>
          </a:prstGeom>
          <a:noFill/>
        </p:spPr>
        <p:txBody>
          <a:bodyPr wrap="none" rtlCol="0">
            <a:spAutoFit/>
          </a:bodyPr>
          <a:lstStyle/>
          <a:p>
            <a:r>
              <a:rPr lang="es-ES_tradnl" b="1" dirty="0" err="1">
                <a:solidFill>
                  <a:schemeClr val="accent6">
                    <a:lumMod val="75000"/>
                  </a:schemeClr>
                </a:solidFill>
              </a:rPr>
              <a:t>flex-end</a:t>
            </a:r>
            <a:endParaRPr lang="es-ES_tradnl" b="1" dirty="0">
              <a:solidFill>
                <a:schemeClr val="accent6">
                  <a:lumMod val="75000"/>
                </a:schemeClr>
              </a:solidFill>
            </a:endParaRPr>
          </a:p>
        </p:txBody>
      </p:sp>
      <p:cxnSp>
        <p:nvCxnSpPr>
          <p:cNvPr id="14" name="Conector curvado 13">
            <a:extLst>
              <a:ext uri="{FF2B5EF4-FFF2-40B4-BE49-F238E27FC236}">
                <a16:creationId xmlns:a16="http://schemas.microsoft.com/office/drawing/2014/main" id="{ABED715C-35C5-624D-941E-774A630676F6}"/>
              </a:ext>
            </a:extLst>
          </p:cNvPr>
          <p:cNvCxnSpPr>
            <a:cxnSpLocks/>
          </p:cNvCxnSpPr>
          <p:nvPr/>
        </p:nvCxnSpPr>
        <p:spPr>
          <a:xfrm rot="10800000">
            <a:off x="7594600" y="5842000"/>
            <a:ext cx="3048002" cy="467360"/>
          </a:xfrm>
          <a:prstGeom prst="curvedConnector3">
            <a:avLst>
              <a:gd name="adj1" fmla="val -6250"/>
            </a:avLst>
          </a:prstGeom>
          <a:ln w="38100">
            <a:solidFill>
              <a:schemeClr val="accent6">
                <a:lumMod val="75000"/>
              </a:schemeClr>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15538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D3C707-B3B4-D34F-99FA-7397842383EC}"/>
              </a:ext>
            </a:extLst>
          </p:cNvPr>
          <p:cNvSpPr>
            <a:spLocks noGrp="1"/>
          </p:cNvSpPr>
          <p:nvPr>
            <p:ph type="title"/>
          </p:nvPr>
        </p:nvSpPr>
        <p:spPr>
          <a:xfrm>
            <a:off x="841248" y="426720"/>
            <a:ext cx="10506456" cy="1919141"/>
          </a:xfrm>
        </p:spPr>
        <p:txBody>
          <a:bodyPr anchor="b">
            <a:normAutofit/>
          </a:bodyPr>
          <a:lstStyle/>
          <a:p>
            <a:r>
              <a:rPr lang="es-ES_tradnl" sz="6000" dirty="0" err="1"/>
              <a:t>Flexbox</a:t>
            </a:r>
            <a:endParaRPr lang="es-ES_tradnl" sz="6000" dirty="0"/>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EA4DC5F1-4E3E-324B-8D96-BF0998D7B4DD}"/>
              </a:ext>
            </a:extLst>
          </p:cNvPr>
          <p:cNvSpPr>
            <a:spLocks noGrp="1"/>
          </p:cNvSpPr>
          <p:nvPr>
            <p:ph idx="1"/>
          </p:nvPr>
        </p:nvSpPr>
        <p:spPr>
          <a:xfrm>
            <a:off x="841248" y="3337269"/>
            <a:ext cx="10509504" cy="2905686"/>
          </a:xfrm>
        </p:spPr>
        <p:txBody>
          <a:bodyPr>
            <a:normAutofit/>
          </a:bodyPr>
          <a:lstStyle/>
          <a:p>
            <a:r>
              <a:rPr lang="es-ES_tradnl" sz="2000" dirty="0"/>
              <a:t>Es un modelo de </a:t>
            </a:r>
            <a:r>
              <a:rPr lang="es-ES_tradnl" sz="2000" dirty="0" err="1"/>
              <a:t>layout</a:t>
            </a:r>
            <a:r>
              <a:rPr lang="es-ES_tradnl" sz="2000" dirty="0"/>
              <a:t> que permite que las cajas sean flexibles.</a:t>
            </a:r>
          </a:p>
          <a:p>
            <a:r>
              <a:rPr lang="es-ES_tradnl" sz="2000" dirty="0"/>
              <a:t>Es un valor de la propiedad </a:t>
            </a:r>
            <a:r>
              <a:rPr lang="es-ES_tradnl" sz="2000" b="1" dirty="0" err="1"/>
              <a:t>display</a:t>
            </a:r>
            <a:r>
              <a:rPr lang="es-ES_tradnl" sz="2000" dirty="0"/>
              <a:t>.</a:t>
            </a:r>
          </a:p>
          <a:p>
            <a:r>
              <a:rPr lang="es-ES_tradnl" sz="2000" dirty="0"/>
              <a:t>Ayuda a </a:t>
            </a:r>
            <a:r>
              <a:rPr lang="es-ES_tradnl" sz="2000" b="1" dirty="0"/>
              <a:t>distribuir el espacio entre los ítems  </a:t>
            </a:r>
            <a:r>
              <a:rPr lang="es-ES_tradnl" sz="2000" dirty="0"/>
              <a:t>de una interfaz y mejorar las </a:t>
            </a:r>
            <a:r>
              <a:rPr lang="es-ES_tradnl" sz="2000" b="1" dirty="0"/>
              <a:t>capacidades de alineación</a:t>
            </a:r>
            <a:r>
              <a:rPr lang="es-ES_tradnl" sz="2000" dirty="0"/>
              <a:t>.</a:t>
            </a:r>
          </a:p>
          <a:p>
            <a:r>
              <a:rPr lang="es-ES_tradnl" sz="2000" dirty="0"/>
              <a:t>Es unidimensional.</a:t>
            </a:r>
          </a:p>
          <a:p>
            <a:endParaRPr lang="es-ES_tradnl" sz="2000" dirty="0"/>
          </a:p>
        </p:txBody>
      </p:sp>
    </p:spTree>
    <p:extLst>
      <p:ext uri="{BB962C8B-B14F-4D97-AF65-F5344CB8AC3E}">
        <p14:creationId xmlns:p14="http://schemas.microsoft.com/office/powerpoint/2010/main" val="242829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8447863E-99CA-9F4E-BBB6-BA40CB04289A}"/>
              </a:ext>
            </a:extLst>
          </p:cNvPr>
          <p:cNvSpPr>
            <a:spLocks noGrp="1"/>
          </p:cNvSpPr>
          <p:nvPr>
            <p:ph idx="1"/>
          </p:nvPr>
        </p:nvSpPr>
        <p:spPr>
          <a:xfrm>
            <a:off x="841248" y="472119"/>
            <a:ext cx="10928604" cy="2440245"/>
          </a:xfrm>
        </p:spPr>
        <p:txBody>
          <a:bodyPr>
            <a:normAutofit/>
          </a:bodyPr>
          <a:lstStyle/>
          <a:p>
            <a:pPr marL="0" indent="0">
              <a:buNone/>
            </a:pPr>
            <a:r>
              <a:rPr lang="es-ES_tradnl" sz="2000" dirty="0"/>
              <a:t>Tipos de </a:t>
            </a:r>
            <a:r>
              <a:rPr lang="es-ES_tradnl" sz="2000" dirty="0" err="1"/>
              <a:t>display</a:t>
            </a:r>
            <a:r>
              <a:rPr lang="es-ES_tradnl" sz="2000" dirty="0"/>
              <a:t>:</a:t>
            </a:r>
          </a:p>
          <a:p>
            <a:pPr marL="0" indent="0">
              <a:buNone/>
            </a:pPr>
            <a:endParaRPr lang="es-ES_tradnl" sz="200" dirty="0"/>
          </a:p>
          <a:p>
            <a:pPr lvl="1"/>
            <a:r>
              <a:rPr lang="es-ES_tradnl" sz="1800" b="1" dirty="0"/>
              <a:t>Flex </a:t>
            </a:r>
            <a:r>
              <a:rPr lang="es-ES_tradnl" sz="1800" dirty="0"/>
              <a:t>(Bloque)</a:t>
            </a:r>
            <a:endParaRPr lang="es-ES_tradnl" sz="1800" b="1" dirty="0"/>
          </a:p>
          <a:p>
            <a:pPr lvl="1"/>
            <a:r>
              <a:rPr lang="es-ES_tradnl" sz="1800" b="1" dirty="0" err="1"/>
              <a:t>inline-flex</a:t>
            </a:r>
            <a:r>
              <a:rPr lang="es-ES_tradnl" sz="1800" b="1" dirty="0"/>
              <a:t> </a:t>
            </a:r>
            <a:r>
              <a:rPr lang="es-ES_tradnl" sz="1800" dirty="0"/>
              <a:t>(Caja)</a:t>
            </a:r>
            <a:endParaRPr lang="es-ES_tradnl" sz="1800" b="1" dirty="0"/>
          </a:p>
          <a:p>
            <a:pPr marL="0" indent="0">
              <a:buNone/>
            </a:pPr>
            <a:endParaRPr lang="es-ES_tradnl" sz="2000" dirty="0"/>
          </a:p>
          <a:p>
            <a:pPr marL="0" indent="0">
              <a:buNone/>
            </a:pPr>
            <a:r>
              <a:rPr lang="es-ES_tradnl" sz="2000" dirty="0"/>
              <a:t>Se necesita un contenedor(</a:t>
            </a:r>
            <a:r>
              <a:rPr lang="es-ES_tradnl" sz="2000" dirty="0" err="1"/>
              <a:t>flex-container</a:t>
            </a:r>
            <a:r>
              <a:rPr lang="es-ES_tradnl" sz="2000" dirty="0"/>
              <a:t>) y al menos un hijo(</a:t>
            </a:r>
            <a:r>
              <a:rPr lang="es-ES_tradnl" sz="2000" dirty="0" err="1"/>
              <a:t>flex</a:t>
            </a:r>
            <a:r>
              <a:rPr lang="es-ES_tradnl" sz="2000" dirty="0"/>
              <a:t>-ítem).</a:t>
            </a:r>
          </a:p>
          <a:p>
            <a:pPr marL="0" indent="0">
              <a:buNone/>
            </a:pPr>
            <a:endParaRPr lang="es-ES_tradnl" sz="2000" dirty="0"/>
          </a:p>
          <a:p>
            <a:pPr marL="0" indent="0">
              <a:buNone/>
            </a:pPr>
            <a:endParaRPr lang="es-ES_tradnl" sz="2000" dirty="0"/>
          </a:p>
        </p:txBody>
      </p:sp>
      <p:pic>
        <p:nvPicPr>
          <p:cNvPr id="7" name="Imagen 6">
            <a:extLst>
              <a:ext uri="{FF2B5EF4-FFF2-40B4-BE49-F238E27FC236}">
                <a16:creationId xmlns:a16="http://schemas.microsoft.com/office/drawing/2014/main" id="{7045E8CC-BCBE-AC4E-87B8-708364A380BC}"/>
              </a:ext>
            </a:extLst>
          </p:cNvPr>
          <p:cNvPicPr>
            <a:picLocks noChangeAspect="1"/>
          </p:cNvPicPr>
          <p:nvPr/>
        </p:nvPicPr>
        <p:blipFill>
          <a:blip r:embed="rId2"/>
          <a:stretch>
            <a:fillRect/>
          </a:stretch>
        </p:blipFill>
        <p:spPr>
          <a:xfrm>
            <a:off x="1056842" y="3193097"/>
            <a:ext cx="10075268" cy="3335019"/>
          </a:xfrm>
          <a:prstGeom prst="rect">
            <a:avLst/>
          </a:prstGeom>
        </p:spPr>
      </p:pic>
    </p:spTree>
    <p:extLst>
      <p:ext uri="{BB962C8B-B14F-4D97-AF65-F5344CB8AC3E}">
        <p14:creationId xmlns:p14="http://schemas.microsoft.com/office/powerpoint/2010/main" val="151963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2031D-50BC-5546-9F85-1F31F334BF5A}"/>
              </a:ext>
            </a:extLst>
          </p:cNvPr>
          <p:cNvSpPr>
            <a:spLocks noGrp="1"/>
          </p:cNvSpPr>
          <p:nvPr>
            <p:ph type="title"/>
          </p:nvPr>
        </p:nvSpPr>
        <p:spPr/>
        <p:txBody>
          <a:bodyPr/>
          <a:lstStyle/>
          <a:p>
            <a:r>
              <a:rPr lang="es-ES_tradnl" dirty="0"/>
              <a:t>Ejes</a:t>
            </a:r>
          </a:p>
        </p:txBody>
      </p:sp>
      <p:pic>
        <p:nvPicPr>
          <p:cNvPr id="5" name="Marcador de contenido 4">
            <a:extLst>
              <a:ext uri="{FF2B5EF4-FFF2-40B4-BE49-F238E27FC236}">
                <a16:creationId xmlns:a16="http://schemas.microsoft.com/office/drawing/2014/main" id="{C368F997-F7F4-0548-A3C6-73DE795E346F}"/>
              </a:ext>
            </a:extLst>
          </p:cNvPr>
          <p:cNvPicPr>
            <a:picLocks noGrp="1" noChangeAspect="1"/>
          </p:cNvPicPr>
          <p:nvPr>
            <p:ph idx="1"/>
          </p:nvPr>
        </p:nvPicPr>
        <p:blipFill>
          <a:blip r:embed="rId2"/>
          <a:stretch>
            <a:fillRect/>
          </a:stretch>
        </p:blipFill>
        <p:spPr>
          <a:xfrm>
            <a:off x="1493856" y="2959443"/>
            <a:ext cx="8314598" cy="2539673"/>
          </a:xfrm>
        </p:spPr>
      </p:pic>
      <p:sp>
        <p:nvSpPr>
          <p:cNvPr id="6" name="CuadroTexto 5">
            <a:extLst>
              <a:ext uri="{FF2B5EF4-FFF2-40B4-BE49-F238E27FC236}">
                <a16:creationId xmlns:a16="http://schemas.microsoft.com/office/drawing/2014/main" id="{7FA95A93-6655-1A48-9AEB-EEF48A83AAFB}"/>
              </a:ext>
            </a:extLst>
          </p:cNvPr>
          <p:cNvSpPr txBox="1"/>
          <p:nvPr/>
        </p:nvSpPr>
        <p:spPr>
          <a:xfrm>
            <a:off x="1115568" y="1395955"/>
            <a:ext cx="8249438" cy="461665"/>
          </a:xfrm>
          <a:prstGeom prst="rect">
            <a:avLst/>
          </a:prstGeom>
          <a:noFill/>
        </p:spPr>
        <p:txBody>
          <a:bodyPr wrap="none" rtlCol="0">
            <a:spAutoFit/>
          </a:bodyPr>
          <a:lstStyle/>
          <a:p>
            <a:r>
              <a:rPr lang="es-ES_tradnl" sz="2400" dirty="0"/>
              <a:t>Se tiene el eje </a:t>
            </a:r>
            <a:r>
              <a:rPr lang="es-ES_tradnl" sz="2400" b="1" dirty="0"/>
              <a:t>principal</a:t>
            </a:r>
            <a:r>
              <a:rPr lang="es-ES_tradnl" sz="2400" dirty="0"/>
              <a:t>(</a:t>
            </a:r>
            <a:r>
              <a:rPr lang="es-ES_tradnl" sz="2400" dirty="0" err="1"/>
              <a:t>main</a:t>
            </a:r>
            <a:r>
              <a:rPr lang="es-ES_tradnl" sz="2400" dirty="0"/>
              <a:t>) y el eje </a:t>
            </a:r>
            <a:r>
              <a:rPr lang="es-ES_tradnl" sz="2400" b="1" dirty="0"/>
              <a:t>secundario</a:t>
            </a:r>
            <a:r>
              <a:rPr lang="es-ES_tradnl" sz="2400" dirty="0"/>
              <a:t>(</a:t>
            </a:r>
            <a:r>
              <a:rPr lang="es-ES_tradnl" sz="2400" dirty="0" err="1"/>
              <a:t>cross</a:t>
            </a:r>
            <a:r>
              <a:rPr lang="es-ES_tradnl" sz="2400" dirty="0"/>
              <a:t>)</a:t>
            </a:r>
            <a:endParaRPr lang="es-ES_tradnl" dirty="0"/>
          </a:p>
        </p:txBody>
      </p:sp>
      <p:cxnSp>
        <p:nvCxnSpPr>
          <p:cNvPr id="10" name="Conector recto de flecha 9">
            <a:extLst>
              <a:ext uri="{FF2B5EF4-FFF2-40B4-BE49-F238E27FC236}">
                <a16:creationId xmlns:a16="http://schemas.microsoft.com/office/drawing/2014/main" id="{C2059813-2941-A94F-9446-FB71AA778234}"/>
              </a:ext>
            </a:extLst>
          </p:cNvPr>
          <p:cNvCxnSpPr>
            <a:cxnSpLocks/>
          </p:cNvCxnSpPr>
          <p:nvPr/>
        </p:nvCxnSpPr>
        <p:spPr>
          <a:xfrm flipV="1">
            <a:off x="1530927" y="4229279"/>
            <a:ext cx="955083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6521DBA-3374-3649-BCFC-F1A685B61F48}"/>
              </a:ext>
            </a:extLst>
          </p:cNvPr>
          <p:cNvSpPr txBox="1"/>
          <p:nvPr/>
        </p:nvSpPr>
        <p:spPr>
          <a:xfrm>
            <a:off x="9808454" y="3859947"/>
            <a:ext cx="1236236" cy="369332"/>
          </a:xfrm>
          <a:prstGeom prst="rect">
            <a:avLst/>
          </a:prstGeom>
          <a:noFill/>
        </p:spPr>
        <p:txBody>
          <a:bodyPr wrap="none" rtlCol="0">
            <a:spAutoFit/>
          </a:bodyPr>
          <a:lstStyle/>
          <a:p>
            <a:r>
              <a:rPr lang="es-ES_tradnl" b="1" dirty="0" err="1"/>
              <a:t>Main</a:t>
            </a:r>
            <a:r>
              <a:rPr lang="es-ES_tradnl" b="1" dirty="0"/>
              <a:t> axis</a:t>
            </a:r>
          </a:p>
        </p:txBody>
      </p:sp>
      <p:cxnSp>
        <p:nvCxnSpPr>
          <p:cNvPr id="17" name="Conector recto de flecha 16">
            <a:extLst>
              <a:ext uri="{FF2B5EF4-FFF2-40B4-BE49-F238E27FC236}">
                <a16:creationId xmlns:a16="http://schemas.microsoft.com/office/drawing/2014/main" id="{D3F42C5D-BF7D-A84B-82CA-0D54C3849F65}"/>
              </a:ext>
            </a:extLst>
          </p:cNvPr>
          <p:cNvCxnSpPr>
            <a:cxnSpLocks/>
          </p:cNvCxnSpPr>
          <p:nvPr/>
        </p:nvCxnSpPr>
        <p:spPr>
          <a:xfrm>
            <a:off x="5651155" y="3052118"/>
            <a:ext cx="0" cy="30150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E3B018C6-8833-3044-9794-01955EB743EF}"/>
              </a:ext>
            </a:extLst>
          </p:cNvPr>
          <p:cNvSpPr txBox="1"/>
          <p:nvPr/>
        </p:nvSpPr>
        <p:spPr>
          <a:xfrm>
            <a:off x="5628298" y="5499116"/>
            <a:ext cx="1356653" cy="369332"/>
          </a:xfrm>
          <a:prstGeom prst="rect">
            <a:avLst/>
          </a:prstGeom>
          <a:noFill/>
        </p:spPr>
        <p:txBody>
          <a:bodyPr wrap="none" rtlCol="0">
            <a:spAutoFit/>
          </a:bodyPr>
          <a:lstStyle/>
          <a:p>
            <a:r>
              <a:rPr lang="es-ES_tradnl" b="1" dirty="0"/>
              <a:t>Cross axis</a:t>
            </a:r>
          </a:p>
        </p:txBody>
      </p:sp>
      <p:sp>
        <p:nvSpPr>
          <p:cNvPr id="21" name="CuadroTexto 20">
            <a:extLst>
              <a:ext uri="{FF2B5EF4-FFF2-40B4-BE49-F238E27FC236}">
                <a16:creationId xmlns:a16="http://schemas.microsoft.com/office/drawing/2014/main" id="{9FAADE11-21E9-0542-9B28-4BAAE6BF52AB}"/>
              </a:ext>
            </a:extLst>
          </p:cNvPr>
          <p:cNvSpPr txBox="1"/>
          <p:nvPr/>
        </p:nvSpPr>
        <p:spPr>
          <a:xfrm>
            <a:off x="10353378" y="2868054"/>
            <a:ext cx="1323439" cy="338554"/>
          </a:xfrm>
          <a:prstGeom prst="rect">
            <a:avLst/>
          </a:prstGeom>
          <a:noFill/>
        </p:spPr>
        <p:txBody>
          <a:bodyPr wrap="none" rtlCol="0">
            <a:spAutoFit/>
          </a:bodyPr>
          <a:lstStyle/>
          <a:p>
            <a:r>
              <a:rPr lang="es-ES_tradnl" sz="1600" b="1" dirty="0">
                <a:solidFill>
                  <a:schemeClr val="accent6">
                    <a:lumMod val="75000"/>
                  </a:schemeClr>
                </a:solidFill>
              </a:rPr>
              <a:t>Cross </a:t>
            </a:r>
            <a:r>
              <a:rPr lang="es-ES_tradnl" sz="1600" b="1" dirty="0" err="1">
                <a:solidFill>
                  <a:schemeClr val="accent6">
                    <a:lumMod val="75000"/>
                  </a:schemeClr>
                </a:solidFill>
              </a:rPr>
              <a:t>Start</a:t>
            </a:r>
            <a:endParaRPr lang="es-ES_tradnl" sz="1600" b="1" dirty="0">
              <a:solidFill>
                <a:schemeClr val="accent6">
                  <a:lumMod val="75000"/>
                </a:schemeClr>
              </a:solidFill>
            </a:endParaRPr>
          </a:p>
        </p:txBody>
      </p:sp>
      <p:sp>
        <p:nvSpPr>
          <p:cNvPr id="22" name="CuadroTexto 21">
            <a:extLst>
              <a:ext uri="{FF2B5EF4-FFF2-40B4-BE49-F238E27FC236}">
                <a16:creationId xmlns:a16="http://schemas.microsoft.com/office/drawing/2014/main" id="{59324BF3-F655-BD4C-BF8D-65856782B644}"/>
              </a:ext>
            </a:extLst>
          </p:cNvPr>
          <p:cNvSpPr txBox="1"/>
          <p:nvPr/>
        </p:nvSpPr>
        <p:spPr>
          <a:xfrm>
            <a:off x="10403308" y="5098893"/>
            <a:ext cx="1207767" cy="338554"/>
          </a:xfrm>
          <a:prstGeom prst="rect">
            <a:avLst/>
          </a:prstGeom>
          <a:noFill/>
        </p:spPr>
        <p:txBody>
          <a:bodyPr wrap="none" rtlCol="0">
            <a:spAutoFit/>
          </a:bodyPr>
          <a:lstStyle/>
          <a:p>
            <a:r>
              <a:rPr lang="es-ES_tradnl" sz="1600" b="1" dirty="0">
                <a:solidFill>
                  <a:schemeClr val="accent6">
                    <a:lumMod val="75000"/>
                  </a:schemeClr>
                </a:solidFill>
              </a:rPr>
              <a:t>Cross </a:t>
            </a:r>
            <a:r>
              <a:rPr lang="es-ES_tradnl" sz="1600" b="1" dirty="0" err="1">
                <a:solidFill>
                  <a:schemeClr val="accent6">
                    <a:lumMod val="75000"/>
                  </a:schemeClr>
                </a:solidFill>
              </a:rPr>
              <a:t>End</a:t>
            </a:r>
            <a:endParaRPr lang="es-ES_tradnl" sz="1600" b="1" dirty="0">
              <a:solidFill>
                <a:schemeClr val="accent6">
                  <a:lumMod val="75000"/>
                </a:schemeClr>
              </a:solidFill>
            </a:endParaRPr>
          </a:p>
        </p:txBody>
      </p:sp>
      <p:cxnSp>
        <p:nvCxnSpPr>
          <p:cNvPr id="24" name="Conector recto 23">
            <a:extLst>
              <a:ext uri="{FF2B5EF4-FFF2-40B4-BE49-F238E27FC236}">
                <a16:creationId xmlns:a16="http://schemas.microsoft.com/office/drawing/2014/main" id="{AE2DCC72-226E-4F4F-89BB-BBFD992A4B39}"/>
              </a:ext>
            </a:extLst>
          </p:cNvPr>
          <p:cNvCxnSpPr/>
          <p:nvPr/>
        </p:nvCxnSpPr>
        <p:spPr>
          <a:xfrm>
            <a:off x="9771383" y="3076832"/>
            <a:ext cx="618118" cy="0"/>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538CAD2A-7494-344C-99AB-8876C6356B7A}"/>
              </a:ext>
            </a:extLst>
          </p:cNvPr>
          <p:cNvCxnSpPr/>
          <p:nvPr/>
        </p:nvCxnSpPr>
        <p:spPr>
          <a:xfrm>
            <a:off x="9772833" y="5283559"/>
            <a:ext cx="618118" cy="0"/>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89C42EE2-AAF0-3242-8667-3451AA32D274}"/>
              </a:ext>
            </a:extLst>
          </p:cNvPr>
          <p:cNvCxnSpPr>
            <a:cxnSpLocks/>
          </p:cNvCxnSpPr>
          <p:nvPr/>
        </p:nvCxnSpPr>
        <p:spPr>
          <a:xfrm>
            <a:off x="9759026" y="5283559"/>
            <a:ext cx="0" cy="450252"/>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27257C25-1C3A-4941-955C-F08EAF7C3B82}"/>
              </a:ext>
            </a:extLst>
          </p:cNvPr>
          <p:cNvSpPr txBox="1"/>
          <p:nvPr/>
        </p:nvSpPr>
        <p:spPr>
          <a:xfrm>
            <a:off x="9261527" y="5725146"/>
            <a:ext cx="1099981" cy="338554"/>
          </a:xfrm>
          <a:prstGeom prst="rect">
            <a:avLst/>
          </a:prstGeom>
          <a:noFill/>
        </p:spPr>
        <p:txBody>
          <a:bodyPr wrap="none" rtlCol="0">
            <a:spAutoFit/>
          </a:bodyPr>
          <a:lstStyle/>
          <a:p>
            <a:r>
              <a:rPr lang="es-ES_tradnl" sz="1600" b="1" dirty="0" err="1">
                <a:solidFill>
                  <a:schemeClr val="accent6">
                    <a:lumMod val="75000"/>
                  </a:schemeClr>
                </a:solidFill>
              </a:rPr>
              <a:t>Main</a:t>
            </a:r>
            <a:r>
              <a:rPr lang="es-ES_tradnl" sz="1600" b="1" dirty="0">
                <a:solidFill>
                  <a:schemeClr val="accent6">
                    <a:lumMod val="75000"/>
                  </a:schemeClr>
                </a:solidFill>
              </a:rPr>
              <a:t> </a:t>
            </a:r>
            <a:r>
              <a:rPr lang="es-ES_tradnl" sz="1600" b="1" dirty="0" err="1">
                <a:solidFill>
                  <a:schemeClr val="accent6">
                    <a:lumMod val="75000"/>
                  </a:schemeClr>
                </a:solidFill>
              </a:rPr>
              <a:t>End</a:t>
            </a:r>
            <a:endParaRPr lang="es-ES_tradnl" sz="1600" b="1" dirty="0">
              <a:solidFill>
                <a:schemeClr val="accent6">
                  <a:lumMod val="75000"/>
                </a:schemeClr>
              </a:solidFill>
            </a:endParaRPr>
          </a:p>
        </p:txBody>
      </p:sp>
      <p:sp>
        <p:nvSpPr>
          <p:cNvPr id="30" name="CuadroTexto 29">
            <a:extLst>
              <a:ext uri="{FF2B5EF4-FFF2-40B4-BE49-F238E27FC236}">
                <a16:creationId xmlns:a16="http://schemas.microsoft.com/office/drawing/2014/main" id="{77F7FAB4-4EAB-AA42-BFEE-660AC1097DB1}"/>
              </a:ext>
            </a:extLst>
          </p:cNvPr>
          <p:cNvSpPr txBox="1"/>
          <p:nvPr/>
        </p:nvSpPr>
        <p:spPr>
          <a:xfrm>
            <a:off x="969293" y="5746168"/>
            <a:ext cx="1215654" cy="338554"/>
          </a:xfrm>
          <a:prstGeom prst="rect">
            <a:avLst/>
          </a:prstGeom>
          <a:noFill/>
        </p:spPr>
        <p:txBody>
          <a:bodyPr wrap="none" rtlCol="0">
            <a:spAutoFit/>
          </a:bodyPr>
          <a:lstStyle/>
          <a:p>
            <a:r>
              <a:rPr lang="es-ES_tradnl" sz="1600" b="1" dirty="0" err="1">
                <a:solidFill>
                  <a:schemeClr val="accent6">
                    <a:lumMod val="75000"/>
                  </a:schemeClr>
                </a:solidFill>
              </a:rPr>
              <a:t>Main</a:t>
            </a:r>
            <a:r>
              <a:rPr lang="es-ES_tradnl" sz="1600" b="1" dirty="0">
                <a:solidFill>
                  <a:schemeClr val="accent6">
                    <a:lumMod val="75000"/>
                  </a:schemeClr>
                </a:solidFill>
              </a:rPr>
              <a:t> </a:t>
            </a:r>
            <a:r>
              <a:rPr lang="es-ES_tradnl" sz="1600" b="1" dirty="0" err="1">
                <a:solidFill>
                  <a:schemeClr val="accent6">
                    <a:lumMod val="75000"/>
                  </a:schemeClr>
                </a:solidFill>
              </a:rPr>
              <a:t>Start</a:t>
            </a:r>
            <a:endParaRPr lang="es-ES_tradnl" sz="1600" b="1" dirty="0">
              <a:solidFill>
                <a:schemeClr val="accent6">
                  <a:lumMod val="75000"/>
                </a:schemeClr>
              </a:solidFill>
            </a:endParaRPr>
          </a:p>
        </p:txBody>
      </p:sp>
      <p:cxnSp>
        <p:nvCxnSpPr>
          <p:cNvPr id="31" name="Conector recto 30">
            <a:extLst>
              <a:ext uri="{FF2B5EF4-FFF2-40B4-BE49-F238E27FC236}">
                <a16:creationId xmlns:a16="http://schemas.microsoft.com/office/drawing/2014/main" id="{F84FC847-0852-1143-8B74-13E60D7F7CFB}"/>
              </a:ext>
            </a:extLst>
          </p:cNvPr>
          <p:cNvCxnSpPr>
            <a:cxnSpLocks/>
          </p:cNvCxnSpPr>
          <p:nvPr/>
        </p:nvCxnSpPr>
        <p:spPr>
          <a:xfrm>
            <a:off x="1569307" y="5295916"/>
            <a:ext cx="0" cy="450252"/>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1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6355BA-9EE8-1642-A1A6-A4F9C0A9CCBE}"/>
              </a:ext>
            </a:extLst>
          </p:cNvPr>
          <p:cNvSpPr>
            <a:spLocks noGrp="1"/>
          </p:cNvSpPr>
          <p:nvPr>
            <p:ph type="title"/>
          </p:nvPr>
        </p:nvSpPr>
        <p:spPr/>
        <p:txBody>
          <a:bodyPr/>
          <a:lstStyle/>
          <a:p>
            <a:r>
              <a:rPr lang="es-ES_tradnl" dirty="0" err="1"/>
              <a:t>flex-direction</a:t>
            </a:r>
            <a:endParaRPr lang="es-ES_tradnl" dirty="0"/>
          </a:p>
        </p:txBody>
      </p:sp>
      <p:sp>
        <p:nvSpPr>
          <p:cNvPr id="3" name="Marcador de contenido 2">
            <a:extLst>
              <a:ext uri="{FF2B5EF4-FFF2-40B4-BE49-F238E27FC236}">
                <a16:creationId xmlns:a16="http://schemas.microsoft.com/office/drawing/2014/main" id="{2BB3CF6D-6449-0647-A040-E9290AA9CD27}"/>
              </a:ext>
            </a:extLst>
          </p:cNvPr>
          <p:cNvSpPr>
            <a:spLocks noGrp="1"/>
          </p:cNvSpPr>
          <p:nvPr>
            <p:ph idx="1"/>
          </p:nvPr>
        </p:nvSpPr>
        <p:spPr>
          <a:xfrm>
            <a:off x="531341" y="2082608"/>
            <a:ext cx="11158151" cy="1560331"/>
          </a:xfrm>
        </p:spPr>
        <p:txBody>
          <a:bodyPr>
            <a:normAutofit/>
          </a:bodyPr>
          <a:lstStyle/>
          <a:p>
            <a:pPr marL="0" indent="0">
              <a:buNone/>
            </a:pPr>
            <a:r>
              <a:rPr lang="es-ES_tradnl" dirty="0"/>
              <a:t>Establece el eje principal y la dirección de los </a:t>
            </a:r>
            <a:r>
              <a:rPr lang="es-ES_tradnl" dirty="0" err="1"/>
              <a:t>flex</a:t>
            </a:r>
            <a:r>
              <a:rPr lang="es-ES_tradnl" dirty="0"/>
              <a:t>-ítems en el </a:t>
            </a:r>
            <a:r>
              <a:rPr lang="es-ES_tradnl" dirty="0" err="1"/>
              <a:t>flex-container</a:t>
            </a:r>
            <a:r>
              <a:rPr lang="es-ES_tradnl" dirty="0"/>
              <a:t>.</a:t>
            </a:r>
            <a:endParaRPr lang="es-ES_tradnl" b="1" dirty="0"/>
          </a:p>
          <a:p>
            <a:pPr marL="0" indent="0">
              <a:buNone/>
            </a:pPr>
            <a:r>
              <a:rPr lang="es-ES_tradnl" dirty="0"/>
              <a:t>Valores:</a:t>
            </a:r>
          </a:p>
          <a:p>
            <a:pPr marL="0" indent="0" algn="ctr">
              <a:buNone/>
            </a:pPr>
            <a:r>
              <a:rPr lang="es-ES_tradnl" b="1" dirty="0" err="1">
                <a:solidFill>
                  <a:schemeClr val="accent5"/>
                </a:solidFill>
              </a:rPr>
              <a:t>row</a:t>
            </a:r>
            <a:r>
              <a:rPr lang="es-ES_tradnl" b="1" dirty="0"/>
              <a:t> </a:t>
            </a:r>
            <a:r>
              <a:rPr lang="es-ES_tradnl" dirty="0"/>
              <a:t>(default) </a:t>
            </a:r>
            <a:r>
              <a:rPr lang="es-ES_tradnl" b="1" dirty="0"/>
              <a:t>| </a:t>
            </a:r>
            <a:r>
              <a:rPr lang="es-ES_tradnl" b="1" dirty="0" err="1">
                <a:solidFill>
                  <a:schemeClr val="accent5"/>
                </a:solidFill>
              </a:rPr>
              <a:t>row</a:t>
            </a:r>
            <a:r>
              <a:rPr lang="es-ES_tradnl" b="1" dirty="0">
                <a:solidFill>
                  <a:schemeClr val="accent5"/>
                </a:solidFill>
              </a:rPr>
              <a:t>-reverse</a:t>
            </a:r>
            <a:r>
              <a:rPr lang="es-ES_tradnl" b="1" dirty="0"/>
              <a:t> | </a:t>
            </a:r>
            <a:r>
              <a:rPr lang="es-ES_tradnl" b="1" dirty="0" err="1">
                <a:solidFill>
                  <a:schemeClr val="accent5"/>
                </a:solidFill>
              </a:rPr>
              <a:t>column</a:t>
            </a:r>
            <a:r>
              <a:rPr lang="es-ES_tradnl" b="1" dirty="0"/>
              <a:t> | </a:t>
            </a:r>
            <a:r>
              <a:rPr lang="es-ES_tradnl" b="1" dirty="0" err="1">
                <a:solidFill>
                  <a:schemeClr val="accent5"/>
                </a:solidFill>
              </a:rPr>
              <a:t>column</a:t>
            </a:r>
            <a:r>
              <a:rPr lang="es-ES_tradnl" b="1" dirty="0">
                <a:solidFill>
                  <a:schemeClr val="accent5"/>
                </a:solidFill>
              </a:rPr>
              <a:t>-reverse</a:t>
            </a:r>
          </a:p>
          <a:p>
            <a:pPr marL="0" indent="0" algn="ctr">
              <a:buNone/>
            </a:pPr>
            <a:endParaRPr lang="es-ES_tradnl" b="1" dirty="0">
              <a:solidFill>
                <a:schemeClr val="accent5"/>
              </a:solidFill>
            </a:endParaRPr>
          </a:p>
        </p:txBody>
      </p:sp>
      <p:pic>
        <p:nvPicPr>
          <p:cNvPr id="7" name="Imagen 6">
            <a:extLst>
              <a:ext uri="{FF2B5EF4-FFF2-40B4-BE49-F238E27FC236}">
                <a16:creationId xmlns:a16="http://schemas.microsoft.com/office/drawing/2014/main" id="{A5352495-F728-D94C-9010-02FA9EF76406}"/>
              </a:ext>
            </a:extLst>
          </p:cNvPr>
          <p:cNvPicPr>
            <a:picLocks noChangeAspect="1"/>
          </p:cNvPicPr>
          <p:nvPr/>
        </p:nvPicPr>
        <p:blipFill>
          <a:blip r:embed="rId3"/>
          <a:stretch>
            <a:fillRect/>
          </a:stretch>
        </p:blipFill>
        <p:spPr>
          <a:xfrm>
            <a:off x="7963417" y="3934062"/>
            <a:ext cx="1085850" cy="2667000"/>
          </a:xfrm>
          <a:prstGeom prst="rect">
            <a:avLst/>
          </a:prstGeom>
        </p:spPr>
      </p:pic>
      <p:pic>
        <p:nvPicPr>
          <p:cNvPr id="9" name="Imagen 8">
            <a:extLst>
              <a:ext uri="{FF2B5EF4-FFF2-40B4-BE49-F238E27FC236}">
                <a16:creationId xmlns:a16="http://schemas.microsoft.com/office/drawing/2014/main" id="{252B59C4-CC84-AD40-AD80-540E645D9293}"/>
              </a:ext>
            </a:extLst>
          </p:cNvPr>
          <p:cNvPicPr>
            <a:picLocks noChangeAspect="1"/>
          </p:cNvPicPr>
          <p:nvPr/>
        </p:nvPicPr>
        <p:blipFill>
          <a:blip r:embed="rId3"/>
          <a:stretch>
            <a:fillRect/>
          </a:stretch>
        </p:blipFill>
        <p:spPr>
          <a:xfrm>
            <a:off x="6509435" y="3946419"/>
            <a:ext cx="1085850" cy="2667000"/>
          </a:xfrm>
          <a:prstGeom prst="rect">
            <a:avLst/>
          </a:prstGeom>
        </p:spPr>
      </p:pic>
      <p:pic>
        <p:nvPicPr>
          <p:cNvPr id="10" name="Imagen 9">
            <a:extLst>
              <a:ext uri="{FF2B5EF4-FFF2-40B4-BE49-F238E27FC236}">
                <a16:creationId xmlns:a16="http://schemas.microsoft.com/office/drawing/2014/main" id="{11E14299-3765-5E4E-A289-FE8F86E16D4E}"/>
              </a:ext>
            </a:extLst>
          </p:cNvPr>
          <p:cNvPicPr>
            <a:picLocks noChangeAspect="1"/>
          </p:cNvPicPr>
          <p:nvPr/>
        </p:nvPicPr>
        <p:blipFill>
          <a:blip r:embed="rId3"/>
          <a:stretch>
            <a:fillRect/>
          </a:stretch>
        </p:blipFill>
        <p:spPr>
          <a:xfrm rot="16200000">
            <a:off x="3719644" y="3213263"/>
            <a:ext cx="1085850" cy="2667000"/>
          </a:xfrm>
          <a:prstGeom prst="rect">
            <a:avLst/>
          </a:prstGeom>
        </p:spPr>
      </p:pic>
      <p:pic>
        <p:nvPicPr>
          <p:cNvPr id="11" name="Imagen 10">
            <a:extLst>
              <a:ext uri="{FF2B5EF4-FFF2-40B4-BE49-F238E27FC236}">
                <a16:creationId xmlns:a16="http://schemas.microsoft.com/office/drawing/2014/main" id="{8B2404BC-233C-7D43-A858-C8ED0829DDF4}"/>
              </a:ext>
            </a:extLst>
          </p:cNvPr>
          <p:cNvPicPr>
            <a:picLocks noChangeAspect="1"/>
          </p:cNvPicPr>
          <p:nvPr/>
        </p:nvPicPr>
        <p:blipFill>
          <a:blip r:embed="rId3"/>
          <a:stretch>
            <a:fillRect/>
          </a:stretch>
        </p:blipFill>
        <p:spPr>
          <a:xfrm rot="16200000">
            <a:off x="3719645" y="4724637"/>
            <a:ext cx="1085850" cy="2667000"/>
          </a:xfrm>
          <a:prstGeom prst="rect">
            <a:avLst/>
          </a:prstGeom>
        </p:spPr>
      </p:pic>
      <p:cxnSp>
        <p:nvCxnSpPr>
          <p:cNvPr id="13" name="Conector recto de flecha 12">
            <a:extLst>
              <a:ext uri="{FF2B5EF4-FFF2-40B4-BE49-F238E27FC236}">
                <a16:creationId xmlns:a16="http://schemas.microsoft.com/office/drawing/2014/main" id="{7752E54F-4CAF-E744-9E96-2BFC4E801146}"/>
              </a:ext>
            </a:extLst>
          </p:cNvPr>
          <p:cNvCxnSpPr>
            <a:cxnSpLocks/>
          </p:cNvCxnSpPr>
          <p:nvPr/>
        </p:nvCxnSpPr>
        <p:spPr>
          <a:xfrm>
            <a:off x="3274541" y="4546762"/>
            <a:ext cx="205122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a:extLst>
              <a:ext uri="{FF2B5EF4-FFF2-40B4-BE49-F238E27FC236}">
                <a16:creationId xmlns:a16="http://schemas.microsoft.com/office/drawing/2014/main" id="{A5AC3C9A-B4E9-4A44-B059-C2C9A1621CEE}"/>
              </a:ext>
            </a:extLst>
          </p:cNvPr>
          <p:cNvCxnSpPr>
            <a:cxnSpLocks/>
          </p:cNvCxnSpPr>
          <p:nvPr/>
        </p:nvCxnSpPr>
        <p:spPr>
          <a:xfrm flipH="1">
            <a:off x="3274542" y="6058136"/>
            <a:ext cx="195236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Conector recto de flecha 19">
            <a:extLst>
              <a:ext uri="{FF2B5EF4-FFF2-40B4-BE49-F238E27FC236}">
                <a16:creationId xmlns:a16="http://schemas.microsoft.com/office/drawing/2014/main" id="{81855088-E477-9141-B746-889EEB4D0C85}"/>
              </a:ext>
            </a:extLst>
          </p:cNvPr>
          <p:cNvCxnSpPr>
            <a:cxnSpLocks/>
          </p:cNvCxnSpPr>
          <p:nvPr/>
        </p:nvCxnSpPr>
        <p:spPr>
          <a:xfrm>
            <a:off x="7040004" y="4365531"/>
            <a:ext cx="0" cy="187463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2" name="Conector recto de flecha 21">
            <a:extLst>
              <a:ext uri="{FF2B5EF4-FFF2-40B4-BE49-F238E27FC236}">
                <a16:creationId xmlns:a16="http://schemas.microsoft.com/office/drawing/2014/main" id="{FF0846C6-2A4D-F44A-98CF-B6EA6103F5A2}"/>
              </a:ext>
            </a:extLst>
          </p:cNvPr>
          <p:cNvCxnSpPr>
            <a:cxnSpLocks/>
          </p:cNvCxnSpPr>
          <p:nvPr/>
        </p:nvCxnSpPr>
        <p:spPr>
          <a:xfrm flipH="1" flipV="1">
            <a:off x="8506342" y="4365531"/>
            <a:ext cx="1" cy="187463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261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23B54-EA31-E14E-ADDF-3C933C470D90}"/>
              </a:ext>
            </a:extLst>
          </p:cNvPr>
          <p:cNvSpPr>
            <a:spLocks noGrp="1"/>
          </p:cNvSpPr>
          <p:nvPr>
            <p:ph type="title"/>
          </p:nvPr>
        </p:nvSpPr>
        <p:spPr/>
        <p:txBody>
          <a:bodyPr/>
          <a:lstStyle/>
          <a:p>
            <a:r>
              <a:rPr lang="es-ES_tradnl" dirty="0"/>
              <a:t>Flex-</a:t>
            </a:r>
            <a:r>
              <a:rPr lang="es-ES_tradnl" dirty="0" err="1"/>
              <a:t>wrap</a:t>
            </a:r>
            <a:endParaRPr lang="es-ES_tradnl" dirty="0"/>
          </a:p>
        </p:txBody>
      </p:sp>
      <p:pic>
        <p:nvPicPr>
          <p:cNvPr id="5" name="Marcador de contenido 4">
            <a:extLst>
              <a:ext uri="{FF2B5EF4-FFF2-40B4-BE49-F238E27FC236}">
                <a16:creationId xmlns:a16="http://schemas.microsoft.com/office/drawing/2014/main" id="{D1FA58EB-A6C6-1F49-85DF-D8B69F655DF8}"/>
              </a:ext>
            </a:extLst>
          </p:cNvPr>
          <p:cNvPicPr>
            <a:picLocks noGrp="1" noChangeAspect="1"/>
          </p:cNvPicPr>
          <p:nvPr>
            <p:ph idx="1"/>
          </p:nvPr>
        </p:nvPicPr>
        <p:blipFill>
          <a:blip r:embed="rId3"/>
          <a:stretch>
            <a:fillRect/>
          </a:stretch>
        </p:blipFill>
        <p:spPr>
          <a:xfrm>
            <a:off x="3429055" y="3846180"/>
            <a:ext cx="5392870" cy="2740208"/>
          </a:xfrm>
        </p:spPr>
      </p:pic>
      <p:sp>
        <p:nvSpPr>
          <p:cNvPr id="13" name="Forma libre 12">
            <a:extLst>
              <a:ext uri="{FF2B5EF4-FFF2-40B4-BE49-F238E27FC236}">
                <a16:creationId xmlns:a16="http://schemas.microsoft.com/office/drawing/2014/main" id="{E2AEE04D-328D-A547-BAD7-7EFC5B5D6741}"/>
              </a:ext>
            </a:extLst>
          </p:cNvPr>
          <p:cNvSpPr/>
          <p:nvPr/>
        </p:nvSpPr>
        <p:spPr>
          <a:xfrm>
            <a:off x="3490840" y="4770835"/>
            <a:ext cx="5257744" cy="1123340"/>
          </a:xfrm>
          <a:custGeom>
            <a:avLst/>
            <a:gdLst>
              <a:gd name="connsiteX0" fmla="*/ 4402039 w 4505278"/>
              <a:gd name="connsiteY0" fmla="*/ 0 h 1335742"/>
              <a:gd name="connsiteX1" fmla="*/ 4500893 w 4505278"/>
              <a:gd name="connsiteY1" fmla="*/ 197709 h 1335742"/>
              <a:gd name="connsiteX2" fmla="*/ 4488536 w 4505278"/>
              <a:gd name="connsiteY2" fmla="*/ 321276 h 1335742"/>
              <a:gd name="connsiteX3" fmla="*/ 4377326 w 4505278"/>
              <a:gd name="connsiteY3" fmla="*/ 407773 h 1335742"/>
              <a:gd name="connsiteX4" fmla="*/ 4327899 w 4505278"/>
              <a:gd name="connsiteY4" fmla="*/ 432487 h 1335742"/>
              <a:gd name="connsiteX5" fmla="*/ 4266115 w 4505278"/>
              <a:gd name="connsiteY5" fmla="*/ 469557 h 1335742"/>
              <a:gd name="connsiteX6" fmla="*/ 4229044 w 4505278"/>
              <a:gd name="connsiteY6" fmla="*/ 481914 h 1335742"/>
              <a:gd name="connsiteX7" fmla="*/ 4117834 w 4505278"/>
              <a:gd name="connsiteY7" fmla="*/ 518984 h 1335742"/>
              <a:gd name="connsiteX8" fmla="*/ 3858342 w 4505278"/>
              <a:gd name="connsiteY8" fmla="*/ 531341 h 1335742"/>
              <a:gd name="connsiteX9" fmla="*/ 3364072 w 4505278"/>
              <a:gd name="connsiteY9" fmla="*/ 518984 h 1335742"/>
              <a:gd name="connsiteX10" fmla="*/ 3092223 w 4505278"/>
              <a:gd name="connsiteY10" fmla="*/ 506628 h 1335742"/>
              <a:gd name="connsiteX11" fmla="*/ 2301390 w 4505278"/>
              <a:gd name="connsiteY11" fmla="*/ 518984 h 1335742"/>
              <a:gd name="connsiteX12" fmla="*/ 1238709 w 4505278"/>
              <a:gd name="connsiteY12" fmla="*/ 531341 h 1335742"/>
              <a:gd name="connsiteX13" fmla="*/ 929790 w 4505278"/>
              <a:gd name="connsiteY13" fmla="*/ 556055 h 1335742"/>
              <a:gd name="connsiteX14" fmla="*/ 695012 w 4505278"/>
              <a:gd name="connsiteY14" fmla="*/ 580768 h 1335742"/>
              <a:gd name="connsiteX15" fmla="*/ 645585 w 4505278"/>
              <a:gd name="connsiteY15" fmla="*/ 593125 h 1335742"/>
              <a:gd name="connsiteX16" fmla="*/ 522017 w 4505278"/>
              <a:gd name="connsiteY16" fmla="*/ 617838 h 1335742"/>
              <a:gd name="connsiteX17" fmla="*/ 472590 w 4505278"/>
              <a:gd name="connsiteY17" fmla="*/ 630195 h 1335742"/>
              <a:gd name="connsiteX18" fmla="*/ 410807 w 4505278"/>
              <a:gd name="connsiteY18" fmla="*/ 642552 h 1335742"/>
              <a:gd name="connsiteX19" fmla="*/ 373736 w 4505278"/>
              <a:gd name="connsiteY19" fmla="*/ 654909 h 1335742"/>
              <a:gd name="connsiteX20" fmla="*/ 311953 w 4505278"/>
              <a:gd name="connsiteY20" fmla="*/ 667265 h 1335742"/>
              <a:gd name="connsiteX21" fmla="*/ 200742 w 4505278"/>
              <a:gd name="connsiteY21" fmla="*/ 716692 h 1335742"/>
              <a:gd name="connsiteX22" fmla="*/ 126601 w 4505278"/>
              <a:gd name="connsiteY22" fmla="*/ 753763 h 1335742"/>
              <a:gd name="connsiteX23" fmla="*/ 52461 w 4505278"/>
              <a:gd name="connsiteY23" fmla="*/ 840260 h 1335742"/>
              <a:gd name="connsiteX24" fmla="*/ 15390 w 4505278"/>
              <a:gd name="connsiteY24" fmla="*/ 877330 h 1335742"/>
              <a:gd name="connsiteX25" fmla="*/ 15390 w 4505278"/>
              <a:gd name="connsiteY25" fmla="*/ 1025611 h 1335742"/>
              <a:gd name="connsiteX26" fmla="*/ 27747 w 4505278"/>
              <a:gd name="connsiteY26" fmla="*/ 1062682 h 1335742"/>
              <a:gd name="connsiteX27" fmla="*/ 64817 w 4505278"/>
              <a:gd name="connsiteY27" fmla="*/ 1087395 h 1335742"/>
              <a:gd name="connsiteX28" fmla="*/ 89531 w 4505278"/>
              <a:gd name="connsiteY28" fmla="*/ 1124465 h 1335742"/>
              <a:gd name="connsiteX29" fmla="*/ 163672 w 4505278"/>
              <a:gd name="connsiteY29" fmla="*/ 1161536 h 1335742"/>
              <a:gd name="connsiteX30" fmla="*/ 274882 w 4505278"/>
              <a:gd name="connsiteY30" fmla="*/ 1248033 h 1335742"/>
              <a:gd name="connsiteX31" fmla="*/ 311953 w 4505278"/>
              <a:gd name="connsiteY31" fmla="*/ 1260390 h 1335742"/>
              <a:gd name="connsiteX32" fmla="*/ 336666 w 4505278"/>
              <a:gd name="connsiteY32" fmla="*/ 1223319 h 1335742"/>
              <a:gd name="connsiteX33" fmla="*/ 349023 w 4505278"/>
              <a:gd name="connsiteY33" fmla="*/ 1260390 h 1335742"/>
              <a:gd name="connsiteX34" fmla="*/ 336666 w 4505278"/>
              <a:gd name="connsiteY34" fmla="*/ 1322173 h 1335742"/>
              <a:gd name="connsiteX35" fmla="*/ 299596 w 4505278"/>
              <a:gd name="connsiteY35" fmla="*/ 1334530 h 1335742"/>
              <a:gd name="connsiteX36" fmla="*/ 225455 w 4505278"/>
              <a:gd name="connsiteY36" fmla="*/ 1334530 h 133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505278" h="1335742">
                <a:moveTo>
                  <a:pt x="4402039" y="0"/>
                </a:moveTo>
                <a:cubicBezTo>
                  <a:pt x="4434990" y="65903"/>
                  <a:pt x="4481738" y="126561"/>
                  <a:pt x="4500893" y="197709"/>
                </a:cubicBezTo>
                <a:cubicBezTo>
                  <a:pt x="4511654" y="237680"/>
                  <a:pt x="4500710" y="281712"/>
                  <a:pt x="4488536" y="321276"/>
                </a:cubicBezTo>
                <a:cubicBezTo>
                  <a:pt x="4481140" y="345314"/>
                  <a:pt x="4379873" y="406499"/>
                  <a:pt x="4377326" y="407773"/>
                </a:cubicBezTo>
                <a:cubicBezTo>
                  <a:pt x="4360850" y="416011"/>
                  <a:pt x="4344001" y="423541"/>
                  <a:pt x="4327899" y="432487"/>
                </a:cubicBezTo>
                <a:cubicBezTo>
                  <a:pt x="4306904" y="444151"/>
                  <a:pt x="4287597" y="458816"/>
                  <a:pt x="4266115" y="469557"/>
                </a:cubicBezTo>
                <a:cubicBezTo>
                  <a:pt x="4254465" y="475382"/>
                  <a:pt x="4241016" y="476783"/>
                  <a:pt x="4229044" y="481914"/>
                </a:cubicBezTo>
                <a:cubicBezTo>
                  <a:pt x="4171485" y="506583"/>
                  <a:pt x="4185534" y="513776"/>
                  <a:pt x="4117834" y="518984"/>
                </a:cubicBezTo>
                <a:cubicBezTo>
                  <a:pt x="4031494" y="525625"/>
                  <a:pt x="3944839" y="527222"/>
                  <a:pt x="3858342" y="531341"/>
                </a:cubicBezTo>
                <a:lnTo>
                  <a:pt x="3364072" y="518984"/>
                </a:lnTo>
                <a:cubicBezTo>
                  <a:pt x="3273409" y="516059"/>
                  <a:pt x="3182933" y="506628"/>
                  <a:pt x="3092223" y="506628"/>
                </a:cubicBezTo>
                <a:cubicBezTo>
                  <a:pt x="2828580" y="506628"/>
                  <a:pt x="2565010" y="515469"/>
                  <a:pt x="2301390" y="518984"/>
                </a:cubicBezTo>
                <a:lnTo>
                  <a:pt x="1238709" y="531341"/>
                </a:lnTo>
                <a:cubicBezTo>
                  <a:pt x="1135736" y="539579"/>
                  <a:pt x="1032524" y="545241"/>
                  <a:pt x="929790" y="556055"/>
                </a:cubicBezTo>
                <a:lnTo>
                  <a:pt x="695012" y="580768"/>
                </a:lnTo>
                <a:cubicBezTo>
                  <a:pt x="678536" y="584887"/>
                  <a:pt x="662191" y="589567"/>
                  <a:pt x="645585" y="593125"/>
                </a:cubicBezTo>
                <a:cubicBezTo>
                  <a:pt x="604512" y="601926"/>
                  <a:pt x="562768" y="607650"/>
                  <a:pt x="522017" y="617838"/>
                </a:cubicBezTo>
                <a:cubicBezTo>
                  <a:pt x="505541" y="621957"/>
                  <a:pt x="489168" y="626511"/>
                  <a:pt x="472590" y="630195"/>
                </a:cubicBezTo>
                <a:cubicBezTo>
                  <a:pt x="452088" y="634751"/>
                  <a:pt x="431182" y="637458"/>
                  <a:pt x="410807" y="642552"/>
                </a:cubicBezTo>
                <a:cubicBezTo>
                  <a:pt x="398170" y="645711"/>
                  <a:pt x="386373" y="651750"/>
                  <a:pt x="373736" y="654909"/>
                </a:cubicBezTo>
                <a:cubicBezTo>
                  <a:pt x="353361" y="660003"/>
                  <a:pt x="332547" y="663146"/>
                  <a:pt x="311953" y="667265"/>
                </a:cubicBezTo>
                <a:cubicBezTo>
                  <a:pt x="255784" y="695350"/>
                  <a:pt x="263858" y="693024"/>
                  <a:pt x="200742" y="716692"/>
                </a:cubicBezTo>
                <a:cubicBezTo>
                  <a:pt x="161762" y="731309"/>
                  <a:pt x="160623" y="724602"/>
                  <a:pt x="126601" y="753763"/>
                </a:cubicBezTo>
                <a:cubicBezTo>
                  <a:pt x="39967" y="828021"/>
                  <a:pt x="107120" y="774670"/>
                  <a:pt x="52461" y="840260"/>
                </a:cubicBezTo>
                <a:cubicBezTo>
                  <a:pt x="41274" y="853685"/>
                  <a:pt x="27747" y="864973"/>
                  <a:pt x="15390" y="877330"/>
                </a:cubicBezTo>
                <a:cubicBezTo>
                  <a:pt x="-7154" y="944967"/>
                  <a:pt x="-3003" y="915251"/>
                  <a:pt x="15390" y="1025611"/>
                </a:cubicBezTo>
                <a:cubicBezTo>
                  <a:pt x="17531" y="1038459"/>
                  <a:pt x="19610" y="1052511"/>
                  <a:pt x="27747" y="1062682"/>
                </a:cubicBezTo>
                <a:cubicBezTo>
                  <a:pt x="37024" y="1074279"/>
                  <a:pt x="52460" y="1079157"/>
                  <a:pt x="64817" y="1087395"/>
                </a:cubicBezTo>
                <a:cubicBezTo>
                  <a:pt x="73055" y="1099752"/>
                  <a:pt x="79030" y="1113964"/>
                  <a:pt x="89531" y="1124465"/>
                </a:cubicBezTo>
                <a:cubicBezTo>
                  <a:pt x="113486" y="1148420"/>
                  <a:pt x="133520" y="1151485"/>
                  <a:pt x="163672" y="1161536"/>
                </a:cubicBezTo>
                <a:cubicBezTo>
                  <a:pt x="195657" y="1193521"/>
                  <a:pt x="230543" y="1233253"/>
                  <a:pt x="274882" y="1248033"/>
                </a:cubicBezTo>
                <a:lnTo>
                  <a:pt x="311953" y="1260390"/>
                </a:lnTo>
                <a:cubicBezTo>
                  <a:pt x="320191" y="1248033"/>
                  <a:pt x="321815" y="1223319"/>
                  <a:pt x="336666" y="1223319"/>
                </a:cubicBezTo>
                <a:cubicBezTo>
                  <a:pt x="349691" y="1223319"/>
                  <a:pt x="349023" y="1247365"/>
                  <a:pt x="349023" y="1260390"/>
                </a:cubicBezTo>
                <a:cubicBezTo>
                  <a:pt x="349023" y="1281392"/>
                  <a:pt x="348316" y="1304698"/>
                  <a:pt x="336666" y="1322173"/>
                </a:cubicBezTo>
                <a:cubicBezTo>
                  <a:pt x="329441" y="1333011"/>
                  <a:pt x="312541" y="1333092"/>
                  <a:pt x="299596" y="1334530"/>
                </a:cubicBezTo>
                <a:cubicBezTo>
                  <a:pt x="275033" y="1337259"/>
                  <a:pt x="250169" y="1334530"/>
                  <a:pt x="225455" y="1334530"/>
                </a:cubicBezTo>
              </a:path>
            </a:pathLst>
          </a:cu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Medio marco 13">
            <a:extLst>
              <a:ext uri="{FF2B5EF4-FFF2-40B4-BE49-F238E27FC236}">
                <a16:creationId xmlns:a16="http://schemas.microsoft.com/office/drawing/2014/main" id="{7B83CF8C-A655-4D44-9F52-E4E6ABB14CBB}"/>
              </a:ext>
            </a:extLst>
          </p:cNvPr>
          <p:cNvSpPr/>
          <p:nvPr/>
        </p:nvSpPr>
        <p:spPr>
          <a:xfrm rot="10144359">
            <a:off x="3715770" y="5647442"/>
            <a:ext cx="215945" cy="278212"/>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6" name="Rectángulo 15">
            <a:extLst>
              <a:ext uri="{FF2B5EF4-FFF2-40B4-BE49-F238E27FC236}">
                <a16:creationId xmlns:a16="http://schemas.microsoft.com/office/drawing/2014/main" id="{3C829B3E-5141-7B47-B531-A04FEB2F9342}"/>
              </a:ext>
            </a:extLst>
          </p:cNvPr>
          <p:cNvSpPr/>
          <p:nvPr/>
        </p:nvSpPr>
        <p:spPr>
          <a:xfrm>
            <a:off x="566754" y="2060546"/>
            <a:ext cx="11058491" cy="1692771"/>
          </a:xfrm>
          <a:prstGeom prst="rect">
            <a:avLst/>
          </a:prstGeom>
        </p:spPr>
        <p:txBody>
          <a:bodyPr wrap="square">
            <a:spAutoFit/>
          </a:bodyPr>
          <a:lstStyle/>
          <a:p>
            <a:r>
              <a:rPr lang="es-ES_tradnl" sz="2400" dirty="0"/>
              <a:t>Por defecto los </a:t>
            </a:r>
            <a:r>
              <a:rPr lang="es-ES_tradnl" sz="2400" dirty="0" err="1"/>
              <a:t>flex</a:t>
            </a:r>
            <a:r>
              <a:rPr lang="es-ES_tradnl" sz="2400" dirty="0"/>
              <a:t>-ítems trataran de encajar en una sola línea. </a:t>
            </a:r>
          </a:p>
          <a:p>
            <a:r>
              <a:rPr lang="es-ES_tradnl" sz="2400" dirty="0"/>
              <a:t>	Esto se puede cambiar.</a:t>
            </a:r>
          </a:p>
          <a:p>
            <a:endParaRPr lang="es-ES_tradnl" sz="800" dirty="0"/>
          </a:p>
          <a:p>
            <a:r>
              <a:rPr lang="es-ES_tradnl" sz="2400" dirty="0"/>
              <a:t>Valores:</a:t>
            </a:r>
          </a:p>
          <a:p>
            <a:pPr algn="ctr"/>
            <a:r>
              <a:rPr lang="es-ES_tradnl" sz="2400" b="1" dirty="0" err="1">
                <a:solidFill>
                  <a:schemeClr val="accent5"/>
                </a:solidFill>
              </a:rPr>
              <a:t>nowrap</a:t>
            </a:r>
            <a:r>
              <a:rPr lang="es-ES_tradnl" sz="2400" b="1" dirty="0"/>
              <a:t> </a:t>
            </a:r>
            <a:r>
              <a:rPr lang="es-ES_tradnl" sz="2400" dirty="0"/>
              <a:t>(default) </a:t>
            </a:r>
            <a:r>
              <a:rPr lang="es-ES_tradnl" sz="2400" b="1" dirty="0"/>
              <a:t>| </a:t>
            </a:r>
            <a:r>
              <a:rPr lang="es-ES_tradnl" sz="2400" b="1" dirty="0" err="1">
                <a:solidFill>
                  <a:schemeClr val="accent5"/>
                </a:solidFill>
              </a:rPr>
              <a:t>wrap</a:t>
            </a:r>
            <a:r>
              <a:rPr lang="es-ES_tradnl" sz="2400" b="1" dirty="0"/>
              <a:t> | </a:t>
            </a:r>
            <a:r>
              <a:rPr lang="es-ES_tradnl" sz="2400" b="1" dirty="0" err="1">
                <a:solidFill>
                  <a:schemeClr val="accent5"/>
                </a:solidFill>
              </a:rPr>
              <a:t>wrap</a:t>
            </a:r>
            <a:r>
              <a:rPr lang="es-ES_tradnl" sz="2400" b="1" dirty="0">
                <a:solidFill>
                  <a:schemeClr val="accent5"/>
                </a:solidFill>
              </a:rPr>
              <a:t>-reverse</a:t>
            </a:r>
          </a:p>
        </p:txBody>
      </p:sp>
    </p:spTree>
    <p:extLst>
      <p:ext uri="{BB962C8B-B14F-4D97-AF65-F5344CB8AC3E}">
        <p14:creationId xmlns:p14="http://schemas.microsoft.com/office/powerpoint/2010/main" val="109037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279BA3-8BC4-0049-B394-F929A451A9DC}"/>
              </a:ext>
            </a:extLst>
          </p:cNvPr>
          <p:cNvSpPr>
            <a:spLocks noGrp="1"/>
          </p:cNvSpPr>
          <p:nvPr>
            <p:ph type="title"/>
          </p:nvPr>
        </p:nvSpPr>
        <p:spPr/>
        <p:txBody>
          <a:bodyPr/>
          <a:lstStyle/>
          <a:p>
            <a:r>
              <a:rPr lang="es-ES_tradnl" dirty="0"/>
              <a:t>Alineamiento</a:t>
            </a:r>
          </a:p>
        </p:txBody>
      </p:sp>
      <p:sp>
        <p:nvSpPr>
          <p:cNvPr id="3" name="Marcador de contenido 2">
            <a:extLst>
              <a:ext uri="{FF2B5EF4-FFF2-40B4-BE49-F238E27FC236}">
                <a16:creationId xmlns:a16="http://schemas.microsoft.com/office/drawing/2014/main" id="{938DC395-F916-054B-82FB-3570A89ECED3}"/>
              </a:ext>
            </a:extLst>
          </p:cNvPr>
          <p:cNvSpPr>
            <a:spLocks noGrp="1"/>
          </p:cNvSpPr>
          <p:nvPr>
            <p:ph idx="1"/>
          </p:nvPr>
        </p:nvSpPr>
        <p:spPr>
          <a:xfrm>
            <a:off x="1115568" y="2654300"/>
            <a:ext cx="10168128" cy="3517900"/>
          </a:xfrm>
        </p:spPr>
        <p:txBody>
          <a:bodyPr numCol="2">
            <a:normAutofit lnSpcReduction="10000"/>
          </a:bodyPr>
          <a:lstStyle/>
          <a:p>
            <a:pPr marL="0" indent="0" algn="ctr">
              <a:buNone/>
            </a:pPr>
            <a:endParaRPr lang="es-ES_tradnl" dirty="0"/>
          </a:p>
          <a:p>
            <a:pPr marL="0" indent="0" algn="ctr">
              <a:buNone/>
            </a:pPr>
            <a:r>
              <a:rPr lang="es-ES_tradnl" dirty="0"/>
              <a:t>Eje principal:</a:t>
            </a:r>
          </a:p>
          <a:p>
            <a:pPr marL="0" indent="0" algn="ctr">
              <a:buNone/>
            </a:pPr>
            <a:endParaRPr lang="es-ES_tradnl" b="1" dirty="0">
              <a:solidFill>
                <a:schemeClr val="accent5"/>
              </a:solidFill>
            </a:endParaRPr>
          </a:p>
          <a:p>
            <a:pPr marL="0" indent="0" algn="ctr">
              <a:buNone/>
            </a:pPr>
            <a:r>
              <a:rPr lang="es-ES_tradnl" sz="2800" b="1" dirty="0" err="1">
                <a:solidFill>
                  <a:schemeClr val="accent5"/>
                </a:solidFill>
              </a:rPr>
              <a:t>Justify-content</a:t>
            </a:r>
            <a:endParaRPr lang="es-ES_tradnl" sz="2800" b="1" dirty="0">
              <a:solidFill>
                <a:schemeClr val="accent5"/>
              </a:solidFill>
            </a:endParaRPr>
          </a:p>
          <a:p>
            <a:pPr marL="0" indent="0" algn="ctr">
              <a:buNone/>
            </a:pPr>
            <a:endParaRPr lang="es-ES_tradnl" dirty="0"/>
          </a:p>
          <a:p>
            <a:pPr marL="0" indent="0" algn="ctr">
              <a:buNone/>
            </a:pPr>
            <a:endParaRPr lang="es-ES_tradnl" dirty="0"/>
          </a:p>
          <a:p>
            <a:pPr marL="0" indent="0" algn="ctr">
              <a:buNone/>
            </a:pPr>
            <a:endParaRPr lang="es-ES_tradnl" dirty="0"/>
          </a:p>
          <a:p>
            <a:pPr marL="0" indent="0" algn="ctr">
              <a:buNone/>
            </a:pPr>
            <a:endParaRPr lang="es-ES_tradnl" dirty="0"/>
          </a:p>
          <a:p>
            <a:pPr marL="0" indent="0" algn="ctr">
              <a:buNone/>
            </a:pPr>
            <a:r>
              <a:rPr lang="es-ES_tradnl" dirty="0"/>
              <a:t>Eje secundario:</a:t>
            </a:r>
          </a:p>
          <a:p>
            <a:pPr marL="0" indent="0" algn="ctr">
              <a:buNone/>
            </a:pPr>
            <a:r>
              <a:rPr lang="es-ES_tradnl" sz="2800" b="1" dirty="0" err="1">
                <a:solidFill>
                  <a:schemeClr val="accent5"/>
                </a:solidFill>
              </a:rPr>
              <a:t>Align-items</a:t>
            </a:r>
            <a:endParaRPr lang="es-ES_tradnl" sz="2800" b="1" dirty="0">
              <a:solidFill>
                <a:schemeClr val="accent5"/>
              </a:solidFill>
            </a:endParaRPr>
          </a:p>
          <a:p>
            <a:pPr marL="0" indent="0" algn="ctr">
              <a:buNone/>
            </a:pPr>
            <a:r>
              <a:rPr lang="es-ES_tradnl" sz="2800" b="1" dirty="0" err="1">
                <a:solidFill>
                  <a:schemeClr val="accent5"/>
                </a:solidFill>
              </a:rPr>
              <a:t>Aling-content</a:t>
            </a:r>
            <a:endParaRPr lang="es-ES_tradnl" sz="2800" b="1" dirty="0">
              <a:solidFill>
                <a:schemeClr val="accent5"/>
              </a:solidFill>
            </a:endParaRPr>
          </a:p>
          <a:p>
            <a:pPr marL="0" indent="0" algn="ctr">
              <a:buNone/>
            </a:pPr>
            <a:r>
              <a:rPr lang="es-ES_tradnl" sz="2800" b="1" dirty="0" err="1">
                <a:solidFill>
                  <a:schemeClr val="accent5"/>
                </a:solidFill>
              </a:rPr>
              <a:t>Aling-self</a:t>
            </a:r>
            <a:r>
              <a:rPr lang="es-ES_tradnl" sz="2800" b="1" dirty="0">
                <a:solidFill>
                  <a:schemeClr val="accent5"/>
                </a:solidFill>
              </a:rPr>
              <a:t> </a:t>
            </a:r>
            <a:r>
              <a:rPr lang="es-ES_tradnl" sz="2800" dirty="0"/>
              <a:t>(</a:t>
            </a:r>
            <a:r>
              <a:rPr lang="es-ES_tradnl" sz="2800" dirty="0" err="1"/>
              <a:t>flex-item</a:t>
            </a:r>
            <a:r>
              <a:rPr lang="es-ES_tradnl" sz="2800" dirty="0"/>
              <a:t>)</a:t>
            </a:r>
          </a:p>
          <a:p>
            <a:endParaRPr lang="es-ES_tradnl" dirty="0"/>
          </a:p>
        </p:txBody>
      </p:sp>
    </p:spTree>
    <p:extLst>
      <p:ext uri="{BB962C8B-B14F-4D97-AF65-F5344CB8AC3E}">
        <p14:creationId xmlns:p14="http://schemas.microsoft.com/office/powerpoint/2010/main" val="383728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D6FA0-DDB9-2347-8322-B6C72F80DB9E}"/>
              </a:ext>
            </a:extLst>
          </p:cNvPr>
          <p:cNvSpPr>
            <a:spLocks noGrp="1"/>
          </p:cNvSpPr>
          <p:nvPr>
            <p:ph type="title"/>
          </p:nvPr>
        </p:nvSpPr>
        <p:spPr>
          <a:xfrm>
            <a:off x="1115568" y="548640"/>
            <a:ext cx="10168128" cy="908925"/>
          </a:xfrm>
        </p:spPr>
        <p:txBody>
          <a:bodyPr/>
          <a:lstStyle/>
          <a:p>
            <a:r>
              <a:rPr lang="es-ES_tradnl" dirty="0" err="1"/>
              <a:t>Justify-content</a:t>
            </a:r>
            <a:endParaRPr lang="es-ES_tradnl" dirty="0"/>
          </a:p>
        </p:txBody>
      </p:sp>
      <p:pic>
        <p:nvPicPr>
          <p:cNvPr id="5" name="Marcador de contenido 4">
            <a:extLst>
              <a:ext uri="{FF2B5EF4-FFF2-40B4-BE49-F238E27FC236}">
                <a16:creationId xmlns:a16="http://schemas.microsoft.com/office/drawing/2014/main" id="{7A05ABEF-7896-B444-9003-253A22D5E7D1}"/>
              </a:ext>
            </a:extLst>
          </p:cNvPr>
          <p:cNvPicPr>
            <a:picLocks noGrp="1" noChangeAspect="1"/>
          </p:cNvPicPr>
          <p:nvPr>
            <p:ph idx="1"/>
          </p:nvPr>
        </p:nvPicPr>
        <p:blipFill>
          <a:blip r:embed="rId3"/>
          <a:stretch>
            <a:fillRect/>
          </a:stretch>
        </p:blipFill>
        <p:spPr>
          <a:xfrm>
            <a:off x="1202531" y="2603742"/>
            <a:ext cx="3785822" cy="709558"/>
          </a:xfrm>
        </p:spPr>
      </p:pic>
      <p:pic>
        <p:nvPicPr>
          <p:cNvPr id="7" name="Imagen 6">
            <a:extLst>
              <a:ext uri="{FF2B5EF4-FFF2-40B4-BE49-F238E27FC236}">
                <a16:creationId xmlns:a16="http://schemas.microsoft.com/office/drawing/2014/main" id="{CA0C471C-76BF-0F4B-975C-70BDE5B810D4}"/>
              </a:ext>
            </a:extLst>
          </p:cNvPr>
          <p:cNvPicPr>
            <a:picLocks noChangeAspect="1"/>
          </p:cNvPicPr>
          <p:nvPr/>
        </p:nvPicPr>
        <p:blipFill>
          <a:blip r:embed="rId4"/>
          <a:stretch>
            <a:fillRect/>
          </a:stretch>
        </p:blipFill>
        <p:spPr>
          <a:xfrm>
            <a:off x="1179016" y="4029590"/>
            <a:ext cx="3809337" cy="709559"/>
          </a:xfrm>
          <a:prstGeom prst="rect">
            <a:avLst/>
          </a:prstGeom>
        </p:spPr>
      </p:pic>
      <p:pic>
        <p:nvPicPr>
          <p:cNvPr id="9" name="Imagen 8">
            <a:extLst>
              <a:ext uri="{FF2B5EF4-FFF2-40B4-BE49-F238E27FC236}">
                <a16:creationId xmlns:a16="http://schemas.microsoft.com/office/drawing/2014/main" id="{4B866F98-A517-8940-AFD2-258CA2FA5B7B}"/>
              </a:ext>
            </a:extLst>
          </p:cNvPr>
          <p:cNvPicPr>
            <a:picLocks noChangeAspect="1"/>
          </p:cNvPicPr>
          <p:nvPr/>
        </p:nvPicPr>
        <p:blipFill>
          <a:blip r:embed="rId5"/>
          <a:stretch>
            <a:fillRect/>
          </a:stretch>
        </p:blipFill>
        <p:spPr>
          <a:xfrm>
            <a:off x="1202531" y="5455439"/>
            <a:ext cx="3785822" cy="709559"/>
          </a:xfrm>
          <a:prstGeom prst="rect">
            <a:avLst/>
          </a:prstGeom>
        </p:spPr>
      </p:pic>
      <p:pic>
        <p:nvPicPr>
          <p:cNvPr id="11" name="Imagen 10">
            <a:extLst>
              <a:ext uri="{FF2B5EF4-FFF2-40B4-BE49-F238E27FC236}">
                <a16:creationId xmlns:a16="http://schemas.microsoft.com/office/drawing/2014/main" id="{CD97E7F5-DD93-1542-8A7F-AF816FAE1334}"/>
              </a:ext>
            </a:extLst>
          </p:cNvPr>
          <p:cNvPicPr>
            <a:picLocks noChangeAspect="1"/>
          </p:cNvPicPr>
          <p:nvPr/>
        </p:nvPicPr>
        <p:blipFill>
          <a:blip r:embed="rId6"/>
          <a:stretch>
            <a:fillRect/>
          </a:stretch>
        </p:blipFill>
        <p:spPr>
          <a:xfrm>
            <a:off x="7374643" y="2609952"/>
            <a:ext cx="3809337" cy="709558"/>
          </a:xfrm>
          <a:prstGeom prst="rect">
            <a:avLst/>
          </a:prstGeom>
        </p:spPr>
      </p:pic>
      <p:pic>
        <p:nvPicPr>
          <p:cNvPr id="13" name="Imagen 12">
            <a:extLst>
              <a:ext uri="{FF2B5EF4-FFF2-40B4-BE49-F238E27FC236}">
                <a16:creationId xmlns:a16="http://schemas.microsoft.com/office/drawing/2014/main" id="{FFADA106-6472-0F47-AFEE-A123A1568F56}"/>
              </a:ext>
            </a:extLst>
          </p:cNvPr>
          <p:cNvPicPr>
            <a:picLocks noChangeAspect="1"/>
          </p:cNvPicPr>
          <p:nvPr/>
        </p:nvPicPr>
        <p:blipFill>
          <a:blip r:embed="rId7"/>
          <a:stretch>
            <a:fillRect/>
          </a:stretch>
        </p:blipFill>
        <p:spPr>
          <a:xfrm>
            <a:off x="7360740" y="4029590"/>
            <a:ext cx="3823240" cy="709558"/>
          </a:xfrm>
          <a:prstGeom prst="rect">
            <a:avLst/>
          </a:prstGeom>
        </p:spPr>
      </p:pic>
      <p:pic>
        <p:nvPicPr>
          <p:cNvPr id="15" name="Imagen 14">
            <a:extLst>
              <a:ext uri="{FF2B5EF4-FFF2-40B4-BE49-F238E27FC236}">
                <a16:creationId xmlns:a16="http://schemas.microsoft.com/office/drawing/2014/main" id="{66E6751E-8FD2-4741-9A04-D6661BAE10F3}"/>
              </a:ext>
            </a:extLst>
          </p:cNvPr>
          <p:cNvPicPr>
            <a:picLocks noChangeAspect="1"/>
          </p:cNvPicPr>
          <p:nvPr/>
        </p:nvPicPr>
        <p:blipFill>
          <a:blip r:embed="rId8"/>
          <a:stretch>
            <a:fillRect/>
          </a:stretch>
        </p:blipFill>
        <p:spPr>
          <a:xfrm>
            <a:off x="7351127" y="5455440"/>
            <a:ext cx="3832853" cy="709558"/>
          </a:xfrm>
          <a:prstGeom prst="rect">
            <a:avLst/>
          </a:prstGeom>
        </p:spPr>
      </p:pic>
      <p:sp>
        <p:nvSpPr>
          <p:cNvPr id="16" name="Rectángulo 15">
            <a:extLst>
              <a:ext uri="{FF2B5EF4-FFF2-40B4-BE49-F238E27FC236}">
                <a16:creationId xmlns:a16="http://schemas.microsoft.com/office/drawing/2014/main" id="{6BDADB5A-EA6C-414D-9C2A-355F03583035}"/>
              </a:ext>
            </a:extLst>
          </p:cNvPr>
          <p:cNvSpPr/>
          <p:nvPr/>
        </p:nvSpPr>
        <p:spPr>
          <a:xfrm>
            <a:off x="1202531" y="2227678"/>
            <a:ext cx="2230291" cy="369332"/>
          </a:xfrm>
          <a:prstGeom prst="rect">
            <a:avLst/>
          </a:prstGeom>
        </p:spPr>
        <p:txBody>
          <a:bodyPr wrap="none">
            <a:spAutoFit/>
          </a:bodyPr>
          <a:lstStyle/>
          <a:p>
            <a:r>
              <a:rPr lang="es-ES_tradnl" b="1" dirty="0" err="1">
                <a:solidFill>
                  <a:schemeClr val="accent5"/>
                </a:solidFill>
              </a:rPr>
              <a:t>flex-start</a:t>
            </a:r>
            <a:r>
              <a:rPr lang="es-ES_tradnl" b="1" dirty="0">
                <a:solidFill>
                  <a:schemeClr val="accent5"/>
                </a:solidFill>
              </a:rPr>
              <a:t> </a:t>
            </a:r>
            <a:r>
              <a:rPr lang="es-ES_tradnl" dirty="0"/>
              <a:t>(default)</a:t>
            </a:r>
          </a:p>
        </p:txBody>
      </p:sp>
      <p:sp>
        <p:nvSpPr>
          <p:cNvPr id="17" name="Rectángulo 16">
            <a:extLst>
              <a:ext uri="{FF2B5EF4-FFF2-40B4-BE49-F238E27FC236}">
                <a16:creationId xmlns:a16="http://schemas.microsoft.com/office/drawing/2014/main" id="{54451E1A-F0F0-064A-BF2C-00F0D6F4DCC2}"/>
              </a:ext>
            </a:extLst>
          </p:cNvPr>
          <p:cNvSpPr/>
          <p:nvPr/>
        </p:nvSpPr>
        <p:spPr>
          <a:xfrm>
            <a:off x="1202531" y="3598523"/>
            <a:ext cx="1100109" cy="369332"/>
          </a:xfrm>
          <a:prstGeom prst="rect">
            <a:avLst/>
          </a:prstGeom>
        </p:spPr>
        <p:txBody>
          <a:bodyPr wrap="none">
            <a:spAutoFit/>
          </a:bodyPr>
          <a:lstStyle/>
          <a:p>
            <a:r>
              <a:rPr lang="es-ES_tradnl" b="1" dirty="0" err="1">
                <a:solidFill>
                  <a:schemeClr val="accent5"/>
                </a:solidFill>
              </a:rPr>
              <a:t>flex-end</a:t>
            </a:r>
            <a:endParaRPr lang="es-ES_tradnl" dirty="0"/>
          </a:p>
        </p:txBody>
      </p:sp>
      <p:sp>
        <p:nvSpPr>
          <p:cNvPr id="18" name="Rectángulo 17">
            <a:extLst>
              <a:ext uri="{FF2B5EF4-FFF2-40B4-BE49-F238E27FC236}">
                <a16:creationId xmlns:a16="http://schemas.microsoft.com/office/drawing/2014/main" id="{FA13E429-2972-6D49-ABA6-42E48DE44E93}"/>
              </a:ext>
            </a:extLst>
          </p:cNvPr>
          <p:cNvSpPr/>
          <p:nvPr/>
        </p:nvSpPr>
        <p:spPr>
          <a:xfrm>
            <a:off x="1202531" y="5031103"/>
            <a:ext cx="914674" cy="369332"/>
          </a:xfrm>
          <a:prstGeom prst="rect">
            <a:avLst/>
          </a:prstGeom>
        </p:spPr>
        <p:txBody>
          <a:bodyPr wrap="none">
            <a:spAutoFit/>
          </a:bodyPr>
          <a:lstStyle/>
          <a:p>
            <a:r>
              <a:rPr lang="es-ES_tradnl" b="1" dirty="0">
                <a:solidFill>
                  <a:schemeClr val="accent5"/>
                </a:solidFill>
              </a:rPr>
              <a:t>center</a:t>
            </a:r>
            <a:endParaRPr lang="es-ES_tradnl" dirty="0"/>
          </a:p>
        </p:txBody>
      </p:sp>
      <p:sp>
        <p:nvSpPr>
          <p:cNvPr id="19" name="Rectángulo 18">
            <a:extLst>
              <a:ext uri="{FF2B5EF4-FFF2-40B4-BE49-F238E27FC236}">
                <a16:creationId xmlns:a16="http://schemas.microsoft.com/office/drawing/2014/main" id="{B214014A-BA4A-FF4D-A18F-7A4300BF3DDE}"/>
              </a:ext>
            </a:extLst>
          </p:cNvPr>
          <p:cNvSpPr/>
          <p:nvPr/>
        </p:nvSpPr>
        <p:spPr>
          <a:xfrm>
            <a:off x="7388196" y="2227669"/>
            <a:ext cx="1915204" cy="369332"/>
          </a:xfrm>
          <a:prstGeom prst="rect">
            <a:avLst/>
          </a:prstGeom>
        </p:spPr>
        <p:txBody>
          <a:bodyPr wrap="none">
            <a:spAutoFit/>
          </a:bodyPr>
          <a:lstStyle/>
          <a:p>
            <a:r>
              <a:rPr lang="es-ES_tradnl" b="1" dirty="0" err="1">
                <a:solidFill>
                  <a:schemeClr val="accent5"/>
                </a:solidFill>
              </a:rPr>
              <a:t>space-between</a:t>
            </a:r>
            <a:endParaRPr lang="es-ES_tradnl" dirty="0"/>
          </a:p>
        </p:txBody>
      </p:sp>
      <p:sp>
        <p:nvSpPr>
          <p:cNvPr id="20" name="Rectángulo 19">
            <a:extLst>
              <a:ext uri="{FF2B5EF4-FFF2-40B4-BE49-F238E27FC236}">
                <a16:creationId xmlns:a16="http://schemas.microsoft.com/office/drawing/2014/main" id="{C3C00D7B-6236-3644-9689-A61F6BBB53CC}"/>
              </a:ext>
            </a:extLst>
          </p:cNvPr>
          <p:cNvSpPr/>
          <p:nvPr/>
        </p:nvSpPr>
        <p:spPr>
          <a:xfrm>
            <a:off x="7388196" y="3598523"/>
            <a:ext cx="1733808" cy="369332"/>
          </a:xfrm>
          <a:prstGeom prst="rect">
            <a:avLst/>
          </a:prstGeom>
        </p:spPr>
        <p:txBody>
          <a:bodyPr wrap="none">
            <a:spAutoFit/>
          </a:bodyPr>
          <a:lstStyle/>
          <a:p>
            <a:r>
              <a:rPr lang="es-ES_tradnl" b="1" dirty="0" err="1">
                <a:solidFill>
                  <a:schemeClr val="accent5"/>
                </a:solidFill>
              </a:rPr>
              <a:t>space-around</a:t>
            </a:r>
            <a:endParaRPr lang="es-ES_tradnl" dirty="0"/>
          </a:p>
        </p:txBody>
      </p:sp>
      <p:sp>
        <p:nvSpPr>
          <p:cNvPr id="21" name="Rectángulo 20">
            <a:extLst>
              <a:ext uri="{FF2B5EF4-FFF2-40B4-BE49-F238E27FC236}">
                <a16:creationId xmlns:a16="http://schemas.microsoft.com/office/drawing/2014/main" id="{690CDD61-A172-C940-B8AD-BD392B2679CB}"/>
              </a:ext>
            </a:extLst>
          </p:cNvPr>
          <p:cNvSpPr/>
          <p:nvPr/>
        </p:nvSpPr>
        <p:spPr>
          <a:xfrm>
            <a:off x="7388196" y="5031103"/>
            <a:ext cx="1661930" cy="369332"/>
          </a:xfrm>
          <a:prstGeom prst="rect">
            <a:avLst/>
          </a:prstGeom>
        </p:spPr>
        <p:txBody>
          <a:bodyPr wrap="none">
            <a:spAutoFit/>
          </a:bodyPr>
          <a:lstStyle/>
          <a:p>
            <a:r>
              <a:rPr lang="es-ES_tradnl" b="1" dirty="0" err="1">
                <a:solidFill>
                  <a:schemeClr val="accent5"/>
                </a:solidFill>
              </a:rPr>
              <a:t>space-evenly</a:t>
            </a:r>
            <a:endParaRPr lang="es-ES_tradnl" dirty="0"/>
          </a:p>
        </p:txBody>
      </p:sp>
      <p:sp>
        <p:nvSpPr>
          <p:cNvPr id="22" name="CuadroTexto 21">
            <a:extLst>
              <a:ext uri="{FF2B5EF4-FFF2-40B4-BE49-F238E27FC236}">
                <a16:creationId xmlns:a16="http://schemas.microsoft.com/office/drawing/2014/main" id="{89D9F034-9625-804F-8251-31C5DA114180}"/>
              </a:ext>
            </a:extLst>
          </p:cNvPr>
          <p:cNvSpPr txBox="1"/>
          <p:nvPr/>
        </p:nvSpPr>
        <p:spPr>
          <a:xfrm>
            <a:off x="1115568" y="1280547"/>
            <a:ext cx="6728830" cy="461665"/>
          </a:xfrm>
          <a:prstGeom prst="rect">
            <a:avLst/>
          </a:prstGeom>
          <a:noFill/>
        </p:spPr>
        <p:txBody>
          <a:bodyPr wrap="none" rtlCol="0">
            <a:spAutoFit/>
          </a:bodyPr>
          <a:lstStyle/>
          <a:p>
            <a:r>
              <a:rPr lang="es-ES_tradnl" sz="2400" dirty="0"/>
              <a:t>Define la alineación a lo largo del eje principal</a:t>
            </a:r>
          </a:p>
        </p:txBody>
      </p:sp>
    </p:spTree>
    <p:extLst>
      <p:ext uri="{BB962C8B-B14F-4D97-AF65-F5344CB8AC3E}">
        <p14:creationId xmlns:p14="http://schemas.microsoft.com/office/powerpoint/2010/main" val="265557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6E0C62-38C8-8345-BF93-15D304634C69}"/>
              </a:ext>
            </a:extLst>
          </p:cNvPr>
          <p:cNvSpPr>
            <a:spLocks noGrp="1"/>
          </p:cNvSpPr>
          <p:nvPr>
            <p:ph type="title"/>
          </p:nvPr>
        </p:nvSpPr>
        <p:spPr>
          <a:xfrm>
            <a:off x="955536" y="400811"/>
            <a:ext cx="10168128" cy="1179576"/>
          </a:xfrm>
        </p:spPr>
        <p:txBody>
          <a:bodyPr/>
          <a:lstStyle/>
          <a:p>
            <a:r>
              <a:rPr lang="es-ES_tradnl" dirty="0" err="1"/>
              <a:t>Align-items</a:t>
            </a:r>
            <a:endParaRPr lang="es-ES_tradnl" dirty="0"/>
          </a:p>
        </p:txBody>
      </p:sp>
      <p:pic>
        <p:nvPicPr>
          <p:cNvPr id="5" name="Marcador de contenido 4">
            <a:extLst>
              <a:ext uri="{FF2B5EF4-FFF2-40B4-BE49-F238E27FC236}">
                <a16:creationId xmlns:a16="http://schemas.microsoft.com/office/drawing/2014/main" id="{5065CCE5-CC56-1D4E-8BE0-677EA78EE8E7}"/>
              </a:ext>
            </a:extLst>
          </p:cNvPr>
          <p:cNvPicPr>
            <a:picLocks noGrp="1" noChangeAspect="1"/>
          </p:cNvPicPr>
          <p:nvPr>
            <p:ph idx="1"/>
          </p:nvPr>
        </p:nvPicPr>
        <p:blipFill>
          <a:blip r:embed="rId3"/>
          <a:stretch>
            <a:fillRect/>
          </a:stretch>
        </p:blipFill>
        <p:spPr>
          <a:xfrm>
            <a:off x="487921" y="2826286"/>
            <a:ext cx="2437983" cy="1397380"/>
          </a:xfrm>
        </p:spPr>
      </p:pic>
      <p:pic>
        <p:nvPicPr>
          <p:cNvPr id="7" name="Imagen 6">
            <a:extLst>
              <a:ext uri="{FF2B5EF4-FFF2-40B4-BE49-F238E27FC236}">
                <a16:creationId xmlns:a16="http://schemas.microsoft.com/office/drawing/2014/main" id="{FBA1A782-D268-054C-9F0C-EFDB216E9499}"/>
              </a:ext>
            </a:extLst>
          </p:cNvPr>
          <p:cNvPicPr>
            <a:picLocks noChangeAspect="1"/>
          </p:cNvPicPr>
          <p:nvPr/>
        </p:nvPicPr>
        <p:blipFill>
          <a:blip r:embed="rId4"/>
          <a:stretch>
            <a:fillRect/>
          </a:stretch>
        </p:blipFill>
        <p:spPr>
          <a:xfrm>
            <a:off x="3479189" y="2826286"/>
            <a:ext cx="2437983" cy="1385330"/>
          </a:xfrm>
          <a:prstGeom prst="rect">
            <a:avLst/>
          </a:prstGeom>
        </p:spPr>
      </p:pic>
      <p:pic>
        <p:nvPicPr>
          <p:cNvPr id="9" name="Imagen 8">
            <a:extLst>
              <a:ext uri="{FF2B5EF4-FFF2-40B4-BE49-F238E27FC236}">
                <a16:creationId xmlns:a16="http://schemas.microsoft.com/office/drawing/2014/main" id="{4C205662-0007-D448-AE72-26CEF7A5730C}"/>
              </a:ext>
            </a:extLst>
          </p:cNvPr>
          <p:cNvPicPr>
            <a:picLocks noChangeAspect="1"/>
          </p:cNvPicPr>
          <p:nvPr/>
        </p:nvPicPr>
        <p:blipFill>
          <a:blip r:embed="rId5"/>
          <a:stretch>
            <a:fillRect/>
          </a:stretch>
        </p:blipFill>
        <p:spPr>
          <a:xfrm>
            <a:off x="9206683" y="2826286"/>
            <a:ext cx="2497396" cy="1421282"/>
          </a:xfrm>
          <a:prstGeom prst="rect">
            <a:avLst/>
          </a:prstGeom>
        </p:spPr>
      </p:pic>
      <p:pic>
        <p:nvPicPr>
          <p:cNvPr id="11" name="Imagen 10">
            <a:extLst>
              <a:ext uri="{FF2B5EF4-FFF2-40B4-BE49-F238E27FC236}">
                <a16:creationId xmlns:a16="http://schemas.microsoft.com/office/drawing/2014/main" id="{2F90FCFC-15F2-F146-BD6C-1DDD8A45F825}"/>
              </a:ext>
            </a:extLst>
          </p:cNvPr>
          <p:cNvPicPr>
            <a:picLocks noChangeAspect="1"/>
          </p:cNvPicPr>
          <p:nvPr/>
        </p:nvPicPr>
        <p:blipFill>
          <a:blip r:embed="rId6"/>
          <a:stretch>
            <a:fillRect/>
          </a:stretch>
        </p:blipFill>
        <p:spPr>
          <a:xfrm>
            <a:off x="6342936" y="2838336"/>
            <a:ext cx="2437983" cy="1418010"/>
          </a:xfrm>
          <a:prstGeom prst="rect">
            <a:avLst/>
          </a:prstGeom>
        </p:spPr>
      </p:pic>
      <p:pic>
        <p:nvPicPr>
          <p:cNvPr id="17" name="Imagen 16">
            <a:extLst>
              <a:ext uri="{FF2B5EF4-FFF2-40B4-BE49-F238E27FC236}">
                <a16:creationId xmlns:a16="http://schemas.microsoft.com/office/drawing/2014/main" id="{C83FAA70-0328-DE48-9C94-12AEE4EBCC09}"/>
              </a:ext>
            </a:extLst>
          </p:cNvPr>
          <p:cNvPicPr>
            <a:picLocks noChangeAspect="1"/>
          </p:cNvPicPr>
          <p:nvPr/>
        </p:nvPicPr>
        <p:blipFill>
          <a:blip r:embed="rId7"/>
          <a:stretch>
            <a:fillRect/>
          </a:stretch>
        </p:blipFill>
        <p:spPr>
          <a:xfrm>
            <a:off x="978650" y="4973504"/>
            <a:ext cx="10121900" cy="1615319"/>
          </a:xfrm>
          <a:prstGeom prst="rect">
            <a:avLst/>
          </a:prstGeom>
        </p:spPr>
      </p:pic>
      <p:cxnSp>
        <p:nvCxnSpPr>
          <p:cNvPr id="21" name="Conector recto 20">
            <a:extLst>
              <a:ext uri="{FF2B5EF4-FFF2-40B4-BE49-F238E27FC236}">
                <a16:creationId xmlns:a16="http://schemas.microsoft.com/office/drawing/2014/main" id="{E518F8A2-A664-2849-AD34-33EDA305E5CA}"/>
              </a:ext>
            </a:extLst>
          </p:cNvPr>
          <p:cNvCxnSpPr/>
          <p:nvPr/>
        </p:nvCxnSpPr>
        <p:spPr>
          <a:xfrm>
            <a:off x="1042150" y="5981700"/>
            <a:ext cx="10006850" cy="0"/>
          </a:xfrm>
          <a:prstGeom prst="line">
            <a:avLst/>
          </a:prstGeom>
          <a:ln w="38100"/>
        </p:spPr>
        <p:style>
          <a:lnRef idx="1">
            <a:schemeClr val="dk1"/>
          </a:lnRef>
          <a:fillRef idx="0">
            <a:schemeClr val="dk1"/>
          </a:fillRef>
          <a:effectRef idx="0">
            <a:schemeClr val="dk1"/>
          </a:effectRef>
          <a:fontRef idx="minor">
            <a:schemeClr val="tx1"/>
          </a:fontRef>
        </p:style>
      </p:cxnSp>
      <p:sp>
        <p:nvSpPr>
          <p:cNvPr id="22" name="Rectángulo 21">
            <a:extLst>
              <a:ext uri="{FF2B5EF4-FFF2-40B4-BE49-F238E27FC236}">
                <a16:creationId xmlns:a16="http://schemas.microsoft.com/office/drawing/2014/main" id="{0BE00379-246C-034A-A98E-5B943B1C0F00}"/>
              </a:ext>
            </a:extLst>
          </p:cNvPr>
          <p:cNvSpPr/>
          <p:nvPr/>
        </p:nvSpPr>
        <p:spPr>
          <a:xfrm>
            <a:off x="508959" y="2378875"/>
            <a:ext cx="1213217" cy="369332"/>
          </a:xfrm>
          <a:prstGeom prst="rect">
            <a:avLst/>
          </a:prstGeom>
        </p:spPr>
        <p:txBody>
          <a:bodyPr wrap="none">
            <a:spAutoFit/>
          </a:bodyPr>
          <a:lstStyle/>
          <a:p>
            <a:r>
              <a:rPr lang="es-ES_tradnl" b="1" dirty="0" err="1">
                <a:solidFill>
                  <a:schemeClr val="accent5"/>
                </a:solidFill>
              </a:rPr>
              <a:t>flex-start</a:t>
            </a:r>
            <a:endParaRPr lang="es-ES_tradnl" dirty="0"/>
          </a:p>
        </p:txBody>
      </p:sp>
      <p:sp>
        <p:nvSpPr>
          <p:cNvPr id="23" name="Rectángulo 22">
            <a:extLst>
              <a:ext uri="{FF2B5EF4-FFF2-40B4-BE49-F238E27FC236}">
                <a16:creationId xmlns:a16="http://schemas.microsoft.com/office/drawing/2014/main" id="{9AB78345-2D34-6A4B-94D6-40DF4148D918}"/>
              </a:ext>
            </a:extLst>
          </p:cNvPr>
          <p:cNvSpPr/>
          <p:nvPr/>
        </p:nvSpPr>
        <p:spPr>
          <a:xfrm>
            <a:off x="6342936" y="2383882"/>
            <a:ext cx="1936620" cy="369332"/>
          </a:xfrm>
          <a:prstGeom prst="rect">
            <a:avLst/>
          </a:prstGeom>
        </p:spPr>
        <p:txBody>
          <a:bodyPr wrap="none">
            <a:spAutoFit/>
          </a:bodyPr>
          <a:lstStyle/>
          <a:p>
            <a:r>
              <a:rPr lang="es-ES_tradnl" b="1" dirty="0" err="1">
                <a:solidFill>
                  <a:schemeClr val="accent5"/>
                </a:solidFill>
              </a:rPr>
              <a:t>stretch</a:t>
            </a:r>
            <a:r>
              <a:rPr lang="es-ES_tradnl" b="1" dirty="0">
                <a:solidFill>
                  <a:schemeClr val="accent5"/>
                </a:solidFill>
              </a:rPr>
              <a:t> </a:t>
            </a:r>
            <a:r>
              <a:rPr lang="es-ES_tradnl" dirty="0"/>
              <a:t>(default)</a:t>
            </a:r>
          </a:p>
        </p:txBody>
      </p:sp>
      <p:sp>
        <p:nvSpPr>
          <p:cNvPr id="24" name="Rectángulo 23">
            <a:extLst>
              <a:ext uri="{FF2B5EF4-FFF2-40B4-BE49-F238E27FC236}">
                <a16:creationId xmlns:a16="http://schemas.microsoft.com/office/drawing/2014/main" id="{DB160AE8-F07E-A84E-B183-10385618C8AD}"/>
              </a:ext>
            </a:extLst>
          </p:cNvPr>
          <p:cNvSpPr/>
          <p:nvPr/>
        </p:nvSpPr>
        <p:spPr>
          <a:xfrm>
            <a:off x="3479189" y="2378875"/>
            <a:ext cx="1100109" cy="369332"/>
          </a:xfrm>
          <a:prstGeom prst="rect">
            <a:avLst/>
          </a:prstGeom>
        </p:spPr>
        <p:txBody>
          <a:bodyPr wrap="none">
            <a:spAutoFit/>
          </a:bodyPr>
          <a:lstStyle/>
          <a:p>
            <a:r>
              <a:rPr lang="es-ES_tradnl" b="1" dirty="0" err="1">
                <a:solidFill>
                  <a:schemeClr val="accent5"/>
                </a:solidFill>
              </a:rPr>
              <a:t>flex-end</a:t>
            </a:r>
            <a:endParaRPr lang="es-ES_tradnl" dirty="0"/>
          </a:p>
        </p:txBody>
      </p:sp>
      <p:sp>
        <p:nvSpPr>
          <p:cNvPr id="25" name="Rectángulo 24">
            <a:extLst>
              <a:ext uri="{FF2B5EF4-FFF2-40B4-BE49-F238E27FC236}">
                <a16:creationId xmlns:a16="http://schemas.microsoft.com/office/drawing/2014/main" id="{84A0A6AF-662A-4144-A18F-A6BE795C7BCA}"/>
              </a:ext>
            </a:extLst>
          </p:cNvPr>
          <p:cNvSpPr/>
          <p:nvPr/>
        </p:nvSpPr>
        <p:spPr>
          <a:xfrm>
            <a:off x="9151414" y="2385692"/>
            <a:ext cx="914674" cy="369332"/>
          </a:xfrm>
          <a:prstGeom prst="rect">
            <a:avLst/>
          </a:prstGeom>
        </p:spPr>
        <p:txBody>
          <a:bodyPr wrap="none">
            <a:spAutoFit/>
          </a:bodyPr>
          <a:lstStyle/>
          <a:p>
            <a:r>
              <a:rPr lang="es-ES_tradnl" b="1" dirty="0">
                <a:solidFill>
                  <a:schemeClr val="accent5"/>
                </a:solidFill>
              </a:rPr>
              <a:t>center</a:t>
            </a:r>
            <a:endParaRPr lang="es-ES_tradnl" dirty="0"/>
          </a:p>
        </p:txBody>
      </p:sp>
      <p:sp>
        <p:nvSpPr>
          <p:cNvPr id="26" name="Rectángulo 25">
            <a:extLst>
              <a:ext uri="{FF2B5EF4-FFF2-40B4-BE49-F238E27FC236}">
                <a16:creationId xmlns:a16="http://schemas.microsoft.com/office/drawing/2014/main" id="{23B06234-D02C-3045-BC85-C1EF2E4C1D5B}"/>
              </a:ext>
            </a:extLst>
          </p:cNvPr>
          <p:cNvSpPr/>
          <p:nvPr/>
        </p:nvSpPr>
        <p:spPr>
          <a:xfrm>
            <a:off x="1042150" y="4662705"/>
            <a:ext cx="1124282" cy="369332"/>
          </a:xfrm>
          <a:prstGeom prst="rect">
            <a:avLst/>
          </a:prstGeom>
        </p:spPr>
        <p:txBody>
          <a:bodyPr wrap="none">
            <a:spAutoFit/>
          </a:bodyPr>
          <a:lstStyle/>
          <a:p>
            <a:r>
              <a:rPr lang="es-ES_tradnl" b="1" dirty="0" err="1">
                <a:solidFill>
                  <a:schemeClr val="accent5"/>
                </a:solidFill>
              </a:rPr>
              <a:t>baseline</a:t>
            </a:r>
            <a:endParaRPr lang="es-ES_tradnl" dirty="0"/>
          </a:p>
        </p:txBody>
      </p:sp>
      <p:sp>
        <p:nvSpPr>
          <p:cNvPr id="27" name="CuadroTexto 26">
            <a:extLst>
              <a:ext uri="{FF2B5EF4-FFF2-40B4-BE49-F238E27FC236}">
                <a16:creationId xmlns:a16="http://schemas.microsoft.com/office/drawing/2014/main" id="{6240B13D-DE23-3E40-8DBB-4204A0ED78B5}"/>
              </a:ext>
            </a:extLst>
          </p:cNvPr>
          <p:cNvSpPr txBox="1"/>
          <p:nvPr/>
        </p:nvSpPr>
        <p:spPr>
          <a:xfrm>
            <a:off x="978650" y="1216877"/>
            <a:ext cx="10722807" cy="400110"/>
          </a:xfrm>
          <a:prstGeom prst="rect">
            <a:avLst/>
          </a:prstGeom>
          <a:noFill/>
        </p:spPr>
        <p:txBody>
          <a:bodyPr wrap="none" rtlCol="0">
            <a:spAutoFit/>
          </a:bodyPr>
          <a:lstStyle/>
          <a:p>
            <a:r>
              <a:rPr lang="es-ES_tradnl" sz="2000" dirty="0"/>
              <a:t>Define el comportamiento de los </a:t>
            </a:r>
            <a:r>
              <a:rPr lang="es-ES_tradnl" sz="2000" dirty="0" err="1"/>
              <a:t>flex</a:t>
            </a:r>
            <a:r>
              <a:rPr lang="es-ES_tradnl" sz="2000" dirty="0"/>
              <a:t>-ítems a lo largo del eje secundario de la línea actual</a:t>
            </a:r>
          </a:p>
        </p:txBody>
      </p:sp>
    </p:spTree>
    <p:extLst>
      <p:ext uri="{BB962C8B-B14F-4D97-AF65-F5344CB8AC3E}">
        <p14:creationId xmlns:p14="http://schemas.microsoft.com/office/powerpoint/2010/main" val="3558822571"/>
      </p:ext>
    </p:extLst>
  </p:cSld>
  <p:clrMapOvr>
    <a:masterClrMapping/>
  </p:clrMapOvr>
</p:sld>
</file>

<file path=ppt/theme/theme1.xml><?xml version="1.0" encoding="utf-8"?>
<a:theme xmlns:a="http://schemas.openxmlformats.org/drawingml/2006/main" name="AccentBoxVTI">
  <a:themeElements>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840</Words>
  <Application>Microsoft Macintosh PowerPoint</Application>
  <PresentationFormat>Panorámica</PresentationFormat>
  <Paragraphs>127</Paragraphs>
  <Slides>11</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Brush Script MT</vt:lpstr>
      <vt:lpstr>Arial</vt:lpstr>
      <vt:lpstr>Calibri</vt:lpstr>
      <vt:lpstr>Neue Haas Grotesk Text Pro</vt:lpstr>
      <vt:lpstr>AccentBoxVTI</vt:lpstr>
      <vt:lpstr>Flexbox</vt:lpstr>
      <vt:lpstr>Flexbox</vt:lpstr>
      <vt:lpstr>Presentación de PowerPoint</vt:lpstr>
      <vt:lpstr>Ejes</vt:lpstr>
      <vt:lpstr>flex-direction</vt:lpstr>
      <vt:lpstr>Flex-wrap</vt:lpstr>
      <vt:lpstr>Alineamiento</vt:lpstr>
      <vt:lpstr>Justify-content</vt:lpstr>
      <vt:lpstr>Align-items</vt:lpstr>
      <vt:lpstr>Align-content</vt:lpstr>
      <vt:lpstr>Align-self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dc:creator>Microsoft Office User</dc:creator>
  <cp:lastModifiedBy>Microsoft Office User</cp:lastModifiedBy>
  <cp:revision>45</cp:revision>
  <dcterms:created xsi:type="dcterms:W3CDTF">2021-03-10T01:50:41Z</dcterms:created>
  <dcterms:modified xsi:type="dcterms:W3CDTF">2021-03-10T05:25:34Z</dcterms:modified>
</cp:coreProperties>
</file>