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4" r:id="rId6"/>
    <p:sldId id="267" r:id="rId7"/>
    <p:sldId id="268" r:id="rId8"/>
    <p:sldId id="269" r:id="rId9"/>
    <p:sldId id="265" r:id="rId10"/>
    <p:sldId id="266"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32"/>
  </p:normalViewPr>
  <p:slideViewPr>
    <p:cSldViewPr snapToGrid="0">
      <p:cViewPr>
        <p:scale>
          <a:sx n="109" d="100"/>
          <a:sy n="109" d="100"/>
        </p:scale>
        <p:origin x="7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097560-7FAB-4AF4-9813-394F65CAB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9213AD4-C59A-48CE-9360-F7D3B9A9A2F1}">
      <dgm:prSet custT="1"/>
      <dgm:spPr/>
      <dgm:t>
        <a:bodyPr/>
        <a:lstStyle/>
        <a:p>
          <a:pPr>
            <a:lnSpc>
              <a:spcPct val="100000"/>
            </a:lnSpc>
          </a:pPr>
          <a:r>
            <a:rPr lang="en-US" sz="1400" dirty="0"/>
            <a:t>In this presentation, we explore optimizing Fantasy Premier League (FPL) strategies using a machine learning approach. The goal is to enhance decision-making for FPL managers by analyzing player data, match statistics, and team dynamics. </a:t>
          </a:r>
        </a:p>
      </dgm:t>
    </dgm:pt>
    <dgm:pt modelId="{7879A6D8-B47F-481C-BEE9-3C5A30290546}" type="parTrans" cxnId="{5474770B-BA96-4FEC-B726-9A69B6EE55B9}">
      <dgm:prSet/>
      <dgm:spPr/>
      <dgm:t>
        <a:bodyPr/>
        <a:lstStyle/>
        <a:p>
          <a:endParaRPr lang="en-US"/>
        </a:p>
      </dgm:t>
    </dgm:pt>
    <dgm:pt modelId="{45E655A2-D24A-4AF7-97AC-60AF8901CBE1}" type="sibTrans" cxnId="{5474770B-BA96-4FEC-B726-9A69B6EE55B9}">
      <dgm:prSet/>
      <dgm:spPr/>
      <dgm:t>
        <a:bodyPr/>
        <a:lstStyle/>
        <a:p>
          <a:endParaRPr lang="en-US"/>
        </a:p>
      </dgm:t>
    </dgm:pt>
    <dgm:pt modelId="{79864ADD-06E1-4DF0-A203-B2CEE6B87CDE}">
      <dgm:prSet custT="1"/>
      <dgm:spPr/>
      <dgm:t>
        <a:bodyPr/>
        <a:lstStyle/>
        <a:p>
          <a:pPr>
            <a:lnSpc>
              <a:spcPct val="100000"/>
            </a:lnSpc>
          </a:pPr>
          <a:r>
            <a:rPr lang="en-US" sz="1400" dirty="0"/>
            <a:t>By leveraging predictive analytics, we aim to maximize points potential and improve overall team performance throughout the season.</a:t>
          </a:r>
        </a:p>
      </dgm:t>
    </dgm:pt>
    <dgm:pt modelId="{686F82F4-A8EB-4851-8696-4256A94AB750}" type="parTrans" cxnId="{3D206158-D6B8-4DAE-B321-1A70D3C856CD}">
      <dgm:prSet/>
      <dgm:spPr/>
      <dgm:t>
        <a:bodyPr/>
        <a:lstStyle/>
        <a:p>
          <a:endParaRPr lang="en-US"/>
        </a:p>
      </dgm:t>
    </dgm:pt>
    <dgm:pt modelId="{BF57AD1A-D28F-4D2C-B5CF-A85012F43DA1}" type="sibTrans" cxnId="{3D206158-D6B8-4DAE-B321-1A70D3C856CD}">
      <dgm:prSet/>
      <dgm:spPr/>
      <dgm:t>
        <a:bodyPr/>
        <a:lstStyle/>
        <a:p>
          <a:endParaRPr lang="en-US"/>
        </a:p>
      </dgm:t>
    </dgm:pt>
    <dgm:pt modelId="{9FA824E8-0ABF-4B99-8720-B3FD1375E0B5}" type="pres">
      <dgm:prSet presAssocID="{35097560-7FAB-4AF4-9813-394F65CAB6EB}" presName="root" presStyleCnt="0">
        <dgm:presLayoutVars>
          <dgm:dir/>
          <dgm:resizeHandles val="exact"/>
        </dgm:presLayoutVars>
      </dgm:prSet>
      <dgm:spPr/>
    </dgm:pt>
    <dgm:pt modelId="{C62B7A15-6513-44E1-971D-671BB0C75996}" type="pres">
      <dgm:prSet presAssocID="{79213AD4-C59A-48CE-9360-F7D3B9A9A2F1}" presName="compNode" presStyleCnt="0"/>
      <dgm:spPr/>
    </dgm:pt>
    <dgm:pt modelId="{1C0F495B-379A-487B-A8F7-2DC1C23BF358}" type="pres">
      <dgm:prSet presAssocID="{79213AD4-C59A-48CE-9360-F7D3B9A9A2F1}" presName="bgRect" presStyleLbl="bgShp" presStyleIdx="0" presStyleCnt="2" custScaleY="128461" custLinFactNeighborY="-16054"/>
      <dgm:spPr/>
    </dgm:pt>
    <dgm:pt modelId="{EF04ABB7-7125-49D1-B5A6-4E5B9DA815E1}" type="pres">
      <dgm:prSet presAssocID="{79213AD4-C59A-48CE-9360-F7D3B9A9A2F1}" presName="iconRect" presStyleLbl="node1" presStyleIdx="0" presStyleCnt="2" custLinFactNeighborX="-1171" custLinFactNeighborY="-2216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uzzle"/>
        </a:ext>
      </dgm:extLst>
    </dgm:pt>
    <dgm:pt modelId="{2AB3D79A-AF08-4092-8F93-0D3FDEABD9E1}" type="pres">
      <dgm:prSet presAssocID="{79213AD4-C59A-48CE-9360-F7D3B9A9A2F1}" presName="spaceRect" presStyleCnt="0"/>
      <dgm:spPr/>
    </dgm:pt>
    <dgm:pt modelId="{C1767EF6-EE4C-4629-AA04-06523E66BC65}" type="pres">
      <dgm:prSet presAssocID="{79213AD4-C59A-48CE-9360-F7D3B9A9A2F1}" presName="parTx" presStyleLbl="revTx" presStyleIdx="0" presStyleCnt="2" custScaleY="100098" custLinFactNeighborX="-5341" custLinFactNeighborY="-12411">
        <dgm:presLayoutVars>
          <dgm:chMax val="0"/>
          <dgm:chPref val="0"/>
        </dgm:presLayoutVars>
      </dgm:prSet>
      <dgm:spPr/>
    </dgm:pt>
    <dgm:pt modelId="{3D12BACC-0104-4CBE-9361-9E776C1B8C15}" type="pres">
      <dgm:prSet presAssocID="{45E655A2-D24A-4AF7-97AC-60AF8901CBE1}" presName="sibTrans" presStyleCnt="0"/>
      <dgm:spPr/>
    </dgm:pt>
    <dgm:pt modelId="{5561E0AD-8E9B-4377-A32A-C0AFC821E9E9}" type="pres">
      <dgm:prSet presAssocID="{79864ADD-06E1-4DF0-A203-B2CEE6B87CDE}" presName="compNode" presStyleCnt="0"/>
      <dgm:spPr/>
    </dgm:pt>
    <dgm:pt modelId="{45F3A331-F623-4776-B2FB-3EEB34E0EED5}" type="pres">
      <dgm:prSet presAssocID="{79864ADD-06E1-4DF0-A203-B2CEE6B87CDE}" presName="bgRect" presStyleLbl="bgShp" presStyleIdx="1" presStyleCnt="2" custScaleY="121865" custLinFactNeighborY="-11258"/>
      <dgm:spPr/>
    </dgm:pt>
    <dgm:pt modelId="{6EB632C0-4A7C-4BB5-8A23-EFF6E05594B5}" type="pres">
      <dgm:prSet presAssocID="{79864ADD-06E1-4DF0-A203-B2CEE6B87CDE}" presName="iconRect" presStyleLbl="node1" presStyleIdx="1" presStyleCnt="2" custScaleY="121865" custLinFactNeighborY="-2278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cer"/>
        </a:ext>
      </dgm:extLst>
    </dgm:pt>
    <dgm:pt modelId="{CBA40105-F444-4194-B24C-29878AE855EA}" type="pres">
      <dgm:prSet presAssocID="{79864ADD-06E1-4DF0-A203-B2CEE6B87CDE}" presName="spaceRect" presStyleCnt="0"/>
      <dgm:spPr/>
    </dgm:pt>
    <dgm:pt modelId="{2C107C98-BAFB-493A-A17E-F1F9B42CFD42}" type="pres">
      <dgm:prSet presAssocID="{79864ADD-06E1-4DF0-A203-B2CEE6B87CDE}" presName="parTx" presStyleLbl="revTx" presStyleIdx="1" presStyleCnt="2" custScaleX="96062" custScaleY="94839" custLinFactNeighborX="-6716" custLinFactNeighborY="-8960">
        <dgm:presLayoutVars>
          <dgm:chMax val="0"/>
          <dgm:chPref val="0"/>
        </dgm:presLayoutVars>
      </dgm:prSet>
      <dgm:spPr/>
    </dgm:pt>
  </dgm:ptLst>
  <dgm:cxnLst>
    <dgm:cxn modelId="{5474770B-BA96-4FEC-B726-9A69B6EE55B9}" srcId="{35097560-7FAB-4AF4-9813-394F65CAB6EB}" destId="{79213AD4-C59A-48CE-9360-F7D3B9A9A2F1}" srcOrd="0" destOrd="0" parTransId="{7879A6D8-B47F-481C-BEE9-3C5A30290546}" sibTransId="{45E655A2-D24A-4AF7-97AC-60AF8901CBE1}"/>
    <dgm:cxn modelId="{3D206158-D6B8-4DAE-B321-1A70D3C856CD}" srcId="{35097560-7FAB-4AF4-9813-394F65CAB6EB}" destId="{79864ADD-06E1-4DF0-A203-B2CEE6B87CDE}" srcOrd="1" destOrd="0" parTransId="{686F82F4-A8EB-4851-8696-4256A94AB750}" sibTransId="{BF57AD1A-D28F-4D2C-B5CF-A85012F43DA1}"/>
    <dgm:cxn modelId="{95278973-2526-3246-8336-366AD87A51A3}" type="presOf" srcId="{79213AD4-C59A-48CE-9360-F7D3B9A9A2F1}" destId="{C1767EF6-EE4C-4629-AA04-06523E66BC65}" srcOrd="0" destOrd="0" presId="urn:microsoft.com/office/officeart/2018/2/layout/IconVerticalSolidList"/>
    <dgm:cxn modelId="{F20EE67F-6B85-D049-A056-0B0409DE85CF}" type="presOf" srcId="{35097560-7FAB-4AF4-9813-394F65CAB6EB}" destId="{9FA824E8-0ABF-4B99-8720-B3FD1375E0B5}" srcOrd="0" destOrd="0" presId="urn:microsoft.com/office/officeart/2018/2/layout/IconVerticalSolidList"/>
    <dgm:cxn modelId="{01B3009F-972F-6F4F-AEFD-481B38E9AF17}" type="presOf" srcId="{79864ADD-06E1-4DF0-A203-B2CEE6B87CDE}" destId="{2C107C98-BAFB-493A-A17E-F1F9B42CFD42}" srcOrd="0" destOrd="0" presId="urn:microsoft.com/office/officeart/2018/2/layout/IconVerticalSolidList"/>
    <dgm:cxn modelId="{E0E77FBC-C778-3640-B291-2824B9022075}" type="presParOf" srcId="{9FA824E8-0ABF-4B99-8720-B3FD1375E0B5}" destId="{C62B7A15-6513-44E1-971D-671BB0C75996}" srcOrd="0" destOrd="0" presId="urn:microsoft.com/office/officeart/2018/2/layout/IconVerticalSolidList"/>
    <dgm:cxn modelId="{CBAB9C50-209C-424A-B528-B8455346E530}" type="presParOf" srcId="{C62B7A15-6513-44E1-971D-671BB0C75996}" destId="{1C0F495B-379A-487B-A8F7-2DC1C23BF358}" srcOrd="0" destOrd="0" presId="urn:microsoft.com/office/officeart/2018/2/layout/IconVerticalSolidList"/>
    <dgm:cxn modelId="{E72CEAB0-44D5-C44D-9ACE-FF980097C624}" type="presParOf" srcId="{C62B7A15-6513-44E1-971D-671BB0C75996}" destId="{EF04ABB7-7125-49D1-B5A6-4E5B9DA815E1}" srcOrd="1" destOrd="0" presId="urn:microsoft.com/office/officeart/2018/2/layout/IconVerticalSolidList"/>
    <dgm:cxn modelId="{D45C2386-D013-CC4C-806B-896202FDC239}" type="presParOf" srcId="{C62B7A15-6513-44E1-971D-671BB0C75996}" destId="{2AB3D79A-AF08-4092-8F93-0D3FDEABD9E1}" srcOrd="2" destOrd="0" presId="urn:microsoft.com/office/officeart/2018/2/layout/IconVerticalSolidList"/>
    <dgm:cxn modelId="{F9B8BF7A-29D3-BC43-AB78-329F636C7690}" type="presParOf" srcId="{C62B7A15-6513-44E1-971D-671BB0C75996}" destId="{C1767EF6-EE4C-4629-AA04-06523E66BC65}" srcOrd="3" destOrd="0" presId="urn:microsoft.com/office/officeart/2018/2/layout/IconVerticalSolidList"/>
    <dgm:cxn modelId="{2F840C6D-67FD-5042-92F1-CAE4D7D1E9E3}" type="presParOf" srcId="{9FA824E8-0ABF-4B99-8720-B3FD1375E0B5}" destId="{3D12BACC-0104-4CBE-9361-9E776C1B8C15}" srcOrd="1" destOrd="0" presId="urn:microsoft.com/office/officeart/2018/2/layout/IconVerticalSolidList"/>
    <dgm:cxn modelId="{4F0DA4D1-E266-3446-A291-6E851D92C02A}" type="presParOf" srcId="{9FA824E8-0ABF-4B99-8720-B3FD1375E0B5}" destId="{5561E0AD-8E9B-4377-A32A-C0AFC821E9E9}" srcOrd="2" destOrd="0" presId="urn:microsoft.com/office/officeart/2018/2/layout/IconVerticalSolidList"/>
    <dgm:cxn modelId="{F2CAB22E-3E88-F548-9FB1-E82EE4956235}" type="presParOf" srcId="{5561E0AD-8E9B-4377-A32A-C0AFC821E9E9}" destId="{45F3A331-F623-4776-B2FB-3EEB34E0EED5}" srcOrd="0" destOrd="0" presId="urn:microsoft.com/office/officeart/2018/2/layout/IconVerticalSolidList"/>
    <dgm:cxn modelId="{7491A832-73B2-594C-B625-77A99DA57D23}" type="presParOf" srcId="{5561E0AD-8E9B-4377-A32A-C0AFC821E9E9}" destId="{6EB632C0-4A7C-4BB5-8A23-EFF6E05594B5}" srcOrd="1" destOrd="0" presId="urn:microsoft.com/office/officeart/2018/2/layout/IconVerticalSolidList"/>
    <dgm:cxn modelId="{C9B8CDBA-E46C-974A-9C2B-4337AB479DE7}" type="presParOf" srcId="{5561E0AD-8E9B-4377-A32A-C0AFC821E9E9}" destId="{CBA40105-F444-4194-B24C-29878AE855EA}" srcOrd="2" destOrd="0" presId="urn:microsoft.com/office/officeart/2018/2/layout/IconVerticalSolidList"/>
    <dgm:cxn modelId="{E0E01FA7-2316-DB4A-9004-EA173E608C06}" type="presParOf" srcId="{5561E0AD-8E9B-4377-A32A-C0AFC821E9E9}" destId="{2C107C98-BAFB-493A-A17E-F1F9B42CFD4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79C557-7413-4D84-AB61-2CB861CCDD2E}"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1553B599-0FB1-44D0-ABED-FDD941EC46FC}">
      <dgm:prSet/>
      <dgm:spPr/>
      <dgm:t>
        <a:bodyPr/>
        <a:lstStyle/>
        <a:p>
          <a:r>
            <a:rPr lang="en-US" dirty="0"/>
            <a:t>To implement machine learning in Fantasy Premier League (FPL), we gathered relevant player statistics, match results, and </a:t>
          </a:r>
          <a:r>
            <a:rPr lang="en-US" dirty="0" err="1"/>
            <a:t>Gameweek</a:t>
          </a:r>
          <a:r>
            <a:rPr lang="en-US" dirty="0"/>
            <a:t> reports from GitHub and the official site of Fantasy Premier League. We merged data from all seasons into a comprehensive dataset, which we then cleaned and preprocessed for use in predictive models. </a:t>
          </a:r>
        </a:p>
        <a:p>
          <a:r>
            <a:rPr lang="en-US" dirty="0"/>
            <a:t>The steps included:</a:t>
          </a:r>
        </a:p>
      </dgm:t>
    </dgm:pt>
    <dgm:pt modelId="{2E32F4B7-E69A-4EC7-9532-4D894578EADD}" type="parTrans" cxnId="{778EABA2-4DAD-4137-B185-DAD22D1D93D3}">
      <dgm:prSet/>
      <dgm:spPr/>
      <dgm:t>
        <a:bodyPr/>
        <a:lstStyle/>
        <a:p>
          <a:endParaRPr lang="en-US"/>
        </a:p>
      </dgm:t>
    </dgm:pt>
    <dgm:pt modelId="{C2955023-3B45-4B88-BF77-B06D020BAD49}" type="sibTrans" cxnId="{778EABA2-4DAD-4137-B185-DAD22D1D93D3}">
      <dgm:prSet/>
      <dgm:spPr/>
      <dgm:t>
        <a:bodyPr/>
        <a:lstStyle/>
        <a:p>
          <a:endParaRPr lang="en-US"/>
        </a:p>
      </dgm:t>
    </dgm:pt>
    <dgm:pt modelId="{C924097B-6DF4-4D4A-86C5-895431D4ECFE}">
      <dgm:prSet/>
      <dgm:spPr/>
      <dgm:t>
        <a:bodyPr/>
        <a:lstStyle/>
        <a:p>
          <a:r>
            <a:rPr lang="en-US" dirty="0"/>
            <a:t>Removing null values and updating missing player positions.</a:t>
          </a:r>
        </a:p>
      </dgm:t>
    </dgm:pt>
    <dgm:pt modelId="{9A8EDC0C-9B91-4FAA-916B-50079E057BFC}" type="parTrans" cxnId="{16E52C22-1209-4C43-92A1-BDB857137EB5}">
      <dgm:prSet/>
      <dgm:spPr/>
      <dgm:t>
        <a:bodyPr/>
        <a:lstStyle/>
        <a:p>
          <a:endParaRPr lang="en-US"/>
        </a:p>
      </dgm:t>
    </dgm:pt>
    <dgm:pt modelId="{A68228E8-29BE-47FB-A913-6D034001CA91}" type="sibTrans" cxnId="{16E52C22-1209-4C43-92A1-BDB857137EB5}">
      <dgm:prSet/>
      <dgm:spPr/>
      <dgm:t>
        <a:bodyPr/>
        <a:lstStyle/>
        <a:p>
          <a:endParaRPr lang="en-US"/>
        </a:p>
      </dgm:t>
    </dgm:pt>
    <dgm:pt modelId="{DAF8BA06-9688-4DF3-906C-FFA748E690B7}">
      <dgm:prSet/>
      <dgm:spPr/>
      <dgm:t>
        <a:bodyPr/>
        <a:lstStyle/>
        <a:p>
          <a:r>
            <a:rPr lang="en-US" dirty="0"/>
            <a:t>Filtering players who are still active this season and removing those no longer playing.</a:t>
          </a:r>
        </a:p>
      </dgm:t>
    </dgm:pt>
    <dgm:pt modelId="{C9F86CDA-01C7-460A-9CE3-BD82178382FE}" type="parTrans" cxnId="{9C34495D-ABE0-454C-9C42-8D835666FD80}">
      <dgm:prSet/>
      <dgm:spPr/>
      <dgm:t>
        <a:bodyPr/>
        <a:lstStyle/>
        <a:p>
          <a:endParaRPr lang="en-US"/>
        </a:p>
      </dgm:t>
    </dgm:pt>
    <dgm:pt modelId="{607BD460-FC57-406B-90A2-53011A6951FB}" type="sibTrans" cxnId="{9C34495D-ABE0-454C-9C42-8D835666FD80}">
      <dgm:prSet/>
      <dgm:spPr/>
      <dgm:t>
        <a:bodyPr/>
        <a:lstStyle/>
        <a:p>
          <a:endParaRPr lang="en-US"/>
        </a:p>
      </dgm:t>
    </dgm:pt>
    <dgm:pt modelId="{F2438ACB-022D-45F8-89D2-78ECC3BC69E8}">
      <dgm:prSet/>
      <dgm:spPr/>
      <dgm:t>
        <a:bodyPr/>
        <a:lstStyle/>
        <a:p>
          <a:r>
            <a:rPr lang="en-US" dirty="0"/>
            <a:t>Assigning team names based on previous data.</a:t>
          </a:r>
        </a:p>
      </dgm:t>
    </dgm:pt>
    <dgm:pt modelId="{DE202D62-0FBD-4A06-ABCF-14228D4511FF}" type="parTrans" cxnId="{B78E2CD0-D1B6-4DF7-A101-868030E88DED}">
      <dgm:prSet/>
      <dgm:spPr/>
      <dgm:t>
        <a:bodyPr/>
        <a:lstStyle/>
        <a:p>
          <a:endParaRPr lang="en-US"/>
        </a:p>
      </dgm:t>
    </dgm:pt>
    <dgm:pt modelId="{DE27D2BA-BD0F-483D-8CDC-179F439633EB}" type="sibTrans" cxnId="{B78E2CD0-D1B6-4DF7-A101-868030E88DED}">
      <dgm:prSet/>
      <dgm:spPr/>
      <dgm:t>
        <a:bodyPr/>
        <a:lstStyle/>
        <a:p>
          <a:endParaRPr lang="en-US"/>
        </a:p>
      </dgm:t>
    </dgm:pt>
    <dgm:pt modelId="{84B001D5-8DC9-4EC6-B4E4-41347613981C}">
      <dgm:prSet/>
      <dgm:spPr/>
      <dgm:t>
        <a:bodyPr/>
        <a:lstStyle/>
        <a:p>
          <a:r>
            <a:rPr lang="en-US" b="1"/>
            <a:t>Key Strategies for Success:</a:t>
          </a:r>
          <a:endParaRPr lang="en-US"/>
        </a:p>
      </dgm:t>
    </dgm:pt>
    <dgm:pt modelId="{3BD7D598-0B8B-4C3B-A5A2-3C13538DFA36}" type="parTrans" cxnId="{F1321AFD-811F-4FF8-9B54-A6C8BE43F807}">
      <dgm:prSet/>
      <dgm:spPr/>
      <dgm:t>
        <a:bodyPr/>
        <a:lstStyle/>
        <a:p>
          <a:endParaRPr lang="en-US"/>
        </a:p>
      </dgm:t>
    </dgm:pt>
    <dgm:pt modelId="{92651C5A-F17E-4CB8-A698-D64122963EDC}" type="sibTrans" cxnId="{F1321AFD-811F-4FF8-9B54-A6C8BE43F807}">
      <dgm:prSet/>
      <dgm:spPr/>
      <dgm:t>
        <a:bodyPr/>
        <a:lstStyle/>
        <a:p>
          <a:endParaRPr lang="en-US"/>
        </a:p>
      </dgm:t>
    </dgm:pt>
    <dgm:pt modelId="{99EC1E61-7288-468F-9554-9F04EF7C1F09}">
      <dgm:prSet/>
      <dgm:spPr/>
      <dgm:t>
        <a:bodyPr/>
        <a:lstStyle/>
        <a:p>
          <a:r>
            <a:rPr lang="en-US" b="1"/>
            <a:t>Budget Management</a:t>
          </a:r>
          <a:r>
            <a:rPr lang="en-US"/>
            <a:t>: A £100.0m budget to pick 15 players (2 goalkeepers, 5 defenders, 5 midfielders, 3 forwards).</a:t>
          </a:r>
        </a:p>
      </dgm:t>
    </dgm:pt>
    <dgm:pt modelId="{3065648C-456F-43EA-9366-9737498C0F0D}" type="parTrans" cxnId="{F82F4E2F-3482-4E88-B633-8C48FE1C593E}">
      <dgm:prSet/>
      <dgm:spPr/>
      <dgm:t>
        <a:bodyPr/>
        <a:lstStyle/>
        <a:p>
          <a:endParaRPr lang="en-US"/>
        </a:p>
      </dgm:t>
    </dgm:pt>
    <dgm:pt modelId="{56E80057-489D-41C6-9615-41FDD8FF7018}" type="sibTrans" cxnId="{F82F4E2F-3482-4E88-B633-8C48FE1C593E}">
      <dgm:prSet/>
      <dgm:spPr/>
      <dgm:t>
        <a:bodyPr/>
        <a:lstStyle/>
        <a:p>
          <a:endParaRPr lang="en-US"/>
        </a:p>
      </dgm:t>
    </dgm:pt>
    <dgm:pt modelId="{F5CCE3F2-DDA1-4117-93A2-07469602BAAE}">
      <dgm:prSet/>
      <dgm:spPr/>
      <dgm:t>
        <a:bodyPr/>
        <a:lstStyle/>
        <a:p>
          <a:r>
            <a:rPr lang="en-US" b="1"/>
            <a:t>Team Composition</a:t>
          </a:r>
          <a:r>
            <a:rPr lang="en-US"/>
            <a:t>: Select 11 playing players each week, with specific requirements for positions and bench setup.</a:t>
          </a:r>
        </a:p>
      </dgm:t>
    </dgm:pt>
    <dgm:pt modelId="{F22D0E6E-CC00-4B70-B6E4-2843A2F5428E}" type="parTrans" cxnId="{BFF94739-57BD-4121-9202-309DB2DDA765}">
      <dgm:prSet/>
      <dgm:spPr/>
      <dgm:t>
        <a:bodyPr/>
        <a:lstStyle/>
        <a:p>
          <a:endParaRPr lang="en-US"/>
        </a:p>
      </dgm:t>
    </dgm:pt>
    <dgm:pt modelId="{5E317951-CB43-41CA-942B-E665497D8541}" type="sibTrans" cxnId="{BFF94739-57BD-4121-9202-309DB2DDA765}">
      <dgm:prSet/>
      <dgm:spPr/>
      <dgm:t>
        <a:bodyPr/>
        <a:lstStyle/>
        <a:p>
          <a:endParaRPr lang="en-US"/>
        </a:p>
      </dgm:t>
    </dgm:pt>
    <dgm:pt modelId="{6909A9E5-100D-4259-B36E-04A9EA87029E}">
      <dgm:prSet/>
      <dgm:spPr/>
      <dgm:t>
        <a:bodyPr/>
        <a:lstStyle/>
        <a:p>
          <a:r>
            <a:rPr lang="en-US" b="1"/>
            <a:t>Player Selection</a:t>
          </a:r>
          <a:r>
            <a:rPr lang="en-US"/>
            <a:t>: Avoid selecting the same player more than once and limit the number of players from each team.</a:t>
          </a:r>
        </a:p>
      </dgm:t>
    </dgm:pt>
    <dgm:pt modelId="{C405BFD9-0EC8-441B-9618-57395C825D57}" type="parTrans" cxnId="{CF811017-8E50-4AAF-9710-0AA384EF1D7E}">
      <dgm:prSet/>
      <dgm:spPr/>
      <dgm:t>
        <a:bodyPr/>
        <a:lstStyle/>
        <a:p>
          <a:endParaRPr lang="en-US"/>
        </a:p>
      </dgm:t>
    </dgm:pt>
    <dgm:pt modelId="{0E872141-4301-4D70-9E70-94AEC1C926CB}" type="sibTrans" cxnId="{CF811017-8E50-4AAF-9710-0AA384EF1D7E}">
      <dgm:prSet/>
      <dgm:spPr/>
      <dgm:t>
        <a:bodyPr/>
        <a:lstStyle/>
        <a:p>
          <a:endParaRPr lang="en-US"/>
        </a:p>
      </dgm:t>
    </dgm:pt>
    <dgm:pt modelId="{CD9B65D1-BC89-4294-8F4E-E718A4EDF867}">
      <dgm:prSet/>
      <dgm:spPr/>
      <dgm:t>
        <a:bodyPr/>
        <a:lstStyle/>
        <a:p>
          <a:r>
            <a:rPr lang="en-US" b="1"/>
            <a:t>Captaincy</a:t>
          </a:r>
          <a:r>
            <a:rPr lang="en-US"/>
            <a:t>: Choose a captain whose points are doubled for the week.</a:t>
          </a:r>
        </a:p>
      </dgm:t>
    </dgm:pt>
    <dgm:pt modelId="{5EFF8FDE-5834-4B42-9CEB-6AF02D0C3CA2}" type="parTrans" cxnId="{79E917E3-50C4-4FFA-92A5-AD8F1B76EC0B}">
      <dgm:prSet/>
      <dgm:spPr/>
      <dgm:t>
        <a:bodyPr/>
        <a:lstStyle/>
        <a:p>
          <a:endParaRPr lang="en-US"/>
        </a:p>
      </dgm:t>
    </dgm:pt>
    <dgm:pt modelId="{78C587D2-6284-42BB-997B-A66ED8E34752}" type="sibTrans" cxnId="{79E917E3-50C4-4FFA-92A5-AD8F1B76EC0B}">
      <dgm:prSet/>
      <dgm:spPr/>
      <dgm:t>
        <a:bodyPr/>
        <a:lstStyle/>
        <a:p>
          <a:endParaRPr lang="en-US"/>
        </a:p>
      </dgm:t>
    </dgm:pt>
    <dgm:pt modelId="{03A8FBA1-7C41-4658-9A48-074D73DF5FF8}">
      <dgm:prSet/>
      <dgm:spPr/>
      <dgm:t>
        <a:bodyPr/>
        <a:lstStyle/>
        <a:p>
          <a:r>
            <a:rPr lang="en-US" b="1"/>
            <a:t>Transfers</a:t>
          </a:r>
          <a:r>
            <a:rPr lang="en-US"/>
            <a:t>: One free transfer per week; additional transfers incur point deductions.</a:t>
          </a:r>
        </a:p>
      </dgm:t>
    </dgm:pt>
    <dgm:pt modelId="{8EACC676-F109-460F-91F1-6A4105F21CE5}" type="parTrans" cxnId="{4A65B413-D451-49F5-9552-5B5C8DD49D75}">
      <dgm:prSet/>
      <dgm:spPr/>
      <dgm:t>
        <a:bodyPr/>
        <a:lstStyle/>
        <a:p>
          <a:endParaRPr lang="en-US"/>
        </a:p>
      </dgm:t>
    </dgm:pt>
    <dgm:pt modelId="{1217157E-B4BC-491D-9CB4-D9D6E01EF2CE}" type="sibTrans" cxnId="{4A65B413-D451-49F5-9552-5B5C8DD49D75}">
      <dgm:prSet/>
      <dgm:spPr/>
      <dgm:t>
        <a:bodyPr/>
        <a:lstStyle/>
        <a:p>
          <a:endParaRPr lang="en-US"/>
        </a:p>
      </dgm:t>
    </dgm:pt>
    <dgm:pt modelId="{D5EF9C06-202F-9D43-B2F4-3E30C708721B}" type="pres">
      <dgm:prSet presAssocID="{E779C557-7413-4D84-AB61-2CB861CCDD2E}" presName="Name0" presStyleCnt="0">
        <dgm:presLayoutVars>
          <dgm:dir/>
          <dgm:resizeHandles val="exact"/>
        </dgm:presLayoutVars>
      </dgm:prSet>
      <dgm:spPr/>
    </dgm:pt>
    <dgm:pt modelId="{57E56379-92D7-A54B-AFF8-FD377888E1B6}" type="pres">
      <dgm:prSet presAssocID="{1553B599-0FB1-44D0-ABED-FDD941EC46FC}" presName="node" presStyleLbl="node1" presStyleIdx="0" presStyleCnt="3" custScaleY="116712">
        <dgm:presLayoutVars>
          <dgm:bulletEnabled val="1"/>
        </dgm:presLayoutVars>
      </dgm:prSet>
      <dgm:spPr/>
    </dgm:pt>
    <dgm:pt modelId="{508A0C4E-9D3D-D040-AF87-965153F0A2F3}" type="pres">
      <dgm:prSet presAssocID="{C2955023-3B45-4B88-BF77-B06D020BAD49}" presName="sibTransSpacerBeforeConnector" presStyleCnt="0"/>
      <dgm:spPr/>
    </dgm:pt>
    <dgm:pt modelId="{9C720ED7-E453-A64C-B615-64DE7393AE10}" type="pres">
      <dgm:prSet presAssocID="{C2955023-3B45-4B88-BF77-B06D020BAD49}" presName="sibTrans" presStyleLbl="node1" presStyleIdx="1" presStyleCnt="3"/>
      <dgm:spPr/>
    </dgm:pt>
    <dgm:pt modelId="{E0FF7FFE-645E-214B-A094-AF7E52A436F9}" type="pres">
      <dgm:prSet presAssocID="{C2955023-3B45-4B88-BF77-B06D020BAD49}" presName="sibTransSpacerAfterConnector" presStyleCnt="0"/>
      <dgm:spPr/>
    </dgm:pt>
    <dgm:pt modelId="{4D90CB99-0A33-B14B-B68D-23407E12084F}" type="pres">
      <dgm:prSet presAssocID="{84B001D5-8DC9-4EC6-B4E4-41347613981C}" presName="node" presStyleLbl="node1" presStyleIdx="2" presStyleCnt="3" custScaleY="117441">
        <dgm:presLayoutVars>
          <dgm:bulletEnabled val="1"/>
        </dgm:presLayoutVars>
      </dgm:prSet>
      <dgm:spPr/>
    </dgm:pt>
  </dgm:ptLst>
  <dgm:cxnLst>
    <dgm:cxn modelId="{C23BA602-2265-BA4E-9B23-4081DF21784E}" type="presOf" srcId="{99EC1E61-7288-468F-9554-9F04EF7C1F09}" destId="{4D90CB99-0A33-B14B-B68D-23407E12084F}" srcOrd="0" destOrd="1" presId="urn:microsoft.com/office/officeart/2016/7/layout/BasicProcessNew"/>
    <dgm:cxn modelId="{4A65B413-D451-49F5-9552-5B5C8DD49D75}" srcId="{84B001D5-8DC9-4EC6-B4E4-41347613981C}" destId="{03A8FBA1-7C41-4658-9A48-074D73DF5FF8}" srcOrd="4" destOrd="0" parTransId="{8EACC676-F109-460F-91F1-6A4105F21CE5}" sibTransId="{1217157E-B4BC-491D-9CB4-D9D6E01EF2CE}"/>
    <dgm:cxn modelId="{EE886614-5A27-CE40-B247-3CCB86E4067C}" type="presOf" srcId="{CD9B65D1-BC89-4294-8F4E-E718A4EDF867}" destId="{4D90CB99-0A33-B14B-B68D-23407E12084F}" srcOrd="0" destOrd="4" presId="urn:microsoft.com/office/officeart/2016/7/layout/BasicProcessNew"/>
    <dgm:cxn modelId="{CF811017-8E50-4AAF-9710-0AA384EF1D7E}" srcId="{84B001D5-8DC9-4EC6-B4E4-41347613981C}" destId="{6909A9E5-100D-4259-B36E-04A9EA87029E}" srcOrd="2" destOrd="0" parTransId="{C405BFD9-0EC8-441B-9618-57395C825D57}" sibTransId="{0E872141-4301-4D70-9E70-94AEC1C926CB}"/>
    <dgm:cxn modelId="{A1519621-AC26-1F43-BBF7-E79131F1B9DE}" type="presOf" srcId="{F2438ACB-022D-45F8-89D2-78ECC3BC69E8}" destId="{57E56379-92D7-A54B-AFF8-FD377888E1B6}" srcOrd="0" destOrd="3" presId="urn:microsoft.com/office/officeart/2016/7/layout/BasicProcessNew"/>
    <dgm:cxn modelId="{16E52C22-1209-4C43-92A1-BDB857137EB5}" srcId="{1553B599-0FB1-44D0-ABED-FDD941EC46FC}" destId="{C924097B-6DF4-4D4A-86C5-895431D4ECFE}" srcOrd="0" destOrd="0" parTransId="{9A8EDC0C-9B91-4FAA-916B-50079E057BFC}" sibTransId="{A68228E8-29BE-47FB-A913-6D034001CA91}"/>
    <dgm:cxn modelId="{F82F4E2F-3482-4E88-B633-8C48FE1C593E}" srcId="{84B001D5-8DC9-4EC6-B4E4-41347613981C}" destId="{99EC1E61-7288-468F-9554-9F04EF7C1F09}" srcOrd="0" destOrd="0" parTransId="{3065648C-456F-43EA-9366-9737498C0F0D}" sibTransId="{56E80057-489D-41C6-9615-41FDD8FF7018}"/>
    <dgm:cxn modelId="{D91F4532-74BD-7E4A-A073-EE7A2D099156}" type="presOf" srcId="{C924097B-6DF4-4D4A-86C5-895431D4ECFE}" destId="{57E56379-92D7-A54B-AFF8-FD377888E1B6}" srcOrd="0" destOrd="1" presId="urn:microsoft.com/office/officeart/2016/7/layout/BasicProcessNew"/>
    <dgm:cxn modelId="{279BF435-5C8C-6D44-A88A-5C9B07369780}" type="presOf" srcId="{1553B599-0FB1-44D0-ABED-FDD941EC46FC}" destId="{57E56379-92D7-A54B-AFF8-FD377888E1B6}" srcOrd="0" destOrd="0" presId="urn:microsoft.com/office/officeart/2016/7/layout/BasicProcessNew"/>
    <dgm:cxn modelId="{BFF94739-57BD-4121-9202-309DB2DDA765}" srcId="{84B001D5-8DC9-4EC6-B4E4-41347613981C}" destId="{F5CCE3F2-DDA1-4117-93A2-07469602BAAE}" srcOrd="1" destOrd="0" parTransId="{F22D0E6E-CC00-4B70-B6E4-2843A2F5428E}" sibTransId="{5E317951-CB43-41CA-942B-E665497D8541}"/>
    <dgm:cxn modelId="{9C34495D-ABE0-454C-9C42-8D835666FD80}" srcId="{1553B599-0FB1-44D0-ABED-FDD941EC46FC}" destId="{DAF8BA06-9688-4DF3-906C-FFA748E690B7}" srcOrd="1" destOrd="0" parTransId="{C9F86CDA-01C7-460A-9CE3-BD82178382FE}" sibTransId="{607BD460-FC57-406B-90A2-53011A6951FB}"/>
    <dgm:cxn modelId="{1523F663-CF86-A04D-B81A-D8D79378479C}" type="presOf" srcId="{03A8FBA1-7C41-4658-9A48-074D73DF5FF8}" destId="{4D90CB99-0A33-B14B-B68D-23407E12084F}" srcOrd="0" destOrd="5" presId="urn:microsoft.com/office/officeart/2016/7/layout/BasicProcessNew"/>
    <dgm:cxn modelId="{58E4BD72-E1F2-A744-B2BA-FF363FD6E7CE}" type="presOf" srcId="{6909A9E5-100D-4259-B36E-04A9EA87029E}" destId="{4D90CB99-0A33-B14B-B68D-23407E12084F}" srcOrd="0" destOrd="3" presId="urn:microsoft.com/office/officeart/2016/7/layout/BasicProcessNew"/>
    <dgm:cxn modelId="{778EABA2-4DAD-4137-B185-DAD22D1D93D3}" srcId="{E779C557-7413-4D84-AB61-2CB861CCDD2E}" destId="{1553B599-0FB1-44D0-ABED-FDD941EC46FC}" srcOrd="0" destOrd="0" parTransId="{2E32F4B7-E69A-4EC7-9532-4D894578EADD}" sibTransId="{C2955023-3B45-4B88-BF77-B06D020BAD49}"/>
    <dgm:cxn modelId="{EB2245B1-12CB-2B48-A714-B22DA38DCC43}" type="presOf" srcId="{F5CCE3F2-DDA1-4117-93A2-07469602BAAE}" destId="{4D90CB99-0A33-B14B-B68D-23407E12084F}" srcOrd="0" destOrd="2" presId="urn:microsoft.com/office/officeart/2016/7/layout/BasicProcessNew"/>
    <dgm:cxn modelId="{A83DA4B2-4487-194F-AB74-797EFD92A3B2}" type="presOf" srcId="{DAF8BA06-9688-4DF3-906C-FFA748E690B7}" destId="{57E56379-92D7-A54B-AFF8-FD377888E1B6}" srcOrd="0" destOrd="2" presId="urn:microsoft.com/office/officeart/2016/7/layout/BasicProcessNew"/>
    <dgm:cxn modelId="{97905AC7-4FE2-924D-AE87-EF0E2C06A149}" type="presOf" srcId="{E779C557-7413-4D84-AB61-2CB861CCDD2E}" destId="{D5EF9C06-202F-9D43-B2F4-3E30C708721B}" srcOrd="0" destOrd="0" presId="urn:microsoft.com/office/officeart/2016/7/layout/BasicProcessNew"/>
    <dgm:cxn modelId="{B78E2CD0-D1B6-4DF7-A101-868030E88DED}" srcId="{1553B599-0FB1-44D0-ABED-FDD941EC46FC}" destId="{F2438ACB-022D-45F8-89D2-78ECC3BC69E8}" srcOrd="2" destOrd="0" parTransId="{DE202D62-0FBD-4A06-ABCF-14228D4511FF}" sibTransId="{DE27D2BA-BD0F-483D-8CDC-179F439633EB}"/>
    <dgm:cxn modelId="{79E917E3-50C4-4FFA-92A5-AD8F1B76EC0B}" srcId="{84B001D5-8DC9-4EC6-B4E4-41347613981C}" destId="{CD9B65D1-BC89-4294-8F4E-E718A4EDF867}" srcOrd="3" destOrd="0" parTransId="{5EFF8FDE-5834-4B42-9CEB-6AF02D0C3CA2}" sibTransId="{78C587D2-6284-42BB-997B-A66ED8E34752}"/>
    <dgm:cxn modelId="{3F69B1EB-BE95-914B-8F94-086E93E86C8B}" type="presOf" srcId="{C2955023-3B45-4B88-BF77-B06D020BAD49}" destId="{9C720ED7-E453-A64C-B615-64DE7393AE10}" srcOrd="0" destOrd="0" presId="urn:microsoft.com/office/officeart/2016/7/layout/BasicProcessNew"/>
    <dgm:cxn modelId="{6F9179F1-B42A-D342-B314-50A5BC2A0488}" type="presOf" srcId="{84B001D5-8DC9-4EC6-B4E4-41347613981C}" destId="{4D90CB99-0A33-B14B-B68D-23407E12084F}" srcOrd="0" destOrd="0" presId="urn:microsoft.com/office/officeart/2016/7/layout/BasicProcessNew"/>
    <dgm:cxn modelId="{F1321AFD-811F-4FF8-9B54-A6C8BE43F807}" srcId="{E779C557-7413-4D84-AB61-2CB861CCDD2E}" destId="{84B001D5-8DC9-4EC6-B4E4-41347613981C}" srcOrd="1" destOrd="0" parTransId="{3BD7D598-0B8B-4C3B-A5A2-3C13538DFA36}" sibTransId="{92651C5A-F17E-4CB8-A698-D64122963EDC}"/>
    <dgm:cxn modelId="{217FC47C-4261-6749-BB18-D8C5FBE898E1}" type="presParOf" srcId="{D5EF9C06-202F-9D43-B2F4-3E30C708721B}" destId="{57E56379-92D7-A54B-AFF8-FD377888E1B6}" srcOrd="0" destOrd="0" presId="urn:microsoft.com/office/officeart/2016/7/layout/BasicProcessNew"/>
    <dgm:cxn modelId="{2AB42202-E9D3-2C4F-A052-3860149EFCEA}" type="presParOf" srcId="{D5EF9C06-202F-9D43-B2F4-3E30C708721B}" destId="{508A0C4E-9D3D-D040-AF87-965153F0A2F3}" srcOrd="1" destOrd="0" presId="urn:microsoft.com/office/officeart/2016/7/layout/BasicProcessNew"/>
    <dgm:cxn modelId="{2405B94D-77EB-F545-9D8D-79CDB29780EE}" type="presParOf" srcId="{D5EF9C06-202F-9D43-B2F4-3E30C708721B}" destId="{9C720ED7-E453-A64C-B615-64DE7393AE10}" srcOrd="2" destOrd="0" presId="urn:microsoft.com/office/officeart/2016/7/layout/BasicProcessNew"/>
    <dgm:cxn modelId="{9B53BC48-8452-B645-BCFF-27F8C0EB803E}" type="presParOf" srcId="{D5EF9C06-202F-9D43-B2F4-3E30C708721B}" destId="{E0FF7FFE-645E-214B-A094-AF7E52A436F9}" srcOrd="3" destOrd="0" presId="urn:microsoft.com/office/officeart/2016/7/layout/BasicProcessNew"/>
    <dgm:cxn modelId="{919E2133-8E6D-4A46-B8C1-B3845D66E4C2}" type="presParOf" srcId="{D5EF9C06-202F-9D43-B2F4-3E30C708721B}" destId="{4D90CB99-0A33-B14B-B68D-23407E12084F}"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F495B-379A-487B-A8F7-2DC1C23BF358}">
      <dsp:nvSpPr>
        <dsp:cNvPr id="0" name=""/>
        <dsp:cNvSpPr/>
      </dsp:nvSpPr>
      <dsp:spPr>
        <a:xfrm>
          <a:off x="0" y="214673"/>
          <a:ext cx="5932768" cy="21295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4ABB7-7125-49D1-B5A6-4E5B9DA815E1}">
      <dsp:nvSpPr>
        <dsp:cNvPr id="0" name=""/>
        <dsp:cNvSpPr/>
      </dsp:nvSpPr>
      <dsp:spPr>
        <a:xfrm>
          <a:off x="490793" y="887626"/>
          <a:ext cx="911763" cy="9117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767EF6-EE4C-4629-AA04-06523E66BC65}">
      <dsp:nvSpPr>
        <dsp:cNvPr id="0" name=""/>
        <dsp:cNvSpPr/>
      </dsp:nvSpPr>
      <dsp:spPr>
        <a:xfrm>
          <a:off x="1700099" y="510159"/>
          <a:ext cx="4018063" cy="1659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445" tIns="175445" rIns="175445" bIns="175445" numCol="1" spcCol="1270" anchor="ctr" anchorCtr="0">
          <a:noAutofit/>
        </a:bodyPr>
        <a:lstStyle/>
        <a:p>
          <a:pPr marL="0" lvl="0" indent="0" algn="l" defTabSz="622300">
            <a:lnSpc>
              <a:spcPct val="100000"/>
            </a:lnSpc>
            <a:spcBef>
              <a:spcPct val="0"/>
            </a:spcBef>
            <a:spcAft>
              <a:spcPct val="35000"/>
            </a:spcAft>
            <a:buNone/>
          </a:pPr>
          <a:r>
            <a:rPr lang="en-US" sz="1400" kern="1200" dirty="0"/>
            <a:t>In this presentation, we explore optimizing Fantasy Premier League (FPL) strategies using a machine learning approach. The goal is to enhance decision-making for FPL managers by analyzing player data, match statistics, and team dynamics. </a:t>
          </a:r>
        </a:p>
      </dsp:txBody>
      <dsp:txXfrm>
        <a:off x="1700099" y="510159"/>
        <a:ext cx="4018063" cy="1659377"/>
      </dsp:txXfrm>
    </dsp:sp>
    <dsp:sp modelId="{45F3A331-F623-4776-B2FB-3EEB34E0EED5}">
      <dsp:nvSpPr>
        <dsp:cNvPr id="0" name=""/>
        <dsp:cNvSpPr/>
      </dsp:nvSpPr>
      <dsp:spPr>
        <a:xfrm>
          <a:off x="0" y="2838182"/>
          <a:ext cx="5932768" cy="2020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632C0-4A7C-4BB5-8A23-EFF6E05594B5}">
      <dsp:nvSpPr>
        <dsp:cNvPr id="0" name=""/>
        <dsp:cNvSpPr/>
      </dsp:nvSpPr>
      <dsp:spPr>
        <a:xfrm>
          <a:off x="501470" y="3271589"/>
          <a:ext cx="911763" cy="1111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107C98-BAFB-493A-A17E-F1F9B42CFD42}">
      <dsp:nvSpPr>
        <dsp:cNvPr id="0" name=""/>
        <dsp:cNvSpPr/>
      </dsp:nvSpPr>
      <dsp:spPr>
        <a:xfrm>
          <a:off x="1723966" y="3100290"/>
          <a:ext cx="3859832" cy="157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445" tIns="175445" rIns="175445" bIns="175445" numCol="1" spcCol="1270" anchor="ctr" anchorCtr="0">
          <a:noAutofit/>
        </a:bodyPr>
        <a:lstStyle/>
        <a:p>
          <a:pPr marL="0" lvl="0" indent="0" algn="l" defTabSz="622300">
            <a:lnSpc>
              <a:spcPct val="100000"/>
            </a:lnSpc>
            <a:spcBef>
              <a:spcPct val="0"/>
            </a:spcBef>
            <a:spcAft>
              <a:spcPct val="35000"/>
            </a:spcAft>
            <a:buNone/>
          </a:pPr>
          <a:r>
            <a:rPr lang="en-US" sz="1400" kern="1200" dirty="0"/>
            <a:t>By leveraging predictive analytics, we aim to maximize points potential and improve overall team performance throughout the season.</a:t>
          </a:r>
        </a:p>
      </dsp:txBody>
      <dsp:txXfrm>
        <a:off x="1723966" y="3100290"/>
        <a:ext cx="3859832" cy="1572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56379-92D7-A54B-AFF8-FD377888E1B6}">
      <dsp:nvSpPr>
        <dsp:cNvPr id="0" name=""/>
        <dsp:cNvSpPr/>
      </dsp:nvSpPr>
      <dsp:spPr>
        <a:xfrm>
          <a:off x="2590" y="1090237"/>
          <a:ext cx="5357687" cy="375183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755650">
            <a:lnSpc>
              <a:spcPct val="90000"/>
            </a:lnSpc>
            <a:spcBef>
              <a:spcPct val="0"/>
            </a:spcBef>
            <a:spcAft>
              <a:spcPct val="35000"/>
            </a:spcAft>
            <a:buNone/>
          </a:pPr>
          <a:r>
            <a:rPr lang="en-US" sz="1700" kern="1200" dirty="0"/>
            <a:t>To implement machine learning in Fantasy Premier League (FPL), we gathered relevant player statistics, match results, and </a:t>
          </a:r>
          <a:r>
            <a:rPr lang="en-US" sz="1700" kern="1200" dirty="0" err="1"/>
            <a:t>Gameweek</a:t>
          </a:r>
          <a:r>
            <a:rPr lang="en-US" sz="1700" kern="1200" dirty="0"/>
            <a:t> reports from GitHub and the official site of Fantasy Premier League. We merged data from all seasons into a comprehensive dataset, which we then cleaned and preprocessed for use in predictive models. </a:t>
          </a:r>
        </a:p>
        <a:p>
          <a:pPr marL="0" lvl="0" indent="0" algn="l" defTabSz="755650">
            <a:lnSpc>
              <a:spcPct val="90000"/>
            </a:lnSpc>
            <a:spcBef>
              <a:spcPct val="0"/>
            </a:spcBef>
            <a:spcAft>
              <a:spcPct val="35000"/>
            </a:spcAft>
            <a:buNone/>
          </a:pPr>
          <a:r>
            <a:rPr lang="en-US" sz="1700" kern="1200" dirty="0"/>
            <a:t>The steps included:</a:t>
          </a:r>
        </a:p>
        <a:p>
          <a:pPr marL="114300" lvl="1" indent="-114300" algn="l" defTabSz="577850">
            <a:lnSpc>
              <a:spcPct val="90000"/>
            </a:lnSpc>
            <a:spcBef>
              <a:spcPct val="0"/>
            </a:spcBef>
            <a:spcAft>
              <a:spcPct val="15000"/>
            </a:spcAft>
            <a:buChar char="•"/>
          </a:pPr>
          <a:r>
            <a:rPr lang="en-US" sz="1300" kern="1200" dirty="0"/>
            <a:t>Removing null values and updating missing player positions.</a:t>
          </a:r>
        </a:p>
        <a:p>
          <a:pPr marL="114300" lvl="1" indent="-114300" algn="l" defTabSz="577850">
            <a:lnSpc>
              <a:spcPct val="90000"/>
            </a:lnSpc>
            <a:spcBef>
              <a:spcPct val="0"/>
            </a:spcBef>
            <a:spcAft>
              <a:spcPct val="15000"/>
            </a:spcAft>
            <a:buChar char="•"/>
          </a:pPr>
          <a:r>
            <a:rPr lang="en-US" sz="1300" kern="1200" dirty="0"/>
            <a:t>Filtering players who are still active this season and removing those no longer playing.</a:t>
          </a:r>
        </a:p>
        <a:p>
          <a:pPr marL="114300" lvl="1" indent="-114300" algn="l" defTabSz="577850">
            <a:lnSpc>
              <a:spcPct val="90000"/>
            </a:lnSpc>
            <a:spcBef>
              <a:spcPct val="0"/>
            </a:spcBef>
            <a:spcAft>
              <a:spcPct val="15000"/>
            </a:spcAft>
            <a:buChar char="•"/>
          </a:pPr>
          <a:r>
            <a:rPr lang="en-US" sz="1300" kern="1200" dirty="0"/>
            <a:t>Assigning team names based on previous data.</a:t>
          </a:r>
        </a:p>
      </dsp:txBody>
      <dsp:txXfrm>
        <a:off x="2590" y="1090237"/>
        <a:ext cx="5357687" cy="3751838"/>
      </dsp:txXfrm>
    </dsp:sp>
    <dsp:sp modelId="{9C720ED7-E453-A64C-B615-64DE7393AE10}">
      <dsp:nvSpPr>
        <dsp:cNvPr id="0" name=""/>
        <dsp:cNvSpPr/>
      </dsp:nvSpPr>
      <dsp:spPr>
        <a:xfrm>
          <a:off x="5434633" y="2844656"/>
          <a:ext cx="803653" cy="243000"/>
        </a:xfrm>
        <a:prstGeom prst="rightArrow">
          <a:avLst>
            <a:gd name="adj1" fmla="val 50000"/>
            <a:gd name="adj2" fmla="val 5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0CB99-0A33-B14B-B68D-23407E12084F}">
      <dsp:nvSpPr>
        <dsp:cNvPr id="0" name=""/>
        <dsp:cNvSpPr/>
      </dsp:nvSpPr>
      <dsp:spPr>
        <a:xfrm>
          <a:off x="6312642" y="1078520"/>
          <a:ext cx="5357687" cy="377527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755650">
            <a:lnSpc>
              <a:spcPct val="90000"/>
            </a:lnSpc>
            <a:spcBef>
              <a:spcPct val="0"/>
            </a:spcBef>
            <a:spcAft>
              <a:spcPct val="35000"/>
            </a:spcAft>
            <a:buNone/>
          </a:pPr>
          <a:r>
            <a:rPr lang="en-US" sz="1700" b="1" kern="1200"/>
            <a:t>Key Strategies for Success:</a:t>
          </a:r>
          <a:endParaRPr lang="en-US" sz="1700" kern="1200"/>
        </a:p>
        <a:p>
          <a:pPr marL="114300" lvl="1" indent="-114300" algn="l" defTabSz="577850">
            <a:lnSpc>
              <a:spcPct val="90000"/>
            </a:lnSpc>
            <a:spcBef>
              <a:spcPct val="0"/>
            </a:spcBef>
            <a:spcAft>
              <a:spcPct val="15000"/>
            </a:spcAft>
            <a:buChar char="•"/>
          </a:pPr>
          <a:r>
            <a:rPr lang="en-US" sz="1300" b="1" kern="1200"/>
            <a:t>Budget Management</a:t>
          </a:r>
          <a:r>
            <a:rPr lang="en-US" sz="1300" kern="1200"/>
            <a:t>: A £100.0m budget to pick 15 players (2 goalkeepers, 5 defenders, 5 midfielders, 3 forwards).</a:t>
          </a:r>
        </a:p>
        <a:p>
          <a:pPr marL="114300" lvl="1" indent="-114300" algn="l" defTabSz="577850">
            <a:lnSpc>
              <a:spcPct val="90000"/>
            </a:lnSpc>
            <a:spcBef>
              <a:spcPct val="0"/>
            </a:spcBef>
            <a:spcAft>
              <a:spcPct val="15000"/>
            </a:spcAft>
            <a:buChar char="•"/>
          </a:pPr>
          <a:r>
            <a:rPr lang="en-US" sz="1300" b="1" kern="1200"/>
            <a:t>Team Composition</a:t>
          </a:r>
          <a:r>
            <a:rPr lang="en-US" sz="1300" kern="1200"/>
            <a:t>: Select 11 playing players each week, with specific requirements for positions and bench setup.</a:t>
          </a:r>
        </a:p>
        <a:p>
          <a:pPr marL="114300" lvl="1" indent="-114300" algn="l" defTabSz="577850">
            <a:lnSpc>
              <a:spcPct val="90000"/>
            </a:lnSpc>
            <a:spcBef>
              <a:spcPct val="0"/>
            </a:spcBef>
            <a:spcAft>
              <a:spcPct val="15000"/>
            </a:spcAft>
            <a:buChar char="•"/>
          </a:pPr>
          <a:r>
            <a:rPr lang="en-US" sz="1300" b="1" kern="1200"/>
            <a:t>Player Selection</a:t>
          </a:r>
          <a:r>
            <a:rPr lang="en-US" sz="1300" kern="1200"/>
            <a:t>: Avoid selecting the same player more than once and limit the number of players from each team.</a:t>
          </a:r>
        </a:p>
        <a:p>
          <a:pPr marL="114300" lvl="1" indent="-114300" algn="l" defTabSz="577850">
            <a:lnSpc>
              <a:spcPct val="90000"/>
            </a:lnSpc>
            <a:spcBef>
              <a:spcPct val="0"/>
            </a:spcBef>
            <a:spcAft>
              <a:spcPct val="15000"/>
            </a:spcAft>
            <a:buChar char="•"/>
          </a:pPr>
          <a:r>
            <a:rPr lang="en-US" sz="1300" b="1" kern="1200"/>
            <a:t>Captaincy</a:t>
          </a:r>
          <a:r>
            <a:rPr lang="en-US" sz="1300" kern="1200"/>
            <a:t>: Choose a captain whose points are doubled for the week.</a:t>
          </a:r>
        </a:p>
        <a:p>
          <a:pPr marL="114300" lvl="1" indent="-114300" algn="l" defTabSz="577850">
            <a:lnSpc>
              <a:spcPct val="90000"/>
            </a:lnSpc>
            <a:spcBef>
              <a:spcPct val="0"/>
            </a:spcBef>
            <a:spcAft>
              <a:spcPct val="15000"/>
            </a:spcAft>
            <a:buChar char="•"/>
          </a:pPr>
          <a:r>
            <a:rPr lang="en-US" sz="1300" b="1" kern="1200"/>
            <a:t>Transfers</a:t>
          </a:r>
          <a:r>
            <a:rPr lang="en-US" sz="1300" kern="1200"/>
            <a:t>: One free transfer per week; additional transfers incur point deductions.</a:t>
          </a:r>
        </a:p>
      </dsp:txBody>
      <dsp:txXfrm>
        <a:off x="6312642" y="1078520"/>
        <a:ext cx="5357687" cy="37752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F791-AF5B-32E5-D8C6-FE02EA89D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5FB6DB-7B58-CEA1-90FF-3B4271DA6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6DA091-1CCB-662F-EBFE-5104A62192BF}"/>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5" name="Footer Placeholder 4">
            <a:extLst>
              <a:ext uri="{FF2B5EF4-FFF2-40B4-BE49-F238E27FC236}">
                <a16:creationId xmlns:a16="http://schemas.microsoft.com/office/drawing/2014/main" id="{4A6A0092-AECC-2197-5FBE-27E714CFB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2A094-5787-2065-D1C9-BE7957975EC3}"/>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123056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57CC-0CCE-6B92-68CE-E395E69AA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92151-0A1E-468D-8186-21DF5F7F96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BE27A-5A45-A35E-02E0-68CC0A920633}"/>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5" name="Footer Placeholder 4">
            <a:extLst>
              <a:ext uri="{FF2B5EF4-FFF2-40B4-BE49-F238E27FC236}">
                <a16:creationId xmlns:a16="http://schemas.microsoft.com/office/drawing/2014/main" id="{9C4038CF-96B6-6C38-DD41-866B9BA10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3DECE-6484-65FA-5B4E-651E7F7DDFE6}"/>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226295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0BBD3-C0A1-7CFB-8E4A-5A4C930B19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0C4322-1C9C-9BFC-5743-A609294A8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723C9-90A3-B23B-1DA5-68056E86A9B4}"/>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5" name="Footer Placeholder 4">
            <a:extLst>
              <a:ext uri="{FF2B5EF4-FFF2-40B4-BE49-F238E27FC236}">
                <a16:creationId xmlns:a16="http://schemas.microsoft.com/office/drawing/2014/main" id="{72314BD6-0E0A-AB30-AB2A-CA5275680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F1CA6-0133-9AF5-26A3-2650FCB6F376}"/>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245950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A983-66D2-BFC2-DCB0-9C480D848F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26252-C7AA-DB5D-6DB2-6A07A81E2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CF24A-B674-AC1C-25D0-DFA075FE0B10}"/>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5" name="Footer Placeholder 4">
            <a:extLst>
              <a:ext uri="{FF2B5EF4-FFF2-40B4-BE49-F238E27FC236}">
                <a16:creationId xmlns:a16="http://schemas.microsoft.com/office/drawing/2014/main" id="{57594AD0-287A-70E7-0B8A-C891154FF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424B4-4B98-BC17-EAD9-CE3CCB5AA01D}"/>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8343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6608-622F-7ED4-A3A4-CD0349500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13697-B247-9417-5313-068D0EAAD0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D66C-9DDA-F29F-F6B8-4A6A68996187}"/>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5" name="Footer Placeholder 4">
            <a:extLst>
              <a:ext uri="{FF2B5EF4-FFF2-40B4-BE49-F238E27FC236}">
                <a16:creationId xmlns:a16="http://schemas.microsoft.com/office/drawing/2014/main" id="{743704E1-98DD-4570-7B17-F6D7257D4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36FBF-5B27-A2BC-0B9A-E9D6A5342203}"/>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3218231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FCCE-2CEC-F22C-A2B4-AE3DDA82A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CA0E5B-ACB3-5134-0CBE-2F92B2C7A4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8252E8-C890-7541-2F65-1B33AAE976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A23A70-9234-95B7-396E-4803188088AF}"/>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6" name="Footer Placeholder 5">
            <a:extLst>
              <a:ext uri="{FF2B5EF4-FFF2-40B4-BE49-F238E27FC236}">
                <a16:creationId xmlns:a16="http://schemas.microsoft.com/office/drawing/2014/main" id="{2E7EF6D5-F661-67D9-D1A0-D50A2ADE3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58EB9-D3C0-057F-918F-243DADD15912}"/>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66623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3896-00D7-4450-5511-3527283A64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8FEEA6-3FC9-BC28-6676-B3641D0D92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2A11F-60FE-366C-D6DA-7CF4D657D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94D44B-3C01-58E0-586F-8DD34870E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EF108-6BB7-0DFC-8030-79ED3AACD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9D2005-BFFD-9D91-74F7-3DB7A550491C}"/>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8" name="Footer Placeholder 7">
            <a:extLst>
              <a:ext uri="{FF2B5EF4-FFF2-40B4-BE49-F238E27FC236}">
                <a16:creationId xmlns:a16="http://schemas.microsoft.com/office/drawing/2014/main" id="{145B1A1D-6A6F-CBE6-375F-D0D3287E3F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A4D5F6-D20F-5DCA-AFB4-1D37F6F41D6E}"/>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360876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410E-4008-C2BE-64F0-F64B0E49B3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5305A2-1F1E-EC62-2C30-C6FF4467F08C}"/>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4" name="Footer Placeholder 3">
            <a:extLst>
              <a:ext uri="{FF2B5EF4-FFF2-40B4-BE49-F238E27FC236}">
                <a16:creationId xmlns:a16="http://schemas.microsoft.com/office/drawing/2014/main" id="{8B6A652D-B898-5849-2910-FACFF64F87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98B2C0-9DF5-EF7B-86BF-0ECF9B362C69}"/>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321256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E80800-0782-1A7F-5E89-47D4F794FFA7}"/>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3" name="Footer Placeholder 2">
            <a:extLst>
              <a:ext uri="{FF2B5EF4-FFF2-40B4-BE49-F238E27FC236}">
                <a16:creationId xmlns:a16="http://schemas.microsoft.com/office/drawing/2014/main" id="{9036E858-7F87-C7F8-BC83-6CAEF69084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ED58C9-B433-4FDE-1BD5-26D6F342BEB0}"/>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274090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35F2-D0E1-79B8-F239-665A1C9A0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C8088-BFEC-5D5B-B735-8C10DEB7A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43D780-2888-30E4-BC47-1861F318D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B03DA-4E2C-325C-EFBA-37D3088B7349}"/>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6" name="Footer Placeholder 5">
            <a:extLst>
              <a:ext uri="{FF2B5EF4-FFF2-40B4-BE49-F238E27FC236}">
                <a16:creationId xmlns:a16="http://schemas.microsoft.com/office/drawing/2014/main" id="{0AB87902-CCB5-1E00-2A83-888B67EF6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B99BB-FE7F-11B1-892F-CF93EF0314C6}"/>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36986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8DCA-8638-A68B-5D59-DFF4C2EDC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C5C897-5D9E-50D1-86B2-9AB4AC3C57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DCDD1-D434-4C63-F4E6-30635F53E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2AEA-6A5F-E298-3983-79171C7183B6}"/>
              </a:ext>
            </a:extLst>
          </p:cNvPr>
          <p:cNvSpPr>
            <a:spLocks noGrp="1"/>
          </p:cNvSpPr>
          <p:nvPr>
            <p:ph type="dt" sz="half" idx="10"/>
          </p:nvPr>
        </p:nvSpPr>
        <p:spPr/>
        <p:txBody>
          <a:bodyPr/>
          <a:lstStyle/>
          <a:p>
            <a:fld id="{43C77D87-CDD2-F24F-AF75-2251C67D9E0A}" type="datetimeFigureOut">
              <a:rPr lang="en-US" smtClean="0"/>
              <a:t>12/9/24</a:t>
            </a:fld>
            <a:endParaRPr lang="en-US"/>
          </a:p>
        </p:txBody>
      </p:sp>
      <p:sp>
        <p:nvSpPr>
          <p:cNvPr id="6" name="Footer Placeholder 5">
            <a:extLst>
              <a:ext uri="{FF2B5EF4-FFF2-40B4-BE49-F238E27FC236}">
                <a16:creationId xmlns:a16="http://schemas.microsoft.com/office/drawing/2014/main" id="{C5853D07-0308-0830-AF1F-58B68EF08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C4C56-DEEB-7800-D4B2-D3454625AD46}"/>
              </a:ext>
            </a:extLst>
          </p:cNvPr>
          <p:cNvSpPr>
            <a:spLocks noGrp="1"/>
          </p:cNvSpPr>
          <p:nvPr>
            <p:ph type="sldNum" sz="quarter" idx="12"/>
          </p:nvPr>
        </p:nvSpPr>
        <p:spPr/>
        <p:txBody>
          <a:bodyPr/>
          <a:lstStyle/>
          <a:p>
            <a:fld id="{EEA0269E-3AA4-394A-9F32-AFC46594F487}" type="slidenum">
              <a:rPr lang="en-US" smtClean="0"/>
              <a:t>‹#›</a:t>
            </a:fld>
            <a:endParaRPr lang="en-US"/>
          </a:p>
        </p:txBody>
      </p:sp>
    </p:spTree>
    <p:extLst>
      <p:ext uri="{BB962C8B-B14F-4D97-AF65-F5344CB8AC3E}">
        <p14:creationId xmlns:p14="http://schemas.microsoft.com/office/powerpoint/2010/main" val="284640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143E03-A1AC-7EDE-3587-94C03C598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11E707-1E1F-F6AD-206C-EF090B8F2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F05CB-2FC0-E576-C242-8FF6F2AD8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C77D87-CDD2-F24F-AF75-2251C67D9E0A}" type="datetimeFigureOut">
              <a:rPr lang="en-US" smtClean="0"/>
              <a:t>12/9/24</a:t>
            </a:fld>
            <a:endParaRPr lang="en-US"/>
          </a:p>
        </p:txBody>
      </p:sp>
      <p:sp>
        <p:nvSpPr>
          <p:cNvPr id="5" name="Footer Placeholder 4">
            <a:extLst>
              <a:ext uri="{FF2B5EF4-FFF2-40B4-BE49-F238E27FC236}">
                <a16:creationId xmlns:a16="http://schemas.microsoft.com/office/drawing/2014/main" id="{0CDC14DF-77A3-3E3E-BB80-8FF839ABD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F5C6CF-7D2E-85C2-8F76-9781345A4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A0269E-3AA4-394A-9F32-AFC46594F487}" type="slidenum">
              <a:rPr lang="en-US" smtClean="0"/>
              <a:t>‹#›</a:t>
            </a:fld>
            <a:endParaRPr lang="en-US"/>
          </a:p>
        </p:txBody>
      </p:sp>
    </p:spTree>
    <p:extLst>
      <p:ext uri="{BB962C8B-B14F-4D97-AF65-F5344CB8AC3E}">
        <p14:creationId xmlns:p14="http://schemas.microsoft.com/office/powerpoint/2010/main" val="32183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8B0192-CAC2-7AAA-BAF3-57C0F26BCBBD}"/>
              </a:ext>
            </a:extLst>
          </p:cNvPr>
          <p:cNvSpPr>
            <a:spLocks noGrp="1"/>
          </p:cNvSpPr>
          <p:nvPr>
            <p:ph type="subTitle" idx="1"/>
          </p:nvPr>
        </p:nvSpPr>
        <p:spPr>
          <a:xfrm>
            <a:off x="1641231" y="3486838"/>
            <a:ext cx="9144000" cy="1274817"/>
          </a:xfrm>
        </p:spPr>
        <p:txBody>
          <a:bodyPr>
            <a:normAutofit/>
          </a:bodyPr>
          <a:lstStyle/>
          <a:p>
            <a:r>
              <a:rPr lang="en-US" sz="3600" dirty="0">
                <a:latin typeface="Arial" panose="020B0604020202020204" pitchFamily="34" charset="0"/>
                <a:cs typeface="Arial" panose="020B0604020202020204" pitchFamily="34" charset="0"/>
              </a:rPr>
              <a:t>Optimizing Fantasy Premier League Strategies: A Machine Learning Approach</a:t>
            </a:r>
          </a:p>
          <a:p>
            <a:endParaRPr lang="en-US" sz="3600"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5624076D-F097-4FAD-5A5B-C06E09EB23A3}"/>
              </a:ext>
            </a:extLst>
          </p:cNvPr>
          <p:cNvCxnSpPr/>
          <p:nvPr/>
        </p:nvCxnSpPr>
        <p:spPr>
          <a:xfrm>
            <a:off x="-1" y="530501"/>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D752BA8-C357-D293-E717-32F289C98050}"/>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pic>
        <p:nvPicPr>
          <p:cNvPr id="10" name="Picture 9" descr="A logo on a green background&#10;&#10;Description automatically generated">
            <a:extLst>
              <a:ext uri="{FF2B5EF4-FFF2-40B4-BE49-F238E27FC236}">
                <a16:creationId xmlns:a16="http://schemas.microsoft.com/office/drawing/2014/main" id="{E418E913-8B25-705A-1B09-E22415DBE08F}"/>
              </a:ext>
            </a:extLst>
          </p:cNvPr>
          <p:cNvPicPr>
            <a:picLocks noChangeAspect="1"/>
          </p:cNvPicPr>
          <p:nvPr/>
        </p:nvPicPr>
        <p:blipFill>
          <a:blip r:embed="rId2"/>
          <a:srcRect b="23364"/>
          <a:stretch/>
        </p:blipFill>
        <p:spPr>
          <a:xfrm>
            <a:off x="2649353" y="787632"/>
            <a:ext cx="6564985" cy="2515568"/>
          </a:xfrm>
          <a:prstGeom prst="rect">
            <a:avLst/>
          </a:prstGeom>
        </p:spPr>
      </p:pic>
      <p:sp>
        <p:nvSpPr>
          <p:cNvPr id="11" name="TextBox 10">
            <a:extLst>
              <a:ext uri="{FF2B5EF4-FFF2-40B4-BE49-F238E27FC236}">
                <a16:creationId xmlns:a16="http://schemas.microsoft.com/office/drawing/2014/main" id="{C171B5AF-5CF5-7721-1E3F-98C6DE799F82}"/>
              </a:ext>
            </a:extLst>
          </p:cNvPr>
          <p:cNvSpPr txBox="1"/>
          <p:nvPr/>
        </p:nvSpPr>
        <p:spPr>
          <a:xfrm>
            <a:off x="3329354" y="4703701"/>
            <a:ext cx="5533292" cy="1477328"/>
          </a:xfrm>
          <a:prstGeom prst="rect">
            <a:avLst/>
          </a:prstGeom>
          <a:noFill/>
        </p:spPr>
        <p:txBody>
          <a:bodyPr wrap="square" rtlCol="0">
            <a:spAutoFit/>
          </a:bodyPr>
          <a:lstStyle/>
          <a:p>
            <a:pPr algn="ctr"/>
            <a:r>
              <a:rPr lang="en-US" b="1" dirty="0"/>
              <a:t>Group 3 - Team Members:</a:t>
            </a:r>
          </a:p>
          <a:p>
            <a:pPr algn="ctr"/>
            <a:r>
              <a:rPr lang="en-US" dirty="0" err="1"/>
              <a:t>Naishal</a:t>
            </a:r>
            <a:r>
              <a:rPr lang="en-US" dirty="0"/>
              <a:t> Shah</a:t>
            </a:r>
          </a:p>
          <a:p>
            <a:pPr algn="ctr"/>
            <a:r>
              <a:rPr lang="en-US" dirty="0" err="1"/>
              <a:t>Yashwi</a:t>
            </a:r>
            <a:r>
              <a:rPr lang="en-US" dirty="0"/>
              <a:t> </a:t>
            </a:r>
            <a:r>
              <a:rPr lang="en-US" dirty="0" err="1"/>
              <a:t>Passary</a:t>
            </a:r>
            <a:endParaRPr lang="en-US" dirty="0"/>
          </a:p>
          <a:p>
            <a:pPr algn="ctr"/>
            <a:endParaRPr lang="en-US" dirty="0"/>
          </a:p>
          <a:p>
            <a:pPr algn="ctr"/>
            <a:r>
              <a:rPr lang="en-US" b="1" dirty="0"/>
              <a:t>Date</a:t>
            </a:r>
            <a:r>
              <a:rPr lang="en-US" dirty="0"/>
              <a:t>: 12/10/2024</a:t>
            </a:r>
          </a:p>
        </p:txBody>
      </p:sp>
    </p:spTree>
    <p:extLst>
      <p:ext uri="{BB962C8B-B14F-4D97-AF65-F5344CB8AC3E}">
        <p14:creationId xmlns:p14="http://schemas.microsoft.com/office/powerpoint/2010/main" val="179482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aph of different colored columns&#10;&#10;Description automatically generated">
            <a:extLst>
              <a:ext uri="{FF2B5EF4-FFF2-40B4-BE49-F238E27FC236}">
                <a16:creationId xmlns:a16="http://schemas.microsoft.com/office/drawing/2014/main" id="{330DF1D0-8261-763D-785F-3220FE4E941F}"/>
              </a:ext>
            </a:extLst>
          </p:cNvPr>
          <p:cNvPicPr>
            <a:picLocks noChangeAspect="1"/>
          </p:cNvPicPr>
          <p:nvPr/>
        </p:nvPicPr>
        <p:blipFill>
          <a:blip r:embed="rId2"/>
          <a:stretch>
            <a:fillRect/>
          </a:stretch>
        </p:blipFill>
        <p:spPr>
          <a:xfrm>
            <a:off x="1115615" y="2103818"/>
            <a:ext cx="4742993" cy="2644218"/>
          </a:xfrm>
          <a:prstGeom prst="rect">
            <a:avLst/>
          </a:prstGeom>
        </p:spPr>
      </p:pic>
      <p:cxnSp>
        <p:nvCxnSpPr>
          <p:cNvPr id="21" name="Straight Connector 2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87A6F0"/>
            </a:solidFill>
          </a:ln>
        </p:spPr>
        <p:style>
          <a:lnRef idx="1">
            <a:schemeClr val="accent1"/>
          </a:lnRef>
          <a:fillRef idx="0">
            <a:schemeClr val="accent1"/>
          </a:fillRef>
          <a:effectRef idx="0">
            <a:schemeClr val="accent1"/>
          </a:effectRef>
          <a:fontRef idx="minor">
            <a:schemeClr val="tx1"/>
          </a:fontRef>
        </p:style>
      </p:cxnSp>
      <p:pic>
        <p:nvPicPr>
          <p:cNvPr id="3" name="Picture 2" descr="A graph of different colored bars&#10;&#10;Description automatically generated">
            <a:extLst>
              <a:ext uri="{FF2B5EF4-FFF2-40B4-BE49-F238E27FC236}">
                <a16:creationId xmlns:a16="http://schemas.microsoft.com/office/drawing/2014/main" id="{337AB890-1A52-CF03-87D0-51C6B32AA26F}"/>
              </a:ext>
            </a:extLst>
          </p:cNvPr>
          <p:cNvPicPr>
            <a:picLocks noChangeAspect="1"/>
          </p:cNvPicPr>
          <p:nvPr/>
        </p:nvPicPr>
        <p:blipFill>
          <a:blip r:embed="rId3"/>
          <a:stretch>
            <a:fillRect/>
          </a:stretch>
        </p:blipFill>
        <p:spPr>
          <a:xfrm>
            <a:off x="6343240" y="2048893"/>
            <a:ext cx="4728015" cy="2754068"/>
          </a:xfrm>
          <a:prstGeom prst="rect">
            <a:avLst/>
          </a:prstGeom>
        </p:spPr>
      </p:pic>
      <p:cxnSp>
        <p:nvCxnSpPr>
          <p:cNvPr id="7" name="Straight Connector 6">
            <a:extLst>
              <a:ext uri="{FF2B5EF4-FFF2-40B4-BE49-F238E27FC236}">
                <a16:creationId xmlns:a16="http://schemas.microsoft.com/office/drawing/2014/main" id="{C558C81E-B36F-0CD1-ADA9-EAA5C6217E39}"/>
              </a:ext>
            </a:extLst>
          </p:cNvPr>
          <p:cNvCxnSpPr>
            <a:cxnSpLocks/>
          </p:cNvCxnSpPr>
          <p:nvPr/>
        </p:nvCxnSpPr>
        <p:spPr>
          <a:xfrm>
            <a:off x="-1" y="530501"/>
            <a:ext cx="689317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6ED3622-CD8D-7545-9AEA-D1734749B542}"/>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81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B00DB-3B09-0468-3F9A-4F55007A5D8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10342E-99A6-4717-B942-4C0E8C88E8CA}"/>
              </a:ext>
            </a:extLst>
          </p:cNvPr>
          <p:cNvSpPr>
            <a:spLocks noGrp="1"/>
          </p:cNvSpPr>
          <p:nvPr>
            <p:ph type="subTitle" idx="1"/>
          </p:nvPr>
        </p:nvSpPr>
        <p:spPr>
          <a:xfrm>
            <a:off x="-802215" y="768713"/>
            <a:ext cx="5166167" cy="534035"/>
          </a:xfrm>
        </p:spPr>
        <p:txBody>
          <a:bodyPr>
            <a:normAutofit/>
          </a:bodyPr>
          <a:lstStyle/>
          <a:p>
            <a:r>
              <a:rPr lang="en-US" sz="2800" dirty="0">
                <a:latin typeface="Arial" panose="020B0604020202020204" pitchFamily="34" charset="0"/>
                <a:cs typeface="Arial" panose="020B0604020202020204" pitchFamily="34" charset="0"/>
              </a:rPr>
              <a:t>Future Work </a:t>
            </a:r>
          </a:p>
        </p:txBody>
      </p:sp>
      <p:cxnSp>
        <p:nvCxnSpPr>
          <p:cNvPr id="7" name="Straight Connector 6">
            <a:extLst>
              <a:ext uri="{FF2B5EF4-FFF2-40B4-BE49-F238E27FC236}">
                <a16:creationId xmlns:a16="http://schemas.microsoft.com/office/drawing/2014/main" id="{D2B0951B-35DD-FAE2-8D60-2B0D09D4ED70}"/>
              </a:ext>
            </a:extLst>
          </p:cNvPr>
          <p:cNvCxnSpPr>
            <a:cxnSpLocks/>
          </p:cNvCxnSpPr>
          <p:nvPr/>
        </p:nvCxnSpPr>
        <p:spPr>
          <a:xfrm>
            <a:off x="-1" y="530501"/>
            <a:ext cx="5081287"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E1FE4D9-E4E7-3569-09B2-D62ACB471E76}"/>
              </a:ext>
            </a:extLst>
          </p:cNvPr>
          <p:cNvSpPr txBox="1"/>
          <p:nvPr/>
        </p:nvSpPr>
        <p:spPr>
          <a:xfrm>
            <a:off x="706649" y="1389996"/>
            <a:ext cx="9433813" cy="3970318"/>
          </a:xfrm>
          <a:prstGeom prst="rect">
            <a:avLst/>
          </a:prstGeom>
          <a:noFill/>
        </p:spPr>
        <p:txBody>
          <a:bodyPr wrap="square" rtlCol="0">
            <a:spAutoFit/>
          </a:bodyPr>
          <a:lstStyle/>
          <a:p>
            <a:pPr marL="342900" indent="-342900">
              <a:buFont typeface="+mj-lt"/>
              <a:buAutoNum type="arabicPeriod"/>
            </a:pPr>
            <a:r>
              <a:rPr lang="en-US" b="1" dirty="0"/>
              <a:t>Implement FDR Using Reinforcement Learning</a:t>
            </a:r>
            <a:r>
              <a:rPr lang="en-US" dirty="0"/>
              <a:t>:</a:t>
            </a:r>
            <a:br>
              <a:rPr lang="en-US" dirty="0"/>
            </a:br>
            <a:r>
              <a:rPr lang="en-US" dirty="0"/>
              <a:t>We will focus on enhancing the implementation of Fixture Difficulty Ratings (FDR) using Reinforcement Learning. The aim is to optimize the model further to better capture dynamic factors, such as team form, injuries, and match outcomes, thereby improving prediction accuracy.</a:t>
            </a:r>
          </a:p>
          <a:p>
            <a:pPr marL="342900" indent="-342900">
              <a:buFont typeface="+mj-lt"/>
              <a:buAutoNum type="arabicPeriod"/>
            </a:pPr>
            <a:r>
              <a:rPr lang="en-US" b="1" dirty="0"/>
              <a:t>Wildcard Team Prediction for Each Game Week</a:t>
            </a:r>
            <a:r>
              <a:rPr lang="en-US" dirty="0"/>
              <a:t>:</a:t>
            </a:r>
            <a:br>
              <a:rPr lang="en-US" dirty="0"/>
            </a:br>
            <a:r>
              <a:rPr lang="en-US" dirty="0"/>
              <a:t>We plan to develop a model that predicts the optimal wildcard team for each game week. This will assist fantasy managers in making informed decisions about when to use their wildcard, selecting the best possible players based on upcoming fixtures, player form, and other key metrics.</a:t>
            </a:r>
          </a:p>
          <a:p>
            <a:pPr marL="342900" indent="-342900">
              <a:buFont typeface="+mj-lt"/>
              <a:buAutoNum type="arabicPeriod"/>
            </a:pPr>
            <a:r>
              <a:rPr lang="en-US" b="1" dirty="0"/>
              <a:t>Improve Accuracy for Captaincy Prediction</a:t>
            </a:r>
            <a:r>
              <a:rPr lang="en-US" dirty="0"/>
              <a:t>:</a:t>
            </a:r>
            <a:br>
              <a:rPr lang="en-US" dirty="0"/>
            </a:br>
            <a:r>
              <a:rPr lang="en-US" dirty="0"/>
              <a:t>We will work on refining the Random Forest Regressor model for captaincy prediction. By incorporating additional features and optimizing the model, we aim to enhance the accuracy of predicting the best captain and vice-captain for each game week.</a:t>
            </a:r>
          </a:p>
        </p:txBody>
      </p:sp>
      <p:cxnSp>
        <p:nvCxnSpPr>
          <p:cNvPr id="2" name="Straight Connector 1">
            <a:extLst>
              <a:ext uri="{FF2B5EF4-FFF2-40B4-BE49-F238E27FC236}">
                <a16:creationId xmlns:a16="http://schemas.microsoft.com/office/drawing/2014/main" id="{BF0BE9DF-F295-8973-5F42-844258F167F9}"/>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601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5">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27">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A16311A-89C5-B370-52C1-01DAA725172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30" name="Rectangle 29">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4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6DAE6-9481-43AB-4EC9-1F5B22157C0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23E8592-57C3-D3AD-8D86-99B313E999C4}"/>
              </a:ext>
            </a:extLst>
          </p:cNvPr>
          <p:cNvSpPr>
            <a:spLocks noGrp="1"/>
          </p:cNvSpPr>
          <p:nvPr>
            <p:ph type="subTitle" idx="1"/>
          </p:nvPr>
        </p:nvSpPr>
        <p:spPr>
          <a:xfrm>
            <a:off x="88739" y="773900"/>
            <a:ext cx="5166167" cy="534035"/>
          </a:xfrm>
        </p:spPr>
        <p:txBody>
          <a:bodyPr>
            <a:normAutofit/>
          </a:bodyPr>
          <a:lstStyle/>
          <a:p>
            <a:r>
              <a:rPr lang="en-US" sz="2800" dirty="0">
                <a:latin typeface="Arial" panose="020B0604020202020204" pitchFamily="34" charset="0"/>
                <a:cs typeface="Arial" panose="020B0604020202020204" pitchFamily="34" charset="0"/>
              </a:rPr>
              <a:t>Introduction to FPL Strategies</a:t>
            </a:r>
          </a:p>
        </p:txBody>
      </p:sp>
      <p:cxnSp>
        <p:nvCxnSpPr>
          <p:cNvPr id="7" name="Straight Connector 6">
            <a:extLst>
              <a:ext uri="{FF2B5EF4-FFF2-40B4-BE49-F238E27FC236}">
                <a16:creationId xmlns:a16="http://schemas.microsoft.com/office/drawing/2014/main" id="{F53E1BB8-27A3-6FBA-40B5-56F4438AEE27}"/>
              </a:ext>
            </a:extLst>
          </p:cNvPr>
          <p:cNvCxnSpPr>
            <a:cxnSpLocks/>
          </p:cNvCxnSpPr>
          <p:nvPr/>
        </p:nvCxnSpPr>
        <p:spPr>
          <a:xfrm>
            <a:off x="-1" y="530501"/>
            <a:ext cx="5662247"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descr="A screenshot of a football game&#10;&#10;Description automatically generated">
            <a:extLst>
              <a:ext uri="{FF2B5EF4-FFF2-40B4-BE49-F238E27FC236}">
                <a16:creationId xmlns:a16="http://schemas.microsoft.com/office/drawing/2014/main" id="{934340F3-F4A7-6CD0-28D3-2C2DB235DE14}"/>
              </a:ext>
            </a:extLst>
          </p:cNvPr>
          <p:cNvPicPr>
            <a:picLocks noChangeAspect="1"/>
          </p:cNvPicPr>
          <p:nvPr/>
        </p:nvPicPr>
        <p:blipFill>
          <a:blip r:embed="rId2"/>
          <a:stretch>
            <a:fillRect/>
          </a:stretch>
        </p:blipFill>
        <p:spPr>
          <a:xfrm>
            <a:off x="6435122" y="309784"/>
            <a:ext cx="5290032" cy="6280596"/>
          </a:xfrm>
          <a:prstGeom prst="rect">
            <a:avLst/>
          </a:prstGeom>
        </p:spPr>
      </p:pic>
      <p:graphicFrame>
        <p:nvGraphicFramePr>
          <p:cNvPr id="11" name="TextBox 5">
            <a:extLst>
              <a:ext uri="{FF2B5EF4-FFF2-40B4-BE49-F238E27FC236}">
                <a16:creationId xmlns:a16="http://schemas.microsoft.com/office/drawing/2014/main" id="{8B92CAB6-BA3A-093B-71EE-B672E231489A}"/>
              </a:ext>
            </a:extLst>
          </p:cNvPr>
          <p:cNvGraphicFramePr/>
          <p:nvPr>
            <p:extLst>
              <p:ext uri="{D42A27DB-BD31-4B8C-83A1-F6EECF244321}">
                <p14:modId xmlns:p14="http://schemas.microsoft.com/office/powerpoint/2010/main" val="1679822279"/>
              </p:ext>
            </p:extLst>
          </p:nvPr>
        </p:nvGraphicFramePr>
        <p:xfrm>
          <a:off x="163232" y="1551333"/>
          <a:ext cx="5932768" cy="5525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444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C8FE0-4C57-2601-B264-22F55D1D3EB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1E08263-634D-1B42-5E8C-5917F6033D6F}"/>
              </a:ext>
            </a:extLst>
          </p:cNvPr>
          <p:cNvSpPr>
            <a:spLocks noGrp="1"/>
          </p:cNvSpPr>
          <p:nvPr>
            <p:ph type="subTitle" idx="1"/>
          </p:nvPr>
        </p:nvSpPr>
        <p:spPr>
          <a:xfrm>
            <a:off x="88739" y="773900"/>
            <a:ext cx="5166167" cy="534035"/>
          </a:xfrm>
        </p:spPr>
        <p:txBody>
          <a:bodyPr>
            <a:normAutofit/>
          </a:bodyPr>
          <a:lstStyle/>
          <a:p>
            <a:r>
              <a:rPr lang="en-US" sz="2800" dirty="0">
                <a:latin typeface="Arial" panose="020B0604020202020204" pitchFamily="34" charset="0"/>
                <a:cs typeface="Arial" panose="020B0604020202020204" pitchFamily="34" charset="0"/>
              </a:rPr>
              <a:t>Data Cleaning and Preparation</a:t>
            </a:r>
          </a:p>
        </p:txBody>
      </p:sp>
      <p:cxnSp>
        <p:nvCxnSpPr>
          <p:cNvPr id="7" name="Straight Connector 6">
            <a:extLst>
              <a:ext uri="{FF2B5EF4-FFF2-40B4-BE49-F238E27FC236}">
                <a16:creationId xmlns:a16="http://schemas.microsoft.com/office/drawing/2014/main" id="{4A583D58-B0D0-FEDF-A724-662A45FA9162}"/>
              </a:ext>
            </a:extLst>
          </p:cNvPr>
          <p:cNvCxnSpPr>
            <a:cxnSpLocks/>
          </p:cNvCxnSpPr>
          <p:nvPr/>
        </p:nvCxnSpPr>
        <p:spPr>
          <a:xfrm>
            <a:off x="-1" y="530501"/>
            <a:ext cx="5081287"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11" name="TextBox 5">
            <a:extLst>
              <a:ext uri="{FF2B5EF4-FFF2-40B4-BE49-F238E27FC236}">
                <a16:creationId xmlns:a16="http://schemas.microsoft.com/office/drawing/2014/main" id="{BFE7135B-8FE1-BCE5-C770-45BBE689D71A}"/>
              </a:ext>
            </a:extLst>
          </p:cNvPr>
          <p:cNvGraphicFramePr/>
          <p:nvPr>
            <p:extLst>
              <p:ext uri="{D42A27DB-BD31-4B8C-83A1-F6EECF244321}">
                <p14:modId xmlns:p14="http://schemas.microsoft.com/office/powerpoint/2010/main" val="1295990782"/>
              </p:ext>
            </p:extLst>
          </p:nvPr>
        </p:nvGraphicFramePr>
        <p:xfrm>
          <a:off x="249449" y="644325"/>
          <a:ext cx="11672920" cy="5932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8716A1E4-84E6-33D9-F106-48EE93614D43}"/>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511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FB254-CFAE-D5D1-0292-8E069C5BD06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ABF8D7B-64EF-9CB1-78C1-89E03B470D56}"/>
              </a:ext>
            </a:extLst>
          </p:cNvPr>
          <p:cNvSpPr>
            <a:spLocks noGrp="1"/>
          </p:cNvSpPr>
          <p:nvPr>
            <p:ph type="subTitle" idx="1"/>
          </p:nvPr>
        </p:nvSpPr>
        <p:spPr>
          <a:xfrm>
            <a:off x="88739" y="773900"/>
            <a:ext cx="5166167" cy="534035"/>
          </a:xfrm>
        </p:spPr>
        <p:txBody>
          <a:bodyPr>
            <a:normAutofit/>
          </a:bodyPr>
          <a:lstStyle/>
          <a:p>
            <a:r>
              <a:rPr lang="en-US" sz="2800" dirty="0">
                <a:latin typeface="Arial" panose="020B0604020202020204" pitchFamily="34" charset="0"/>
                <a:cs typeface="Arial" panose="020B0604020202020204" pitchFamily="34" charset="0"/>
              </a:rPr>
              <a:t>Model Training Evaluation</a:t>
            </a:r>
          </a:p>
        </p:txBody>
      </p:sp>
      <p:cxnSp>
        <p:nvCxnSpPr>
          <p:cNvPr id="7" name="Straight Connector 6">
            <a:extLst>
              <a:ext uri="{FF2B5EF4-FFF2-40B4-BE49-F238E27FC236}">
                <a16:creationId xmlns:a16="http://schemas.microsoft.com/office/drawing/2014/main" id="{7A389D12-34FF-924D-C0C2-314282D43325}"/>
              </a:ext>
            </a:extLst>
          </p:cNvPr>
          <p:cNvCxnSpPr>
            <a:cxnSpLocks/>
          </p:cNvCxnSpPr>
          <p:nvPr/>
        </p:nvCxnSpPr>
        <p:spPr>
          <a:xfrm>
            <a:off x="-1" y="530501"/>
            <a:ext cx="5081287"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5DFBF85-ECC4-FB77-178C-0AE9C140FAEF}"/>
              </a:ext>
            </a:extLst>
          </p:cNvPr>
          <p:cNvSpPr txBox="1"/>
          <p:nvPr/>
        </p:nvSpPr>
        <p:spPr>
          <a:xfrm>
            <a:off x="519080" y="1692010"/>
            <a:ext cx="6549935" cy="3693319"/>
          </a:xfrm>
          <a:prstGeom prst="rect">
            <a:avLst/>
          </a:prstGeom>
          <a:noFill/>
        </p:spPr>
        <p:txBody>
          <a:bodyPr wrap="square" rtlCol="0">
            <a:spAutoFit/>
          </a:bodyPr>
          <a:lstStyle/>
          <a:p>
            <a:r>
              <a:rPr lang="en-US" b="1" dirty="0"/>
              <a:t>Machine Learning Algorithms Used:</a:t>
            </a:r>
            <a:br>
              <a:rPr lang="en-US" dirty="0"/>
            </a:br>
            <a:r>
              <a:rPr lang="en-US" dirty="0"/>
              <a:t>To enhance FPL strategy, we utilize machine learning models for:</a:t>
            </a:r>
          </a:p>
          <a:p>
            <a:pPr marL="342900" indent="-342900">
              <a:buFont typeface="+mj-lt"/>
              <a:buAutoNum type="arabicPeriod"/>
            </a:pPr>
            <a:r>
              <a:rPr lang="en-US" b="1" dirty="0"/>
              <a:t>Captaincy Selection</a:t>
            </a:r>
            <a:r>
              <a:rPr lang="en-US" dirty="0"/>
              <a:t>: Predicting the best captain for each game week based on player performance, fixture difficulty, and other factors. We have used Random Forest to predict the Captains and Vice Captains.</a:t>
            </a:r>
          </a:p>
          <a:p>
            <a:pPr marL="342900" indent="-342900">
              <a:buFont typeface="+mj-lt"/>
              <a:buAutoNum type="arabicPeriod"/>
            </a:pPr>
            <a:r>
              <a:rPr lang="en-US" b="1" dirty="0"/>
              <a:t>Fixture Difficulty Ratings (FDR)</a:t>
            </a:r>
            <a:r>
              <a:rPr lang="en-US" dirty="0"/>
              <a:t>: Estimating the difficulty of upcoming fixtures for teams, considering dynamic factors like player form and opponent strength. We have used Random Forest again to determine the FDRs. Additionally, we have implemented Reinforcement Learning, but it has not provided optimal results yet, and we are working on optimizing the model further.</a:t>
            </a:r>
          </a:p>
        </p:txBody>
      </p:sp>
      <p:cxnSp>
        <p:nvCxnSpPr>
          <p:cNvPr id="2" name="Straight Connector 1">
            <a:extLst>
              <a:ext uri="{FF2B5EF4-FFF2-40B4-BE49-F238E27FC236}">
                <a16:creationId xmlns:a16="http://schemas.microsoft.com/office/drawing/2014/main" id="{7745B227-7629-24F3-E7A9-3FAEF5A8D44D}"/>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descr="A robot's hands touching a blue globe&#10;&#10;Description automatically generated">
            <a:extLst>
              <a:ext uri="{FF2B5EF4-FFF2-40B4-BE49-F238E27FC236}">
                <a16:creationId xmlns:a16="http://schemas.microsoft.com/office/drawing/2014/main" id="{9C3D5B5D-3373-C682-6060-9563F6C513C9}"/>
              </a:ext>
            </a:extLst>
          </p:cNvPr>
          <p:cNvPicPr>
            <a:picLocks noChangeAspect="1"/>
          </p:cNvPicPr>
          <p:nvPr/>
        </p:nvPicPr>
        <p:blipFill>
          <a:blip r:embed="rId2"/>
          <a:stretch>
            <a:fillRect/>
          </a:stretch>
        </p:blipFill>
        <p:spPr>
          <a:xfrm>
            <a:off x="7315199" y="2044462"/>
            <a:ext cx="4583297" cy="2769075"/>
          </a:xfrm>
          <a:prstGeom prst="rect">
            <a:avLst/>
          </a:prstGeom>
        </p:spPr>
      </p:pic>
    </p:spTree>
    <p:extLst>
      <p:ext uri="{BB962C8B-B14F-4D97-AF65-F5344CB8AC3E}">
        <p14:creationId xmlns:p14="http://schemas.microsoft.com/office/powerpoint/2010/main" val="158736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7C223-CEC8-3398-5F25-D96CB65D3A5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C4C5982-19B8-898A-A121-B348A9E344A9}"/>
              </a:ext>
            </a:extLst>
          </p:cNvPr>
          <p:cNvSpPr>
            <a:spLocks noGrp="1"/>
          </p:cNvSpPr>
          <p:nvPr>
            <p:ph type="subTitle" idx="1"/>
          </p:nvPr>
        </p:nvSpPr>
        <p:spPr>
          <a:xfrm>
            <a:off x="252862" y="961468"/>
            <a:ext cx="4037784" cy="534035"/>
          </a:xfrm>
        </p:spPr>
        <p:txBody>
          <a:bodyPr>
            <a:normAutofit/>
          </a:bodyPr>
          <a:lstStyle/>
          <a:p>
            <a:r>
              <a:rPr lang="en-US" sz="2800" dirty="0">
                <a:latin typeface="Arial" panose="020B0604020202020204" pitchFamily="34" charset="0"/>
                <a:cs typeface="Arial" panose="020B0604020202020204" pitchFamily="34" charset="0"/>
              </a:rPr>
              <a:t>1. Captaincy Prediction</a:t>
            </a:r>
          </a:p>
        </p:txBody>
      </p:sp>
      <p:cxnSp>
        <p:nvCxnSpPr>
          <p:cNvPr id="7" name="Straight Connector 6">
            <a:extLst>
              <a:ext uri="{FF2B5EF4-FFF2-40B4-BE49-F238E27FC236}">
                <a16:creationId xmlns:a16="http://schemas.microsoft.com/office/drawing/2014/main" id="{6AA9D217-EC8C-FF70-60A5-02FFAD189A1B}"/>
              </a:ext>
            </a:extLst>
          </p:cNvPr>
          <p:cNvCxnSpPr>
            <a:cxnSpLocks/>
          </p:cNvCxnSpPr>
          <p:nvPr/>
        </p:nvCxnSpPr>
        <p:spPr>
          <a:xfrm>
            <a:off x="-1" y="530501"/>
            <a:ext cx="5081287"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2FBB0B-F9A7-017D-AABD-7B50B67E48F4}"/>
              </a:ext>
            </a:extLst>
          </p:cNvPr>
          <p:cNvSpPr txBox="1"/>
          <p:nvPr/>
        </p:nvSpPr>
        <p:spPr>
          <a:xfrm>
            <a:off x="600621" y="1581452"/>
            <a:ext cx="7312455" cy="3970318"/>
          </a:xfrm>
          <a:prstGeom prst="rect">
            <a:avLst/>
          </a:prstGeom>
          <a:noFill/>
        </p:spPr>
        <p:txBody>
          <a:bodyPr wrap="square" rtlCol="0">
            <a:spAutoFit/>
          </a:bodyPr>
          <a:lstStyle/>
          <a:p>
            <a:r>
              <a:rPr lang="en-US" dirty="0"/>
              <a:t>For predicting Fantasy Premier League (FPL) captaincy decisions, we used a Random Forest Regressor model. The goal is to predict the total points for players based on a set of features and then select the captain and vice-captain for each game week based on these predictions.</a:t>
            </a:r>
          </a:p>
          <a:p>
            <a:r>
              <a:rPr lang="en-US" dirty="0"/>
              <a:t>Instead of relying on rigid rules, we evaluate captain predictions in the context of:</a:t>
            </a:r>
          </a:p>
          <a:p>
            <a:pPr marL="342900" indent="-342900">
              <a:buFont typeface="+mj-lt"/>
              <a:buAutoNum type="arabicPeriod"/>
            </a:pPr>
            <a:r>
              <a:rPr lang="en-US" b="1" dirty="0" err="1"/>
              <a:t>Gameweek</a:t>
            </a:r>
            <a:r>
              <a:rPr lang="en-US" b="1" dirty="0"/>
              <a:t> Performance</a:t>
            </a:r>
            <a:r>
              <a:rPr lang="en-US" dirty="0"/>
              <a:t>: Assess how well the predicted captain performs relative to other players based on features like form, bonus points (bps), goals scored, influence on the game, threat, clean sheets, and more.</a:t>
            </a:r>
          </a:p>
          <a:p>
            <a:pPr marL="342900" indent="-342900">
              <a:buFont typeface="+mj-lt"/>
              <a:buAutoNum type="arabicPeriod"/>
            </a:pPr>
            <a:r>
              <a:rPr lang="en-US" b="1" dirty="0"/>
              <a:t>Vice-Captain as Backup</a:t>
            </a:r>
            <a:r>
              <a:rPr lang="en-US" dirty="0"/>
              <a:t>: If the captain does not play a single minute of the game, the vice-captain assumes the captaincy role, earning the team double points. This ensures that the model accounts for contingencies in player availability.</a:t>
            </a:r>
          </a:p>
        </p:txBody>
      </p:sp>
      <p:cxnSp>
        <p:nvCxnSpPr>
          <p:cNvPr id="2" name="Straight Connector 1">
            <a:extLst>
              <a:ext uri="{FF2B5EF4-FFF2-40B4-BE49-F238E27FC236}">
                <a16:creationId xmlns:a16="http://schemas.microsoft.com/office/drawing/2014/main" id="{9A414CF7-AFB8-3D39-718C-6BA419FD08E7}"/>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04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1DB3B3-9BA0-90E8-31B8-D27A1C3FB650}"/>
              </a:ext>
            </a:extLst>
          </p:cNvPr>
          <p:cNvCxnSpPr>
            <a:cxnSpLocks/>
          </p:cNvCxnSpPr>
          <p:nvPr/>
        </p:nvCxnSpPr>
        <p:spPr>
          <a:xfrm>
            <a:off x="-1" y="530501"/>
            <a:ext cx="5081287"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9428667-8241-4E7C-EB56-13BEC6EE1CB6}"/>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pic>
        <p:nvPicPr>
          <p:cNvPr id="10" name="Picture 9" descr="A table with numbers and names&#10;&#10;Description automatically generated">
            <a:extLst>
              <a:ext uri="{FF2B5EF4-FFF2-40B4-BE49-F238E27FC236}">
                <a16:creationId xmlns:a16="http://schemas.microsoft.com/office/drawing/2014/main" id="{53E66D36-BC55-DE7C-B007-635FBAD71EB2}"/>
              </a:ext>
            </a:extLst>
          </p:cNvPr>
          <p:cNvPicPr>
            <a:picLocks noChangeAspect="1"/>
          </p:cNvPicPr>
          <p:nvPr/>
        </p:nvPicPr>
        <p:blipFill>
          <a:blip r:embed="rId2"/>
          <a:srcRect b="30321"/>
          <a:stretch/>
        </p:blipFill>
        <p:spPr>
          <a:xfrm>
            <a:off x="2116012" y="752741"/>
            <a:ext cx="7731367" cy="5313329"/>
          </a:xfrm>
          <a:prstGeom prst="rect">
            <a:avLst/>
          </a:prstGeom>
          <a:ln>
            <a:solidFill>
              <a:schemeClr val="tx1"/>
            </a:solidFill>
          </a:ln>
        </p:spPr>
      </p:pic>
    </p:spTree>
    <p:extLst>
      <p:ext uri="{BB962C8B-B14F-4D97-AF65-F5344CB8AC3E}">
        <p14:creationId xmlns:p14="http://schemas.microsoft.com/office/powerpoint/2010/main" val="162284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D068A-17DA-94B5-39F8-D6CF988EFB6D}"/>
            </a:ext>
          </a:extLst>
        </p:cNvPr>
        <p:cNvGrpSpPr/>
        <p:nvPr/>
      </p:nvGrpSpPr>
      <p:grpSpPr>
        <a:xfrm>
          <a:off x="0" y="0"/>
          <a:ext cx="0" cy="0"/>
          <a:chOff x="0" y="0"/>
          <a:chExt cx="0" cy="0"/>
        </a:xfrm>
      </p:grpSpPr>
      <p:pic>
        <p:nvPicPr>
          <p:cNvPr id="3" name="Picture 2" descr="A chart of a graph&#10;&#10;Description automatically generated with medium confidence">
            <a:extLst>
              <a:ext uri="{FF2B5EF4-FFF2-40B4-BE49-F238E27FC236}">
                <a16:creationId xmlns:a16="http://schemas.microsoft.com/office/drawing/2014/main" id="{DD75551F-1137-C852-2021-282724E6A4EA}"/>
              </a:ext>
            </a:extLst>
          </p:cNvPr>
          <p:cNvPicPr>
            <a:picLocks noChangeAspect="1"/>
          </p:cNvPicPr>
          <p:nvPr/>
        </p:nvPicPr>
        <p:blipFill>
          <a:blip r:embed="rId2"/>
          <a:stretch>
            <a:fillRect/>
          </a:stretch>
        </p:blipFill>
        <p:spPr>
          <a:xfrm>
            <a:off x="6250997" y="1082640"/>
            <a:ext cx="5268270" cy="3903597"/>
          </a:xfrm>
          <a:prstGeom prst="rect">
            <a:avLst/>
          </a:prstGeom>
        </p:spPr>
      </p:pic>
      <p:cxnSp>
        <p:nvCxnSpPr>
          <p:cNvPr id="4" name="Straight Connector 3">
            <a:extLst>
              <a:ext uri="{FF2B5EF4-FFF2-40B4-BE49-F238E27FC236}">
                <a16:creationId xmlns:a16="http://schemas.microsoft.com/office/drawing/2014/main" id="{CE184996-5D58-F3B1-12F6-3D08B76D9280}"/>
              </a:ext>
            </a:extLst>
          </p:cNvPr>
          <p:cNvCxnSpPr>
            <a:cxnSpLocks/>
          </p:cNvCxnSpPr>
          <p:nvPr/>
        </p:nvCxnSpPr>
        <p:spPr>
          <a:xfrm>
            <a:off x="-1" y="530501"/>
            <a:ext cx="5081287"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C1D45A0-F631-7710-10EF-DB061EC68AC3}"/>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pic>
        <p:nvPicPr>
          <p:cNvPr id="6" name="Picture 5" descr="A graph with numbers and lines&#10;&#10;Description automatically generated with medium confidence">
            <a:extLst>
              <a:ext uri="{FF2B5EF4-FFF2-40B4-BE49-F238E27FC236}">
                <a16:creationId xmlns:a16="http://schemas.microsoft.com/office/drawing/2014/main" id="{1CDD4936-53FD-E5B3-E4FF-1AFD168DC20B}"/>
              </a:ext>
            </a:extLst>
          </p:cNvPr>
          <p:cNvPicPr>
            <a:picLocks noChangeAspect="1"/>
          </p:cNvPicPr>
          <p:nvPr/>
        </p:nvPicPr>
        <p:blipFill>
          <a:blip r:embed="rId3"/>
          <a:stretch>
            <a:fillRect/>
          </a:stretch>
        </p:blipFill>
        <p:spPr>
          <a:xfrm>
            <a:off x="285919" y="1179407"/>
            <a:ext cx="5597769" cy="3710065"/>
          </a:xfrm>
          <a:prstGeom prst="rect">
            <a:avLst/>
          </a:prstGeom>
        </p:spPr>
      </p:pic>
    </p:spTree>
    <p:extLst>
      <p:ext uri="{BB962C8B-B14F-4D97-AF65-F5344CB8AC3E}">
        <p14:creationId xmlns:p14="http://schemas.microsoft.com/office/powerpoint/2010/main" val="122192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27BB3-5E36-D27B-7DA0-ED0095477C8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05D6484-42F8-8F68-DD2B-D55B417E32F3}"/>
              </a:ext>
            </a:extLst>
          </p:cNvPr>
          <p:cNvSpPr>
            <a:spLocks noGrp="1"/>
          </p:cNvSpPr>
          <p:nvPr>
            <p:ph type="subTitle" idx="1"/>
          </p:nvPr>
        </p:nvSpPr>
        <p:spPr>
          <a:xfrm>
            <a:off x="241139" y="1066802"/>
            <a:ext cx="6265168" cy="620144"/>
          </a:xfrm>
        </p:spPr>
        <p:txBody>
          <a:bodyPr>
            <a:normAutofit fontScale="85000" lnSpcReduction="10000"/>
          </a:bodyPr>
          <a:lstStyle/>
          <a:p>
            <a:r>
              <a:rPr lang="en-US" sz="2800" dirty="0">
                <a:latin typeface="Arial" panose="020B0604020202020204" pitchFamily="34" charset="0"/>
                <a:cs typeface="Arial" panose="020B0604020202020204" pitchFamily="34" charset="0"/>
              </a:rPr>
              <a:t>2. Fixture Difficulty Rating (FDR) Prediction</a:t>
            </a:r>
          </a:p>
        </p:txBody>
      </p:sp>
      <p:cxnSp>
        <p:nvCxnSpPr>
          <p:cNvPr id="7" name="Straight Connector 6">
            <a:extLst>
              <a:ext uri="{FF2B5EF4-FFF2-40B4-BE49-F238E27FC236}">
                <a16:creationId xmlns:a16="http://schemas.microsoft.com/office/drawing/2014/main" id="{1D98542A-9EF2-37E9-1CD0-AC5EF50AE6A5}"/>
              </a:ext>
            </a:extLst>
          </p:cNvPr>
          <p:cNvCxnSpPr>
            <a:cxnSpLocks/>
          </p:cNvCxnSpPr>
          <p:nvPr/>
        </p:nvCxnSpPr>
        <p:spPr>
          <a:xfrm>
            <a:off x="-1" y="530501"/>
            <a:ext cx="6224955"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CE612DF-9083-3629-FC74-10C46B5B4249}"/>
              </a:ext>
            </a:extLst>
          </p:cNvPr>
          <p:cNvSpPr txBox="1"/>
          <p:nvPr/>
        </p:nvSpPr>
        <p:spPr>
          <a:xfrm>
            <a:off x="588898" y="1581452"/>
            <a:ext cx="8226855" cy="3139321"/>
          </a:xfrm>
          <a:prstGeom prst="rect">
            <a:avLst/>
          </a:prstGeom>
          <a:noFill/>
        </p:spPr>
        <p:txBody>
          <a:bodyPr wrap="square" rtlCol="0">
            <a:spAutoFit/>
          </a:bodyPr>
          <a:lstStyle/>
          <a:p>
            <a:r>
              <a:rPr lang="en-US" dirty="0"/>
              <a:t>With our Dynamic Fixture Difficulty Rating (FDR) model, we assess the relative difficulty of football fixtures for each team, accounting for factors such as current form, win streak, goal differences and historical performance. This model evolves over the season, adjusting based on team performances and match outcomes.</a:t>
            </a:r>
          </a:p>
          <a:p>
            <a:r>
              <a:rPr lang="en-US" dirty="0"/>
              <a:t>Instead of relying on static ratings, we evaluate the FDR with:</a:t>
            </a:r>
          </a:p>
          <a:p>
            <a:pPr marL="285750" indent="-285750">
              <a:buFont typeface="Arial" panose="020B0604020202020204" pitchFamily="34" charset="0"/>
              <a:buChar char="•"/>
            </a:pPr>
            <a:r>
              <a:rPr lang="en-US" b="1" dirty="0"/>
              <a:t>Team Performance Adjustments</a:t>
            </a:r>
            <a:r>
              <a:rPr lang="en-US" dirty="0"/>
              <a:t>: Continuously refine fixture difficulty based on changing team dynamics, like team performance and current form.</a:t>
            </a:r>
          </a:p>
          <a:p>
            <a:pPr marL="285750" indent="-285750">
              <a:buFont typeface="Arial" panose="020B0604020202020204" pitchFamily="34" charset="0"/>
              <a:buChar char="•"/>
            </a:pPr>
            <a:r>
              <a:rPr lang="en-US" b="1" dirty="0"/>
              <a:t>Opponent Strength</a:t>
            </a:r>
            <a:r>
              <a:rPr lang="en-US" dirty="0"/>
              <a:t>: Factor in the relative strength of the opposing team in the fixture, considering both home and away performance.</a:t>
            </a:r>
          </a:p>
          <a:p>
            <a:pPr marL="285750" indent="-285750">
              <a:buFont typeface="Arial" panose="020B0604020202020204" pitchFamily="34" charset="0"/>
              <a:buChar char="•"/>
            </a:pPr>
            <a:r>
              <a:rPr lang="en-US" b="1" dirty="0"/>
              <a:t>Predictive Insights</a:t>
            </a:r>
            <a:r>
              <a:rPr lang="en-US" dirty="0"/>
              <a:t>: Use the FDR to anticipate which fixtures are most favorable, optimizing team selections and strategy.</a:t>
            </a:r>
          </a:p>
        </p:txBody>
      </p:sp>
      <p:cxnSp>
        <p:nvCxnSpPr>
          <p:cNvPr id="2" name="Straight Connector 1">
            <a:extLst>
              <a:ext uri="{FF2B5EF4-FFF2-40B4-BE49-F238E27FC236}">
                <a16:creationId xmlns:a16="http://schemas.microsoft.com/office/drawing/2014/main" id="{73485E00-91D2-B000-0128-DF94CFF49019}"/>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495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15762-BADD-4630-B6F7-A9725EE6DE4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43BC27F-1FEC-3B6E-7626-74B46D465E4A}"/>
              </a:ext>
            </a:extLst>
          </p:cNvPr>
          <p:cNvSpPr>
            <a:spLocks noGrp="1"/>
          </p:cNvSpPr>
          <p:nvPr>
            <p:ph type="subTitle" idx="1"/>
          </p:nvPr>
        </p:nvSpPr>
        <p:spPr>
          <a:xfrm>
            <a:off x="88739" y="773900"/>
            <a:ext cx="6804430" cy="534035"/>
          </a:xfrm>
        </p:spPr>
        <p:txBody>
          <a:bodyPr>
            <a:normAutofit fontScale="92500"/>
          </a:bodyPr>
          <a:lstStyle/>
          <a:p>
            <a:r>
              <a:rPr lang="en-US" sz="2800" dirty="0">
                <a:latin typeface="Arial" panose="020B0604020202020204" pitchFamily="34" charset="0"/>
                <a:cs typeface="Arial" panose="020B0604020202020204" pitchFamily="34" charset="0"/>
              </a:rPr>
              <a:t>GW 28: FDR Table with Highlighted Column</a:t>
            </a:r>
          </a:p>
        </p:txBody>
      </p:sp>
      <p:cxnSp>
        <p:nvCxnSpPr>
          <p:cNvPr id="7" name="Straight Connector 6">
            <a:extLst>
              <a:ext uri="{FF2B5EF4-FFF2-40B4-BE49-F238E27FC236}">
                <a16:creationId xmlns:a16="http://schemas.microsoft.com/office/drawing/2014/main" id="{935E1F40-2420-2442-2D9D-BD091A7562AF}"/>
              </a:ext>
            </a:extLst>
          </p:cNvPr>
          <p:cNvCxnSpPr>
            <a:cxnSpLocks/>
          </p:cNvCxnSpPr>
          <p:nvPr/>
        </p:nvCxnSpPr>
        <p:spPr>
          <a:xfrm>
            <a:off x="-1" y="530501"/>
            <a:ext cx="689317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 name="Straight Connector 1">
            <a:extLst>
              <a:ext uri="{FF2B5EF4-FFF2-40B4-BE49-F238E27FC236}">
                <a16:creationId xmlns:a16="http://schemas.microsoft.com/office/drawing/2014/main" id="{633C7025-F38C-5C08-BF98-915C5526029E}"/>
              </a:ext>
            </a:extLst>
          </p:cNvPr>
          <p:cNvCxnSpPr/>
          <p:nvPr/>
        </p:nvCxnSpPr>
        <p:spPr>
          <a:xfrm>
            <a:off x="7550709" y="6321705"/>
            <a:ext cx="4663440" cy="0"/>
          </a:xfrm>
          <a:prstGeom prst="line">
            <a:avLst/>
          </a:prstGeom>
          <a:ln w="82550">
            <a:solidFill>
              <a:schemeClr val="tx1"/>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E9B9BE86-B798-FFA5-9BE1-48F5A80D6609}"/>
              </a:ext>
            </a:extLst>
          </p:cNvPr>
          <p:cNvPicPr>
            <a:picLocks noChangeAspect="1"/>
          </p:cNvPicPr>
          <p:nvPr/>
        </p:nvPicPr>
        <p:blipFill>
          <a:blip r:embed="rId2"/>
          <a:stretch>
            <a:fillRect/>
          </a:stretch>
        </p:blipFill>
        <p:spPr>
          <a:xfrm>
            <a:off x="1310090" y="1225874"/>
            <a:ext cx="8959325" cy="4942534"/>
          </a:xfrm>
          <a:prstGeom prst="rect">
            <a:avLst/>
          </a:prstGeom>
        </p:spPr>
      </p:pic>
    </p:spTree>
    <p:extLst>
      <p:ext uri="{BB962C8B-B14F-4D97-AF65-F5344CB8AC3E}">
        <p14:creationId xmlns:p14="http://schemas.microsoft.com/office/powerpoint/2010/main" val="1182775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Madison</Template>
  <TotalTime>1387</TotalTime>
  <Words>872</Words>
  <Application>Microsoft Macintosh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Passary, Yashwi</dc:creator>
  <cp:lastModifiedBy>Passary, Yashwi</cp:lastModifiedBy>
  <cp:revision>7</cp:revision>
  <dcterms:created xsi:type="dcterms:W3CDTF">2024-12-09T23:04:06Z</dcterms:created>
  <dcterms:modified xsi:type="dcterms:W3CDTF">2024-12-10T22:11:11Z</dcterms:modified>
</cp:coreProperties>
</file>