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60" r:id="rId2"/>
    <p:sldId id="261" r:id="rId3"/>
    <p:sldId id="262" r:id="rId4"/>
    <p:sldId id="265" r:id="rId5"/>
    <p:sldId id="264" r:id="rId6"/>
    <p:sldId id="263" r:id="rId7"/>
    <p:sldId id="266" r:id="rId8"/>
    <p:sldId id="282" r:id="rId9"/>
    <p:sldId id="267" r:id="rId10"/>
    <p:sldId id="268" r:id="rId11"/>
    <p:sldId id="269" r:id="rId12"/>
    <p:sldId id="270" r:id="rId13"/>
    <p:sldId id="276" r:id="rId14"/>
    <p:sldId id="275" r:id="rId15"/>
    <p:sldId id="271" r:id="rId16"/>
    <p:sldId id="272" r:id="rId17"/>
    <p:sldId id="274" r:id="rId18"/>
    <p:sldId id="278" r:id="rId19"/>
    <p:sldId id="279" r:id="rId20"/>
    <p:sldId id="280" r:id="rId21"/>
    <p:sldId id="281" r:id="rId2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24/02/2015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738095" y="1861661"/>
            <a:ext cx="7449949" cy="43090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Composants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et </a:t>
            </a:r>
            <a:r>
              <a:rPr lang="fr-FR" sz="9600" dirty="0" err="1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layouts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</a:t>
            </a:r>
            <a:r>
              <a:rPr lang="fr-FR" dirty="0" err="1" smtClean="0"/>
              <a:t>WebView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6103" y="1580151"/>
            <a:ext cx="4730683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Rendu HTML5 </a:t>
            </a:r>
            <a:r>
              <a:rPr lang="fr-FR" sz="2400" dirty="0" smtClean="0"/>
              <a:t>complet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Support des </a:t>
            </a:r>
            <a:r>
              <a:rPr lang="fr-FR" sz="2400" dirty="0" err="1" smtClean="0"/>
              <a:t>WebSockets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Basé sur </a:t>
            </a:r>
            <a:r>
              <a:rPr lang="fr-FR" sz="2400" dirty="0" err="1"/>
              <a:t>WebKit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Interactions </a:t>
            </a:r>
            <a:r>
              <a:rPr lang="fr-FR" sz="2400" dirty="0"/>
              <a:t>possibles </a:t>
            </a:r>
            <a:r>
              <a:rPr lang="fr-FR" sz="2400" dirty="0" smtClean="0"/>
              <a:t>entre Java et </a:t>
            </a:r>
            <a:r>
              <a:rPr lang="fr-FR" sz="2400" dirty="0"/>
              <a:t>JavaScript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901" y="569284"/>
            <a:ext cx="6506135" cy="669211"/>
          </a:xfrm>
        </p:spPr>
        <p:txBody>
          <a:bodyPr/>
          <a:lstStyle/>
          <a:p>
            <a:r>
              <a:rPr lang="fr-FR" dirty="0" smtClean="0"/>
              <a:t>Un navigateur Web </a:t>
            </a:r>
            <a:r>
              <a:rPr lang="fr-FR" dirty="0" err="1" smtClean="0"/>
              <a:t>embedded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32566" y="3969431"/>
            <a:ext cx="4953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webView.getEngine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webEngine.load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("http://www.toto.co.jp/en");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2566" y="4719723"/>
            <a:ext cx="4953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webEngine.executeScript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history.back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()");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//équivalent à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JSObject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history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JSObject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webEngine.executeScript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history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history.call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("back");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5640441" y="1228340"/>
            <a:ext cx="3017837" cy="28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4" y="1228340"/>
            <a:ext cx="3825118" cy="32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1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625" y="1582058"/>
            <a:ext cx="9018681" cy="42533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/>
              <a:t>Graphes les plus courants fournis par </a:t>
            </a:r>
            <a:r>
              <a:rPr lang="fr-FR" sz="2200" dirty="0" err="1"/>
              <a:t>JavaFX</a:t>
            </a:r>
            <a:endParaRPr lang="fr-F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/>
              <a:t>Modèle basé sur les séries à afficher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XYChart.Series</a:t>
            </a:r>
            <a:r>
              <a:rPr lang="fr-FR" sz="2200" dirty="0"/>
              <a:t>&lt;</a:t>
            </a:r>
            <a:r>
              <a:rPr lang="fr-FR" sz="2200" dirty="0" err="1"/>
              <a:t>TypeX</a:t>
            </a:r>
            <a:r>
              <a:rPr lang="fr-FR" sz="2200" dirty="0"/>
              <a:t>, </a:t>
            </a:r>
            <a:r>
              <a:rPr lang="fr-FR" sz="2200" dirty="0" err="1"/>
              <a:t>TypeY</a:t>
            </a:r>
            <a:r>
              <a:rPr lang="fr-FR" sz="2200" dirty="0"/>
              <a:t>&gt;, </a:t>
            </a:r>
            <a:r>
              <a:rPr lang="fr-FR" sz="2200" dirty="0" err="1"/>
              <a:t>XYChart.Data</a:t>
            </a:r>
            <a:r>
              <a:rPr lang="fr-FR" sz="2200" dirty="0"/>
              <a:t>&lt;</a:t>
            </a:r>
            <a:r>
              <a:rPr lang="fr-FR" sz="2200" dirty="0" err="1"/>
              <a:t>TypeX</a:t>
            </a:r>
            <a:r>
              <a:rPr lang="fr-FR" sz="2200" dirty="0"/>
              <a:t>, </a:t>
            </a:r>
            <a:r>
              <a:rPr lang="fr-FR" sz="2200" dirty="0" err="1"/>
              <a:t>TypeY</a:t>
            </a:r>
            <a:r>
              <a:rPr lang="fr-FR" sz="2200" dirty="0" smtClean="0"/>
              <a:t>&gt;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/>
          </a:p>
          <a:p>
            <a:pPr lvl="1" indent="0">
              <a:buNone/>
            </a:pP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series.getData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someDataPoint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lvl="1" indent="0">
              <a:buNone/>
            </a:pP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chart.getData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series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Nombreuses possibilités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855087" y="3085793"/>
            <a:ext cx="3155094" cy="267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86" y="3392034"/>
            <a:ext cx="4111643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9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Organiser l'affichage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097249"/>
            <a:ext cx="8642879" cy="42464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Un </a:t>
            </a:r>
            <a:r>
              <a:rPr lang="fr-FR" sz="2400" dirty="0" err="1" smtClean="0"/>
              <a:t>layout</a:t>
            </a:r>
            <a:r>
              <a:rPr lang="fr-FR" sz="2400" dirty="0" smtClean="0"/>
              <a:t> définit le </a:t>
            </a:r>
            <a:r>
              <a:rPr lang="fr-FR" sz="2400" dirty="0"/>
              <a:t>positionnement et la dimension des </a:t>
            </a:r>
            <a:r>
              <a:rPr lang="fr-FR" sz="2400" dirty="0" smtClean="0"/>
              <a:t>composants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Il est spécifique à un conteneur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Il gère la </a:t>
            </a:r>
            <a:r>
              <a:rPr lang="fr-FR" sz="2000" dirty="0"/>
              <a:t>répartition de l'espace restant </a:t>
            </a:r>
            <a:r>
              <a:rPr lang="fr-FR" sz="2000" dirty="0" smtClean="0"/>
              <a:t>disponible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Il réorganise l'affichage lors d'un redimensionnement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Suivant les cas un </a:t>
            </a:r>
            <a:r>
              <a:rPr lang="fr-FR" sz="2400" dirty="0" err="1" smtClean="0"/>
              <a:t>layout</a:t>
            </a:r>
            <a:r>
              <a:rPr lang="fr-FR" sz="2400" dirty="0" smtClean="0"/>
              <a:t> peut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G</a:t>
            </a:r>
            <a:r>
              <a:rPr lang="fr-FR" sz="2000" dirty="0" smtClean="0"/>
              <a:t>érer des données de positionnement absolues ou relatives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Prendre en compte l'ordre d'insertion des composants</a:t>
            </a:r>
          </a:p>
          <a:p>
            <a:pPr lvl="1" indent="0">
              <a:buNone/>
            </a:pPr>
            <a:endParaRPr lang="fr-FR" sz="20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951" y="565016"/>
            <a:ext cx="6434436" cy="669211"/>
          </a:xfrm>
        </p:spPr>
        <p:txBody>
          <a:bodyPr/>
          <a:lstStyle/>
          <a:p>
            <a:r>
              <a:rPr lang="fr-FR" dirty="0" smtClean="0"/>
              <a:t>Notion de </a:t>
            </a:r>
            <a:r>
              <a:rPr lang="fr-FR" dirty="0" err="1" smtClean="0"/>
              <a:t>layout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2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par ancrage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030136"/>
            <a:ext cx="8528579" cy="37665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4 points d'ancrage (</a:t>
            </a:r>
            <a:r>
              <a:rPr lang="fr-FR" sz="2400" i="1" dirty="0" err="1"/>
              <a:t>anchor</a:t>
            </a:r>
            <a:r>
              <a:rPr lang="fr-FR" sz="2400" dirty="0"/>
              <a:t>) sont définis : top, </a:t>
            </a:r>
            <a:r>
              <a:rPr lang="fr-FR" sz="2400" dirty="0" err="1"/>
              <a:t>left</a:t>
            </a:r>
            <a:r>
              <a:rPr lang="fr-FR" sz="2400" dirty="0"/>
              <a:t>, </a:t>
            </a:r>
            <a:r>
              <a:rPr lang="fr-FR" sz="2400" dirty="0" err="1"/>
              <a:t>bottom</a:t>
            </a:r>
            <a:r>
              <a:rPr lang="fr-FR" sz="2400" dirty="0"/>
              <a:t>, </a:t>
            </a:r>
            <a:r>
              <a:rPr lang="fr-FR" sz="2400" dirty="0" smtClean="0"/>
              <a:t>right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Chaque composant est attaché à une ancre et s'affiche dans la partie choisie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La taille préférée d'un composant est honorée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Un composant peut être ancré à plusieurs ancres et va alors se redimensionner pour prendre toute la largeur ou toute la longueur (</a:t>
            </a:r>
            <a:r>
              <a:rPr lang="fr-FR" sz="2000" dirty="0" err="1" smtClean="0"/>
              <a:t>left</a:t>
            </a:r>
            <a:r>
              <a:rPr lang="fr-FR" sz="2000" dirty="0" smtClean="0"/>
              <a:t> + right, top + </a:t>
            </a:r>
            <a:r>
              <a:rPr lang="fr-FR" sz="2000" dirty="0" err="1" smtClean="0"/>
              <a:t>bottom</a:t>
            </a:r>
            <a:r>
              <a:rPr lang="fr-FR" sz="2000" dirty="0" smtClean="0"/>
              <a:t>)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Ce </a:t>
            </a:r>
            <a:r>
              <a:rPr lang="fr-FR" sz="2400" dirty="0" err="1" smtClean="0"/>
              <a:t>layout</a:t>
            </a:r>
            <a:r>
              <a:rPr lang="fr-FR" sz="2400" dirty="0" smtClean="0"/>
              <a:t> est simple mais assez limité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792" y="565140"/>
            <a:ext cx="6664497" cy="669211"/>
          </a:xfrm>
        </p:spPr>
        <p:txBody>
          <a:bodyPr/>
          <a:lstStyle/>
          <a:p>
            <a:r>
              <a:rPr lang="fr-FR" dirty="0" err="1" smtClean="0"/>
              <a:t>AnchorPane</a:t>
            </a:r>
            <a:r>
              <a:rPr lang="fr-FR" dirty="0" smtClean="0"/>
              <a:t>, pour les cas simples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7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152" y="190569"/>
            <a:ext cx="7241310" cy="595321"/>
          </a:xfrm>
        </p:spPr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par région d'écran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61688"/>
            <a:ext cx="8691864" cy="4802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5 régions sont définies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Top</a:t>
            </a:r>
            <a:r>
              <a:rPr lang="fr-FR" sz="2000" dirty="0"/>
              <a:t>, prend toute la largeur en haut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Bottom</a:t>
            </a:r>
            <a:r>
              <a:rPr lang="fr-FR" sz="2000" dirty="0"/>
              <a:t>, prend toute la largeur en bas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Center, zone centrale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Left</a:t>
            </a:r>
            <a:r>
              <a:rPr lang="fr-FR" sz="2000" dirty="0"/>
              <a:t>, même hauteur que center, à gauche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Right, même hauteur que center, à </a:t>
            </a:r>
            <a:r>
              <a:rPr lang="fr-FR" sz="2000" dirty="0" smtClean="0"/>
              <a:t>droite</a:t>
            </a:r>
          </a:p>
          <a:p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Chaque composant est affecté à une région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Chaque composant est redimensionné pour occuper la région au maximum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</a:t>
            </a:r>
            <a:r>
              <a:rPr lang="fr-FR" sz="2000" dirty="0" err="1"/>
              <a:t>BorderPane</a:t>
            </a:r>
            <a:r>
              <a:rPr lang="fr-FR" sz="2000" dirty="0"/>
              <a:t> essaye d'honorer les tailles définies (minimum, préférée, maximum) de ses composants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100" y="565819"/>
            <a:ext cx="7676962" cy="669211"/>
          </a:xfrm>
        </p:spPr>
        <p:txBody>
          <a:bodyPr/>
          <a:lstStyle/>
          <a:p>
            <a:r>
              <a:rPr lang="fr-FR" dirty="0" err="1" smtClean="0"/>
              <a:t>BorderPane</a:t>
            </a:r>
            <a:r>
              <a:rPr lang="fr-FR" dirty="0" smtClean="0"/>
              <a:t>, redimensionnement intelligent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3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888" y="188672"/>
            <a:ext cx="7625788" cy="595321"/>
          </a:xfrm>
        </p:spPr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vertical et horizontal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132" y="2013358"/>
            <a:ext cx="8586948" cy="43466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VBox</a:t>
            </a:r>
            <a:r>
              <a:rPr lang="fr-FR" sz="2400" dirty="0" smtClean="0"/>
              <a:t> et </a:t>
            </a:r>
            <a:r>
              <a:rPr lang="fr-FR" sz="2400" dirty="0" err="1" smtClean="0"/>
              <a:t>HBox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composants sont alignés horizontalement (</a:t>
            </a:r>
            <a:r>
              <a:rPr lang="fr-FR" sz="2000" dirty="0" err="1"/>
              <a:t>HBox</a:t>
            </a:r>
            <a:r>
              <a:rPr lang="fr-FR" sz="2000" dirty="0"/>
              <a:t>) ou verticalement (</a:t>
            </a:r>
            <a:r>
              <a:rPr lang="fr-FR" sz="2000" dirty="0" err="1" smtClean="0"/>
              <a:t>VBox</a:t>
            </a:r>
            <a:r>
              <a:rPr lang="fr-FR" sz="2000" dirty="0" smtClean="0"/>
              <a:t>)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L'espace </a:t>
            </a:r>
            <a:r>
              <a:rPr lang="fr-FR" sz="2000" dirty="0"/>
              <a:t>est divisé en colonnes égales, dimensionnées pour accueillir le plus large / haut des composants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FlowPane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Représente une conteneur orienté verticalement ou horizontalement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Si </a:t>
            </a:r>
            <a:r>
              <a:rPr lang="fr-FR" sz="2000" dirty="0"/>
              <a:t>le nombre de composants dépasse le nombre fixé de colonnes / lignes, on passe à une nouvelle ligne / </a:t>
            </a:r>
            <a:r>
              <a:rPr lang="fr-FR" sz="2000" dirty="0" smtClean="0"/>
              <a:t>colonne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46766"/>
            <a:ext cx="5417100" cy="669211"/>
          </a:xfrm>
        </p:spPr>
        <p:txBody>
          <a:bodyPr/>
          <a:lstStyle/>
          <a:p>
            <a:r>
              <a:rPr lang="fr-FR" dirty="0" smtClean="0"/>
              <a:t>Classique mais efficace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1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en grille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94577"/>
            <a:ext cx="8716358" cy="499197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TilePane</a:t>
            </a:r>
            <a:r>
              <a:rPr lang="fr-FR" sz="2000" dirty="0" smtClean="0"/>
              <a:t> et ses «</a:t>
            </a:r>
            <a:r>
              <a:rPr lang="fr-FR" sz="2000" dirty="0"/>
              <a:t> dalles </a:t>
            </a:r>
            <a:r>
              <a:rPr lang="fr-FR" sz="2000" dirty="0" smtClean="0"/>
              <a:t>» identiques </a:t>
            </a:r>
            <a:r>
              <a:rPr lang="fr-FR" sz="2000" dirty="0"/>
              <a:t>(</a:t>
            </a:r>
            <a:r>
              <a:rPr lang="fr-FR" sz="2000" i="1" dirty="0" err="1"/>
              <a:t>tiles</a:t>
            </a:r>
            <a:r>
              <a:rPr lang="fr-FR" sz="2000" i="1" dirty="0"/>
              <a:t>)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Peut être orienté horizontalement ou </a:t>
            </a:r>
            <a:r>
              <a:rPr lang="fr-FR" sz="1800" dirty="0" smtClean="0"/>
              <a:t>verticalement (ordre de remplissage)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On indique le nombre désiré de colonnes / </a:t>
            </a:r>
            <a:r>
              <a:rPr lang="fr-FR" sz="1800" dirty="0" smtClean="0"/>
              <a:t>lignes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Chaque dalle a la même taille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Chaque dalle est dimensionnée à la taille </a:t>
            </a:r>
            <a:r>
              <a:rPr lang="fr-FR" sz="1800" dirty="0" smtClean="0"/>
              <a:t>"préférée" </a:t>
            </a:r>
            <a:r>
              <a:rPr lang="fr-FR" sz="1800" dirty="0"/>
              <a:t>du </a:t>
            </a:r>
            <a:r>
              <a:rPr lang="fr-FR" sz="1800" dirty="0" smtClean="0"/>
              <a:t>composant le plus volumineux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La </a:t>
            </a:r>
            <a:r>
              <a:rPr lang="fr-FR" sz="1800" dirty="0"/>
              <a:t>grille s'ajuste au redimensionnement (ajout / suppression de lignes ou colonnes)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GridPane</a:t>
            </a:r>
            <a:r>
              <a:rPr lang="fr-FR" sz="2000" dirty="0" smtClean="0"/>
              <a:t> et ses cellules ajustables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L'espace </a:t>
            </a:r>
            <a:r>
              <a:rPr lang="fr-FR" sz="1800" dirty="0"/>
              <a:t>est divisible en un nombre arbitraire de colonnes et de lignes de toutes tailles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Possibilité de "</a:t>
            </a:r>
            <a:r>
              <a:rPr lang="fr-FR" sz="1800" dirty="0" err="1" smtClean="0"/>
              <a:t>merge</a:t>
            </a:r>
            <a:r>
              <a:rPr lang="fr-FR" sz="1800" dirty="0" smtClean="0"/>
              <a:t>" entre cellules (</a:t>
            </a:r>
            <a:r>
              <a:rPr lang="fr-FR" sz="1800" dirty="0" err="1" smtClean="0"/>
              <a:t>span</a:t>
            </a:r>
            <a:r>
              <a:rPr lang="fr-FR" sz="1800" dirty="0" smtClean="0"/>
              <a:t>)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Alignement dans la </a:t>
            </a:r>
            <a:r>
              <a:rPr lang="fr-FR" sz="1800" dirty="0" smtClean="0"/>
              <a:t>cellule paramétrable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Marge ajustable</a:t>
            </a:r>
            <a:endParaRPr lang="fr-FR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TilePane</a:t>
            </a:r>
            <a:r>
              <a:rPr lang="fr-FR" dirty="0" smtClean="0"/>
              <a:t> et </a:t>
            </a:r>
            <a:r>
              <a:rPr lang="fr-FR" dirty="0" err="1" smtClean="0"/>
              <a:t>GridPane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5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par superposition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9766" y="2055304"/>
            <a:ext cx="8875927" cy="37511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composants sont empilés les uns par dessus les </a:t>
            </a:r>
            <a:r>
              <a:rPr lang="fr-FR" sz="2400" dirty="0" smtClean="0"/>
              <a:t>autres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Tout les composants sont </a:t>
            </a:r>
            <a:r>
              <a:rPr lang="fr-FR" sz="2000" dirty="0" smtClean="0"/>
              <a:t>visibles mais certains masquent les autres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L'ordre d'insertion des composants définit leurs positions sur l'axe Z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Utile pour combiner plusieurs composants (texte par dessus une image par exemple</a:t>
            </a:r>
            <a:r>
              <a:rPr lang="fr-FR" sz="20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est possible en plus de jouer sur l'opacité des éléments pour des rendus graphiques intéressants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StackPane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4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Taille des éléments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11088"/>
            <a:ext cx="9004829" cy="50509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Tous les éléments dessinés possèdent trois valeurs de dimension pour chaque coordonnée (</a:t>
            </a:r>
            <a:r>
              <a:rPr lang="fr-FR" sz="2400" dirty="0" err="1"/>
              <a:t>width</a:t>
            </a:r>
            <a:r>
              <a:rPr lang="fr-FR" sz="2400" dirty="0"/>
              <a:t> et </a:t>
            </a:r>
            <a:r>
              <a:rPr lang="fr-FR" sz="2400" dirty="0" err="1"/>
              <a:t>height</a:t>
            </a:r>
            <a:r>
              <a:rPr lang="fr-FR" sz="2400" dirty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minSize</a:t>
            </a:r>
            <a:r>
              <a:rPr lang="fr-FR" sz="2000" dirty="0"/>
              <a:t> : taille minimale du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maxSize</a:t>
            </a:r>
            <a:r>
              <a:rPr lang="fr-FR" sz="2000" dirty="0"/>
              <a:t> : taille maximale du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prefSize</a:t>
            </a:r>
            <a:r>
              <a:rPr lang="fr-FR" sz="2000" dirty="0"/>
              <a:t> : taille par défaut, si le composant n'a pas de dimension explicite, cette valeur sera utilisée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Pour qu'un élément puisse utiliser tout l'espace disponible, il faut utiliser les paramètres </a:t>
            </a:r>
            <a:r>
              <a:rPr lang="fr-FR" sz="2400" dirty="0" err="1"/>
              <a:t>VGrow</a:t>
            </a:r>
            <a:r>
              <a:rPr lang="fr-FR" sz="2400" dirty="0"/>
              <a:t> et </a:t>
            </a:r>
            <a:r>
              <a:rPr lang="fr-FR" sz="2400" dirty="0" err="1"/>
              <a:t>HGrow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Par défaut </a:t>
            </a:r>
            <a:r>
              <a:rPr lang="fr-FR" sz="2000" dirty="0" err="1"/>
              <a:t>maxSize</a:t>
            </a:r>
            <a:r>
              <a:rPr lang="fr-FR" sz="2000" dirty="0"/>
              <a:t> = </a:t>
            </a:r>
            <a:r>
              <a:rPr lang="fr-FR" sz="2000" dirty="0" err="1"/>
              <a:t>prefSize</a:t>
            </a:r>
            <a:r>
              <a:rPr lang="fr-FR" sz="2000" dirty="0"/>
              <a:t>, il faut donc modifier </a:t>
            </a:r>
            <a:r>
              <a:rPr lang="fr-FR" sz="2000" dirty="0" err="1"/>
              <a:t>maxSize</a:t>
            </a:r>
            <a:r>
              <a:rPr lang="fr-FR" sz="2000" dirty="0"/>
              <a:t> à la valeur </a:t>
            </a:r>
            <a:r>
              <a:rPr lang="fr-FR" sz="2000" dirty="0" err="1"/>
              <a:t>Infinity</a:t>
            </a:r>
            <a:r>
              <a:rPr lang="fr-FR" sz="2000" dirty="0"/>
              <a:t> pour autoriser la croissance du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Appel de la méthode statique du </a:t>
            </a:r>
            <a:r>
              <a:rPr lang="fr-FR" sz="2000" dirty="0" err="1"/>
              <a:t>layout</a:t>
            </a:r>
            <a:r>
              <a:rPr lang="fr-FR" sz="2000" dirty="0"/>
              <a:t> parent</a:t>
            </a:r>
          </a:p>
          <a:p>
            <a:pPr lvl="2" indent="0">
              <a:buNone/>
            </a:pPr>
            <a:r>
              <a:rPr lang="fr-FR" sz="1600" i="1" dirty="0" smtClean="0"/>
              <a:t>	     Exemple</a:t>
            </a:r>
            <a:r>
              <a:rPr lang="fr-FR" sz="1600" i="1" dirty="0"/>
              <a:t> : </a:t>
            </a:r>
            <a:r>
              <a:rPr lang="fr-FR" sz="1600" i="1" dirty="0" err="1"/>
              <a:t>VBox.setVgrow</a:t>
            </a:r>
            <a:r>
              <a:rPr lang="fr-FR" sz="1600" i="1" dirty="0"/>
              <a:t>(</a:t>
            </a:r>
            <a:r>
              <a:rPr lang="fr-FR" sz="1600" i="1" dirty="0" err="1"/>
              <a:t>node</a:t>
            </a:r>
            <a:r>
              <a:rPr lang="fr-FR" sz="1600" i="1" dirty="0"/>
              <a:t>, </a:t>
            </a:r>
            <a:r>
              <a:rPr lang="fr-FR" sz="1600" i="1" dirty="0" err="1"/>
              <a:t>Priority.ALWAYS</a:t>
            </a:r>
            <a:r>
              <a:rPr lang="fr-FR" sz="1600" i="1" dirty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Minimum, maximum, préférée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5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d'utilisation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9601" y="1310823"/>
            <a:ext cx="7257199" cy="457562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200" dirty="0"/>
              <a:t>&lt;</a:t>
            </a:r>
            <a:r>
              <a:rPr lang="fr-FR" sz="1200" dirty="0" err="1"/>
              <a:t>fx:root</a:t>
            </a:r>
            <a:r>
              <a:rPr lang="fr-FR" sz="1200" dirty="0"/>
              <a:t> type="</a:t>
            </a:r>
            <a:r>
              <a:rPr lang="fr-FR" sz="1200" dirty="0" err="1"/>
              <a:t>javafx.scene.layout.GridPane</a:t>
            </a:r>
            <a:r>
              <a:rPr lang="fr-FR" sz="1200" dirty="0"/>
              <a:t>" </a:t>
            </a:r>
            <a:r>
              <a:rPr lang="fr-FR" sz="1200" dirty="0" err="1"/>
              <a:t>xmlns:fx</a:t>
            </a:r>
            <a:r>
              <a:rPr lang="fr-FR" sz="1200" dirty="0"/>
              <a:t>="http://javafx.com/</a:t>
            </a:r>
            <a:r>
              <a:rPr lang="fr-FR" sz="1200" dirty="0" err="1"/>
              <a:t>fxml</a:t>
            </a:r>
            <a:r>
              <a:rPr lang="fr-FR" sz="1200" dirty="0"/>
              <a:t>""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alignment</a:t>
            </a:r>
            <a:r>
              <a:rPr lang="fr-FR" sz="1200" dirty="0"/>
              <a:t>="BASELINE_CENTER"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maxHeight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 </a:t>
            </a:r>
            <a:r>
              <a:rPr lang="fr-FR" sz="1200" dirty="0" err="1"/>
              <a:t>maxWidth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hgap</a:t>
            </a:r>
            <a:r>
              <a:rPr lang="fr-FR" sz="1200" dirty="0"/>
              <a:t>="25" </a:t>
            </a:r>
            <a:r>
              <a:rPr lang="fr-FR" sz="1200" dirty="0" err="1"/>
              <a:t>vgap</a:t>
            </a:r>
            <a:r>
              <a:rPr lang="fr-FR" sz="1200" dirty="0"/>
              <a:t>="25</a:t>
            </a:r>
            <a:r>
              <a:rPr lang="fr-FR" sz="1200" dirty="0" smtClean="0"/>
              <a:t>"&gt;</a:t>
            </a:r>
            <a:endParaRPr lang="fr-FR" sz="1200" dirty="0"/>
          </a:p>
          <a:p>
            <a:r>
              <a:rPr lang="fr-FR" sz="1200" dirty="0"/>
              <a:t>	&lt;</a:t>
            </a:r>
            <a:r>
              <a:rPr lang="fr-FR" sz="1200" dirty="0" err="1"/>
              <a:t>padding</a:t>
            </a:r>
            <a:r>
              <a:rPr lang="fr-FR" sz="1200" dirty="0"/>
              <a:t>&gt;</a:t>
            </a:r>
          </a:p>
          <a:p>
            <a:r>
              <a:rPr lang="en-US" sz="1200" dirty="0"/>
              <a:t>		&lt;Insets top="25" bottom="25" left="25" right="25"/&gt;</a:t>
            </a:r>
          </a:p>
          <a:p>
            <a:r>
              <a:rPr lang="fr-FR" sz="1200" dirty="0"/>
              <a:t>	&lt;/</a:t>
            </a:r>
            <a:r>
              <a:rPr lang="fr-FR" sz="1200" dirty="0" err="1"/>
              <a:t>padding</a:t>
            </a:r>
            <a:r>
              <a:rPr lang="fr-FR" sz="1200" dirty="0" smtClean="0"/>
              <a:t>&gt;</a:t>
            </a:r>
            <a:endParaRPr lang="fr-FR" sz="1200" dirty="0"/>
          </a:p>
          <a:p>
            <a:r>
              <a:rPr lang="fr-FR" sz="1200" dirty="0"/>
              <a:t>	&lt;</a:t>
            </a:r>
            <a:r>
              <a:rPr lang="fr-FR" sz="1200" dirty="0" err="1"/>
              <a:t>Button</a:t>
            </a:r>
            <a:r>
              <a:rPr lang="fr-FR" sz="1200" dirty="0"/>
              <a:t> </a:t>
            </a:r>
            <a:r>
              <a:rPr lang="fr-FR" sz="1200" dirty="0" err="1"/>
              <a:t>text</a:t>
            </a:r>
            <a:r>
              <a:rPr lang="fr-FR" sz="1200" dirty="0"/>
              <a:t>="Bouton de test"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maxWidth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 </a:t>
            </a:r>
            <a:r>
              <a:rPr lang="fr-FR" sz="1200" dirty="0" err="1"/>
              <a:t>maxHeight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GridPane.hgrow</a:t>
            </a:r>
            <a:r>
              <a:rPr lang="fr-FR" sz="1200" dirty="0"/>
              <a:t>="ALWAYS" </a:t>
            </a:r>
            <a:r>
              <a:rPr lang="fr-FR" sz="1200" dirty="0" err="1"/>
              <a:t>GridPane.vgrow</a:t>
            </a:r>
            <a:r>
              <a:rPr lang="fr-FR" sz="1200" dirty="0"/>
              <a:t>="ALWAYS"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GridPane.rowIndex</a:t>
            </a:r>
            <a:r>
              <a:rPr lang="fr-FR" sz="1200" dirty="0"/>
              <a:t>="0" </a:t>
            </a:r>
            <a:r>
              <a:rPr lang="fr-FR" sz="1200" dirty="0" err="1"/>
              <a:t>GridPane.columnIndex</a:t>
            </a:r>
            <a:r>
              <a:rPr lang="fr-FR" sz="1200" dirty="0"/>
              <a:t>="0</a:t>
            </a:r>
            <a:r>
              <a:rPr lang="fr-FR" sz="1200" dirty="0" smtClean="0"/>
              <a:t>"/&gt;</a:t>
            </a:r>
            <a:endParaRPr lang="fr-FR" sz="1200" dirty="0"/>
          </a:p>
          <a:p>
            <a:r>
              <a:rPr lang="fr-FR" sz="1200" dirty="0"/>
              <a:t>	&lt;</a:t>
            </a:r>
            <a:r>
              <a:rPr lang="fr-FR" sz="1200" dirty="0" err="1"/>
              <a:t>Button</a:t>
            </a:r>
            <a:r>
              <a:rPr lang="fr-FR" sz="1200" dirty="0"/>
              <a:t> </a:t>
            </a:r>
            <a:r>
              <a:rPr lang="fr-FR" sz="1200" dirty="0" err="1"/>
              <a:t>text</a:t>
            </a:r>
            <a:r>
              <a:rPr lang="fr-FR" sz="1200" dirty="0"/>
              <a:t>="Say Hello"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maxWidth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 </a:t>
            </a:r>
            <a:r>
              <a:rPr lang="fr-FR" sz="1200" dirty="0" err="1"/>
              <a:t>maxHeight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GridPane.hgrow</a:t>
            </a:r>
            <a:r>
              <a:rPr lang="fr-FR" sz="1200" dirty="0"/>
              <a:t>="ALWAYS" </a:t>
            </a:r>
            <a:r>
              <a:rPr lang="fr-FR" sz="1200" dirty="0" err="1"/>
              <a:t>GridPane.vgrow</a:t>
            </a:r>
            <a:r>
              <a:rPr lang="fr-FR" sz="1200" dirty="0"/>
              <a:t>="ALWAYS"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GridPane.rowIndex</a:t>
            </a:r>
            <a:r>
              <a:rPr lang="fr-FR" sz="1200" dirty="0"/>
              <a:t>="0" </a:t>
            </a:r>
            <a:r>
              <a:rPr lang="fr-FR" sz="1200" dirty="0" err="1"/>
              <a:t>GridPane.columnIndex</a:t>
            </a:r>
            <a:r>
              <a:rPr lang="fr-FR" sz="1200" dirty="0"/>
              <a:t>="2</a:t>
            </a:r>
            <a:r>
              <a:rPr lang="fr-FR" sz="1200" dirty="0" smtClean="0"/>
              <a:t>"/&gt;</a:t>
            </a:r>
            <a:endParaRPr lang="fr-FR" sz="1200" dirty="0"/>
          </a:p>
          <a:p>
            <a:r>
              <a:rPr lang="es-ES" sz="1200" dirty="0"/>
              <a:t>	&lt;</a:t>
            </a:r>
            <a:r>
              <a:rPr lang="es-ES" sz="1200" dirty="0" err="1"/>
              <a:t>Label</a:t>
            </a:r>
            <a:r>
              <a:rPr lang="es-ES" sz="1200" dirty="0"/>
              <a:t> </a:t>
            </a:r>
            <a:r>
              <a:rPr lang="es-ES" sz="1200" dirty="0" err="1"/>
              <a:t>text</a:t>
            </a:r>
            <a:r>
              <a:rPr lang="es-ES" sz="1200" dirty="0"/>
              <a:t>="Un </a:t>
            </a:r>
            <a:r>
              <a:rPr lang="es-ES" sz="1200" dirty="0" err="1"/>
              <a:t>texte</a:t>
            </a:r>
            <a:r>
              <a:rPr lang="es-ES" sz="1200" dirty="0"/>
              <a:t> de test tres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long</a:t>
            </a:r>
            <a:r>
              <a:rPr lang="es-ES" sz="1200" dirty="0"/>
              <a:t>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maxWidth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 </a:t>
            </a:r>
            <a:r>
              <a:rPr lang="fr-FR" sz="1200" dirty="0" err="1"/>
              <a:t>maxHeight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GridPane.hgrow</a:t>
            </a:r>
            <a:r>
              <a:rPr lang="fr-FR" sz="1200" dirty="0"/>
              <a:t>="ALWAYS" </a:t>
            </a:r>
            <a:r>
              <a:rPr lang="fr-FR" sz="1200" dirty="0" err="1"/>
              <a:t>GridPane.vgrow</a:t>
            </a:r>
            <a:r>
              <a:rPr lang="fr-FR" sz="1200" dirty="0"/>
              <a:t>="ALWAYS"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GridPane.rowIndex</a:t>
            </a:r>
            <a:r>
              <a:rPr lang="fr-FR" sz="1200" dirty="0"/>
              <a:t>="1" </a:t>
            </a:r>
            <a:r>
              <a:rPr lang="fr-FR" sz="1200" dirty="0" err="1"/>
              <a:t>GridPane.columnIndex</a:t>
            </a:r>
            <a:r>
              <a:rPr lang="fr-FR" sz="1200" dirty="0"/>
              <a:t>="0</a:t>
            </a:r>
            <a:r>
              <a:rPr lang="fr-FR" sz="1200" dirty="0" smtClean="0"/>
              <a:t>"/&gt;</a:t>
            </a:r>
            <a:endParaRPr lang="fr-FR" sz="1200" dirty="0"/>
          </a:p>
          <a:p>
            <a:r>
              <a:rPr lang="fr-FR" sz="1200" dirty="0"/>
              <a:t>&lt;/</a:t>
            </a:r>
            <a:r>
              <a:rPr lang="fr-FR" sz="1200" dirty="0" err="1"/>
              <a:t>fx:root</a:t>
            </a:r>
            <a:r>
              <a:rPr lang="fr-FR" sz="1200" dirty="0" smtClean="0"/>
              <a:t>&gt;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238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732" y="174568"/>
            <a:ext cx="7852793" cy="595321"/>
          </a:xfrm>
        </p:spPr>
        <p:txBody>
          <a:bodyPr/>
          <a:lstStyle/>
          <a:p>
            <a:r>
              <a:rPr lang="fr-FR" dirty="0" smtClean="0"/>
              <a:t>Introduction aux composants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941" y="611631"/>
            <a:ext cx="6447781" cy="669211"/>
          </a:xfrm>
        </p:spPr>
        <p:txBody>
          <a:bodyPr/>
          <a:lstStyle/>
          <a:p>
            <a:r>
              <a:rPr lang="fr-FR" dirty="0" smtClean="0"/>
              <a:t>L'architecture choisie par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24342" y="1988193"/>
            <a:ext cx="8917679" cy="44044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Tous les composants et conteneurs affichés dans la scène sont des </a:t>
            </a:r>
            <a:r>
              <a:rPr lang="fr-FR" sz="2400" dirty="0" err="1"/>
              <a:t>Nodes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Tous les composants sont dessinés par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</a:t>
            </a:r>
            <a:r>
              <a:rPr lang="fr-FR" sz="2000" dirty="0" smtClean="0"/>
              <a:t>as </a:t>
            </a:r>
            <a:r>
              <a:rPr lang="fr-FR" sz="2000" dirty="0"/>
              <a:t>de composants système comme en AWT ou SWT / Eclipse RCP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Il n'est pour l'instant pas possible d'accéder aux API de dessin très bas niveau (instructions OpenGL notamment</a:t>
            </a:r>
            <a:r>
              <a:rPr lang="fr-FR" sz="20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Tout est vectorisé, y compris les textes!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Ils sont décorés à l'aide de feuille de style </a:t>
            </a:r>
            <a:r>
              <a:rPr lang="fr-FR" sz="2400" dirty="0" smtClean="0"/>
              <a:t>CSS / skins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699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</a:t>
            </a:r>
            <a:r>
              <a:rPr lang="fr-FR" dirty="0" err="1" smtClean="0"/>
              <a:t>popups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2210718"/>
            <a:ext cx="8659208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Utilisation de la classe </a:t>
            </a:r>
            <a:r>
              <a:rPr lang="fr-FR" sz="2400" dirty="0" err="1"/>
              <a:t>javafx.stage.Popup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show() permet d'ouvrir la </a:t>
            </a:r>
            <a:r>
              <a:rPr lang="fr-FR" sz="2000" dirty="0" err="1"/>
              <a:t>popup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hide</a:t>
            </a:r>
            <a:r>
              <a:rPr lang="fr-FR" sz="2000" dirty="0"/>
              <a:t>() permet de fermer la </a:t>
            </a:r>
            <a:r>
              <a:rPr lang="fr-FR" sz="2000" dirty="0" err="1"/>
              <a:t>popup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Utilisation de la classe </a:t>
            </a:r>
            <a:r>
              <a:rPr lang="fr-FR" sz="2400" dirty="0" err="1"/>
              <a:t>javafx.stage.Stage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d'instancier un nouveau Stage possédant sa propre </a:t>
            </a:r>
            <a:r>
              <a:rPr lang="fr-FR" sz="2000" dirty="0" err="1"/>
              <a:t>Scene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Utile pour les applications </a:t>
            </a:r>
            <a:r>
              <a:rPr lang="fr-FR" sz="2000" dirty="0" err="1"/>
              <a:t>multi-fenêtres</a:t>
            </a:r>
            <a:r>
              <a:rPr lang="fr-FR" sz="2000" dirty="0"/>
              <a:t> et multi-écrans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285" y="542081"/>
            <a:ext cx="7405347" cy="669211"/>
          </a:xfrm>
        </p:spPr>
        <p:txBody>
          <a:bodyPr/>
          <a:lstStyle/>
          <a:p>
            <a:r>
              <a:rPr lang="fr-FR" dirty="0" smtClean="0"/>
              <a:t>Toujours utile, aussi pour le </a:t>
            </a:r>
            <a:r>
              <a:rPr lang="fr-FR" dirty="0" smtClean="0"/>
              <a:t>multi-écrans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2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popup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96094" y="886393"/>
            <a:ext cx="7919356" cy="53021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extends Application {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@Override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public void start(final Stage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primaryStage.setTitle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Example");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final Popup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Popup();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popupExample.setX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(300);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popupExample.setY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popupExample.getContent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(new Circle(25, 25, 50,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Color.AQUAMARINE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));</a:t>
            </a:r>
          </a:p>
          <a:p>
            <a:endParaRPr lang="en-US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Button show = new Button("Show");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show.setOnAction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-&gt;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popupExample.show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</a:t>
            </a:r>
            <a:r>
              <a:rPr lang="en-US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));</a:t>
            </a:r>
            <a:endParaRPr lang="en-US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en-US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Button hide = new Button("Hide");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hide.setOnAction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(event -&gt;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popupExample.hide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endParaRPr lang="en-US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HBox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layout = new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HBox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(10);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layout.getChildren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(show, hide);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primaryStage.setScene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(new Scene(layout));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primaryStage.show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28" y="185853"/>
            <a:ext cx="7421534" cy="595321"/>
          </a:xfrm>
        </p:spPr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905262"/>
            <a:ext cx="7371027" cy="39011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Button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CheckBox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Hyperlink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RadioButton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ToggleButton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smtClean="0"/>
              <a:t>Les basiques</a:t>
            </a:r>
            <a:endParaRPr lang="fr-FR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93" y="1441972"/>
            <a:ext cx="6234714" cy="39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834" y="178442"/>
            <a:ext cx="7704756" cy="595321"/>
          </a:xfrm>
        </p:spPr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437738"/>
            <a:ext cx="9004829" cy="54202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divers API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Label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TextField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TextFlow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HTMLEditor</a:t>
            </a:r>
            <a:endParaRPr lang="fr-FR" sz="2000" dirty="0" smtClean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possibilités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Edition de texte pseudo-HTML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Personnalisation par CSS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Contrôle fin sur le rendu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500" y="632944"/>
            <a:ext cx="5633326" cy="669211"/>
          </a:xfrm>
        </p:spPr>
        <p:txBody>
          <a:bodyPr/>
          <a:lstStyle/>
          <a:p>
            <a:r>
              <a:rPr lang="fr-FR" dirty="0" smtClean="0"/>
              <a:t>Affichage et édition de textes</a:t>
            </a:r>
            <a:endParaRPr lang="fr-FR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72" y="1092322"/>
            <a:ext cx="4270382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79" y="195948"/>
            <a:ext cx="7347728" cy="595321"/>
          </a:xfrm>
        </p:spPr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551964"/>
            <a:ext cx="9004829" cy="5306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MenuBar</a:t>
            </a:r>
            <a:r>
              <a:rPr lang="fr-FR" sz="2400" dirty="0"/>
              <a:t>, Menu, </a:t>
            </a:r>
            <a:r>
              <a:rPr lang="fr-FR" sz="2400" dirty="0" err="1"/>
              <a:t>MenuItem</a:t>
            </a:r>
            <a:endParaRPr lang="fr-FR" sz="2400" dirty="0"/>
          </a:p>
          <a:p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Pagination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ToolBar</a:t>
            </a:r>
            <a:r>
              <a:rPr lang="fr-FR" sz="2400" dirty="0"/>
              <a:t> (avec style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TabPane</a:t>
            </a:r>
            <a:r>
              <a:rPr lang="fr-FR" sz="2400" dirty="0"/>
              <a:t>,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Accordion</a:t>
            </a:r>
            <a:endParaRPr lang="fr-FR" sz="2400" dirty="0"/>
          </a:p>
          <a:p>
            <a:endParaRPr lang="fr-FR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SplitPane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Division cachée via </a:t>
            </a:r>
            <a:r>
              <a:rPr lang="fr-FR" sz="2000" dirty="0" err="1"/>
              <a:t>css</a:t>
            </a:r>
            <a:r>
              <a:rPr lang="fr-FR" sz="2000" dirty="0"/>
              <a:t>, 2 régions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smtClean="0"/>
              <a:t>Barres et groupes</a:t>
            </a:r>
            <a:endParaRPr lang="fr-FR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64" y="1028700"/>
            <a:ext cx="291612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123" y="189469"/>
            <a:ext cx="7283358" cy="595321"/>
          </a:xfrm>
        </p:spPr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132" y="1742539"/>
            <a:ext cx="4708912" cy="49440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ListView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plus classique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de personnaliser les colonnes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TreeView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Affichage hiérarchique de données</a:t>
            </a:r>
            <a:endParaRPr lang="fr-FR" sz="2000" dirty="0"/>
          </a:p>
          <a:p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TableView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plus complet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Colonnes et lignes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Entièrement personnalisable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smtClean="0"/>
              <a:t>Les tableaux et dérivés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18" y="1298121"/>
            <a:ext cx="3751736" cy="50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213" y="209227"/>
            <a:ext cx="7152258" cy="595321"/>
          </a:xfrm>
        </p:spPr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2951" y="2038526"/>
            <a:ext cx="7529248" cy="37678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ComboBox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ChoiceBox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ProgressIndicator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ProgressBar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ColorPicker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DatePicker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smtClean="0"/>
              <a:t>Divers</a:t>
            </a:r>
            <a:endParaRPr lang="fr-FR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53" y="1177503"/>
            <a:ext cx="4730033" cy="48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302" y="196307"/>
            <a:ext cx="7022032" cy="595321"/>
          </a:xfrm>
        </p:spPr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DatePicker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TreeTable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smtClean="0"/>
              <a:t>Nouveautés </a:t>
            </a:r>
            <a:r>
              <a:rPr lang="fr-FR" dirty="0" err="1" smtClean="0"/>
              <a:t>JavaFX</a:t>
            </a:r>
            <a:r>
              <a:rPr lang="fr-FR" dirty="0" smtClean="0"/>
              <a:t> 8</a:t>
            </a:r>
            <a:endParaRPr lang="fr-FR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72" y="2830697"/>
            <a:ext cx="3808150" cy="3682667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4" y="575046"/>
            <a:ext cx="4272182" cy="45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8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support multimédia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3802" y="1616530"/>
            <a:ext cx="5436128" cy="50128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/>
              <a:t>Audio avec lecture MP3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/>
              <a:t>V</a:t>
            </a:r>
            <a:r>
              <a:rPr lang="fr-FR" sz="2200" dirty="0" smtClean="0"/>
              <a:t>idéo (</a:t>
            </a:r>
            <a:r>
              <a:rPr lang="fr-FR" sz="2200" dirty="0"/>
              <a:t>FLV, Mpeg-4 avec H.264)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/>
              <a:t>Ressource chargée dans un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/>
              <a:t>Contrôle de la lecture via </a:t>
            </a:r>
            <a:r>
              <a:rPr lang="fr-FR" sz="2200" dirty="0" err="1"/>
              <a:t>MediaPlayer</a:t>
            </a:r>
            <a:endParaRPr lang="fr-F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/>
              <a:t>Affichage dans l'IHM via </a:t>
            </a:r>
            <a:r>
              <a:rPr lang="fr-FR" sz="2200" dirty="0" err="1"/>
              <a:t>MediaView</a:t>
            </a:r>
            <a:r>
              <a:rPr lang="fr-FR" sz="2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/>
              <a:t>(la barre de contrôle n'est pas incluse</a:t>
            </a:r>
            <a:r>
              <a:rPr lang="fr-FR" sz="2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/>
              <a:t>Malheureusement: pas de </a:t>
            </a:r>
            <a:r>
              <a:rPr lang="fr-FR" sz="2200" dirty="0" smtClean="0"/>
              <a:t>support            de </a:t>
            </a:r>
            <a:r>
              <a:rPr lang="fr-FR" sz="2200" dirty="0" err="1" smtClean="0"/>
              <a:t>WebCam</a:t>
            </a:r>
            <a:r>
              <a:rPr lang="fr-FR" sz="2200" dirty="0" smtClean="0"/>
              <a:t>!</a:t>
            </a:r>
            <a:endParaRPr lang="fr-F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L'intégration facile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583519" y="3727359"/>
            <a:ext cx="3209352" cy="232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19" y="4123769"/>
            <a:ext cx="3990610" cy="250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11176</TotalTime>
  <Words>852</Words>
  <Application>Microsoft Office PowerPoint</Application>
  <PresentationFormat>Format A4 (210 x 297 mm)</PresentationFormat>
  <Paragraphs>231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2_Thème Office</vt:lpstr>
      <vt:lpstr>Présentation PowerPoint</vt:lpstr>
      <vt:lpstr>Introduction aux composants</vt:lpstr>
      <vt:lpstr>Les composants de JavaFX</vt:lpstr>
      <vt:lpstr>Les composants de JavaFX</vt:lpstr>
      <vt:lpstr>Les composants de JavaFX</vt:lpstr>
      <vt:lpstr>Les composants de JavaFX</vt:lpstr>
      <vt:lpstr>Les composants de JavaFX</vt:lpstr>
      <vt:lpstr>Les composants de JavaFX</vt:lpstr>
      <vt:lpstr>Le support multimédia</vt:lpstr>
      <vt:lpstr>Le composant WebView</vt:lpstr>
      <vt:lpstr>Les graphes</vt:lpstr>
      <vt:lpstr>Organiser l'affichage</vt:lpstr>
      <vt:lpstr>Layout par ancrage</vt:lpstr>
      <vt:lpstr>Layout par région d'écran</vt:lpstr>
      <vt:lpstr>Layout vertical et horizontal</vt:lpstr>
      <vt:lpstr>Layout en grille</vt:lpstr>
      <vt:lpstr>Layout par superposition</vt:lpstr>
      <vt:lpstr>Taille des éléments</vt:lpstr>
      <vt:lpstr>Exemple d'utilisation</vt:lpstr>
      <vt:lpstr>Définition des popups</vt:lpstr>
      <vt:lpstr>Exemple de popup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401</cp:revision>
  <dcterms:created xsi:type="dcterms:W3CDTF">2014-10-16T12:54:57Z</dcterms:created>
  <dcterms:modified xsi:type="dcterms:W3CDTF">2015-02-24T23:01:33Z</dcterms:modified>
</cp:coreProperties>
</file>