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9" r:id="rId11"/>
    <p:sldId id="268" r:id="rId1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738095" y="2641601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err="1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Databinding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en mode « </a:t>
            </a:r>
            <a:r>
              <a:rPr lang="fr-FR" dirty="0" err="1" smtClean="0"/>
              <a:t>Lazy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90008"/>
            <a:ext cx="8732686" cy="49475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Principe d'utilisation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L'évaluation </a:t>
            </a:r>
            <a:r>
              <a:rPr lang="fr-FR" sz="1800" dirty="0" err="1" smtClean="0"/>
              <a:t>lazy</a:t>
            </a:r>
            <a:r>
              <a:rPr lang="fr-FR" sz="1800" dirty="0" smtClean="0"/>
              <a:t> ne calcule la nouvelle valeur que lorsque quelqu'un la demande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La mise à jour de la valeur s'effectue donc le plus tard possible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Parfois indispensable sous peine d'avoir des bindings infinis</a:t>
            </a:r>
          </a:p>
          <a:p>
            <a:endParaRPr lang="fr-F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On crée un binding "somme" additionnant par exemple 3 </a:t>
            </a:r>
            <a:r>
              <a:rPr lang="fr-FR" sz="1800" dirty="0" smtClean="0"/>
              <a:t>valeurs de type </a:t>
            </a:r>
            <a:r>
              <a:rPr lang="fr-FR" sz="1800" dirty="0" err="1" smtClean="0"/>
              <a:t>DoubleProperty</a:t>
            </a:r>
            <a:endParaRPr lang="fr-FR" sz="18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Une de ces 3 valeurs change, le binding somme est invalidé et ses </a:t>
            </a:r>
            <a:r>
              <a:rPr lang="fr-FR" sz="1800" dirty="0" err="1"/>
              <a:t>InvalidationListeners</a:t>
            </a:r>
            <a:r>
              <a:rPr lang="fr-FR" sz="1800" dirty="0"/>
              <a:t> notifiés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Tout changement ultérieur dans une des 3 valeurs est "ignoré" (somme est déjà invalidé)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L'utilisateur demande la valeur de somme (</a:t>
            </a:r>
            <a:r>
              <a:rPr lang="fr-FR" sz="1800" dirty="0" err="1"/>
              <a:t>somme.getValue</a:t>
            </a:r>
            <a:r>
              <a:rPr lang="fr-FR" sz="1800" dirty="0"/>
              <a:t>()), celle-ci est invalide donc recalculée au dernier moment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918" y="563508"/>
            <a:ext cx="6481295" cy="669211"/>
          </a:xfrm>
        </p:spPr>
        <p:txBody>
          <a:bodyPr/>
          <a:lstStyle/>
          <a:p>
            <a:r>
              <a:rPr lang="fr-FR" dirty="0" smtClean="0"/>
              <a:t>Utilisation d’un </a:t>
            </a:r>
            <a:r>
              <a:rPr lang="fr-FR" dirty="0" err="1" smtClean="0"/>
              <a:t>InvalidationListener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83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personnalisé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568741"/>
            <a:ext cx="8765343" cy="41138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suffit de surcharger la </a:t>
            </a:r>
            <a:r>
              <a:rPr lang="fr-FR" sz="2400" dirty="0"/>
              <a:t>méthode </a:t>
            </a:r>
            <a:r>
              <a:rPr lang="fr-FR" sz="2400" dirty="0" err="1" smtClean="0"/>
              <a:t>computeValue</a:t>
            </a:r>
            <a:r>
              <a:rPr lang="fr-FR" sz="2400" dirty="0" smtClean="0"/>
              <a:t> et de renvoyer la valeur à jour choisie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faut appeler la méthode </a:t>
            </a:r>
            <a:r>
              <a:rPr lang="fr-FR" sz="2400" dirty="0" err="1" smtClean="0"/>
              <a:t>bind</a:t>
            </a:r>
            <a:r>
              <a:rPr lang="fr-FR" sz="2400" dirty="0" smtClean="0"/>
              <a:t> dans le constructeur pour définir les instances de type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 observées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 nombreuses possibilités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4309" y="3448971"/>
            <a:ext cx="66987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b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DoubleBinding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db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DoubleBinding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Constructeur de la classe anonyme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super est nécessaire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pour profiter des mécanismes d'invalidation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	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super.bind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(a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b, c, d);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computeValue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*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 +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*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178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676" y="221363"/>
            <a:ext cx="7936460" cy="595321"/>
          </a:xfrm>
        </p:spPr>
        <p:txBody>
          <a:bodyPr/>
          <a:lstStyle/>
          <a:p>
            <a:r>
              <a:rPr lang="fr-FR" dirty="0" smtClean="0"/>
              <a:t>Qu'est-ce que le </a:t>
            </a:r>
            <a:r>
              <a:rPr lang="fr-FR" dirty="0" err="1" smtClean="0"/>
              <a:t>databinding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79422"/>
            <a:ext cx="5417100" cy="669211"/>
          </a:xfrm>
        </p:spPr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59132" y="1730829"/>
            <a:ext cx="8897190" cy="49965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Moyen permettant de lier une variable Java à un composant </a:t>
            </a:r>
            <a:r>
              <a:rPr lang="fr-FR" sz="2400" dirty="0" err="1"/>
              <a:t>JavaFX</a:t>
            </a:r>
            <a:r>
              <a:rPr lang="fr-FR" sz="2400" dirty="0"/>
              <a:t> de manière permanente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Mise à jour automatique de la valeur côté Java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Mise à jour automatique du rendu visuel côté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Détection des événements de changement et possibilité de greffer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Possibilité de définir un binding unidirectionnel ou bidirectionnel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changement d'une valeur A implique un changement sur l'autre valeur B </a:t>
            </a:r>
            <a:r>
              <a:rPr lang="fr-FR" sz="2000" dirty="0" err="1" smtClean="0"/>
              <a:t>bindée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changement de B n'implique pas forcément le changement de A (paramétrable)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56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107" y="188862"/>
            <a:ext cx="7306536" cy="595321"/>
          </a:xfrm>
        </p:spPr>
        <p:txBody>
          <a:bodyPr/>
          <a:lstStyle/>
          <a:p>
            <a:r>
              <a:rPr lang="fr-FR" dirty="0" smtClean="0"/>
              <a:t>Avantages et inconvénients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551214"/>
            <a:ext cx="8765343" cy="51026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L'intérêt est de diminuer le code de dynamique d'écran à écrire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productivité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Diminution en LOC (Lines Of Code)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Bien maîtrisé, le </a:t>
            </a:r>
            <a:r>
              <a:rPr lang="fr-FR" sz="2000" dirty="0" err="1"/>
              <a:t>databinding</a:t>
            </a:r>
            <a:r>
              <a:rPr lang="fr-FR" sz="2000" dirty="0"/>
              <a:t> améliore la maintenabilité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Attention ! Le </a:t>
            </a:r>
            <a:r>
              <a:rPr lang="fr-FR" sz="2400" b="1" dirty="0" err="1"/>
              <a:t>databinding</a:t>
            </a:r>
            <a:r>
              <a:rPr lang="fr-FR" sz="2400" b="1" dirty="0"/>
              <a:t> peut aussi ajouter de la complexité !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«</a:t>
            </a:r>
            <a:r>
              <a:rPr lang="en-US" sz="2000" dirty="0"/>
              <a:t> Clarity over cleverness » </a:t>
            </a:r>
            <a:r>
              <a:rPr lang="en-US" sz="2000" dirty="0" err="1"/>
              <a:t>s'impose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endParaRPr lang="en-US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 err="1"/>
              <a:t>databinding</a:t>
            </a:r>
            <a:r>
              <a:rPr lang="fr-FR" sz="2000" dirty="0"/>
              <a:t> complexe est difficile à déboguer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 err="1"/>
              <a:t>databinding</a:t>
            </a:r>
            <a:r>
              <a:rPr lang="fr-FR" sz="2000" dirty="0"/>
              <a:t> est en général peu évolutif et il est difficile de greffer </a:t>
            </a:r>
            <a:r>
              <a:rPr lang="fr-FR" sz="2000" dirty="0" smtClean="0"/>
              <a:t>des modifications lors d'un changement de valeur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 : mettre la première lettre d'un mot en majuscule lors d'un </a:t>
            </a:r>
            <a:r>
              <a:rPr lang="fr-FR" sz="2000" i="1" dirty="0" err="1"/>
              <a:t>databinding</a:t>
            </a:r>
            <a:r>
              <a:rPr lang="fr-FR" sz="2000" i="1" dirty="0"/>
              <a:t> sur un champ </a:t>
            </a:r>
            <a:r>
              <a:rPr lang="fr-FR" sz="2000" i="1" dirty="0" smtClean="0"/>
              <a:t>String</a:t>
            </a:r>
            <a:endParaRPr lang="fr-FR" sz="2000" i="1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Peser le pour et le contre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2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651" y="209654"/>
            <a:ext cx="6511983" cy="595321"/>
          </a:xfrm>
        </p:spPr>
        <p:txBody>
          <a:bodyPr/>
          <a:lstStyle/>
          <a:p>
            <a:r>
              <a:rPr lang="fr-FR" dirty="0" smtClean="0"/>
              <a:t>L'abstraction "</a:t>
            </a:r>
            <a:r>
              <a:rPr lang="fr-FR" dirty="0" err="1" smtClean="0"/>
              <a:t>Property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6582" y="1494064"/>
            <a:ext cx="8918097" cy="5184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classe «</a:t>
            </a:r>
            <a:r>
              <a:rPr lang="fr-FR" sz="2400" dirty="0"/>
              <a:t> </a:t>
            </a:r>
            <a:r>
              <a:rPr lang="fr-FR" sz="2400" dirty="0" err="1"/>
              <a:t>Property</a:t>
            </a:r>
            <a:r>
              <a:rPr lang="fr-FR" sz="2400" dirty="0"/>
              <a:t> </a:t>
            </a:r>
            <a:r>
              <a:rPr lang="fr-FR" sz="2400" dirty="0" smtClean="0"/>
              <a:t>»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Fournie par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Sert de </a:t>
            </a:r>
            <a:r>
              <a:rPr lang="fr-FR" sz="2000" dirty="0" err="1"/>
              <a:t>wrapper</a:t>
            </a:r>
            <a:r>
              <a:rPr lang="fr-FR" sz="2000" dirty="0"/>
              <a:t> de valeur d'un type java (exemple : </a:t>
            </a:r>
            <a:r>
              <a:rPr lang="fr-FR" sz="2000" dirty="0" err="1"/>
              <a:t>BooleanProperty</a:t>
            </a:r>
            <a:r>
              <a:rPr lang="fr-FR" sz="2000" dirty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Génère des événements pour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Supportée par l'ensemble des composants </a:t>
            </a:r>
            <a:r>
              <a:rPr lang="fr-FR" sz="2000" dirty="0" err="1" smtClean="0"/>
              <a:t>JavaFX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Un objet </a:t>
            </a:r>
            <a:r>
              <a:rPr lang="fr-FR" sz="2400" dirty="0" err="1"/>
              <a:t>Property</a:t>
            </a:r>
            <a:r>
              <a:rPr lang="fr-FR" sz="2400" dirty="0"/>
              <a:t> peut décrire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Un état graphique (taille du composant, style </a:t>
            </a:r>
            <a:r>
              <a:rPr lang="fr-FR" sz="2000" dirty="0" err="1"/>
              <a:t>css</a:t>
            </a:r>
            <a:r>
              <a:rPr lang="fr-FR" sz="2000" dirty="0"/>
              <a:t> appliqué, …)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Un état du modèle (texte d'un champs de saisie, position sélectionnée sur un </a:t>
            </a:r>
            <a:r>
              <a:rPr lang="fr-FR" sz="2000" dirty="0" err="1"/>
              <a:t>slider</a:t>
            </a:r>
            <a:r>
              <a:rPr lang="fr-FR" sz="2000" dirty="0"/>
              <a:t>, </a:t>
            </a:r>
            <a:r>
              <a:rPr lang="fr-FR" sz="2000" dirty="0" smtClean="0"/>
              <a:t>…)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Pour utiliser un objet </a:t>
            </a:r>
            <a:r>
              <a:rPr lang="fr-FR" sz="2400" dirty="0" err="1"/>
              <a:t>Property</a:t>
            </a:r>
            <a:r>
              <a:rPr lang="fr-FR" sz="2400" dirty="0"/>
              <a:t> il faut définir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Des getters </a:t>
            </a:r>
            <a:r>
              <a:rPr lang="fr-FR" sz="2000" dirty="0"/>
              <a:t>et </a:t>
            </a:r>
            <a:r>
              <a:rPr lang="fr-FR" sz="2000" dirty="0" smtClean="0"/>
              <a:t>setters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Une fonction </a:t>
            </a:r>
            <a:r>
              <a:rPr lang="fr-FR" sz="2000" dirty="0" err="1"/>
              <a:t>nomProperty</a:t>
            </a:r>
            <a:r>
              <a:rPr lang="fr-FR" sz="2000" dirty="0"/>
              <a:t>() renvoyant </a:t>
            </a:r>
            <a:r>
              <a:rPr lang="fr-FR" sz="2000" dirty="0" smtClean="0"/>
              <a:t>l'instance de l'objet </a:t>
            </a:r>
            <a:r>
              <a:rPr lang="fr-FR" sz="2000" dirty="0" err="1"/>
              <a:t>Property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Un standard depuis JDK 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1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771" y="167852"/>
            <a:ext cx="7797430" cy="595321"/>
          </a:xfrm>
        </p:spPr>
        <p:txBody>
          <a:bodyPr/>
          <a:lstStyle/>
          <a:p>
            <a:r>
              <a:rPr lang="fr-FR" dirty="0" smtClean="0"/>
              <a:t>Exemple de classe « </a:t>
            </a:r>
            <a:r>
              <a:rPr lang="fr-FR" dirty="0" err="1" smtClean="0"/>
              <a:t>bindable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55222" y="1071449"/>
            <a:ext cx="87684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Person {</a:t>
            </a:r>
          </a:p>
          <a:p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email;</a:t>
            </a:r>
          </a:p>
          <a:p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Person(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String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String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String email) {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this.invited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SimpleBooleanProperty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this.firstName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this.lastName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this.email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(email);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this.invited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SimpleBooleanProperty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this.invited.addListener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ChangeListener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{</a:t>
            </a:r>
          </a:p>
          <a:p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public void changed(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ObservableValue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&lt;? extends Boolean&gt;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Boolean t, Boolean t1) {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System.out.println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+ "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 " + t1);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}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});            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</a:p>
          <a:p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invited; }</a:t>
            </a:r>
          </a:p>
          <a:p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}</a:t>
            </a:r>
          </a:p>
          <a:p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}</a:t>
            </a:r>
          </a:p>
          <a:p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emailProperty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email; }</a:t>
            </a:r>
          </a:p>
          <a:p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setLastName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this.lastName.set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}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setFirstName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this.firstName.set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}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setEmail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 email) {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this.email.set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(email); }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48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28" y="185875"/>
            <a:ext cx="7420679" cy="595321"/>
          </a:xfrm>
        </p:spPr>
        <p:txBody>
          <a:bodyPr/>
          <a:lstStyle/>
          <a:p>
            <a:r>
              <a:rPr lang="fr-FR" dirty="0" smtClean="0"/>
              <a:t>L’interface </a:t>
            </a:r>
            <a:r>
              <a:rPr lang="fr-FR" dirty="0" err="1" smtClean="0"/>
              <a:t>ObservableValue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9643" y="1722663"/>
            <a:ext cx="9019721" cy="46454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Toutes les classes de type </a:t>
            </a:r>
            <a:r>
              <a:rPr lang="fr-FR" sz="2400" dirty="0" err="1"/>
              <a:t>Property</a:t>
            </a:r>
            <a:r>
              <a:rPr lang="fr-FR" sz="2400" dirty="0"/>
              <a:t> implémentent </a:t>
            </a:r>
            <a:r>
              <a:rPr lang="fr-FR" sz="2400" dirty="0" err="1"/>
              <a:t>ObservableValue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fonctions utiles disponibles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addListener</a:t>
            </a:r>
            <a:r>
              <a:rPr lang="fr-FR" sz="2000" dirty="0"/>
              <a:t>(</a:t>
            </a:r>
            <a:r>
              <a:rPr lang="fr-FR" sz="2000" dirty="0" err="1"/>
              <a:t>ChangeListener</a:t>
            </a:r>
            <a:r>
              <a:rPr lang="fr-FR" sz="2000" dirty="0"/>
              <a:t>) : évaluation stricte, quand la valeur change (empêche toute évaluation "</a:t>
            </a:r>
            <a:r>
              <a:rPr lang="fr-FR" sz="2000" dirty="0" err="1"/>
              <a:t>lazy</a:t>
            </a:r>
            <a:r>
              <a:rPr lang="fr-FR" sz="2000" dirty="0"/>
              <a:t>")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addListener</a:t>
            </a:r>
            <a:r>
              <a:rPr lang="fr-FR" sz="2000" dirty="0"/>
              <a:t>(</a:t>
            </a:r>
            <a:r>
              <a:rPr lang="fr-FR" sz="2000" dirty="0" err="1"/>
              <a:t>InvalidationListener</a:t>
            </a:r>
            <a:r>
              <a:rPr lang="fr-FR" sz="2000" dirty="0"/>
              <a:t>) : évaluation "</a:t>
            </a:r>
            <a:r>
              <a:rPr lang="fr-FR" sz="2000" dirty="0" err="1"/>
              <a:t>lazy</a:t>
            </a:r>
            <a:r>
              <a:rPr lang="fr-FR" sz="2000" dirty="0"/>
              <a:t>", appelé quand la valeur est marquée comme invalide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bind</a:t>
            </a:r>
            <a:r>
              <a:rPr lang="fr-FR" sz="2000" dirty="0"/>
              <a:t>(</a:t>
            </a:r>
            <a:r>
              <a:rPr lang="fr-FR" sz="2000" dirty="0" err="1"/>
              <a:t>ObservableValue</a:t>
            </a:r>
            <a:r>
              <a:rPr lang="fr-FR" sz="2000" dirty="0"/>
              <a:t> </a:t>
            </a:r>
            <a:r>
              <a:rPr lang="fr-FR" sz="2000" dirty="0" err="1"/>
              <a:t>otherValue</a:t>
            </a:r>
            <a:r>
              <a:rPr lang="fr-FR" sz="2000" dirty="0"/>
              <a:t>) : la propriété courante prend la valeur de </a:t>
            </a:r>
            <a:r>
              <a:rPr lang="fr-FR" sz="2000" dirty="0" err="1"/>
              <a:t>otherValue</a:t>
            </a:r>
            <a:r>
              <a:rPr lang="fr-FR" sz="2000" dirty="0"/>
              <a:t> dès que celle-ci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175" y="582358"/>
            <a:ext cx="7566464" cy="669211"/>
          </a:xfrm>
        </p:spPr>
        <p:txBody>
          <a:bodyPr/>
          <a:lstStyle/>
          <a:p>
            <a:r>
              <a:rPr lang="fr-FR" dirty="0" smtClean="0"/>
              <a:t>Ajouter des </a:t>
            </a:r>
            <a:r>
              <a:rPr lang="fr-FR" dirty="0" err="1" smtClean="0"/>
              <a:t>listeners</a:t>
            </a:r>
            <a:r>
              <a:rPr lang="fr-FR" dirty="0" smtClean="0"/>
              <a:t> et des liens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59131" y="5628346"/>
            <a:ext cx="7876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fieldSearch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 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person.lastNameProperty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bindBidirectional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fieldSearch.textProperty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9372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des expressions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704976"/>
            <a:ext cx="8789836" cy="49407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Une </a:t>
            </a:r>
            <a:r>
              <a:rPr lang="fr-FR" sz="2400" dirty="0" err="1"/>
              <a:t>ObservableValue</a:t>
            </a:r>
            <a:r>
              <a:rPr lang="fr-FR" sz="2400" dirty="0"/>
              <a:t> est une Expression avec des méthodes facilitant la composition de bindings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Exemple sur une </a:t>
            </a:r>
            <a:r>
              <a:rPr lang="fr-FR" sz="2000" dirty="0" err="1"/>
              <a:t>DoubleExpression</a:t>
            </a:r>
            <a:r>
              <a:rPr lang="fr-FR" sz="2000" dirty="0"/>
              <a:t> : </a:t>
            </a:r>
            <a:r>
              <a:rPr lang="fr-FR" sz="2000" dirty="0" err="1"/>
              <a:t>add</a:t>
            </a:r>
            <a:r>
              <a:rPr lang="fr-FR" sz="2000" dirty="0"/>
              <a:t>, </a:t>
            </a:r>
            <a:r>
              <a:rPr lang="fr-FR" sz="2000" dirty="0" err="1"/>
              <a:t>divide</a:t>
            </a:r>
            <a:r>
              <a:rPr lang="fr-FR" sz="2000" dirty="0"/>
              <a:t>, multiple, </a:t>
            </a:r>
            <a:r>
              <a:rPr lang="fr-FR" sz="2000" dirty="0" err="1"/>
              <a:t>negate</a:t>
            </a:r>
            <a:r>
              <a:rPr lang="fr-FR" sz="2000" dirty="0"/>
              <a:t>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b="1" dirty="0"/>
              <a:t>Attention !</a:t>
            </a:r>
            <a:r>
              <a:rPr lang="fr-FR" sz="2400" dirty="0"/>
              <a:t> </a:t>
            </a:r>
          </a:p>
          <a:p>
            <a:r>
              <a:rPr lang="fr-FR" sz="2400" dirty="0"/>
              <a:t>Bien que puissantes, les expressions ajoutent de la complexité. Il faut les réserver aux cas simples.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Bindings avancés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49636" y="3127714"/>
            <a:ext cx="66788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hauteur = new </a:t>
            </a:r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(40);</a:t>
            </a: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//largeur = hauteur / 2 + 10 = 30</a:t>
            </a:r>
          </a:p>
          <a:p>
            <a:pPr marR="0"/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DoubleExpression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largeur = </a:t>
            </a:r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hauteur.divide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(2).</a:t>
            </a:r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(10);</a:t>
            </a: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//largeur va passer à 40 = 60 / 2 + 10</a:t>
            </a:r>
          </a:p>
          <a:p>
            <a:pPr marR="0"/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hauteur.set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(60);</a:t>
            </a:r>
          </a:p>
        </p:txBody>
      </p:sp>
    </p:spTree>
    <p:extLst>
      <p:ext uri="{BB962C8B-B14F-4D97-AF65-F5344CB8AC3E}">
        <p14:creationId xmlns:p14="http://schemas.microsoft.com/office/powerpoint/2010/main" val="33294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statique « Bindings »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05262"/>
            <a:ext cx="8659208" cy="3901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Toolkit</a:t>
            </a:r>
            <a:r>
              <a:rPr lang="fr-FR" sz="2400" dirty="0" smtClean="0"/>
              <a:t> utile supportant les expressions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Ces méthodes permettent de mélanger les types pour les opérations arithmétiques (</a:t>
            </a:r>
            <a:r>
              <a:rPr lang="fr-FR" sz="2400" dirty="0" err="1"/>
              <a:t>Integer</a:t>
            </a:r>
            <a:r>
              <a:rPr lang="fr-FR" sz="2400" dirty="0"/>
              <a:t> et Long par exemple), en suivant les règles de Java pour la résolution du type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040" y="574607"/>
            <a:ext cx="6302735" cy="669211"/>
          </a:xfrm>
        </p:spPr>
        <p:txBody>
          <a:bodyPr/>
          <a:lstStyle/>
          <a:p>
            <a:r>
              <a:rPr lang="fr-FR" dirty="0" smtClean="0"/>
              <a:t>Utilisation avec des expressions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99554" y="2582467"/>
            <a:ext cx="7243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num1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num2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num3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num4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//approche combinée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NumberBinding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total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Bindings.add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(num1.multiply(num2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),num3.multiply(num4));</a:t>
            </a:r>
          </a:p>
        </p:txBody>
      </p:sp>
    </p:spTree>
    <p:extLst>
      <p:ext uri="{BB962C8B-B14F-4D97-AF65-F5344CB8AC3E}">
        <p14:creationId xmlns:p14="http://schemas.microsoft.com/office/powerpoint/2010/main" val="249214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213" y="176588"/>
            <a:ext cx="7151626" cy="595321"/>
          </a:xfrm>
        </p:spPr>
        <p:txBody>
          <a:bodyPr/>
          <a:lstStyle/>
          <a:p>
            <a:r>
              <a:rPr lang="fr-FR" dirty="0" smtClean="0"/>
              <a:t>Binding en mode « </a:t>
            </a:r>
            <a:r>
              <a:rPr lang="fr-FR" dirty="0" err="1" smtClean="0"/>
              <a:t>Eager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22664"/>
            <a:ext cx="8732686" cy="48659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</a:t>
            </a:r>
            <a:r>
              <a:rPr lang="fr-FR" sz="2400" dirty="0" smtClean="0"/>
              <a:t>'évaluation </a:t>
            </a:r>
            <a:r>
              <a:rPr lang="fr-FR" sz="2400" dirty="0"/>
              <a:t>immédiate (</a:t>
            </a:r>
            <a:r>
              <a:rPr lang="fr-FR" sz="2400" i="1" dirty="0" err="1"/>
              <a:t>eager</a:t>
            </a:r>
            <a:r>
              <a:rPr lang="fr-FR" sz="2400" dirty="0"/>
              <a:t>) est implémentée via des </a:t>
            </a:r>
            <a:r>
              <a:rPr lang="fr-FR" sz="2400" dirty="0" err="1" smtClean="0"/>
              <a:t>ChangeListeners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calcul de la valeur du binding est effectué dès que possible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d'ajouter des </a:t>
            </a:r>
            <a:r>
              <a:rPr lang="fr-FR" sz="2000" dirty="0" err="1" smtClean="0"/>
              <a:t>listeners</a:t>
            </a:r>
            <a:r>
              <a:rPr lang="fr-FR" sz="2000" dirty="0"/>
              <a:t> </a:t>
            </a:r>
            <a:r>
              <a:rPr lang="fr-FR" sz="2000" dirty="0" smtClean="0"/>
              <a:t>lors du changement de valeur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Incompatible avec l'évaluation "</a:t>
            </a:r>
            <a:r>
              <a:rPr lang="fr-FR" sz="2000" dirty="0" err="1" smtClean="0"/>
              <a:t>lazy</a:t>
            </a:r>
            <a:r>
              <a:rPr lang="fr-FR" sz="2000" dirty="0" smtClean="0"/>
              <a:t>"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Choix par défaut de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Cycle de vie plus facile à déboguer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d'impact lourd sur les </a:t>
            </a:r>
            <a:r>
              <a:rPr lang="fr-FR" sz="2000" dirty="0" smtClean="0"/>
              <a:t>performances, tant qu’il n’y a pas d’opérations lourdes dans les bindings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Attention aux boucles infinies de bindings…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22274"/>
            <a:ext cx="5417100" cy="669211"/>
          </a:xfrm>
        </p:spPr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ChangeListener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17284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11160</TotalTime>
  <Words>767</Words>
  <Application>Microsoft Office PowerPoint</Application>
  <PresentationFormat>Format A4 (210 x 297 mm)</PresentationFormat>
  <Paragraphs>157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2_Thème Office</vt:lpstr>
      <vt:lpstr>Présentation PowerPoint</vt:lpstr>
      <vt:lpstr>Qu'est-ce que le databinding?</vt:lpstr>
      <vt:lpstr>Avantages et inconvénients</vt:lpstr>
      <vt:lpstr>L'abstraction "Property"</vt:lpstr>
      <vt:lpstr>Exemple de classe « bindable »</vt:lpstr>
      <vt:lpstr>L’interface ObservableValue</vt:lpstr>
      <vt:lpstr>Utiliser des expressions</vt:lpstr>
      <vt:lpstr>API statique « Bindings »</vt:lpstr>
      <vt:lpstr>Binding en mode « Eager »</vt:lpstr>
      <vt:lpstr>Binding en mode « Lazy »</vt:lpstr>
      <vt:lpstr>Binding personnalisé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390</cp:revision>
  <dcterms:created xsi:type="dcterms:W3CDTF">2014-10-16T12:54:57Z</dcterms:created>
  <dcterms:modified xsi:type="dcterms:W3CDTF">2015-02-24T23:12:09Z</dcterms:modified>
</cp:coreProperties>
</file>