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0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69" r:id="rId12"/>
    <p:sldId id="271" r:id="rId13"/>
    <p:sldId id="284" r:id="rId14"/>
    <p:sldId id="272" r:id="rId15"/>
    <p:sldId id="285" r:id="rId16"/>
    <p:sldId id="273" r:id="rId17"/>
    <p:sldId id="274" r:id="rId18"/>
    <p:sldId id="275" r:id="rId19"/>
    <p:sldId id="276" r:id="rId20"/>
    <p:sldId id="277" r:id="rId21"/>
    <p:sldId id="278" r:id="rId22"/>
    <p:sldId id="286" r:id="rId23"/>
    <p:sldId id="279" r:id="rId24"/>
    <p:sldId id="280" r:id="rId25"/>
    <p:sldId id="287" r:id="rId26"/>
    <p:sldId id="281" r:id="rId27"/>
    <p:sldId id="282" r:id="rId28"/>
    <p:sldId id="283" r:id="rId29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Houdu" initials="B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140" y="-4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D9E91-A5EA-4309-8C52-9FCFE37B6E88}" type="datetimeFigureOut">
              <a:rPr lang="fr-FR" smtClean="0"/>
              <a:t>25/02/2015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CCC30-BA4F-46CB-9AB8-C79304A34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16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Cette slide peut se décliner dans les couleurs de la charte que vous trouvez les plus opportunes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9A09D-D1B5-3C48-9FCA-6DC5D8344D1B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2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arrond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59" y="1164168"/>
            <a:ext cx="5916083" cy="4550833"/>
          </a:xfrm>
          <a:prstGeom prst="rect">
            <a:avLst/>
          </a:prstGeom>
        </p:spPr>
      </p:pic>
      <p:sp>
        <p:nvSpPr>
          <p:cNvPr id="4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fld id="{55709355-216D-0041-810B-6DD1E004BD8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8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0"/>
            <a:ext cx="10020661" cy="6963304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5" name="Image 4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gri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6968"/>
            <a:ext cx="10090152" cy="7040272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63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6968"/>
            <a:ext cx="10062355" cy="6963304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ble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32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ge_Zen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217953"/>
            <a:ext cx="10076254" cy="718125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10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rot="21370159">
            <a:off x="-650004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4" name="Image 3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1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sau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589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6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96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56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21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9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6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067949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303213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184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090152" cy="6963304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7" name="Image 6" descr="Ze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7" y="6350919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6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pPr defTabSz="457200"/>
            <a:fld id="{55709355-216D-0041-810B-6DD1E004BD82}" type="slidenum">
              <a:rPr lang="fr-FR" smtClean="0"/>
              <a:pPr defTabSz="45720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9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1800008" y="2613026"/>
            <a:ext cx="7449949" cy="352908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96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Les événements</a:t>
            </a:r>
            <a:endParaRPr lang="fr-FR" sz="9600" dirty="0">
              <a:solidFill>
                <a:prstClr val="white"/>
              </a:solidFill>
              <a:latin typeface="Candara" panose="020E0502030303020204" pitchFamily="34" charset="0"/>
              <a:cs typeface="DIN-Medium"/>
            </a:endParaRPr>
          </a:p>
        </p:txBody>
      </p:sp>
    </p:spTree>
    <p:extLst>
      <p:ext uri="{BB962C8B-B14F-4D97-AF65-F5344CB8AC3E}">
        <p14:creationId xmlns:p14="http://schemas.microsoft.com/office/powerpoint/2010/main" val="27064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événementielle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Workflow</a:t>
            </a:r>
            <a:endParaRPr lang="fr-F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572" y="815187"/>
            <a:ext cx="8227298" cy="556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42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événementielle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45381" y="3837215"/>
            <a:ext cx="8063933" cy="2477862"/>
          </a:xfrm>
        </p:spPr>
        <p:txBody>
          <a:bodyPr/>
          <a:lstStyle/>
          <a:p>
            <a:r>
              <a:rPr lang="fr-FR" sz="2400" dirty="0" smtClean="0"/>
              <a:t>Exemple: ajout d’un </a:t>
            </a:r>
            <a:r>
              <a:rPr lang="fr-FR" sz="2400" dirty="0" err="1" smtClean="0"/>
              <a:t>listener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/>
              <a:t>L</a:t>
            </a:r>
            <a:r>
              <a:rPr lang="fr-FR" sz="2400" dirty="0" smtClean="0"/>
              <a:t>es composants possèdent des raccourcis pour définir des </a:t>
            </a:r>
            <a:r>
              <a:rPr lang="fr-FR" sz="2400" dirty="0" err="1" smtClean="0"/>
              <a:t>listeners</a:t>
            </a:r>
            <a:endParaRPr lang="fr-FR" sz="2400" dirty="0" smtClean="0"/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Utilisation sur un </a:t>
            </a:r>
            <a:r>
              <a:rPr lang="fr-FR" dirty="0" err="1" smtClean="0"/>
              <a:t>node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151163" y="1643855"/>
            <a:ext cx="8360229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//Détermination du chemin (surcharger)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EventDispatchChain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buildEventDispatchChain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EventDispatchChain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parent)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//Ajout de filtre, pour la phase de capture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addEventFilter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EventType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&lt;T&gt; type,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EventHandler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 ? super T&gt;)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//Ajout de gestionnaire, pour la phase de remontée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addEventHandler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EventType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&lt;T&gt; type,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EventHandler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 ? super T&gt;)</a:t>
            </a:r>
          </a:p>
        </p:txBody>
      </p:sp>
      <p:sp>
        <p:nvSpPr>
          <p:cNvPr id="6" name="Rectangle 5"/>
          <p:cNvSpPr/>
          <p:nvPr/>
        </p:nvSpPr>
        <p:spPr>
          <a:xfrm>
            <a:off x="1151164" y="4334561"/>
            <a:ext cx="8360228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node.addEventHandler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InputEvent.ANY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new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EventHandler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InputEvent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 {...});</a:t>
            </a:r>
          </a:p>
        </p:txBody>
      </p:sp>
      <p:sp>
        <p:nvSpPr>
          <p:cNvPr id="7" name="Rectangle 6"/>
          <p:cNvSpPr/>
          <p:nvPr/>
        </p:nvSpPr>
        <p:spPr>
          <a:xfrm>
            <a:off x="1151164" y="5608408"/>
            <a:ext cx="8360227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//sous la forme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setOnEvent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-type(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EventHandler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&lt;? super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-class&gt; value)</a:t>
            </a:r>
          </a:p>
          <a:p>
            <a:pPr marR="0"/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setOnMouseClicked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EventHandler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MouseEvent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handler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5298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0000">
            <a:off x="256022" y="185651"/>
            <a:ext cx="7429259" cy="595321"/>
          </a:xfrm>
        </p:spPr>
        <p:txBody>
          <a:bodyPr/>
          <a:lstStyle/>
          <a:p>
            <a:r>
              <a:rPr lang="fr-FR" dirty="0" err="1" smtClean="0"/>
              <a:t>Bubbling</a:t>
            </a:r>
            <a:r>
              <a:rPr lang="fr-FR" dirty="0" smtClean="0"/>
              <a:t> ou </a:t>
            </a: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err="1" smtClean="0"/>
              <a:t>event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2" y="1845578"/>
            <a:ext cx="8561235" cy="410618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Les Capture Events permettent de pouvoir stopper la propagation des événements vers les enfants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Exemple</a:t>
            </a:r>
            <a:r>
              <a:rPr lang="fr-FR" sz="2000" dirty="0"/>
              <a:t> : pas de support de clic sur un enfant particulier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Les Capture Events étendent un comportement à l'ensemble de ses enfants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Exemple</a:t>
            </a:r>
            <a:r>
              <a:rPr lang="fr-FR" sz="2000" dirty="0"/>
              <a:t> : un </a:t>
            </a:r>
            <a:r>
              <a:rPr lang="fr-FR" sz="2000" dirty="0" err="1"/>
              <a:t>EventFilter</a:t>
            </a:r>
            <a:r>
              <a:rPr lang="fr-FR" sz="2000" dirty="0"/>
              <a:t> sur un </a:t>
            </a:r>
            <a:r>
              <a:rPr lang="fr-FR" sz="2000" dirty="0" err="1"/>
              <a:t>MouseClick</a:t>
            </a:r>
            <a:r>
              <a:rPr lang="fr-FR" sz="2000" dirty="0"/>
              <a:t> défini sur un </a:t>
            </a:r>
            <a:r>
              <a:rPr lang="fr-FR" sz="2000" dirty="0" err="1"/>
              <a:t>GridPane</a:t>
            </a:r>
            <a:r>
              <a:rPr lang="fr-FR" sz="2000" dirty="0"/>
              <a:t>, sera appelé sur chaque clic sur ce </a:t>
            </a:r>
            <a:r>
              <a:rPr lang="fr-FR" sz="2000" dirty="0" err="1"/>
              <a:t>GridPane</a:t>
            </a:r>
            <a:r>
              <a:rPr lang="fr-FR" sz="2000" dirty="0"/>
              <a:t>, y compris sur un de ces enfants (bouton, image...)</a:t>
            </a:r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869648" y="630438"/>
            <a:ext cx="5417100" cy="669211"/>
          </a:xfrm>
        </p:spPr>
        <p:txBody>
          <a:bodyPr/>
          <a:lstStyle/>
          <a:p>
            <a:r>
              <a:rPr lang="fr-FR" dirty="0" smtClean="0"/>
              <a:t>Choisir la bonne phase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1230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Bubbling</a:t>
            </a:r>
            <a:r>
              <a:rPr lang="fr-FR" dirty="0" smtClean="0"/>
              <a:t> ou </a:t>
            </a:r>
            <a:r>
              <a:rPr lang="fr-FR" dirty="0" err="1" smtClean="0"/>
              <a:t>Filter</a:t>
            </a:r>
            <a:r>
              <a:rPr lang="fr-FR" dirty="0" smtClean="0"/>
              <a:t> Event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2" y="2474752"/>
            <a:ext cx="7981572" cy="32239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Les </a:t>
            </a:r>
            <a:r>
              <a:rPr lang="fr-FR" sz="2400" dirty="0" err="1"/>
              <a:t>Bubbling</a:t>
            </a:r>
            <a:r>
              <a:rPr lang="fr-FR" sz="2400" dirty="0"/>
              <a:t> Event permettent de « remonter » des informations vers un parent après une action donnée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Aucune </a:t>
            </a:r>
            <a:r>
              <a:rPr lang="fr-FR" sz="2400" dirty="0"/>
              <a:t>des deux méthodes est meilleure, elles sont </a:t>
            </a:r>
            <a:r>
              <a:rPr lang="fr-FR" sz="2400" dirty="0" smtClean="0"/>
              <a:t>complémentaires!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Choisir la bonne phase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9489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0000">
            <a:off x="255996" y="184640"/>
            <a:ext cx="7467888" cy="595321"/>
          </a:xfrm>
        </p:spPr>
        <p:txBody>
          <a:bodyPr/>
          <a:lstStyle/>
          <a:p>
            <a:r>
              <a:rPr lang="fr-FR" dirty="0" smtClean="0"/>
              <a:t>Evénements personnalisés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2" y="1681017"/>
            <a:ext cx="8324472" cy="49320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L'enveloppe </a:t>
            </a:r>
            <a:r>
              <a:rPr lang="fr-FR" sz="2400" dirty="0"/>
              <a:t>est de type </a:t>
            </a:r>
            <a:r>
              <a:rPr lang="fr-FR" sz="2400" dirty="0" err="1"/>
              <a:t>SauvegarderEvent</a:t>
            </a:r>
            <a:r>
              <a:rPr lang="fr-FR" sz="2400" dirty="0"/>
              <a:t> qui étend </a:t>
            </a:r>
            <a:r>
              <a:rPr lang="fr-FR" sz="2400" dirty="0" err="1" smtClean="0"/>
              <a:t>javafx.event.Event</a:t>
            </a: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On émet l'événement depuis une méthode du composant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869648" y="630438"/>
            <a:ext cx="5417100" cy="669211"/>
          </a:xfrm>
        </p:spPr>
        <p:txBody>
          <a:bodyPr/>
          <a:lstStyle/>
          <a:p>
            <a:r>
              <a:rPr lang="fr-FR" dirty="0" smtClean="0"/>
              <a:t>Emettre depuis un composant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199934" y="5428143"/>
            <a:ext cx="5609080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 </a:t>
            </a:r>
            <a:r>
              <a:rPr lang="fr-FR" sz="14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sauvegarder() {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this.fireEvent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SauvegarderEvent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());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99935" y="2551276"/>
            <a:ext cx="6801066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 class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SauvegarderEvent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extends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Event {</a:t>
            </a:r>
          </a:p>
          <a:p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public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static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final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EventType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SauvegarderEvent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 DEFAULT = </a:t>
            </a:r>
            <a:endParaRPr lang="fr-FR" sz="1400" dirty="0" smtClean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EventType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&lt;&gt;("DEFAULT");</a:t>
            </a:r>
          </a:p>
          <a:p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SauvegarderEvent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</a:p>
          <a:p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super(DEFAULT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}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620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0000">
            <a:off x="256280" y="195498"/>
            <a:ext cx="7052935" cy="595321"/>
          </a:xfrm>
        </p:spPr>
        <p:txBody>
          <a:bodyPr/>
          <a:lstStyle/>
          <a:p>
            <a:r>
              <a:rPr lang="fr-FR" dirty="0" smtClean="0"/>
              <a:t>Evénements personnalisés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2" y="2155972"/>
            <a:ext cx="8316307" cy="365043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Ecouter un événement personnalisé depuis le parent sur l'enfant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869648" y="622274"/>
            <a:ext cx="5417100" cy="669211"/>
          </a:xfrm>
        </p:spPr>
        <p:txBody>
          <a:bodyPr/>
          <a:lstStyle/>
          <a:p>
            <a:r>
              <a:rPr lang="fr-FR" dirty="0" smtClean="0"/>
              <a:t>Gérer l'écoute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124649" y="3191872"/>
            <a:ext cx="7113115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fr-FR" sz="14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protected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addListenerToChild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14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this.childComponent.addEventFilter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SauvegarderEvent.DEFAULT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EventHandler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SauvegarderEvent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&gt;()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@</a:t>
            </a:r>
            <a:r>
              <a:rPr lang="fr-FR" sz="14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Override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public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handle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(final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SauvegarderEvent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{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    // 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...   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    //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event.consume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 ;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}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}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  <a:endParaRPr lang="fr-FR" sz="1400" dirty="0" smtClean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388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Alternative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1" y="2088860"/>
            <a:ext cx="8651043" cy="3593483"/>
          </a:xfrm>
        </p:spPr>
        <p:txBody>
          <a:bodyPr/>
          <a:lstStyle/>
          <a:p>
            <a:r>
              <a:rPr lang="fr-FR" sz="2400" dirty="0"/>
              <a:t>Définition d'un </a:t>
            </a:r>
            <a:r>
              <a:rPr lang="fr-FR" sz="2400" dirty="0" err="1"/>
              <a:t>EventHandler</a:t>
            </a:r>
            <a:r>
              <a:rPr lang="fr-FR" sz="2400" dirty="0"/>
              <a:t> </a:t>
            </a:r>
            <a:r>
              <a:rPr lang="fr-FR" sz="2400" dirty="0" err="1"/>
              <a:t>greffable</a:t>
            </a:r>
            <a:r>
              <a:rPr lang="fr-FR" sz="2400" dirty="0"/>
              <a:t> par </a:t>
            </a:r>
            <a:r>
              <a:rPr lang="fr-FR" sz="2400" dirty="0" err="1"/>
              <a:t>Databinding</a:t>
            </a:r>
            <a:r>
              <a:rPr lang="fr-FR" sz="2400" dirty="0"/>
              <a:t> dans le composant</a:t>
            </a:r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Listener</a:t>
            </a:r>
            <a:r>
              <a:rPr lang="fr-FR" dirty="0" smtClean="0"/>
              <a:t> avec </a:t>
            </a:r>
            <a:r>
              <a:rPr lang="fr-FR" dirty="0" err="1" smtClean="0"/>
              <a:t>Databinding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881743" y="3090926"/>
            <a:ext cx="8645978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final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ObjectProperty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EventHandler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SauvegarderEvent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&gt;&gt;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onSauvegarderAction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</a:t>
            </a:r>
          </a:p>
          <a:p>
            <a:pPr marR="0"/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new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SimpleObjectProperty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EventHandler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SauvegarderEvent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&gt;&gt;();</a:t>
            </a: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</a:p>
          <a:p>
            <a:pPr marR="0"/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 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final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ObjectProperty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EventHandler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SauvegarderEvent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&gt;&gt;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onSauvegarderActionProperty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return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this.onSauvegarderAction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R="0"/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 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final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setOnSauvegarderAction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(final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EventHandler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SauvegarderEvent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handler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{</a:t>
            </a:r>
          </a:p>
          <a:p>
            <a:pPr marR="0"/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this.onSauvegarderAction.set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handler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 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final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EventHandler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SauvegarderEvent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getOnSauvegarderAction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</a:p>
          <a:p>
            <a:pPr marR="0"/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return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this.onSauvegarderAction.get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R="0"/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292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Alternative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1" y="1657350"/>
            <a:ext cx="9004829" cy="414905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En </a:t>
            </a:r>
            <a:r>
              <a:rPr lang="fr-FR" sz="2400" dirty="0"/>
              <a:t>FXML</a:t>
            </a:r>
          </a:p>
          <a:p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En </a:t>
            </a:r>
            <a:r>
              <a:rPr lang="fr-FR" sz="2400" dirty="0"/>
              <a:t>Java</a:t>
            </a:r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867738" y="518623"/>
            <a:ext cx="8204644" cy="669211"/>
          </a:xfrm>
        </p:spPr>
        <p:txBody>
          <a:bodyPr/>
          <a:lstStyle/>
          <a:p>
            <a:r>
              <a:rPr lang="fr-FR" dirty="0" err="1" smtClean="0"/>
              <a:t>Listener</a:t>
            </a:r>
            <a:r>
              <a:rPr lang="fr-FR" dirty="0" smtClean="0"/>
              <a:t> avec </a:t>
            </a:r>
            <a:r>
              <a:rPr lang="fr-FR" dirty="0" err="1" smtClean="0"/>
              <a:t>Databinding</a:t>
            </a:r>
            <a:r>
              <a:rPr lang="fr-FR" dirty="0" smtClean="0"/>
              <a:t> depuis le parent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153285" y="2159824"/>
            <a:ext cx="822748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DetailsExamenBox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fx:id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="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detailsExamenBox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      </a:t>
            </a:r>
            <a:r>
              <a:rPr lang="fr-FR" sz="14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onSauvegarderAction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="#sauvegarder"/&gt;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1153285" y="3559638"/>
            <a:ext cx="8227480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fr-FR" sz="14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protected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addListener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14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this.childComponent.onSauvegarderActionProperty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setValue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EventHandler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SauvegarderEvent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&gt;()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@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Override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en-US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public </a:t>
            </a:r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 handle(final </a:t>
            </a:r>
            <a:r>
              <a:rPr lang="en-US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SauvegarderEvent</a:t>
            </a:r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sauvegarderEvent</a:t>
            </a:r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{</a:t>
            </a:r>
          </a:p>
          <a:p>
            <a:pPr marR="0"/>
            <a:r>
              <a:rPr lang="en-US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    // </a:t>
            </a:r>
            <a:r>
              <a:rPr lang="en-US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Code here!</a:t>
            </a:r>
            <a:endParaRPr lang="en-US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}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}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085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Alternative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2" y="1609727"/>
            <a:ext cx="8512250" cy="47992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Emission de l'événement depuis le composant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Le binding sur l'événement s'active alors si défini (valeur non nulle) et le </a:t>
            </a:r>
            <a:r>
              <a:rPr lang="fr-FR" sz="2000" dirty="0" err="1"/>
              <a:t>listener</a:t>
            </a:r>
            <a:r>
              <a:rPr lang="fr-FR" sz="2000" dirty="0"/>
              <a:t> est </a:t>
            </a:r>
            <a:r>
              <a:rPr lang="fr-FR" sz="2000" dirty="0" smtClean="0"/>
              <a:t>appelé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Cette technique est utilisée dans l'implémentation de nombreux composants </a:t>
            </a:r>
            <a:r>
              <a:rPr lang="fr-FR" sz="2000" dirty="0" err="1"/>
              <a:t>JavaFX</a:t>
            </a: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Listener</a:t>
            </a:r>
            <a:r>
              <a:rPr lang="fr-FR" dirty="0" smtClean="0"/>
              <a:t> avec </a:t>
            </a:r>
            <a:r>
              <a:rPr lang="fr-FR" dirty="0" err="1" smtClean="0"/>
              <a:t>Databinding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347107" y="2278038"/>
            <a:ext cx="8098972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dispatch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(final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SauvegarderEvent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zenikaEvent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{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final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EventHandler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SauvegarderEvent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sauvegarderEventEventHandler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4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this.onSauvegarderAction.get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if 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sauvegarderEventEventHandler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!=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null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{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4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sauvegarderEventEventHandler.handle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zenikaEvent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}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875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2" y="1796142"/>
            <a:ext cx="8495922" cy="466997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Deux méthodes sont possibles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La méthode par </a:t>
            </a:r>
            <a:r>
              <a:rPr lang="fr-FR" sz="2400" dirty="0" err="1"/>
              <a:t>databinding</a:t>
            </a:r>
            <a:r>
              <a:rPr lang="fr-FR" sz="2400" dirty="0"/>
              <a:t> est la plus explicite et donc recommandée 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Déclaration explicite de l'événement via un </a:t>
            </a:r>
            <a:r>
              <a:rPr lang="fr-FR" sz="2000" dirty="0" err="1"/>
              <a:t>ObjectProperty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Possibilité de définir le </a:t>
            </a:r>
            <a:r>
              <a:rPr lang="fr-FR" sz="2000" dirty="0" err="1"/>
              <a:t>handler</a:t>
            </a:r>
            <a:r>
              <a:rPr lang="fr-FR" sz="2000" dirty="0"/>
              <a:t> en FXML ou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</a:t>
            </a:r>
            <a:r>
              <a:rPr lang="fr-FR" sz="2400" dirty="0" err="1"/>
              <a:t>dispatch</a:t>
            </a:r>
            <a:r>
              <a:rPr lang="fr-FR" sz="2400" dirty="0"/>
              <a:t> classique peut toutefois être utilisé dans certains cas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Evénements locaux « internes » au composant qui ne seront pas écoutés en dehors (exemple : clic sur cellule de tableau qui ne sera pas écouté en dehors du composant tableau)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Les événements locaux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566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événements locaux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 rot="21420000">
            <a:off x="869313" y="581998"/>
            <a:ext cx="5907208" cy="669211"/>
          </a:xfrm>
        </p:spPr>
        <p:txBody>
          <a:bodyPr/>
          <a:lstStyle/>
          <a:p>
            <a:r>
              <a:rPr lang="fr-FR" dirty="0" smtClean="0"/>
              <a:t>Composants et événements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24594" y="1873693"/>
            <a:ext cx="8801100" cy="462507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Un </a:t>
            </a:r>
            <a:r>
              <a:rPr lang="fr-FR" sz="2400" dirty="0"/>
              <a:t>composant peut 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Posséder </a:t>
            </a:r>
            <a:r>
              <a:rPr lang="fr-FR" sz="2000" dirty="0"/>
              <a:t>des méthodes publiques permettant de changer son contenu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</a:t>
            </a:r>
            <a:r>
              <a:rPr lang="fr-FR" sz="2000" dirty="0" smtClean="0"/>
              <a:t>osséder </a:t>
            </a:r>
            <a:r>
              <a:rPr lang="fr-FR" sz="2000" dirty="0"/>
              <a:t>des méthodes publiques permettant de récupérer son contenu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E</a:t>
            </a:r>
            <a:r>
              <a:rPr lang="fr-FR" sz="2000" dirty="0" smtClean="0"/>
              <a:t>mettre </a:t>
            </a:r>
            <a:r>
              <a:rPr lang="fr-FR" sz="2000" dirty="0"/>
              <a:t>des événements personnalisés que son parent peut notamment écouter : ils sont qualifiés d'événements « locaux 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Plusieurs techniques de </a:t>
            </a:r>
            <a:r>
              <a:rPr lang="fr-FR" sz="2400" dirty="0" err="1"/>
              <a:t>dispatch</a:t>
            </a:r>
            <a:r>
              <a:rPr lang="fr-FR" sz="2400" dirty="0"/>
              <a:t> d'événement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Par </a:t>
            </a:r>
            <a:r>
              <a:rPr lang="fr-FR" sz="2000" dirty="0" err="1"/>
              <a:t>dispatch</a:t>
            </a:r>
            <a:r>
              <a:rPr lang="fr-FR" sz="2000" dirty="0"/>
              <a:t> local dans la </a:t>
            </a:r>
            <a:r>
              <a:rPr lang="fr-FR" sz="2000" dirty="0" err="1"/>
              <a:t>Scene</a:t>
            </a:r>
            <a:r>
              <a:rPr lang="fr-FR" sz="2000" dirty="0"/>
              <a:t> : « classique »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Par appel d'un </a:t>
            </a:r>
            <a:r>
              <a:rPr lang="fr-FR" sz="2000" dirty="0" err="1"/>
              <a:t>EventHandler</a:t>
            </a:r>
            <a:r>
              <a:rPr lang="fr-FR" sz="2000" dirty="0"/>
              <a:t> personnalisé : « </a:t>
            </a:r>
            <a:r>
              <a:rPr lang="fr-FR" sz="2000" dirty="0" err="1"/>
              <a:t>databinding</a:t>
            </a:r>
            <a:r>
              <a:rPr lang="fr-FR" sz="2000" dirty="0"/>
              <a:t> 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56316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du </a:t>
            </a:r>
            <a:r>
              <a:rPr lang="fr-FR" dirty="0" err="1" smtClean="0"/>
              <a:t>multitouch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1" y="1666876"/>
            <a:ext cx="8708193" cy="419508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Support natif dans </a:t>
            </a:r>
            <a:r>
              <a:rPr lang="fr-FR" sz="2400" dirty="0" err="1" smtClean="0"/>
              <a:t>JavaFX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Ceux-ci sont gérés de manière similaire aux interactions "classiques" </a:t>
            </a:r>
            <a:r>
              <a:rPr lang="fr-FR" sz="2400" dirty="0" smtClean="0"/>
              <a:t>: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TouchEvent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GestureEvent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i="1" dirty="0" err="1"/>
              <a:t>ScrollEvent</a:t>
            </a:r>
            <a:r>
              <a:rPr lang="fr-FR" sz="2000" i="1" dirty="0"/>
              <a:t> : faire glisser deux doigts, axe vertical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i="1" dirty="0" err="1"/>
              <a:t>RotateEvent</a:t>
            </a:r>
            <a:r>
              <a:rPr lang="fr-FR" sz="2000" i="1" dirty="0"/>
              <a:t> : rotation des points de contact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i="1" dirty="0" err="1"/>
              <a:t>ZoomEvent</a:t>
            </a:r>
            <a:r>
              <a:rPr lang="fr-FR" sz="2000" i="1" dirty="0"/>
              <a:t> : "pincer pour zoomer"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i="1" dirty="0" err="1"/>
              <a:t>SwipeEvent</a:t>
            </a:r>
            <a:r>
              <a:rPr lang="fr-FR" sz="2000" i="1" dirty="0"/>
              <a:t> : faire glisser un doigt, axe horizontal ou vertical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Pour </a:t>
            </a:r>
            <a:r>
              <a:rPr lang="fr-FR" dirty="0" err="1" smtClean="0"/>
              <a:t>plate-formes</a:t>
            </a:r>
            <a:r>
              <a:rPr lang="fr-FR" dirty="0" smtClean="0"/>
              <a:t> tactiles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8215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du </a:t>
            </a:r>
            <a:r>
              <a:rPr lang="fr-FR" dirty="0" err="1" smtClean="0"/>
              <a:t>multitouch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93008" y="2087434"/>
            <a:ext cx="8716358" cy="386432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TouchEvent</a:t>
            </a:r>
            <a:r>
              <a:rPr lang="fr-FR" sz="2400" dirty="0"/>
              <a:t> est </a:t>
            </a:r>
            <a:r>
              <a:rPr lang="fr-FR" sz="2400" dirty="0" smtClean="0"/>
              <a:t>bas-niveau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D</a:t>
            </a:r>
            <a:r>
              <a:rPr lang="fr-FR" sz="2000" dirty="0" smtClean="0"/>
              <a:t>onne </a:t>
            </a:r>
            <a:r>
              <a:rPr lang="fr-FR" sz="2000" dirty="0"/>
              <a:t>le détail des points de contact avec l'écran tactile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GestureEvent</a:t>
            </a:r>
            <a:r>
              <a:rPr lang="fr-FR" sz="2400" dirty="0"/>
              <a:t> est plus haut niveau </a:t>
            </a:r>
            <a:endParaRPr lang="fr-FR" sz="2400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Ses </a:t>
            </a:r>
            <a:r>
              <a:rPr lang="fr-FR" sz="2000" dirty="0"/>
              <a:t>sous-classes correspondent aux 4 gestes les plus "classiques"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Chaque </a:t>
            </a:r>
            <a:r>
              <a:rPr lang="fr-FR" sz="2000" dirty="0"/>
              <a:t>geste (sauf le </a:t>
            </a:r>
            <a:r>
              <a:rPr lang="fr-FR" sz="2000" dirty="0" err="1"/>
              <a:t>swipe</a:t>
            </a:r>
            <a:r>
              <a:rPr lang="fr-FR" sz="2000" dirty="0"/>
              <a:t>) est précédé d'un événement </a:t>
            </a:r>
            <a:r>
              <a:rPr lang="fr-FR" sz="2000" dirty="0" smtClean="0"/>
              <a:t>"</a:t>
            </a:r>
            <a:r>
              <a:rPr lang="fr-FR" sz="2000" dirty="0" err="1" smtClean="0"/>
              <a:t>started</a:t>
            </a:r>
            <a:r>
              <a:rPr lang="fr-FR" sz="2000" dirty="0" smtClean="0"/>
              <a:t>" </a:t>
            </a:r>
            <a:r>
              <a:rPr lang="fr-FR" sz="2000" dirty="0"/>
              <a:t>et suivi d'un </a:t>
            </a:r>
            <a:r>
              <a:rPr lang="fr-FR" sz="2000" dirty="0" smtClean="0"/>
              <a:t>"</a:t>
            </a:r>
            <a:r>
              <a:rPr lang="fr-FR" sz="2000" dirty="0" err="1" smtClean="0"/>
              <a:t>finished</a:t>
            </a:r>
            <a:r>
              <a:rPr lang="fr-FR" sz="2000" dirty="0" smtClean="0"/>
              <a:t>"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Il existe une </a:t>
            </a:r>
            <a:r>
              <a:rPr lang="fr-FR" sz="2000" dirty="0" err="1" smtClean="0"/>
              <a:t>hierarchie</a:t>
            </a:r>
            <a:r>
              <a:rPr lang="fr-FR" sz="2000" dirty="0" smtClean="0"/>
              <a:t> sur les types d'événements</a:t>
            </a:r>
            <a:br>
              <a:rPr lang="fr-FR" sz="2000" dirty="0" smtClean="0"/>
            </a:br>
            <a:r>
              <a:rPr lang="fr-FR" sz="1100" b="1" dirty="0" err="1" smtClean="0">
                <a:solidFill>
                  <a:srgbClr val="1E1C11"/>
                </a:solidFill>
              </a:rPr>
              <a:t>GestureEvent.ANY</a:t>
            </a:r>
            <a:r>
              <a:rPr lang="fr-FR" sz="1100" b="1" dirty="0" smtClean="0">
                <a:solidFill>
                  <a:srgbClr val="1E1C11"/>
                </a:solidFill>
              </a:rPr>
              <a:t> </a:t>
            </a:r>
            <a:r>
              <a:rPr lang="fr-FR" sz="1100" b="1" dirty="0">
                <a:solidFill>
                  <a:srgbClr val="1E1C11"/>
                </a:solidFill>
              </a:rPr>
              <a:t>&gt; </a:t>
            </a:r>
            <a:r>
              <a:rPr lang="fr-FR" sz="1100" b="1" dirty="0" err="1" smtClean="0">
                <a:solidFill>
                  <a:srgbClr val="1E1C11"/>
                </a:solidFill>
              </a:rPr>
              <a:t>RotateEvent.ANY</a:t>
            </a:r>
            <a:r>
              <a:rPr lang="fr-FR" sz="1100" b="1" dirty="0" smtClean="0">
                <a:solidFill>
                  <a:srgbClr val="1E1C11"/>
                </a:solidFill>
              </a:rPr>
              <a:t> </a:t>
            </a:r>
            <a:r>
              <a:rPr lang="fr-FR" sz="1100" b="1" dirty="0">
                <a:solidFill>
                  <a:srgbClr val="1E1C11"/>
                </a:solidFill>
              </a:rPr>
              <a:t>&gt; </a:t>
            </a:r>
            <a:r>
              <a:rPr lang="fr-FR" sz="1100" b="1" dirty="0" err="1">
                <a:solidFill>
                  <a:srgbClr val="1E1C11"/>
                </a:solidFill>
              </a:rPr>
              <a:t>RotateEvent.ROTATE_STARTED</a:t>
            </a:r>
            <a:r>
              <a:rPr lang="fr-FR" sz="1100" b="1" dirty="0">
                <a:solidFill>
                  <a:srgbClr val="1E1C11"/>
                </a:solidFill>
              </a:rPr>
              <a:t>, </a:t>
            </a:r>
            <a:r>
              <a:rPr lang="fr-FR" sz="1100" b="1" dirty="0" err="1">
                <a:solidFill>
                  <a:srgbClr val="1E1C11"/>
                </a:solidFill>
              </a:rPr>
              <a:t>RotateEvent.ROTATE</a:t>
            </a:r>
            <a:r>
              <a:rPr lang="fr-FR" sz="1100" b="1" dirty="0">
                <a:solidFill>
                  <a:srgbClr val="1E1C11"/>
                </a:solidFill>
              </a:rPr>
              <a:t>, </a:t>
            </a:r>
            <a:r>
              <a:rPr lang="fr-FR" sz="1100" b="1" dirty="0" err="1">
                <a:solidFill>
                  <a:srgbClr val="1E1C11"/>
                </a:solidFill>
              </a:rPr>
              <a:t>RotateEvent.ROTATE_FINISHED</a:t>
            </a:r>
            <a:endParaRPr lang="fr-FR" sz="1100" b="1" dirty="0">
              <a:solidFill>
                <a:srgbClr val="1E1C1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TouchEvent</a:t>
            </a:r>
            <a:r>
              <a:rPr lang="fr-FR" dirty="0" smtClean="0"/>
              <a:t> et </a:t>
            </a:r>
            <a:r>
              <a:rPr lang="fr-FR" dirty="0" err="1" smtClean="0"/>
              <a:t>GestureEvent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7484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du </a:t>
            </a:r>
            <a:r>
              <a:rPr lang="fr-FR" dirty="0" err="1" smtClean="0"/>
              <a:t>multitouch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60970" y="3915483"/>
            <a:ext cx="8061973" cy="189092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Les interactions de type zoom, défilement sont aisées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Support vectoriel natif de </a:t>
            </a:r>
            <a:r>
              <a:rPr lang="fr-FR" sz="2000" dirty="0" err="1" smtClean="0"/>
              <a:t>JavaFX</a:t>
            </a:r>
            <a:r>
              <a:rPr lang="fr-FR" sz="2000" dirty="0" smtClean="0"/>
              <a:t> sur tous les éléments </a:t>
            </a:r>
            <a:r>
              <a:rPr lang="fr-FR" sz="2000" dirty="0" err="1" smtClean="0"/>
              <a:t>Node</a:t>
            </a:r>
            <a:endParaRPr lang="fr-FR" sz="2000" dirty="0" smtClean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Gestion des événements aisée</a:t>
            </a:r>
            <a:endParaRPr lang="fr-FR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328491" y="1878023"/>
            <a:ext cx="7994452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sur 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un geste zoom, élargir le composant</a:t>
            </a:r>
          </a:p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someComponent.setOnZoom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EventHandler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ZoomEvent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&gt;()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R="0"/>
            <a:endParaRPr lang="fr-FR" sz="1400" dirty="0" smtClean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handle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ZoomEvent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{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((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Node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event.getTarget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()).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setScaleX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event.getTotalZoomFactor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()); 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fr-FR" sz="1400" dirty="0" smtClean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});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16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du </a:t>
            </a:r>
            <a:r>
              <a:rPr lang="fr-FR" dirty="0" err="1" smtClean="0"/>
              <a:t>multitouch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9384" y="2055304"/>
            <a:ext cx="8583216" cy="385563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Les interactions </a:t>
            </a:r>
            <a:r>
              <a:rPr lang="fr-FR" sz="2400" dirty="0"/>
              <a:t>tactiles peuvent </a:t>
            </a:r>
            <a:r>
              <a:rPr lang="fr-FR" sz="2400" dirty="0" smtClean="0"/>
              <a:t>donner </a:t>
            </a:r>
            <a:r>
              <a:rPr lang="fr-FR" sz="2400" dirty="0"/>
              <a:t>lieu à des événements non </a:t>
            </a:r>
            <a:r>
              <a:rPr lang="fr-FR" sz="2400" dirty="0" smtClean="0"/>
              <a:t>tactiles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Exemple : </a:t>
            </a:r>
            <a:r>
              <a:rPr lang="fr-FR" sz="2000" dirty="0"/>
              <a:t>drag + scroll, clic + </a:t>
            </a:r>
            <a:r>
              <a:rPr lang="fr-FR" sz="2000" dirty="0" err="1"/>
              <a:t>touch</a:t>
            </a:r>
            <a:r>
              <a:rPr lang="fr-FR" sz="2000" dirty="0"/>
              <a:t>, etc...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mouseEvent.isSynthetized</a:t>
            </a:r>
            <a:r>
              <a:rPr lang="fr-FR" sz="2000" dirty="0"/>
              <a:t>() à </a:t>
            </a:r>
            <a:r>
              <a:rPr lang="fr-FR" sz="2000" dirty="0" err="1"/>
              <a:t>true</a:t>
            </a:r>
            <a:r>
              <a:rPr lang="fr-FR" sz="2000" dirty="0"/>
              <a:t> si l'événement est tactile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gestureEvent.isDirect</a:t>
            </a:r>
            <a:r>
              <a:rPr lang="fr-FR" sz="2000" dirty="0"/>
              <a:t>() à false si l'événement provient d'un </a:t>
            </a:r>
            <a:r>
              <a:rPr lang="fr-FR" sz="2000" dirty="0" err="1"/>
              <a:t>touchpad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Attention donc à ne pas enregistrer des </a:t>
            </a:r>
            <a:r>
              <a:rPr lang="fr-FR" sz="2400" dirty="0" err="1"/>
              <a:t>listeners</a:t>
            </a:r>
            <a:r>
              <a:rPr lang="fr-FR" sz="2400" dirty="0"/>
              <a:t> en </a:t>
            </a:r>
            <a:r>
              <a:rPr lang="fr-FR" sz="2400" dirty="0" smtClean="0"/>
              <a:t>double!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Exemple</a:t>
            </a:r>
            <a:r>
              <a:rPr lang="fr-FR" sz="2000" dirty="0"/>
              <a:t> : </a:t>
            </a:r>
            <a:r>
              <a:rPr lang="fr-FR" sz="2000" dirty="0" err="1"/>
              <a:t>listener</a:t>
            </a:r>
            <a:r>
              <a:rPr lang="fr-FR" sz="2000" dirty="0"/>
              <a:t> faisant défiler la page enregistré sur le scroll et le drag = 2x plus de mouvement que prévu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Notes particulières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4991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Bus d’événement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2" y="2466364"/>
            <a:ext cx="8381621" cy="333844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Parfois des événements peuvent intéresser plusieurs composants, à priori deux méthodes sont possibles suivant l'emplacement du composant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Utiliser des événements locaux pour « remonter » au composant parent souhaité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Utiliser des méthodes publiques sur les composants enfants pour « descendre » jusqu'au composant souhaité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Un design pattern utile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8228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Loi de </a:t>
            </a:r>
            <a:r>
              <a:rPr lang="fr-FR" dirty="0" err="1" smtClean="0"/>
              <a:t>Demeter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1" y="2210717"/>
            <a:ext cx="8585729" cy="36022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La loi d'encapsulation (</a:t>
            </a:r>
            <a:r>
              <a:rPr lang="fr-FR" sz="2400" dirty="0" err="1"/>
              <a:t>Demeter</a:t>
            </a:r>
            <a:r>
              <a:rPr lang="fr-FR" sz="2400" dirty="0"/>
              <a:t>) sur les composants nous incite à ne pas descendre / remonter dans la hiérarchie de </a:t>
            </a:r>
            <a:r>
              <a:rPr lang="fr-FR" sz="2400" dirty="0" smtClean="0"/>
              <a:t>composants </a:t>
            </a:r>
            <a:r>
              <a:rPr lang="fr-FR" sz="2400" dirty="0"/>
              <a:t>à plus de un niveau pour ajouter un </a:t>
            </a:r>
            <a:r>
              <a:rPr lang="fr-FR" sz="2400" dirty="0" err="1"/>
              <a:t>listener</a:t>
            </a:r>
            <a:r>
              <a:rPr lang="fr-FR" sz="2400" dirty="0"/>
              <a:t> propre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Chaque composant du parcourt devrait donc posséder un </a:t>
            </a:r>
            <a:r>
              <a:rPr lang="fr-FR" sz="2000" dirty="0" err="1"/>
              <a:t>handler</a:t>
            </a:r>
            <a:r>
              <a:rPr lang="fr-FR" sz="2000" dirty="0"/>
              <a:t> / méthode publique pour router l'action au bon composant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Comment rendre le développement plus rapide ?</a:t>
            </a:r>
          </a:p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Principe d'encapsulation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9426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Bus d’événement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2757" y="1609725"/>
            <a:ext cx="8613322" cy="44236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La hiérarchie des composants peut être </a:t>
            </a:r>
            <a:r>
              <a:rPr lang="fr-FR" sz="2400" dirty="0" smtClean="0"/>
              <a:t>: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Complexe (beaucoup d'embranchements)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Longue (beaucoup de niveaux d'enfants / parents)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Modifiée durant le développement du projet (évolutions, bugs...)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En définissant un bus d'événement unique à l'application (singleton), on centralise dans un </a:t>
            </a:r>
            <a:r>
              <a:rPr lang="fr-FR" sz="2400" dirty="0" err="1"/>
              <a:t>bean</a:t>
            </a:r>
            <a:r>
              <a:rPr lang="fr-FR" sz="2400" dirty="0"/>
              <a:t> Java l'abonnement / désabonnement à des événements </a:t>
            </a:r>
            <a:r>
              <a:rPr lang="fr-FR" sz="2400" dirty="0" smtClean="0"/>
              <a:t>globaux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Il devient donc possible d'écouter un événement « global » sans être attaché à l'arbre des composants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Fonctionnement de type </a:t>
            </a:r>
            <a:r>
              <a:rPr lang="fr-FR" sz="2000" dirty="0" err="1"/>
              <a:t>publish</a:t>
            </a:r>
            <a:r>
              <a:rPr lang="fr-FR" sz="2000" dirty="0"/>
              <a:t> / </a:t>
            </a:r>
            <a:r>
              <a:rPr lang="fr-FR" sz="2000" dirty="0" err="1"/>
              <a:t>subscribe</a:t>
            </a: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Pourquoi?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6599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Bus d’événement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1114" y="1803634"/>
            <a:ext cx="4604657" cy="4246102"/>
          </a:xfrm>
        </p:spPr>
        <p:txBody>
          <a:bodyPr/>
          <a:lstStyle/>
          <a:p>
            <a:r>
              <a:rPr lang="fr-FR" sz="2200" dirty="0"/>
              <a:t>Le composant B veut s'abonner à un événement du composant F</a:t>
            </a:r>
          </a:p>
          <a:p>
            <a:endParaRPr lang="fr-FR" sz="2200" dirty="0"/>
          </a:p>
          <a:p>
            <a:r>
              <a:rPr lang="fr-FR" sz="2200" dirty="0"/>
              <a:t>Les composants B, D et F veulent être notifiés d'une déconnexion réseau</a:t>
            </a:r>
          </a:p>
          <a:p>
            <a:endParaRPr lang="fr-FR" sz="2200" dirty="0"/>
          </a:p>
          <a:p>
            <a:r>
              <a:rPr lang="fr-FR" sz="2200" dirty="0"/>
              <a:t>Les composants C et E veulent être notifiés d'une fermeture d'une </a:t>
            </a:r>
            <a:r>
              <a:rPr lang="fr-FR" sz="2200" dirty="0" err="1"/>
              <a:t>popup</a:t>
            </a:r>
            <a:r>
              <a:rPr lang="fr-FR" sz="2200" dirty="0"/>
              <a:t> modale</a:t>
            </a:r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Cas d’utilisation</a:t>
            </a:r>
            <a:endParaRPr lang="fr-FR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812" y="2060382"/>
            <a:ext cx="3981555" cy="318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73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Bus d’événement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1" y="1762125"/>
            <a:ext cx="8463265" cy="417331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Plusieurs frameworks proposent des bus </a:t>
            </a:r>
            <a:r>
              <a:rPr lang="fr-FR" sz="2400" dirty="0" smtClean="0"/>
              <a:t>d'événements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Spring</a:t>
            </a:r>
            <a:r>
              <a:rPr lang="fr-FR" sz="2000" dirty="0"/>
              <a:t> Events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RacpFX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Open </a:t>
            </a:r>
            <a:r>
              <a:rPr lang="fr-FR" sz="2000" dirty="0" err="1"/>
              <a:t>Dolphin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Granite Data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Choix </a:t>
            </a:r>
            <a:r>
              <a:rPr lang="fr-FR" sz="2400" dirty="0" smtClean="0"/>
              <a:t>techniques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Un bus d'événement peut s'exécuter dans l'Application Thread de </a:t>
            </a:r>
            <a:r>
              <a:rPr lang="fr-FR" sz="2000" dirty="0" err="1"/>
              <a:t>JavaFX</a:t>
            </a:r>
            <a:r>
              <a:rPr lang="fr-FR" sz="2000" dirty="0"/>
              <a:t> ou dans un autre géré manuellement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Son utilisation peut être fortement couplée à un </a:t>
            </a:r>
            <a:r>
              <a:rPr lang="fr-FR" sz="2000" dirty="0" err="1"/>
              <a:t>framework</a:t>
            </a:r>
            <a:r>
              <a:rPr lang="fr-FR" sz="2000" dirty="0"/>
              <a:t> donné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Implémentations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968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événementielle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2" y="1590676"/>
            <a:ext cx="8512250" cy="502239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Les événements sont basés sur la classe Event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Sous-classes plus spécifiques : </a:t>
            </a:r>
            <a:r>
              <a:rPr lang="fr-FR" sz="2000" dirty="0" err="1"/>
              <a:t>MouseEvent</a:t>
            </a:r>
            <a:r>
              <a:rPr lang="fr-FR" sz="2000" dirty="0"/>
              <a:t>, </a:t>
            </a:r>
            <a:r>
              <a:rPr lang="fr-FR" sz="2000" dirty="0" err="1"/>
              <a:t>ScrollEvent</a:t>
            </a:r>
            <a:r>
              <a:rPr lang="fr-FR" sz="2000" dirty="0"/>
              <a:t>, etc...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Chaque événement a un type (</a:t>
            </a:r>
            <a:r>
              <a:rPr lang="fr-FR" sz="2400" dirty="0" err="1" smtClean="0"/>
              <a:t>EventType</a:t>
            </a:r>
            <a:r>
              <a:rPr lang="fr-FR" sz="2400" dirty="0" smtClean="0"/>
              <a:t>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Les types peuvent être </a:t>
            </a:r>
            <a:r>
              <a:rPr lang="fr-FR" sz="2000" dirty="0" err="1" smtClean="0"/>
              <a:t>hierarchisés</a:t>
            </a:r>
            <a:endParaRPr lang="fr-FR" sz="2000" dirty="0" smtClean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600" dirty="0" smtClean="0"/>
              <a:t>Exemple</a:t>
            </a:r>
            <a:r>
              <a:rPr lang="fr-FR" sz="1600" dirty="0"/>
              <a:t> : </a:t>
            </a:r>
            <a:r>
              <a:rPr lang="fr-FR" sz="1600" dirty="0" err="1"/>
              <a:t>InputEvent.ANY</a:t>
            </a:r>
            <a:r>
              <a:rPr lang="fr-FR" sz="1600" dirty="0"/>
              <a:t> &gt; </a:t>
            </a:r>
            <a:r>
              <a:rPr lang="fr-FR" sz="1600" dirty="0" err="1"/>
              <a:t>MouseEvent.ANY</a:t>
            </a:r>
            <a:r>
              <a:rPr lang="fr-FR" sz="1600" dirty="0"/>
              <a:t> &gt; </a:t>
            </a:r>
            <a:r>
              <a:rPr lang="fr-FR" sz="1600" dirty="0" err="1"/>
              <a:t>MouseEvent.MOUSE_RELEASED</a:t>
            </a:r>
            <a:endParaRPr lang="fr-FR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La diffusion d'événement se fait en 4 phases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Sélection de la cible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Détermination du chemin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Phase de capture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Phase de remontée (</a:t>
            </a:r>
            <a:r>
              <a:rPr lang="fr-FR" sz="2000" i="1" dirty="0" err="1"/>
              <a:t>event</a:t>
            </a:r>
            <a:r>
              <a:rPr lang="fr-FR" sz="2000" i="1" dirty="0"/>
              <a:t> </a:t>
            </a:r>
            <a:r>
              <a:rPr lang="fr-FR" sz="2000" i="1" dirty="0" err="1"/>
              <a:t>bubbling</a:t>
            </a:r>
            <a:r>
              <a:rPr lang="fr-FR" sz="2000" i="1" dirty="0"/>
              <a:t>)</a:t>
            </a: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Classes, types, et workflow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351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événementielle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2" y="1752062"/>
            <a:ext cx="8553072" cy="458342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Sélection de la </a:t>
            </a:r>
            <a:r>
              <a:rPr lang="fr-FR" sz="2400" dirty="0" smtClean="0"/>
              <a:t>cible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On détermine sur quel nœud l'interaction a eu lieu (le plus précisément et spécifiquement possible, les nœuds en avant-plan ayant la priorité).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Cette cible doit implémenter </a:t>
            </a:r>
            <a:r>
              <a:rPr lang="fr-FR" sz="2000" dirty="0" err="1"/>
              <a:t>EventTarget</a:t>
            </a:r>
            <a:r>
              <a:rPr lang="fr-FR" sz="2000" dirty="0"/>
              <a:t>, mais c'est déjà le cas pour les </a:t>
            </a:r>
            <a:r>
              <a:rPr lang="fr-FR" sz="2000" dirty="0" err="1"/>
              <a:t>Window</a:t>
            </a:r>
            <a:r>
              <a:rPr lang="fr-FR" sz="2000" dirty="0"/>
              <a:t>, </a:t>
            </a:r>
            <a:r>
              <a:rPr lang="fr-FR" sz="2000" dirty="0" err="1"/>
              <a:t>Scene</a:t>
            </a:r>
            <a:r>
              <a:rPr lang="fr-FR" sz="2000" dirty="0"/>
              <a:t> et </a:t>
            </a:r>
            <a:r>
              <a:rPr lang="fr-FR" sz="2000" dirty="0" err="1"/>
              <a:t>Node</a:t>
            </a:r>
            <a:r>
              <a:rPr lang="fr-FR" sz="2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Détermination du </a:t>
            </a:r>
            <a:r>
              <a:rPr lang="fr-FR" sz="2400" dirty="0" smtClean="0"/>
              <a:t>chemin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L'</a:t>
            </a:r>
            <a:r>
              <a:rPr lang="fr-FR" sz="2000" dirty="0" err="1"/>
              <a:t>EventTarget</a:t>
            </a:r>
            <a:r>
              <a:rPr lang="fr-FR" sz="2000" dirty="0"/>
              <a:t> est chargé de définir par quel chemin l'événement va être diffusé.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L'implémentation par défaut sur </a:t>
            </a:r>
            <a:r>
              <a:rPr lang="fr-FR" sz="2000" dirty="0" err="1"/>
              <a:t>Node</a:t>
            </a:r>
            <a:r>
              <a:rPr lang="fr-FR" sz="2000" dirty="0"/>
              <a:t> renvoie un chemin allant de la Stage au nœud lui-même.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Description des phases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827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événementielle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2" y="1743074"/>
            <a:ext cx="8291814" cy="47556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L'événement parcours le chemin vers la </a:t>
            </a:r>
            <a:r>
              <a:rPr lang="fr-FR" sz="2400" dirty="0" err="1"/>
              <a:t>Node</a:t>
            </a:r>
            <a:r>
              <a:rPr lang="fr-FR" sz="2400" dirty="0"/>
              <a:t> cible (phase de capture), puis remonte vers son point d'origine (phase de remontée)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En descendant, il est traité par d'éventuels </a:t>
            </a:r>
            <a:r>
              <a:rPr lang="fr-FR" sz="2400" dirty="0" err="1"/>
              <a:t>Filters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En remontant, il est traité par d'éventuels </a:t>
            </a:r>
            <a:r>
              <a:rPr lang="fr-FR" sz="2400" dirty="0" err="1"/>
              <a:t>Handlers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Ceux-ci peuvent choisir de consommer l'événement (</a:t>
            </a:r>
            <a:r>
              <a:rPr lang="fr-FR" sz="2400" dirty="0" err="1"/>
              <a:t>event.consume</a:t>
            </a:r>
            <a:r>
              <a:rPr lang="fr-FR" sz="2400" dirty="0" smtClean="0"/>
              <a:t>())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Il n'ira pas plus loin dans l'arborescence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Il entamera une remontée immédiatement dans le cas d'un </a:t>
            </a:r>
            <a:r>
              <a:rPr lang="fr-FR" sz="2000" dirty="0" err="1"/>
              <a:t>Filter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Description des phases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11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événementielle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Workflow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915" y="1905261"/>
            <a:ext cx="1908979" cy="90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événementielle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Workflow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041" y="1733811"/>
            <a:ext cx="2640243" cy="468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7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événementielle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Workflow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999" y="1724286"/>
            <a:ext cx="3517732" cy="432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32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événementielle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Workflow</a:t>
            </a:r>
            <a:endParaRPr lang="fr-FR" dirty="0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572" y="1298593"/>
            <a:ext cx="8152600" cy="528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86843"/>
      </p:ext>
    </p:extLst>
  </p:cSld>
  <p:clrMapOvr>
    <a:masterClrMapping/>
  </p:clrMapOvr>
</p:sld>
</file>

<file path=ppt/theme/theme1.xml><?xml version="1.0" encoding="utf-8"?>
<a:theme xmlns:a="http://schemas.openxmlformats.org/drawingml/2006/main" name="2_Thème Office">
  <a:themeElements>
    <a:clrScheme name="Titre">
      <a:dk1>
        <a:srgbClr val="AF1E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11724</TotalTime>
  <Words>1026</Words>
  <Application>Microsoft Office PowerPoint</Application>
  <PresentationFormat>Format A4 (210 x 297 mm)</PresentationFormat>
  <Paragraphs>267</Paragraphs>
  <Slides>28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2_Thème Office</vt:lpstr>
      <vt:lpstr>Présentation PowerPoint</vt:lpstr>
      <vt:lpstr>Les événements locaux</vt:lpstr>
      <vt:lpstr>Gestion événementielle</vt:lpstr>
      <vt:lpstr>Gestion événementielle</vt:lpstr>
      <vt:lpstr>Gestion événementielle</vt:lpstr>
      <vt:lpstr>Gestion événementielle</vt:lpstr>
      <vt:lpstr>Gestion événementielle</vt:lpstr>
      <vt:lpstr>Gestion événementielle</vt:lpstr>
      <vt:lpstr>Gestion événementielle</vt:lpstr>
      <vt:lpstr>Gestion événementielle</vt:lpstr>
      <vt:lpstr>Gestion événementielle</vt:lpstr>
      <vt:lpstr>Bubbling ou Filter event?</vt:lpstr>
      <vt:lpstr>Bubbling ou Filter Event</vt:lpstr>
      <vt:lpstr>Evénements personnalisés</vt:lpstr>
      <vt:lpstr>Evénements personnalisés</vt:lpstr>
      <vt:lpstr>Alternative</vt:lpstr>
      <vt:lpstr>Alternative</vt:lpstr>
      <vt:lpstr>Alternative</vt:lpstr>
      <vt:lpstr>Bilan</vt:lpstr>
      <vt:lpstr>Gestion du multitouch</vt:lpstr>
      <vt:lpstr>Gestion du multitouch</vt:lpstr>
      <vt:lpstr>Gestion du multitouch</vt:lpstr>
      <vt:lpstr>Gestion du multitouch</vt:lpstr>
      <vt:lpstr>Bus d’événement</vt:lpstr>
      <vt:lpstr>Loi de Demeter</vt:lpstr>
      <vt:lpstr>Bus d’événement</vt:lpstr>
      <vt:lpstr>Bus d’événement</vt:lpstr>
      <vt:lpstr>Bus d’événement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REX Storm / Redis</dc:title>
  <dc:creator>Benjamin Houdu</dc:creator>
  <cp:lastModifiedBy>Epeire</cp:lastModifiedBy>
  <cp:revision>466</cp:revision>
  <dcterms:created xsi:type="dcterms:W3CDTF">2014-10-16T12:54:57Z</dcterms:created>
  <dcterms:modified xsi:type="dcterms:W3CDTF">2015-02-25T00:14:39Z</dcterms:modified>
</cp:coreProperties>
</file>