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656" y="-4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35219" y="19462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Tests et</a:t>
            </a:r>
            <a:b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</a:br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outils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4971" y="1748769"/>
            <a:ext cx="8547629" cy="38454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Originellement intégré dans </a:t>
            </a:r>
            <a:r>
              <a:rPr lang="fr-FR" sz="2400" dirty="0" err="1"/>
              <a:t>LoadUI</a:t>
            </a:r>
            <a:r>
              <a:rPr lang="fr-FR" sz="2400" dirty="0"/>
              <a:t> (produit payant)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Intégré dans la solution payante </a:t>
            </a:r>
            <a:r>
              <a:rPr lang="fr-FR" sz="2000" dirty="0" err="1"/>
              <a:t>TestComplete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Peut être utilisé seul en open source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https://github.com/SmartBear/TestFX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SmartBear</a:t>
            </a:r>
            <a:r>
              <a:rPr lang="fr-FR" sz="2400" dirty="0"/>
              <a:t> est un éditeur connu surtout pour son produit </a:t>
            </a:r>
            <a:r>
              <a:rPr lang="fr-FR" sz="2400" dirty="0" err="1"/>
              <a:t>SoapUI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 solution de </a:t>
            </a:r>
            <a:r>
              <a:rPr lang="fr-FR" dirty="0" err="1" smtClean="0"/>
              <a:t>SmartBear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092759" y="4452424"/>
            <a:ext cx="1599584" cy="17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4041921" y="5013446"/>
            <a:ext cx="1886690" cy="975802"/>
            <a:chOff x="2880" y="1755"/>
            <a:chExt cx="2551" cy="1072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880" y="1755"/>
              <a:ext cx="192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755"/>
              <a:ext cx="255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AutoShape 12"/>
          <p:cNvSpPr>
            <a:spLocks noChangeAspect="1" noChangeArrowheads="1" noTextEdit="1"/>
          </p:cNvSpPr>
          <p:nvPr/>
        </p:nvSpPr>
        <p:spPr bwMode="auto">
          <a:xfrm>
            <a:off x="6931928" y="4741248"/>
            <a:ext cx="982665" cy="12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78" y="4733483"/>
            <a:ext cx="1304918" cy="15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86" y="5055206"/>
            <a:ext cx="1886690" cy="85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9" y="4452424"/>
            <a:ext cx="2131448" cy="206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52551" y="1311915"/>
            <a:ext cx="7829550" cy="51841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Category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TestFX.class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LabelForTest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GuiTest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Parent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getRootNode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uname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u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().text( "User name" ).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).build();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p =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build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u, 0, 0 );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0 );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p, 0, 1 );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1 );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shouldClickButton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nl-NL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nodeLabeledBy("User name") ).type( "Steve"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nodeLabeledBy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 ).type( "duke4ever" </a:t>
            </a:r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verifyThat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"#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hasText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"duke4ever" )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82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210718"/>
            <a:ext cx="893439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Solution open source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https://github.com/guigarage/MarvinFX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Micro </a:t>
            </a:r>
            <a:r>
              <a:rPr lang="fr-FR" sz="2400" dirty="0" err="1"/>
              <a:t>framework</a:t>
            </a:r>
            <a:r>
              <a:rPr lang="fr-FR" sz="2400" dirty="0"/>
              <a:t>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Simple d'utilisation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Peu de </a:t>
            </a:r>
            <a:r>
              <a:rPr lang="fr-FR" sz="2400" dirty="0" err="1"/>
              <a:t>features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Efficace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Alternative open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1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9726" y="1271499"/>
            <a:ext cx="7238999" cy="51197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UnitTests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test1()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pane = new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pane.setCenter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(pane);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test2()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2");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Stage s =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(2000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Testabilité d'une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377" y="1559430"/>
            <a:ext cx="3338247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applicatif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de test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Comment faire?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993727" y="406433"/>
            <a:ext cx="6753228" cy="3144591"/>
            <a:chOff x="-583" y="481"/>
            <a:chExt cx="11770" cy="445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583" y="481"/>
              <a:ext cx="8846" cy="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" y="481"/>
              <a:ext cx="11770" cy="4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3512643" y="3997943"/>
            <a:ext cx="3919799" cy="2637493"/>
            <a:chOff x="1730" y="999"/>
            <a:chExt cx="5610" cy="3067"/>
          </a:xfrm>
        </p:grpSpPr>
        <p:sp>
          <p:nvSpPr>
            <p:cNvPr id="1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30" y="999"/>
              <a:ext cx="4220" cy="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" y="999"/>
              <a:ext cx="5610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23" y="853207"/>
            <a:ext cx="6033405" cy="254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41" y="3885414"/>
            <a:ext cx="3805599" cy="2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1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testables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0100" y="1562100"/>
            <a:ext cx="8505825" cy="49244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Respect du principe d'encapsulation (loi de Déméter)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Un composant ne peut modifier que ses enfants directs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Pas de modification de son parent direct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Pas de modifications de ses petits-enfants directement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Pour signaler des actions à faire sur son composant parent, il est  possible d'envoyer un événement personnalisé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Le parent écoute l'événement et </a:t>
            </a:r>
            <a:r>
              <a:rPr lang="fr-FR" sz="1800" dirty="0" err="1"/>
              <a:t>effectura</a:t>
            </a:r>
            <a:r>
              <a:rPr lang="fr-FR" sz="1800" dirty="0"/>
              <a:t> les modifications voulues  lors de celui-ci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Utilisation d'un bus d'événement en cas de </a:t>
            </a:r>
            <a:r>
              <a:rPr lang="fr-FR" sz="1800" dirty="0" err="1"/>
              <a:t>hierarchie</a:t>
            </a:r>
            <a:r>
              <a:rPr lang="fr-FR" sz="1800" dirty="0"/>
              <a:t> complexe de  composants / ou d'événement à écouteurs multiples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 composant gère la navigation par actions sur ses enfants directs,  qui répercutent cette navigation sur les leurs, </a:t>
            </a:r>
            <a:r>
              <a:rPr lang="fr-FR" sz="2200" dirty="0" err="1"/>
              <a:t>etc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Bonnes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87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Usine logicielle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9844" y="1647825"/>
            <a:ext cx="8616156" cy="41585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dispose d'un plugin </a:t>
            </a:r>
            <a:r>
              <a:rPr lang="fr-FR" sz="2400" dirty="0" err="1" smtClean="0"/>
              <a:t>Maven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Principe de l'intégration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livrable est construit sur le serveur d'intégration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Déploiement automatique possible sur un serveur d'intégration des  versions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Signalement automatique des erreurs de </a:t>
            </a:r>
            <a:r>
              <a:rPr lang="fr-FR" sz="2000" dirty="0" err="1"/>
              <a:t>builds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intégration souple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753714" y="4434731"/>
            <a:ext cx="3648968" cy="17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14" y="4315558"/>
            <a:ext cx="4859583" cy="198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et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495425"/>
            <a:ext cx="8404754" cy="48863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</a:t>
            </a:r>
            <a:r>
              <a:rPr lang="fr-FR" sz="2400" dirty="0"/>
              <a:t>des différents types de déploiement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Avec ou sans JVM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Web ou client lourd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</a:t>
            </a:r>
            <a:r>
              <a:rPr lang="fr-FR" sz="2400" dirty="0" err="1"/>
              <a:t>archetype</a:t>
            </a:r>
            <a:r>
              <a:rPr lang="fr-FR" sz="2400" dirty="0"/>
              <a:t> est disponible pour créer un patron d'application </a:t>
            </a:r>
            <a:r>
              <a:rPr lang="fr-FR" sz="2400" dirty="0" err="1"/>
              <a:t>JavaFX</a:t>
            </a:r>
            <a:endParaRPr lang="fr-FR" sz="2400" dirty="0"/>
          </a:p>
          <a:p>
            <a:pPr lvl="1" indent="0">
              <a:buNone/>
            </a:pPr>
            <a:r>
              <a:rPr lang="fr-FR" sz="2000" i="1" dirty="0" err="1"/>
              <a:t>mvn</a:t>
            </a:r>
            <a:r>
              <a:rPr lang="fr-FR" sz="2000" i="1" dirty="0"/>
              <a:t> </a:t>
            </a:r>
            <a:r>
              <a:rPr lang="fr-FR" sz="2000" i="1" dirty="0" err="1"/>
              <a:t>archetype:generate</a:t>
            </a:r>
            <a:r>
              <a:rPr lang="fr-FR" sz="2000" i="1" dirty="0"/>
              <a:t> -</a:t>
            </a:r>
            <a:r>
              <a:rPr lang="fr-FR" sz="2000" i="1" dirty="0" err="1" smtClean="0"/>
              <a:t>DarchetypeGroupId</a:t>
            </a:r>
            <a:r>
              <a:rPr lang="fr-FR" sz="2000" i="1" dirty="0" smtClean="0"/>
              <a:t>=</a:t>
            </a:r>
            <a:r>
              <a:rPr lang="fr-FR" sz="2000" i="1" dirty="0" err="1" smtClean="0"/>
              <a:t>com.zenjava</a:t>
            </a:r>
            <a:endParaRPr lang="fr-FR" sz="2000" dirty="0" smtClean="0"/>
          </a:p>
          <a:p>
            <a:pPr lvl="1" indent="0">
              <a:buNone/>
            </a:pPr>
            <a:r>
              <a:rPr lang="fr-FR" sz="2000" i="1" dirty="0"/>
              <a:t>-</a:t>
            </a:r>
            <a:r>
              <a:rPr lang="fr-FR" sz="2000" i="1" dirty="0" err="1"/>
              <a:t>DarchetypeArtifactId</a:t>
            </a:r>
            <a:r>
              <a:rPr lang="fr-FR" sz="2000" i="1" dirty="0"/>
              <a:t>=</a:t>
            </a:r>
            <a:r>
              <a:rPr lang="fr-FR" sz="2000" i="1" dirty="0" err="1"/>
              <a:t>javafx</a:t>
            </a:r>
            <a:r>
              <a:rPr lang="fr-FR" sz="2000" i="1" dirty="0"/>
              <a:t>-basic-</a:t>
            </a:r>
            <a:r>
              <a:rPr lang="fr-FR" sz="2000" i="1" dirty="0" err="1"/>
              <a:t>archetype</a:t>
            </a:r>
            <a:endParaRPr lang="fr-FR" sz="2000" dirty="0"/>
          </a:p>
          <a:p>
            <a:pPr lvl="1" indent="0">
              <a:buNone/>
            </a:pPr>
            <a:r>
              <a:rPr lang="fr-FR" sz="2000" i="1" dirty="0" smtClean="0"/>
              <a:t>-</a:t>
            </a:r>
            <a:r>
              <a:rPr lang="fr-FR" sz="2000" i="1" dirty="0" err="1"/>
              <a:t>DarchetypeVersion</a:t>
            </a:r>
            <a:r>
              <a:rPr lang="fr-FR" sz="2000" i="1" dirty="0"/>
              <a:t>=1.1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Possibilité de signer les livrables</a:t>
            </a:r>
          </a:p>
          <a:p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http://zenjava.com/javafx/maven/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du plugin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6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de base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18" y="563490"/>
            <a:ext cx="6481863" cy="669211"/>
          </a:xfrm>
        </p:spPr>
        <p:txBody>
          <a:bodyPr/>
          <a:lstStyle/>
          <a:p>
            <a:r>
              <a:rPr lang="fr-FR" dirty="0" err="1" smtClean="0"/>
              <a:t>SceneBuilder</a:t>
            </a:r>
            <a:r>
              <a:rPr lang="fr-FR" dirty="0" smtClean="0"/>
              <a:t> et </a:t>
            </a:r>
            <a:r>
              <a:rPr lang="fr-FR" dirty="0" err="1" smtClean="0"/>
              <a:t>ScenicView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894" y="2055304"/>
            <a:ext cx="5062056" cy="37511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SceneBuilder</a:t>
            </a:r>
            <a:r>
              <a:rPr lang="fr-FR" sz="2400" dirty="0"/>
              <a:t> est l'outil officiel pour la construction de FXML de manière visuelle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ScenicView</a:t>
            </a:r>
            <a:r>
              <a:rPr lang="fr-FR" sz="2400" dirty="0"/>
              <a:t> est un outil externe (fxexperience.com)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Inspection d'une application </a:t>
            </a:r>
            <a:r>
              <a:rPr lang="fr-FR" sz="2000" dirty="0" err="1"/>
              <a:t>JavaFX</a:t>
            </a:r>
            <a:r>
              <a:rPr lang="fr-FR" sz="2000" dirty="0"/>
              <a:t> en live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Modifications de propriétés en live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45" y="1888449"/>
            <a:ext cx="3799116" cy="36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</a:t>
            </a:r>
            <a:r>
              <a:rPr lang="fr-FR" dirty="0" err="1" smtClean="0"/>
              <a:t>WebView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61021"/>
            <a:ext cx="9004829" cy="38399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de </a:t>
            </a:r>
            <a:r>
              <a:rPr lang="fr-FR" sz="2400" dirty="0" err="1" smtClean="0"/>
              <a:t>FireBug</a:t>
            </a:r>
            <a:r>
              <a:rPr lang="fr-FR" sz="2400" dirty="0" smtClean="0"/>
              <a:t> intégrable dans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Injection </a:t>
            </a:r>
            <a:r>
              <a:rPr lang="fr-FR" sz="2400" dirty="0"/>
              <a:t>via le </a:t>
            </a:r>
            <a:r>
              <a:rPr lang="fr-FR" sz="2400" dirty="0" err="1"/>
              <a:t>WebEngine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r>
              <a:rPr lang="fr-FR" dirty="0" smtClean="0"/>
              <a:t> HTML5 dans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83" y="3449700"/>
            <a:ext cx="8145791" cy="2770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450" y="2683850"/>
            <a:ext cx="71342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engine.executeScript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 standard d'injection </a:t>
            </a:r>
            <a:r>
              <a:rPr lang="fr-FR" sz="1400" i="1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FireBug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40603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38301"/>
            <a:ext cx="8700029" cy="4838700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 </a:t>
            </a:r>
            <a:r>
              <a:rPr lang="fr-FR" sz="2200" dirty="0"/>
              <a:t>: basé sur Eclipse, </a:t>
            </a:r>
            <a:r>
              <a:rPr lang="fr-FR" sz="2200" dirty="0" smtClean="0"/>
              <a:t>gratuit et open source, </a:t>
            </a:r>
            <a:r>
              <a:rPr lang="fr-FR" sz="2200" dirty="0"/>
              <a:t>adoption très </a:t>
            </a:r>
            <a:r>
              <a:rPr lang="fr-FR" sz="2200" dirty="0" smtClean="0"/>
              <a:t>large, support de </a:t>
            </a:r>
            <a:r>
              <a:rPr lang="fr-FR" sz="2200" dirty="0" err="1" smtClean="0"/>
              <a:t>JavaFX</a:t>
            </a:r>
            <a:r>
              <a:rPr lang="fr-FR" sz="2200" dirty="0" smtClean="0"/>
              <a:t> efficace, support de </a:t>
            </a:r>
            <a:r>
              <a:rPr lang="fr-FR" sz="2200" dirty="0" err="1" smtClean="0"/>
              <a:t>FXGraph</a:t>
            </a:r>
            <a:endParaRPr lang="fr-FR" sz="2200" dirty="0"/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développement de plugins, support de nombreuses technologies et langages, intégration définitive du plugin dans Eclipse</a:t>
            </a:r>
          </a:p>
          <a:p>
            <a:endParaRPr lang="fr-FR" sz="2200" dirty="0"/>
          </a:p>
          <a:p>
            <a:r>
              <a:rPr lang="fr-FR" sz="2200" b="1" u="sng" dirty="0"/>
              <a:t>Faiblesses (interne)</a:t>
            </a:r>
            <a:r>
              <a:rPr lang="fr-FR" sz="2200" b="1" dirty="0"/>
              <a:t> </a:t>
            </a:r>
            <a:r>
              <a:rPr lang="fr-FR" sz="2200" dirty="0"/>
              <a:t>: performances, plugins de </a:t>
            </a:r>
            <a:r>
              <a:rPr lang="fr-FR" sz="2200" dirty="0" smtClean="0"/>
              <a:t>qualités </a:t>
            </a:r>
            <a:r>
              <a:rPr lang="fr-FR" sz="2200" dirty="0"/>
              <a:t>inégales, intégration </a:t>
            </a:r>
            <a:r>
              <a:rPr lang="fr-FR" sz="2200" dirty="0" err="1"/>
              <a:t>Maven</a:t>
            </a:r>
            <a:r>
              <a:rPr lang="fr-FR" sz="2200" dirty="0"/>
              <a:t> et WTP instables, nécessite souvent l'ajout de </a:t>
            </a:r>
            <a:r>
              <a:rPr lang="fr-FR" sz="2200" dirty="0" smtClean="0"/>
              <a:t>plugins</a:t>
            </a:r>
            <a:endParaRPr lang="fr-FR" sz="2200" dirty="0"/>
          </a:p>
          <a:p>
            <a:r>
              <a:rPr lang="fr-FR" sz="2200" b="1" u="sng" dirty="0"/>
              <a:t>Menaces (externe)</a:t>
            </a:r>
            <a:r>
              <a:rPr lang="fr-FR" sz="2200" b="1" dirty="0"/>
              <a:t> </a:t>
            </a:r>
            <a:r>
              <a:rPr lang="fr-FR" sz="2200" dirty="0"/>
              <a:t>: support communautaire pas toujours adapté aux entreprises, performances pouvant se dégrader, instabilité dans certaines versions</a:t>
            </a:r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E(fx)CLIPSE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2975" y="1972593"/>
            <a:ext cx="8601075" cy="4437732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 </a:t>
            </a:r>
            <a:r>
              <a:rPr lang="fr-FR" sz="2200" dirty="0"/>
              <a:t>: Performances, robustesse, intégration </a:t>
            </a:r>
            <a:r>
              <a:rPr lang="fr-FR" sz="2200" dirty="0" err="1"/>
              <a:t>Maven</a:t>
            </a:r>
            <a:r>
              <a:rPr lang="fr-FR" sz="2200" dirty="0"/>
              <a:t>, support </a:t>
            </a:r>
            <a:r>
              <a:rPr lang="fr-FR" sz="2200" dirty="0" err="1"/>
              <a:t>JavaFX</a:t>
            </a:r>
            <a:r>
              <a:rPr lang="fr-FR" sz="2200" dirty="0"/>
              <a:t> efficace, haut niveau de personnalisation</a:t>
            </a:r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Support de nombreuses technologies et langages, support de Java 8 et </a:t>
            </a:r>
            <a:r>
              <a:rPr lang="fr-FR" sz="2200" dirty="0" err="1"/>
              <a:t>lambdas</a:t>
            </a:r>
            <a:r>
              <a:rPr lang="fr-FR" sz="2200" dirty="0"/>
              <a:t>, inspections de code très étendues</a:t>
            </a:r>
          </a:p>
          <a:p>
            <a:endParaRPr lang="fr-FR" sz="2200" dirty="0"/>
          </a:p>
          <a:p>
            <a:r>
              <a:rPr lang="fr-FR" sz="2200" b="1" u="sng" dirty="0"/>
              <a:t>Faiblesses (interne)</a:t>
            </a:r>
            <a:r>
              <a:rPr lang="fr-FR" sz="2200" b="1" dirty="0"/>
              <a:t> </a:t>
            </a:r>
            <a:r>
              <a:rPr lang="fr-FR" sz="2200" dirty="0"/>
              <a:t>: Payant (500$ pour une licence professionnelle), moins répandu en entreprise </a:t>
            </a:r>
            <a:r>
              <a:rPr lang="fr-FR" sz="2200" dirty="0" smtClean="0"/>
              <a:t>qu'Eclipse à ce jour</a:t>
            </a:r>
            <a:endParaRPr lang="fr-FR" sz="2200" dirty="0"/>
          </a:p>
          <a:p>
            <a:r>
              <a:rPr lang="fr-FR" sz="2200" b="1" u="sng" dirty="0"/>
              <a:t>Menaces (externe) </a:t>
            </a:r>
            <a:r>
              <a:rPr lang="fr-FR" sz="2200" dirty="0"/>
              <a:t>: </a:t>
            </a:r>
            <a:r>
              <a:rPr lang="fr-FR" sz="2200" dirty="0" smtClean="0"/>
              <a:t>Evolution du support </a:t>
            </a:r>
            <a:r>
              <a:rPr lang="fr-FR" sz="2200" dirty="0" err="1" smtClean="0"/>
              <a:t>JavaFX</a:t>
            </a:r>
            <a:r>
              <a:rPr lang="fr-FR" sz="2200" dirty="0" smtClean="0"/>
              <a:t> dépendant du succès de la technologie</a:t>
            </a:r>
            <a:endParaRPr lang="fr-FR" sz="2200" dirty="0"/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Intellij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7250" y="2046914"/>
            <a:ext cx="8601076" cy="4534861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</a:t>
            </a:r>
            <a:r>
              <a:rPr lang="fr-FR" sz="2200" b="1" dirty="0"/>
              <a:t> </a:t>
            </a:r>
            <a:r>
              <a:rPr lang="fr-FR" sz="2200" dirty="0"/>
              <a:t>: Supporté par </a:t>
            </a:r>
            <a:r>
              <a:rPr lang="fr-FR" sz="2200" dirty="0" smtClean="0"/>
              <a:t>Oracle (solution officielle), </a:t>
            </a:r>
            <a:r>
              <a:rPr lang="fr-FR" sz="2200" dirty="0"/>
              <a:t>intégration de </a:t>
            </a:r>
            <a:r>
              <a:rPr lang="fr-FR" sz="2200" dirty="0" err="1" smtClean="0"/>
              <a:t>JavaFX</a:t>
            </a:r>
            <a:r>
              <a:rPr lang="fr-FR" sz="2200" dirty="0"/>
              <a:t> </a:t>
            </a:r>
            <a:r>
              <a:rPr lang="fr-FR" sz="2200" dirty="0" smtClean="0"/>
              <a:t>bien documentée</a:t>
            </a:r>
            <a:endParaRPr lang="fr-FR" sz="2200" dirty="0"/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Support de </a:t>
            </a:r>
            <a:r>
              <a:rPr lang="fr-FR" sz="2200" dirty="0" err="1"/>
              <a:t>JavaFX</a:t>
            </a:r>
            <a:r>
              <a:rPr lang="fr-FR" sz="2200" dirty="0"/>
              <a:t> assuré par Oracle dans les prochaines versions</a:t>
            </a:r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b="1" u="sng" dirty="0"/>
              <a:t>Faiblesses (interne) </a:t>
            </a:r>
            <a:r>
              <a:rPr lang="fr-FR" sz="2200" dirty="0"/>
              <a:t>: Adoption </a:t>
            </a:r>
            <a:r>
              <a:rPr lang="fr-FR" sz="2200" dirty="0" smtClean="0"/>
              <a:t>marginale, intégration à des technologies non Oracle limitée, écosystème peu étendu</a:t>
            </a:r>
            <a:endParaRPr lang="fr-FR" sz="2200" dirty="0"/>
          </a:p>
          <a:p>
            <a:r>
              <a:rPr lang="fr-FR" sz="2200" b="1" u="sng" dirty="0"/>
              <a:t>Menaces (externe) </a:t>
            </a:r>
            <a:r>
              <a:rPr lang="fr-FR" sz="2200" dirty="0"/>
              <a:t>: Adoption de </a:t>
            </a:r>
            <a:r>
              <a:rPr lang="fr-FR" sz="2200" dirty="0" err="1"/>
              <a:t>NetBeans</a:t>
            </a:r>
            <a:r>
              <a:rPr lang="fr-FR" sz="2200" dirty="0"/>
              <a:t> demeurant marginale</a:t>
            </a:r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NetBeans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8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et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0575" y="1619077"/>
            <a:ext cx="8782050" cy="47817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Plusieurs solutions existent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Configuration manuelle de tests spécifique pour </a:t>
            </a:r>
            <a:r>
              <a:rPr lang="fr-FR" sz="1800" dirty="0" err="1"/>
              <a:t>JavaFX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Utiliser le </a:t>
            </a:r>
            <a:r>
              <a:rPr lang="fr-FR" sz="1800" dirty="0" err="1"/>
              <a:t>toolkit</a:t>
            </a:r>
            <a:r>
              <a:rPr lang="fr-FR" sz="1800" dirty="0"/>
              <a:t> </a:t>
            </a:r>
            <a:r>
              <a:rPr lang="fr-FR" sz="1800" dirty="0" err="1"/>
              <a:t>JemmyFX</a:t>
            </a:r>
            <a:r>
              <a:rPr lang="fr-FR" sz="1800" dirty="0"/>
              <a:t> d'Oracle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</a:t>
            </a:r>
            <a:r>
              <a:rPr lang="fr-FR" sz="1800" dirty="0" err="1"/>
              <a:t>framework</a:t>
            </a:r>
            <a:r>
              <a:rPr lang="fr-FR" sz="1800" dirty="0"/>
              <a:t> Open Source </a:t>
            </a:r>
            <a:r>
              <a:rPr lang="fr-FR" sz="1800" dirty="0" err="1"/>
              <a:t>MarvinFX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La solution payante de </a:t>
            </a:r>
            <a:r>
              <a:rPr lang="fr-FR" sz="1800" dirty="0" err="1"/>
              <a:t>SmartBear</a:t>
            </a:r>
            <a:r>
              <a:rPr lang="fr-FR" sz="1800" dirty="0"/>
              <a:t> </a:t>
            </a:r>
            <a:r>
              <a:rPr lang="fr-FR" sz="1800" dirty="0" err="1"/>
              <a:t>TestComplete</a:t>
            </a: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Tester l'IHM est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Coûteux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Instable de temps à autres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Difficilement </a:t>
            </a:r>
            <a:r>
              <a:rPr lang="fr-FR" sz="1800" dirty="0" smtClean="0"/>
              <a:t>maintenable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Complexe et long à mettre en place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Plus fiables que des tests manuels car automatiques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A terme moins coûteux et couvrant un plus grand scope que des tests manuels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options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1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1647" y="1631047"/>
            <a:ext cx="8195204" cy="47697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Disponible sur le </a:t>
            </a:r>
            <a:r>
              <a:rPr lang="fr-FR" sz="2400" dirty="0" err="1"/>
              <a:t>repository</a:t>
            </a:r>
            <a:r>
              <a:rPr lang="fr-FR" sz="2400" dirty="0"/>
              <a:t> de </a:t>
            </a:r>
            <a:r>
              <a:rPr lang="fr-FR" sz="2400" dirty="0" err="1"/>
              <a:t>JavaFX</a:t>
            </a:r>
            <a:r>
              <a:rPr lang="fr-FR" sz="2400" dirty="0"/>
              <a:t> (</a:t>
            </a:r>
            <a:r>
              <a:rPr lang="fr-FR" sz="2400" dirty="0" err="1"/>
              <a:t>mercurial</a:t>
            </a:r>
            <a:r>
              <a:rPr lang="fr-FR" sz="24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Build</a:t>
            </a:r>
            <a:r>
              <a:rPr lang="fr-FR" sz="2000" dirty="0"/>
              <a:t> manuel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de l'</a:t>
            </a:r>
            <a:r>
              <a:rPr lang="fr-FR" sz="2000" dirty="0" err="1"/>
              <a:t>artifact</a:t>
            </a:r>
            <a:r>
              <a:rPr lang="fr-FR" sz="2000" dirty="0"/>
              <a:t> manuel dans </a:t>
            </a:r>
            <a:r>
              <a:rPr lang="fr-FR" sz="2000" dirty="0" err="1"/>
              <a:t>Maven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L'intégration dans une usine logicielle n'est donc pas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Solution officielle utilisée par Oracle pour les tests IHM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API bas-niveau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Utilisée pour tester chaque composant de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Ajoute des abstractions nommées « Dock » et « Wrap » pour effectuer des tests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faut étendre une classe de test </a:t>
            </a:r>
            <a:r>
              <a:rPr lang="fr-FR" sz="2000" dirty="0" err="1"/>
              <a:t>JemmyFX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Utilise par défaut un mode d'émulation par événement </a:t>
            </a:r>
            <a:r>
              <a:rPr lang="fr-FR" sz="2000" dirty="0" err="1"/>
              <a:t>JavaFX</a:t>
            </a:r>
            <a:r>
              <a:rPr lang="fr-FR" sz="2000" dirty="0"/>
              <a:t> mais peut utiliser un mode par robot (événement de type système)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L'outil officiel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3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2052" y="1339883"/>
            <a:ext cx="8258174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ButtonsSample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SampleBase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BeforeClass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static void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throws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InterruptedException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ButtonsApp.class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 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thing first - how to find a button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lookup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//a button is a labeled, every labeled could be found by text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CheckBox.class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"tri-state",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Push 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is, simply, a click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push() {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"button",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).mouse().click();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//now check that the status line is updated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status.wrap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waitProperty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Wrap.TEXT_PROP_NAME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80935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13325</TotalTime>
  <Words>691</Words>
  <Application>Microsoft Office PowerPoint</Application>
  <PresentationFormat>Format A4 (210 x 297 mm)</PresentationFormat>
  <Paragraphs>213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2_Thème Office</vt:lpstr>
      <vt:lpstr>Présentation PowerPoint</vt:lpstr>
      <vt:lpstr>Les outils de base</vt:lpstr>
      <vt:lpstr>Le composant WebView</vt:lpstr>
      <vt:lpstr>Les IDE disponibles</vt:lpstr>
      <vt:lpstr>Les IDE disponibles</vt:lpstr>
      <vt:lpstr>Les IDE disponibles</vt:lpstr>
      <vt:lpstr>Tests et IHM</vt:lpstr>
      <vt:lpstr>JemmyFX</vt:lpstr>
      <vt:lpstr>JemmyFX</vt:lpstr>
      <vt:lpstr>TestFX</vt:lpstr>
      <vt:lpstr>TestFX</vt:lpstr>
      <vt:lpstr>MarvinFX</vt:lpstr>
      <vt:lpstr>MarvinFX</vt:lpstr>
      <vt:lpstr>Testabilité d'une IHM</vt:lpstr>
      <vt:lpstr>Composants testables</vt:lpstr>
      <vt:lpstr>Usine logicielle</vt:lpstr>
      <vt:lpstr>Maven et JavaFX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500</cp:revision>
  <dcterms:created xsi:type="dcterms:W3CDTF">2014-10-16T12:54:57Z</dcterms:created>
  <dcterms:modified xsi:type="dcterms:W3CDTF">2015-02-25T00:50:45Z</dcterms:modified>
</cp:coreProperties>
</file>