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>
      <p:ext uri="{19B8F6BF-5375-455C-9EA6-DF929625EA0E}">
        <p15:presenceInfo xmlns:p15="http://schemas.microsoft.com/office/powerpoint/2012/main" userId="1225e2e3e9b4a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04/12/2014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1164167"/>
            <a:ext cx="728133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33312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76968"/>
            <a:ext cx="12418649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2384437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2401543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800005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0" y="6350400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109134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" y="6356350"/>
            <a:ext cx="489772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315878" y="168834"/>
            <a:ext cx="8014748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1070336" y="597781"/>
            <a:ext cx="66672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14398" y="2210718"/>
            <a:ext cx="9072033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418649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800007" y="-191833"/>
            <a:ext cx="1360445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8" y="6350919"/>
            <a:ext cx="49106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120269" y="1946275"/>
            <a:ext cx="9169168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Architectures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avancées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d'utilisation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9800" y="5232400"/>
            <a:ext cx="11252200" cy="1625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gérer l'accès à des ressources communes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modifier par la suite l'implémentation d'un service sans impacter  les classes qui l'utilisent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FXML + Controller via </a:t>
            </a:r>
            <a:r>
              <a:rPr lang="fr-FR" dirty="0" err="1" smtClean="0"/>
              <a:t>IoC</a:t>
            </a:r>
            <a:endParaRPr lang="fr-FR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082800" y="1615406"/>
            <a:ext cx="5177673" cy="2715294"/>
            <a:chOff x="1281" y="818"/>
            <a:chExt cx="5118" cy="268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81" y="818"/>
              <a:ext cx="5118" cy="2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" y="818"/>
              <a:ext cx="6811" cy="3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4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à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933" y="1778000"/>
            <a:ext cx="11540067" cy="4028406"/>
          </a:xfrm>
        </p:spPr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d'un Controller </a:t>
            </a:r>
            <a:r>
              <a:rPr lang="fr-FR" sz="2000" dirty="0" err="1"/>
              <a:t>Factory</a:t>
            </a:r>
            <a:r>
              <a:rPr lang="fr-FR" sz="2000" dirty="0"/>
              <a:t> qui utilise </a:t>
            </a:r>
            <a:r>
              <a:rPr lang="fr-FR" sz="2000" dirty="0" err="1"/>
              <a:t>Spring</a:t>
            </a:r>
            <a:r>
              <a:rPr lang="fr-FR" sz="2000" dirty="0"/>
              <a:t> comme </a:t>
            </a:r>
            <a:r>
              <a:rPr lang="fr-FR" sz="2000" dirty="0" err="1"/>
              <a:t>instanciateur</a:t>
            </a:r>
            <a:r>
              <a:rPr lang="fr-FR" sz="2000" dirty="0"/>
              <a:t> de contrôleurs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d'injecter des </a:t>
            </a:r>
            <a:r>
              <a:rPr lang="fr-FR" sz="2000" dirty="0" err="1"/>
              <a:t>beans</a:t>
            </a:r>
            <a:r>
              <a:rPr lang="fr-FR" sz="2000" dirty="0"/>
              <a:t> </a:t>
            </a:r>
            <a:r>
              <a:rPr lang="fr-FR" sz="2000" dirty="0" err="1"/>
              <a:t>Spring</a:t>
            </a:r>
            <a:r>
              <a:rPr lang="fr-FR" sz="2000" dirty="0"/>
              <a:t> dans les contrôleurs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ControllerFactory</a:t>
            </a:r>
            <a:r>
              <a:rPr lang="fr-FR" dirty="0" smtClean="0"/>
              <a:t> spécifique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2400" y="2691411"/>
            <a:ext cx="9753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implements Callback&lt;Class&lt;T&gt;, Object&gt;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/**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*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Instanciate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controller from Spring context.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 */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Object call(final Class&lt;T&gt;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aClass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this.applicationContext.getBean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à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BuilderFactory</a:t>
            </a:r>
            <a:r>
              <a:rPr lang="fr-FR" dirty="0"/>
              <a:t> </a:t>
            </a:r>
            <a:r>
              <a:rPr lang="fr-FR" dirty="0" smtClean="0"/>
              <a:t>spécifique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675467" y="1241246"/>
            <a:ext cx="97451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implements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BuilderFactory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private class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SpringComponentBuilder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implements Builder&lt;T&gt;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final Class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SpringComponentBuilder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Class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this.klass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public T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final T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(T)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applicationContext.getBean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this.klass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Builder&lt;?&gt;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getBuilder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Class&lt;?&gt;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final Component annotation =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klass.getAnnotation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Component.class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if (annotation != null) return new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SpringComponentBuilder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else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return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7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à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2667" y="1564737"/>
            <a:ext cx="11082866" cy="5420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Affecter les objets </a:t>
            </a:r>
            <a:r>
              <a:rPr lang="fr-FR" sz="2400" dirty="0" err="1"/>
              <a:t>Factory</a:t>
            </a:r>
            <a:r>
              <a:rPr lang="fr-FR" sz="2400" dirty="0"/>
              <a:t> au </a:t>
            </a:r>
            <a:r>
              <a:rPr lang="fr-FR" sz="2400" dirty="0" err="1"/>
              <a:t>FXMLLoader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est donc possible d'injecter des </a:t>
            </a:r>
            <a:r>
              <a:rPr lang="fr-FR" sz="2000" dirty="0" err="1"/>
              <a:t>beans</a:t>
            </a:r>
            <a:r>
              <a:rPr lang="fr-FR" sz="2000" dirty="0"/>
              <a:t> </a:t>
            </a:r>
            <a:r>
              <a:rPr lang="fr-FR" sz="2000" dirty="0" err="1"/>
              <a:t>Spring</a:t>
            </a:r>
            <a:r>
              <a:rPr lang="fr-FR" sz="2000" dirty="0"/>
              <a:t> dans les composants et </a:t>
            </a:r>
            <a:r>
              <a:rPr lang="fr-FR" sz="2000" dirty="0" smtClean="0"/>
              <a:t>contrôleurs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Pour que les composants </a:t>
            </a:r>
            <a:r>
              <a:rPr lang="fr-FR" sz="2000" dirty="0" err="1"/>
              <a:t>JavaFX</a:t>
            </a:r>
            <a:r>
              <a:rPr lang="fr-FR" sz="2000" dirty="0"/>
              <a:t> soient instanciés par </a:t>
            </a:r>
            <a:r>
              <a:rPr lang="fr-FR" sz="2000" dirty="0" err="1"/>
              <a:t>Spring</a:t>
            </a:r>
            <a:r>
              <a:rPr lang="fr-FR" sz="2000" dirty="0"/>
              <a:t> ils doivent être déclarés dans le contexte </a:t>
            </a:r>
            <a:r>
              <a:rPr lang="fr-FR" sz="2000" dirty="0" err="1"/>
              <a:t>Spring</a:t>
            </a:r>
            <a:r>
              <a:rPr lang="fr-FR" sz="2000" dirty="0"/>
              <a:t> avec l'annotation @</a:t>
            </a:r>
            <a:r>
              <a:rPr lang="fr-FR" sz="2000" dirty="0" smtClean="0"/>
              <a:t>Component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Ces composants doivent être déclarés en scope « prototype » car ce ne sont pas forcément des singletons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41967" y="2139741"/>
            <a:ext cx="10718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loader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loader.setControllerFactory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loader.setBuilderFactory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12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7100" y="1612900"/>
            <a:ext cx="11264900" cy="41935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avantages à utiliser </a:t>
            </a:r>
            <a:r>
              <a:rPr lang="fr-FR" sz="2400" dirty="0" err="1" smtClean="0"/>
              <a:t>Spring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Technologie éprouvée, support très éte</a:t>
            </a:r>
            <a:r>
              <a:rPr lang="fr-FR" sz="2000" dirty="0" smtClean="0"/>
              <a:t>ndu</a:t>
            </a:r>
            <a:endParaRPr lang="fr-FR" sz="20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Mutualisation de code facilitée sur le code métier non IHM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</a:t>
            </a:r>
            <a:r>
              <a:rPr lang="fr-FR" sz="2000" dirty="0"/>
              <a:t>facilitée avec une grande partie des technologies </a:t>
            </a:r>
            <a:r>
              <a:rPr lang="fr-FR" sz="2000" dirty="0" smtClean="0"/>
              <a:t>Java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d'utiliser </a:t>
            </a:r>
            <a:r>
              <a:rPr lang="fr-FR" sz="2000" dirty="0" err="1"/>
              <a:t>Spring</a:t>
            </a:r>
            <a:r>
              <a:rPr lang="fr-FR" sz="2000" dirty="0"/>
              <a:t> Events comme bus </a:t>
            </a:r>
            <a:r>
              <a:rPr lang="fr-FR" sz="2000" dirty="0" smtClean="0"/>
              <a:t>d'événement (</a:t>
            </a:r>
            <a:r>
              <a:rPr lang="fr-FR" sz="2000" dirty="0" err="1" smtClean="0"/>
              <a:t>publish</a:t>
            </a:r>
            <a:r>
              <a:rPr lang="fr-FR" sz="2000" dirty="0" smtClean="0"/>
              <a:t> / </a:t>
            </a:r>
            <a:r>
              <a:rPr lang="fr-FR" sz="2000" dirty="0" err="1" smtClean="0"/>
              <a:t>subscribe</a:t>
            </a:r>
            <a:r>
              <a:rPr lang="fr-FR" sz="2000" dirty="0" smtClean="0"/>
              <a:t>)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Meilleure testabilité avec la possibilité d'utiliser des classes de type </a:t>
            </a:r>
            <a:r>
              <a:rPr lang="fr-FR" sz="2000" dirty="0" err="1" smtClean="0"/>
              <a:t>mock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existe toutefois quelques limitations au niveau de </a:t>
            </a:r>
            <a:r>
              <a:rPr lang="fr-FR" sz="2000" dirty="0" err="1"/>
              <a:t>Spring</a:t>
            </a:r>
            <a:r>
              <a:rPr lang="fr-FR" sz="2000" dirty="0"/>
              <a:t> AOP car les implémentations des composants </a:t>
            </a:r>
            <a:r>
              <a:rPr lang="fr-FR" sz="2000" dirty="0" err="1"/>
              <a:t>JavaFX</a:t>
            </a:r>
            <a:r>
              <a:rPr lang="fr-FR" sz="2000" dirty="0"/>
              <a:t> ne permettent pas toujours d'injecter des proxys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association utile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33" y="4780312"/>
            <a:ext cx="3817800" cy="16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design pattern MVVM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68741"/>
            <a:ext cx="11004569" cy="5289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utiliser un design pattern nommé MVVM (Model-</a:t>
            </a:r>
            <a:r>
              <a:rPr lang="fr-FR" sz="2400" dirty="0" err="1"/>
              <a:t>View</a:t>
            </a:r>
            <a:r>
              <a:rPr lang="fr-FR" sz="2400" dirty="0"/>
              <a:t> </a:t>
            </a:r>
            <a:r>
              <a:rPr lang="fr-FR" sz="2400" dirty="0" err="1"/>
              <a:t>View</a:t>
            </a:r>
            <a:r>
              <a:rPr lang="fr-FR" sz="2400" dirty="0"/>
              <a:t>-Model) qui est une variante de </a:t>
            </a:r>
            <a:r>
              <a:rPr lang="fr-FR" sz="2400" dirty="0" err="1"/>
              <a:t>Presentation</a:t>
            </a:r>
            <a:r>
              <a:rPr lang="fr-FR" sz="2400" dirty="0"/>
              <a:t> 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contrôleur est une classe qui étend un composant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Chaque FXML ne connaît pas son contrôleur et ne le référence donc pas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Chaque FXML a pour racine un composant </a:t>
            </a:r>
            <a:r>
              <a:rPr lang="fr-FR" sz="2000" dirty="0" err="1"/>
              <a:t>JavaFX</a:t>
            </a:r>
            <a:r>
              <a:rPr lang="fr-FR" sz="2000" dirty="0"/>
              <a:t> qui est le même que celui qui est étendu par le contrôleur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contrôleur charge le FXML dans son constructeur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composant est chargé de déclarer son rendu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Suppression de la balise &lt;</a:t>
            </a:r>
            <a:r>
              <a:rPr lang="fr-FR" sz="2000" dirty="0" err="1"/>
              <a:t>fxml:include</a:t>
            </a:r>
            <a:r>
              <a:rPr lang="fr-FR" sz="2000" dirty="0"/>
              <a:t>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l'extension / surcharge des méthodes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l'ajout d'événements personnalisés par </a:t>
            </a:r>
            <a:r>
              <a:rPr lang="fr-FR" sz="2000" dirty="0" err="1"/>
              <a:t>databinding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-Model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avec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09644" y="1350628"/>
            <a:ext cx="9546672" cy="5150840"/>
          </a:xfrm>
        </p:spPr>
        <p:txBody>
          <a:bodyPr/>
          <a:lstStyle/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&lt;?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version="1.0"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encoding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="UTF-8"?&gt;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fx:root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type="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javafx.scene.layout.GridPane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="http://javafx.com/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fxml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styleClass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launchPadPane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alignment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="BASELINE_CENTER"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maxHeight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maxWidth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hgap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="25"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vgap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="25"&gt;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&lt;Label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="Un composant en MVVM !"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maxWidth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maxHeight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GridPane.hgrow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="ALWAYS"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GridPane.vgrow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="ALWAYS"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="0"/&gt;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fx:root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4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avec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36147" y="771787"/>
            <a:ext cx="8766496" cy="6027490"/>
          </a:xfrm>
        </p:spPr>
        <p:txBody>
          <a:bodyPr/>
          <a:lstStyle/>
          <a:p>
            <a:r>
              <a:rPr lang="fr-FR" sz="1200" dirty="0"/>
              <a:t>@Component</a:t>
            </a:r>
          </a:p>
          <a:p>
            <a:r>
              <a:rPr lang="fr-FR" sz="1200" dirty="0"/>
              <a:t>@Scope(value = "prototype")</a:t>
            </a:r>
          </a:p>
          <a:p>
            <a:r>
              <a:rPr lang="en-US" sz="1200" dirty="0"/>
              <a:t>public class </a:t>
            </a:r>
            <a:r>
              <a:rPr lang="en-US" sz="1200" dirty="0" err="1"/>
              <a:t>LaunchPadMainPane</a:t>
            </a:r>
            <a:r>
              <a:rPr lang="en-US" sz="1200" dirty="0"/>
              <a:t> extends </a:t>
            </a:r>
            <a:r>
              <a:rPr lang="en-US" sz="1200" dirty="0" err="1"/>
              <a:t>GridPane</a:t>
            </a:r>
            <a:r>
              <a:rPr lang="en-US" sz="1200" dirty="0"/>
              <a:t> implements </a:t>
            </a:r>
            <a:r>
              <a:rPr lang="en-US" sz="1200" dirty="0" err="1"/>
              <a:t>Initializable</a:t>
            </a:r>
            <a:r>
              <a:rPr lang="en-US" sz="1200" dirty="0"/>
              <a:t> {</a:t>
            </a:r>
          </a:p>
          <a:p>
            <a:endParaRPr lang="fr-FR" sz="1200" dirty="0"/>
          </a:p>
          <a:p>
            <a:r>
              <a:rPr lang="fr-FR" sz="1200" dirty="0"/>
              <a:t>    public </a:t>
            </a:r>
            <a:r>
              <a:rPr lang="fr-FR" sz="1200" dirty="0" err="1"/>
              <a:t>LaunchPadMainPane</a:t>
            </a:r>
            <a:r>
              <a:rPr lang="fr-FR" sz="1200" dirty="0"/>
              <a:t>() {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ApplicationContext</a:t>
            </a:r>
            <a:r>
              <a:rPr lang="fr-FR" sz="1200" dirty="0"/>
              <a:t> </a:t>
            </a:r>
            <a:r>
              <a:rPr lang="fr-FR" sz="1200" dirty="0" err="1"/>
              <a:t>applicationContext</a:t>
            </a:r>
            <a:r>
              <a:rPr lang="fr-FR" sz="1200" dirty="0"/>
              <a:t> </a:t>
            </a:r>
            <a:r>
              <a:rPr lang="fr-FR" sz="1200" dirty="0" smtClean="0"/>
              <a:t>=</a:t>
            </a:r>
          </a:p>
          <a:p>
            <a:r>
              <a:rPr lang="fr-FR" sz="1200" dirty="0" smtClean="0"/>
              <a:t>			new </a:t>
            </a:r>
            <a:r>
              <a:rPr lang="fr-FR" sz="1200" dirty="0" err="1" smtClean="0"/>
              <a:t>ClassPathXmlApplicationContext</a:t>
            </a:r>
            <a:r>
              <a:rPr lang="fr-FR" sz="1200" dirty="0" smtClean="0"/>
              <a:t>(new String[]{"META-INF/</a:t>
            </a:r>
            <a:r>
              <a:rPr lang="fr-FR" sz="1200" dirty="0" err="1" smtClean="0"/>
              <a:t>spring</a:t>
            </a:r>
            <a:r>
              <a:rPr lang="fr-FR" sz="1200" dirty="0" smtClean="0"/>
              <a:t>/beans.xml"});</a:t>
            </a:r>
          </a:p>
          <a:p>
            <a:r>
              <a:rPr lang="fr-FR" sz="1200" dirty="0" smtClean="0"/>
              <a:t>        </a:t>
            </a:r>
            <a:r>
              <a:rPr lang="fr-FR" sz="1200" dirty="0"/>
              <a:t>	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FXMLLoader</a:t>
            </a:r>
            <a:r>
              <a:rPr lang="fr-FR" sz="1200" dirty="0"/>
              <a:t> loader = new </a:t>
            </a:r>
            <a:r>
              <a:rPr lang="fr-FR" sz="1200" dirty="0" err="1"/>
              <a:t>FXMLLoader</a:t>
            </a:r>
            <a:r>
              <a:rPr lang="fr-FR" sz="1200" dirty="0"/>
              <a:t>();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SpringControllerFactory</a:t>
            </a:r>
            <a:r>
              <a:rPr lang="fr-FR" sz="1200" dirty="0"/>
              <a:t> </a:t>
            </a:r>
            <a:r>
              <a:rPr lang="fr-FR" sz="1200" dirty="0" err="1"/>
              <a:t>springControllerFactory</a:t>
            </a:r>
            <a:r>
              <a:rPr lang="fr-FR" sz="1200" dirty="0"/>
              <a:t> = new </a:t>
            </a:r>
            <a:r>
              <a:rPr lang="fr-FR" sz="1200" dirty="0" err="1" smtClean="0"/>
              <a:t>SpringControllerFactory</a:t>
            </a:r>
            <a:r>
              <a:rPr lang="fr-FR" sz="1200" dirty="0" smtClean="0"/>
              <a:t>(</a:t>
            </a:r>
            <a:r>
              <a:rPr lang="fr-FR" sz="1200" dirty="0" err="1" smtClean="0"/>
              <a:t>applicationContext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loader.setControllerFactory</a:t>
            </a:r>
            <a:r>
              <a:rPr lang="fr-FR" sz="1200" dirty="0"/>
              <a:t>(</a:t>
            </a:r>
            <a:r>
              <a:rPr lang="fr-FR" sz="1200" dirty="0" err="1"/>
              <a:t>springControllerFactory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sz="1200" dirty="0"/>
              <a:t>		</a:t>
            </a:r>
            <a:r>
              <a:rPr lang="fr-FR" sz="1200" dirty="0" err="1"/>
              <a:t>SpringBuilderFactory</a:t>
            </a:r>
            <a:r>
              <a:rPr lang="fr-FR" sz="1200" dirty="0"/>
              <a:t> </a:t>
            </a:r>
            <a:r>
              <a:rPr lang="fr-FR" sz="1200" dirty="0" err="1"/>
              <a:t>springBuilderFactory</a:t>
            </a:r>
            <a:r>
              <a:rPr lang="fr-FR" sz="1200" dirty="0"/>
              <a:t> = new </a:t>
            </a:r>
            <a:r>
              <a:rPr lang="fr-FR" sz="1200" dirty="0" err="1"/>
              <a:t>SpringBuilderFactory</a:t>
            </a:r>
            <a:r>
              <a:rPr lang="fr-FR" sz="1200" dirty="0"/>
              <a:t>(</a:t>
            </a:r>
            <a:r>
              <a:rPr lang="fr-FR" sz="1200" dirty="0" err="1"/>
              <a:t>applicationContext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loader.setBuilderFactory</a:t>
            </a:r>
            <a:r>
              <a:rPr lang="fr-FR" sz="1200" dirty="0"/>
              <a:t>(</a:t>
            </a:r>
            <a:r>
              <a:rPr lang="fr-FR" sz="1200" dirty="0" err="1"/>
              <a:t>springBuilderFactory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sz="1200" dirty="0"/>
              <a:t>     </a:t>
            </a:r>
            <a:r>
              <a:rPr lang="fr-FR" sz="1200" dirty="0" smtClean="0"/>
              <a:t>	   </a:t>
            </a:r>
            <a:r>
              <a:rPr lang="fr-FR" sz="1200" dirty="0"/>
              <a:t>	URL </a:t>
            </a:r>
            <a:r>
              <a:rPr lang="fr-FR" sz="1200" dirty="0" err="1"/>
              <a:t>url</a:t>
            </a:r>
            <a:r>
              <a:rPr lang="fr-FR" sz="1200" dirty="0"/>
              <a:t> = </a:t>
            </a:r>
            <a:r>
              <a:rPr lang="fr-FR" sz="1200" dirty="0" err="1"/>
              <a:t>getClass</a:t>
            </a:r>
            <a:r>
              <a:rPr lang="fr-FR" sz="1200" dirty="0"/>
              <a:t>().</a:t>
            </a:r>
            <a:r>
              <a:rPr lang="fr-FR" sz="1200" dirty="0" err="1"/>
              <a:t>getResource</a:t>
            </a:r>
            <a:r>
              <a:rPr lang="fr-FR" sz="1200" dirty="0"/>
              <a:t>("/</a:t>
            </a:r>
            <a:r>
              <a:rPr lang="fr-FR" sz="1200" dirty="0" err="1"/>
              <a:t>fxml</a:t>
            </a:r>
            <a:r>
              <a:rPr lang="fr-FR" sz="1200" dirty="0"/>
              <a:t>/</a:t>
            </a:r>
            <a:r>
              <a:rPr lang="fr-FR" sz="1200" dirty="0" err="1"/>
              <a:t>LaunchPadMainPane.fxml</a:t>
            </a:r>
            <a:r>
              <a:rPr lang="fr-FR" sz="1200" dirty="0"/>
              <a:t>");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loader.setRoot</a:t>
            </a:r>
            <a:r>
              <a:rPr lang="fr-FR" sz="1200" dirty="0"/>
              <a:t>(</a:t>
            </a:r>
            <a:r>
              <a:rPr lang="fr-FR" sz="1200" dirty="0" err="1"/>
              <a:t>this</a:t>
            </a:r>
            <a:r>
              <a:rPr lang="fr-FR" sz="1200" dirty="0"/>
              <a:t>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loader.setLocation</a:t>
            </a:r>
            <a:r>
              <a:rPr lang="fr-FR" sz="1200" dirty="0"/>
              <a:t>(url);</a:t>
            </a:r>
          </a:p>
          <a:p>
            <a:r>
              <a:rPr lang="fr-FR" sz="1200" dirty="0"/>
              <a:t>		</a:t>
            </a:r>
            <a:r>
              <a:rPr lang="fr-FR" sz="1200" dirty="0" err="1"/>
              <a:t>loader.load</a:t>
            </a:r>
            <a:r>
              <a:rPr lang="fr-FR" sz="1200" dirty="0"/>
              <a:t>();</a:t>
            </a:r>
          </a:p>
          <a:p>
            <a:r>
              <a:rPr lang="fr-FR" sz="1200" dirty="0"/>
              <a:t>    }</a:t>
            </a:r>
          </a:p>
          <a:p>
            <a:endParaRPr lang="fr-FR" sz="1200" dirty="0"/>
          </a:p>
          <a:p>
            <a:r>
              <a:rPr lang="fr-FR" sz="1200" dirty="0"/>
              <a:t>    @</a:t>
            </a:r>
            <a:r>
              <a:rPr lang="fr-FR" sz="1200" dirty="0" err="1"/>
              <a:t>Override</a:t>
            </a:r>
            <a:endParaRPr lang="fr-FR" sz="1200" dirty="0"/>
          </a:p>
          <a:p>
            <a:r>
              <a:rPr lang="fr-FR" sz="1200" dirty="0"/>
              <a:t>    public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initialize</a:t>
            </a:r>
            <a:r>
              <a:rPr lang="fr-FR" sz="1200" dirty="0"/>
              <a:t>(final URL </a:t>
            </a:r>
            <a:r>
              <a:rPr lang="fr-FR" sz="1200" dirty="0" err="1"/>
              <a:t>url</a:t>
            </a:r>
            <a:r>
              <a:rPr lang="fr-FR" sz="1200" dirty="0"/>
              <a:t>, final </a:t>
            </a:r>
            <a:r>
              <a:rPr lang="fr-FR" sz="1200" dirty="0" err="1"/>
              <a:t>ResourceBundle</a:t>
            </a:r>
            <a:r>
              <a:rPr lang="fr-FR" sz="1200" dirty="0"/>
              <a:t> </a:t>
            </a:r>
            <a:r>
              <a:rPr lang="fr-FR" sz="1200" dirty="0" err="1"/>
              <a:t>resourceBundle</a:t>
            </a:r>
            <a:r>
              <a:rPr lang="fr-FR" sz="1200" dirty="0"/>
              <a:t>) {</a:t>
            </a:r>
            <a:r>
              <a:rPr lang="fr-FR" sz="1200" dirty="0" smtClean="0"/>
              <a:t>}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   @</a:t>
            </a:r>
            <a:r>
              <a:rPr lang="fr-FR" sz="1200" dirty="0" err="1"/>
              <a:t>PostConstruct</a:t>
            </a:r>
            <a:endParaRPr lang="fr-FR" sz="1200" dirty="0"/>
          </a:p>
          <a:p>
            <a:r>
              <a:rPr lang="fr-FR" sz="1200" dirty="0"/>
              <a:t>    public </a:t>
            </a:r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afterPropertiesSet</a:t>
            </a:r>
            <a:r>
              <a:rPr lang="fr-FR" sz="1200" dirty="0"/>
              <a:t>() </a:t>
            </a:r>
            <a:r>
              <a:rPr lang="fr-FR" sz="1200" dirty="0" smtClean="0"/>
              <a:t>{}</a:t>
            </a:r>
            <a:endParaRPr lang="fr-FR" sz="1200" dirty="0"/>
          </a:p>
          <a:p>
            <a:r>
              <a:rPr lang="fr-FR" sz="1200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7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avec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6088" y="1669409"/>
            <a:ext cx="9072033" cy="4145386"/>
          </a:xfrm>
        </p:spPr>
        <p:txBody>
          <a:bodyPr/>
          <a:lstStyle/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&lt;?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version="1.0"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encoding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="UTF-8"?&gt;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xmlns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="http://www.springframework.org/schema/beans" ...&gt;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context:annotation-config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context:annotation-config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context:component-scan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annotation-config="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scoped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-proxy="no"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base-package="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com.zenika.javafx.spring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com.zenika.javafx.components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com.zenika.javafx.dao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com.zenika.javafx.dao.impl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com.zenika.javafx.services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com.zenika.javafx.services.impl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"/&gt;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Object Pattern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3732" y="2006600"/>
            <a:ext cx="11378267" cy="44457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Utiliser une valeur pour symboliser la notion de "</a:t>
            </a:r>
            <a:r>
              <a:rPr lang="fr-FR" sz="2400" dirty="0" err="1" smtClean="0"/>
              <a:t>null</a:t>
            </a:r>
            <a:r>
              <a:rPr lang="fr-FR" sz="2400" dirty="0" smtClean="0"/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Exemple : une méthode retournant une List, qui retourne </a:t>
            </a:r>
            <a:r>
              <a:rPr lang="fr-FR" sz="2400" dirty="0" err="1"/>
              <a:t>Collections.emptyList</a:t>
            </a:r>
            <a:r>
              <a:rPr lang="fr-FR" sz="2400" dirty="0"/>
              <a:t>() 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Pas </a:t>
            </a:r>
            <a:r>
              <a:rPr lang="fr-FR" sz="2000" dirty="0"/>
              <a:t>besoin de vérifier les valeurs nulles par des if / </a:t>
            </a:r>
            <a:r>
              <a:rPr lang="fr-FR" sz="2000" dirty="0" err="1"/>
              <a:t>else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On manipule toujours le résultat de la méthode de la même manière (dans notre exemple on va itérer dessus)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manipulation du </a:t>
            </a:r>
            <a:r>
              <a:rPr lang="fr-FR" sz="2000" dirty="0" err="1"/>
              <a:t>null</a:t>
            </a:r>
            <a:r>
              <a:rPr lang="fr-FR" sz="2000" dirty="0"/>
              <a:t> </a:t>
            </a:r>
            <a:r>
              <a:rPr lang="fr-FR" sz="2000" dirty="0" err="1"/>
              <a:t>object</a:t>
            </a:r>
            <a:r>
              <a:rPr lang="fr-FR" sz="2000" dirty="0"/>
              <a:t> n'aura pas d'incidence sur notre système (l'itération va se terminer immédiatement)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1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MVC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Découpage Model </a:t>
            </a:r>
            <a:r>
              <a:rPr lang="fr-FR" dirty="0" err="1" smtClean="0"/>
              <a:t>View</a:t>
            </a:r>
            <a:r>
              <a:rPr lang="fr-FR" dirty="0" smtClean="0"/>
              <a:t> Controller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6" y="1587387"/>
            <a:ext cx="8577520" cy="50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Object Pattern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753299"/>
            <a:ext cx="11021347" cy="40531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Lors de l'initialisation d'un écran, les données à afficher ne sont pas encore disponibles, que faire 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Utilisation d'un Glass Pane et d'un </a:t>
            </a:r>
            <a:r>
              <a:rPr lang="fr-FR" sz="2000" dirty="0" err="1"/>
              <a:t>Splash</a:t>
            </a:r>
            <a:r>
              <a:rPr lang="fr-FR" sz="2000" dirty="0"/>
              <a:t> </a:t>
            </a:r>
            <a:r>
              <a:rPr lang="fr-FR" sz="2000" dirty="0" err="1"/>
              <a:t>Screen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Indiquer dans les champs de saisie un texte spécifique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Si un écran est entièrement </a:t>
            </a:r>
            <a:r>
              <a:rPr lang="fr-FR" sz="2400" dirty="0" err="1"/>
              <a:t>bindé</a:t>
            </a:r>
            <a:r>
              <a:rPr lang="fr-FR" sz="2400" dirty="0"/>
              <a:t> à des objets </a:t>
            </a:r>
            <a:r>
              <a:rPr lang="fr-FR" sz="2400" dirty="0" err="1"/>
              <a:t>Property</a:t>
            </a:r>
            <a:r>
              <a:rPr lang="fr-FR" sz="2400" dirty="0"/>
              <a:t>, alors le </a:t>
            </a:r>
            <a:r>
              <a:rPr lang="fr-FR" sz="2400" dirty="0" err="1"/>
              <a:t>null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pattern peut servir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Etendre la classe métier </a:t>
            </a:r>
            <a:r>
              <a:rPr lang="fr-FR" sz="2000" dirty="0" err="1"/>
              <a:t>bindable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Définir dans cette classe les champs à afficher correspondants à la valeur nulle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Initialiser la vue avec un objet de type </a:t>
            </a:r>
            <a:r>
              <a:rPr lang="fr-FR" sz="2000" dirty="0" err="1"/>
              <a:t>Null</a:t>
            </a:r>
            <a:r>
              <a:rPr lang="fr-FR" sz="2000" dirty="0"/>
              <a:t>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Object Pattern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105769" y="742644"/>
            <a:ext cx="61812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Adresse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codePays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cedex;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localite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Adresse() {		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codePays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cedex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localite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3667" y="4282074"/>
            <a:ext cx="7293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NullAdresse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Adresse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NullAdresse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("XXXXX");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codePays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("--");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cedex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localite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("Ville inconnue");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}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3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r>
              <a:rPr lang="fr-FR" dirty="0" smtClean="0"/>
              <a:t> sans </a:t>
            </a:r>
            <a:r>
              <a:rPr lang="fr-FR" dirty="0" err="1" smtClean="0"/>
              <a:t>Property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518407"/>
            <a:ext cx="11082866" cy="42879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Permet la génération d'objets </a:t>
            </a:r>
            <a:r>
              <a:rPr lang="fr-FR" sz="2400" dirty="0" err="1"/>
              <a:t>Property</a:t>
            </a:r>
            <a:r>
              <a:rPr lang="fr-FR" sz="2400" dirty="0"/>
              <a:t> à la volée à partir d'un </a:t>
            </a:r>
            <a:r>
              <a:rPr lang="fr-FR" sz="2400" dirty="0" err="1"/>
              <a:t>bean</a:t>
            </a:r>
            <a:r>
              <a:rPr lang="fr-FR" sz="2400" dirty="0"/>
              <a:t> Java « standard 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Disponible dans le </a:t>
            </a:r>
            <a:r>
              <a:rPr lang="fr-FR" sz="2000" dirty="0" err="1"/>
              <a:t>toolkit</a:t>
            </a:r>
            <a:r>
              <a:rPr lang="fr-FR" sz="2000" dirty="0"/>
              <a:t> </a:t>
            </a:r>
            <a:r>
              <a:rPr lang="fr-FR" sz="2000" dirty="0" err="1"/>
              <a:t>jfxtras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http://jfxtras.org/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Technique intéressante, surtout combinée avec un </a:t>
            </a:r>
            <a:r>
              <a:rPr lang="fr-FR" sz="2400" dirty="0" err="1"/>
              <a:t>framework</a:t>
            </a:r>
            <a:r>
              <a:rPr lang="fr-FR" sz="2400" dirty="0"/>
              <a:t> type MVP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BeanPathAdapter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868803" y="2547469"/>
            <a:ext cx="9315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BeanPathAdapter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AdresseSansProperty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adresseBeanPathAdapter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BeanPathAdapter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AdresseSansProperty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adresseBeanPathAdapter.setBean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AdresseSansProperty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Label();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adresseBeanPathAdapter.bindBidirectional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codePostal.textProperty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73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MVP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Découpage Model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Presenter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88" y="1631799"/>
            <a:ext cx="8829526" cy="48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MVP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Découpage Model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Presenter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72" y="1584952"/>
            <a:ext cx="9009524" cy="51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MVP vs MVC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7289" y="1905261"/>
            <a:ext cx="11344712" cy="43697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MVC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contrôleur décrit un comportement, peut être partagé par plusieurs vues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contrôleur choisit la vue à afficher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modèle utilisé peut être fortement couplé à la vue, notamment par </a:t>
            </a:r>
            <a:r>
              <a:rPr lang="fr-FR" sz="2000" dirty="0" err="1"/>
              <a:t>databinding</a:t>
            </a:r>
            <a:endParaRPr lang="fr-F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MVP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Souvent une Présentation par Vue (des vues complexes peuvent avoir plusieurs Présentations), une implémentation classique en « </a:t>
            </a:r>
            <a:r>
              <a:rPr lang="fr-FR" sz="2000" dirty="0" err="1"/>
              <a:t>Presentation</a:t>
            </a:r>
            <a:r>
              <a:rPr lang="fr-FR" sz="2000" dirty="0"/>
              <a:t> Model » impose 1 </a:t>
            </a:r>
            <a:r>
              <a:rPr lang="fr-FR" sz="2000" dirty="0" err="1"/>
              <a:t>View</a:t>
            </a:r>
            <a:r>
              <a:rPr lang="fr-FR" sz="2000" dirty="0"/>
              <a:t> = 1 </a:t>
            </a:r>
            <a:r>
              <a:rPr lang="fr-FR" sz="2000" dirty="0" err="1"/>
              <a:t>Presenter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</a:t>
            </a:r>
            <a:r>
              <a:rPr lang="fr-FR" sz="2000" dirty="0" err="1"/>
              <a:t>Presenter</a:t>
            </a:r>
            <a:r>
              <a:rPr lang="fr-FR" sz="2000" dirty="0"/>
              <a:t>  se charge du binding au modèle, la Vue en est plus fortement découplée (elle n'a pas de connaissance du modèle)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</a:t>
            </a:r>
            <a:r>
              <a:rPr lang="fr-FR" sz="2000" dirty="0" err="1"/>
              <a:t>Presenter</a:t>
            </a:r>
            <a:r>
              <a:rPr lang="fr-FR" sz="2000" dirty="0"/>
              <a:t> est fortement couplé à l'interface de la Vue : plus facilement testable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différences nettes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3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+ Controller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55677" y="1518407"/>
            <a:ext cx="11336323" cy="53395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notion </a:t>
            </a:r>
            <a:r>
              <a:rPr lang="fr-FR" sz="2400" dirty="0"/>
              <a:t>de </a:t>
            </a:r>
            <a:r>
              <a:rPr lang="fr-FR" sz="2400" dirty="0" smtClean="0"/>
              <a:t>Controller FXML </a:t>
            </a:r>
            <a:r>
              <a:rPr lang="fr-FR" sz="2400" dirty="0"/>
              <a:t>possède quelques limitations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Déclaration explicite dans le fichier </a:t>
            </a:r>
            <a:r>
              <a:rPr lang="fr-FR" sz="2000" dirty="0" smtClean="0"/>
              <a:t>FXML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L'utilisation d'interface est non gérée (le FXML impose que le Controller soit </a:t>
            </a:r>
            <a:r>
              <a:rPr lang="fr-FR" sz="2000" dirty="0" err="1"/>
              <a:t>instanciable</a:t>
            </a:r>
            <a:r>
              <a:rPr lang="fr-FR" sz="2000" dirty="0"/>
              <a:t> via un constructeur par défaut)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Couplage fort entre le FXML (la Vue) et son Controller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FXML connait la classe de son Controller</a:t>
            </a:r>
            <a:endParaRPr lang="fr-FR" sz="2000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Controller expose des champs au FXML via annotations @FXML, voir contient des références à des composants</a:t>
            </a:r>
            <a:endParaRPr lang="fr-FR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Couplage fort possible entre le FXML et son modèle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suffit d'utiliser des POJO avec des champs de type </a:t>
            </a:r>
            <a:r>
              <a:rPr lang="fr-FR" sz="2000" dirty="0" err="1"/>
              <a:t>Property</a:t>
            </a:r>
            <a:endParaRPr lang="fr-FR" sz="2000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Binding utile mais couplage du modèle à </a:t>
            </a:r>
            <a:r>
              <a:rPr lang="fr-FR" sz="2000" dirty="0" err="1"/>
              <a:t>JavaFX</a:t>
            </a:r>
            <a:endParaRPr lang="fr-FR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Fonctionnement classique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6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+ Controller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300" y="2133600"/>
            <a:ext cx="113157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personnalisée de l'API </a:t>
            </a:r>
            <a:r>
              <a:rPr lang="fr-FR" sz="2400" dirty="0" err="1"/>
              <a:t>FXMLLoader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de définir un Controller </a:t>
            </a:r>
            <a:r>
              <a:rPr lang="fr-FR" sz="2000" dirty="0" err="1"/>
              <a:t>Factory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de définir un </a:t>
            </a:r>
            <a:r>
              <a:rPr lang="fr-FR" sz="2000" dirty="0" err="1"/>
              <a:t>Builder</a:t>
            </a:r>
            <a:r>
              <a:rPr lang="fr-FR" sz="2000" dirty="0"/>
              <a:t> </a:t>
            </a:r>
            <a:r>
              <a:rPr lang="fr-FR" sz="2000" dirty="0" err="1"/>
              <a:t>Factory</a:t>
            </a:r>
            <a:r>
              <a:rPr lang="fr-FR" sz="2000" dirty="0"/>
              <a:t> (pour les composants)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Création de FXML </a:t>
            </a:r>
            <a:r>
              <a:rPr lang="fr-FR" sz="2400" dirty="0"/>
              <a:t>sans notion de </a:t>
            </a:r>
            <a:r>
              <a:rPr lang="fr-FR" sz="2400" dirty="0" smtClean="0"/>
              <a:t>Controller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Celui-ci </a:t>
            </a:r>
            <a:r>
              <a:rPr lang="fr-FR" sz="2000" dirty="0"/>
              <a:t>sera défini au moment du chargement avec </a:t>
            </a:r>
            <a:r>
              <a:rPr lang="fr-FR" sz="2000" dirty="0" err="1"/>
              <a:t>FXMLLoader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Plusieurs contrôleurs possibles pour un même FXML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de changer l'ordre d'instanciation des composants et contrôleurs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d'utiliser un </a:t>
            </a:r>
            <a:r>
              <a:rPr lang="fr-FR" sz="2000" dirty="0" err="1"/>
              <a:t>framework</a:t>
            </a:r>
            <a:r>
              <a:rPr lang="fr-FR" sz="2000" dirty="0"/>
              <a:t> </a:t>
            </a:r>
            <a:r>
              <a:rPr lang="fr-FR" sz="2000" dirty="0" smtClean="0"/>
              <a:t>d'IOC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Autre alternative de déclaration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6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1638300"/>
            <a:ext cx="11082866" cy="5219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Principe </a:t>
            </a:r>
            <a:r>
              <a:rPr lang="en-US" sz="2400" dirty="0" err="1"/>
              <a:t>d'Hollywood</a:t>
            </a:r>
            <a:r>
              <a:rPr lang="en-US" sz="2400" dirty="0"/>
              <a:t> « Don't call us, we'll call you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Principe de l'injection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Déclarer des objets managés par un </a:t>
            </a:r>
            <a:r>
              <a:rPr lang="fr-FR" sz="2000" dirty="0" err="1"/>
              <a:t>framework</a:t>
            </a:r>
            <a:r>
              <a:rPr lang="fr-FR" sz="2000" dirty="0"/>
              <a:t> IOC comme </a:t>
            </a:r>
            <a:r>
              <a:rPr lang="fr-FR" sz="2000" dirty="0" err="1"/>
              <a:t>Spring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Déclarer les dépendances des objets entre eux « de l'extérieur », chaque objet ne connaît pas explicitement l'autre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Injecter des dépendances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89100" y="4114443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id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"personne"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 err="1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com.zenika.domain.PersonneImpl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"adresse"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"adresse"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"profession"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"profession"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b="1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b="1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id</a:t>
            </a:r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"adresse"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b="1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b="1" dirty="0" err="1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com.zenika.domain.AdresseImpl</a:t>
            </a:r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id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"profession"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 err="1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com.zenika.domain.ProfessionImpl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et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9134" y="2082800"/>
            <a:ext cx="11082866" cy="4775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utilise déjà le principe d'IOC (Inversion Of Control) dans ses contrôleurs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de noms identiques entre FXML et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d'annotations @FXML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Néanmoins, ce système est limité, il peut être avantageux d'étendre ce principe d'injection à d'autres classes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Mutualisation de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Partage de valeurs entre plusieurs contrôleurs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plus aisée à d'autres technologies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Fonctionnement et extension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13014</TotalTime>
  <Words>918</Words>
  <Application>Microsoft Office PowerPoint</Application>
  <PresentationFormat>Widescreen</PresentationFormat>
  <Paragraphs>293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Candara</vt:lpstr>
      <vt:lpstr>DIN-Medium</vt:lpstr>
      <vt:lpstr>Liberation Mono</vt:lpstr>
      <vt:lpstr>Open Sans</vt:lpstr>
      <vt:lpstr>2_Thème Office</vt:lpstr>
      <vt:lpstr>PowerPoint Presentation</vt:lpstr>
      <vt:lpstr>Architecture MVC</vt:lpstr>
      <vt:lpstr>Architecture MVP</vt:lpstr>
      <vt:lpstr>Architecture MVP</vt:lpstr>
      <vt:lpstr>MVP vs MVC</vt:lpstr>
      <vt:lpstr>FXML + Controller</vt:lpstr>
      <vt:lpstr>FXML + Controller</vt:lpstr>
      <vt:lpstr>Inversion Of Control</vt:lpstr>
      <vt:lpstr>Injection et JavaFX</vt:lpstr>
      <vt:lpstr>Exemple d'utilisation</vt:lpstr>
      <vt:lpstr>Intégration à Spring</vt:lpstr>
      <vt:lpstr>Intégration à Spring</vt:lpstr>
      <vt:lpstr>Intégration à Spring</vt:lpstr>
      <vt:lpstr>JavaFX + Spring</vt:lpstr>
      <vt:lpstr>Le design pattern MVVM</vt:lpstr>
      <vt:lpstr>MVVM avec Spring</vt:lpstr>
      <vt:lpstr>MVVM avec Spring</vt:lpstr>
      <vt:lpstr>MVVM avec Spring</vt:lpstr>
      <vt:lpstr>Null Object Pattern</vt:lpstr>
      <vt:lpstr>Null Object Pattern</vt:lpstr>
      <vt:lpstr>Null Object Pattern</vt:lpstr>
      <vt:lpstr>Databinding sans Property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Benjamin Houdu</cp:lastModifiedBy>
  <cp:revision>483</cp:revision>
  <dcterms:created xsi:type="dcterms:W3CDTF">2014-10-16T12:54:57Z</dcterms:created>
  <dcterms:modified xsi:type="dcterms:W3CDTF">2014-12-04T08:27:55Z</dcterms:modified>
</cp:coreProperties>
</file>