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oudu" initials="B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72" y="-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D9E91-A5EA-4309-8C52-9FCFE37B6E88}" type="datetimeFigureOut">
              <a:rPr lang="fr-FR" smtClean="0"/>
              <a:t>20/07/2015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CCC30-BA4F-46CB-9AB8-C79304A34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 slide peut se décliner dans les couleurs de la charte que vous trouvez les plus opportunes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9A09D-D1B5-3C48-9FCA-6DC5D8344D1B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2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arrond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59" y="1164168"/>
            <a:ext cx="5916083" cy="4550833"/>
          </a:xfrm>
          <a:prstGeom prst="rect">
            <a:avLst/>
          </a:prstGeom>
        </p:spPr>
      </p:pic>
      <p:sp>
        <p:nvSpPr>
          <p:cNvPr id="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fld id="{55709355-216D-0041-810B-6DD1E004BD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8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10020661" cy="6963304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" name="Image 4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gri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0090152" cy="7040272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6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0062355" cy="6963304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ble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ge_Zen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217953"/>
            <a:ext cx="10076254" cy="718125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21370159">
            <a:off x="-650004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4" name="Image 3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58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6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9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5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2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6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067949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303213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18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090152" cy="6963304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7" name="Image 6" descr="Ze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7" y="6350919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6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pPr defTabSz="457200"/>
            <a:fld id="{55709355-216D-0041-810B-6DD1E004BD82}" type="slidenum">
              <a:rPr lang="fr-FR" smtClean="0"/>
              <a:pPr defTabSz="45720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535219" y="1946276"/>
            <a:ext cx="7449949" cy="352908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Tests et</a:t>
            </a:r>
            <a:b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</a:br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outils</a:t>
            </a:r>
            <a:endParaRPr lang="fr-FR" sz="9600" dirty="0">
              <a:solidFill>
                <a:prstClr val="white"/>
              </a:solidFill>
              <a:latin typeface="Candara" panose="020E0502030303020204" pitchFamily="34" charset="0"/>
              <a:cs typeface="DIN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064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TestFX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4971" y="1748769"/>
            <a:ext cx="8547629" cy="384549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Originellement intégré dans </a:t>
            </a:r>
            <a:r>
              <a:rPr lang="fr-FR" sz="2400" dirty="0" err="1"/>
              <a:t>LoadUI</a:t>
            </a:r>
            <a:r>
              <a:rPr lang="fr-FR" sz="2400" dirty="0"/>
              <a:t> (produit payant)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Intégré dans la solution payante </a:t>
            </a:r>
            <a:r>
              <a:rPr lang="fr-FR" sz="2000" dirty="0" err="1"/>
              <a:t>TestComplete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Peut être utilisé seul en open source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https://github.com/SmartBear/TestFX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SmartBear</a:t>
            </a:r>
            <a:r>
              <a:rPr lang="fr-FR" sz="2400" dirty="0"/>
              <a:t> est un éditeur connu surtout pour son produit </a:t>
            </a:r>
            <a:r>
              <a:rPr lang="fr-FR" sz="2400" dirty="0" err="1"/>
              <a:t>SoapUI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La solution de </a:t>
            </a:r>
            <a:r>
              <a:rPr lang="fr-FR" dirty="0" err="1" smtClean="0"/>
              <a:t>SmartBear</a:t>
            </a:r>
            <a:endParaRPr lang="fr-FR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1092759" y="4452424"/>
            <a:ext cx="1599584" cy="17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auto">
          <a:xfrm>
            <a:off x="4041921" y="5013446"/>
            <a:ext cx="1886690" cy="975802"/>
            <a:chOff x="2880" y="1755"/>
            <a:chExt cx="2551" cy="1072"/>
          </a:xfrm>
        </p:grpSpPr>
        <p:sp>
          <p:nvSpPr>
            <p:cNvPr id="10" name="AutoShape 7"/>
            <p:cNvSpPr>
              <a:spLocks noChangeAspect="1" noChangeArrowheads="1" noTextEdit="1"/>
            </p:cNvSpPr>
            <p:nvPr/>
          </p:nvSpPr>
          <p:spPr bwMode="auto">
            <a:xfrm>
              <a:off x="2880" y="1755"/>
              <a:ext cx="1920" cy="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755"/>
              <a:ext cx="2551" cy="1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AutoShape 12"/>
          <p:cNvSpPr>
            <a:spLocks noChangeAspect="1" noChangeArrowheads="1" noTextEdit="1"/>
          </p:cNvSpPr>
          <p:nvPr/>
        </p:nvSpPr>
        <p:spPr bwMode="auto">
          <a:xfrm>
            <a:off x="6931928" y="4741248"/>
            <a:ext cx="982665" cy="128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678" y="4733483"/>
            <a:ext cx="1304918" cy="15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586" y="5055206"/>
            <a:ext cx="1886690" cy="85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09" y="4452424"/>
            <a:ext cx="2131448" cy="206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754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TestFX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52551" y="1311915"/>
            <a:ext cx="7829550" cy="518413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@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Category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TestFX.class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)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public class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LabelForTest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extends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GuiTest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{</a:t>
            </a:r>
          </a:p>
          <a:p>
            <a:endParaRPr lang="fr-FR" sz="11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@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Override</a:t>
            </a:r>
            <a:endParaRPr lang="fr-FR" sz="11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protected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Parent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getRootNode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</a:p>
          <a:p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TextField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uText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TextFieldBuilder.create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().id( "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uname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 ).build();</a:t>
            </a:r>
          </a:p>
          <a:p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TextField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pText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PasswordFieldBuilder.create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().id( "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pword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 ).build();</a:t>
            </a:r>
          </a:p>
          <a:p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Label u = 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LabelBuilder.create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().text( "User name" ).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labelFor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uText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).build();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Label p =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LabelBuilder.create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 "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Password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 ).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labelFor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pText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).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build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endParaRPr lang="fr-FR" sz="11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grid.add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 u, 0, 0 );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grid.add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uText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, 1, 0 );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grid.add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 p, 0, 1 );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grid.add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pText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, 1, 1 );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return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endParaRPr lang="fr-FR" sz="11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@Test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public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shouldClickButton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</a:p>
          <a:p>
            <a:r>
              <a:rPr lang="nl-NL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click( nodeLabeledBy("User name") ).type( "Steve" 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click(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nodeLabeledBy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("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Password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") ).type( "duke4ever" </a:t>
            </a:r>
            <a:r>
              <a:rPr lang="fr-FR" sz="11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  <a:endParaRPr lang="fr-FR" sz="11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verifyThat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 "#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pword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",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hasText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 "duke4ever" ) 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endParaRPr lang="fr-FR" sz="11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6822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MarvinFX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2210718"/>
            <a:ext cx="8934396" cy="35956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Solution open source de test pour </a:t>
            </a:r>
            <a:r>
              <a:rPr lang="fr-FR" sz="2400" dirty="0" err="1"/>
              <a:t>JavaFX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https://github.com/guigarage/MarvinFX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Micro </a:t>
            </a:r>
            <a:r>
              <a:rPr lang="fr-FR" sz="2400" dirty="0" err="1"/>
              <a:t>framework</a:t>
            </a:r>
            <a:r>
              <a:rPr lang="fr-FR" sz="2400" dirty="0"/>
              <a:t> de test pour </a:t>
            </a:r>
            <a:r>
              <a:rPr lang="fr-FR" sz="2400" dirty="0" err="1"/>
              <a:t>JavaFX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Simple d'utilisation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Peu de </a:t>
            </a:r>
            <a:r>
              <a:rPr lang="fr-FR" sz="2400" dirty="0" err="1"/>
              <a:t>features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Efficace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Alternative open source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9417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MarvinFX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09726" y="1271499"/>
            <a:ext cx="7238999" cy="511977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public class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UnitTests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{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@Test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public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test1() {</a:t>
            </a:r>
          </a:p>
          <a:p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final Button b1 = new Button("Hello 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MarvFX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BorderPane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pane = new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BorderPane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pane.setCenter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(b1);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MarvinFx.show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(pane);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MarvinFx.sleep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(2000);</a:t>
            </a:r>
          </a:p>
          <a:p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NodeFixture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&lt;Button&gt; b1Fixture = new 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NodeFixture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&lt;Button&gt;(b1);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b1Fixture.mouse().click();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MarvinFx.sleep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(2000);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endParaRPr lang="fr-FR" sz="11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@Test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public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test2() {</a:t>
            </a:r>
          </a:p>
          <a:p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final Button b1 = new Button("Hello 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MarvFX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2");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Stage s = 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MarvinFx.show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(b1);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s.setX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(0);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s.setY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(0);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1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MarvinFx.sleep</a:t>
            </a:r>
            <a:r>
              <a:rPr lang="fr-FR" sz="11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(2000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NodeFixture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&lt;Button&gt; b1Fixture = new </a:t>
            </a:r>
            <a:r>
              <a:rPr lang="en-US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NodeFixture</a:t>
            </a:r>
            <a:r>
              <a:rPr lang="en-US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&lt;Button&gt;(b1);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b1Fixture.mouse().click();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1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MarvinFx.sleep</a:t>
            </a:r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(2000);</a:t>
            </a:r>
          </a:p>
          <a:p>
            <a:r>
              <a:rPr lang="fr-FR" sz="11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r>
              <a:rPr lang="fr-FR" sz="11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1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endParaRPr lang="fr-FR" sz="11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60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523" y="853207"/>
            <a:ext cx="6033405" cy="254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Testabilité d'une IHM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9377" y="1559430"/>
            <a:ext cx="3338247" cy="35956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Contexte applicatif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Contexte de test</a:t>
            </a: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Comment faire?</a:t>
            </a:r>
            <a:endParaRPr lang="fr-FR" dirty="0"/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 bwMode="auto">
          <a:xfrm>
            <a:off x="3512643" y="3997943"/>
            <a:ext cx="3919799" cy="2637493"/>
            <a:chOff x="1730" y="999"/>
            <a:chExt cx="5610" cy="3067"/>
          </a:xfrm>
        </p:grpSpPr>
        <p:sp>
          <p:nvSpPr>
            <p:cNvPr id="10" name="AutoShape 8"/>
            <p:cNvSpPr>
              <a:spLocks noChangeAspect="1" noChangeArrowheads="1" noTextEdit="1"/>
            </p:cNvSpPr>
            <p:nvPr/>
          </p:nvSpPr>
          <p:spPr bwMode="auto">
            <a:xfrm>
              <a:off x="1730" y="999"/>
              <a:ext cx="4220" cy="2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0" y="999"/>
              <a:ext cx="5610" cy="3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541" y="3885414"/>
            <a:ext cx="3805599" cy="222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147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Composants testables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00100" y="1562100"/>
            <a:ext cx="8505825" cy="49244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Respect du principe d'encapsulation (loi de Déméter)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1800" dirty="0"/>
              <a:t>Un composant ne peut modifier que ses enfants directs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1800" dirty="0"/>
              <a:t>Pas de modification de son parent direct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1800" dirty="0"/>
              <a:t>Pas de modifications de ses petits-enfants directement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Pour signaler des actions à faire sur son composant parent, il est  possible d'envoyer un événement personnalisé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1800" dirty="0"/>
              <a:t>Le parent écoute l'événement et </a:t>
            </a:r>
            <a:r>
              <a:rPr lang="fr-FR" sz="1800" dirty="0" err="1"/>
              <a:t>effectura</a:t>
            </a:r>
            <a:r>
              <a:rPr lang="fr-FR" sz="1800" dirty="0"/>
              <a:t> les modifications voulues  lors de celui-ci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1800" dirty="0"/>
              <a:t>Utilisation d'un bus d'événement en cas de </a:t>
            </a:r>
            <a:r>
              <a:rPr lang="fr-FR" sz="1800" dirty="0" err="1"/>
              <a:t>hierarchie</a:t>
            </a:r>
            <a:r>
              <a:rPr lang="fr-FR" sz="1800" dirty="0"/>
              <a:t> complexe de  composants / ou d'événement à écouteurs multiples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Un composant gère la navigation par actions sur ses enfants directs,  qui répercutent cette navigation sur les leurs, </a:t>
            </a:r>
            <a:r>
              <a:rPr lang="fr-FR" sz="2200" dirty="0" err="1"/>
              <a:t>etc</a:t>
            </a:r>
            <a:endParaRPr lang="fr-F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Bonnes pratiques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1873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Usine logicielle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89844" y="1647825"/>
            <a:ext cx="8616156" cy="415858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JavaFX</a:t>
            </a:r>
            <a:r>
              <a:rPr lang="fr-FR" sz="2400" dirty="0"/>
              <a:t> dispose d'un plugin </a:t>
            </a:r>
            <a:r>
              <a:rPr lang="fr-FR" sz="2400" dirty="0" err="1" smtClean="0"/>
              <a:t>Maven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Principe de l'intégration continue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Le livrable est construit sur le serveur d'intégration continue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Déploiement automatique possible sur un serveur d'intégration des  versions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Signalement automatique des erreurs de </a:t>
            </a:r>
            <a:r>
              <a:rPr lang="fr-FR" sz="2000" dirty="0" err="1"/>
              <a:t>builds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Une intégration souple</a:t>
            </a:r>
            <a:endParaRPr lang="fr-FR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1753714" y="4434731"/>
            <a:ext cx="3648968" cy="174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14" y="4315558"/>
            <a:ext cx="4859583" cy="198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261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Maven</a:t>
            </a:r>
            <a:r>
              <a:rPr lang="fr-FR" dirty="0" smtClean="0"/>
              <a:t> et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495425"/>
            <a:ext cx="8404754" cy="48863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Support </a:t>
            </a:r>
            <a:r>
              <a:rPr lang="fr-FR" sz="2400" dirty="0"/>
              <a:t>des différents types de déploiement </a:t>
            </a:r>
            <a:r>
              <a:rPr lang="fr-FR" sz="2400" dirty="0" err="1"/>
              <a:t>JavaFX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Avec ou sans JVM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Web ou client lourd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Un </a:t>
            </a:r>
            <a:r>
              <a:rPr lang="fr-FR" sz="2400" dirty="0" err="1"/>
              <a:t>archetype</a:t>
            </a:r>
            <a:r>
              <a:rPr lang="fr-FR" sz="2400" dirty="0"/>
              <a:t> est disponible pour créer un patron d'application </a:t>
            </a:r>
            <a:r>
              <a:rPr lang="fr-FR" sz="2400" dirty="0" err="1"/>
              <a:t>JavaFX</a:t>
            </a:r>
            <a:endParaRPr lang="fr-FR" sz="2400" dirty="0"/>
          </a:p>
          <a:p>
            <a:pPr lvl="1" indent="0">
              <a:buNone/>
            </a:pPr>
            <a:r>
              <a:rPr lang="fr-FR" sz="2000" i="1" dirty="0" err="1"/>
              <a:t>mvn</a:t>
            </a:r>
            <a:r>
              <a:rPr lang="fr-FR" sz="2000" i="1" dirty="0"/>
              <a:t> </a:t>
            </a:r>
            <a:r>
              <a:rPr lang="fr-FR" sz="2000" i="1" dirty="0" err="1"/>
              <a:t>archetype:generate</a:t>
            </a:r>
            <a:r>
              <a:rPr lang="fr-FR" sz="2000" i="1" dirty="0"/>
              <a:t> -</a:t>
            </a:r>
            <a:r>
              <a:rPr lang="fr-FR" sz="2000" i="1" dirty="0" err="1" smtClean="0"/>
              <a:t>DarchetypeGroupId</a:t>
            </a:r>
            <a:r>
              <a:rPr lang="fr-FR" sz="2000" i="1" dirty="0" smtClean="0"/>
              <a:t>=</a:t>
            </a:r>
            <a:r>
              <a:rPr lang="fr-FR" sz="2000" i="1" dirty="0" err="1" smtClean="0"/>
              <a:t>com.zenjava</a:t>
            </a:r>
            <a:endParaRPr lang="fr-FR" sz="2000" dirty="0" smtClean="0"/>
          </a:p>
          <a:p>
            <a:pPr lvl="1" indent="0">
              <a:buNone/>
            </a:pPr>
            <a:r>
              <a:rPr lang="fr-FR" sz="2000" i="1" dirty="0"/>
              <a:t>-</a:t>
            </a:r>
            <a:r>
              <a:rPr lang="fr-FR" sz="2000" i="1" dirty="0" err="1"/>
              <a:t>DarchetypeArtifactId</a:t>
            </a:r>
            <a:r>
              <a:rPr lang="fr-FR" sz="2000" i="1" dirty="0"/>
              <a:t>=</a:t>
            </a:r>
            <a:r>
              <a:rPr lang="fr-FR" sz="2000" i="1" dirty="0" err="1"/>
              <a:t>javafx</a:t>
            </a:r>
            <a:r>
              <a:rPr lang="fr-FR" sz="2000" i="1" dirty="0"/>
              <a:t>-basic-</a:t>
            </a:r>
            <a:r>
              <a:rPr lang="fr-FR" sz="2000" i="1" dirty="0" err="1"/>
              <a:t>archetype</a:t>
            </a:r>
            <a:endParaRPr lang="fr-FR" sz="2000" dirty="0"/>
          </a:p>
          <a:p>
            <a:pPr lvl="1" indent="0">
              <a:buNone/>
            </a:pPr>
            <a:r>
              <a:rPr lang="fr-FR" sz="2000" i="1" dirty="0" smtClean="0"/>
              <a:t>-</a:t>
            </a:r>
            <a:r>
              <a:rPr lang="fr-FR" sz="2000" i="1" dirty="0" err="1"/>
              <a:t>DarchetypeVersion</a:t>
            </a:r>
            <a:r>
              <a:rPr lang="fr-FR" sz="2000" i="1" dirty="0"/>
              <a:t>=1.1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Possibilité de signer les livrables</a:t>
            </a:r>
          </a:p>
          <a:p>
            <a:endParaRPr lang="fr-F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http://zenjava.com/javafx/maven/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Description du plugin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26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outils de base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 rot="21420000">
            <a:off x="868918" y="563490"/>
            <a:ext cx="6481863" cy="669211"/>
          </a:xfrm>
        </p:spPr>
        <p:txBody>
          <a:bodyPr/>
          <a:lstStyle/>
          <a:p>
            <a:r>
              <a:rPr lang="fr-FR" dirty="0" err="1" smtClean="0"/>
              <a:t>SceneBuilder</a:t>
            </a:r>
            <a:r>
              <a:rPr lang="fr-FR" dirty="0" smtClean="0"/>
              <a:t> et </a:t>
            </a:r>
            <a:r>
              <a:rPr lang="fr-FR" dirty="0" err="1" smtClean="0"/>
              <a:t>ScenicView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3894" y="2055304"/>
            <a:ext cx="5062056" cy="375110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SceneBuilder</a:t>
            </a:r>
            <a:r>
              <a:rPr lang="fr-FR" sz="2400" dirty="0"/>
              <a:t> est l'outil officiel pour la construction de FXML de manière visuelle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ScenicView</a:t>
            </a:r>
            <a:r>
              <a:rPr lang="fr-FR" sz="2400" dirty="0"/>
              <a:t> est un outil externe (fxexperience.com)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Inspection d'une application </a:t>
            </a:r>
            <a:r>
              <a:rPr lang="fr-FR" sz="2000" dirty="0" err="1"/>
              <a:t>JavaFX</a:t>
            </a:r>
            <a:r>
              <a:rPr lang="fr-FR" sz="2000" dirty="0"/>
              <a:t> en live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Modifications de propriétés en live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945" y="1888449"/>
            <a:ext cx="3799116" cy="365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9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composant </a:t>
            </a:r>
            <a:r>
              <a:rPr lang="fr-FR" dirty="0" err="1" smtClean="0"/>
              <a:t>WebView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1" y="1661021"/>
            <a:ext cx="9004829" cy="383992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Utilisation de </a:t>
            </a:r>
            <a:r>
              <a:rPr lang="fr-FR" sz="2400" dirty="0" err="1" smtClean="0"/>
              <a:t>FireBug</a:t>
            </a:r>
            <a:r>
              <a:rPr lang="fr-FR" sz="2400" dirty="0" smtClean="0"/>
              <a:t> intégrable dans </a:t>
            </a:r>
            <a:r>
              <a:rPr lang="fr-FR" sz="2400" dirty="0" err="1" smtClean="0"/>
              <a:t>JavaFX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Injection </a:t>
            </a:r>
            <a:r>
              <a:rPr lang="fr-FR" sz="2400" dirty="0"/>
              <a:t>via le </a:t>
            </a:r>
            <a:r>
              <a:rPr lang="fr-FR" sz="2400" dirty="0" err="1"/>
              <a:t>WebEngine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Debug</a:t>
            </a:r>
            <a:r>
              <a:rPr lang="fr-FR" dirty="0" smtClean="0"/>
              <a:t> HTML5 dans </a:t>
            </a:r>
            <a:r>
              <a:rPr lang="fr-FR" dirty="0" err="1" smtClean="0"/>
              <a:t>JavaFX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83" y="3449700"/>
            <a:ext cx="8145791" cy="27701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14450" y="2683850"/>
            <a:ext cx="713422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engine.executeScript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</a:t>
            </a:r>
            <a:r>
              <a:rPr lang="fr-FR" sz="1400" i="1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code standard d'injection </a:t>
            </a:r>
            <a:r>
              <a:rPr lang="fr-FR" sz="1400" i="1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FireBug</a:t>
            </a:r>
            <a:r>
              <a:rPr lang="fr-FR" sz="1400" i="1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Lite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"); </a:t>
            </a:r>
          </a:p>
        </p:txBody>
      </p:sp>
    </p:spTree>
    <p:extLst>
      <p:ext uri="{BB962C8B-B14F-4D97-AF65-F5344CB8AC3E}">
        <p14:creationId xmlns:p14="http://schemas.microsoft.com/office/powerpoint/2010/main" val="406037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IDE disponibles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1" y="1638301"/>
            <a:ext cx="8700029" cy="4838700"/>
          </a:xfrm>
        </p:spPr>
        <p:txBody>
          <a:bodyPr/>
          <a:lstStyle/>
          <a:p>
            <a:r>
              <a:rPr lang="fr-FR" sz="2200" b="1" u="sng" dirty="0" smtClean="0"/>
              <a:t>Forces</a:t>
            </a:r>
            <a:r>
              <a:rPr lang="fr-FR" sz="2200" b="1" u="sng" dirty="0"/>
              <a:t> (interne) </a:t>
            </a:r>
            <a:r>
              <a:rPr lang="fr-FR" sz="2200" dirty="0"/>
              <a:t>: basé sur Eclipse, </a:t>
            </a:r>
            <a:r>
              <a:rPr lang="fr-FR" sz="2200" dirty="0" smtClean="0"/>
              <a:t>gratuit et open source, </a:t>
            </a:r>
            <a:r>
              <a:rPr lang="fr-FR" sz="2200" dirty="0"/>
              <a:t>adoption très </a:t>
            </a:r>
            <a:r>
              <a:rPr lang="fr-FR" sz="2200" dirty="0" smtClean="0"/>
              <a:t>large, support de </a:t>
            </a:r>
            <a:r>
              <a:rPr lang="fr-FR" sz="2200" dirty="0" err="1" smtClean="0"/>
              <a:t>JavaFX</a:t>
            </a:r>
            <a:r>
              <a:rPr lang="fr-FR" sz="2200" dirty="0" smtClean="0"/>
              <a:t> efficace, support de </a:t>
            </a:r>
            <a:r>
              <a:rPr lang="fr-FR" sz="2200" dirty="0" err="1" smtClean="0"/>
              <a:t>FXGraph</a:t>
            </a:r>
            <a:endParaRPr lang="fr-FR" sz="2200" dirty="0"/>
          </a:p>
          <a:p>
            <a:r>
              <a:rPr lang="fr-FR" sz="2200" b="1" u="sng" dirty="0"/>
              <a:t>Opportunités (externe)</a:t>
            </a:r>
            <a:r>
              <a:rPr lang="fr-FR" sz="2200" b="1" dirty="0"/>
              <a:t> </a:t>
            </a:r>
            <a:r>
              <a:rPr lang="fr-FR" sz="2200" dirty="0"/>
              <a:t>: développement de plugins, support de nombreuses technologies et langages, intégration définitive du plugin dans Eclipse</a:t>
            </a:r>
          </a:p>
          <a:p>
            <a:endParaRPr lang="fr-FR" sz="2200" dirty="0"/>
          </a:p>
          <a:p>
            <a:r>
              <a:rPr lang="fr-FR" sz="2200" b="1" u="sng" dirty="0"/>
              <a:t>Faiblesses (interne)</a:t>
            </a:r>
            <a:r>
              <a:rPr lang="fr-FR" sz="2200" b="1" dirty="0"/>
              <a:t> </a:t>
            </a:r>
            <a:r>
              <a:rPr lang="fr-FR" sz="2200" dirty="0"/>
              <a:t>: performances, plugins de </a:t>
            </a:r>
            <a:r>
              <a:rPr lang="fr-FR" sz="2200" dirty="0" smtClean="0"/>
              <a:t>qualités </a:t>
            </a:r>
            <a:r>
              <a:rPr lang="fr-FR" sz="2200" dirty="0"/>
              <a:t>inégales, intégration </a:t>
            </a:r>
            <a:r>
              <a:rPr lang="fr-FR" sz="2200" dirty="0" err="1"/>
              <a:t>Maven</a:t>
            </a:r>
            <a:r>
              <a:rPr lang="fr-FR" sz="2200" dirty="0"/>
              <a:t> et WTP instables, nécessite souvent l'ajout de </a:t>
            </a:r>
            <a:r>
              <a:rPr lang="fr-FR" sz="2200" dirty="0" smtClean="0"/>
              <a:t>plugins</a:t>
            </a:r>
            <a:endParaRPr lang="fr-FR" sz="2200" dirty="0"/>
          </a:p>
          <a:p>
            <a:r>
              <a:rPr lang="fr-FR" sz="2200" b="1" u="sng" dirty="0"/>
              <a:t>Menaces (externe)</a:t>
            </a:r>
            <a:r>
              <a:rPr lang="fr-FR" sz="2200" b="1" dirty="0"/>
              <a:t> </a:t>
            </a:r>
            <a:r>
              <a:rPr lang="fr-FR" sz="2200" dirty="0"/>
              <a:t>: support communautaire pas toujours adapté aux entreprises, performances pouvant se dégrader, instabilité dans certaines versions</a:t>
            </a:r>
          </a:p>
          <a:p>
            <a:endParaRPr lang="fr-FR" sz="2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E(fx)CLIPSE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695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IDE disponibles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42975" y="1972593"/>
            <a:ext cx="8601075" cy="4437732"/>
          </a:xfrm>
        </p:spPr>
        <p:txBody>
          <a:bodyPr/>
          <a:lstStyle/>
          <a:p>
            <a:r>
              <a:rPr lang="fr-FR" sz="2200" b="1" u="sng" dirty="0" smtClean="0"/>
              <a:t>Forces</a:t>
            </a:r>
            <a:r>
              <a:rPr lang="fr-FR" sz="2200" b="1" u="sng" dirty="0"/>
              <a:t> (interne) </a:t>
            </a:r>
            <a:r>
              <a:rPr lang="fr-FR" sz="2200" dirty="0"/>
              <a:t>: Performances, robustesse, intégration </a:t>
            </a:r>
            <a:r>
              <a:rPr lang="fr-FR" sz="2200" dirty="0" err="1"/>
              <a:t>Maven</a:t>
            </a:r>
            <a:r>
              <a:rPr lang="fr-FR" sz="2200" dirty="0"/>
              <a:t>, support </a:t>
            </a:r>
            <a:r>
              <a:rPr lang="fr-FR" sz="2200" dirty="0" err="1"/>
              <a:t>JavaFX</a:t>
            </a:r>
            <a:r>
              <a:rPr lang="fr-FR" sz="2200" dirty="0"/>
              <a:t> efficace, haut niveau de personnalisation</a:t>
            </a:r>
          </a:p>
          <a:p>
            <a:r>
              <a:rPr lang="fr-FR" sz="2200" b="1" u="sng" dirty="0"/>
              <a:t>Opportunités (externe)</a:t>
            </a:r>
            <a:r>
              <a:rPr lang="fr-FR" sz="2200" b="1" dirty="0"/>
              <a:t> </a:t>
            </a:r>
            <a:r>
              <a:rPr lang="fr-FR" sz="2200" dirty="0"/>
              <a:t>: Support de nombreuses technologies et langages, support de Java 8 et </a:t>
            </a:r>
            <a:r>
              <a:rPr lang="fr-FR" sz="2200" dirty="0" err="1"/>
              <a:t>lambdas</a:t>
            </a:r>
            <a:r>
              <a:rPr lang="fr-FR" sz="2200" dirty="0"/>
              <a:t>, inspections de code très étendues</a:t>
            </a:r>
          </a:p>
          <a:p>
            <a:endParaRPr lang="fr-FR" sz="2200" dirty="0"/>
          </a:p>
          <a:p>
            <a:r>
              <a:rPr lang="fr-FR" sz="2200" b="1" u="sng" dirty="0"/>
              <a:t>Faiblesses (interne)</a:t>
            </a:r>
            <a:r>
              <a:rPr lang="fr-FR" sz="2200" b="1" dirty="0"/>
              <a:t> </a:t>
            </a:r>
            <a:r>
              <a:rPr lang="fr-FR" sz="2200" dirty="0"/>
              <a:t>: Payant (500$ pour une licence professionnelle), moins répandu en entreprise </a:t>
            </a:r>
            <a:r>
              <a:rPr lang="fr-FR" sz="2200" dirty="0" smtClean="0"/>
              <a:t>qu'Eclipse à ce jour</a:t>
            </a:r>
            <a:endParaRPr lang="fr-FR" sz="2200" dirty="0"/>
          </a:p>
          <a:p>
            <a:r>
              <a:rPr lang="fr-FR" sz="2200" b="1" u="sng" dirty="0"/>
              <a:t>Menaces (externe) </a:t>
            </a:r>
            <a:r>
              <a:rPr lang="fr-FR" sz="2200" dirty="0"/>
              <a:t>: </a:t>
            </a:r>
            <a:r>
              <a:rPr lang="fr-FR" sz="2200" dirty="0" smtClean="0"/>
              <a:t>Evolution du support </a:t>
            </a:r>
            <a:r>
              <a:rPr lang="fr-FR" sz="2200" dirty="0" err="1" smtClean="0"/>
              <a:t>JavaFX</a:t>
            </a:r>
            <a:r>
              <a:rPr lang="fr-FR" sz="2200" dirty="0" smtClean="0"/>
              <a:t> dépendant du succès de la technologie</a:t>
            </a:r>
            <a:endParaRPr lang="fr-FR" sz="2200" dirty="0"/>
          </a:p>
          <a:p>
            <a:endParaRPr lang="fr-FR" sz="2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Intellij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39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IDE disponibles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7250" y="2046914"/>
            <a:ext cx="8601076" cy="4534861"/>
          </a:xfrm>
        </p:spPr>
        <p:txBody>
          <a:bodyPr/>
          <a:lstStyle/>
          <a:p>
            <a:r>
              <a:rPr lang="fr-FR" sz="2200" b="1" u="sng" dirty="0" smtClean="0"/>
              <a:t>Forces</a:t>
            </a:r>
            <a:r>
              <a:rPr lang="fr-FR" sz="2200" b="1" u="sng" dirty="0"/>
              <a:t> (interne)</a:t>
            </a:r>
            <a:r>
              <a:rPr lang="fr-FR" sz="2200" b="1" dirty="0"/>
              <a:t> </a:t>
            </a:r>
            <a:r>
              <a:rPr lang="fr-FR" sz="2200" dirty="0"/>
              <a:t>: Supporté par </a:t>
            </a:r>
            <a:r>
              <a:rPr lang="fr-FR" sz="2200" dirty="0" smtClean="0"/>
              <a:t>Oracle (solution officielle), </a:t>
            </a:r>
            <a:r>
              <a:rPr lang="fr-FR" sz="2200" dirty="0"/>
              <a:t>intégration de </a:t>
            </a:r>
            <a:r>
              <a:rPr lang="fr-FR" sz="2200" dirty="0" err="1" smtClean="0"/>
              <a:t>JavaFX</a:t>
            </a:r>
            <a:r>
              <a:rPr lang="fr-FR" sz="2200" dirty="0"/>
              <a:t> </a:t>
            </a:r>
            <a:r>
              <a:rPr lang="fr-FR" sz="2200" dirty="0" smtClean="0"/>
              <a:t>bien documentée</a:t>
            </a:r>
            <a:endParaRPr lang="fr-FR" sz="2200" dirty="0"/>
          </a:p>
          <a:p>
            <a:r>
              <a:rPr lang="fr-FR" sz="2200" b="1" u="sng" dirty="0"/>
              <a:t>Opportunités (externe)</a:t>
            </a:r>
            <a:r>
              <a:rPr lang="fr-FR" sz="2200" b="1" dirty="0"/>
              <a:t> </a:t>
            </a:r>
            <a:r>
              <a:rPr lang="fr-FR" sz="2200" dirty="0"/>
              <a:t>: Support de </a:t>
            </a:r>
            <a:r>
              <a:rPr lang="fr-FR" sz="2200" dirty="0" err="1"/>
              <a:t>JavaFX</a:t>
            </a:r>
            <a:r>
              <a:rPr lang="fr-FR" sz="2200" dirty="0"/>
              <a:t> assuré par Oracle dans les prochaines versions</a:t>
            </a:r>
          </a:p>
          <a:p>
            <a:endParaRPr lang="fr-FR" sz="2200" dirty="0"/>
          </a:p>
          <a:p>
            <a:endParaRPr lang="fr-FR" sz="2200" dirty="0"/>
          </a:p>
          <a:p>
            <a:r>
              <a:rPr lang="fr-FR" sz="2200" b="1" u="sng" dirty="0"/>
              <a:t>Faiblesses (interne) </a:t>
            </a:r>
            <a:r>
              <a:rPr lang="fr-FR" sz="2200" dirty="0"/>
              <a:t>: Adoption </a:t>
            </a:r>
            <a:r>
              <a:rPr lang="fr-FR" sz="2200" dirty="0" smtClean="0"/>
              <a:t>marginale, intégration à des technologies non Oracle limitée, écosystème peu étendu</a:t>
            </a:r>
            <a:endParaRPr lang="fr-FR" sz="2200" dirty="0"/>
          </a:p>
          <a:p>
            <a:r>
              <a:rPr lang="fr-FR" sz="2200" b="1" u="sng" dirty="0"/>
              <a:t>Menaces (externe) </a:t>
            </a:r>
            <a:r>
              <a:rPr lang="fr-FR" sz="2200" dirty="0"/>
              <a:t>: Adoption de </a:t>
            </a:r>
            <a:r>
              <a:rPr lang="fr-FR" sz="2200" dirty="0" err="1"/>
              <a:t>NetBeans</a:t>
            </a:r>
            <a:r>
              <a:rPr lang="fr-FR" sz="2200" dirty="0"/>
              <a:t> demeurant marginale</a:t>
            </a:r>
          </a:p>
          <a:p>
            <a:endParaRPr lang="fr-FR" sz="2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NetBeans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987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et IHM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90575" y="1619077"/>
            <a:ext cx="8782050" cy="47817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Plusieurs solutions existent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/>
              <a:t>Configuration manuelle de tests spécifique pour </a:t>
            </a:r>
            <a:r>
              <a:rPr lang="fr-FR" sz="1800" dirty="0" err="1"/>
              <a:t>JavaFX</a:t>
            </a:r>
            <a:endParaRPr lang="fr-FR" sz="18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/>
              <a:t>Utiliser le </a:t>
            </a:r>
            <a:r>
              <a:rPr lang="fr-FR" sz="1800" dirty="0" err="1"/>
              <a:t>toolkit</a:t>
            </a:r>
            <a:r>
              <a:rPr lang="fr-FR" sz="1800" dirty="0"/>
              <a:t> </a:t>
            </a:r>
            <a:r>
              <a:rPr lang="fr-FR" sz="1800" dirty="0" err="1"/>
              <a:t>JemmyFX</a:t>
            </a:r>
            <a:r>
              <a:rPr lang="fr-FR" sz="1800" dirty="0"/>
              <a:t> d'Oracle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/>
              <a:t>Le </a:t>
            </a:r>
            <a:r>
              <a:rPr lang="fr-FR" sz="1800" dirty="0" err="1"/>
              <a:t>framework</a:t>
            </a:r>
            <a:r>
              <a:rPr lang="fr-FR" sz="1800" dirty="0"/>
              <a:t> Open Source </a:t>
            </a:r>
            <a:r>
              <a:rPr lang="fr-FR" sz="1800" dirty="0" err="1"/>
              <a:t>MarvinFX</a:t>
            </a:r>
            <a:endParaRPr lang="fr-FR" sz="18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/>
              <a:t>La solution payante de </a:t>
            </a:r>
            <a:r>
              <a:rPr lang="fr-FR" sz="1800" dirty="0" err="1"/>
              <a:t>SmartBear</a:t>
            </a:r>
            <a:r>
              <a:rPr lang="fr-FR" sz="1800" dirty="0"/>
              <a:t> </a:t>
            </a:r>
            <a:r>
              <a:rPr lang="fr-FR" sz="1800" dirty="0" err="1"/>
              <a:t>TestComplete</a:t>
            </a:r>
            <a:endParaRPr lang="fr-FR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Tester l'IHM est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/>
              <a:t>Coûteux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/>
              <a:t>Instable de temps à autres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/>
              <a:t>Difficilement </a:t>
            </a:r>
            <a:r>
              <a:rPr lang="fr-FR" sz="1800" dirty="0" smtClean="0"/>
              <a:t>maintenable</a:t>
            </a:r>
            <a:endParaRPr lang="fr-FR" sz="18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/>
              <a:t>Complexe et long à mettre en place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/>
              <a:t>Plus fiables que des tests manuels car automatiques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/>
              <a:t>A terme moins coûteux et couvrant un plus grand scope que des tests manuels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Plusieurs options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15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JemmyFX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1647" y="1631047"/>
            <a:ext cx="8195204" cy="47697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Disponible sur le </a:t>
            </a:r>
            <a:r>
              <a:rPr lang="fr-FR" sz="2400" dirty="0" err="1"/>
              <a:t>repository</a:t>
            </a:r>
            <a:r>
              <a:rPr lang="fr-FR" sz="2400" dirty="0"/>
              <a:t> de </a:t>
            </a:r>
            <a:r>
              <a:rPr lang="fr-FR" sz="2400" dirty="0" err="1"/>
              <a:t>JavaFX</a:t>
            </a:r>
            <a:r>
              <a:rPr lang="fr-FR" sz="2400" dirty="0"/>
              <a:t> (</a:t>
            </a:r>
            <a:r>
              <a:rPr lang="fr-FR" sz="2400" dirty="0" err="1"/>
              <a:t>mercurial</a:t>
            </a:r>
            <a:r>
              <a:rPr lang="fr-FR" sz="2400" dirty="0"/>
              <a:t>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Build</a:t>
            </a:r>
            <a:r>
              <a:rPr lang="fr-FR" sz="2000" dirty="0"/>
              <a:t> manuel du </a:t>
            </a:r>
            <a:r>
              <a:rPr lang="fr-FR" sz="2000" dirty="0" smtClean="0"/>
              <a:t>projet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Déploiement de l'</a:t>
            </a:r>
            <a:r>
              <a:rPr lang="fr-FR" sz="2000" dirty="0" err="1"/>
              <a:t>artifact</a:t>
            </a:r>
            <a:r>
              <a:rPr lang="fr-FR" sz="2000" dirty="0"/>
              <a:t> manuel dans </a:t>
            </a:r>
            <a:r>
              <a:rPr lang="fr-FR" sz="2000" dirty="0" err="1"/>
              <a:t>Maven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L'intégration dans une usine logicielle n'est donc pas 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Solution officielle utilisée par Oracle pour les tests IHM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API bas-niveau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Utilisée pour tester chaque composant de </a:t>
            </a:r>
            <a:r>
              <a:rPr lang="fr-FR" sz="2000" dirty="0" err="1"/>
              <a:t>JavaFX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Ajoute des abstractions nommées « Dock » et « Wrap » pour effectuer des tests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Il faut étendre une classe de test </a:t>
            </a:r>
            <a:r>
              <a:rPr lang="fr-FR" sz="2000" dirty="0" err="1"/>
              <a:t>JemmyFX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Utilise par défaut un mode d'émulation par événement </a:t>
            </a:r>
            <a:r>
              <a:rPr lang="fr-FR" sz="2000" dirty="0" err="1"/>
              <a:t>JavaFX</a:t>
            </a:r>
            <a:r>
              <a:rPr lang="fr-FR" sz="2000" dirty="0"/>
              <a:t> mais peut utiliser un mode par robot (événement de type système)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L'outil officiel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836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JemmyFX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62052" y="1339883"/>
            <a:ext cx="8258174" cy="5170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class </a:t>
            </a:r>
            <a:r>
              <a:rPr lang="en-US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ButtonsSample</a:t>
            </a:r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extends </a:t>
            </a:r>
            <a:r>
              <a:rPr lang="en-US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SampleBase</a:t>
            </a:r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{</a:t>
            </a:r>
          </a:p>
          <a:p>
            <a:pPr marR="0"/>
            <a:endParaRPr lang="fr-FR" sz="11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static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SceneDock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static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LabeledDock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status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@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BeforeClass</a:t>
            </a:r>
            <a:endParaRPr lang="fr-FR" sz="11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public static void </a:t>
            </a:r>
            <a:r>
              <a:rPr lang="en-US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startApp</a:t>
            </a:r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throws </a:t>
            </a:r>
            <a:r>
              <a:rPr lang="en-US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InterruptedException</a:t>
            </a:r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{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startApp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ButtonsApp.class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SceneDock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status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LabeledDock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scene.asParent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(), "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status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");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}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1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11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First </a:t>
            </a:r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thing first - how to find a button</a:t>
            </a:r>
            <a:r>
              <a:rPr lang="en-US" sz="11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.</a:t>
            </a:r>
            <a:endParaRPr lang="fr-FR" sz="11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@Test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public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lookup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</a:p>
          <a:p>
            <a:pPr marR="0"/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//a button is a labeled, every labeled could be found by text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assertEquals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Button.class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new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LabeledDock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scene.asParent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(), "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button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", 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  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StringComparePolicy.EXACT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).wrap().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getControl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getClass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());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assertEquals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CheckBox.class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new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LabeledDock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scene.asParent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(), "tri-state", 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  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StringComparePolicy.EXACT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).wrap().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getControl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getClass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());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}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</a:p>
          <a:p>
            <a:pPr marR="0"/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sz="11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Push </a:t>
            </a:r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is, simply, a click</a:t>
            </a:r>
            <a:r>
              <a:rPr lang="en-US" sz="11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.</a:t>
            </a:r>
            <a:endParaRPr lang="fr-FR" sz="11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@Test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public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push() {</a:t>
            </a:r>
          </a:p>
          <a:p>
            <a:pPr marR="0"/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new </a:t>
            </a:r>
            <a:r>
              <a:rPr lang="en-US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LabeledDock</a:t>
            </a:r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scene.asParent</a:t>
            </a:r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(), "button", </a:t>
            </a:r>
            <a:r>
              <a:rPr lang="en-US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StringComparePolicy.EXACT</a:t>
            </a:r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).mouse().click();</a:t>
            </a:r>
          </a:p>
          <a:p>
            <a:pPr marR="0"/>
            <a:r>
              <a:rPr lang="en-US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//now check that the status line is updated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status.wrap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waitProperty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Wrap.TEXT_PROP_NAME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"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button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1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pushed</a:t>
            </a:r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");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}</a:t>
            </a:r>
          </a:p>
          <a:p>
            <a:pPr marR="0"/>
            <a:r>
              <a:rPr lang="fr-FR" sz="11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7809357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Titre">
      <a:dk1>
        <a:srgbClr val="AF1E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13325</TotalTime>
  <Words>691</Words>
  <Application>Microsoft Office PowerPoint</Application>
  <PresentationFormat>Format A4 (210 x 297 mm)</PresentationFormat>
  <Paragraphs>213</Paragraphs>
  <Slides>17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2_Thème Office</vt:lpstr>
      <vt:lpstr>Présentation PowerPoint</vt:lpstr>
      <vt:lpstr>Les outils de base</vt:lpstr>
      <vt:lpstr>Le composant WebView</vt:lpstr>
      <vt:lpstr>Les IDE disponibles</vt:lpstr>
      <vt:lpstr>Les IDE disponibles</vt:lpstr>
      <vt:lpstr>Les IDE disponibles</vt:lpstr>
      <vt:lpstr>Tests et IHM</vt:lpstr>
      <vt:lpstr>JemmyFX</vt:lpstr>
      <vt:lpstr>JemmyFX</vt:lpstr>
      <vt:lpstr>TestFX</vt:lpstr>
      <vt:lpstr>TestFX</vt:lpstr>
      <vt:lpstr>MarvinFX</vt:lpstr>
      <vt:lpstr>MarvinFX</vt:lpstr>
      <vt:lpstr>Testabilité d'une IHM</vt:lpstr>
      <vt:lpstr>Composants testables</vt:lpstr>
      <vt:lpstr>Usine logicielle</vt:lpstr>
      <vt:lpstr>Maven et JavaFX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REX Storm / Redis</dc:title>
  <dc:creator>Benjamin Houdu</dc:creator>
  <cp:lastModifiedBy>Epeire</cp:lastModifiedBy>
  <cp:revision>501</cp:revision>
  <dcterms:created xsi:type="dcterms:W3CDTF">2014-10-16T12:54:57Z</dcterms:created>
  <dcterms:modified xsi:type="dcterms:W3CDTF">2015-07-20T06:53:28Z</dcterms:modified>
</cp:coreProperties>
</file>