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60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140" y="-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24/02/2015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59" y="1164168"/>
            <a:ext cx="591608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002066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90152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62355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0076254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650004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067949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090152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7" y="6350919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1738095" y="1861661"/>
            <a:ext cx="7449949" cy="430902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Présentation</a:t>
            </a:r>
          </a:p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de JAVAFX 8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FXML + CSS + Java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 combo intéressant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65693" y="1365768"/>
            <a:ext cx="9140307" cy="53860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FXML : XML descripteur de l'IHM et de sa </a:t>
            </a:r>
            <a:r>
              <a:rPr lang="fr-FR" sz="2400" dirty="0" smtClean="0"/>
              <a:t>                             mise en </a:t>
            </a:r>
            <a:r>
              <a:rPr lang="fr-FR" sz="2400" dirty="0"/>
              <a:t>page (</a:t>
            </a:r>
            <a:r>
              <a:rPr lang="fr-FR" sz="2400" i="1" dirty="0" err="1"/>
              <a:t>layout</a:t>
            </a:r>
            <a:r>
              <a:rPr lang="fr-FR" sz="2400" dirty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Semblable à XAML, XUL, MXML, XHTML</a:t>
            </a:r>
            <a:r>
              <a:rPr lang="fr-FR" sz="2000" dirty="0" smtClean="0"/>
              <a:t>...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T</a:t>
            </a:r>
            <a:r>
              <a:rPr lang="fr-FR" sz="2000" dirty="0" smtClean="0"/>
              <a:t>ransfert </a:t>
            </a:r>
            <a:r>
              <a:rPr lang="fr-FR" sz="2000" dirty="0"/>
              <a:t>de compétence </a:t>
            </a:r>
            <a:r>
              <a:rPr lang="fr-FR" sz="2000" dirty="0" smtClean="0"/>
              <a:t>facilité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Intégration facile à un IDE et à un outil WYSIWYG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Limite la verbosité de la déclaration d'IHM en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CSS pour personnaliser l'apparence de l'application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Meilleure maîtrise du rendu global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Meilleure </a:t>
            </a:r>
            <a:r>
              <a:rPr lang="fr-FR" sz="2000" dirty="0" smtClean="0"/>
              <a:t>maintenabilité</a:t>
            </a:r>
          </a:p>
          <a:p>
            <a:pPr lvl="1" indent="0">
              <a:buNone/>
            </a:pPr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Java : la valeur sûre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Utilisé pour </a:t>
            </a:r>
            <a:r>
              <a:rPr lang="fr-FR" sz="2000" dirty="0"/>
              <a:t>le comportement de l'application, la logique </a:t>
            </a:r>
            <a:r>
              <a:rPr lang="fr-FR" sz="2000" dirty="0" smtClean="0"/>
              <a:t>métier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Fiable, maintenable, </a:t>
            </a:r>
            <a:r>
              <a:rPr lang="fr-FR" sz="2000" dirty="0" err="1" smtClean="0"/>
              <a:t>scalable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7269847" y="2468377"/>
            <a:ext cx="1847396" cy="228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192" y="508421"/>
            <a:ext cx="2212730" cy="274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4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581" y="166132"/>
            <a:ext cx="6615230" cy="595321"/>
          </a:xfrm>
        </p:spPr>
        <p:txBody>
          <a:bodyPr/>
          <a:lstStyle/>
          <a:p>
            <a:r>
              <a:rPr lang="fr-FR" dirty="0" smtClean="0"/>
              <a:t>Le client lourd aujourd'hui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4180986" y="511072"/>
            <a:ext cx="2103491" cy="669211"/>
          </a:xfrm>
        </p:spPr>
        <p:txBody>
          <a:bodyPr/>
          <a:lstStyle/>
          <a:p>
            <a:r>
              <a:rPr lang="fr-FR" dirty="0" smtClean="0"/>
              <a:t>Pourquoi?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59131" y="1730829"/>
            <a:ext cx="8821057" cy="49148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Créer des applications avec  mode déconnecté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Définir des écrans complexes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Enrichir d'effets graphiques, utiliser des </a:t>
            </a:r>
            <a:r>
              <a:rPr lang="fr-FR" sz="2400" dirty="0" smtClean="0"/>
              <a:t>visuels </a:t>
            </a:r>
            <a:r>
              <a:rPr lang="fr-FR" sz="2400" dirty="0"/>
              <a:t>avancés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Tirer partie des interactions avec le système et le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Meilleure durabilité et maintenabilité que les interfaces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Java est plus maintenable que la plupart des langages pour le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Non soumis à l'évolutivité et la diversité des navigateurs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Adhère à Java et la JVM : support maîtrisé par Oracle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Prochainement : multi-support (iOS et Android</a:t>
            </a:r>
            <a:r>
              <a:rPr lang="fr-FR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Etc…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7742380" y="174128"/>
            <a:ext cx="1287320" cy="210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459" y="312921"/>
            <a:ext cx="1368963" cy="224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7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multi-supports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Indispensable aujourd'hui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2" y="1632858"/>
            <a:ext cx="7371027" cy="482791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Intégré au JDK Oracle depuis la version 1.7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Disponible sous Windows, </a:t>
            </a:r>
            <a:r>
              <a:rPr lang="fr-FR" sz="2400" dirty="0" err="1"/>
              <a:t>MacOSX</a:t>
            </a:r>
            <a:r>
              <a:rPr lang="fr-FR" sz="2400" dirty="0"/>
              <a:t>,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Version pour ARM avec Java Embedded (</a:t>
            </a:r>
            <a:r>
              <a:rPr lang="fr-FR" sz="2400" dirty="0" err="1"/>
              <a:t>Raspberry</a:t>
            </a:r>
            <a:r>
              <a:rPr lang="fr-FR" sz="2400" dirty="0"/>
              <a:t> Pi, 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Gestion du </a:t>
            </a:r>
            <a:r>
              <a:rPr lang="fr-FR" sz="2400" dirty="0" err="1" smtClean="0"/>
              <a:t>multitouch</a:t>
            </a: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Portages disponibles sur iOS et Android</a:t>
            </a:r>
            <a:endParaRPr lang="fr-FR" sz="2400" dirty="0"/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5104970" y="4536994"/>
            <a:ext cx="1060891" cy="145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AutoShape 7"/>
          <p:cNvSpPr>
            <a:spLocks noChangeAspect="1" noChangeArrowheads="1" noTextEdit="1"/>
          </p:cNvSpPr>
          <p:nvPr/>
        </p:nvSpPr>
        <p:spPr bwMode="auto">
          <a:xfrm>
            <a:off x="7390841" y="4609589"/>
            <a:ext cx="144917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208" y="4245429"/>
            <a:ext cx="1532329" cy="209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21" y="4212565"/>
            <a:ext cx="2138891" cy="224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4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412" y="159732"/>
            <a:ext cx="6859823" cy="595321"/>
          </a:xfrm>
        </p:spPr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8 en quelques mots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9549" y="593130"/>
            <a:ext cx="5561529" cy="669211"/>
          </a:xfrm>
        </p:spPr>
        <p:txBody>
          <a:bodyPr/>
          <a:lstStyle/>
          <a:p>
            <a:r>
              <a:rPr lang="fr-FR" dirty="0" smtClean="0"/>
              <a:t>1, 2… et 8!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2950" y="1271006"/>
            <a:ext cx="9004009" cy="48875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T</a:t>
            </a:r>
            <a:r>
              <a:rPr lang="fr-FR" sz="2200" dirty="0" smtClean="0"/>
              <a:t>roisième itération du </a:t>
            </a:r>
            <a:r>
              <a:rPr lang="fr-FR" sz="2200" dirty="0" err="1" smtClean="0"/>
              <a:t>toolkit</a:t>
            </a:r>
            <a:r>
              <a:rPr lang="fr-FR" sz="2200" dirty="0" smtClean="0"/>
              <a:t> officiel d'Oracle pour la définition d'Interfaces Homme-Machine (IHM) en Java</a:t>
            </a:r>
          </a:p>
          <a:p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Il a pour but de permettre la définition d'interfaces riches et modernes sur </a:t>
            </a:r>
            <a:r>
              <a:rPr lang="fr-FR" sz="2200" dirty="0" smtClean="0"/>
              <a:t>toutes les </a:t>
            </a:r>
            <a:r>
              <a:rPr lang="fr-FR" sz="2200" dirty="0"/>
              <a:t>Java Virtual Machines (JVM</a:t>
            </a:r>
            <a:r>
              <a:rPr lang="fr-FR" sz="2200" dirty="0" smtClean="0"/>
              <a:t>) disponibles</a:t>
            </a:r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err="1"/>
              <a:t>JavaFX</a:t>
            </a:r>
            <a:r>
              <a:rPr lang="fr-FR" sz="2200" dirty="0"/>
              <a:t> </a:t>
            </a:r>
            <a:r>
              <a:rPr lang="fr-FR" sz="2200" dirty="0" smtClean="0"/>
              <a:t>8 supporte les </a:t>
            </a:r>
            <a:r>
              <a:rPr lang="fr-FR" sz="2200" dirty="0"/>
              <a:t>dernières évolutions </a:t>
            </a:r>
            <a:r>
              <a:rPr lang="fr-FR" sz="2200" dirty="0" smtClean="0"/>
              <a:t>technologiques hardware</a:t>
            </a:r>
            <a:endParaRPr lang="fr-FR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Optimisé pour l'accélération matérielle </a:t>
            </a:r>
            <a:r>
              <a:rPr lang="fr-FR" sz="2000" dirty="0" smtClean="0"/>
              <a:t>GPU (Direct3D et OpenGL)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Optimisé pour les architectures multi-</a:t>
            </a:r>
            <a:r>
              <a:rPr lang="fr-FR" sz="2000" dirty="0" err="1"/>
              <a:t>cores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Déployable</a:t>
            </a:r>
            <a:r>
              <a:rPr lang="fr-FR" sz="2000" dirty="0" smtClean="0"/>
              <a:t> </a:t>
            </a:r>
            <a:r>
              <a:rPr lang="fr-FR" sz="2000" dirty="0"/>
              <a:t>sur tablettes Android et </a:t>
            </a:r>
            <a:r>
              <a:rPr lang="fr-FR" sz="2000" dirty="0" smtClean="0"/>
              <a:t>iOS via </a:t>
            </a:r>
            <a:r>
              <a:rPr lang="fr-FR" sz="2000" dirty="0" err="1" smtClean="0"/>
              <a:t>JavaFX</a:t>
            </a:r>
            <a:r>
              <a:rPr lang="fr-FR" sz="2000" dirty="0"/>
              <a:t> </a:t>
            </a:r>
            <a:r>
              <a:rPr lang="fr-FR" sz="2000" dirty="0" smtClean="0"/>
              <a:t>Android port et </a:t>
            </a:r>
            <a:r>
              <a:rPr lang="fr-FR" sz="2000" dirty="0" err="1" smtClean="0"/>
              <a:t>RoboVM</a:t>
            </a:r>
            <a:endParaRPr lang="fr-FR" sz="20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Support dans Java Embedded Virtual Machine pour architectures CPU ARM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5904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1.0 les origines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8846" y="567151"/>
            <a:ext cx="6587666" cy="669211"/>
          </a:xfrm>
        </p:spPr>
        <p:txBody>
          <a:bodyPr/>
          <a:lstStyle/>
          <a:p>
            <a:r>
              <a:rPr lang="fr-FR" dirty="0" smtClean="0"/>
              <a:t>Une première version décevante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7500" y="1529055"/>
            <a:ext cx="8658624" cy="44413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Issu du </a:t>
            </a:r>
            <a:r>
              <a:rPr lang="fr-FR" sz="2400" dirty="0" err="1"/>
              <a:t>framework</a:t>
            </a:r>
            <a:r>
              <a:rPr lang="fr-FR" sz="2400" dirty="0"/>
              <a:t> F3 créé par </a:t>
            </a:r>
            <a:r>
              <a:rPr lang="fr-FR" sz="2400" dirty="0" err="1"/>
              <a:t>SeeBeyond</a:t>
            </a:r>
            <a:r>
              <a:rPr lang="fr-FR" sz="2400" dirty="0"/>
              <a:t> en 2005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Sorti en 2007 après le rachat par Sun de F3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Runtime</a:t>
            </a:r>
            <a:r>
              <a:rPr lang="fr-FR" sz="2400" dirty="0"/>
              <a:t> propre à ajouter à la JVM : similaire à l'installation d'un plugin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Support d'un langage déclaratif non XML (appelé aujourd'hui VISAGE)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Performances graphiques insuffisantes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Compatibilité difficile avec les autres </a:t>
            </a:r>
            <a:r>
              <a:rPr lang="fr-FR" sz="2400" dirty="0" err="1"/>
              <a:t>toolkits</a:t>
            </a:r>
            <a:r>
              <a:rPr lang="fr-FR" sz="2400" dirty="0"/>
              <a:t> graphiques Java : Swing, Eclipse </a:t>
            </a:r>
            <a:r>
              <a:rPr lang="fr-FR" sz="2400" dirty="0" smtClean="0"/>
              <a:t>RCP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400" b="1" dirty="0"/>
              <a:t>Adoption très marginale par la communauté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008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165" y="150300"/>
            <a:ext cx="7220269" cy="595321"/>
          </a:xfrm>
        </p:spPr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2.* bâti pour durer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On change (presque) tout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59132" y="1838131"/>
            <a:ext cx="8249243" cy="42108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Performances accrues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Support natif dans la JVM (à partir de Java 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API riches disponibles (médias) et documentées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Nouveau langage déclaratif FXML basé sur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Nouveaux modes de déploiement supportés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Intégration HTML 5 via </a:t>
            </a:r>
            <a:r>
              <a:rPr lang="fr-FR" sz="2400" dirty="0" err="1" smtClean="0"/>
              <a:t>WebKit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b="1" dirty="0"/>
              <a:t>Oracle veut proposer </a:t>
            </a:r>
            <a:r>
              <a:rPr lang="fr-FR" sz="2400" b="1" dirty="0" err="1"/>
              <a:t>JavaFX</a:t>
            </a:r>
            <a:r>
              <a:rPr lang="fr-FR" sz="2400" b="1" dirty="0"/>
              <a:t> comme remplacement de plusieurs API Java historiques : Swing, AWT, Applet, API vidéo et </a:t>
            </a:r>
            <a:r>
              <a:rPr lang="fr-FR" sz="2400" b="1" dirty="0" smtClean="0"/>
              <a:t>audio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5063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028" y="145033"/>
            <a:ext cx="7421534" cy="595321"/>
          </a:xfrm>
        </p:spPr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8 l'offensive d'oracle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8868" y="568027"/>
            <a:ext cx="6554199" cy="669211"/>
          </a:xfrm>
        </p:spPr>
        <p:txBody>
          <a:bodyPr/>
          <a:lstStyle/>
          <a:p>
            <a:r>
              <a:rPr lang="fr-FR" dirty="0" smtClean="0"/>
              <a:t>A la conquête de nouveaux marchés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69985" y="1529703"/>
            <a:ext cx="7877768" cy="475679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Utilisable sur JVM ARM Java Embedded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Porté sur Android / 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Nouvelles API 3D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Nouveaux widgets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Open source!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Meilleur support de HTML5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Intégration avec Swing efficace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r>
              <a:rPr lang="fr-FR" sz="2400" b="1" dirty="0" smtClean="0"/>
              <a:t>Java 8 représente une évolution majeure pour Oracle, </a:t>
            </a:r>
            <a:r>
              <a:rPr lang="fr-FR" sz="2400" b="1" dirty="0" err="1" smtClean="0"/>
              <a:t>JavaFX</a:t>
            </a:r>
            <a:r>
              <a:rPr lang="fr-FR" sz="2400" b="1" dirty="0" smtClean="0"/>
              <a:t> 8 fait partie des innovations poussées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77040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Succéder à Swing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9026" y="574023"/>
            <a:ext cx="6325058" cy="669211"/>
          </a:xfrm>
        </p:spPr>
        <p:txBody>
          <a:bodyPr/>
          <a:lstStyle/>
          <a:p>
            <a:r>
              <a:rPr lang="fr-FR" dirty="0" smtClean="0"/>
              <a:t>Le monde a changé depuis 1997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2" y="1586205"/>
            <a:ext cx="8234081" cy="49825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Modernisation de la conception d'IHM en Java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Gérer les animations / effets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Gérer des flux multimédias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Intégrer de nouvelles « </a:t>
            </a:r>
            <a:r>
              <a:rPr lang="fr-FR" sz="2000" dirty="0" err="1"/>
              <a:t>Gestures</a:t>
            </a:r>
            <a:r>
              <a:rPr lang="fr-FR" sz="2000" dirty="0"/>
              <a:t> » de type </a:t>
            </a:r>
            <a:r>
              <a:rPr lang="fr-FR" sz="2000" dirty="0" err="1" smtClean="0"/>
              <a:t>touch</a:t>
            </a:r>
            <a:endParaRPr lang="fr-FR" sz="2000" dirty="0" smtClean="0"/>
          </a:p>
          <a:p>
            <a:pPr lvl="1" indent="0">
              <a:buNone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Faciliter le déploiement d'un Client lourd / riche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Options Web (</a:t>
            </a:r>
            <a:r>
              <a:rPr lang="fr-FR" sz="2000" dirty="0" err="1"/>
              <a:t>WebStart</a:t>
            </a:r>
            <a:r>
              <a:rPr lang="fr-FR" sz="2000" dirty="0"/>
              <a:t>, Embedded)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Options Desktop (avec JVM ou sans</a:t>
            </a:r>
            <a:r>
              <a:rPr lang="fr-FR" sz="2000" dirty="0" smtClean="0"/>
              <a:t>)</a:t>
            </a:r>
          </a:p>
          <a:p>
            <a:pPr lvl="1" indent="0">
              <a:buNone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Améliorer le système de </a:t>
            </a:r>
            <a:r>
              <a:rPr lang="fr-FR" sz="2400" dirty="0" err="1"/>
              <a:t>databinding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Principe des </a:t>
            </a:r>
            <a:r>
              <a:rPr lang="fr-FR" sz="2000" dirty="0" err="1"/>
              <a:t>Listeners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Bindings avec </a:t>
            </a:r>
            <a:r>
              <a:rPr lang="fr-FR" sz="2000" dirty="0" err="1"/>
              <a:t>Property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0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Swing et AWT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8918" y="569902"/>
            <a:ext cx="6482530" cy="669211"/>
          </a:xfrm>
        </p:spPr>
        <p:txBody>
          <a:bodyPr/>
          <a:lstStyle/>
          <a:p>
            <a:r>
              <a:rPr lang="fr-FR" dirty="0" smtClean="0"/>
              <a:t>Petit retour sur les dinosaures Java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59131" y="1905261"/>
            <a:ext cx="8886684" cy="41642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AWT est le premier </a:t>
            </a:r>
            <a:r>
              <a:rPr lang="fr-FR" sz="2400" dirty="0" err="1"/>
              <a:t>toolkit</a:t>
            </a:r>
            <a:r>
              <a:rPr lang="fr-FR" sz="2400" dirty="0"/>
              <a:t> IHM disponible en Java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Composants "lourds", utilisant le système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Limité à l'intersection des capacités des différentes </a:t>
            </a:r>
            <a:r>
              <a:rPr lang="fr-FR" sz="2000" dirty="0" err="1"/>
              <a:t>plate-formes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Swing introduit en Java 1.2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Se repose en partie sur AWT (essentiellement pour raisons de compatibilité)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Composants "légers", entièrement gérés par Swing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Grande liberté dans la définition des interfaces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Outils</a:t>
            </a:r>
            <a:r>
              <a:rPr lang="en-US" sz="2000" dirty="0"/>
              <a:t> WYSIWYG </a:t>
            </a:r>
            <a:r>
              <a:rPr lang="en-US" sz="2000" dirty="0" err="1"/>
              <a:t>disponibles</a:t>
            </a:r>
            <a:r>
              <a:rPr lang="en-US" sz="2000" dirty="0"/>
              <a:t> (What You See Is What You Get)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Adoption très large par la communauté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2402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Particularités de Swing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8054" y="536957"/>
            <a:ext cx="7741525" cy="669211"/>
          </a:xfrm>
        </p:spPr>
        <p:txBody>
          <a:bodyPr/>
          <a:lstStyle/>
          <a:p>
            <a:r>
              <a:rPr lang="fr-FR" dirty="0" smtClean="0"/>
              <a:t>L'</a:t>
            </a:r>
            <a:r>
              <a:rPr lang="fr-FR" dirty="0" err="1" smtClean="0"/>
              <a:t>abadonware</a:t>
            </a:r>
            <a:r>
              <a:rPr lang="fr-FR" dirty="0" smtClean="0"/>
              <a:t> le plus connu du JDK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2" y="1632857"/>
            <a:ext cx="8886684" cy="50478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Description des composants et systèmes de </a:t>
            </a:r>
            <a:r>
              <a:rPr lang="fr-FR" sz="2400" dirty="0" err="1"/>
              <a:t>layout</a:t>
            </a:r>
            <a:r>
              <a:rPr lang="fr-FR" sz="2400" dirty="0"/>
              <a:t> entièrement en </a:t>
            </a:r>
            <a:r>
              <a:rPr lang="fr-FR" sz="2400" dirty="0" smtClean="0"/>
              <a:t>Java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Notion de GUI Thread 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obligation </a:t>
            </a:r>
            <a:r>
              <a:rPr lang="fr-FR" sz="2000" dirty="0"/>
              <a:t>de gérer / comprendre plusieurs threads sous peine de performances </a:t>
            </a:r>
            <a:r>
              <a:rPr lang="fr-FR" sz="2000" dirty="0" smtClean="0"/>
              <a:t>dégradées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Peu d'évolutions depuis plusieurs </a:t>
            </a:r>
            <a:r>
              <a:rPr lang="fr-FR" sz="2400" dirty="0" smtClean="0"/>
              <a:t>années</a:t>
            </a:r>
          </a:p>
          <a:p>
            <a:endParaRPr lang="fr-FR" sz="2000" dirty="0"/>
          </a:p>
          <a:p>
            <a:r>
              <a:rPr lang="fr-FR" sz="2400" b="1" dirty="0" smtClean="0"/>
              <a:t>De </a:t>
            </a:r>
            <a:r>
              <a:rPr lang="fr-FR" sz="2400" b="1" dirty="0"/>
              <a:t>manière générale : des efforts assez importants à fournir pour maîtriser le rendu graphique (performance, style...) car Swing reste assez « bas niveau </a:t>
            </a:r>
            <a:r>
              <a:rPr lang="fr-FR" sz="2400" b="1" dirty="0" smtClean="0"/>
              <a:t>»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28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 saut technologique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83118" y="1583439"/>
            <a:ext cx="8704737" cy="48453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Le moteur de rendu est </a:t>
            </a:r>
            <a:r>
              <a:rPr lang="fr-FR" sz="2400" dirty="0" smtClean="0"/>
              <a:t>sélectionné </a:t>
            </a:r>
            <a:r>
              <a:rPr lang="fr-FR" sz="2400" dirty="0"/>
              <a:t>par rapport à la plate-forme (DirectX, OpenGL, </a:t>
            </a:r>
            <a:r>
              <a:rPr lang="fr-FR" sz="2400" dirty="0" smtClean="0"/>
              <a:t>Software </a:t>
            </a:r>
            <a:r>
              <a:rPr lang="fr-FR" sz="2400" dirty="0" err="1" smtClean="0"/>
              <a:t>rendering</a:t>
            </a:r>
            <a:r>
              <a:rPr lang="fr-FR" sz="2400" dirty="0" smtClean="0"/>
              <a:t> au </a:t>
            </a:r>
            <a:r>
              <a:rPr lang="fr-FR" sz="2400" dirty="0"/>
              <a:t>pire</a:t>
            </a:r>
            <a:r>
              <a:rPr lang="fr-FR" sz="2400" dirty="0" smtClean="0"/>
              <a:t>)</a:t>
            </a:r>
            <a:br>
              <a:rPr lang="fr-FR" sz="2400" dirty="0" smtClean="0"/>
            </a:b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API riche et de type « haut niveau </a:t>
            </a:r>
            <a:r>
              <a:rPr lang="fr-FR" sz="2400" dirty="0" smtClean="0"/>
              <a:t>»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Nombreux composants disponibles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Bibliothèque d'animations et effets </a:t>
            </a:r>
            <a:r>
              <a:rPr lang="fr-FR" sz="2400" dirty="0" smtClean="0"/>
              <a:t>fournie</a:t>
            </a:r>
            <a:endParaRPr lang="fr-FR" sz="2400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485021" y="2523310"/>
            <a:ext cx="4292500" cy="1707394"/>
            <a:chOff x="1356" y="976"/>
            <a:chExt cx="4400" cy="1422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976"/>
              <a:ext cx="4400" cy="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976"/>
              <a:ext cx="5847" cy="1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76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8205</TotalTime>
  <Words>546</Words>
  <Application>Microsoft Office PowerPoint</Application>
  <PresentationFormat>Format A4 (210 x 297 mm)</PresentationFormat>
  <Paragraphs>127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2_Thème Office</vt:lpstr>
      <vt:lpstr>Présentation PowerPoint</vt:lpstr>
      <vt:lpstr>JavaFX 8 en quelques mots</vt:lpstr>
      <vt:lpstr>JavaFX 1.0 les origines</vt:lpstr>
      <vt:lpstr>JavaFX 2.* bâti pour durer</vt:lpstr>
      <vt:lpstr>JavaFX 8 l'offensive d'oracle</vt:lpstr>
      <vt:lpstr>Succéder à Swing</vt:lpstr>
      <vt:lpstr>Swing et AWT</vt:lpstr>
      <vt:lpstr>Particularités de Swing</vt:lpstr>
      <vt:lpstr>Le runtime JavaFX</vt:lpstr>
      <vt:lpstr>FXML + CSS + Java</vt:lpstr>
      <vt:lpstr>Le client lourd aujourd'hui</vt:lpstr>
      <vt:lpstr>Le multi-supports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Epeire</cp:lastModifiedBy>
  <cp:revision>349</cp:revision>
  <dcterms:created xsi:type="dcterms:W3CDTF">2014-10-16T12:54:57Z</dcterms:created>
  <dcterms:modified xsi:type="dcterms:W3CDTF">2015-02-24T22:06:02Z</dcterms:modified>
</cp:coreProperties>
</file>