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4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</p:sldIdLst>
  <p:sldSz cx="9906000" cy="6858000" type="A4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jamin Houdu" initials="BH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C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1140" y="-4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7D9E91-A5EA-4309-8C52-9FCFE37B6E88}" type="datetimeFigureOut">
              <a:rPr lang="fr-FR" smtClean="0"/>
              <a:t>25/02/2015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0CCC30-BA4F-46CB-9AB8-C79304A34C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8169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Cette slide peut se décliner dans les couleurs de la charte que vous trouvez les plus opportunes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9A09D-D1B5-3C48-9FCA-6DC5D8344D1B}" type="slidenum">
              <a:rPr lang="fr-FR" smtClean="0">
                <a:solidFill>
                  <a:prstClr val="black"/>
                </a:solidFill>
              </a:rPr>
              <a:pPr/>
              <a:t>1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120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Logo_arrondi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959" y="1164168"/>
            <a:ext cx="5916083" cy="4550833"/>
          </a:xfrm>
          <a:prstGeom prst="rect">
            <a:avLst/>
          </a:prstGeom>
        </p:spPr>
      </p:pic>
      <p:sp>
        <p:nvSpPr>
          <p:cNvPr id="4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464646"/>
                </a:solidFill>
              </a:defRPr>
            </a:lvl1pPr>
          </a:lstStyle>
          <a:p>
            <a:fld id="{55709355-216D-0041-810B-6DD1E004BD8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1982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" y="0"/>
            <a:ext cx="10020661" cy="6963304"/>
          </a:xfrm>
          <a:prstGeom prst="rect">
            <a:avLst/>
          </a:prstGeom>
          <a:solidFill>
            <a:srgbClr val="464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5" name="Image 4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9" y="6356351"/>
            <a:ext cx="397940" cy="417995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2" name="Image 1" descr="Zen_gri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00" y="6350400"/>
            <a:ext cx="398992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75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6968"/>
            <a:ext cx="10090152" cy="7040272"/>
          </a:xfrm>
          <a:prstGeom prst="rect">
            <a:avLst/>
          </a:prstGeom>
          <a:solidFill>
            <a:srgbClr val="79A60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2" name="Image 1" descr="Zen_ver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00" y="6350400"/>
            <a:ext cx="398992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963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6968"/>
            <a:ext cx="10062355" cy="6963304"/>
          </a:xfrm>
          <a:prstGeom prst="rect">
            <a:avLst/>
          </a:prstGeom>
          <a:solidFill>
            <a:srgbClr val="0779A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2" name="Image 1" descr="Zen_ble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00" y="6350400"/>
            <a:ext cx="398992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532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uge_Zen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" y="-217953"/>
            <a:ext cx="10076254" cy="7181257"/>
          </a:xfrm>
          <a:prstGeom prst="rect">
            <a:avLst/>
          </a:prstGeom>
          <a:solidFill>
            <a:srgbClr val="AF1E3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2" name="Image 1" descr="Zen_roug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00" y="6350400"/>
            <a:ext cx="398992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210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 rot="21370159">
            <a:off x="-650004" y="-191833"/>
            <a:ext cx="1105362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4" name="Image 3" descr="Zen_roug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00" y="6350400"/>
            <a:ext cx="398992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710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Bande_saum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256651" y="168834"/>
            <a:ext cx="6511983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6" name="Rectangle 5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rgbClr val="EF52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9" y="6356351"/>
            <a:ext cx="397940" cy="417995"/>
          </a:xfrm>
          <a:prstGeom prst="rect">
            <a:avLst/>
          </a:prstGeom>
        </p:spPr>
      </p:pic>
      <p:sp>
        <p:nvSpPr>
          <p:cNvPr id="5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869648" y="597782"/>
            <a:ext cx="54171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  <p:sp>
        <p:nvSpPr>
          <p:cNvPr id="7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901172" y="2210718"/>
            <a:ext cx="7371027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531813" indent="-228600"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315589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Bande_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rgbClr val="79A60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256651" y="168834"/>
            <a:ext cx="6511983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9" y="6356351"/>
            <a:ext cx="397940" cy="417995"/>
          </a:xfrm>
          <a:prstGeom prst="rect">
            <a:avLst/>
          </a:prstGeom>
        </p:spPr>
      </p:pic>
      <p:sp>
        <p:nvSpPr>
          <p:cNvPr id="6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901172" y="2210718"/>
            <a:ext cx="7371027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531813" indent="-228600"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869648" y="597782"/>
            <a:ext cx="54171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2961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Bande_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256651" y="168834"/>
            <a:ext cx="6511983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6" name="Rectangle 5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rgbClr val="0779A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9" y="6356351"/>
            <a:ext cx="397940" cy="417995"/>
          </a:xfrm>
          <a:prstGeom prst="rect">
            <a:avLst/>
          </a:prstGeom>
        </p:spPr>
      </p:pic>
      <p:sp>
        <p:nvSpPr>
          <p:cNvPr id="7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901172" y="2210718"/>
            <a:ext cx="7371027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531813" indent="-228600"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869648" y="597782"/>
            <a:ext cx="54171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356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Bande_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256651" y="168834"/>
            <a:ext cx="6511983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6" name="Rectangle 5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rgbClr val="4646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9" y="6356351"/>
            <a:ext cx="397940" cy="417995"/>
          </a:xfrm>
          <a:prstGeom prst="rect">
            <a:avLst/>
          </a:prstGeom>
        </p:spPr>
      </p:pic>
      <p:sp>
        <p:nvSpPr>
          <p:cNvPr id="7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901172" y="2210718"/>
            <a:ext cx="7371027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531813" indent="-228600"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869648" y="597782"/>
            <a:ext cx="54171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821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SousTitre_B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rgbClr val="EF52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9" y="6356351"/>
            <a:ext cx="397940" cy="41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892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_SousTitre_B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rgbClr val="AF1E3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8" name="Image 7" descr="Z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9" y="6356351"/>
            <a:ext cx="397940" cy="41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263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 rot="21420000">
            <a:off x="256651" y="168834"/>
            <a:ext cx="6511983" cy="59532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3720"/>
              </a:lnSpc>
              <a:defRPr sz="4000" b="1" cap="small" baseline="0">
                <a:solidFill>
                  <a:srgbClr val="AF1E3A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3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 rot="21420000">
            <a:off x="869648" y="597782"/>
            <a:ext cx="5417100" cy="6692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000">
                <a:solidFill>
                  <a:srgbClr val="1E1C11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  <p:sp>
        <p:nvSpPr>
          <p:cNvPr id="4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1067949" y="2210718"/>
            <a:ext cx="7371027" cy="35956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1pPr>
            <a:lvl3pPr marL="303213" indent="0">
              <a:buNone/>
              <a:defRPr>
                <a:solidFill>
                  <a:srgbClr val="1E1C11"/>
                </a:solidFill>
                <a:latin typeface="Open Sans"/>
                <a:cs typeface="Open Sans"/>
              </a:defRPr>
            </a:lvl3pPr>
          </a:lstStyle>
          <a:p>
            <a:pPr lvl="0"/>
            <a:r>
              <a:rPr lang="fr-FR" dirty="0" smtClean="0"/>
              <a:t>Texte</a:t>
            </a:r>
          </a:p>
          <a:p>
            <a:pPr lvl="2"/>
            <a:r>
              <a:rPr lang="fr-FR" dirty="0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37184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0090152" cy="6963304"/>
          </a:xfrm>
          <a:prstGeom prst="rect">
            <a:avLst/>
          </a:prstGeom>
          <a:solidFill>
            <a:srgbClr val="EF52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 rot="21370159">
            <a:off x="-650006" y="-191833"/>
            <a:ext cx="1105362" cy="712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7" name="Image 6" descr="Zen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57" y="6350919"/>
            <a:ext cx="398992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568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464646"/>
                </a:solidFill>
              </a:defRPr>
            </a:lvl1pPr>
          </a:lstStyle>
          <a:p>
            <a:pPr defTabSz="457200"/>
            <a:fld id="{55709355-216D-0041-810B-6DD1E004BD82}" type="slidenum">
              <a:rPr lang="fr-FR" smtClean="0"/>
              <a:pPr defTabSz="45720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391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 txBox="1">
            <a:spLocks/>
          </p:cNvSpPr>
          <p:nvPr/>
        </p:nvSpPr>
        <p:spPr>
          <a:xfrm>
            <a:off x="2535219" y="1946276"/>
            <a:ext cx="7449949" cy="352908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9600" dirty="0" smtClean="0">
                <a:solidFill>
                  <a:prstClr val="white"/>
                </a:solidFill>
                <a:latin typeface="Candara" panose="020E0502030303020204" pitchFamily="34" charset="0"/>
                <a:cs typeface="DIN-Medium"/>
              </a:rPr>
              <a:t>Architectures</a:t>
            </a:r>
          </a:p>
          <a:p>
            <a:pPr algn="l"/>
            <a:r>
              <a:rPr lang="fr-FR" sz="9600" dirty="0" smtClean="0">
                <a:solidFill>
                  <a:prstClr val="white"/>
                </a:solidFill>
                <a:latin typeface="Candara" panose="020E0502030303020204" pitchFamily="34" charset="0"/>
                <a:cs typeface="DIN-Medium"/>
              </a:rPr>
              <a:t>avancées</a:t>
            </a:r>
            <a:endParaRPr lang="fr-FR" sz="9600" dirty="0">
              <a:solidFill>
                <a:prstClr val="white"/>
              </a:solidFill>
              <a:latin typeface="Candara" panose="020E0502030303020204" pitchFamily="34" charset="0"/>
              <a:cs typeface="DIN-Medium"/>
            </a:endParaRPr>
          </a:p>
        </p:txBody>
      </p:sp>
    </p:spTree>
    <p:extLst>
      <p:ext uri="{BB962C8B-B14F-4D97-AF65-F5344CB8AC3E}">
        <p14:creationId xmlns:p14="http://schemas.microsoft.com/office/powerpoint/2010/main" val="270648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d'utilisation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3588" y="4841422"/>
            <a:ext cx="8690656" cy="141242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Permet de gérer l'accès à des ressources communes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Permet de modifier par la suite l'implémentation d'un service sans impacter  les classes qui l'utilisent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FXML + Controller via </a:t>
            </a:r>
            <a:r>
              <a:rPr lang="fr-FR" dirty="0" err="1" smtClean="0"/>
              <a:t>IoC</a:t>
            </a:r>
            <a:endParaRPr lang="fr-FR" dirty="0"/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1692276" y="1615406"/>
            <a:ext cx="4206859" cy="2715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6" y="1484779"/>
            <a:ext cx="5598460" cy="3128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640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Intégration à </a:t>
            </a:r>
            <a:r>
              <a:rPr lang="fr-FR" dirty="0" err="1" smtClean="0"/>
              <a:t>Spring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29696" y="1526722"/>
            <a:ext cx="9022518" cy="1600200"/>
          </a:xfrm>
        </p:spPr>
        <p:txBody>
          <a:bodyPr/>
          <a:lstStyle/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Utilisation d'un Controller </a:t>
            </a:r>
            <a:r>
              <a:rPr lang="fr-FR" sz="2000" dirty="0" err="1"/>
              <a:t>Factory</a:t>
            </a:r>
            <a:r>
              <a:rPr lang="fr-FR" sz="2000" dirty="0"/>
              <a:t> qui utilise </a:t>
            </a:r>
            <a:r>
              <a:rPr lang="fr-FR" sz="2000" dirty="0" err="1"/>
              <a:t>Spring</a:t>
            </a:r>
            <a:r>
              <a:rPr lang="fr-FR" sz="2000" dirty="0"/>
              <a:t> comme </a:t>
            </a:r>
            <a:r>
              <a:rPr lang="fr-FR" sz="2000" dirty="0" err="1"/>
              <a:t>instanciateur</a:t>
            </a:r>
            <a:r>
              <a:rPr lang="fr-FR" sz="2000" dirty="0"/>
              <a:t> de contrôleurs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Possibilité d'injecter des </a:t>
            </a:r>
            <a:r>
              <a:rPr lang="fr-FR" sz="2000" dirty="0" err="1"/>
              <a:t>beans</a:t>
            </a:r>
            <a:r>
              <a:rPr lang="fr-FR" sz="2000" dirty="0"/>
              <a:t> </a:t>
            </a:r>
            <a:r>
              <a:rPr lang="fr-FR" sz="2000" dirty="0" err="1"/>
              <a:t>Spring</a:t>
            </a:r>
            <a:r>
              <a:rPr lang="fr-FR" sz="2000" dirty="0"/>
              <a:t> dans les contrôleurs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 smtClean="0"/>
              <a:t>ControllerFactory</a:t>
            </a:r>
            <a:r>
              <a:rPr lang="fr-FR" dirty="0" smtClean="0"/>
              <a:t> spécifique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261835" y="2696772"/>
            <a:ext cx="8086272" cy="37548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R="0"/>
            <a:r>
              <a:rPr lang="en-US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public class </a:t>
            </a:r>
            <a:r>
              <a:rPr lang="en-US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SpringControllerFactory</a:t>
            </a:r>
            <a:r>
              <a:rPr lang="en-US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&lt;T&gt; </a:t>
            </a:r>
            <a:endParaRPr lang="en-US" sz="1400" dirty="0" smtClean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en-US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</a:t>
            </a:r>
            <a:r>
              <a:rPr lang="en-US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implements </a:t>
            </a:r>
            <a:r>
              <a:rPr lang="en-US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Callback&lt;Class&lt;T&gt;, Object&gt; {</a:t>
            </a:r>
          </a:p>
          <a:p>
            <a:pPr marR="0"/>
            <a:endParaRPr lang="fr-FR" sz="14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</a:t>
            </a:r>
            <a:r>
              <a:rPr lang="fr-FR" sz="1400" dirty="0" err="1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private</a:t>
            </a:r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ApplicationContext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applicationContext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</a:t>
            </a:r>
          </a:p>
          <a:p>
            <a:pPr marR="0"/>
            <a:endParaRPr lang="fr-FR" sz="14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public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SpringControllerFactory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(final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ApplicationContext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400" dirty="0" err="1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appContext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 {</a:t>
            </a:r>
          </a:p>
          <a:p>
            <a:pPr marR="0"/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</a:t>
            </a:r>
            <a:r>
              <a:rPr lang="fr-FR" sz="1400" dirty="0" err="1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this.applicationContext</a:t>
            </a:r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= </a:t>
            </a:r>
            <a:r>
              <a:rPr lang="fr-FR" sz="1400" dirty="0" err="1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appContext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</a:t>
            </a:r>
          </a:p>
          <a:p>
            <a:pPr marR="0"/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}</a:t>
            </a:r>
            <a:endParaRPr lang="fr-FR" sz="14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endParaRPr lang="fr-FR" sz="14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/**</a:t>
            </a:r>
            <a:endParaRPr lang="fr-FR" sz="14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en-US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</a:t>
            </a:r>
            <a:r>
              <a:rPr lang="en-US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* </a:t>
            </a:r>
            <a:r>
              <a:rPr lang="en-US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Instantiate </a:t>
            </a:r>
            <a:r>
              <a:rPr lang="en-US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JavaFX controller from Spring context.</a:t>
            </a:r>
          </a:p>
          <a:p>
            <a:pPr marR="0"/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*/</a:t>
            </a:r>
          </a:p>
          <a:p>
            <a:pPr marR="0"/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@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Override</a:t>
            </a:r>
            <a:endParaRPr lang="fr-FR" sz="14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en-US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public </a:t>
            </a:r>
            <a:r>
              <a:rPr lang="en-US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Object call(final Class&lt;T&gt; </a:t>
            </a:r>
            <a:r>
              <a:rPr lang="en-US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aClass</a:t>
            </a:r>
            <a:r>
              <a:rPr lang="en-US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 {</a:t>
            </a:r>
          </a:p>
          <a:p>
            <a:pPr marR="0"/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return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this.applicationContext.getBean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aClass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</a:p>
          <a:p>
            <a:pPr marR="0"/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}</a:t>
            </a:r>
            <a:endParaRPr lang="fr-FR" sz="14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  <a:endParaRPr lang="fr-FR" sz="14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37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Intégration à </a:t>
            </a:r>
            <a:r>
              <a:rPr lang="fr-FR" dirty="0" err="1" smtClean="0"/>
              <a:t>Spring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 smtClean="0"/>
              <a:t>BuilderFactory</a:t>
            </a:r>
            <a:r>
              <a:rPr lang="fr-FR" dirty="0"/>
              <a:t> </a:t>
            </a:r>
            <a:r>
              <a:rPr lang="fr-FR" dirty="0" smtClean="0"/>
              <a:t>spécifique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338941" y="1600475"/>
            <a:ext cx="7756071" cy="48493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R="0"/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public class </a:t>
            </a:r>
            <a:r>
              <a:rPr lang="en-US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SpringBuilderFactory</a:t>
            </a:r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implements </a:t>
            </a:r>
            <a:r>
              <a:rPr lang="en-US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BuilderFactory</a:t>
            </a:r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{</a:t>
            </a:r>
            <a:endParaRPr lang="fr-FR" sz="12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en-US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private </a:t>
            </a:r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class </a:t>
            </a:r>
            <a:r>
              <a:rPr lang="en-US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SpringComponentBuilder</a:t>
            </a:r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&lt;T&gt; implements Builder&lt;T&gt; </a:t>
            </a:r>
            <a:r>
              <a:rPr lang="en-US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{</a:t>
            </a:r>
            <a:endParaRPr lang="fr-FR" sz="12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</a:t>
            </a:r>
            <a:r>
              <a:rPr lang="fr-FR" sz="1200" dirty="0" err="1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private</a:t>
            </a:r>
            <a:r>
              <a:rPr 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final Class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klass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</a:t>
            </a:r>
          </a:p>
          <a:p>
            <a:pPr marR="0"/>
            <a:r>
              <a:rPr 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public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SpringComponentBuilder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(final Class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klass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 {</a:t>
            </a:r>
          </a:p>
          <a:p>
            <a:pPr marR="0"/>
            <a:r>
              <a:rPr 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    </a:t>
            </a:r>
            <a:r>
              <a:rPr lang="fr-FR" sz="1200" dirty="0" err="1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this.klass</a:t>
            </a:r>
            <a:r>
              <a:rPr 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=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klass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</a:t>
            </a:r>
          </a:p>
          <a:p>
            <a:pPr marR="0"/>
            <a:r>
              <a:rPr 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}</a:t>
            </a:r>
            <a:endParaRPr lang="fr-FR" sz="12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endParaRPr lang="fr-FR" sz="12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@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Override</a:t>
            </a:r>
            <a:endParaRPr lang="fr-FR" sz="12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public 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build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 {</a:t>
            </a:r>
          </a:p>
          <a:p>
            <a:pPr marR="0"/>
            <a:r>
              <a:rPr 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    final 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bean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(T)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applicationContext.getBean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this.klass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</a:p>
          <a:p>
            <a:pPr marR="0"/>
            <a:r>
              <a:rPr 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    return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bean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</a:t>
            </a:r>
          </a:p>
          <a:p>
            <a:pPr marR="0"/>
            <a:r>
              <a:rPr 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}</a:t>
            </a:r>
            <a:endParaRPr lang="fr-FR" sz="12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}</a:t>
            </a:r>
            <a:endParaRPr lang="fr-FR" sz="12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endParaRPr lang="fr-FR" sz="12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</a:t>
            </a:r>
            <a:r>
              <a:rPr lang="fr-FR" sz="1200" dirty="0" err="1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private</a:t>
            </a:r>
            <a:r>
              <a:rPr 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final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ApplicationContext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applicationContext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</a:t>
            </a:r>
          </a:p>
          <a:p>
            <a:pPr marR="0"/>
            <a:r>
              <a:rPr 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public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SpringBuilderFactory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(final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ApplicationContext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applicationContext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 {</a:t>
            </a:r>
          </a:p>
          <a:p>
            <a:pPr marR="0"/>
            <a:r>
              <a:rPr 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</a:t>
            </a:r>
            <a:r>
              <a:rPr lang="fr-FR" sz="1200" dirty="0" err="1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this.applicationContext</a:t>
            </a:r>
            <a:r>
              <a:rPr 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=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applicationContext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</a:t>
            </a:r>
          </a:p>
          <a:p>
            <a:pPr marR="0"/>
            <a:r>
              <a:rPr 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}</a:t>
            </a:r>
            <a:endParaRPr lang="fr-FR" sz="12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endParaRPr lang="fr-FR" sz="12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@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Override</a:t>
            </a:r>
            <a:endParaRPr lang="fr-FR" sz="12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en-US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public </a:t>
            </a:r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Builder&lt;?&gt; </a:t>
            </a:r>
            <a:r>
              <a:rPr lang="en-US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getBuilder</a:t>
            </a:r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(final Class&lt;?&gt; </a:t>
            </a:r>
            <a:r>
              <a:rPr lang="en-US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klass</a:t>
            </a:r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 {</a:t>
            </a:r>
          </a:p>
          <a:p>
            <a:pPr marR="0"/>
            <a:r>
              <a:rPr 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final 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Component annotation =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klass.getAnnotation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Component.class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</a:p>
          <a:p>
            <a:pPr marR="0"/>
            <a:r>
              <a:rPr lang="en-US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if </a:t>
            </a:r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(annotation != null) return new </a:t>
            </a:r>
            <a:r>
              <a:rPr lang="en-US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SpringComponentBuilder</a:t>
            </a:r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en-US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klass</a:t>
            </a:r>
            <a:r>
              <a:rPr lang="en-US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</a:p>
          <a:p>
            <a:pPr marR="0"/>
            <a:r>
              <a:rPr 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</a:t>
            </a:r>
            <a:r>
              <a:rPr lang="fr-FR" sz="1200" dirty="0" err="1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else</a:t>
            </a:r>
            <a:r>
              <a:rPr 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return new </a:t>
            </a:r>
            <a:r>
              <a:rPr lang="fr-FR" sz="12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JavaFXBuilderFactory</a:t>
            </a:r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();</a:t>
            </a:r>
          </a:p>
          <a:p>
            <a:pPr marR="0"/>
            <a:r>
              <a:rPr lang="fr-FR" sz="12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}</a:t>
            </a:r>
            <a:endParaRPr lang="fr-FR" sz="12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2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878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Intégration à </a:t>
            </a:r>
            <a:r>
              <a:rPr lang="fr-FR" dirty="0" err="1" smtClean="0"/>
              <a:t>Spring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81543" y="1564738"/>
            <a:ext cx="8776758" cy="481973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Affecter les objets </a:t>
            </a:r>
            <a:r>
              <a:rPr lang="fr-FR" sz="2400" dirty="0" err="1"/>
              <a:t>Factory</a:t>
            </a:r>
            <a:r>
              <a:rPr lang="fr-FR" sz="2400" dirty="0"/>
              <a:t> au </a:t>
            </a:r>
            <a:r>
              <a:rPr lang="fr-FR" sz="2400" dirty="0" err="1"/>
              <a:t>FXMLLoader</a:t>
            </a: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Il est donc possible d'injecter des </a:t>
            </a:r>
            <a:r>
              <a:rPr lang="fr-FR" sz="2000" dirty="0" err="1"/>
              <a:t>beans</a:t>
            </a:r>
            <a:r>
              <a:rPr lang="fr-FR" sz="2000" dirty="0"/>
              <a:t> </a:t>
            </a:r>
            <a:r>
              <a:rPr lang="fr-FR" sz="2000" dirty="0" err="1"/>
              <a:t>Spring</a:t>
            </a:r>
            <a:r>
              <a:rPr lang="fr-FR" sz="2000" dirty="0"/>
              <a:t> dans les composants et </a:t>
            </a:r>
            <a:r>
              <a:rPr lang="fr-FR" sz="2000" dirty="0" smtClean="0"/>
              <a:t>contrôleurs</a:t>
            </a:r>
            <a:endParaRPr lang="fr-FR" sz="20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Pour que les composants </a:t>
            </a:r>
            <a:r>
              <a:rPr lang="fr-FR" sz="2000" dirty="0" err="1"/>
              <a:t>JavaFX</a:t>
            </a:r>
            <a:r>
              <a:rPr lang="fr-FR" sz="2000" dirty="0"/>
              <a:t> soient instanciés par </a:t>
            </a:r>
            <a:r>
              <a:rPr lang="fr-FR" sz="2000" dirty="0" err="1"/>
              <a:t>Spring</a:t>
            </a:r>
            <a:r>
              <a:rPr lang="fr-FR" sz="2000" dirty="0"/>
              <a:t> ils doivent être déclarés dans le contexte </a:t>
            </a:r>
            <a:r>
              <a:rPr lang="fr-FR" sz="2000" dirty="0" err="1"/>
              <a:t>Spring</a:t>
            </a:r>
            <a:r>
              <a:rPr lang="fr-FR" sz="2000" dirty="0"/>
              <a:t> avec l'annotation @</a:t>
            </a:r>
            <a:r>
              <a:rPr lang="fr-FR" sz="2000" dirty="0" smtClean="0"/>
              <a:t>Component</a:t>
            </a:r>
            <a:endParaRPr lang="fr-FR" sz="20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Ces composants doivent être déclarés en scope « prototype » car ce ne sont pas forcément des singletons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090348" y="2139742"/>
            <a:ext cx="6869831" cy="1815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R="0"/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FXMLLoader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loader = new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FXMLLoader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();</a:t>
            </a:r>
          </a:p>
          <a:p>
            <a:pPr marR="0"/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SpringControllerFactory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springControllerFactory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</a:t>
            </a:r>
            <a:endParaRPr lang="fr-FR" sz="1400" dirty="0" smtClean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</a:t>
            </a:r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new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SpringControllerFactory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applicationContext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</a:p>
          <a:p>
            <a:pPr marR="0"/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loader.setControllerFactory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springControllerFactory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</a:p>
          <a:p>
            <a:pPr marR="0"/>
            <a:endParaRPr lang="fr-FR" sz="14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SpringBuilderFactory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springBuilderFactory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</a:t>
            </a:r>
            <a:endParaRPr lang="fr-FR" sz="1400" dirty="0" smtClean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</a:t>
            </a:r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new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SpringBuilderFactory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applicationContext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</a:p>
          <a:p>
            <a:pPr marR="0"/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loader.setBuilderFactory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springBuilderFactory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4121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JavaFX</a:t>
            </a:r>
            <a:r>
              <a:rPr lang="fr-FR" dirty="0" smtClean="0"/>
              <a:t> + </a:t>
            </a:r>
            <a:r>
              <a:rPr lang="fr-FR" dirty="0" err="1" smtClean="0"/>
              <a:t>Spring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04283" y="1498599"/>
            <a:ext cx="8970395" cy="417557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Plusieurs avantages à utiliser </a:t>
            </a:r>
            <a:r>
              <a:rPr lang="fr-FR" sz="2400" dirty="0" err="1" smtClean="0"/>
              <a:t>Spring</a:t>
            </a:r>
            <a:endParaRPr lang="fr-FR" sz="2400" dirty="0" smtClean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Technologie éprouvée, support très étendu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Mutualisation de code facilitée sur le code métier non IHM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Intégration </a:t>
            </a:r>
            <a:r>
              <a:rPr lang="fr-FR" sz="2000" dirty="0"/>
              <a:t>facilitée avec une grande partie des technologies </a:t>
            </a:r>
            <a:r>
              <a:rPr lang="fr-FR" sz="2000" dirty="0" smtClean="0"/>
              <a:t>Java</a:t>
            </a:r>
            <a:endParaRPr lang="fr-FR" sz="2400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Possibilité d'utiliser </a:t>
            </a:r>
            <a:r>
              <a:rPr lang="fr-FR" sz="2000" dirty="0" err="1"/>
              <a:t>Spring</a:t>
            </a:r>
            <a:r>
              <a:rPr lang="fr-FR" sz="2000" dirty="0"/>
              <a:t> Events comme bus </a:t>
            </a:r>
            <a:r>
              <a:rPr lang="fr-FR" sz="2000" dirty="0" smtClean="0"/>
              <a:t>d'événement (</a:t>
            </a:r>
            <a:r>
              <a:rPr lang="fr-FR" sz="2000" dirty="0" err="1" smtClean="0"/>
              <a:t>publish</a:t>
            </a:r>
            <a:r>
              <a:rPr lang="fr-FR" sz="2000" dirty="0" smtClean="0"/>
              <a:t> / </a:t>
            </a:r>
            <a:r>
              <a:rPr lang="fr-FR" sz="2000" dirty="0" err="1" smtClean="0"/>
              <a:t>subscribe</a:t>
            </a:r>
            <a:r>
              <a:rPr lang="fr-FR" sz="2000" dirty="0" smtClean="0"/>
              <a:t>)</a:t>
            </a:r>
            <a:endParaRPr lang="fr-FR" sz="2400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Meilleure testabilité avec la possibilité d'utiliser des classes de type </a:t>
            </a:r>
            <a:r>
              <a:rPr lang="fr-FR" sz="2000" dirty="0" err="1" smtClean="0"/>
              <a:t>mock</a:t>
            </a:r>
            <a:endParaRPr lang="fr-FR" sz="2400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Il existe toutefois quelques limitations au niveau de </a:t>
            </a:r>
            <a:r>
              <a:rPr lang="fr-FR" sz="2000" dirty="0" err="1"/>
              <a:t>Spring</a:t>
            </a:r>
            <a:r>
              <a:rPr lang="fr-FR" sz="2000" dirty="0"/>
              <a:t> AOP car les implémentations des composants </a:t>
            </a:r>
            <a:r>
              <a:rPr lang="fr-FR" sz="2000" dirty="0" err="1"/>
              <a:t>JavaFX</a:t>
            </a:r>
            <a:r>
              <a:rPr lang="fr-FR" sz="2000" dirty="0"/>
              <a:t> ne permettent pas toujours d'injecter des proxys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Une association utile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239" y="5025243"/>
            <a:ext cx="3101963" cy="139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68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design pattern MVVM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01172" y="1568743"/>
            <a:ext cx="8700028" cy="489737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On peut utiliser un design pattern nommé MVVM (Model-</a:t>
            </a:r>
            <a:r>
              <a:rPr lang="fr-FR" sz="2400" dirty="0" err="1"/>
              <a:t>View</a:t>
            </a:r>
            <a:r>
              <a:rPr lang="fr-FR" sz="2400" dirty="0"/>
              <a:t> </a:t>
            </a:r>
            <a:r>
              <a:rPr lang="fr-FR" sz="2400" dirty="0" err="1"/>
              <a:t>View</a:t>
            </a:r>
            <a:r>
              <a:rPr lang="fr-FR" sz="2400" dirty="0"/>
              <a:t>-Model) qui est une variante de </a:t>
            </a:r>
            <a:r>
              <a:rPr lang="fr-FR" sz="2400" dirty="0" err="1"/>
              <a:t>Presentation</a:t>
            </a:r>
            <a:r>
              <a:rPr lang="fr-FR" sz="2400" dirty="0"/>
              <a:t> Model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Le contrôleur est une classe qui étend un composant </a:t>
            </a:r>
            <a:r>
              <a:rPr lang="fr-FR" sz="2000" dirty="0" err="1"/>
              <a:t>JavaFX</a:t>
            </a:r>
            <a:endParaRPr lang="fr-FR" sz="20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Chaque FXML ne connaît pas son contrôleur et ne le référence donc pas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Chaque FXML a pour racine un composant </a:t>
            </a:r>
            <a:r>
              <a:rPr lang="fr-FR" sz="2000" dirty="0" err="1"/>
              <a:t>JavaFX</a:t>
            </a:r>
            <a:r>
              <a:rPr lang="fr-FR" sz="2000" dirty="0"/>
              <a:t> qui est le même que celui qui est étendu par le contrôleur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Le contrôleur charge le FXML dans son constructeur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Le composant est chargé de déclarer son rendu FXML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Suppression de la balise &lt;</a:t>
            </a:r>
            <a:r>
              <a:rPr lang="fr-FR" sz="2000" dirty="0" err="1"/>
              <a:t>fxml:include</a:t>
            </a:r>
            <a:r>
              <a:rPr lang="fr-FR" sz="2000" dirty="0"/>
              <a:t>&gt;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Permet l'extension / surcharge des méthodes </a:t>
            </a:r>
            <a:r>
              <a:rPr lang="fr-FR" sz="2000" dirty="0" err="1"/>
              <a:t>JavaFX</a:t>
            </a:r>
            <a:endParaRPr lang="fr-FR" sz="20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Permet l'ajout d'événements personnalisés par </a:t>
            </a:r>
            <a:r>
              <a:rPr lang="fr-FR" sz="2000" dirty="0" err="1"/>
              <a:t>databinding</a:t>
            </a: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Model-</a:t>
            </a:r>
            <a:r>
              <a:rPr lang="fr-FR" dirty="0" err="1" smtClean="0"/>
              <a:t>View</a:t>
            </a:r>
            <a:r>
              <a:rPr lang="fr-FR" dirty="0" smtClean="0"/>
              <a:t> </a:t>
            </a:r>
            <a:r>
              <a:rPr lang="fr-FR" dirty="0" err="1" smtClean="0"/>
              <a:t>View</a:t>
            </a:r>
            <a:r>
              <a:rPr lang="fr-FR" dirty="0" smtClean="0"/>
              <a:t>-Model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0086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MVVM avec </a:t>
            </a:r>
            <a:r>
              <a:rPr lang="fr-FR" dirty="0" err="1" smtClean="0"/>
              <a:t>Spring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201586" y="1350628"/>
            <a:ext cx="6232121" cy="494403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&lt;?</a:t>
            </a:r>
            <a:r>
              <a:rPr lang="fr-FR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xml</a:t>
            </a:r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version="1.0" </a:t>
            </a:r>
            <a:r>
              <a:rPr lang="fr-FR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encoding</a:t>
            </a:r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="UTF-8"?&gt;</a:t>
            </a:r>
          </a:p>
          <a:p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&lt;</a:t>
            </a:r>
            <a:r>
              <a:rPr lang="fr-FR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fx:root</a:t>
            </a:r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type="</a:t>
            </a:r>
            <a:r>
              <a:rPr lang="fr-FR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javafx.scene.layout.GridPane</a:t>
            </a:r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"</a:t>
            </a:r>
          </a:p>
          <a:p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fr-FR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xmlns:fx</a:t>
            </a:r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="http://javafx.com/</a:t>
            </a:r>
            <a:r>
              <a:rPr lang="fr-FR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fxml</a:t>
            </a:r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"</a:t>
            </a:r>
          </a:p>
          <a:p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fr-FR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styleClass</a:t>
            </a:r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="</a:t>
            </a:r>
            <a:r>
              <a:rPr lang="fr-FR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launchPadPane</a:t>
            </a:r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"</a:t>
            </a:r>
          </a:p>
          <a:p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fr-FR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alignment</a:t>
            </a:r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="BASELINE_CENTER"</a:t>
            </a:r>
          </a:p>
          <a:p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fr-FR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maxHeight</a:t>
            </a:r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="</a:t>
            </a:r>
            <a:r>
              <a:rPr lang="fr-FR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Infinity</a:t>
            </a:r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"</a:t>
            </a:r>
          </a:p>
          <a:p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fr-FR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maxWidth</a:t>
            </a:r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="</a:t>
            </a:r>
            <a:r>
              <a:rPr lang="fr-FR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Infinity</a:t>
            </a:r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"</a:t>
            </a:r>
          </a:p>
          <a:p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fr-FR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hgap</a:t>
            </a:r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="25"</a:t>
            </a:r>
          </a:p>
          <a:p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fr-FR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vgap</a:t>
            </a:r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="25"&gt;</a:t>
            </a:r>
          </a:p>
          <a:p>
            <a:endParaRPr lang="fr-FR" sz="14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&lt;Label </a:t>
            </a:r>
            <a:r>
              <a:rPr lang="fr-FR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text</a:t>
            </a:r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="Un composant en MVVM !"</a:t>
            </a:r>
          </a:p>
          <a:p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	</a:t>
            </a:r>
            <a:r>
              <a:rPr lang="fr-FR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maxWidth</a:t>
            </a:r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="</a:t>
            </a:r>
            <a:r>
              <a:rPr lang="fr-FR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Infinity</a:t>
            </a:r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"</a:t>
            </a:r>
          </a:p>
          <a:p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	</a:t>
            </a:r>
            <a:r>
              <a:rPr lang="fr-FR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maxHeight</a:t>
            </a:r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="</a:t>
            </a:r>
            <a:r>
              <a:rPr lang="fr-FR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Infinity</a:t>
            </a:r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"</a:t>
            </a:r>
          </a:p>
          <a:p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	</a:t>
            </a:r>
            <a:r>
              <a:rPr lang="fr-FR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GridPane.hgrow</a:t>
            </a:r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="ALWAYS"</a:t>
            </a:r>
          </a:p>
          <a:p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	</a:t>
            </a:r>
            <a:r>
              <a:rPr lang="fr-FR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GridPane.vgrow</a:t>
            </a:r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="ALWAYS"</a:t>
            </a:r>
          </a:p>
          <a:p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	</a:t>
            </a:r>
            <a:r>
              <a:rPr lang="fr-FR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GridPane.rowIndex</a:t>
            </a:r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="1"</a:t>
            </a:r>
          </a:p>
          <a:p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	</a:t>
            </a:r>
            <a:r>
              <a:rPr lang="fr-FR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GridPane.columnIndex</a:t>
            </a:r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="0"/&gt;</a:t>
            </a:r>
          </a:p>
          <a:p>
            <a:endParaRPr lang="fr-FR" sz="14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&lt;/</a:t>
            </a:r>
            <a:r>
              <a:rPr lang="fr-FR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fx:root</a:t>
            </a:r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&gt;</a:t>
            </a:r>
          </a:p>
          <a:p>
            <a:endParaRPr lang="fr-FR" sz="14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endParaRPr lang="fr-FR" sz="14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142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MVVM avec </a:t>
            </a:r>
            <a:r>
              <a:rPr lang="fr-FR" dirty="0" err="1" smtClean="0"/>
              <a:t>Spring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796143" y="1224643"/>
            <a:ext cx="7780564" cy="554355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 sz="1100" dirty="0"/>
              <a:t>@Component</a:t>
            </a:r>
          </a:p>
          <a:p>
            <a:r>
              <a:rPr lang="fr-FR" sz="1100" dirty="0"/>
              <a:t>@Scope(value = "prototype")</a:t>
            </a:r>
          </a:p>
          <a:p>
            <a:r>
              <a:rPr lang="en-US" sz="1100" dirty="0"/>
              <a:t>public class </a:t>
            </a:r>
            <a:r>
              <a:rPr lang="en-US" sz="1100" dirty="0" err="1"/>
              <a:t>LaunchPadMainPane</a:t>
            </a:r>
            <a:r>
              <a:rPr lang="en-US" sz="1100" dirty="0"/>
              <a:t> extends </a:t>
            </a:r>
            <a:r>
              <a:rPr lang="en-US" sz="1100" dirty="0" err="1"/>
              <a:t>GridPane</a:t>
            </a:r>
            <a:r>
              <a:rPr lang="en-US" sz="1100" dirty="0"/>
              <a:t> implements </a:t>
            </a:r>
            <a:r>
              <a:rPr lang="en-US" sz="1100" dirty="0" err="1"/>
              <a:t>Initializable</a:t>
            </a:r>
            <a:r>
              <a:rPr lang="en-US" sz="1100" dirty="0"/>
              <a:t> {</a:t>
            </a:r>
          </a:p>
          <a:p>
            <a:endParaRPr lang="fr-FR" sz="1100" dirty="0"/>
          </a:p>
          <a:p>
            <a:r>
              <a:rPr lang="fr-FR" sz="1100" dirty="0"/>
              <a:t>    public </a:t>
            </a:r>
            <a:r>
              <a:rPr lang="fr-FR" sz="1100" dirty="0" err="1"/>
              <a:t>LaunchPadMainPane</a:t>
            </a:r>
            <a:r>
              <a:rPr lang="fr-FR" sz="1100" dirty="0"/>
              <a:t>() {</a:t>
            </a:r>
          </a:p>
          <a:p>
            <a:r>
              <a:rPr lang="fr-FR" sz="1100" dirty="0"/>
              <a:t>		</a:t>
            </a:r>
            <a:r>
              <a:rPr lang="fr-FR" sz="1100" dirty="0" err="1"/>
              <a:t>ApplicationContext</a:t>
            </a:r>
            <a:r>
              <a:rPr lang="fr-FR" sz="1100" dirty="0"/>
              <a:t> </a:t>
            </a:r>
            <a:r>
              <a:rPr lang="fr-FR" sz="1100" dirty="0" err="1"/>
              <a:t>applicationContext</a:t>
            </a:r>
            <a:r>
              <a:rPr lang="fr-FR" sz="1100" dirty="0"/>
              <a:t> </a:t>
            </a:r>
            <a:r>
              <a:rPr lang="fr-FR" sz="1100" dirty="0" smtClean="0"/>
              <a:t>=</a:t>
            </a:r>
          </a:p>
          <a:p>
            <a:r>
              <a:rPr lang="fr-FR" sz="1100" dirty="0" smtClean="0"/>
              <a:t>			new </a:t>
            </a:r>
            <a:r>
              <a:rPr lang="fr-FR" sz="1100" dirty="0" err="1" smtClean="0"/>
              <a:t>ClassPathXmlApplicationContext</a:t>
            </a:r>
            <a:r>
              <a:rPr lang="fr-FR" sz="1100" dirty="0" smtClean="0"/>
              <a:t>(new String[]{"META-INF/</a:t>
            </a:r>
            <a:r>
              <a:rPr lang="fr-FR" sz="1100" dirty="0" err="1" smtClean="0"/>
              <a:t>spring</a:t>
            </a:r>
            <a:r>
              <a:rPr lang="fr-FR" sz="1100" dirty="0" smtClean="0"/>
              <a:t>/beans.xml"});</a:t>
            </a:r>
          </a:p>
          <a:p>
            <a:r>
              <a:rPr lang="fr-FR" sz="1100" dirty="0" smtClean="0"/>
              <a:t>        </a:t>
            </a:r>
            <a:r>
              <a:rPr lang="fr-FR" sz="1100" dirty="0"/>
              <a:t>	</a:t>
            </a:r>
          </a:p>
          <a:p>
            <a:r>
              <a:rPr lang="fr-FR" sz="1100" dirty="0"/>
              <a:t>		</a:t>
            </a:r>
            <a:r>
              <a:rPr lang="fr-FR" sz="1100" dirty="0" err="1"/>
              <a:t>FXMLLoader</a:t>
            </a:r>
            <a:r>
              <a:rPr lang="fr-FR" sz="1100" dirty="0"/>
              <a:t> loader = new </a:t>
            </a:r>
            <a:r>
              <a:rPr lang="fr-FR" sz="1100" dirty="0" err="1"/>
              <a:t>FXMLLoader</a:t>
            </a:r>
            <a:r>
              <a:rPr lang="fr-FR" sz="1100" dirty="0"/>
              <a:t>();</a:t>
            </a:r>
          </a:p>
          <a:p>
            <a:r>
              <a:rPr lang="fr-FR" sz="1100" dirty="0"/>
              <a:t>		</a:t>
            </a:r>
            <a:r>
              <a:rPr lang="fr-FR" sz="1100" dirty="0" err="1"/>
              <a:t>SpringControllerFactory</a:t>
            </a:r>
            <a:r>
              <a:rPr lang="fr-FR" sz="1100" dirty="0"/>
              <a:t> </a:t>
            </a:r>
            <a:r>
              <a:rPr lang="fr-FR" sz="1100" dirty="0" err="1"/>
              <a:t>springControllerFactory</a:t>
            </a:r>
            <a:r>
              <a:rPr lang="fr-FR" sz="1100" dirty="0"/>
              <a:t> = new </a:t>
            </a:r>
            <a:r>
              <a:rPr lang="fr-FR" sz="1100" dirty="0" err="1" smtClean="0"/>
              <a:t>SpringControllerFactory</a:t>
            </a:r>
            <a:r>
              <a:rPr lang="fr-FR" sz="1100" dirty="0" smtClean="0"/>
              <a:t>(</a:t>
            </a:r>
            <a:r>
              <a:rPr lang="fr-FR" sz="1100" dirty="0" err="1" smtClean="0"/>
              <a:t>applicationContext</a:t>
            </a:r>
            <a:r>
              <a:rPr lang="fr-FR" sz="1100" dirty="0"/>
              <a:t>);</a:t>
            </a:r>
          </a:p>
          <a:p>
            <a:r>
              <a:rPr lang="fr-FR" sz="1100" dirty="0"/>
              <a:t>		</a:t>
            </a:r>
            <a:r>
              <a:rPr lang="fr-FR" sz="1100" dirty="0" err="1"/>
              <a:t>loader.setControllerFactory</a:t>
            </a:r>
            <a:r>
              <a:rPr lang="fr-FR" sz="1100" dirty="0"/>
              <a:t>(</a:t>
            </a:r>
            <a:r>
              <a:rPr lang="fr-FR" sz="1100" dirty="0" err="1"/>
              <a:t>springControllerFactory</a:t>
            </a:r>
            <a:r>
              <a:rPr lang="fr-FR" sz="1100" dirty="0"/>
              <a:t>);</a:t>
            </a:r>
          </a:p>
          <a:p>
            <a:endParaRPr lang="fr-FR" sz="1100" dirty="0"/>
          </a:p>
          <a:p>
            <a:r>
              <a:rPr lang="fr-FR" sz="1100" dirty="0"/>
              <a:t>		</a:t>
            </a:r>
            <a:r>
              <a:rPr lang="fr-FR" sz="1100" dirty="0" err="1"/>
              <a:t>SpringBuilderFactory</a:t>
            </a:r>
            <a:r>
              <a:rPr lang="fr-FR" sz="1100" dirty="0"/>
              <a:t> </a:t>
            </a:r>
            <a:r>
              <a:rPr lang="fr-FR" sz="1100" dirty="0" err="1"/>
              <a:t>springBuilderFactory</a:t>
            </a:r>
            <a:r>
              <a:rPr lang="fr-FR" sz="1100" dirty="0"/>
              <a:t> = new </a:t>
            </a:r>
            <a:r>
              <a:rPr lang="fr-FR" sz="1100" dirty="0" err="1"/>
              <a:t>SpringBuilderFactory</a:t>
            </a:r>
            <a:r>
              <a:rPr lang="fr-FR" sz="1100" dirty="0"/>
              <a:t>(</a:t>
            </a:r>
            <a:r>
              <a:rPr lang="fr-FR" sz="1100" dirty="0" err="1"/>
              <a:t>applicationContext</a:t>
            </a:r>
            <a:r>
              <a:rPr lang="fr-FR" sz="1100" dirty="0"/>
              <a:t>);</a:t>
            </a:r>
          </a:p>
          <a:p>
            <a:r>
              <a:rPr lang="fr-FR" sz="1100" dirty="0"/>
              <a:t>		</a:t>
            </a:r>
            <a:r>
              <a:rPr lang="fr-FR" sz="1100" dirty="0" err="1"/>
              <a:t>loader.setBuilderFactory</a:t>
            </a:r>
            <a:r>
              <a:rPr lang="fr-FR" sz="1100" dirty="0"/>
              <a:t>(</a:t>
            </a:r>
            <a:r>
              <a:rPr lang="fr-FR" sz="1100" dirty="0" err="1"/>
              <a:t>springBuilderFactory</a:t>
            </a:r>
            <a:r>
              <a:rPr lang="fr-FR" sz="1100" dirty="0"/>
              <a:t>);</a:t>
            </a:r>
          </a:p>
          <a:p>
            <a:endParaRPr lang="fr-FR" sz="1100" dirty="0"/>
          </a:p>
          <a:p>
            <a:r>
              <a:rPr lang="fr-FR" sz="1100" dirty="0"/>
              <a:t>     </a:t>
            </a:r>
            <a:r>
              <a:rPr lang="fr-FR" sz="1100" dirty="0" smtClean="0"/>
              <a:t>	   </a:t>
            </a:r>
            <a:r>
              <a:rPr lang="fr-FR" sz="1100" dirty="0"/>
              <a:t>	URL </a:t>
            </a:r>
            <a:r>
              <a:rPr lang="fr-FR" sz="1100" dirty="0" err="1"/>
              <a:t>url</a:t>
            </a:r>
            <a:r>
              <a:rPr lang="fr-FR" sz="1100" dirty="0"/>
              <a:t> = </a:t>
            </a:r>
            <a:r>
              <a:rPr lang="fr-FR" sz="1100" dirty="0" err="1"/>
              <a:t>getClass</a:t>
            </a:r>
            <a:r>
              <a:rPr lang="fr-FR" sz="1100" dirty="0"/>
              <a:t>().</a:t>
            </a:r>
            <a:r>
              <a:rPr lang="fr-FR" sz="1100" dirty="0" err="1"/>
              <a:t>getResource</a:t>
            </a:r>
            <a:r>
              <a:rPr lang="fr-FR" sz="1100" dirty="0"/>
              <a:t>("/</a:t>
            </a:r>
            <a:r>
              <a:rPr lang="fr-FR" sz="1100" dirty="0" err="1"/>
              <a:t>fxml</a:t>
            </a:r>
            <a:r>
              <a:rPr lang="fr-FR" sz="1100" dirty="0"/>
              <a:t>/</a:t>
            </a:r>
            <a:r>
              <a:rPr lang="fr-FR" sz="1100" dirty="0" err="1"/>
              <a:t>LaunchPadMainPane.fxml</a:t>
            </a:r>
            <a:r>
              <a:rPr lang="fr-FR" sz="1100" dirty="0"/>
              <a:t>");</a:t>
            </a:r>
          </a:p>
          <a:p>
            <a:r>
              <a:rPr lang="fr-FR" sz="1100" dirty="0"/>
              <a:t>		</a:t>
            </a:r>
            <a:r>
              <a:rPr lang="fr-FR" sz="1100" dirty="0" err="1"/>
              <a:t>loader.setRoot</a:t>
            </a:r>
            <a:r>
              <a:rPr lang="fr-FR" sz="1100" dirty="0"/>
              <a:t>(</a:t>
            </a:r>
            <a:r>
              <a:rPr lang="fr-FR" sz="1100" dirty="0" err="1"/>
              <a:t>this</a:t>
            </a:r>
            <a:r>
              <a:rPr lang="fr-FR" sz="1100" dirty="0"/>
              <a:t>);</a:t>
            </a:r>
          </a:p>
          <a:p>
            <a:r>
              <a:rPr lang="fr-FR" sz="1100" dirty="0"/>
              <a:t>		</a:t>
            </a:r>
            <a:r>
              <a:rPr lang="fr-FR" sz="1100" dirty="0" err="1"/>
              <a:t>loader.setLocation</a:t>
            </a:r>
            <a:r>
              <a:rPr lang="fr-FR" sz="1100" dirty="0"/>
              <a:t>(url);</a:t>
            </a:r>
          </a:p>
          <a:p>
            <a:r>
              <a:rPr lang="fr-FR" sz="1100" dirty="0"/>
              <a:t>		</a:t>
            </a:r>
            <a:r>
              <a:rPr lang="fr-FR" sz="1100" dirty="0" err="1"/>
              <a:t>loader.load</a:t>
            </a:r>
            <a:r>
              <a:rPr lang="fr-FR" sz="1100" dirty="0"/>
              <a:t>();</a:t>
            </a:r>
          </a:p>
          <a:p>
            <a:r>
              <a:rPr lang="fr-FR" sz="1100" dirty="0"/>
              <a:t>    }</a:t>
            </a:r>
          </a:p>
          <a:p>
            <a:endParaRPr lang="fr-FR" sz="1100" dirty="0"/>
          </a:p>
          <a:p>
            <a:r>
              <a:rPr lang="fr-FR" sz="1100" dirty="0"/>
              <a:t>    @</a:t>
            </a:r>
            <a:r>
              <a:rPr lang="fr-FR" sz="1100" dirty="0" err="1"/>
              <a:t>Override</a:t>
            </a:r>
            <a:endParaRPr lang="fr-FR" sz="1100" dirty="0"/>
          </a:p>
          <a:p>
            <a:r>
              <a:rPr lang="fr-FR" sz="1100" dirty="0"/>
              <a:t>    public </a:t>
            </a:r>
            <a:r>
              <a:rPr lang="fr-FR" sz="1100" dirty="0" err="1"/>
              <a:t>void</a:t>
            </a:r>
            <a:r>
              <a:rPr lang="fr-FR" sz="1100" dirty="0"/>
              <a:t> </a:t>
            </a:r>
            <a:r>
              <a:rPr lang="fr-FR" sz="1100" dirty="0" err="1"/>
              <a:t>initialize</a:t>
            </a:r>
            <a:r>
              <a:rPr lang="fr-FR" sz="1100" dirty="0"/>
              <a:t>(final URL </a:t>
            </a:r>
            <a:r>
              <a:rPr lang="fr-FR" sz="1100" dirty="0" err="1"/>
              <a:t>url</a:t>
            </a:r>
            <a:r>
              <a:rPr lang="fr-FR" sz="1100" dirty="0"/>
              <a:t>, final </a:t>
            </a:r>
            <a:r>
              <a:rPr lang="fr-FR" sz="1100" dirty="0" err="1"/>
              <a:t>ResourceBundle</a:t>
            </a:r>
            <a:r>
              <a:rPr lang="fr-FR" sz="1100" dirty="0"/>
              <a:t> </a:t>
            </a:r>
            <a:r>
              <a:rPr lang="fr-FR" sz="1100" dirty="0" err="1"/>
              <a:t>resourceBundle</a:t>
            </a:r>
            <a:r>
              <a:rPr lang="fr-FR" sz="1100" dirty="0"/>
              <a:t>) {</a:t>
            </a:r>
            <a:r>
              <a:rPr lang="fr-FR" sz="1100" dirty="0" smtClean="0"/>
              <a:t>}</a:t>
            </a:r>
            <a:endParaRPr lang="fr-FR" sz="1100" dirty="0"/>
          </a:p>
          <a:p>
            <a:endParaRPr lang="fr-FR" sz="1100" dirty="0"/>
          </a:p>
          <a:p>
            <a:r>
              <a:rPr lang="fr-FR" sz="1100" dirty="0"/>
              <a:t>    @</a:t>
            </a:r>
            <a:r>
              <a:rPr lang="fr-FR" sz="1100" dirty="0" err="1"/>
              <a:t>PostConstruct</a:t>
            </a:r>
            <a:endParaRPr lang="fr-FR" sz="1100" dirty="0"/>
          </a:p>
          <a:p>
            <a:r>
              <a:rPr lang="fr-FR" sz="1100" dirty="0"/>
              <a:t>    public </a:t>
            </a:r>
            <a:r>
              <a:rPr lang="fr-FR" sz="1100" dirty="0" err="1"/>
              <a:t>void</a:t>
            </a:r>
            <a:r>
              <a:rPr lang="fr-FR" sz="1100" dirty="0"/>
              <a:t> </a:t>
            </a:r>
            <a:r>
              <a:rPr lang="fr-FR" sz="1100" dirty="0" err="1"/>
              <a:t>afterPropertiesSet</a:t>
            </a:r>
            <a:r>
              <a:rPr lang="fr-FR" sz="1100" dirty="0"/>
              <a:t>() </a:t>
            </a:r>
            <a:r>
              <a:rPr lang="fr-FR" sz="1100" dirty="0" smtClean="0"/>
              <a:t>{}</a:t>
            </a:r>
            <a:endParaRPr lang="fr-FR" sz="1100" dirty="0"/>
          </a:p>
          <a:p>
            <a:r>
              <a:rPr lang="fr-FR" sz="1100" dirty="0"/>
              <a:t>}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276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MVVM avec </a:t>
            </a:r>
            <a:r>
              <a:rPr lang="fr-FR" dirty="0" err="1" smtClean="0"/>
              <a:t>Spring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548697" y="1669409"/>
            <a:ext cx="7374867" cy="400477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&lt;?</a:t>
            </a:r>
            <a:r>
              <a:rPr lang="fr-FR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xml</a:t>
            </a:r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version="1.0" </a:t>
            </a:r>
            <a:r>
              <a:rPr lang="fr-FR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encoding</a:t>
            </a:r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="UTF-8"?&gt;</a:t>
            </a:r>
          </a:p>
          <a:p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&lt;</a:t>
            </a:r>
            <a:r>
              <a:rPr lang="fr-FR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beans</a:t>
            </a:r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xmlns</a:t>
            </a:r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="http://www.springframework.org/schema/beans" ...&gt;</a:t>
            </a:r>
          </a:p>
          <a:p>
            <a:endParaRPr lang="fr-FR" sz="14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&lt;</a:t>
            </a:r>
            <a:r>
              <a:rPr lang="fr-FR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context:annotation-config</a:t>
            </a:r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&gt;</a:t>
            </a:r>
            <a:r>
              <a:rPr lang="fr-FR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true</a:t>
            </a:r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&lt;/</a:t>
            </a:r>
            <a:r>
              <a:rPr lang="fr-FR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context:annotation-config</a:t>
            </a:r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&gt;</a:t>
            </a:r>
          </a:p>
          <a:p>
            <a:endParaRPr lang="fr-FR" sz="14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&lt;</a:t>
            </a:r>
            <a:r>
              <a:rPr lang="fr-FR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context:component-scan</a:t>
            </a:r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annotation-config="</a:t>
            </a:r>
            <a:r>
              <a:rPr lang="fr-FR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true</a:t>
            </a:r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"</a:t>
            </a:r>
          </a:p>
          <a:p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	</a:t>
            </a:r>
            <a:r>
              <a:rPr lang="fr-FR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scoped</a:t>
            </a:r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-proxy="no"</a:t>
            </a:r>
          </a:p>
          <a:p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	base-package="</a:t>
            </a:r>
            <a:r>
              <a:rPr lang="fr-FR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com.zenika.javafx.spring</a:t>
            </a:r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,</a:t>
            </a:r>
          </a:p>
          <a:p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		</a:t>
            </a:r>
            <a:r>
              <a:rPr lang="fr-FR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com.zenika.javafx.components</a:t>
            </a:r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,</a:t>
            </a:r>
          </a:p>
          <a:p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		</a:t>
            </a:r>
            <a:r>
              <a:rPr lang="fr-FR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com.zenika.javafx.dao</a:t>
            </a:r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,</a:t>
            </a:r>
          </a:p>
          <a:p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		</a:t>
            </a:r>
            <a:r>
              <a:rPr lang="fr-FR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com.zenika.javafx.dao.impl</a:t>
            </a:r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,</a:t>
            </a:r>
          </a:p>
          <a:p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		</a:t>
            </a:r>
            <a:r>
              <a:rPr lang="fr-FR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com.zenika.javafx.services</a:t>
            </a:r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,</a:t>
            </a:r>
          </a:p>
          <a:p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		</a:t>
            </a:r>
            <a:r>
              <a:rPr lang="fr-FR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com.zenika.javafx.services.impl</a:t>
            </a:r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"/&gt;</a:t>
            </a:r>
          </a:p>
          <a:p>
            <a:endParaRPr lang="fr-FR" sz="14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&lt;/</a:t>
            </a:r>
            <a:r>
              <a:rPr lang="fr-FR" sz="14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beans</a:t>
            </a:r>
            <a:r>
              <a:rPr lang="fr-FR" sz="1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&gt;</a:t>
            </a:r>
          </a:p>
          <a:p>
            <a:endParaRPr lang="fr-FR" sz="14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Contexte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61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Null</a:t>
            </a:r>
            <a:r>
              <a:rPr lang="fr-FR" dirty="0" smtClean="0"/>
              <a:t> Object Pattern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61158" y="2006602"/>
            <a:ext cx="8842071" cy="403497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Utiliser une valeur pour symboliser la notion de "</a:t>
            </a:r>
            <a:r>
              <a:rPr lang="fr-FR" sz="2400" dirty="0" err="1" smtClean="0"/>
              <a:t>null</a:t>
            </a:r>
            <a:r>
              <a:rPr lang="fr-FR" sz="2400" dirty="0" smtClean="0"/>
              <a:t>"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Exemple : une méthode retournant une List, qui retourne </a:t>
            </a:r>
            <a:r>
              <a:rPr lang="fr-FR" sz="2400" dirty="0" err="1"/>
              <a:t>Collections.emptyList</a:t>
            </a:r>
            <a:r>
              <a:rPr lang="fr-FR" sz="2400" dirty="0"/>
              <a:t>() </a:t>
            </a:r>
            <a:endParaRPr lang="fr-FR" sz="2400" dirty="0" smtClean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Pas </a:t>
            </a:r>
            <a:r>
              <a:rPr lang="fr-FR" sz="2000" dirty="0"/>
              <a:t>besoin de vérifier les valeurs nulles par des if / </a:t>
            </a:r>
            <a:r>
              <a:rPr lang="fr-FR" sz="2000" dirty="0" err="1"/>
              <a:t>else</a:t>
            </a:r>
            <a:endParaRPr lang="fr-FR" sz="20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On manipule toujours le résultat de la méthode de la même manière (dans notre exemple on va itérer dessus)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La manipulation du </a:t>
            </a:r>
            <a:r>
              <a:rPr lang="fr-FR" sz="2000" dirty="0" err="1"/>
              <a:t>null</a:t>
            </a:r>
            <a:r>
              <a:rPr lang="fr-FR" sz="2000" dirty="0"/>
              <a:t> </a:t>
            </a:r>
            <a:r>
              <a:rPr lang="fr-FR" sz="2000" dirty="0" err="1"/>
              <a:t>object</a:t>
            </a:r>
            <a:r>
              <a:rPr lang="fr-FR" sz="2000" dirty="0"/>
              <a:t> n'aura pas d'incidence sur notre système (l'itération va se terminer immédiatement)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Principe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416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MVC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 rot="21420000">
            <a:off x="868797" y="565320"/>
            <a:ext cx="6657625" cy="669211"/>
          </a:xfrm>
        </p:spPr>
        <p:txBody>
          <a:bodyPr/>
          <a:lstStyle/>
          <a:p>
            <a:r>
              <a:rPr lang="fr-FR" dirty="0" smtClean="0"/>
              <a:t>Découpage Model </a:t>
            </a:r>
            <a:r>
              <a:rPr lang="fr-FR" dirty="0" err="1" smtClean="0"/>
              <a:t>View</a:t>
            </a:r>
            <a:r>
              <a:rPr lang="fr-FR" dirty="0" smtClean="0"/>
              <a:t> Controller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807" y="1587387"/>
            <a:ext cx="6969235" cy="505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6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Null</a:t>
            </a:r>
            <a:r>
              <a:rPr lang="fr-FR" dirty="0" smtClean="0"/>
              <a:t> Object Pattern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01172" y="1753300"/>
            <a:ext cx="8585728" cy="440257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Lors de l'initialisation d'un écran, les données à afficher ne sont pas encore disponibles, que faire ?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Utilisation d'un Glass Pane et d'un </a:t>
            </a:r>
            <a:r>
              <a:rPr lang="fr-FR" sz="2000" dirty="0" err="1"/>
              <a:t>Splash</a:t>
            </a:r>
            <a:r>
              <a:rPr lang="fr-FR" sz="2000" dirty="0"/>
              <a:t> </a:t>
            </a:r>
            <a:r>
              <a:rPr lang="fr-FR" sz="2000" dirty="0" err="1"/>
              <a:t>Screen</a:t>
            </a:r>
            <a:endParaRPr lang="fr-FR" sz="2000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Indiquer dans les champs de saisie un texte spécifique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Si un écran est entièrement </a:t>
            </a:r>
            <a:r>
              <a:rPr lang="fr-FR" sz="2400" dirty="0" err="1"/>
              <a:t>bindé</a:t>
            </a:r>
            <a:r>
              <a:rPr lang="fr-FR" sz="2400" dirty="0"/>
              <a:t> à des objets </a:t>
            </a:r>
            <a:r>
              <a:rPr lang="fr-FR" sz="2400" dirty="0" err="1"/>
              <a:t>Property</a:t>
            </a:r>
            <a:r>
              <a:rPr lang="fr-FR" sz="2400" dirty="0"/>
              <a:t>, alors le </a:t>
            </a:r>
            <a:r>
              <a:rPr lang="fr-FR" sz="2400" dirty="0" err="1"/>
              <a:t>null</a:t>
            </a:r>
            <a:r>
              <a:rPr lang="fr-FR" sz="2400" dirty="0"/>
              <a:t> </a:t>
            </a:r>
            <a:r>
              <a:rPr lang="fr-FR" sz="2400" dirty="0" err="1"/>
              <a:t>object</a:t>
            </a:r>
            <a:r>
              <a:rPr lang="fr-FR" sz="2400" dirty="0"/>
              <a:t> pattern peut servir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Etendre la classe métier </a:t>
            </a:r>
            <a:r>
              <a:rPr lang="fr-FR" sz="2000" dirty="0" err="1"/>
              <a:t>bindable</a:t>
            </a:r>
            <a:endParaRPr lang="fr-FR" sz="2000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Définir dans cette classe les champs à afficher correspondants à la valeur nulle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Initialiser la vue avec un objet de type </a:t>
            </a:r>
            <a:r>
              <a:rPr lang="fr-FR" sz="2000" dirty="0" err="1"/>
              <a:t>Null</a:t>
            </a:r>
            <a:r>
              <a:rPr lang="fr-FR" sz="2000" dirty="0"/>
              <a:t> Object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 smtClean="0"/>
              <a:t>Databinding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595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Null</a:t>
            </a:r>
            <a:r>
              <a:rPr lang="fr-FR" dirty="0" smtClean="0"/>
              <a:t> Object Pattern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2588077" y="889601"/>
            <a:ext cx="6980465" cy="33239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public class Adresse {</a:t>
            </a:r>
          </a:p>
          <a:p>
            <a:pPr marR="0"/>
            <a:endParaRPr lang="fr-FR" sz="14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</a:t>
            </a:r>
            <a:r>
              <a:rPr lang="fr-FR" sz="1400" dirty="0" err="1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private</a:t>
            </a:r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StringProperty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codePostal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</a:t>
            </a:r>
          </a:p>
          <a:p>
            <a:pPr marR="0"/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</a:t>
            </a:r>
            <a:r>
              <a:rPr lang="fr-FR" sz="1400" dirty="0" err="1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private</a:t>
            </a:r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StringProperty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codePays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</a:t>
            </a:r>
          </a:p>
          <a:p>
            <a:pPr marR="0"/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</a:t>
            </a:r>
            <a:r>
              <a:rPr lang="fr-FR" sz="1400" dirty="0" err="1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private</a:t>
            </a:r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StringProperty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cedex;</a:t>
            </a:r>
          </a:p>
          <a:p>
            <a:pPr marR="0"/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</a:t>
            </a:r>
            <a:r>
              <a:rPr lang="fr-FR" sz="1400" dirty="0" err="1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private</a:t>
            </a:r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StringProperty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localite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</a:t>
            </a:r>
          </a:p>
          <a:p>
            <a:pPr marR="0"/>
            <a:endParaRPr lang="fr-FR" sz="14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public 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Adresse() {		</a:t>
            </a:r>
            <a:endParaRPr lang="fr-FR" sz="1400" dirty="0" smtClean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</a:t>
            </a:r>
            <a:r>
              <a:rPr lang="fr-FR" sz="1400" dirty="0" err="1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codePostal</a:t>
            </a:r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= new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SimpleStringProperty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();</a:t>
            </a:r>
          </a:p>
          <a:p>
            <a:pPr marR="0"/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</a:t>
            </a:r>
            <a:r>
              <a:rPr lang="fr-FR" sz="1400" dirty="0" err="1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codePays</a:t>
            </a:r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= new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SimpleStringProperty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();</a:t>
            </a: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</a:t>
            </a:r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cedex 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= new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SimpleStringProperty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();</a:t>
            </a:r>
          </a:p>
          <a:p>
            <a:pPr marR="0"/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</a:t>
            </a:r>
            <a:r>
              <a:rPr lang="fr-FR" sz="1400" dirty="0" err="1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localite</a:t>
            </a:r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= new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SimpleStringProperty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();</a:t>
            </a:r>
          </a:p>
          <a:p>
            <a:pPr marR="0"/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}</a:t>
            </a:r>
            <a:endParaRPr lang="fr-FR" sz="14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...</a:t>
            </a:r>
            <a:endParaRPr lang="fr-FR" sz="14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2588078" y="4453525"/>
            <a:ext cx="6980465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public class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NullAdresse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extends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Adresse {</a:t>
            </a:r>
          </a:p>
          <a:p>
            <a:pPr marR="0"/>
            <a:endParaRPr lang="fr-FR" sz="14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public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NullAdresse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 {</a:t>
            </a:r>
          </a:p>
          <a:p>
            <a:pPr marR="0"/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</a:t>
            </a:r>
            <a:r>
              <a:rPr lang="fr-FR" sz="1400" dirty="0" err="1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codePostal</a:t>
            </a:r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= new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ReadOnlyStringWrapper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("XXXXX");</a:t>
            </a:r>
          </a:p>
          <a:p>
            <a:pPr marR="0"/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</a:t>
            </a:r>
            <a:r>
              <a:rPr lang="fr-FR" sz="1400" dirty="0" err="1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codePays</a:t>
            </a:r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= new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ReadOnlyStringWrapper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("--");</a:t>
            </a:r>
          </a:p>
          <a:p>
            <a:pPr marR="0"/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cedex 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= new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ReadOnlyStringWrapper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("");</a:t>
            </a:r>
          </a:p>
          <a:p>
            <a:pPr marR="0"/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</a:t>
            </a:r>
            <a:r>
              <a:rPr lang="fr-FR" sz="1400" dirty="0" err="1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localite</a:t>
            </a:r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= new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ReadOnlyStringWrapper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("Ville inconnue");</a:t>
            </a:r>
          </a:p>
          <a:p>
            <a:pPr marR="0"/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}</a:t>
            </a:r>
            <a:endParaRPr lang="fr-FR" sz="14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3531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420000">
            <a:off x="256080" y="187818"/>
            <a:ext cx="7346446" cy="595321"/>
          </a:xfrm>
        </p:spPr>
        <p:txBody>
          <a:bodyPr/>
          <a:lstStyle/>
          <a:p>
            <a:r>
              <a:rPr lang="fr-FR" dirty="0" err="1" smtClean="0"/>
              <a:t>Databinding</a:t>
            </a:r>
            <a:r>
              <a:rPr lang="fr-FR" dirty="0" smtClean="0"/>
              <a:t> sans </a:t>
            </a:r>
            <a:r>
              <a:rPr lang="fr-FR" dirty="0" err="1" smtClean="0"/>
              <a:t>Property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01172" y="1518408"/>
            <a:ext cx="8430608" cy="467012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Permet la génération d'objets </a:t>
            </a:r>
            <a:r>
              <a:rPr lang="fr-FR" sz="2400" dirty="0" err="1"/>
              <a:t>Property</a:t>
            </a:r>
            <a:r>
              <a:rPr lang="fr-FR" sz="2400" dirty="0"/>
              <a:t> à la volée à partir d'un </a:t>
            </a:r>
            <a:r>
              <a:rPr lang="fr-FR" sz="2400" dirty="0" err="1"/>
              <a:t>bean</a:t>
            </a:r>
            <a:r>
              <a:rPr lang="fr-FR" sz="2400" dirty="0"/>
              <a:t> Java « standard »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endParaRPr lang="fr-FR" sz="2400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Disponible dans le </a:t>
            </a:r>
            <a:r>
              <a:rPr lang="fr-FR" sz="2000" dirty="0" err="1"/>
              <a:t>toolkit</a:t>
            </a:r>
            <a:r>
              <a:rPr lang="fr-FR" sz="2000" dirty="0"/>
              <a:t> </a:t>
            </a:r>
            <a:r>
              <a:rPr lang="fr-FR" sz="2000" dirty="0" err="1"/>
              <a:t>jfxtras</a:t>
            </a:r>
            <a:endParaRPr lang="fr-FR" sz="2000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http://jfxtras.org/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Technique intéressante, surtout combinée avec un </a:t>
            </a:r>
            <a:r>
              <a:rPr lang="fr-FR" sz="2400" dirty="0" err="1"/>
              <a:t>framework</a:t>
            </a:r>
            <a:r>
              <a:rPr lang="fr-FR" sz="2400" dirty="0"/>
              <a:t> type MVP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 rot="21420000">
            <a:off x="869648" y="638602"/>
            <a:ext cx="5417100" cy="669211"/>
          </a:xfrm>
        </p:spPr>
        <p:txBody>
          <a:bodyPr/>
          <a:lstStyle/>
          <a:p>
            <a:r>
              <a:rPr lang="fr-FR" dirty="0" err="1" smtClean="0"/>
              <a:t>BeanPathAdapter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518403" y="2457662"/>
            <a:ext cx="7568976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R="0"/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BeanPathAdapter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AdresseSansProperty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&gt;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adresseBeanPathAdapter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= </a:t>
            </a:r>
            <a:endParaRPr lang="fr-FR" sz="1400" dirty="0" smtClean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</a:t>
            </a:r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new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BeanPathAdapter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AdresseSansProperty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&gt;();</a:t>
            </a:r>
          </a:p>
          <a:p>
            <a:pPr marR="0"/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adresseBeanPathAdapter.setBean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(new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AdresseSansProperty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());</a:t>
            </a:r>
          </a:p>
          <a:p>
            <a:pPr marR="0"/>
            <a:endParaRPr lang="fr-FR" sz="1400" dirty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Label 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codePostal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new Label();</a:t>
            </a:r>
          </a:p>
          <a:p>
            <a:pPr marR="0"/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adresseBeanPathAdapter.bindBidirectional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("</a:t>
            </a:r>
            <a:r>
              <a:rPr lang="fr-FR" sz="1400" dirty="0" err="1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codePostal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", </a:t>
            </a:r>
            <a:endParaRPr lang="fr-FR" sz="1400" dirty="0" smtClean="0">
              <a:solidFill>
                <a:srgbClr val="1E1C11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400" dirty="0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</a:t>
            </a:r>
            <a:r>
              <a:rPr lang="fr-FR" sz="1400" dirty="0" err="1" smtClean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codePostal.textProperty</a:t>
            </a:r>
            <a:r>
              <a:rPr lang="fr-FR" sz="1400" dirty="0">
                <a:solidFill>
                  <a:srgbClr val="1E1C11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116730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MVP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 rot="21420000">
            <a:off x="868863" y="567824"/>
            <a:ext cx="6561925" cy="669211"/>
          </a:xfrm>
        </p:spPr>
        <p:txBody>
          <a:bodyPr/>
          <a:lstStyle/>
          <a:p>
            <a:r>
              <a:rPr lang="fr-FR" dirty="0" smtClean="0"/>
              <a:t>Découpage Model </a:t>
            </a:r>
            <a:r>
              <a:rPr lang="fr-FR" dirty="0" err="1" smtClean="0"/>
              <a:t>View</a:t>
            </a:r>
            <a:r>
              <a:rPr lang="fr-FR" dirty="0" smtClean="0"/>
              <a:t> </a:t>
            </a:r>
            <a:r>
              <a:rPr lang="fr-FR" dirty="0" err="1" smtClean="0"/>
              <a:t>Presenter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153" y="1631799"/>
            <a:ext cx="7173990" cy="486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75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MVP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 rot="21420000">
            <a:off x="868791" y="565084"/>
            <a:ext cx="6666633" cy="669211"/>
          </a:xfrm>
        </p:spPr>
        <p:txBody>
          <a:bodyPr/>
          <a:lstStyle/>
          <a:p>
            <a:r>
              <a:rPr lang="fr-FR" dirty="0" smtClean="0"/>
              <a:t>Découpage Model </a:t>
            </a:r>
            <a:r>
              <a:rPr lang="fr-FR" dirty="0" err="1" smtClean="0"/>
              <a:t>View</a:t>
            </a:r>
            <a:r>
              <a:rPr lang="fr-FR" dirty="0" smtClean="0"/>
              <a:t> </a:t>
            </a:r>
            <a:r>
              <a:rPr lang="fr-FR" dirty="0" err="1" smtClean="0"/>
              <a:t>Presenter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727" y="1584952"/>
            <a:ext cx="7320238" cy="513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90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MVP vs MVC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88422" y="1518557"/>
            <a:ext cx="8724999" cy="489040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MVC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1800" dirty="0"/>
              <a:t>Le contrôleur décrit un comportement, peut être partagé par plusieurs vues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1800" dirty="0"/>
              <a:t>Le contrôleur choisit la vue à afficher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1800" dirty="0"/>
              <a:t>Le modèle utilisé peut être fortement couplé à la vue, notamment par </a:t>
            </a:r>
            <a:r>
              <a:rPr lang="fr-FR" sz="1800" dirty="0" err="1"/>
              <a:t>databinding</a:t>
            </a:r>
            <a:endParaRPr lang="fr-FR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MVP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1800" dirty="0"/>
              <a:t>Souvent une Présentation par Vue (des vues complexes peuvent avoir plusieurs Présentations), une implémentation classique en « </a:t>
            </a:r>
            <a:r>
              <a:rPr lang="fr-FR" sz="1800" dirty="0" err="1"/>
              <a:t>Presentation</a:t>
            </a:r>
            <a:r>
              <a:rPr lang="fr-FR" sz="1800" dirty="0"/>
              <a:t> Model » impose 1 </a:t>
            </a:r>
            <a:r>
              <a:rPr lang="fr-FR" sz="1800" dirty="0" err="1"/>
              <a:t>View</a:t>
            </a:r>
            <a:r>
              <a:rPr lang="fr-FR" sz="1800" dirty="0"/>
              <a:t> = 1 </a:t>
            </a:r>
            <a:r>
              <a:rPr lang="fr-FR" sz="1800" dirty="0" err="1"/>
              <a:t>Presenter</a:t>
            </a:r>
            <a:endParaRPr lang="fr-FR" sz="1800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1800" dirty="0"/>
              <a:t>Le </a:t>
            </a:r>
            <a:r>
              <a:rPr lang="fr-FR" sz="1800" dirty="0" err="1"/>
              <a:t>Presenter</a:t>
            </a:r>
            <a:r>
              <a:rPr lang="fr-FR" sz="1800" dirty="0"/>
              <a:t>  se charge du binding au modèle, la Vue en est plus fortement découplée (elle n'a pas de connaissance du modèle)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1800" dirty="0"/>
              <a:t>Le </a:t>
            </a:r>
            <a:r>
              <a:rPr lang="fr-FR" sz="1800" dirty="0" err="1"/>
              <a:t>Presenter</a:t>
            </a:r>
            <a:r>
              <a:rPr lang="fr-FR" sz="1800" dirty="0"/>
              <a:t> est fortement couplé à l'interface de la Vue : plus facilement testable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Des différences nettes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235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FXML + Controller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95239" y="1518408"/>
            <a:ext cx="8685526" cy="498036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La notion </a:t>
            </a:r>
            <a:r>
              <a:rPr lang="fr-FR" sz="2400" dirty="0"/>
              <a:t>de </a:t>
            </a:r>
            <a:r>
              <a:rPr lang="fr-FR" sz="2400" dirty="0" smtClean="0"/>
              <a:t>Controller FXML </a:t>
            </a:r>
            <a:r>
              <a:rPr lang="fr-FR" sz="2400" dirty="0"/>
              <a:t>possède quelques limitations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Déclaration explicite dans le fichier </a:t>
            </a:r>
            <a:r>
              <a:rPr lang="fr-FR" sz="2000" dirty="0" smtClean="0"/>
              <a:t>FXML</a:t>
            </a:r>
            <a:endParaRPr lang="fr-FR" sz="2400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L'utilisation d'interface est non gérée (le FXML impose que le Controller soit </a:t>
            </a:r>
            <a:r>
              <a:rPr lang="fr-FR" sz="2000" dirty="0" err="1"/>
              <a:t>instanciable</a:t>
            </a:r>
            <a:r>
              <a:rPr lang="fr-FR" sz="2000" dirty="0"/>
              <a:t> via un constructeur par défaut)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Couplage fort entre le FXML (la Vue) et son Controller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Le FXML connait la classe de son Controller</a:t>
            </a:r>
            <a:endParaRPr lang="fr-FR" sz="2000" i="1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Le Controller expose des champs au FXML via annotations @FXML, voir contient des références à des composants</a:t>
            </a:r>
            <a:endParaRPr lang="fr-FR" sz="20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18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Couplage fort possible entre le FXML et son modèle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Il suffit d'utiliser des POJO avec des champs de type </a:t>
            </a:r>
            <a:r>
              <a:rPr lang="fr-FR" sz="2000" dirty="0" err="1"/>
              <a:t>Property</a:t>
            </a:r>
            <a:endParaRPr lang="fr-FR" sz="2000" i="1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Binding utile mais couplage du modèle à </a:t>
            </a:r>
            <a:r>
              <a:rPr lang="fr-FR" sz="2000" dirty="0" err="1"/>
              <a:t>JavaFX</a:t>
            </a:r>
            <a:endParaRPr lang="fr-FR" sz="20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Fonctionnement classique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768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FXML + Controller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11993" y="1934936"/>
            <a:ext cx="8456500" cy="438422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Utilisation personnalisée de l'API </a:t>
            </a:r>
            <a:r>
              <a:rPr lang="fr-FR" sz="2400" dirty="0" err="1"/>
              <a:t>FXMLLoader</a:t>
            </a:r>
            <a:endParaRPr lang="fr-FR" sz="2400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Possibilité de définir un Controller </a:t>
            </a:r>
            <a:r>
              <a:rPr lang="fr-FR" sz="2000" dirty="0" err="1"/>
              <a:t>Factory</a:t>
            </a:r>
            <a:endParaRPr lang="fr-FR" sz="2000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Possibilité de définir un </a:t>
            </a:r>
            <a:r>
              <a:rPr lang="fr-FR" sz="2000" dirty="0" err="1"/>
              <a:t>Builder</a:t>
            </a:r>
            <a:r>
              <a:rPr lang="fr-FR" sz="2000" dirty="0"/>
              <a:t> </a:t>
            </a:r>
            <a:r>
              <a:rPr lang="fr-FR" sz="2000" dirty="0" err="1"/>
              <a:t>Factory</a:t>
            </a:r>
            <a:r>
              <a:rPr lang="fr-FR" sz="2000" dirty="0"/>
              <a:t> (pour les composants)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Création de FXML </a:t>
            </a:r>
            <a:r>
              <a:rPr lang="fr-FR" sz="2400" dirty="0"/>
              <a:t>sans notion de </a:t>
            </a:r>
            <a:r>
              <a:rPr lang="fr-FR" sz="2400" dirty="0" smtClean="0"/>
              <a:t>Controller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Celui-ci </a:t>
            </a:r>
            <a:r>
              <a:rPr lang="fr-FR" sz="2000" dirty="0"/>
              <a:t>sera défini au moment du chargement avec </a:t>
            </a:r>
            <a:r>
              <a:rPr lang="fr-FR" sz="2000" dirty="0" err="1"/>
              <a:t>FXMLLoader</a:t>
            </a:r>
            <a:endParaRPr lang="fr-FR" sz="2000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Plusieurs contrôleurs possibles pour un même FXML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Possibilité de changer l'ordre d'instanciation des composants et contrôleurs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fr-FR" sz="2000" dirty="0"/>
              <a:t>Possibilité d'utiliser un </a:t>
            </a:r>
            <a:r>
              <a:rPr lang="fr-FR" sz="2000" dirty="0" err="1"/>
              <a:t>framework</a:t>
            </a:r>
            <a:r>
              <a:rPr lang="fr-FR" sz="2000" dirty="0"/>
              <a:t> </a:t>
            </a:r>
            <a:r>
              <a:rPr lang="fr-FR" sz="2000" dirty="0" smtClean="0"/>
              <a:t>d'IOC</a:t>
            </a:r>
            <a:endParaRPr lang="fr-FR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 rot="21420000">
            <a:off x="868668" y="560380"/>
            <a:ext cx="6846428" cy="669211"/>
          </a:xfrm>
        </p:spPr>
        <p:txBody>
          <a:bodyPr/>
          <a:lstStyle/>
          <a:p>
            <a:r>
              <a:rPr lang="fr-FR" dirty="0" smtClean="0"/>
              <a:t>Autre alternative de déclaration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763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Inversion Of Control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01172" y="1638300"/>
            <a:ext cx="8585728" cy="496913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Principe </a:t>
            </a:r>
            <a:r>
              <a:rPr lang="en-US" sz="2400" dirty="0" err="1"/>
              <a:t>d'Hollywood</a:t>
            </a:r>
            <a:r>
              <a:rPr lang="en-US" sz="2400" dirty="0"/>
              <a:t> « Don't call us, we'll call you 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Principe de l'injection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Déclarer des objets managés par un </a:t>
            </a:r>
            <a:r>
              <a:rPr lang="fr-FR" sz="2000" dirty="0" err="1"/>
              <a:t>framework</a:t>
            </a:r>
            <a:r>
              <a:rPr lang="fr-FR" sz="2000" dirty="0"/>
              <a:t> IOC comme </a:t>
            </a:r>
            <a:r>
              <a:rPr lang="fr-FR" sz="2000" dirty="0" err="1"/>
              <a:t>Spring</a:t>
            </a:r>
            <a:endParaRPr lang="fr-FR" sz="20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Déclarer les dépendances des objets entre eux « de l'extérieur », chaque objet ne connaît pas explicitement l'autre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Injecter des dépendances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372394" y="4000143"/>
            <a:ext cx="7429500" cy="24929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R="0"/>
            <a:r>
              <a:rPr lang="fr-FR" sz="1200" b="1" dirty="0">
                <a:solidFill>
                  <a:srgbClr val="00808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</a:t>
            </a:r>
            <a:r>
              <a:rPr lang="fr-FR" sz="1200" b="1" dirty="0" err="1">
                <a:solidFill>
                  <a:srgbClr val="3F7F7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beans</a:t>
            </a:r>
            <a:r>
              <a:rPr lang="fr-FR" sz="1200" b="1" dirty="0">
                <a:solidFill>
                  <a:srgbClr val="00808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&gt;</a:t>
            </a:r>
            <a:endParaRPr lang="fr-FR" sz="12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2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</a:t>
            </a:r>
            <a:r>
              <a:rPr lang="fr-FR" sz="1200" dirty="0">
                <a:solidFill>
                  <a:srgbClr val="00808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</a:t>
            </a:r>
            <a:r>
              <a:rPr lang="fr-FR" sz="1200" dirty="0" err="1">
                <a:solidFill>
                  <a:srgbClr val="3F7F7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bean</a:t>
            </a:r>
            <a:r>
              <a:rPr lang="fr-FR" sz="1200" dirty="0">
                <a:solidFill>
                  <a:srgbClr val="3F7F7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200" dirty="0">
                <a:solidFill>
                  <a:srgbClr val="7F007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id</a:t>
            </a:r>
            <a:r>
              <a:rPr lang="fr-FR" sz="12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=</a:t>
            </a:r>
            <a:r>
              <a:rPr lang="fr-FR" sz="1200" dirty="0">
                <a:solidFill>
                  <a:srgbClr val="2A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"personne"</a:t>
            </a:r>
            <a:endParaRPr lang="fr-FR" sz="12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200" dirty="0">
                <a:solidFill>
                  <a:srgbClr val="2A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</a:t>
            </a:r>
            <a:r>
              <a:rPr lang="fr-FR" sz="1200" dirty="0">
                <a:solidFill>
                  <a:srgbClr val="7F007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class</a:t>
            </a:r>
            <a:r>
              <a:rPr lang="fr-FR" sz="12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=</a:t>
            </a:r>
            <a:r>
              <a:rPr lang="fr-FR" sz="1200" dirty="0">
                <a:solidFill>
                  <a:srgbClr val="2A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</a:t>
            </a:r>
            <a:r>
              <a:rPr lang="fr-FR" sz="1200" dirty="0" err="1">
                <a:solidFill>
                  <a:srgbClr val="2A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com.zenika.domain.PersonneImpl</a:t>
            </a:r>
            <a:r>
              <a:rPr lang="fr-FR" sz="1200" dirty="0">
                <a:solidFill>
                  <a:srgbClr val="2A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</a:t>
            </a:r>
            <a:r>
              <a:rPr lang="fr-FR" sz="1200" dirty="0">
                <a:solidFill>
                  <a:srgbClr val="00808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&gt;</a:t>
            </a:r>
            <a:endParaRPr lang="fr-FR" sz="12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2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</a:t>
            </a:r>
            <a:r>
              <a:rPr lang="fr-FR" sz="1200" dirty="0">
                <a:solidFill>
                  <a:srgbClr val="00808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</a:t>
            </a:r>
            <a:r>
              <a:rPr lang="fr-FR" sz="1200" dirty="0" err="1">
                <a:solidFill>
                  <a:srgbClr val="3F7F7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property</a:t>
            </a:r>
            <a:r>
              <a:rPr lang="fr-FR" sz="1200" dirty="0">
                <a:solidFill>
                  <a:srgbClr val="3F7F7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200" dirty="0" err="1">
                <a:solidFill>
                  <a:srgbClr val="7F007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name</a:t>
            </a:r>
            <a:r>
              <a:rPr lang="fr-FR" sz="12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=</a:t>
            </a:r>
            <a:r>
              <a:rPr lang="fr-FR" sz="1200" dirty="0">
                <a:solidFill>
                  <a:srgbClr val="2A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"adresse" </a:t>
            </a:r>
            <a:r>
              <a:rPr lang="fr-FR" sz="1200" dirty="0" err="1">
                <a:solidFill>
                  <a:srgbClr val="7F007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ref</a:t>
            </a:r>
            <a:r>
              <a:rPr lang="fr-FR" sz="12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=</a:t>
            </a:r>
            <a:r>
              <a:rPr lang="fr-FR" sz="1200" dirty="0">
                <a:solidFill>
                  <a:srgbClr val="2A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"adresse" </a:t>
            </a:r>
            <a:r>
              <a:rPr lang="fr-FR" sz="1200" dirty="0">
                <a:solidFill>
                  <a:srgbClr val="00808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/&gt;</a:t>
            </a:r>
            <a:endParaRPr lang="fr-FR" sz="12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2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</a:t>
            </a:r>
            <a:r>
              <a:rPr lang="fr-FR" sz="1200" dirty="0">
                <a:solidFill>
                  <a:srgbClr val="00808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</a:t>
            </a:r>
            <a:r>
              <a:rPr lang="fr-FR" sz="1200" dirty="0" err="1">
                <a:solidFill>
                  <a:srgbClr val="3F7F7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property</a:t>
            </a:r>
            <a:r>
              <a:rPr lang="fr-FR" sz="1200" dirty="0">
                <a:solidFill>
                  <a:srgbClr val="3F7F7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200" dirty="0" err="1">
                <a:solidFill>
                  <a:srgbClr val="7F007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name</a:t>
            </a:r>
            <a:r>
              <a:rPr lang="fr-FR" sz="12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=</a:t>
            </a:r>
            <a:r>
              <a:rPr lang="fr-FR" sz="1200" dirty="0">
                <a:solidFill>
                  <a:srgbClr val="2A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"profession" </a:t>
            </a:r>
            <a:r>
              <a:rPr lang="fr-FR" sz="1200" dirty="0" err="1">
                <a:solidFill>
                  <a:srgbClr val="7F007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ref</a:t>
            </a:r>
            <a:r>
              <a:rPr lang="fr-FR" sz="12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=</a:t>
            </a:r>
            <a:r>
              <a:rPr lang="fr-FR" sz="1200" dirty="0">
                <a:solidFill>
                  <a:srgbClr val="2A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"profession"</a:t>
            </a:r>
            <a:r>
              <a:rPr lang="fr-FR" sz="1200" dirty="0">
                <a:solidFill>
                  <a:srgbClr val="00808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/&gt;</a:t>
            </a:r>
            <a:endParaRPr lang="fr-FR" sz="12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2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</a:t>
            </a:r>
            <a:r>
              <a:rPr lang="fr-FR" sz="1200" dirty="0">
                <a:solidFill>
                  <a:srgbClr val="00808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&lt;/</a:t>
            </a:r>
            <a:r>
              <a:rPr lang="fr-FR" sz="1200" dirty="0" err="1">
                <a:solidFill>
                  <a:srgbClr val="3F7F7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bean</a:t>
            </a:r>
            <a:r>
              <a:rPr lang="fr-FR" sz="1200" dirty="0">
                <a:solidFill>
                  <a:srgbClr val="00808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&gt;</a:t>
            </a:r>
            <a:endParaRPr lang="fr-FR" sz="12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200" b="1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</a:t>
            </a:r>
            <a:r>
              <a:rPr lang="fr-FR" sz="1200" b="1" dirty="0">
                <a:solidFill>
                  <a:srgbClr val="00808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</a:t>
            </a:r>
            <a:r>
              <a:rPr lang="fr-FR" sz="1200" b="1" dirty="0" err="1">
                <a:solidFill>
                  <a:srgbClr val="3F7F7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bean</a:t>
            </a:r>
            <a:r>
              <a:rPr lang="fr-FR" sz="1200" b="1" dirty="0">
                <a:solidFill>
                  <a:srgbClr val="3F7F7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200" b="1" dirty="0">
                <a:solidFill>
                  <a:srgbClr val="7F007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id</a:t>
            </a:r>
            <a:r>
              <a:rPr lang="fr-FR" sz="1200" b="1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=</a:t>
            </a:r>
            <a:r>
              <a:rPr lang="fr-FR" sz="1200" b="1" dirty="0">
                <a:solidFill>
                  <a:srgbClr val="2A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"adresse"</a:t>
            </a:r>
            <a:endParaRPr lang="fr-FR" sz="12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200" b="1" dirty="0">
                <a:solidFill>
                  <a:srgbClr val="2A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</a:t>
            </a:r>
            <a:r>
              <a:rPr lang="fr-FR" sz="1200" b="1" dirty="0">
                <a:solidFill>
                  <a:srgbClr val="7F007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class</a:t>
            </a:r>
            <a:r>
              <a:rPr lang="fr-FR" sz="1200" b="1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=</a:t>
            </a:r>
            <a:r>
              <a:rPr lang="fr-FR" sz="1200" b="1" dirty="0">
                <a:solidFill>
                  <a:srgbClr val="2A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</a:t>
            </a:r>
            <a:r>
              <a:rPr lang="fr-FR" sz="1200" b="1" dirty="0" err="1">
                <a:solidFill>
                  <a:srgbClr val="2A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com.zenika.domain.AdresseImpl</a:t>
            </a:r>
            <a:r>
              <a:rPr lang="fr-FR" sz="1200" b="1" dirty="0">
                <a:solidFill>
                  <a:srgbClr val="2A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</a:t>
            </a:r>
            <a:r>
              <a:rPr lang="fr-FR" sz="1200" b="1" dirty="0">
                <a:solidFill>
                  <a:srgbClr val="00808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&gt;</a:t>
            </a:r>
            <a:endParaRPr lang="fr-FR" sz="12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200" b="1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</a:t>
            </a:r>
            <a:r>
              <a:rPr lang="fr-FR" sz="1200" b="1" dirty="0">
                <a:solidFill>
                  <a:srgbClr val="00808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&lt;/</a:t>
            </a:r>
            <a:r>
              <a:rPr lang="fr-FR" sz="1200" b="1" dirty="0" err="1">
                <a:solidFill>
                  <a:srgbClr val="3F7F7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bean</a:t>
            </a:r>
            <a:r>
              <a:rPr lang="fr-FR" sz="1200" b="1" dirty="0">
                <a:solidFill>
                  <a:srgbClr val="00808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&gt;</a:t>
            </a:r>
            <a:endParaRPr lang="fr-FR" sz="12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2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</a:t>
            </a:r>
            <a:r>
              <a:rPr lang="fr-FR" sz="1200" dirty="0">
                <a:solidFill>
                  <a:srgbClr val="00808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</a:t>
            </a:r>
            <a:r>
              <a:rPr lang="fr-FR" sz="1200" dirty="0" err="1">
                <a:solidFill>
                  <a:srgbClr val="3F7F7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bean</a:t>
            </a:r>
            <a:r>
              <a:rPr lang="fr-FR" sz="1200" dirty="0">
                <a:solidFill>
                  <a:srgbClr val="3F7F7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fr-FR" sz="1200" dirty="0">
                <a:solidFill>
                  <a:srgbClr val="7F007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id</a:t>
            </a:r>
            <a:r>
              <a:rPr lang="fr-FR" sz="12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=</a:t>
            </a:r>
            <a:r>
              <a:rPr lang="fr-FR" sz="1200" dirty="0">
                <a:solidFill>
                  <a:srgbClr val="2A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"profession"</a:t>
            </a:r>
            <a:endParaRPr lang="fr-FR" sz="12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200" dirty="0">
                <a:solidFill>
                  <a:srgbClr val="2A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</a:t>
            </a:r>
            <a:r>
              <a:rPr lang="fr-FR" sz="1200" dirty="0">
                <a:solidFill>
                  <a:srgbClr val="7F007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class</a:t>
            </a:r>
            <a:r>
              <a:rPr lang="fr-FR" sz="12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=</a:t>
            </a:r>
            <a:r>
              <a:rPr lang="fr-FR" sz="1200" dirty="0">
                <a:solidFill>
                  <a:srgbClr val="2A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</a:t>
            </a:r>
            <a:r>
              <a:rPr lang="fr-FR" sz="1200" dirty="0" err="1">
                <a:solidFill>
                  <a:srgbClr val="2A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com.zenika.domain.ProfessionImpl</a:t>
            </a:r>
            <a:r>
              <a:rPr lang="fr-FR" sz="1200" dirty="0">
                <a:solidFill>
                  <a:srgbClr val="2A00F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</a:t>
            </a:r>
            <a:r>
              <a:rPr lang="fr-FR" sz="1200" dirty="0">
                <a:solidFill>
                  <a:srgbClr val="00808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&gt;</a:t>
            </a:r>
            <a:endParaRPr lang="fr-FR" sz="12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200" dirty="0">
                <a:solidFill>
                  <a:srgbClr val="0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</a:t>
            </a:r>
            <a:r>
              <a:rPr lang="fr-FR" sz="1200" dirty="0">
                <a:solidFill>
                  <a:srgbClr val="00808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&lt;/</a:t>
            </a:r>
            <a:r>
              <a:rPr lang="fr-FR" sz="1200" dirty="0" err="1">
                <a:solidFill>
                  <a:srgbClr val="3F7F7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bean</a:t>
            </a:r>
            <a:r>
              <a:rPr lang="fr-FR" sz="1200" dirty="0">
                <a:solidFill>
                  <a:srgbClr val="00808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&gt;</a:t>
            </a:r>
            <a:endParaRPr lang="fr-FR" sz="12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R="0"/>
            <a:r>
              <a:rPr lang="fr-FR" sz="1200" b="1" dirty="0">
                <a:solidFill>
                  <a:srgbClr val="00808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&lt;/</a:t>
            </a:r>
            <a:r>
              <a:rPr lang="fr-FR" sz="1200" b="1" dirty="0" err="1">
                <a:solidFill>
                  <a:srgbClr val="3F7F7F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beans</a:t>
            </a:r>
            <a:r>
              <a:rPr lang="fr-FR" sz="1200" b="1" dirty="0">
                <a:solidFill>
                  <a:srgbClr val="00808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&gt;</a:t>
            </a:r>
            <a:endParaRPr lang="fr-FR" sz="1200" dirty="0">
              <a:solidFill>
                <a:srgbClr val="FFFFFF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45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Injection et </a:t>
            </a:r>
            <a:r>
              <a:rPr lang="fr-FR" dirty="0" err="1" smtClean="0"/>
              <a:t>JavaFX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01171" y="2082800"/>
            <a:ext cx="8520415" cy="43751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JavaFX</a:t>
            </a:r>
            <a:r>
              <a:rPr lang="fr-FR" sz="2400" dirty="0"/>
              <a:t> utilise déjà le principe d'IOC (Inversion Of Control) dans ses contrôleurs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Utilisation de noms identiques entre FXML et Controller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Utilisation d'annotations @FXML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Néanmoins, ce système est limité, il peut être avantageux d'étendre ce principe d'injection à d'autres classes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Mutualisation de code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Partage de valeurs entre plusieurs contrôleurs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Intégration plus aisée à d'autres technologies 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Fonctionnement et extension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28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Thème Office">
  <a:themeElements>
    <a:clrScheme name="Titre">
      <a:dk1>
        <a:srgbClr val="AF1E3A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13030</TotalTime>
  <Words>1152</Words>
  <Application>Microsoft Office PowerPoint</Application>
  <PresentationFormat>Format A4 (210 x 297 mm)</PresentationFormat>
  <Paragraphs>298</Paragraphs>
  <Slides>22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3" baseType="lpstr">
      <vt:lpstr>2_Thème Office</vt:lpstr>
      <vt:lpstr>Présentation PowerPoint</vt:lpstr>
      <vt:lpstr>Architecture MVC</vt:lpstr>
      <vt:lpstr>Architecture MVP</vt:lpstr>
      <vt:lpstr>Architecture MVP</vt:lpstr>
      <vt:lpstr>MVP vs MVC</vt:lpstr>
      <vt:lpstr>FXML + Controller</vt:lpstr>
      <vt:lpstr>FXML + Controller</vt:lpstr>
      <vt:lpstr>Inversion Of Control</vt:lpstr>
      <vt:lpstr>Injection et JavaFX</vt:lpstr>
      <vt:lpstr>Exemple d'utilisation</vt:lpstr>
      <vt:lpstr>Intégration à Spring</vt:lpstr>
      <vt:lpstr>Intégration à Spring</vt:lpstr>
      <vt:lpstr>Intégration à Spring</vt:lpstr>
      <vt:lpstr>JavaFX + Spring</vt:lpstr>
      <vt:lpstr>Le design pattern MVVM</vt:lpstr>
      <vt:lpstr>MVVM avec Spring</vt:lpstr>
      <vt:lpstr>MVVM avec Spring</vt:lpstr>
      <vt:lpstr>MVVM avec Spring</vt:lpstr>
      <vt:lpstr>Null Object Pattern</vt:lpstr>
      <vt:lpstr>Null Object Pattern</vt:lpstr>
      <vt:lpstr>Null Object Pattern</vt:lpstr>
      <vt:lpstr>Databinding sans Property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REX Storm / Redis</dc:title>
  <dc:creator>Benjamin Houdu</dc:creator>
  <cp:lastModifiedBy>Epeire</cp:lastModifiedBy>
  <cp:revision>485</cp:revision>
  <dcterms:created xsi:type="dcterms:W3CDTF">2014-10-16T12:54:57Z</dcterms:created>
  <dcterms:modified xsi:type="dcterms:W3CDTF">2015-02-25T00:35:35Z</dcterms:modified>
</cp:coreProperties>
</file>